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44"/>
  </p:notesMasterIdLst>
  <p:sldIdLst>
    <p:sldId id="355" r:id="rId2"/>
    <p:sldId id="361" r:id="rId3"/>
    <p:sldId id="405" r:id="rId4"/>
    <p:sldId id="356" r:id="rId5"/>
    <p:sldId id="393" r:id="rId6"/>
    <p:sldId id="394" r:id="rId7"/>
    <p:sldId id="366" r:id="rId8"/>
    <p:sldId id="367" r:id="rId9"/>
    <p:sldId id="357" r:id="rId10"/>
    <p:sldId id="368" r:id="rId11"/>
    <p:sldId id="369" r:id="rId12"/>
    <p:sldId id="375" r:id="rId13"/>
    <p:sldId id="370" r:id="rId14"/>
    <p:sldId id="397" r:id="rId15"/>
    <p:sldId id="362" r:id="rId16"/>
    <p:sldId id="376" r:id="rId17"/>
    <p:sldId id="396" r:id="rId18"/>
    <p:sldId id="377" r:id="rId19"/>
    <p:sldId id="407" r:id="rId20"/>
    <p:sldId id="408" r:id="rId21"/>
    <p:sldId id="409" r:id="rId22"/>
    <p:sldId id="410" r:id="rId23"/>
    <p:sldId id="412" r:id="rId24"/>
    <p:sldId id="413" r:id="rId25"/>
    <p:sldId id="415" r:id="rId26"/>
    <p:sldId id="416" r:id="rId27"/>
    <p:sldId id="395" r:id="rId28"/>
    <p:sldId id="387" r:id="rId29"/>
    <p:sldId id="388" r:id="rId30"/>
    <p:sldId id="389" r:id="rId31"/>
    <p:sldId id="406" r:id="rId32"/>
    <p:sldId id="390" r:id="rId33"/>
    <p:sldId id="391" r:id="rId34"/>
    <p:sldId id="392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354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5304" autoAdjust="0"/>
  </p:normalViewPr>
  <p:slideViewPr>
    <p:cSldViewPr>
      <p:cViewPr varScale="1">
        <p:scale>
          <a:sx n="66" d="100"/>
          <a:sy n="66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6.wmf"/><Relationship Id="rId7" Type="http://schemas.openxmlformats.org/officeDocument/2006/relationships/image" Target="../media/image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4.wmf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4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5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png"/><Relationship Id="rId4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9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29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91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2018-04-02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4.wmf"/><Relationship Id="rId22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0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11" Type="http://schemas.openxmlformats.org/officeDocument/2006/relationships/image" Target="../media/image83.png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81.wmf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89.png"/><Relationship Id="rId9" Type="http://schemas.openxmlformats.org/officeDocument/2006/relationships/oleObject" Target="../embeddings/oleObject9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107.png"/><Relationship Id="rId12" Type="http://schemas.openxmlformats.org/officeDocument/2006/relationships/image" Target="../media/image10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9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10.bin"/><Relationship Id="rId10" Type="http://schemas.openxmlformats.org/officeDocument/2006/relationships/image" Target="../media/image111.png"/><Relationship Id="rId4" Type="http://schemas.openxmlformats.org/officeDocument/2006/relationships/image" Target="../media/image109.wmf"/><Relationship Id="rId9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17.png"/><Relationship Id="rId4" Type="http://schemas.openxmlformats.org/officeDocument/2006/relationships/image" Target="../media/image11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</a:rPr>
              <a:t>05</a:t>
            </a:r>
            <a:r>
              <a:rPr lang="zh-CN" altLang="en-US" sz="4400" dirty="0" smtClean="0">
                <a:latin typeface="Calibri" panose="020F0502020204030204" pitchFamily="34" charset="0"/>
              </a:rPr>
              <a:t> </a:t>
            </a:r>
            <a:r>
              <a:rPr lang="zh-CN" altLang="en-US" sz="4400" dirty="0" smtClean="0"/>
              <a:t>数字信号处理：</a:t>
            </a:r>
            <a:r>
              <a:rPr lang="en-US" altLang="zh-CN" sz="4400" i="1" smtClean="0"/>
              <a:t>z </a:t>
            </a:r>
            <a:r>
              <a:rPr lang="zh-CN" altLang="en-US" sz="4400" smtClean="0"/>
              <a:t>变换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533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8400" y="1268760"/>
            <a:ext cx="2116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双边序列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49602"/>
              </p:ext>
            </p:extLst>
          </p:nvPr>
        </p:nvGraphicFramePr>
        <p:xfrm>
          <a:off x="3131840" y="960140"/>
          <a:ext cx="41163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Equation" r:id="rId3" imgW="1879560" imgH="469800" progId="Equation.DSMT4">
                  <p:embed/>
                </p:oleObj>
              </mc:Choice>
              <mc:Fallback>
                <p:oleObj name="Equation" r:id="rId3" imgW="1879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60140"/>
                        <a:ext cx="41163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7956"/>
              </p:ext>
            </p:extLst>
          </p:nvPr>
        </p:nvGraphicFramePr>
        <p:xfrm>
          <a:off x="971600" y="1943150"/>
          <a:ext cx="4535488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" name="Equation" r:id="rId5" imgW="1942920" imgH="1066680" progId="Equation.DSMT4">
                  <p:embed/>
                </p:oleObj>
              </mc:Choice>
              <mc:Fallback>
                <p:oleObj name="Equation" r:id="rId5" imgW="194292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43150"/>
                        <a:ext cx="4535488" cy="249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57997"/>
              </p:ext>
            </p:extLst>
          </p:nvPr>
        </p:nvGraphicFramePr>
        <p:xfrm>
          <a:off x="971600" y="4445545"/>
          <a:ext cx="22923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" name="Equation" r:id="rId7" imgW="1054100" imgH="393700" progId="Equation.DSMT4">
                  <p:embed/>
                </p:oleObj>
              </mc:Choice>
              <mc:Fallback>
                <p:oleObj name="Equation" r:id="rId7" imgW="105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45545"/>
                        <a:ext cx="22923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27584" y="5325193"/>
            <a:ext cx="7483475" cy="1200151"/>
            <a:chOff x="720" y="3464"/>
            <a:chExt cx="4714" cy="756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20" y="3464"/>
              <a:ext cx="471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一般</a:t>
              </a:r>
              <a:r>
                <a:rPr lang="zh-CN" altLang="en-US" sz="2400" b="1" dirty="0">
                  <a:latin typeface="Times New Roman" pitchFamily="18" charset="0"/>
                  <a:ea typeface="楷体_GB2312" pitchFamily="49" charset="-122"/>
                </a:rPr>
                <a:t>情况下，双边序列          </a:t>
              </a:r>
              <a:r>
                <a:rPr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 的</a:t>
              </a:r>
              <a:r>
                <a:rPr lang="en-US" altLang="zh-CN" sz="2400" b="1" dirty="0">
                  <a:latin typeface="Times New Roman" pitchFamily="18" charset="0"/>
                  <a:ea typeface="楷体_GB2312" pitchFamily="49" charset="-122"/>
                </a:rPr>
                <a:t>ROC</a:t>
              </a:r>
              <a:r>
                <a:rPr lang="zh-CN" altLang="en-US" sz="2400" b="1" dirty="0">
                  <a:latin typeface="Times New Roman" pitchFamily="18" charset="0"/>
                  <a:ea typeface="楷体_GB2312" pitchFamily="49" charset="-122"/>
                </a:rPr>
                <a:t>是 </a:t>
              </a:r>
              <a:r>
                <a:rPr lang="en-US" altLang="zh-CN" sz="2400" b="1" dirty="0" smtClean="0">
                  <a:latin typeface="Times New Roman" pitchFamily="18" charset="0"/>
                  <a:ea typeface="楷体_GB2312" pitchFamily="49" charset="-122"/>
                </a:rPr>
                <a:t>z </a:t>
              </a:r>
              <a:r>
                <a:rPr lang="zh-CN" altLang="en-US" sz="2400" b="1" dirty="0">
                  <a:latin typeface="Times New Roman" pitchFamily="18" charset="0"/>
                  <a:ea typeface="楷体_GB2312" pitchFamily="49" charset="-122"/>
                </a:rPr>
                <a:t>平面上一个</a:t>
              </a:r>
              <a:r>
                <a:rPr lang="zh-CN" altLang="en-US" sz="2400" b="1" dirty="0">
                  <a:solidFill>
                    <a:srgbClr val="721008"/>
                  </a:solidFill>
                  <a:latin typeface="Times New Roman" pitchFamily="18" charset="0"/>
                  <a:ea typeface="楷体_GB2312" pitchFamily="49" charset="-122"/>
                </a:rPr>
                <a:t>以原点为中心的圆环。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081933"/>
                </p:ext>
              </p:extLst>
            </p:nvPr>
          </p:nvGraphicFramePr>
          <p:xfrm>
            <a:off x="2732" y="3544"/>
            <a:ext cx="50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1" name="Equation" r:id="rId9" imgW="355292" imgH="203024" progId="Equation.DSMT4">
                    <p:embed/>
                  </p:oleObj>
                </mc:Choice>
                <mc:Fallback>
                  <p:oleObj name="Equation" r:id="rId9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3544"/>
                          <a:ext cx="50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5334944" y="2281659"/>
            <a:ext cx="3485528" cy="2803525"/>
            <a:chOff x="3120" y="1392"/>
            <a:chExt cx="2256" cy="176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89" y="1570"/>
              <a:ext cx="1627" cy="1497"/>
            </a:xfrm>
            <a:prstGeom prst="ellipse">
              <a:avLst/>
            </a:prstGeom>
            <a:solidFill>
              <a:srgbClr val="969696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015" y="2115"/>
              <a:ext cx="362" cy="3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961" y="2299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1817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321" y="2298"/>
              <a:ext cx="3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1817"/>
                  </a:solidFill>
                  <a:latin typeface="楷体_GB2312" pitchFamily="49" charset="-122"/>
                  <a:ea typeface="楷体_GB2312" pitchFamily="49" charset="-122"/>
                </a:rPr>
                <a:t>1/2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32" y="2265"/>
              <a:ext cx="80" cy="81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332" y="2265"/>
              <a:ext cx="80" cy="81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835" y="1392"/>
              <a:ext cx="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平面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4245" y="1392"/>
            <a:ext cx="25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" name="Equation" r:id="rId11" imgW="215619" imgH="164885" progId="Equation.DSMT4">
                    <p:embed/>
                  </p:oleObj>
                </mc:Choice>
                <mc:Fallback>
                  <p:oleObj name="Equation" r:id="rId11" imgW="215619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1392"/>
                          <a:ext cx="25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5061" y="2064"/>
            <a:ext cx="27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3" name="Equation" r:id="rId13" imgW="215619" imgH="177569" progId="Equation.DSMT4">
                    <p:embed/>
                  </p:oleObj>
                </mc:Choice>
                <mc:Fallback>
                  <p:oleObj name="Equation" r:id="rId13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2064"/>
                          <a:ext cx="27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4961" y="2256"/>
              <a:ext cx="96" cy="80"/>
              <a:chOff x="3216" y="3456"/>
              <a:chExt cx="240" cy="240"/>
            </a:xfrm>
          </p:grpSpPr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V="1">
                <a:off x="3216" y="345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195" y="1440"/>
              <a:ext cx="2" cy="1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120" y="2304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3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6176" y="1167135"/>
            <a:ext cx="2425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5.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有限长序列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35105"/>
              </p:ext>
            </p:extLst>
          </p:nvPr>
        </p:nvGraphicFramePr>
        <p:xfrm>
          <a:off x="3347864" y="1184300"/>
          <a:ext cx="4227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" name="Equation" r:id="rId3" imgW="1930320" imgH="203040" progId="Equation.DSMT4">
                  <p:embed/>
                </p:oleObj>
              </mc:Choice>
              <mc:Fallback>
                <p:oleObj name="Equation" r:id="rId3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184300"/>
                        <a:ext cx="42275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5853"/>
              </p:ext>
            </p:extLst>
          </p:nvPr>
        </p:nvGraphicFramePr>
        <p:xfrm>
          <a:off x="1331640" y="1843286"/>
          <a:ext cx="72929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" name="Equation" r:id="rId5" imgW="3124080" imgH="431640" progId="Equation.DSMT4">
                  <p:embed/>
                </p:oleObj>
              </mc:Choice>
              <mc:Fallback>
                <p:oleObj name="Equation" r:id="rId5" imgW="312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3286"/>
                        <a:ext cx="72929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0553"/>
              </p:ext>
            </p:extLst>
          </p:nvPr>
        </p:nvGraphicFramePr>
        <p:xfrm>
          <a:off x="1331640" y="3164582"/>
          <a:ext cx="2591142" cy="6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64582"/>
                        <a:ext cx="2591142" cy="62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87789"/>
              </p:ext>
            </p:extLst>
          </p:nvPr>
        </p:nvGraphicFramePr>
        <p:xfrm>
          <a:off x="1371327" y="4221287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327" y="4221287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23862"/>
              </p:ext>
            </p:extLst>
          </p:nvPr>
        </p:nvGraphicFramePr>
        <p:xfrm>
          <a:off x="2843808" y="4172694"/>
          <a:ext cx="2292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" name="Equation" r:id="rId11" imgW="1054080" imgH="253800" progId="Equation.DSMT4">
                  <p:embed/>
                </p:oleObj>
              </mc:Choice>
              <mc:Fallback>
                <p:oleObj name="Equation" r:id="rId11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172694"/>
                        <a:ext cx="2292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331640" y="5036591"/>
            <a:ext cx="6672262" cy="1128713"/>
            <a:chOff x="905" y="2946"/>
            <a:chExt cx="4203" cy="711"/>
          </a:xfrm>
        </p:grpSpPr>
        <p:graphicFrame>
          <p:nvGraphicFramePr>
            <p:cNvPr id="12" name="Object 29"/>
            <p:cNvGraphicFramePr>
              <a:graphicFrameLocks noChangeAspect="1"/>
            </p:cNvGraphicFramePr>
            <p:nvPr/>
          </p:nvGraphicFramePr>
          <p:xfrm>
            <a:off x="905" y="3130"/>
            <a:ext cx="138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1" name="Equation" r:id="rId13" imgW="1002960" imgH="228600" progId="Equation.DSMT4">
                    <p:embed/>
                  </p:oleObj>
                </mc:Choice>
                <mc:Fallback>
                  <p:oleObj name="Equation" r:id="rId13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130"/>
                          <a:ext cx="138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0"/>
            <p:cNvGraphicFramePr>
              <a:graphicFrameLocks noChangeAspect="1"/>
            </p:cNvGraphicFramePr>
            <p:nvPr/>
          </p:nvGraphicFramePr>
          <p:xfrm>
            <a:off x="2532" y="2946"/>
            <a:ext cx="257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2" name="Equation" r:id="rId15" imgW="1879560" imgH="253800" progId="Equation.DSMT4">
                    <p:embed/>
                  </p:oleObj>
                </mc:Choice>
                <mc:Fallback>
                  <p:oleObj name="Equation" r:id="rId15" imgW="1879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946"/>
                          <a:ext cx="257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2"/>
            <p:cNvGraphicFramePr>
              <a:graphicFrameLocks noChangeAspect="1"/>
            </p:cNvGraphicFramePr>
            <p:nvPr/>
          </p:nvGraphicFramePr>
          <p:xfrm>
            <a:off x="2546" y="3309"/>
            <a:ext cx="25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3" name="Equation" r:id="rId17" imgW="1866600" imgH="253800" progId="Equation.DSMT4">
                    <p:embed/>
                  </p:oleObj>
                </mc:Choice>
                <mc:Fallback>
                  <p:oleObj name="Equation" r:id="rId17" imgW="1866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3309"/>
                          <a:ext cx="25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33"/>
            <p:cNvSpPr>
              <a:spLocks/>
            </p:cNvSpPr>
            <p:nvPr/>
          </p:nvSpPr>
          <p:spPr bwMode="auto">
            <a:xfrm>
              <a:off x="2426" y="3082"/>
              <a:ext cx="91" cy="454"/>
            </a:xfrm>
            <a:prstGeom prst="leftBrace">
              <a:avLst>
                <a:gd name="adj1" fmla="val 4157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35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变换实例</a:t>
            </a:r>
            <a:endParaRPr lang="zh-CN" alt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98647" y="836712"/>
            <a:ext cx="3697289" cy="596901"/>
            <a:chOff x="612" y="588"/>
            <a:chExt cx="2329" cy="37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12" y="647"/>
              <a:ext cx="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lang="en-US" altLang="zh-CN" sz="2400" b="1" dirty="0" smtClean="0">
                  <a:latin typeface="Times New Roman" pitchFamily="18" charset="0"/>
                  <a:ea typeface="楷体_GB2312" pitchFamily="49" charset="-122"/>
                </a:rPr>
                <a:t>6.</a:t>
              </a:r>
              <a:endParaRPr lang="en-US" altLang="zh-CN" sz="2400" b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197" y="588"/>
            <a:ext cx="174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0" name="Equation" r:id="rId3" imgW="1117600" imgH="241300" progId="Equation.DSMT4">
                    <p:embed/>
                  </p:oleObj>
                </mc:Choice>
                <mc:Fallback>
                  <p:oleObj name="Equation" r:id="rId3" imgW="11176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588"/>
                          <a:ext cx="174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72448"/>
              </p:ext>
            </p:extLst>
          </p:nvPr>
        </p:nvGraphicFramePr>
        <p:xfrm>
          <a:off x="1187624" y="1556792"/>
          <a:ext cx="4408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1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56792"/>
                        <a:ext cx="44084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1888"/>
              </p:ext>
            </p:extLst>
          </p:nvPr>
        </p:nvGraphicFramePr>
        <p:xfrm>
          <a:off x="1225798" y="2315170"/>
          <a:ext cx="37782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2" name="Equation" r:id="rId7" imgW="1675673" imgH="393529" progId="Equation.DSMT4">
                  <p:embed/>
                </p:oleObj>
              </mc:Choice>
              <mc:Fallback>
                <p:oleObj name="Equation" r:id="rId7" imgW="167567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98" y="2315170"/>
                        <a:ext cx="37782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65723"/>
              </p:ext>
            </p:extLst>
          </p:nvPr>
        </p:nvGraphicFramePr>
        <p:xfrm>
          <a:off x="1221134" y="3284984"/>
          <a:ext cx="5799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" name="Equation" r:id="rId9" imgW="2324100" imgH="393700" progId="Equation.DSMT4">
                  <p:embed/>
                </p:oleObj>
              </mc:Choice>
              <mc:Fallback>
                <p:oleObj name="Equation" r:id="rId9" imgW="232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134" y="3284984"/>
                        <a:ext cx="57991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1187624" y="4293095"/>
            <a:ext cx="7343775" cy="1284288"/>
            <a:chOff x="1056" y="2751"/>
            <a:chExt cx="4626" cy="809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56" y="2751"/>
              <a:ext cx="4626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在     </a:t>
              </a:r>
              <a:r>
                <a:rPr lang="zh-CN" altLang="en-US" sz="28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时，两部分的收敛域无公共部分，表明此时    不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存在</a:t>
              </a:r>
              <a:endParaRPr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23568"/>
                </p:ext>
              </p:extLst>
            </p:nvPr>
          </p:nvGraphicFramePr>
          <p:xfrm>
            <a:off x="1389" y="2877"/>
            <a:ext cx="44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4" name="Equation" r:id="rId11" imgW="317087" imgH="177569" progId="Equation.DSMT4">
                    <p:embed/>
                  </p:oleObj>
                </mc:Choice>
                <mc:Fallback>
                  <p:oleObj name="Equation" r:id="rId11" imgW="317087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877"/>
                          <a:ext cx="44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771" y="3261"/>
            <a:ext cx="5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5" name="Equation" r:id="rId13" imgW="355292" imgH="203024" progId="Equation.DSMT4">
                    <p:embed/>
                  </p:oleObj>
                </mc:Choice>
                <mc:Fallback>
                  <p:oleObj name="Equation" r:id="rId13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261"/>
                          <a:ext cx="5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170270" y="1002606"/>
            <a:ext cx="2506186" cy="2138362"/>
            <a:chOff x="3678" y="816"/>
            <a:chExt cx="1566" cy="1336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3771" y="1026"/>
              <a:ext cx="1062" cy="1002"/>
            </a:xfrm>
            <a:prstGeom prst="ellipse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4080" y="1305"/>
              <a:ext cx="441" cy="4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4303" y="910"/>
              <a:ext cx="0" cy="1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494" y="151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1817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829" y="1509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1817"/>
                  </a:solidFill>
                  <a:latin typeface="楷体_GB2312" pitchFamily="49" charset="-122"/>
                  <a:ea typeface="楷体_GB2312" pitchFamily="49" charset="-122"/>
                </a:rPr>
                <a:t>1/b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717" y="816"/>
              <a:ext cx="5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平面</a:t>
              </a:r>
            </a:p>
          </p:txBody>
        </p:sp>
        <p:graphicFrame>
          <p:nvGraphicFramePr>
            <p:cNvPr id="23" name="Object 19"/>
            <p:cNvGraphicFramePr>
              <a:graphicFrameLocks noChangeAspect="1"/>
            </p:cNvGraphicFramePr>
            <p:nvPr/>
          </p:nvGraphicFramePr>
          <p:xfrm>
            <a:off x="4367" y="825"/>
            <a:ext cx="25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6" name="Equation" r:id="rId15" imgW="215619" imgH="164885" progId="Equation.DSMT4">
                    <p:embed/>
                  </p:oleObj>
                </mc:Choice>
                <mc:Fallback>
                  <p:oleObj name="Equation" r:id="rId15" imgW="215619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825"/>
                          <a:ext cx="25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/>
            <p:cNvGraphicFramePr>
              <a:graphicFrameLocks noChangeAspect="1"/>
            </p:cNvGraphicFramePr>
            <p:nvPr/>
          </p:nvGraphicFramePr>
          <p:xfrm>
            <a:off x="4944" y="1296"/>
            <a:ext cx="3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7" name="Equation" r:id="rId17" imgW="215619" imgH="177569" progId="Equation.DSMT4">
                    <p:embed/>
                  </p:oleObj>
                </mc:Choice>
                <mc:Fallback>
                  <p:oleObj name="Equation" r:id="rId17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3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678" y="1527"/>
              <a:ext cx="1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>
              <a:off x="4473" y="1488"/>
              <a:ext cx="96" cy="96"/>
              <a:chOff x="4944" y="3408"/>
              <a:chExt cx="96" cy="96"/>
            </a:xfrm>
          </p:grpSpPr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 flipV="1"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4782" y="1479"/>
              <a:ext cx="96" cy="96"/>
              <a:chOff x="4944" y="3408"/>
              <a:chExt cx="96" cy="9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1259632" y="5877074"/>
            <a:ext cx="4929188" cy="576262"/>
            <a:chOff x="1104" y="3695"/>
            <a:chExt cx="3105" cy="363"/>
          </a:xfrm>
        </p:grpSpPr>
        <p:graphicFrame>
          <p:nvGraphicFramePr>
            <p:cNvPr id="33" name="Object 29"/>
            <p:cNvGraphicFramePr>
              <a:graphicFrameLocks noChangeAspect="1"/>
            </p:cNvGraphicFramePr>
            <p:nvPr/>
          </p:nvGraphicFramePr>
          <p:xfrm>
            <a:off x="1104" y="3710"/>
            <a:ext cx="82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" name="Equation" r:id="rId19" imgW="545626" imgH="177646" progId="Equation.DSMT4">
                    <p:embed/>
                  </p:oleObj>
                </mc:Choice>
                <mc:Fallback>
                  <p:oleObj name="Equation" r:id="rId19" imgW="545626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710"/>
                          <a:ext cx="82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866" y="3695"/>
              <a:ext cx="1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时，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ROC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为</a:t>
              </a:r>
            </a:p>
          </p:txBody>
        </p:sp>
        <p:graphicFrame>
          <p:nvGraphicFramePr>
            <p:cNvPr id="35" name="Object 31"/>
            <p:cNvGraphicFramePr>
              <a:graphicFrameLocks noChangeAspect="1"/>
            </p:cNvGraphicFramePr>
            <p:nvPr/>
          </p:nvGraphicFramePr>
          <p:xfrm>
            <a:off x="3120" y="3696"/>
            <a:ext cx="108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" name="Equation" r:id="rId21" imgW="761669" imgH="253890" progId="Equation.DSMT4">
                    <p:embed/>
                  </p:oleObj>
                </mc:Choice>
                <mc:Fallback>
                  <p:oleObj name="Equation" r:id="rId21" imgW="76166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696"/>
                          <a:ext cx="108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201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变换收敛域的不同情形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" y="1124744"/>
            <a:ext cx="85156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b="1" dirty="0" smtClean="0">
                <a:latin typeface="+mn-ea"/>
                <a:ea typeface="+mn-ea"/>
              </a:rPr>
              <a:t>对于因果</a:t>
            </a:r>
            <a:r>
              <a:rPr kumimoji="1" lang="zh-CN" altLang="en-US" sz="2400" b="1" dirty="0">
                <a:latin typeface="+mn-ea"/>
                <a:ea typeface="+mn-ea"/>
              </a:rPr>
              <a:t>序列，</a:t>
            </a:r>
            <a:r>
              <a:rPr kumimoji="1" lang="zh-CN" altLang="en-US" sz="2400" b="1" dirty="0" smtClean="0">
                <a:latin typeface="+mn-ea"/>
                <a:ea typeface="+mn-ea"/>
              </a:rPr>
              <a:t>其 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Z </a:t>
            </a:r>
            <a:r>
              <a:rPr kumimoji="1" lang="zh-CN" altLang="en-US" sz="2400" b="1" dirty="0" smtClean="0">
                <a:latin typeface="+mn-ea"/>
                <a:ea typeface="+mn-ea"/>
              </a:rPr>
              <a:t>变换</a:t>
            </a:r>
            <a:r>
              <a:rPr kumimoji="1" lang="zh-CN" altLang="en-US" sz="2400" b="1" dirty="0">
                <a:latin typeface="+mn-ea"/>
                <a:ea typeface="+mn-ea"/>
              </a:rPr>
              <a:t>的收敛</a:t>
            </a:r>
            <a:r>
              <a:rPr kumimoji="1" lang="zh-CN" altLang="en-US" sz="2400" b="1" dirty="0" smtClean="0">
                <a:latin typeface="+mn-ea"/>
                <a:ea typeface="+mn-ea"/>
              </a:rPr>
              <a:t>域</a:t>
            </a:r>
            <a:r>
              <a:rPr kumimoji="1" lang="en-US" altLang="zh-CN" sz="2400" b="1" i="1" dirty="0" err="1" smtClean="0">
                <a:latin typeface="+mn-ea"/>
                <a:ea typeface="+mn-ea"/>
              </a:rPr>
              <a:t>RoC</a:t>
            </a:r>
            <a:r>
              <a:rPr kumimoji="1" lang="zh-CN" altLang="en-US" sz="2400" b="1" dirty="0" smtClean="0">
                <a:latin typeface="+mn-ea"/>
                <a:ea typeface="+mn-ea"/>
              </a:rPr>
              <a:t>为</a:t>
            </a:r>
            <a:r>
              <a:rPr kumimoji="1" lang="zh-CN" altLang="en-US" sz="2400" b="1" dirty="0">
                <a:latin typeface="+mn-ea"/>
                <a:ea typeface="+mn-ea"/>
              </a:rPr>
              <a:t>某个圆外</a:t>
            </a:r>
            <a:r>
              <a:rPr kumimoji="1" lang="zh-CN" altLang="en-US" sz="2400" b="1" dirty="0" smtClean="0">
                <a:latin typeface="+mn-ea"/>
                <a:ea typeface="+mn-ea"/>
              </a:rPr>
              <a:t>区域，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含∞，不含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，因为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因为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</a:rPr>
              <a:t>z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变换出现负幂项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</a:rPr>
              <a:t>(n&gt;0)</a:t>
            </a:r>
            <a:endParaRPr kumimoji="1"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b="1" dirty="0" smtClean="0">
                <a:latin typeface="+mn-ea"/>
                <a:ea typeface="+mn-ea"/>
              </a:rPr>
              <a:t>对于反</a:t>
            </a:r>
            <a:r>
              <a:rPr kumimoji="1" lang="zh-CN" altLang="en-US" sz="2400" b="1" dirty="0">
                <a:latin typeface="+mn-ea"/>
                <a:ea typeface="+mn-ea"/>
              </a:rPr>
              <a:t>因果序列，</a:t>
            </a:r>
            <a:r>
              <a:rPr kumimoji="1" lang="zh-CN" altLang="en-US" sz="2400" b="1" dirty="0" smtClean="0">
                <a:latin typeface="+mn-ea"/>
                <a:ea typeface="+mn-ea"/>
              </a:rPr>
              <a:t>其 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Z </a:t>
            </a:r>
            <a:r>
              <a:rPr kumimoji="1" lang="zh-CN" altLang="en-US" sz="2400" b="1" dirty="0" smtClean="0">
                <a:latin typeface="+mn-ea"/>
                <a:ea typeface="+mn-ea"/>
              </a:rPr>
              <a:t>变换</a:t>
            </a:r>
            <a:r>
              <a:rPr kumimoji="1" lang="zh-CN" altLang="en-US" sz="2400" b="1" dirty="0">
                <a:latin typeface="+mn-ea"/>
                <a:ea typeface="+mn-ea"/>
              </a:rPr>
              <a:t>的收敛</a:t>
            </a:r>
            <a:r>
              <a:rPr kumimoji="1" lang="zh-CN" altLang="en-US" sz="2400" b="1" dirty="0" smtClean="0">
                <a:latin typeface="+mn-ea"/>
                <a:ea typeface="+mn-ea"/>
              </a:rPr>
              <a:t>域</a:t>
            </a:r>
            <a:r>
              <a:rPr kumimoji="1" lang="en-US" altLang="zh-CN" sz="2400" b="1" i="1" dirty="0" err="1" smtClean="0">
                <a:latin typeface="+mn-ea"/>
                <a:ea typeface="+mn-ea"/>
              </a:rPr>
              <a:t>RoC</a:t>
            </a:r>
            <a:r>
              <a:rPr kumimoji="1" lang="zh-CN" altLang="en-US" sz="2400" b="1" dirty="0" smtClean="0">
                <a:latin typeface="+mn-ea"/>
                <a:ea typeface="+mn-ea"/>
              </a:rPr>
              <a:t>为</a:t>
            </a:r>
            <a:r>
              <a:rPr kumimoji="1" lang="zh-CN" altLang="en-US" sz="2400" b="1" dirty="0">
                <a:latin typeface="+mn-ea"/>
                <a:ea typeface="+mn-ea"/>
              </a:rPr>
              <a:t>某个圆内</a:t>
            </a:r>
            <a:r>
              <a:rPr kumimoji="1" lang="zh-CN" altLang="en-US" sz="2400" b="1" dirty="0" smtClean="0">
                <a:latin typeface="+mn-ea"/>
                <a:ea typeface="+mn-ea"/>
              </a:rPr>
              <a:t>区域，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含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（即原点）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不含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∞，因为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</a:rPr>
              <a:t>z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变换出现正幂项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</a:rPr>
              <a:t>(n&lt;0)</a:t>
            </a:r>
            <a:endParaRPr kumimoji="1" lang="zh-CN" altLang="en-US" sz="2400" b="1" dirty="0"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b="1" dirty="0" smtClean="0">
                <a:latin typeface="+mn-ea"/>
                <a:ea typeface="+mn-ea"/>
              </a:rPr>
              <a:t>对于双边序列，其 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Z</a:t>
            </a:r>
            <a:r>
              <a:rPr kumimoji="1" lang="en-US" altLang="zh-CN" sz="2400" b="1" dirty="0" smtClean="0">
                <a:latin typeface="+mn-ea"/>
                <a:ea typeface="+mn-ea"/>
              </a:rPr>
              <a:t> </a:t>
            </a:r>
            <a:r>
              <a:rPr kumimoji="1" lang="zh-CN" altLang="en-US" sz="2400" b="1" dirty="0" smtClean="0">
                <a:latin typeface="+mn-ea"/>
                <a:ea typeface="+mn-ea"/>
              </a:rPr>
              <a:t>变换</a:t>
            </a:r>
            <a:r>
              <a:rPr kumimoji="1" lang="zh-CN" altLang="en-US" sz="2400" b="1" dirty="0">
                <a:latin typeface="+mn-ea"/>
                <a:ea typeface="+mn-ea"/>
              </a:rPr>
              <a:t>的收敛域为环状</a:t>
            </a:r>
            <a:r>
              <a:rPr kumimoji="1" lang="zh-CN" altLang="en-US" sz="2400" b="1" dirty="0" smtClean="0">
                <a:latin typeface="+mn-ea"/>
                <a:ea typeface="+mn-ea"/>
              </a:rPr>
              <a:t>区域，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不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含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∞，不含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0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，因为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</a:rPr>
              <a:t>z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变换出现正负幂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项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为正负）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457200" indent="-457200" algn="l" eaLnBrk="1" hangingPunct="1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b="1" dirty="0" smtClean="0">
                <a:latin typeface="+mn-ea"/>
                <a:ea typeface="+mn-ea"/>
              </a:rPr>
              <a:t>对于</a:t>
            </a:r>
            <a:r>
              <a:rPr kumimoji="1" lang="zh-CN" altLang="en-US" sz="2400" b="1" dirty="0">
                <a:latin typeface="+mn-ea"/>
                <a:ea typeface="+mn-ea"/>
              </a:rPr>
              <a:t>有限长序列，其</a:t>
            </a:r>
            <a:r>
              <a:rPr kumimoji="1" lang="zh-CN" altLang="en-US" sz="2400" b="1" dirty="0" smtClean="0">
                <a:latin typeface="+mn-ea"/>
                <a:ea typeface="+mn-ea"/>
              </a:rPr>
              <a:t>双边</a:t>
            </a:r>
            <a:r>
              <a:rPr kumimoji="1" lang="en-US" altLang="zh-CN" sz="2400" b="1" dirty="0" smtClean="0">
                <a:latin typeface="+mn-ea"/>
                <a:ea typeface="+mn-ea"/>
              </a:rPr>
              <a:t> 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Z</a:t>
            </a:r>
            <a:r>
              <a:rPr kumimoji="1" lang="en-US" altLang="zh-CN" sz="2400" b="1" dirty="0" smtClean="0">
                <a:latin typeface="+mn-ea"/>
                <a:ea typeface="+mn-ea"/>
              </a:rPr>
              <a:t> </a:t>
            </a:r>
            <a:r>
              <a:rPr kumimoji="1" lang="zh-CN" altLang="en-US" sz="2400" b="1" dirty="0" smtClean="0">
                <a:latin typeface="+mn-ea"/>
                <a:ea typeface="+mn-ea"/>
              </a:rPr>
              <a:t>变换</a:t>
            </a:r>
            <a:r>
              <a:rPr kumimoji="1" lang="zh-CN" altLang="en-US" sz="2400" b="1" dirty="0">
                <a:latin typeface="+mn-ea"/>
                <a:ea typeface="+mn-ea"/>
              </a:rPr>
              <a:t>在整个平面，可能不含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和∞ </a:t>
            </a:r>
            <a:endParaRPr kumimoji="1" lang="zh-CN" altLang="el-GR" sz="2400" b="1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32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04263" y="980728"/>
          <a:ext cx="8760225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3" imgW="3267024" imgH="1762057" progId="Equation.DSMT4">
                  <p:embed/>
                </p:oleObj>
              </mc:Choice>
              <mc:Fallback>
                <p:oleObj name="Equation" r:id="rId3" imgW="3267024" imgH="1762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63" y="980728"/>
                        <a:ext cx="8760225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696464"/>
                </a:solidFill>
              </a:rPr>
              <a:t>常用的</a:t>
            </a:r>
            <a:r>
              <a:rPr lang="en-US" altLang="zh-CN" dirty="0" smtClean="0">
                <a:solidFill>
                  <a:srgbClr val="696464"/>
                </a:solidFill>
              </a:rPr>
              <a:t>z</a:t>
            </a:r>
            <a:r>
              <a:rPr lang="zh-CN" altLang="en-US" dirty="0" smtClean="0">
                <a:solidFill>
                  <a:srgbClr val="696464"/>
                </a:solidFill>
              </a:rPr>
              <a:t>变换对</a:t>
            </a:r>
            <a:endParaRPr lang="zh-CN" altLang="en-US" dirty="0">
              <a:solidFill>
                <a:srgbClr val="69646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908794"/>
            <a:ext cx="2160240" cy="8640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4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z</a:t>
            </a:r>
            <a:r>
              <a:rPr lang="zh-CN" altLang="en-US" sz="2800" dirty="0" smtClean="0">
                <a:solidFill>
                  <a:srgbClr val="FF0000"/>
                </a:solidFill>
              </a:rPr>
              <a:t>反变换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变换性质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z</a:t>
            </a:r>
            <a:r>
              <a:rPr lang="zh-CN" altLang="en-US" sz="2800" dirty="0"/>
              <a:t>变换分析系统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81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反变换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反变换</a:t>
                </a:r>
                <a:r>
                  <a:rPr lang="zh-CN" altLang="en-US" dirty="0" smtClean="0"/>
                  <a:t>：由已知的</a:t>
                </a:r>
                <a:r>
                  <a:rPr lang="en-US" altLang="zh-CN" i="1" dirty="0" smtClean="0"/>
                  <a:t>X(Z)</a:t>
                </a:r>
                <a:r>
                  <a:rPr lang="zh-CN" altLang="en-US" dirty="0" smtClean="0"/>
                  <a:t>及其</a:t>
                </a:r>
                <a:r>
                  <a:rPr lang="en-US" altLang="zh-CN" dirty="0" err="1" smtClean="0"/>
                  <a:t>RoC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求序列 </a:t>
                </a:r>
                <a:r>
                  <a:rPr lang="en-US" altLang="zh-CN" i="1" dirty="0" smtClean="0"/>
                  <a:t>x(n) 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计算方法：</a:t>
                </a:r>
                <a:endParaRPr lang="en-US" altLang="zh-CN" dirty="0" smtClean="0"/>
              </a:p>
              <a:p>
                <a:pPr marL="777240" lvl="1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/>
                  <a:t>幂级数</a:t>
                </a:r>
                <a:r>
                  <a:rPr lang="zh-CN" altLang="en-US" dirty="0" smtClean="0"/>
                  <a:t>法（长除法）</a:t>
                </a:r>
                <a:endParaRPr lang="en-US" altLang="zh-CN" dirty="0"/>
              </a:p>
              <a:p>
                <a:pPr marL="32004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+…</a:t>
                </a:r>
              </a:p>
              <a:p>
                <a:pPr marL="320040" lvl="1" indent="0" algn="ctr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显然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系数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…}</a:t>
                </a:r>
                <a:r>
                  <a:rPr lang="zh-CN" altLang="en-US" dirty="0" smtClean="0"/>
                  <a:t>就是序列</a:t>
                </a:r>
                <a:r>
                  <a:rPr lang="en-US" altLang="zh-CN" i="1" dirty="0" smtClean="0"/>
                  <a:t>x(n)</a:t>
                </a:r>
              </a:p>
              <a:p>
                <a:pPr marL="777240" lvl="1" indent="-457200">
                  <a:lnSpc>
                    <a:spcPct val="150000"/>
                  </a:lnSpc>
                  <a:buFont typeface="+mj-ea"/>
                  <a:buAutoNum type="circleNumDbPlain" startAt="2"/>
                </a:pPr>
                <a:endParaRPr lang="en-US" altLang="zh-CN" dirty="0" smtClean="0"/>
              </a:p>
              <a:p>
                <a:pPr marL="777240" lvl="1" indent="-45720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部分分式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法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777240" lvl="1" indent="-45720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zh-CN" altLang="en-US" dirty="0" smtClean="0"/>
                  <a:t>留数法</a:t>
                </a:r>
                <a:endParaRPr lang="en-US" altLang="zh-CN" dirty="0" smtClean="0"/>
              </a:p>
              <a:p>
                <a:pPr marL="32004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29"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771800" y="6156012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其中积分路径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RoC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中逆时针方向的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圆周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99064"/>
              </p:ext>
            </p:extLst>
          </p:nvPr>
        </p:nvGraphicFramePr>
        <p:xfrm>
          <a:off x="2799856" y="3926755"/>
          <a:ext cx="1988168" cy="72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4" imgW="1180588" imgH="431613" progId="Equation.DSMT4">
                  <p:embed/>
                </p:oleObj>
              </mc:Choice>
              <mc:Fallback>
                <p:oleObj name="Equation" r:id="rId4" imgW="118058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856" y="3926755"/>
                        <a:ext cx="1988168" cy="726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315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2058" y="1268760"/>
            <a:ext cx="8155632" cy="5040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通常，</a:t>
            </a:r>
            <a:r>
              <a:rPr lang="en-US" altLang="zh-CN" sz="2400" b="1" i="1" dirty="0" smtClean="0"/>
              <a:t>X(z) </a:t>
            </a:r>
            <a:r>
              <a:rPr lang="zh-CN" altLang="en-US" sz="2400" b="1" dirty="0" smtClean="0"/>
              <a:t>可表示成有理分式形式：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folHlink"/>
              </a:solidFill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folHlink"/>
                </a:solidFill>
              </a:rPr>
              <a:t>      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57591"/>
              </p:ext>
            </p:extLst>
          </p:nvPr>
        </p:nvGraphicFramePr>
        <p:xfrm>
          <a:off x="1259632" y="1988319"/>
          <a:ext cx="6624736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r:id="rId3" imgW="2273300" imgH="393700" progId="Equation.3">
                  <p:embed/>
                </p:oleObj>
              </mc:Choice>
              <mc:Fallback>
                <p:oleObj r:id="rId3" imgW="227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88319"/>
                        <a:ext cx="6624736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25014"/>
              </p:ext>
            </p:extLst>
          </p:nvPr>
        </p:nvGraphicFramePr>
        <p:xfrm>
          <a:off x="971600" y="4797152"/>
          <a:ext cx="7200800" cy="12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r:id="rId5" imgW="3148234" imgH="380835" progId="Equation.3">
                  <p:embed/>
                </p:oleObj>
              </mc:Choice>
              <mc:Fallback>
                <p:oleObj r:id="rId5" imgW="3148234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7200800" cy="12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反变换：部分分式法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2058" y="3308791"/>
            <a:ext cx="81556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2400" b="1" dirty="0">
                <a:latin typeface="Times New Roman" panose="02020603050405020304" pitchFamily="18" charset="0"/>
              </a:rPr>
              <a:t>能将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X(z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展开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成几个简单的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分式和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的形式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，简单</a:t>
            </a:r>
            <a:r>
              <a:rPr lang="zh-CN" altLang="en-US" sz="2400" b="1" dirty="0">
                <a:latin typeface="Times New Roman" panose="02020603050405020304" pitchFamily="18" charset="0"/>
              </a:rPr>
              <a:t>形式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反变换可直接求得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84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反变换：部分分式法</a:t>
            </a:r>
            <a:endParaRPr lang="zh-CN" alt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11190" y="771475"/>
            <a:ext cx="6988178" cy="1649413"/>
            <a:chOff x="385" y="2589"/>
            <a:chExt cx="4402" cy="1039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5" y="2933"/>
              <a:ext cx="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b="1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400" b="1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  <a:r>
                <a:rPr lang="en-US" altLang="zh-CN" sz="24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104" y="2589"/>
            <a:ext cx="2304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" name="Equation" r:id="rId3" imgW="1688367" imgH="761669" progId="Equation.DSMT4">
                    <p:embed/>
                  </p:oleObj>
                </mc:Choice>
                <mc:Fallback>
                  <p:oleObj name="Equation" r:id="rId3" imgW="1688367" imgH="7616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89"/>
                          <a:ext cx="2304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3840" y="2820"/>
            <a:ext cx="947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9" name="Equation" r:id="rId5" imgW="660113" imgH="393529" progId="Equation.DSMT4">
                    <p:embed/>
                  </p:oleObj>
                </mc:Choice>
                <mc:Fallback>
                  <p:oleObj name="Equation" r:id="rId5" imgW="660113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20"/>
                          <a:ext cx="947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2492896"/>
            <a:ext cx="3957638" cy="465138"/>
            <a:chOff x="1142" y="3696"/>
            <a:chExt cx="2493" cy="293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142" y="3696"/>
              <a:ext cx="2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b="1" dirty="0" smtClean="0">
                  <a:ea typeface="楷体_GB2312" pitchFamily="49" charset="-122"/>
                </a:rPr>
                <a:t>将        </a:t>
              </a:r>
              <a:r>
                <a:rPr lang="zh-CN" altLang="en-US" sz="2400" b="1" dirty="0">
                  <a:ea typeface="楷体_GB2312" pitchFamily="49" charset="-122"/>
                </a:rPr>
                <a:t>展开为部分分式有：</a:t>
              </a:r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966271"/>
                </p:ext>
              </p:extLst>
            </p:nvPr>
          </p:nvGraphicFramePr>
          <p:xfrm>
            <a:off x="1367" y="3715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" name="Equation" r:id="rId7" imgW="355292" imgH="203024" progId="Equation.DSMT4">
                    <p:embed/>
                  </p:oleObj>
                </mc:Choice>
                <mc:Fallback>
                  <p:oleObj name="Equation" r:id="rId7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715"/>
                          <a:ext cx="4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21698"/>
              </p:ext>
            </p:extLst>
          </p:nvPr>
        </p:nvGraphicFramePr>
        <p:xfrm>
          <a:off x="1481807" y="5497661"/>
          <a:ext cx="51784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" name="Equation" r:id="rId9" imgW="2133600" imgH="393700" progId="Equation.DSMT4">
                  <p:embed/>
                </p:oleObj>
              </mc:Choice>
              <mc:Fallback>
                <p:oleObj name="Equation" r:id="rId9" imgW="2133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807" y="5497661"/>
                        <a:ext cx="51784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1763688" y="3288134"/>
            <a:ext cx="3744416" cy="1941066"/>
            <a:chOff x="972" y="528"/>
            <a:chExt cx="2205" cy="1132"/>
          </a:xfrm>
        </p:grpSpPr>
        <p:graphicFrame>
          <p:nvGraphicFramePr>
            <p:cNvPr id="15" name="Object 17"/>
            <p:cNvGraphicFramePr>
              <a:graphicFrameLocks noChangeAspect="1"/>
            </p:cNvGraphicFramePr>
            <p:nvPr/>
          </p:nvGraphicFramePr>
          <p:xfrm>
            <a:off x="972" y="528"/>
            <a:ext cx="2205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2" name="Equation" r:id="rId11" imgW="1651000" imgH="584200" progId="Equation.DSMT4">
                    <p:embed/>
                  </p:oleObj>
                </mc:Choice>
                <mc:Fallback>
                  <p:oleObj name="Equation" r:id="rId11" imgW="1651000" imgH="5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528"/>
                          <a:ext cx="2205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1644" y="1344"/>
            <a:ext cx="57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3" name="Equation" r:id="rId13" imgW="393359" imgH="215713" progId="Equation.DSMT4">
                    <p:embed/>
                  </p:oleObj>
                </mc:Choice>
                <mc:Fallback>
                  <p:oleObj name="Equation" r:id="rId13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344"/>
                          <a:ext cx="57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/>
          </p:nvGraphicFramePr>
          <p:xfrm>
            <a:off x="2508" y="1344"/>
            <a:ext cx="61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4" name="Equation" r:id="rId15" imgW="418918" imgH="215806" progId="Equation.DSMT4">
                    <p:embed/>
                  </p:oleObj>
                </mc:Choice>
                <mc:Fallback>
                  <p:oleObj name="Equation" r:id="rId15" imgW="41891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344"/>
                          <a:ext cx="61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6012160" y="3685902"/>
            <a:ext cx="2360613" cy="1111250"/>
            <a:chOff x="3504" y="624"/>
            <a:chExt cx="1487" cy="700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3504" y="624"/>
            <a:ext cx="148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5" name="Equation" r:id="rId17" imgW="1015559" imgH="215806" progId="Equation.DSMT4">
                    <p:embed/>
                  </p:oleObj>
                </mc:Choice>
                <mc:Fallback>
                  <p:oleObj name="Equation" r:id="rId17" imgW="1015559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24"/>
                          <a:ext cx="148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/>
          </p:nvGraphicFramePr>
          <p:xfrm>
            <a:off x="3504" y="1008"/>
            <a:ext cx="148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6" name="Equation" r:id="rId19" imgW="1015559" imgH="215806" progId="Equation.DSMT4">
                    <p:embed/>
                  </p:oleObj>
                </mc:Choice>
                <mc:Fallback>
                  <p:oleObj name="Equation" r:id="rId19" imgW="1015559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08"/>
                          <a:ext cx="148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098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4A98-4B38-4FF8-8B0A-D5D0E8A00D8A}" type="datetime1">
              <a:rPr lang="zh-CN" altLang="en-US" smtClean="0"/>
              <a:t>2018-04-02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反变换：留数法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941586"/>
            <a:ext cx="79248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若函数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X(z)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在环状区域                                       内解析，则在此区域可展开成罗朗级数的形式：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05641"/>
              </p:ext>
            </p:extLst>
          </p:nvPr>
        </p:nvGraphicFramePr>
        <p:xfrm>
          <a:off x="6135563" y="3068699"/>
          <a:ext cx="28289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BMP 图像" r:id="rId3" imgW="2828880" imgH="2162160" progId="Paint.Picture">
                  <p:embed/>
                </p:oleObj>
              </mc:Choice>
              <mc:Fallback>
                <p:oleObj name="BMP 图像" r:id="rId3" imgW="2828880" imgH="21621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563" y="3068699"/>
                        <a:ext cx="2828925" cy="2162175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847287"/>
              </p:ext>
            </p:extLst>
          </p:nvPr>
        </p:nvGraphicFramePr>
        <p:xfrm>
          <a:off x="3462289" y="1028670"/>
          <a:ext cx="2880320" cy="47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r:id="rId5" imgW="1295400" imgH="215900" progId="Equation.3">
                  <p:embed/>
                </p:oleObj>
              </mc:Choice>
              <mc:Fallback>
                <p:oleObj r:id="rId5" imgW="1295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289" y="1028670"/>
                        <a:ext cx="2880320" cy="476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48477"/>
              </p:ext>
            </p:extLst>
          </p:nvPr>
        </p:nvGraphicFramePr>
        <p:xfrm>
          <a:off x="692810" y="2204864"/>
          <a:ext cx="5638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r:id="rId7" imgW="1931238" imgH="368460" progId="Equation.3">
                  <p:embed/>
                </p:oleObj>
              </mc:Choice>
              <mc:Fallback>
                <p:oleObj r:id="rId7" imgW="1931238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10" y="2204864"/>
                        <a:ext cx="5638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44508"/>
              </p:ext>
            </p:extLst>
          </p:nvPr>
        </p:nvGraphicFramePr>
        <p:xfrm>
          <a:off x="727473" y="4486133"/>
          <a:ext cx="5105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r:id="rId9" imgW="2032000" imgH="381000" progId="Equation.3">
                  <p:embed/>
                </p:oleObj>
              </mc:Choice>
              <mc:Fallback>
                <p:oleObj r:id="rId9" imgW="2032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73" y="4486133"/>
                        <a:ext cx="5105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473" y="3934480"/>
            <a:ext cx="1058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543" y="5603738"/>
            <a:ext cx="722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 smtClean="0">
                <a:latin typeface="Times New Roman" panose="02020603050405020304" pitchFamily="18" charset="0"/>
              </a:rPr>
              <a:t>C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环形解析域</a:t>
            </a:r>
            <a:r>
              <a:rPr lang="zh-CN" altLang="en-US" sz="2400" b="1" dirty="0">
                <a:latin typeface="Times New Roman" panose="02020603050405020304" pitchFamily="18" charset="0"/>
              </a:rPr>
              <a:t>内环绕原点的一条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逆时针闭合</a:t>
            </a:r>
            <a:r>
              <a:rPr lang="zh-CN" altLang="en-US" sz="2400" b="1" dirty="0">
                <a:latin typeface="Times New Roman" panose="02020603050405020304" pitchFamily="18" charset="0"/>
              </a:rPr>
              <a:t>单围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线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4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z</a:t>
            </a:r>
            <a:r>
              <a:rPr lang="zh-CN" altLang="en-US" sz="2800" dirty="0" smtClean="0">
                <a:solidFill>
                  <a:srgbClr val="FF0000"/>
                </a:solidFill>
              </a:rPr>
              <a:t>变换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反变换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变换性质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变换分析系统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52858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4A98-4B38-4FF8-8B0A-D5D0E8A00D8A}" type="datetime1">
              <a:rPr lang="zh-CN" altLang="en-US" smtClean="0"/>
              <a:t>2018-04-02</a:t>
            </a:fld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332656"/>
            <a:ext cx="79248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61876"/>
              </p:ext>
            </p:extLst>
          </p:nvPr>
        </p:nvGraphicFramePr>
        <p:xfrm>
          <a:off x="1309464" y="332656"/>
          <a:ext cx="5638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r:id="rId3" imgW="1931238" imgH="368460" progId="Equation.3">
                  <p:embed/>
                </p:oleObj>
              </mc:Choice>
              <mc:Fallback>
                <p:oleObj r:id="rId3" imgW="1931238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464" y="332656"/>
                        <a:ext cx="5638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032" y="561256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22416"/>
              </p:ext>
            </p:extLst>
          </p:nvPr>
        </p:nvGraphicFramePr>
        <p:xfrm>
          <a:off x="2483768" y="1268760"/>
          <a:ext cx="33893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r:id="rId5" imgW="1030041" imgH="368780" progId="Equation.3">
                  <p:embed/>
                </p:oleObj>
              </mc:Choice>
              <mc:Fallback>
                <p:oleObj r:id="rId5" imgW="1030041" imgH="368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268760"/>
                        <a:ext cx="33893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9032" y="1597918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10571"/>
              </p:ext>
            </p:extLst>
          </p:nvPr>
        </p:nvGraphicFramePr>
        <p:xfrm>
          <a:off x="1590644" y="2492896"/>
          <a:ext cx="59674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r:id="rId7" imgW="2374900" imgH="381000" progId="Equation.3">
                  <p:embed/>
                </p:oleObj>
              </mc:Choice>
              <mc:Fallback>
                <p:oleObj r:id="rId7" imgW="2374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44" y="2492896"/>
                        <a:ext cx="59674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9032" y="2734370"/>
            <a:ext cx="144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可知：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67544" y="3604954"/>
            <a:ext cx="8304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计算围线积分比较麻烦，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留数定理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544" y="4379620"/>
            <a:ext cx="83040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留数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若函数                 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极点 </a:t>
            </a:r>
            <a:r>
              <a:rPr lang="en-US" altLang="zh-CN" sz="2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外有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个极点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i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M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限值），则有：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78222"/>
              </p:ext>
            </p:extLst>
          </p:nvPr>
        </p:nvGraphicFramePr>
        <p:xfrm>
          <a:off x="1372548" y="4976210"/>
          <a:ext cx="2590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r:id="rId9" imgW="889772" imgH="190666" progId="Equation.3">
                  <p:embed/>
                </p:oleObj>
              </mc:Choice>
              <mc:Fallback>
                <p:oleObj r:id="rId9" imgW="889772" imgH="190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548" y="4976210"/>
                        <a:ext cx="2590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039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A5A-DA7D-4A24-8ED3-0EC0C0667890}" type="datetime1">
              <a:rPr lang="zh-CN" altLang="en-US" smtClean="0"/>
              <a:t>2018-04-02</a:t>
            </a:fld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50896"/>
              </p:ext>
            </p:extLst>
          </p:nvPr>
        </p:nvGraphicFramePr>
        <p:xfrm>
          <a:off x="1362230" y="260648"/>
          <a:ext cx="64071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r:id="rId3" imgW="2843566" imgH="710891" progId="Equation.3">
                  <p:embed/>
                </p:oleObj>
              </mc:Choice>
              <mc:Fallback>
                <p:oleObj r:id="rId3" imgW="284356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230" y="260648"/>
                        <a:ext cx="640715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68580" y="1744940"/>
            <a:ext cx="80160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第二式计算时，要求 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分母多项式中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的阶次比分子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阶数高二阶或以上。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12779"/>
              </p:ext>
            </p:extLst>
          </p:nvPr>
        </p:nvGraphicFramePr>
        <p:xfrm>
          <a:off x="4203365" y="1961526"/>
          <a:ext cx="72923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r:id="rId5" imgW="343646" imgH="203642" progId="Equation.3">
                  <p:embed/>
                </p:oleObj>
              </mc:Choice>
              <mc:Fallback>
                <p:oleObj r:id="rId5" imgW="343646" imgH="2036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365" y="1961526"/>
                        <a:ext cx="729237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7640" y="3068960"/>
            <a:ext cx="7924800" cy="330154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留数计算方法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sz="2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阶极点时的留数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sz="2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极点时的留数：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0465"/>
              </p:ext>
            </p:extLst>
          </p:nvPr>
        </p:nvGraphicFramePr>
        <p:xfrm>
          <a:off x="2097431" y="4235602"/>
          <a:ext cx="4980335" cy="59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r:id="rId7" imgW="2019300" imgH="241300" progId="Equation.3">
                  <p:embed/>
                </p:oleObj>
              </mc:Choice>
              <mc:Fallback>
                <p:oleObj r:id="rId7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431" y="4235602"/>
                        <a:ext cx="4980335" cy="590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42467"/>
              </p:ext>
            </p:extLst>
          </p:nvPr>
        </p:nvGraphicFramePr>
        <p:xfrm>
          <a:off x="1475656" y="5589240"/>
          <a:ext cx="621069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r:id="rId9" imgW="3046678" imgH="444307" progId="Equation.3">
                  <p:embed/>
                </p:oleObj>
              </mc:Choice>
              <mc:Fallback>
                <p:oleObj r:id="rId9" imgW="304667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89240"/>
                        <a:ext cx="621069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046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67271" y="260648"/>
            <a:ext cx="862520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 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)=(1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</a:t>
            </a:r>
            <a:r>
              <a:rPr lang="zh-CN" altLang="en-US" sz="2400" b="1" i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|&gt;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求其逆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内只有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个极点：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内有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个极点：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阶）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30016" y="1556792"/>
            <a:ext cx="3886200" cy="985838"/>
            <a:chOff x="2630016" y="2731194"/>
            <a:chExt cx="3886200" cy="985838"/>
          </a:xfrm>
        </p:grpSpPr>
        <p:graphicFrame>
          <p:nvGraphicFramePr>
            <p:cNvPr id="1894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192068"/>
                </p:ext>
              </p:extLst>
            </p:nvPr>
          </p:nvGraphicFramePr>
          <p:xfrm>
            <a:off x="2630016" y="2807394"/>
            <a:ext cx="2590800" cy="855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6" r:id="rId3" imgW="1182126" imgH="394042" progId="Equation.DSMT4">
                    <p:embed/>
                  </p:oleObj>
                </mc:Choice>
                <mc:Fallback>
                  <p:oleObj r:id="rId3" imgW="1182126" imgH="3940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016" y="2807394"/>
                          <a:ext cx="2590800" cy="855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4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783924"/>
                </p:ext>
              </p:extLst>
            </p:nvPr>
          </p:nvGraphicFramePr>
          <p:xfrm>
            <a:off x="5373216" y="2731194"/>
            <a:ext cx="1143000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7" r:id="rId5" imgW="483650" imgH="420011" progId="Equation.DSMT4">
                    <p:embed/>
                  </p:oleObj>
                </mc:Choice>
                <mc:Fallback>
                  <p:oleObj r:id="rId5" imgW="483650" imgH="42001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216" y="2731194"/>
                          <a:ext cx="1143000" cy="985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445" name="Group 5"/>
          <p:cNvGrpSpPr>
            <a:grpSpLocks noChangeAspect="1"/>
          </p:cNvGrpSpPr>
          <p:nvPr/>
        </p:nvGrpSpPr>
        <p:grpSpPr bwMode="auto">
          <a:xfrm>
            <a:off x="2636775" y="836712"/>
            <a:ext cx="3886200" cy="838200"/>
            <a:chOff x="0" y="0"/>
            <a:chExt cx="2448" cy="528"/>
          </a:xfrm>
        </p:grpSpPr>
        <p:graphicFrame>
          <p:nvGraphicFramePr>
            <p:cNvPr id="189447" name="Object 6"/>
            <p:cNvGraphicFramePr>
              <a:graphicFrameLocks noChangeAspect="1"/>
            </p:cNvGraphicFramePr>
            <p:nvPr/>
          </p:nvGraphicFramePr>
          <p:xfrm>
            <a:off x="0" y="0"/>
            <a:ext cx="24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8" r:id="rId7" imgW="1943944" imgH="419282" progId="Equation.DSMT4">
                    <p:embed/>
                  </p:oleObj>
                </mc:Choice>
                <mc:Fallback>
                  <p:oleObj r:id="rId7" imgW="1943944" imgH="41928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48" name="Object 7"/>
            <p:cNvGraphicFramePr>
              <a:graphicFrameLocks noChangeAspect="1"/>
            </p:cNvGraphicFramePr>
            <p:nvPr/>
          </p:nvGraphicFramePr>
          <p:xfrm>
            <a:off x="901" y="22"/>
            <a:ext cx="295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9" r:id="rId9" imgW="203819" imgH="280251" progId="Equation.3">
                    <p:embed/>
                  </p:oleObj>
                </mc:Choice>
                <mc:Fallback>
                  <p:oleObj r:id="rId9" imgW="203819" imgH="2802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22"/>
                          <a:ext cx="295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46" name="Rectangle 8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 sz="4200" dirty="0" smtClean="0">
              <a:solidFill>
                <a:srgbClr val="FFFFFF"/>
              </a:solidFill>
            </a:endParaRPr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1864724" y="3789040"/>
            <a:ext cx="5410200" cy="1004888"/>
            <a:chOff x="0" y="0"/>
            <a:chExt cx="3408" cy="633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0" y="186"/>
            <a:ext cx="15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0" r:id="rId11" imgW="1232435" imgH="203288" progId="Equation.DSMT4">
                    <p:embed/>
                  </p:oleObj>
                </mc:Choice>
                <mc:Fallback>
                  <p:oleObj r:id="rId11" imgW="1232435" imgH="2032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6"/>
                          <a:ext cx="15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1614" y="0"/>
            <a:ext cx="144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1" r:id="rId13" imgW="1106341" imgH="483229" progId="Equation.DSMT4">
                    <p:embed/>
                  </p:oleObj>
                </mc:Choice>
                <mc:Fallback>
                  <p:oleObj r:id="rId13" imgW="1106341" imgH="4832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0"/>
                          <a:ext cx="144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3024" y="138"/>
            <a:ext cx="3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2" r:id="rId15" imgW="305463" imgH="203642" progId="Equation.DSMT4">
                    <p:embed/>
                  </p:oleObj>
                </mc:Choice>
                <mc:Fallback>
                  <p:oleObj r:id="rId15" imgW="305463" imgH="2036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8"/>
                          <a:ext cx="38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87624" y="4860900"/>
            <a:ext cx="7416824" cy="17364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围线内有高阶极点，由于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F(z)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的分母阶次比分子阶次高二阶以上，因而求圆外极点留数。由于围线外无极点，故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x(n)=0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所以：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944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496572" y="232182"/>
            <a:ext cx="8142338" cy="804863"/>
            <a:chOff x="17" y="-9"/>
            <a:chExt cx="4983" cy="50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7" y="38"/>
              <a:ext cx="4983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　　　　　　　　　　　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求其逆变换</a:t>
              </a:r>
              <a:r>
                <a: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　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1494" name="Object 4"/>
            <p:cNvGraphicFramePr>
              <a:graphicFrameLocks noChangeAspect="1"/>
            </p:cNvGraphicFramePr>
            <p:nvPr/>
          </p:nvGraphicFramePr>
          <p:xfrm>
            <a:off x="1065" y="-9"/>
            <a:ext cx="230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4" r:id="rId3" imgW="2019300" imgH="444500" progId="Equation.3">
                    <p:embed/>
                  </p:oleObj>
                </mc:Choice>
                <mc:Fallback>
                  <p:oleObj r:id="rId3" imgW="20193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-9"/>
                          <a:ext cx="2304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582532" y="1052736"/>
            <a:ext cx="814771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确定收敛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极点：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，收敛域（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种可能，分别是：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|&gt;|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是因果序列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是左序列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是双边序列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下面分别考虑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种情形：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收敛域为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|&gt;|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10631"/>
              </p:ext>
            </p:extLst>
          </p:nvPr>
        </p:nvGraphicFramePr>
        <p:xfrm>
          <a:off x="2339752" y="5445224"/>
          <a:ext cx="6552728" cy="87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r:id="rId5" imgW="3325956" imgH="444307" progId="Equation.3">
                  <p:embed/>
                </p:oleObj>
              </mc:Choice>
              <mc:Fallback>
                <p:oleObj r:id="rId5" imgW="332595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6552728" cy="875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689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814354" y="260648"/>
            <a:ext cx="77259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因果序列，无须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&lt;0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极点：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78250"/>
              </p:ext>
            </p:extLst>
          </p:nvPr>
        </p:nvGraphicFramePr>
        <p:xfrm>
          <a:off x="814354" y="1429469"/>
          <a:ext cx="4773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3" imgW="2248876" imgH="228699" progId="Equation.DSMT4">
                  <p:embed/>
                </p:oleObj>
              </mc:Choice>
              <mc:Fallback>
                <p:oleObj r:id="rId3" imgW="2248876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54" y="1429469"/>
                        <a:ext cx="47736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77135"/>
              </p:ext>
            </p:extLst>
          </p:nvPr>
        </p:nvGraphicFramePr>
        <p:xfrm>
          <a:off x="1469954" y="1927584"/>
          <a:ext cx="716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r:id="rId5" imgW="3607117" imgH="482917" progId="Equation.DSMT4">
                  <p:embed/>
                </p:oleObj>
              </mc:Choice>
              <mc:Fallback>
                <p:oleObj r:id="rId5" imgW="3607117" imgH="482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954" y="1927584"/>
                        <a:ext cx="716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36012"/>
              </p:ext>
            </p:extLst>
          </p:nvPr>
        </p:nvGraphicFramePr>
        <p:xfrm>
          <a:off x="1469954" y="2903537"/>
          <a:ext cx="1676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r:id="rId7" imgW="635828" imgH="203465" progId="Equation.DSMT4">
                  <p:embed/>
                </p:oleObj>
              </mc:Choice>
              <mc:Fallback>
                <p:oleObj r:id="rId7" imgW="635828" imgH="20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954" y="2903537"/>
                        <a:ext cx="1676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14354" y="3604954"/>
            <a:ext cx="4253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最后表示为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4354" y="4248603"/>
            <a:ext cx="2746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收敛域为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14354" y="4904000"/>
            <a:ext cx="78191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x(n)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序列，无须计算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情况。实际上，当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时，围线积分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没有极点，因此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。当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，围线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只有一个极点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，且是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极点，改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极点留数之和。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80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9013"/>
              </p:ext>
            </p:extLst>
          </p:nvPr>
        </p:nvGraphicFramePr>
        <p:xfrm>
          <a:off x="683568" y="404664"/>
          <a:ext cx="4708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r:id="rId3" imgW="2388637" imgH="228699" progId="Equation.DSMT4">
                  <p:embed/>
                </p:oleObj>
              </mc:Choice>
              <mc:Fallback>
                <p:oleObj r:id="rId3" imgW="2388637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4664"/>
                        <a:ext cx="4708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85836"/>
              </p:ext>
            </p:extLst>
          </p:nvPr>
        </p:nvGraphicFramePr>
        <p:xfrm>
          <a:off x="1374620" y="944227"/>
          <a:ext cx="7391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r:id="rId5" imgW="3950017" imgH="482917" progId="Equation.DSMT4">
                  <p:embed/>
                </p:oleObj>
              </mc:Choice>
              <mc:Fallback>
                <p:oleObj r:id="rId5" imgW="3950017" imgH="482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620" y="944227"/>
                        <a:ext cx="73914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9627"/>
              </p:ext>
            </p:extLst>
          </p:nvPr>
        </p:nvGraphicFramePr>
        <p:xfrm>
          <a:off x="1374620" y="1971625"/>
          <a:ext cx="3048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r:id="rId7" imgW="1550073" imgH="228699" progId="Equation.DSMT4">
                  <p:embed/>
                </p:oleObj>
              </mc:Choice>
              <mc:Fallback>
                <p:oleObj r:id="rId7" imgW="1550073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620" y="1971625"/>
                        <a:ext cx="3048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683568" y="2596842"/>
            <a:ext cx="792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最后表示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63575"/>
            <a:ext cx="348845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收敛域为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|&lt;|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265976"/>
              </p:ext>
            </p:extLst>
          </p:nvPr>
        </p:nvGraphicFramePr>
        <p:xfrm>
          <a:off x="1907704" y="3820641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r:id="rId9" imgW="1498600" imgH="444500" progId="Equation.3">
                  <p:embed/>
                </p:oleObj>
              </mc:Choice>
              <mc:Fallback>
                <p:oleObj r:id="rId9" imgW="1498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20641"/>
                        <a:ext cx="312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5868144" y="3068960"/>
            <a:ext cx="2546350" cy="2430463"/>
            <a:chOff x="0" y="0"/>
            <a:chExt cx="1604" cy="1531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0" y="0"/>
              <a:ext cx="1604" cy="1531"/>
              <a:chOff x="0" y="0"/>
              <a:chExt cx="1604" cy="1531"/>
            </a:xfrm>
          </p:grpSpPr>
          <p:sp>
            <p:nvSpPr>
              <p:cNvPr id="13" name="Oval 5" descr="深色上对角线"/>
              <p:cNvSpPr>
                <a:spLocks noChangeArrowheads="1"/>
              </p:cNvSpPr>
              <p:nvPr/>
            </p:nvSpPr>
            <p:spPr bwMode="auto">
              <a:xfrm>
                <a:off x="153" y="304"/>
                <a:ext cx="1056" cy="1056"/>
              </a:xfrm>
              <a:prstGeom prst="ellipse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 useBgFill="1"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431" y="568"/>
                <a:ext cx="511" cy="511"/>
              </a:xfrm>
              <a:prstGeom prst="ellipse">
                <a:avLst/>
              </a:prstGeom>
              <a:ln w="12700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691" y="76"/>
                <a:ext cx="0" cy="145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" name="Object 8"/>
              <p:cNvGraphicFramePr>
                <a:graphicFrameLocks noChangeAspect="1"/>
              </p:cNvGraphicFramePr>
              <p:nvPr/>
            </p:nvGraphicFramePr>
            <p:xfrm>
              <a:off x="1260" y="835"/>
              <a:ext cx="34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13" r:id="rId12" imgW="394385" imgH="203553" progId="Equation.3">
                      <p:embed/>
                    </p:oleObj>
                  </mc:Choice>
                  <mc:Fallback>
                    <p:oleObj r:id="rId12" imgW="394385" imgH="2035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" y="835"/>
                            <a:ext cx="34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9"/>
              <p:cNvGraphicFramePr>
                <a:graphicFrameLocks noChangeAspect="1"/>
              </p:cNvGraphicFramePr>
              <p:nvPr/>
            </p:nvGraphicFramePr>
            <p:xfrm>
              <a:off x="587" y="823"/>
              <a:ext cx="110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14" r:id="rId14" imgW="127443" imgH="178420" progId="Equation.3">
                      <p:embed/>
                    </p:oleObj>
                  </mc:Choice>
                  <mc:Fallback>
                    <p:oleObj r:id="rId14" imgW="127443" imgH="1784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" y="823"/>
                            <a:ext cx="110" cy="1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0" y="823"/>
                <a:ext cx="141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" name="Object 11"/>
              <p:cNvGraphicFramePr>
                <a:graphicFrameLocks noChangeAspect="1"/>
              </p:cNvGraphicFramePr>
              <p:nvPr/>
            </p:nvGraphicFramePr>
            <p:xfrm>
              <a:off x="673" y="0"/>
              <a:ext cx="42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15" r:id="rId16" imgW="483439" imgH="203553" progId="Equation.3">
                      <p:embed/>
                    </p:oleObj>
                  </mc:Choice>
                  <mc:Fallback>
                    <p:oleObj r:id="rId16" imgW="483439" imgH="2035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3" y="0"/>
                            <a:ext cx="42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2"/>
              <p:cNvGrpSpPr>
                <a:grpSpLocks/>
              </p:cNvGrpSpPr>
              <p:nvPr/>
            </p:nvGrpSpPr>
            <p:grpSpPr bwMode="auto">
              <a:xfrm>
                <a:off x="1172" y="786"/>
                <a:ext cx="64" cy="73"/>
                <a:chOff x="0" y="0"/>
                <a:chExt cx="64" cy="73"/>
              </a:xfrm>
            </p:grpSpPr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 rot="2383899">
                  <a:off x="0" y="34"/>
                  <a:ext cx="64" cy="0"/>
                </a:xfrm>
                <a:prstGeom prst="line">
                  <a:avLst/>
                </a:prstGeom>
                <a:noFill/>
                <a:ln w="28575" cap="sq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 rot="2383899">
                  <a:off x="35" y="0"/>
                  <a:ext cx="0" cy="73"/>
                </a:xfrm>
                <a:prstGeom prst="line">
                  <a:avLst/>
                </a:prstGeom>
                <a:noFill/>
                <a:ln w="28575" cap="sq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5"/>
              <p:cNvGrpSpPr>
                <a:grpSpLocks/>
              </p:cNvGrpSpPr>
              <p:nvPr/>
            </p:nvGrpSpPr>
            <p:grpSpPr bwMode="auto">
              <a:xfrm>
                <a:off x="903" y="787"/>
                <a:ext cx="64" cy="73"/>
                <a:chOff x="0" y="0"/>
                <a:chExt cx="64" cy="73"/>
              </a:xfrm>
            </p:grpSpPr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rot="2383899">
                  <a:off x="0" y="34"/>
                  <a:ext cx="64" cy="0"/>
                </a:xfrm>
                <a:prstGeom prst="line">
                  <a:avLst/>
                </a:prstGeom>
                <a:noFill/>
                <a:ln w="28575" cap="sq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rot="2383899">
                  <a:off x="35" y="0"/>
                  <a:ext cx="0" cy="73"/>
                </a:xfrm>
                <a:prstGeom prst="line">
                  <a:avLst/>
                </a:prstGeom>
                <a:noFill/>
                <a:ln w="28575" cap="sq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773" y="609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148" y="554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1/a</a:t>
                </a:r>
              </a:p>
            </p:txBody>
          </p:sp>
        </p:grp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326" y="458"/>
              <a:ext cx="723" cy="7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74620" y="5636063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x(n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双边序列。根据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被积函数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F(z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n≥0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两种情况分别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x(n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914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539552" y="332656"/>
            <a:ext cx="80648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，围线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个极点：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39552" y="1752600"/>
            <a:ext cx="80648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，围线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个，其中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极点，且由于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的分母多项式比分子多项式的最高次数高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阶以上，故改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求围线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极点留数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，围线 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极点只有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i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i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最后表示为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i="1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185468"/>
              </p:ext>
            </p:extLst>
          </p:nvPr>
        </p:nvGraphicFramePr>
        <p:xfrm>
          <a:off x="4353272" y="4293096"/>
          <a:ext cx="266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r:id="rId3" imgW="1347955" imgH="508662" progId="Equation.DSMT4">
                  <p:embed/>
                </p:oleObj>
              </mc:Choice>
              <mc:Fallback>
                <p:oleObj r:id="rId3" imgW="1347955" imgH="5086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272" y="4293096"/>
                        <a:ext cx="2667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30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566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反变换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z</a:t>
            </a:r>
            <a:r>
              <a:rPr lang="zh-CN" altLang="en-US" sz="2800" dirty="0" smtClean="0">
                <a:solidFill>
                  <a:srgbClr val="FF0000"/>
                </a:solidFill>
              </a:rPr>
              <a:t>变换性质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z</a:t>
            </a:r>
            <a:r>
              <a:rPr lang="zh-CN" altLang="en-US" sz="2800" dirty="0"/>
              <a:t>变换分析系统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7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21995" y="1585795"/>
            <a:ext cx="69524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如果						</a:t>
            </a: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则有：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3728" y="5250543"/>
            <a:ext cx="4953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*即满足均匀性与叠加性；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*收敛域为两者重叠部分。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75372"/>
              </p:ext>
            </p:extLst>
          </p:nvPr>
        </p:nvGraphicFramePr>
        <p:xfrm>
          <a:off x="2685278" y="1579315"/>
          <a:ext cx="48768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r:id="rId3" imgW="2172643" imgH="508221" progId="Equation.3">
                  <p:embed/>
                </p:oleObj>
              </mc:Choice>
              <mc:Fallback>
                <p:oleObj r:id="rId3" imgW="2172643" imgH="5082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78" y="1579315"/>
                        <a:ext cx="48768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764521"/>
              </p:ext>
            </p:extLst>
          </p:nvPr>
        </p:nvGraphicFramePr>
        <p:xfrm>
          <a:off x="2762200" y="3500611"/>
          <a:ext cx="5410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r:id="rId5" imgW="2147232" imgH="457399" progId="Equation.3">
                  <p:embed/>
                </p:oleObj>
              </mc:Choice>
              <mc:Fallback>
                <p:oleObj r:id="rId5" imgW="2147232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00" y="3500611"/>
                        <a:ext cx="54102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变换性质：线性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169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82827"/>
              </p:ext>
            </p:extLst>
          </p:nvPr>
        </p:nvGraphicFramePr>
        <p:xfrm>
          <a:off x="580572" y="2060848"/>
          <a:ext cx="80010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r:id="rId3" imgW="3009900" imgH="508000" progId="Equation.3">
                  <p:embed/>
                </p:oleObj>
              </mc:Choice>
              <mc:Fallback>
                <p:oleObj r:id="rId3" imgW="3009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72" y="2060848"/>
                        <a:ext cx="80010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变换性质：时间移位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22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18211933-8BA8-4057-BEA9-645111398B48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56775"/>
              </p:ext>
            </p:extLst>
          </p:nvPr>
        </p:nvGraphicFramePr>
        <p:xfrm>
          <a:off x="2736191" y="1825420"/>
          <a:ext cx="36716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3" imgW="1675673" imgH="495085" progId="Equation.3">
                  <p:embed/>
                </p:oleObj>
              </mc:Choice>
              <mc:Fallback>
                <p:oleObj name="公式" r:id="rId3" imgW="167567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191" y="1825420"/>
                        <a:ext cx="3671617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变换是</a:t>
            </a:r>
            <a:r>
              <a:rPr lang="en-US" altLang="zh-CN" dirty="0" smtClean="0"/>
              <a:t>DTFT</a:t>
            </a:r>
            <a:r>
              <a:rPr lang="zh-CN" altLang="en-US" dirty="0" smtClean="0"/>
              <a:t>的推广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1284326"/>
                <a:ext cx="8466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的离散时间傅里叶变换（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DTFT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）为：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84326"/>
                <a:ext cx="846681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2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4799" y="2942942"/>
                <a:ext cx="84668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上式收敛的条件之一是序列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必须绝对可求和！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然而在实际应用中，许多序列不是绝对可求和的，因此不能进行离散时间傅里叶变换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! 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为此，提出了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变换，可以处理非绝对可求和的序列！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942942"/>
                <a:ext cx="8466813" cy="2862322"/>
              </a:xfrm>
              <a:prstGeom prst="rect">
                <a:avLst/>
              </a:prstGeom>
              <a:blipFill rotWithShape="0">
                <a:blip r:embed="rId6"/>
                <a:stretch>
                  <a:fillRect l="-720" b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3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270264"/>
              </p:ext>
            </p:extLst>
          </p:nvPr>
        </p:nvGraphicFramePr>
        <p:xfrm>
          <a:off x="669054" y="2204864"/>
          <a:ext cx="77851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公式" r:id="rId3" imgW="3187440" imgH="1295280" progId="Equation.3">
                  <p:embed/>
                </p:oleObj>
              </mc:Choice>
              <mc:Fallback>
                <p:oleObj name="公式" r:id="rId3" imgW="3187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4" y="2204864"/>
                        <a:ext cx="77851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变换性质：时域卷积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489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566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反变换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变换性质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</a:rPr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变换分析系统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59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变换分析信号与系统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0458" y="1196752"/>
            <a:ext cx="8371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在线性时不变系统中，</a:t>
            </a:r>
            <a:r>
              <a:rPr lang="en-US" altLang="zh-CN" sz="2400" b="1" i="1" dirty="0">
                <a:latin typeface="+mn-ea"/>
                <a:ea typeface="+mn-ea"/>
              </a:rPr>
              <a:t>h(n)</a:t>
            </a:r>
            <a:r>
              <a:rPr lang="zh-CN" altLang="en-US" sz="2400" b="1" dirty="0">
                <a:latin typeface="+mn-ea"/>
                <a:ea typeface="+mn-ea"/>
              </a:rPr>
              <a:t>表示系统的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单位冲激响应</a:t>
            </a:r>
            <a:r>
              <a:rPr lang="zh-CN" altLang="en-US" sz="2400" b="1" dirty="0">
                <a:latin typeface="+mn-ea"/>
                <a:ea typeface="+mn-ea"/>
              </a:rPr>
              <a:t>，它反映了系统的特性。 </a:t>
            </a:r>
            <a:r>
              <a:rPr lang="en-US" altLang="zh-CN" sz="2400" b="1" i="1" dirty="0">
                <a:latin typeface="+mn-ea"/>
                <a:ea typeface="+mn-ea"/>
              </a:rPr>
              <a:t>H(z)</a:t>
            </a:r>
            <a:r>
              <a:rPr lang="zh-CN" altLang="en-US" sz="2400" b="1" dirty="0">
                <a:latin typeface="+mn-ea"/>
                <a:ea typeface="+mn-ea"/>
              </a:rPr>
              <a:t>称作线性时不变系统的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系统函数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07184"/>
              </p:ext>
            </p:extLst>
          </p:nvPr>
        </p:nvGraphicFramePr>
        <p:xfrm>
          <a:off x="1434325" y="2708920"/>
          <a:ext cx="6306027" cy="145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r:id="rId3" imgW="4476190" imgH="847843" progId="Paint.Picture">
                  <p:embed/>
                </p:oleObj>
              </mc:Choice>
              <mc:Fallback>
                <p:oleObj r:id="rId3" imgW="4476190" imgH="8478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25" y="2708920"/>
                        <a:ext cx="6306027" cy="145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42814"/>
              </p:ext>
            </p:extLst>
          </p:nvPr>
        </p:nvGraphicFramePr>
        <p:xfrm>
          <a:off x="611560" y="4724400"/>
          <a:ext cx="3200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r:id="rId5" imgW="1118085" imgH="203288" progId="Equation.3">
                  <p:embed/>
                </p:oleObj>
              </mc:Choice>
              <mc:Fallback>
                <p:oleObj r:id="rId5" imgW="1118085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4400"/>
                        <a:ext cx="3200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43175"/>
              </p:ext>
            </p:extLst>
          </p:nvPr>
        </p:nvGraphicFramePr>
        <p:xfrm>
          <a:off x="4067944" y="5562600"/>
          <a:ext cx="30559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r:id="rId7" imgW="1055016" imgH="190666" progId="Equation.3">
                  <p:embed/>
                </p:oleObj>
              </mc:Choice>
              <mc:Fallback>
                <p:oleObj r:id="rId7" imgW="1055016" imgH="190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562600"/>
                        <a:ext cx="30559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36252"/>
              </p:ext>
            </p:extLst>
          </p:nvPr>
        </p:nvGraphicFramePr>
        <p:xfrm>
          <a:off x="4192960" y="4724400"/>
          <a:ext cx="3048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r:id="rId9" imgW="1029594" imgH="190666" progId="Equation.3">
                  <p:embed/>
                </p:oleObj>
              </mc:Choice>
              <mc:Fallback>
                <p:oleObj r:id="rId9" imgW="1029594" imgH="190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960" y="4724400"/>
                        <a:ext cx="3048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09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2060848"/>
            <a:ext cx="8077200" cy="54478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在单位圆上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r=1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的系统函数就是系统的频率响应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zh-CN" altLang="zh-CN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18627"/>
              </p:ext>
            </p:extLst>
          </p:nvPr>
        </p:nvGraphicFramePr>
        <p:xfrm>
          <a:off x="2825080" y="116632"/>
          <a:ext cx="4267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r:id="rId3" imgW="1524662" imgH="368460" progId="Equation.3">
                  <p:embed/>
                </p:oleObj>
              </mc:Choice>
              <mc:Fallback>
                <p:oleObj r:id="rId3" imgW="1524662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080" y="116632"/>
                        <a:ext cx="4267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9552" y="1196752"/>
            <a:ext cx="8001000" cy="566738"/>
            <a:chOff x="0" y="-18"/>
            <a:chExt cx="4848" cy="35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0" y="48"/>
              <a:ext cx="48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latin typeface="+mn-ea"/>
                  <a:ea typeface="+mn-ea"/>
                </a:rPr>
                <a:t>令</a:t>
              </a:r>
              <a:r>
                <a:rPr lang="zh-CN" altLang="en-US" sz="2400" b="1" i="1" dirty="0" smtClean="0">
                  <a:latin typeface="+mn-ea"/>
                  <a:ea typeface="+mn-ea"/>
                </a:rPr>
                <a:t>           </a:t>
              </a:r>
              <a:r>
                <a:rPr lang="zh-CN" altLang="en-US" sz="2400" b="1" dirty="0" smtClean="0">
                  <a:latin typeface="+mn-ea"/>
                  <a:ea typeface="+mn-ea"/>
                </a:rPr>
                <a:t>得</a:t>
              </a:r>
              <a:r>
                <a:rPr lang="en-US" altLang="zh-CN" sz="2400" b="1" i="1" dirty="0">
                  <a:latin typeface="+mn-ea"/>
                  <a:ea typeface="+mn-ea"/>
                </a:rPr>
                <a:t>h(n</a:t>
              </a:r>
              <a:r>
                <a:rPr lang="en-US" altLang="zh-CN" sz="2400" b="1" i="1" dirty="0" smtClean="0">
                  <a:latin typeface="+mn-ea"/>
                  <a:ea typeface="+mn-ea"/>
                </a:rPr>
                <a:t>)</a:t>
              </a:r>
              <a:r>
                <a:rPr lang="zh-CN" altLang="en-US" sz="2400" b="1" dirty="0" smtClean="0">
                  <a:latin typeface="+mn-ea"/>
                  <a:ea typeface="+mn-ea"/>
                </a:rPr>
                <a:t>傅立叶</a:t>
              </a:r>
              <a:r>
                <a:rPr lang="zh-CN" altLang="en-US" sz="2400" b="1" dirty="0">
                  <a:latin typeface="+mn-ea"/>
                  <a:ea typeface="+mn-ea"/>
                </a:rPr>
                <a:t>变换（系统的频率响应</a:t>
              </a:r>
              <a:r>
                <a:rPr lang="zh-CN" altLang="en-US" sz="2400" b="1" dirty="0" smtClean="0">
                  <a:latin typeface="+mn-ea"/>
                  <a:ea typeface="+mn-ea"/>
                </a:rPr>
                <a:t>）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404679"/>
                </p:ext>
              </p:extLst>
            </p:nvPr>
          </p:nvGraphicFramePr>
          <p:xfrm>
            <a:off x="223" y="-18"/>
            <a:ext cx="109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0" name="公式" r:id="rId5" imgW="647640" imgH="203040" progId="Equation.3">
                    <p:embed/>
                  </p:oleObj>
                </mc:Choice>
                <mc:Fallback>
                  <p:oleObj name="公式" r:id="rId5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" y="-18"/>
                          <a:ext cx="109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616367"/>
              </p:ext>
            </p:extLst>
          </p:nvPr>
        </p:nvGraphicFramePr>
        <p:xfrm>
          <a:off x="2710408" y="2564904"/>
          <a:ext cx="3733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1" r:id="rId7" imgW="1232970" imgH="368620" progId="Equation.3">
                  <p:embed/>
                </p:oleObj>
              </mc:Choice>
              <mc:Fallback>
                <p:oleObj r:id="rId7" imgW="1232970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408" y="2564904"/>
                        <a:ext cx="37338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19863" y="342888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函数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ea"/>
              </a:rPr>
              <a:t>H(z)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552" y="3717032"/>
            <a:ext cx="8077200" cy="29523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因果稳定线性时不变系统：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宋体" panose="02010600030101010101" pitchFamily="2" charset="-122"/>
              </a:rPr>
              <a:t>	- </a:t>
            </a:r>
            <a:r>
              <a:rPr lang="en-US" altLang="zh-CN" sz="2000" b="1" i="1" dirty="0" smtClean="0">
                <a:latin typeface="宋体" panose="02010600030101010101" pitchFamily="2" charset="-122"/>
              </a:rPr>
              <a:t>h(n)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是因果序列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 </a:t>
            </a:r>
            <a:r>
              <a:rPr lang="en-US" altLang="zh-CN" sz="2000" b="1" i="1" dirty="0" smtClean="0">
                <a:latin typeface="宋体" panose="02010600030101010101" pitchFamily="2" charset="-122"/>
              </a:rPr>
              <a:t>h(n)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绝对可和（稳定）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线性时不变系统因果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稳定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充要条件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</a:t>
            </a:r>
            <a:r>
              <a:rPr lang="en-US" altLang="zh-CN" sz="2400" b="1" i="1" dirty="0">
                <a:latin typeface="宋体" panose="02010600030101010101" pitchFamily="2" charset="-122"/>
              </a:rPr>
              <a:t>h(n)</a:t>
            </a:r>
            <a:r>
              <a:rPr lang="zh-CN" altLang="en-US" sz="2400" b="1" dirty="0">
                <a:latin typeface="宋体" panose="02010600030101010101" pitchFamily="2" charset="-122"/>
              </a:rPr>
              <a:t>是因果序列且绝对可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和。</a:t>
            </a:r>
            <a:r>
              <a:rPr lang="en-US" altLang="zh-CN" sz="2400" b="1" i="1" dirty="0" smtClean="0">
                <a:latin typeface="宋体" panose="02010600030101010101" pitchFamily="2" charset="-122"/>
              </a:rPr>
              <a:t>H(z)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400" b="1" i="1" dirty="0" err="1" smtClean="0">
                <a:latin typeface="宋体" panose="02010600030101010101" pitchFamily="2" charset="-122"/>
              </a:rPr>
              <a:t>RoC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000" b="1" dirty="0" smtClean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23144"/>
              </p:ext>
            </p:extLst>
          </p:nvPr>
        </p:nvGraphicFramePr>
        <p:xfrm>
          <a:off x="3498538" y="6093505"/>
          <a:ext cx="3297324" cy="48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2" name="公式" r:id="rId9" imgW="1879560" imgH="279360" progId="Equation.3">
                  <p:embed/>
                </p:oleObj>
              </mc:Choice>
              <mc:Fallback>
                <p:oleObj name="公式" r:id="rId9" imgW="1879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538" y="6093505"/>
                        <a:ext cx="3297324" cy="48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12404" y="6122324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必须包含单位圆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8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例题：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变换及其</a:t>
            </a:r>
            <a:r>
              <a:rPr lang="en-US" altLang="zh-CN" sz="2800" dirty="0" err="1" smtClean="0"/>
              <a:t>RoC</a:t>
            </a:r>
            <a:r>
              <a:rPr lang="zh-CN" altLang="en-US" sz="2800" dirty="0" smtClean="0"/>
              <a:t>判断因果稳定</a:t>
            </a:r>
            <a:endParaRPr lang="zh-CN" altLang="en-US" sz="28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0978" y="2073037"/>
            <a:ext cx="838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</a:rPr>
              <a:t>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答案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23888" algn="l" eaLnBrk="1" hangingPunct="1"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的极点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081088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收敛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&lt;|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|≤∞: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对应系统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是因果系统，但由于收敛域不包含单位圆，因此是不稳定系统。　　</a:t>
            </a:r>
          </a:p>
          <a:p>
            <a:pPr marL="1081088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收敛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域为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0≤|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|&lt;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对应系统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是非因果且不稳定系统。</a:t>
            </a:r>
          </a:p>
          <a:p>
            <a:pPr marL="1081088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收敛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域为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a&lt;|z|&lt;a</a:t>
            </a:r>
            <a:r>
              <a:rPr lang="zh-CN" alt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对应非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因果系统，但由于收敛域包含单位圆，因此是稳定系统。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84448" y="1097187"/>
            <a:ext cx="7620000" cy="1450975"/>
            <a:chOff x="0" y="-85"/>
            <a:chExt cx="4800" cy="9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0" y="-85"/>
              <a:ext cx="4800" cy="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200000"/>
                </a:lnSpc>
              </a:pPr>
              <a:r>
                <a:rPr lang="zh-CN" altLang="en-US" sz="2400" b="1" dirty="0" smtClean="0"/>
                <a:t>已知</a:t>
              </a:r>
              <a:r>
                <a:rPr lang="zh-CN" altLang="en-US" sz="2400" b="1" dirty="0"/>
                <a:t>　　　　　　　　　　　　</a:t>
              </a:r>
            </a:p>
            <a:p>
              <a:pPr algn="l" eaLnBrk="1" hangingPunct="1">
                <a:lnSpc>
                  <a:spcPct val="200000"/>
                </a:lnSpc>
              </a:pPr>
              <a:r>
                <a:rPr lang="zh-CN" altLang="en-US" sz="2400" b="1" dirty="0"/>
                <a:t>分析其因果性和稳定性。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684793"/>
                </p:ext>
              </p:extLst>
            </p:nvPr>
          </p:nvGraphicFramePr>
          <p:xfrm>
            <a:off x="627" y="-22"/>
            <a:ext cx="2472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7" r:id="rId3" imgW="2121821" imgH="457399" progId="Equation.DSMT4">
                    <p:embed/>
                  </p:oleObj>
                </mc:Choice>
                <mc:Fallback>
                  <p:oleObj r:id="rId3" imgW="2121821" imgH="4573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-22"/>
                          <a:ext cx="2472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6287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03901"/>
              </p:ext>
            </p:extLst>
          </p:nvPr>
        </p:nvGraphicFramePr>
        <p:xfrm>
          <a:off x="2321768" y="1326254"/>
          <a:ext cx="5562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r:id="rId3" imgW="1575484" imgH="368460" progId="Equation.3">
                  <p:embed/>
                </p:oleObj>
              </mc:Choice>
              <mc:Fallback>
                <p:oleObj r:id="rId3" imgW="1575484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68" y="1326254"/>
                        <a:ext cx="55626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86274"/>
              </p:ext>
            </p:extLst>
          </p:nvPr>
        </p:nvGraphicFramePr>
        <p:xfrm>
          <a:off x="2321768" y="3068960"/>
          <a:ext cx="4038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r:id="rId5" imgW="1575484" imgH="368460" progId="Equation.3">
                  <p:embed/>
                </p:oleObj>
              </mc:Choice>
              <mc:Fallback>
                <p:oleObj r:id="rId5" imgW="1575484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68" y="3068960"/>
                        <a:ext cx="4038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42539"/>
              </p:ext>
            </p:extLst>
          </p:nvPr>
        </p:nvGraphicFramePr>
        <p:xfrm>
          <a:off x="2321768" y="4221088"/>
          <a:ext cx="34290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r:id="rId7" imgW="1372792" imgH="724529" progId="Equation.3">
                  <p:embed/>
                </p:oleObj>
              </mc:Choice>
              <mc:Fallback>
                <p:oleObj r:id="rId7" imgW="1372792" imgH="724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68" y="4221088"/>
                        <a:ext cx="34290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线性时移不变系统的表示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15567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差分方程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5536" y="3327375"/>
            <a:ext cx="1326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z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变换：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40626" y="4494606"/>
            <a:ext cx="2898726" cy="13265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在已知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收敛域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的条件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下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系统函数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H(z)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由</a:t>
            </a:r>
            <a:r>
              <a:rPr lang="zh-CN" altLang="en-US" sz="2000" b="1" dirty="0">
                <a:latin typeface="Times New Roman" panose="02020603050405020304" pitchFamily="18" charset="0"/>
              </a:rPr>
              <a:t>系数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决定！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2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65054"/>
              </p:ext>
            </p:extLst>
          </p:nvPr>
        </p:nvGraphicFramePr>
        <p:xfrm>
          <a:off x="860896" y="1215182"/>
          <a:ext cx="3883149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r:id="rId3" imgW="1956649" imgH="838564" progId="Equation.3">
                  <p:embed/>
                </p:oleObj>
              </mc:Choice>
              <mc:Fallback>
                <p:oleObj r:id="rId3" imgW="1956649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96" y="1215182"/>
                        <a:ext cx="3883149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076825" y="1772816"/>
            <a:ext cx="37338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000" b="1">
                <a:latin typeface="Times New Roman" panose="02020603050405020304" pitchFamily="18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在已知</a:t>
            </a:r>
            <a:r>
              <a:rPr lang="zh-CN" altLang="en-US" dirty="0">
                <a:solidFill>
                  <a:srgbClr val="C00000"/>
                </a:solidFill>
              </a:rPr>
              <a:t>收敛</a:t>
            </a:r>
            <a:r>
              <a:rPr lang="zh-CN" altLang="en-US" dirty="0" smtClean="0">
                <a:solidFill>
                  <a:srgbClr val="C00000"/>
                </a:solidFill>
              </a:rPr>
              <a:t>域</a:t>
            </a:r>
            <a:r>
              <a:rPr lang="zh-CN" altLang="en-US" dirty="0" smtClean="0"/>
              <a:t>条件下</a:t>
            </a:r>
            <a:r>
              <a:rPr lang="zh-CN" altLang="en-US" dirty="0"/>
              <a:t>，</a:t>
            </a:r>
            <a:r>
              <a:rPr lang="zh-CN" altLang="en-US" dirty="0" smtClean="0"/>
              <a:t>系统特性</a:t>
            </a:r>
            <a:r>
              <a:rPr lang="zh-CN" altLang="en-US" dirty="0"/>
              <a:t>由系数</a:t>
            </a:r>
            <a:r>
              <a:rPr lang="en-US" altLang="zh-CN" dirty="0"/>
              <a:t>cm</a:t>
            </a:r>
            <a:r>
              <a:rPr lang="zh-CN" altLang="en-US" dirty="0"/>
              <a:t>、</a:t>
            </a:r>
            <a:r>
              <a:rPr lang="en-US" altLang="zh-CN" dirty="0" err="1"/>
              <a:t>dk</a:t>
            </a:r>
            <a:r>
              <a:rPr lang="zh-CN" altLang="en-US" dirty="0"/>
              <a:t>决定。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17295"/>
              </p:ext>
            </p:extLst>
          </p:nvPr>
        </p:nvGraphicFramePr>
        <p:xfrm>
          <a:off x="860896" y="620688"/>
          <a:ext cx="4678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公式" r:id="rId5" imgW="2374560" imgH="228600" progId="Equation.3">
                  <p:embed/>
                </p:oleObj>
              </mc:Choice>
              <mc:Fallback>
                <p:oleObj name="公式" r:id="rId5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96" y="620688"/>
                        <a:ext cx="4678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481369"/>
              </p:ext>
            </p:extLst>
          </p:nvPr>
        </p:nvGraphicFramePr>
        <p:xfrm>
          <a:off x="860896" y="4205312"/>
          <a:ext cx="6375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r:id="rId7" imgW="2832100" imgH="838200" progId="Equation.3">
                  <p:embed/>
                </p:oleObj>
              </mc:Choice>
              <mc:Fallback>
                <p:oleObj r:id="rId7" imgW="2832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96" y="4205312"/>
                        <a:ext cx="63754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A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0896" y="3629248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</a:rPr>
              <a:t>H(z)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用零极点表示：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59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频率响应的几何</a:t>
            </a:r>
            <a:r>
              <a:rPr lang="zh-CN" altLang="en-US" dirty="0"/>
              <a:t>确定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12216"/>
              </p:ext>
            </p:extLst>
          </p:nvPr>
        </p:nvGraphicFramePr>
        <p:xfrm>
          <a:off x="367442" y="836712"/>
          <a:ext cx="659194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r:id="rId3" imgW="2832100" imgH="838200" progId="Equation.3">
                  <p:embed/>
                </p:oleObj>
              </mc:Choice>
              <mc:Fallback>
                <p:oleObj r:id="rId3" imgW="2832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2" y="836712"/>
                        <a:ext cx="6591943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99267"/>
              </p:ext>
            </p:extLst>
          </p:nvPr>
        </p:nvGraphicFramePr>
        <p:xfrm>
          <a:off x="367443" y="2198617"/>
          <a:ext cx="7068109" cy="1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r:id="rId5" imgW="3390900" imgH="838200" progId="Equation.3">
                  <p:embed/>
                </p:oleObj>
              </mc:Choice>
              <mc:Fallback>
                <p:oleObj r:id="rId5" imgW="339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3" y="2198617"/>
                        <a:ext cx="7068109" cy="1878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4086051"/>
            <a:ext cx="2614455" cy="2439293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37881"/>
              </p:ext>
            </p:extLst>
          </p:nvPr>
        </p:nvGraphicFramePr>
        <p:xfrm>
          <a:off x="367443" y="3645024"/>
          <a:ext cx="3090969" cy="200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公式" r:id="rId8" imgW="1333440" imgH="863280" progId="Equation.3">
                  <p:embed/>
                </p:oleObj>
              </mc:Choice>
              <mc:Fallback>
                <p:oleObj name="公式" r:id="rId8" imgW="13334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3" y="3645024"/>
                        <a:ext cx="3090969" cy="20009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22492"/>
              </p:ext>
            </p:extLst>
          </p:nvPr>
        </p:nvGraphicFramePr>
        <p:xfrm>
          <a:off x="367443" y="5790630"/>
          <a:ext cx="5212669" cy="80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3" name="公式" r:id="rId10" imgW="2869920" imgH="444240" progId="Equation.3">
                  <p:embed/>
                </p:oleObj>
              </mc:Choice>
              <mc:Fallback>
                <p:oleObj name="公式" r:id="rId10" imgW="2869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3" y="5790630"/>
                        <a:ext cx="5212669" cy="80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706341" y="4076675"/>
            <a:ext cx="2809875" cy="1152525"/>
            <a:chOff x="3807324" y="3645024"/>
            <a:chExt cx="2809875" cy="11525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7324" y="3645024"/>
              <a:ext cx="2809875" cy="1152525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4543875" y="383258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528458" y="4279144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220096" y="383202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177116" y="430761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78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2492" y="478026"/>
            <a:ext cx="8712968" cy="215888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1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400" b="1" dirty="0" smtClean="0">
                <a:latin typeface="+mn-ea"/>
              </a:rPr>
              <a:t>单位圆附近的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零点</a:t>
            </a:r>
            <a:r>
              <a:rPr lang="zh-CN" altLang="en-US" sz="2400" b="1" dirty="0" smtClean="0">
                <a:latin typeface="+mn-ea"/>
              </a:rPr>
              <a:t>对幅度响应的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谷点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位置与深度</a:t>
            </a:r>
            <a:r>
              <a:rPr lang="zh-CN" altLang="en-US" sz="2400" b="1" dirty="0" smtClean="0">
                <a:latin typeface="+mn-ea"/>
              </a:rPr>
              <a:t>有明显影响，当零点位于单位圆上时，谷点为零。零点可在单位圆外。</a:t>
            </a:r>
          </a:p>
          <a:p>
            <a:pPr marL="457200" indent="-457200" fontAlgn="auto">
              <a:lnSpc>
                <a:spcPct val="11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400" b="1" dirty="0" smtClean="0">
                <a:latin typeface="+mn-ea"/>
              </a:rPr>
              <a:t>单位圆附近的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极点</a:t>
            </a:r>
            <a:r>
              <a:rPr lang="zh-CN" altLang="en-US" sz="2400" b="1" dirty="0" smtClean="0">
                <a:latin typeface="+mn-ea"/>
              </a:rPr>
              <a:t>对幅度响应的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峰点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位置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高度</a:t>
            </a:r>
            <a:r>
              <a:rPr lang="zh-CN" altLang="en-US" sz="2400" b="1" dirty="0" smtClean="0">
                <a:latin typeface="+mn-ea"/>
              </a:rPr>
              <a:t>有明显影响，极点越接近单位圆，峰值就越尖锐。极点在单位圆上，系统不稳定。</a:t>
            </a:r>
            <a:endParaRPr lang="zh-CN" altLang="en-US" sz="2800" b="1" dirty="0" smtClean="0">
              <a:solidFill>
                <a:srgbClr val="CC0099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55576" y="5804297"/>
            <a:ext cx="7620000" cy="793750"/>
            <a:chOff x="-12" y="-181"/>
            <a:chExt cx="4800" cy="5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962840"/>
                    </p:ext>
                  </p:extLst>
                </p:nvPr>
              </p:nvGraphicFramePr>
              <p:xfrm>
                <a:off x="3310" y="-181"/>
                <a:ext cx="624" cy="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74" r:id="rId3" imgW="318191" imgH="254552" progId="Equation.3">
                        <p:embed/>
                      </p:oleObj>
                    </mc:Choice>
                    <mc:Fallback>
                      <p:oleObj r:id="rId3" imgW="318191" imgH="25455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0" y="-181"/>
                              <a:ext cx="624" cy="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962840"/>
                    </p:ext>
                  </p:extLst>
                </p:nvPr>
              </p:nvGraphicFramePr>
              <p:xfrm>
                <a:off x="3310" y="-181"/>
                <a:ext cx="624" cy="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896" r:id="rId5" imgW="318191" imgH="254552" progId="Equation.3">
                        <p:embed/>
                      </p:oleObj>
                    </mc:Choice>
                    <mc:Fallback>
                      <p:oleObj r:id="rId5" imgW="318191" imgH="25455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0" y="-181"/>
                              <a:ext cx="624" cy="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-12" y="-18"/>
                  <a:ext cx="48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1" dirty="0" smtClean="0"/>
                    <a:t>零点在单位圆上 </a:t>
                  </a:r>
                  <a:r>
                    <a:rPr lang="en-US" altLang="zh-CN" sz="2400" b="1" dirty="0" smtClean="0"/>
                    <a:t>0 </a:t>
                  </a:r>
                  <a:r>
                    <a:rPr lang="zh-CN" altLang="en-US" sz="2400" b="1" dirty="0" smtClean="0"/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r>
                    <a:rPr lang="zh-CN" altLang="en-US" sz="2400" b="1" dirty="0" smtClean="0"/>
                    <a:t> 处</a:t>
                  </a:r>
                  <a:r>
                    <a:rPr lang="zh-CN" altLang="en-US" sz="2400" b="1" dirty="0"/>
                    <a:t>；极点在             处 。</a:t>
                  </a:r>
                </a:p>
              </p:txBody>
            </p:sp>
          </mc:Choice>
          <mc:Fallback xmlns="">
            <p:sp>
              <p:nvSpPr>
                <p:cNvPr id="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12" y="-18"/>
                  <a:ext cx="4800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4667" b="-3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98556" y="2857276"/>
            <a:ext cx="7560840" cy="2947988"/>
            <a:chOff x="611560" y="2738834"/>
            <a:chExt cx="7560840" cy="2947988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764350"/>
                </p:ext>
              </p:extLst>
            </p:nvPr>
          </p:nvGraphicFramePr>
          <p:xfrm>
            <a:off x="5189313" y="2929545"/>
            <a:ext cx="2983087" cy="2566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5" r:id="rId8" imgW="2723810" imgH="2666667" progId="Paint.Picture">
                    <p:embed/>
                  </p:oleObj>
                </mc:Choice>
                <mc:Fallback>
                  <p:oleObj r:id="rId8" imgW="2723810" imgH="26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313" y="2929545"/>
                          <a:ext cx="2983087" cy="2566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738834"/>
              <a:ext cx="3962400" cy="29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1724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89520" y="1052736"/>
            <a:ext cx="7354888" cy="936625"/>
            <a:chOff x="0" y="1"/>
            <a:chExt cx="4633" cy="59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1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1" dirty="0" smtClean="0">
                  <a:latin typeface="宋体" panose="02010600030101010101" pitchFamily="2" charset="-122"/>
                </a:rPr>
                <a:t>已知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系统的差分方程为：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157711"/>
                </p:ext>
              </p:extLst>
            </p:nvPr>
          </p:nvGraphicFramePr>
          <p:xfrm>
            <a:off x="2190" y="9"/>
            <a:ext cx="24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6" r:id="rId3" imgW="2068305" imgH="215713" progId="Equation.3">
                    <p:embed/>
                  </p:oleObj>
                </mc:Choice>
                <mc:Fallback>
                  <p:oleObj r:id="rId3" imgW="206830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9"/>
                          <a:ext cx="24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303"/>
              <a:ext cx="4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panose="02020603050405020304" pitchFamily="18" charset="0"/>
                </a:rPr>
                <a:t>给出该系统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函数的零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极点，并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分析系统的频响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特性。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标题 4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3200" dirty="0" smtClean="0"/>
              <a:t>例题</a:t>
            </a:r>
            <a:r>
              <a:rPr lang="zh-CN" altLang="en-US" dirty="0" smtClean="0"/>
              <a:t>：</a:t>
            </a:r>
            <a:r>
              <a:rPr lang="zh-CN" altLang="en-US" sz="3200" dirty="0" smtClean="0"/>
              <a:t>频率响应的几何</a:t>
            </a:r>
            <a:r>
              <a:rPr lang="zh-CN" altLang="en-US" sz="3200" dirty="0"/>
              <a:t>确定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9520" y="2276872"/>
            <a:ext cx="411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宋体" panose="02010600030101010101" pitchFamily="2" charset="-122"/>
            </a:endParaRPr>
          </a:p>
          <a:p>
            <a:pPr algn="l"/>
            <a:r>
              <a:rPr lang="zh-CN" altLang="en-US" sz="2400" b="1" dirty="0" smtClean="0">
                <a:latin typeface="宋体" panose="02010600030101010101" pitchFamily="2" charset="-122"/>
              </a:rPr>
              <a:t>系统传输</a:t>
            </a:r>
            <a:r>
              <a:rPr lang="zh-CN" altLang="en-US" sz="2400" b="1" dirty="0">
                <a:latin typeface="宋体" panose="02010600030101010101" pitchFamily="2" charset="-122"/>
              </a:rPr>
              <a:t>函数为：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75221"/>
              </p:ext>
            </p:extLst>
          </p:nvPr>
        </p:nvGraphicFramePr>
        <p:xfrm>
          <a:off x="3623022" y="2358990"/>
          <a:ext cx="3397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r:id="rId5" imgW="2019300" imgH="393700" progId="Equation.3">
                  <p:embed/>
                </p:oleObj>
              </mc:Choice>
              <mc:Fallback>
                <p:oleObj r:id="rId5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022" y="2358990"/>
                        <a:ext cx="3397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63888" y="3356992"/>
            <a:ext cx="376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极点：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z=b </a:t>
            </a:r>
            <a:r>
              <a:rPr lang="zh-CN" altLang="en-US" sz="2400" dirty="0">
                <a:latin typeface="Times New Roman" panose="02020603050405020304" pitchFamily="18" charset="0"/>
              </a:rPr>
              <a:t>，零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点：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z=0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32676" y="4221088"/>
            <a:ext cx="6255965" cy="2324100"/>
            <a:chOff x="1691680" y="4339530"/>
            <a:chExt cx="6255965" cy="2324100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339530"/>
              <a:ext cx="2295525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045" y="4339530"/>
              <a:ext cx="28956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115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187624" y="920081"/>
            <a:ext cx="64087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200" dirty="0" smtClean="0"/>
              <a:t>给定 </a:t>
            </a:r>
            <a:r>
              <a:rPr lang="en-US" altLang="zh-CN" sz="2200" i="1" dirty="0" smtClean="0"/>
              <a:t>x(n</a:t>
            </a:r>
            <a:r>
              <a:rPr lang="en-US" altLang="zh-CN" sz="2200" i="1" dirty="0"/>
              <a:t>)</a:t>
            </a:r>
            <a:r>
              <a:rPr lang="zh-CN" altLang="en-US" sz="2200" i="1" dirty="0"/>
              <a:t>，</a:t>
            </a:r>
            <a:r>
              <a:rPr lang="en-US" altLang="zh-CN" sz="2200" i="1" dirty="0"/>
              <a:t>n=-</a:t>
            </a:r>
            <a:r>
              <a:rPr lang="en-US" altLang="zh-CN" sz="2200" i="1" dirty="0">
                <a:sym typeface="Symbol" pitchFamily="18" charset="2"/>
              </a:rPr>
              <a:t> ~ </a:t>
            </a:r>
            <a:r>
              <a:rPr lang="en-US" altLang="zh-CN" sz="2200" i="1" dirty="0" smtClean="0">
                <a:sym typeface="Symbol" pitchFamily="18" charset="2"/>
              </a:rPr>
              <a:t></a:t>
            </a:r>
            <a:endParaRPr lang="en-US" altLang="zh-CN" sz="2200" i="1" dirty="0">
              <a:sym typeface="Symbol" pitchFamily="18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  <a:sym typeface="Symbol" pitchFamily="18" charset="2"/>
              </a:rPr>
              <a:t>双边</a:t>
            </a:r>
            <a:r>
              <a:rPr lang="en-US" altLang="zh-CN" sz="2200" b="1" i="1" dirty="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zh-CN" altLang="en-US" sz="2200" b="1" i="1" dirty="0" smtClean="0">
                <a:solidFill>
                  <a:srgbClr val="FF0000"/>
                </a:solidFill>
                <a:sym typeface="Symbol" pitchFamily="18" charset="2"/>
              </a:rPr>
              <a:t>变换</a:t>
            </a:r>
            <a:r>
              <a:rPr lang="zh-CN" altLang="en-US" sz="2200" dirty="0" smtClean="0">
                <a:solidFill>
                  <a:srgbClr val="FF0000"/>
                </a:solidFill>
                <a:sym typeface="Symbol" pitchFamily="18" charset="2"/>
              </a:rPr>
              <a:t>：</a:t>
            </a:r>
            <a:r>
              <a:rPr lang="en-US" altLang="zh-CN" sz="2200" dirty="0" smtClean="0">
                <a:sym typeface="Symbol" pitchFamily="18" charset="2"/>
              </a:rPr>
              <a:t> </a:t>
            </a:r>
            <a:endParaRPr lang="zh-CN" alt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9" y="4736505"/>
            <a:ext cx="8648601" cy="114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8433"/>
            <a:ext cx="2913748" cy="5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736932" y="1798691"/>
            <a:ext cx="2971800" cy="1112838"/>
            <a:chOff x="0" y="0"/>
            <a:chExt cx="1584" cy="557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0" y="0"/>
            <a:ext cx="158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0" r:id="rId5" imgW="1220259" imgH="432175" progId="Equation.DSMT4">
                    <p:embed/>
                  </p:oleObj>
                </mc:Choice>
                <mc:Fallback>
                  <p:oleObj r:id="rId5" imgW="1220259" imgH="4321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4" y="51"/>
              <a:ext cx="33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def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736932" y="3076802"/>
            <a:ext cx="2819400" cy="1058863"/>
            <a:chOff x="0" y="0"/>
            <a:chExt cx="1536" cy="571"/>
          </a:xfrm>
        </p:grpSpPr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0" y="0"/>
            <a:ext cx="153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1" r:id="rId7" imgW="1157207" imgH="432363" progId="Equation.DSMT4">
                    <p:embed/>
                  </p:oleObj>
                </mc:Choice>
                <mc:Fallback>
                  <p:oleObj r:id="rId7" imgW="1157207" imgH="4323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36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4" y="48"/>
              <a:ext cx="336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def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175729" y="3335378"/>
            <a:ext cx="1824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ea typeface="宋体" charset="-122"/>
              </a:rPr>
              <a:t>单边</a:t>
            </a:r>
            <a:r>
              <a:rPr lang="en-US" altLang="zh-CN" sz="2200" b="1" dirty="0" smtClean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200" b="1" dirty="0" smtClean="0">
                <a:solidFill>
                  <a:srgbClr val="FF0000"/>
                </a:solidFill>
                <a:ea typeface="宋体" charset="-122"/>
              </a:rPr>
              <a:t>变换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6548" y="6006774"/>
            <a:ext cx="77048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200" dirty="0">
                <a:ea typeface="宋体" charset="-122"/>
              </a:rPr>
              <a:t>只要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 smtClean="0">
                <a:ea typeface="宋体" charset="-122"/>
              </a:rPr>
              <a:t>x(n)r</a:t>
            </a:r>
            <a:r>
              <a:rPr lang="en-US" altLang="zh-CN" sz="2200" i="1" baseline="30000" dirty="0" smtClean="0">
                <a:ea typeface="宋体" charset="-122"/>
              </a:rPr>
              <a:t>-n</a:t>
            </a:r>
            <a:r>
              <a:rPr lang="en-US" altLang="zh-CN" sz="2200" dirty="0">
                <a:ea typeface="宋体" charset="-122"/>
              </a:rPr>
              <a:t>]</a:t>
            </a:r>
            <a:r>
              <a:rPr lang="zh-CN" altLang="en-US" sz="2200" dirty="0">
                <a:ea typeface="宋体" charset="-122"/>
              </a:rPr>
              <a:t>符合绝对可和的收敛条件，</a:t>
            </a:r>
            <a:r>
              <a:rPr lang="en-US" altLang="zh-CN" sz="2200" i="1" dirty="0">
                <a:ea typeface="宋体" charset="-122"/>
              </a:rPr>
              <a:t>x(n)</a:t>
            </a:r>
            <a:r>
              <a:rPr lang="zh-CN" altLang="en-US" sz="2200" dirty="0" smtClean="0">
                <a:ea typeface="宋体" charset="-122"/>
              </a:rPr>
              <a:t>的</a:t>
            </a:r>
            <a:r>
              <a:rPr lang="en-US" altLang="zh-CN" sz="2200" i="1" dirty="0" smtClean="0">
                <a:ea typeface="宋体" charset="-122"/>
              </a:rPr>
              <a:t>z</a:t>
            </a:r>
            <a:r>
              <a:rPr lang="zh-CN" altLang="en-US" sz="2200" dirty="0" smtClean="0">
                <a:ea typeface="宋体" charset="-122"/>
              </a:rPr>
              <a:t>就变换存在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031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8816" y="1268760"/>
            <a:ext cx="7467600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已知 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)=1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i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，试定性画出系统的幅频特性。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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极点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极点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z=0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，是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阶极点，它不影响系统的幅频响应。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零点：</a:t>
            </a:r>
            <a:r>
              <a:rPr lang="zh-CN" altLang="en-US" sz="2400" b="1" dirty="0">
                <a:latin typeface="Times New Roman" panose="02020603050405020304" pitchFamily="18" charset="0"/>
              </a:rPr>
              <a:t>零点有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个，由分子多项式的根决定。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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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47459"/>
              </p:ext>
            </p:extLst>
          </p:nvPr>
        </p:nvGraphicFramePr>
        <p:xfrm>
          <a:off x="2743334" y="2001700"/>
          <a:ext cx="3644243" cy="100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r:id="rId3" imgW="1511956" imgH="419282" progId="Equation.DSMT4">
                  <p:embed/>
                </p:oleObj>
              </mc:Choice>
              <mc:Fallback>
                <p:oleObj r:id="rId3" imgW="1511956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334" y="2001700"/>
                        <a:ext cx="3644243" cy="100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4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3200" dirty="0" smtClean="0"/>
              <a:t>例题：</a:t>
            </a:r>
            <a:r>
              <a:rPr lang="zh-CN" altLang="en-US" sz="3200" dirty="0" smtClean="0"/>
              <a:t>频率响应的几何</a:t>
            </a:r>
            <a:r>
              <a:rPr lang="zh-CN" altLang="en-US" sz="3200" dirty="0"/>
              <a:t>确定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5062686"/>
            <a:ext cx="4171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8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8516" y="764704"/>
            <a:ext cx="828288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个零点等间隔分布在单位圆上，设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N=8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，极零点分布如下图所示：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47486" y="2458219"/>
            <a:ext cx="7652023" cy="2276475"/>
            <a:chOff x="762000" y="2458219"/>
            <a:chExt cx="7652023" cy="22764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458219"/>
              <a:ext cx="521017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67744"/>
              <a:ext cx="2333625" cy="22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541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17240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53441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67070" y="375636"/>
            <a:ext cx="842493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200" dirty="0" smtClean="0"/>
              <a:t>序列</a:t>
            </a:r>
            <a:r>
              <a:rPr lang="en-US" altLang="zh-CN" sz="2200" i="1" dirty="0"/>
              <a:t>x(n)</a:t>
            </a:r>
            <a:r>
              <a:rPr lang="zh-CN" altLang="en-US" sz="2200" dirty="0" smtClean="0"/>
              <a:t>的</a:t>
            </a:r>
            <a:r>
              <a:rPr lang="en-US" altLang="zh-CN" sz="2200" i="1" dirty="0" smtClean="0"/>
              <a:t>z</a:t>
            </a:r>
            <a:r>
              <a:rPr lang="zh-CN" altLang="en-US" sz="2200" i="1" dirty="0" smtClean="0"/>
              <a:t>变换</a:t>
            </a:r>
            <a:r>
              <a:rPr lang="zh-CN" altLang="en-US" sz="2200" dirty="0" smtClean="0"/>
              <a:t>可</a:t>
            </a:r>
            <a:r>
              <a:rPr lang="zh-CN" altLang="en-US" sz="2200" dirty="0"/>
              <a:t>看成是该序列</a:t>
            </a:r>
            <a:r>
              <a:rPr lang="zh-CN" altLang="en-US" sz="2200" b="1" dirty="0"/>
              <a:t>乘以一个实加权</a:t>
            </a:r>
            <a:r>
              <a:rPr lang="zh-CN" altLang="en-US" sz="2200" b="1" dirty="0" smtClean="0"/>
              <a:t>序列 </a:t>
            </a:r>
            <a:r>
              <a:rPr lang="en-US" altLang="zh-CN" sz="2200" i="1" dirty="0" smtClean="0"/>
              <a:t>r</a:t>
            </a:r>
            <a:r>
              <a:rPr lang="en-US" altLang="zh-CN" sz="2200" i="1" baseline="30000" dirty="0" smtClean="0"/>
              <a:t>-n </a:t>
            </a:r>
            <a:r>
              <a:rPr lang="zh-CN" altLang="en-US" sz="2200" dirty="0" smtClean="0"/>
              <a:t>后</a:t>
            </a:r>
            <a:r>
              <a:rPr lang="zh-CN" altLang="en-US" sz="2200" dirty="0"/>
              <a:t>的傅里叶变换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algn="l" eaLnBrk="1" hangingPunct="1">
              <a:lnSpc>
                <a:spcPct val="150000"/>
              </a:lnSpc>
            </a:pPr>
            <a:r>
              <a:rPr lang="zh-CN" altLang="en-US" sz="2200" dirty="0" smtClean="0"/>
              <a:t>如果</a:t>
            </a:r>
            <a:r>
              <a:rPr lang="en-US" altLang="zh-CN" sz="2200" i="1" dirty="0"/>
              <a:t>r=1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则</a:t>
            </a:r>
            <a:r>
              <a:rPr lang="en-US" altLang="zh-CN" sz="2200" i="1" dirty="0" smtClean="0"/>
              <a:t>z</a:t>
            </a:r>
            <a:r>
              <a:rPr lang="zh-CN" altLang="en-US" sz="2200" i="1" dirty="0" smtClean="0"/>
              <a:t>变换</a:t>
            </a:r>
            <a:r>
              <a:rPr lang="zh-CN" altLang="en-US" sz="2200" dirty="0" smtClean="0"/>
              <a:t>就变为</a:t>
            </a:r>
            <a:r>
              <a:rPr lang="en-US" altLang="zh-CN" sz="2200" i="1" dirty="0" smtClean="0"/>
              <a:t>DTFT</a:t>
            </a:r>
            <a:r>
              <a:rPr lang="zh-CN" altLang="en-US" sz="2200" dirty="0" smtClean="0"/>
              <a:t>；或</a:t>
            </a:r>
            <a:r>
              <a:rPr lang="en-US" altLang="zh-CN" sz="2200" i="1" dirty="0" smtClean="0"/>
              <a:t>DTFT</a:t>
            </a:r>
            <a:r>
              <a:rPr lang="zh-CN" altLang="en-US" sz="2200" dirty="0" smtClean="0"/>
              <a:t>是单位圆上</a:t>
            </a:r>
            <a:r>
              <a:rPr lang="en-US" altLang="zh-CN" sz="2200" i="1" dirty="0" smtClean="0"/>
              <a:t>z</a:t>
            </a:r>
            <a:r>
              <a:rPr lang="zh-CN" altLang="en-US" sz="2200" i="1" dirty="0" smtClean="0"/>
              <a:t>变换</a:t>
            </a:r>
            <a:r>
              <a:rPr lang="zh-CN" altLang="en-US" sz="2200" dirty="0" smtClean="0"/>
              <a:t>！</a:t>
            </a:r>
            <a:endParaRPr lang="zh-CN" altLang="en-US" sz="2200" dirty="0"/>
          </a:p>
        </p:txBody>
      </p:sp>
      <p:sp>
        <p:nvSpPr>
          <p:cNvPr id="10" name="矩形 9"/>
          <p:cNvSpPr/>
          <p:nvPr/>
        </p:nvSpPr>
        <p:spPr>
          <a:xfrm>
            <a:off x="367070" y="2319272"/>
            <a:ext cx="84249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收敛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域（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charset="-122"/>
              </a:rPr>
              <a:t>RoC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）：</a:t>
            </a:r>
            <a:endParaRPr lang="en-US" altLang="zh-CN" sz="2400" b="1" dirty="0" smtClean="0">
              <a:solidFill>
                <a:srgbClr val="FF0000"/>
              </a:solidFill>
              <a:ea typeface="宋体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200" dirty="0" smtClean="0">
                <a:ea typeface="宋体" charset="-122"/>
              </a:rPr>
              <a:t>对</a:t>
            </a:r>
            <a:r>
              <a:rPr lang="zh-CN" altLang="en-US" sz="2200" dirty="0">
                <a:ea typeface="宋体" charset="-122"/>
              </a:rPr>
              <a:t>任意给定序列</a:t>
            </a:r>
            <a:r>
              <a:rPr lang="en-US" altLang="zh-CN" sz="2200" i="1" dirty="0">
                <a:ea typeface="宋体" charset="-122"/>
              </a:rPr>
              <a:t>x(n)</a:t>
            </a:r>
            <a:r>
              <a:rPr lang="zh-CN" altLang="en-US" sz="2200" dirty="0">
                <a:ea typeface="宋体" charset="-122"/>
              </a:rPr>
              <a:t>，使</a:t>
            </a:r>
            <a:r>
              <a:rPr lang="zh-CN" altLang="en-US" sz="2200" dirty="0" smtClean="0">
                <a:ea typeface="宋体" charset="-122"/>
              </a:rPr>
              <a:t>其</a:t>
            </a:r>
            <a:r>
              <a:rPr lang="en-US" altLang="zh-CN" sz="2200" i="1" dirty="0" smtClean="0">
                <a:ea typeface="宋体" charset="-122"/>
              </a:rPr>
              <a:t>z</a:t>
            </a:r>
            <a:r>
              <a:rPr lang="zh-CN" altLang="en-US" sz="2200" i="1" dirty="0" smtClean="0">
                <a:ea typeface="宋体" charset="-122"/>
              </a:rPr>
              <a:t>变换</a:t>
            </a:r>
            <a:r>
              <a:rPr lang="zh-CN" altLang="en-US" sz="2200" dirty="0" smtClean="0">
                <a:ea typeface="宋体" charset="-122"/>
              </a:rPr>
              <a:t>收敛</a:t>
            </a:r>
            <a:r>
              <a:rPr lang="zh-CN" altLang="en-US" sz="2200" dirty="0">
                <a:ea typeface="宋体" charset="-122"/>
              </a:rPr>
              <a:t>的所有</a:t>
            </a:r>
            <a:r>
              <a:rPr lang="en-US" altLang="zh-CN" sz="2200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值的集合称为收敛域</a:t>
            </a:r>
            <a:r>
              <a:rPr lang="zh-CN" altLang="en-US" sz="2200" dirty="0" smtClean="0">
                <a:ea typeface="宋体" charset="-122"/>
              </a:rPr>
              <a:t>。</a:t>
            </a:r>
            <a:r>
              <a:rPr lang="en-US" altLang="zh-CN" sz="2200" i="1" dirty="0" smtClean="0">
                <a:ea typeface="宋体" charset="-122"/>
              </a:rPr>
              <a:t>z</a:t>
            </a:r>
            <a:r>
              <a:rPr lang="zh-CN" altLang="en-US" sz="2200" i="1" dirty="0" smtClean="0">
                <a:ea typeface="宋体" charset="-122"/>
              </a:rPr>
              <a:t>变换</a:t>
            </a:r>
            <a:r>
              <a:rPr lang="zh-CN" altLang="en-US" sz="2200" dirty="0" smtClean="0">
                <a:ea typeface="宋体" charset="-122"/>
              </a:rPr>
              <a:t>存在</a:t>
            </a:r>
            <a:r>
              <a:rPr lang="zh-CN" altLang="en-US" sz="2200" dirty="0">
                <a:ea typeface="宋体" charset="-122"/>
              </a:rPr>
              <a:t>的条件是级数绝对可和，</a:t>
            </a:r>
            <a:r>
              <a:rPr lang="zh-CN" altLang="en-US" sz="2200" dirty="0" smtClean="0">
                <a:ea typeface="宋体" charset="-122"/>
              </a:rPr>
              <a:t>即：</a:t>
            </a:r>
            <a:endParaRPr lang="zh-CN" altLang="en-US" sz="2200" dirty="0">
              <a:ea typeface="宋体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52574"/>
              </p:ext>
            </p:extLst>
          </p:nvPr>
        </p:nvGraphicFramePr>
        <p:xfrm>
          <a:off x="3307842" y="4186212"/>
          <a:ext cx="25463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r:id="rId3" imgW="1055474" imgH="432363" progId="Equation.DSMT4">
                  <p:embed/>
                </p:oleObj>
              </mc:Choice>
              <mc:Fallback>
                <p:oleObj r:id="rId3" imgW="1055474" imgH="432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842" y="4186212"/>
                        <a:ext cx="25463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7070" y="5463632"/>
            <a:ext cx="8424936" cy="529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ea typeface="宋体" charset="-122"/>
              </a:rPr>
              <a:t>满足不等式的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变量的取值范围就是收敛</a:t>
            </a:r>
            <a:r>
              <a:rPr lang="zh-CN" altLang="en-US" sz="2200" dirty="0" smtClean="0">
                <a:ea typeface="宋体" charset="-122"/>
              </a:rPr>
              <a:t>域（</a:t>
            </a:r>
            <a:r>
              <a:rPr lang="en-US" altLang="zh-CN" sz="2200" dirty="0" err="1" smtClean="0">
                <a:ea typeface="宋体" charset="-122"/>
              </a:rPr>
              <a:t>RoC</a:t>
            </a:r>
            <a:r>
              <a:rPr lang="zh-CN" altLang="en-US" sz="2200" dirty="0" smtClean="0">
                <a:ea typeface="宋体" charset="-122"/>
              </a:rPr>
              <a:t>）。</a:t>
            </a:r>
            <a:endParaRPr lang="zh-CN" altLang="en-US" sz="2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4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580" y="476672"/>
            <a:ext cx="79928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零点与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极点：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200" dirty="0" smtClean="0">
              <a:ea typeface="宋体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200" dirty="0" smtClean="0">
                <a:ea typeface="宋体" charset="-122"/>
              </a:rPr>
              <a:t>常用</a:t>
            </a:r>
            <a:r>
              <a:rPr lang="en-US" altLang="zh-CN" sz="2200" dirty="0" smtClean="0">
                <a:ea typeface="宋体" charset="-122"/>
              </a:rPr>
              <a:t>z</a:t>
            </a:r>
            <a:r>
              <a:rPr lang="zh-CN" altLang="en-US" sz="2200" dirty="0" smtClean="0">
                <a:ea typeface="宋体" charset="-122"/>
              </a:rPr>
              <a:t>变换是</a:t>
            </a:r>
            <a:r>
              <a:rPr lang="zh-CN" altLang="en-US" sz="2200" dirty="0">
                <a:ea typeface="宋体" charset="-122"/>
              </a:rPr>
              <a:t>一个有理函数，用两个多项式之比表示：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ea typeface="宋体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>
              <a:ea typeface="宋体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>
              <a:ea typeface="宋体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ea typeface="宋体" charset="-122"/>
              </a:rPr>
              <a:t>零</a:t>
            </a:r>
            <a:r>
              <a:rPr lang="zh-CN" altLang="en-US" sz="2200" b="1" dirty="0">
                <a:solidFill>
                  <a:srgbClr val="FF0000"/>
                </a:solidFill>
                <a:ea typeface="宋体" charset="-122"/>
              </a:rPr>
              <a:t>点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:  </a:t>
            </a:r>
            <a:r>
              <a:rPr lang="zh-CN" altLang="en-US" sz="2200" dirty="0">
                <a:ea typeface="宋体" charset="-122"/>
              </a:rPr>
              <a:t>分子多项式</a:t>
            </a:r>
            <a:r>
              <a:rPr lang="en-US" altLang="zh-CN" sz="2200" i="1" dirty="0">
                <a:ea typeface="宋体" charset="-122"/>
              </a:rPr>
              <a:t>P(z)</a:t>
            </a:r>
            <a:r>
              <a:rPr lang="zh-CN" altLang="en-US" sz="2200" dirty="0">
                <a:ea typeface="宋体" charset="-122"/>
              </a:rPr>
              <a:t>的根</a:t>
            </a:r>
            <a:r>
              <a:rPr lang="zh-CN" altLang="en-US" sz="2200" dirty="0" smtClean="0">
                <a:ea typeface="宋体" charset="-122"/>
              </a:rPr>
              <a:t>。</a:t>
            </a:r>
            <a:endParaRPr lang="en-US" altLang="zh-CN" sz="2200" dirty="0" smtClean="0">
              <a:ea typeface="宋体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ea typeface="宋体" charset="-122"/>
              </a:rPr>
              <a:t>极点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:  </a:t>
            </a:r>
            <a:r>
              <a:rPr lang="zh-CN" altLang="en-US" sz="2200" dirty="0">
                <a:ea typeface="宋体" charset="-122"/>
              </a:rPr>
              <a:t>分母多项式</a:t>
            </a:r>
            <a:r>
              <a:rPr lang="en-US" altLang="zh-CN" sz="2200" i="1" dirty="0">
                <a:ea typeface="宋体" charset="-122"/>
              </a:rPr>
              <a:t>Q(z)</a:t>
            </a:r>
            <a:r>
              <a:rPr lang="zh-CN" altLang="en-US" sz="2200" dirty="0">
                <a:ea typeface="宋体" charset="-122"/>
              </a:rPr>
              <a:t>的根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FF0000"/>
              </a:solidFill>
              <a:ea typeface="宋体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在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极点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处</a:t>
            </a:r>
            <a:r>
              <a:rPr lang="en-US" altLang="zh-CN" sz="2200" i="1" dirty="0" smtClean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200" i="1" dirty="0" smtClean="0">
                <a:solidFill>
                  <a:srgbClr val="FF0000"/>
                </a:solidFill>
                <a:ea typeface="宋体" charset="-122"/>
              </a:rPr>
              <a:t>变换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不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存在，因此收敛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域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200" dirty="0" err="1" smtClean="0">
                <a:solidFill>
                  <a:srgbClr val="FF0000"/>
                </a:solidFill>
                <a:ea typeface="宋体" charset="-122"/>
              </a:rPr>
              <a:t>RoC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中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没有极点，收敛域总是用极点限定其边界。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27199"/>
              </p:ext>
            </p:extLst>
          </p:nvPr>
        </p:nvGraphicFramePr>
        <p:xfrm>
          <a:off x="3503444" y="2348880"/>
          <a:ext cx="2133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r:id="rId3" imgW="826576" imgH="419646" progId="Equation.DSMT4">
                  <p:embed/>
                </p:oleObj>
              </mc:Choice>
              <mc:Fallback>
                <p:oleObj r:id="rId3" imgW="826576" imgH="419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444" y="2348880"/>
                        <a:ext cx="2133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7D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233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例题：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变换及其收敛域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195736" y="4077072"/>
            <a:ext cx="4752528" cy="2300288"/>
            <a:chOff x="3995936" y="3493432"/>
            <a:chExt cx="4752528" cy="2300288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6314826" y="3493432"/>
              <a:ext cx="2433638" cy="2300288"/>
              <a:chOff x="3518" y="1872"/>
              <a:chExt cx="1888" cy="1731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3627" y="2208"/>
                <a:ext cx="1524" cy="130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888" y="2334"/>
                <a:ext cx="988" cy="987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690" y="1872"/>
                <a:ext cx="625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单位圆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4820" y="2783"/>
                <a:ext cx="23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1817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658" y="2824"/>
                <a:ext cx="8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4658" y="2824"/>
                <a:ext cx="8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graphicFrame>
            <p:nvGraphicFramePr>
              <p:cNvPr id="23" name="Object 23"/>
              <p:cNvGraphicFramePr>
                <a:graphicFrameLocks noChangeAspect="1"/>
              </p:cNvGraphicFramePr>
              <p:nvPr/>
            </p:nvGraphicFramePr>
            <p:xfrm>
              <a:off x="4464" y="2016"/>
              <a:ext cx="26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1" name="Equation" r:id="rId3" imgW="215619" imgH="164885" progId="Equation.DSMT4">
                      <p:embed/>
                    </p:oleObj>
                  </mc:Choice>
                  <mc:Fallback>
                    <p:oleObj name="Equation" r:id="rId3" imgW="215619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016"/>
                            <a:ext cx="26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4"/>
              <p:cNvGraphicFramePr>
                <a:graphicFrameLocks noChangeAspect="1"/>
              </p:cNvGraphicFramePr>
              <p:nvPr/>
            </p:nvGraphicFramePr>
            <p:xfrm>
              <a:off x="5105" y="2621"/>
              <a:ext cx="30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2" name="Equation" r:id="rId5" imgW="215619" imgH="177569" progId="Equation.DSMT4">
                      <p:embed/>
                    </p:oleObj>
                  </mc:Choice>
                  <mc:Fallback>
                    <p:oleObj name="Equation" r:id="rId5" imgW="215619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5" y="2621"/>
                            <a:ext cx="30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3630" y="1968"/>
                <a:ext cx="57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 dirty="0">
                    <a:latin typeface="Times New Roman" pitchFamily="18" charset="0"/>
                    <a:ea typeface="楷体_GB2312" pitchFamily="49" charset="-122"/>
                  </a:rPr>
                  <a:t>Z</a:t>
                </a:r>
                <a:r>
                  <a:rPr lang="zh-CN" altLang="en-US" sz="1600" b="1" dirty="0">
                    <a:latin typeface="Times New Roman" pitchFamily="18" charset="0"/>
                    <a:ea typeface="楷体_GB2312" pitchFamily="49" charset="-122"/>
                  </a:rPr>
                  <a:t>平面</a:t>
                </a:r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4050" y="2514"/>
                <a:ext cx="658" cy="6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V="1">
                <a:off x="4377" y="2064"/>
                <a:ext cx="0" cy="15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 flipV="1">
                <a:off x="4658" y="2813"/>
                <a:ext cx="82" cy="82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V="1">
                <a:off x="4658" y="2802"/>
                <a:ext cx="82" cy="82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4486" y="2807"/>
                <a:ext cx="383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α</a:t>
                </a:r>
                <a:endParaRPr lang="en-US" altLang="zh-CN" b="1" i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3518" y="2844"/>
                <a:ext cx="18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3995936" y="3633480"/>
              <a:ext cx="2376264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当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0&lt; </a:t>
              </a:r>
              <a:r>
                <a:rPr lang="el-GR" altLang="zh-CN" sz="2000" b="1" i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&lt;1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时</a:t>
              </a:r>
              <a:endPara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收敛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域包含单位圆</a:t>
              </a:r>
              <a:endPara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此时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DTFT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存在</a:t>
              </a:r>
              <a:endPara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38787"/>
              </p:ext>
            </p:extLst>
          </p:nvPr>
        </p:nvGraphicFramePr>
        <p:xfrm>
          <a:off x="612402" y="1441450"/>
          <a:ext cx="7920038" cy="227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7" imgW="4279900" imgH="1104900" progId="Equation.DSMT4">
                  <p:embed/>
                </p:oleObj>
              </mc:Choice>
              <mc:Fallback>
                <p:oleObj name="Equation" r:id="rId7" imgW="4279900" imgH="1104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02" y="1441450"/>
                        <a:ext cx="7920038" cy="227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91995" y="153298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因果序列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50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67873" y="836712"/>
            <a:ext cx="2679989" cy="633928"/>
            <a:chOff x="955" y="3146"/>
            <a:chExt cx="1413" cy="275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5" y="3183"/>
              <a:ext cx="38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 b="1" dirty="0" smtClean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endPara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049764"/>
                </p:ext>
              </p:extLst>
            </p:nvPr>
          </p:nvGraphicFramePr>
          <p:xfrm>
            <a:off x="1392" y="3146"/>
            <a:ext cx="9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" name="Equation" r:id="rId3" imgW="723586" imgH="203112" progId="Equation.DSMT4">
                    <p:embed/>
                  </p:oleObj>
                </mc:Choice>
                <mc:Fallback>
                  <p:oleObj name="Equation" r:id="rId3" imgW="72358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46"/>
                          <a:ext cx="9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475656" y="1672282"/>
            <a:ext cx="5013325" cy="1036638"/>
            <a:chOff x="1152" y="3423"/>
            <a:chExt cx="3158" cy="653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152" y="3423"/>
            <a:ext cx="2153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" name="Equation" r:id="rId5" imgW="1422400" imgH="431800" progId="Equation.DSMT4">
                    <p:embed/>
                  </p:oleObj>
                </mc:Choice>
                <mc:Fallback>
                  <p:oleObj name="Equation" r:id="rId5" imgW="1422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23"/>
                          <a:ext cx="2153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3744" y="3555"/>
            <a:ext cx="5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1" name="Equation" r:id="rId7" imgW="368140" imgH="253890" progId="Equation.DSMT4">
                    <p:embed/>
                  </p:oleObj>
                </mc:Choice>
                <mc:Fallback>
                  <p:oleObj name="Equation" r:id="rId7" imgW="36814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555"/>
                          <a:ext cx="56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374620" y="2780928"/>
            <a:ext cx="7032253" cy="1166642"/>
            <a:chOff x="1374620" y="2982438"/>
            <a:chExt cx="7032253" cy="116664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74620" y="2982438"/>
              <a:ext cx="7032253" cy="111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此时</a:t>
              </a:r>
              <a:r>
                <a:rPr lang="en-US" altLang="zh-CN" sz="2400" b="1" dirty="0" smtClean="0">
                  <a:latin typeface="Times New Roman" pitchFamily="18" charset="0"/>
                  <a:ea typeface="楷体_GB2312" pitchFamily="49" charset="-122"/>
                </a:rPr>
                <a:t>ROC</a:t>
              </a:r>
              <a:r>
                <a:rPr lang="zh-CN" altLang="en-US" sz="2400" b="1" dirty="0">
                  <a:latin typeface="Times New Roman" pitchFamily="18" charset="0"/>
                  <a:ea typeface="楷体_GB2312" pitchFamily="49" charset="-122"/>
                </a:rPr>
                <a:t>不包括单位圆，所以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不能</a:t>
              </a:r>
              <a:r>
                <a:rPr lang="zh-CN" altLang="en-US" sz="2400" b="1" dirty="0">
                  <a:ea typeface="楷体_GB2312" pitchFamily="49" charset="-122"/>
                </a:rPr>
                <a:t>简单地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从</a:t>
              </a:r>
              <a:r>
                <a:rPr lang="en-US" altLang="zh-CN" sz="2400" b="1" i="1" dirty="0" smtClean="0">
                  <a:latin typeface="楷体_GB2312" pitchFamily="49" charset="-122"/>
                  <a:ea typeface="楷体_GB2312" pitchFamily="49" charset="-122"/>
                </a:rPr>
                <a:t>X(Z)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通过将        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 得到      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2431530" y="3520129"/>
              <a:ext cx="1430338" cy="604838"/>
              <a:chOff x="3731" y="4026"/>
              <a:chExt cx="901" cy="381"/>
            </a:xfrm>
          </p:grpSpPr>
          <p:graphicFrame>
            <p:nvGraphicFramePr>
              <p:cNvPr id="1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6078523"/>
                  </p:ext>
                </p:extLst>
              </p:nvPr>
            </p:nvGraphicFramePr>
            <p:xfrm>
              <a:off x="3731" y="4128"/>
              <a:ext cx="26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2" name="Equation" r:id="rId9" imgW="126725" imgH="126725" progId="Equation.DSMT4">
                      <p:embed/>
                    </p:oleObj>
                  </mc:Choice>
                  <mc:Fallback>
                    <p:oleObj name="Equation" r:id="rId9" imgW="126725" imgH="126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1" y="4128"/>
                            <a:ext cx="266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957" y="4271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8209058"/>
                  </p:ext>
                </p:extLst>
              </p:nvPr>
            </p:nvGraphicFramePr>
            <p:xfrm>
              <a:off x="4204" y="4026"/>
              <a:ext cx="428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" name="Equation" r:id="rId11" imgW="228501" imgH="203112" progId="Equation.DSMT4">
                      <p:embed/>
                    </p:oleObj>
                  </mc:Choice>
                  <mc:Fallback>
                    <p:oleObj name="Equation" r:id="rId11" imgW="22850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4026"/>
                            <a:ext cx="428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178533"/>
                </p:ext>
              </p:extLst>
            </p:nvPr>
          </p:nvGraphicFramePr>
          <p:xfrm>
            <a:off x="4398205" y="3631555"/>
            <a:ext cx="10922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" name="Equation" r:id="rId13" imgW="482391" imgH="228501" progId="Equation.DSMT4">
                    <p:embed/>
                  </p:oleObj>
                </mc:Choice>
                <mc:Fallback>
                  <p:oleObj name="Equation" r:id="rId13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205" y="3631555"/>
                          <a:ext cx="10922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1349720" y="4437112"/>
            <a:ext cx="5670552" cy="2011362"/>
            <a:chOff x="612" y="2723"/>
            <a:chExt cx="3572" cy="1267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612" y="2723"/>
              <a:ext cx="1839" cy="1267"/>
              <a:chOff x="976" y="830"/>
              <a:chExt cx="1839" cy="1267"/>
            </a:xfrm>
          </p:grpSpPr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271" y="1017"/>
                <a:ext cx="1222" cy="10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3" name="Object 19"/>
              <p:cNvGraphicFramePr>
                <a:graphicFrameLocks noChangeAspect="1"/>
              </p:cNvGraphicFramePr>
              <p:nvPr/>
            </p:nvGraphicFramePr>
            <p:xfrm>
              <a:off x="1898" y="830"/>
              <a:ext cx="25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5" name="Equation" r:id="rId15" imgW="215619" imgH="164885" progId="Equation.DSMT4">
                      <p:embed/>
                    </p:oleObj>
                  </mc:Choice>
                  <mc:Fallback>
                    <p:oleObj name="Equation" r:id="rId15" imgW="215619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8" y="830"/>
                            <a:ext cx="25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0"/>
              <p:cNvGraphicFramePr>
                <a:graphicFrameLocks noChangeAspect="1"/>
              </p:cNvGraphicFramePr>
              <p:nvPr/>
            </p:nvGraphicFramePr>
            <p:xfrm>
              <a:off x="2524" y="1300"/>
              <a:ext cx="2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6" name="Equation" r:id="rId17" imgW="215619" imgH="177569" progId="Equation.DSMT4">
                      <p:embed/>
                    </p:oleObj>
                  </mc:Choice>
                  <mc:Fallback>
                    <p:oleObj name="Equation" r:id="rId17" imgW="215619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4" y="1300"/>
                            <a:ext cx="2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055" y="834"/>
                <a:ext cx="5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itchFamily="18" charset="0"/>
                    <a:ea typeface="楷体_GB2312" pitchFamily="49" charset="-122"/>
                  </a:rPr>
                  <a:t>Z</a:t>
                </a:r>
                <a:r>
                  <a:rPr lang="zh-CN" altLang="en-US" sz="2000" b="1" dirty="0">
                    <a:latin typeface="Times New Roman" pitchFamily="18" charset="0"/>
                    <a:ea typeface="楷体_GB2312" pitchFamily="49" charset="-122"/>
                  </a:rPr>
                  <a:t>平面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2114" y="1529"/>
                <a:ext cx="16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1587" y="1255"/>
                <a:ext cx="548" cy="54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V="1">
                <a:off x="1861" y="903"/>
                <a:ext cx="0" cy="1194"/>
              </a:xfrm>
              <a:prstGeom prst="line">
                <a:avLst/>
              </a:prstGeom>
              <a:noFill/>
              <a:ln w="19050">
                <a:solidFill>
                  <a:srgbClr val="00181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976" y="1529"/>
                <a:ext cx="1753" cy="0"/>
              </a:xfrm>
              <a:prstGeom prst="line">
                <a:avLst/>
              </a:prstGeom>
              <a:noFill/>
              <a:ln w="19050">
                <a:solidFill>
                  <a:srgbClr val="00181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093" y="1466"/>
                <a:ext cx="84" cy="126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flipV="1">
                <a:off x="2093" y="1466"/>
                <a:ext cx="84" cy="126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3110" y="3511"/>
              <a:ext cx="10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ROC</a:t>
              </a:r>
              <a:r>
                <a:rPr lang="zh-CN" altLang="en-US" sz="28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32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变换实例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1880" y="98072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因果序列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8683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271472"/>
              </p:ext>
            </p:extLst>
          </p:nvPr>
        </p:nvGraphicFramePr>
        <p:xfrm>
          <a:off x="539552" y="1052736"/>
          <a:ext cx="801209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3" imgW="4102100" imgH="1130300" progId="Equation.DSMT4">
                  <p:embed/>
                </p:oleObj>
              </mc:Choice>
              <mc:Fallback>
                <p:oleObj name="Equation" r:id="rId3" imgW="4102100" imgH="1130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8012090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z</a:t>
            </a:r>
            <a:r>
              <a:rPr lang="zh-CN" altLang="en-US" dirty="0" smtClean="0"/>
              <a:t>变换实例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1283" y="1124744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反因果序列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326" y="1084674"/>
            <a:ext cx="80502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49439" y="3501008"/>
            <a:ext cx="3106737" cy="2262188"/>
            <a:chOff x="385" y="2260"/>
            <a:chExt cx="1957" cy="1425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78" y="2728"/>
              <a:ext cx="696" cy="638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85" y="3047"/>
              <a:ext cx="19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326" y="2331"/>
              <a:ext cx="0" cy="1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630" y="3008"/>
              <a:ext cx="88" cy="79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30" y="3008"/>
              <a:ext cx="88" cy="79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06" y="3012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001817"/>
                  </a:solidFill>
                  <a:latin typeface="Times New Roman" pitchFamily="18" charset="0"/>
                  <a:ea typeface="楷体_GB2312" pitchFamily="49" charset="-122"/>
                </a:rPr>
                <a:t>|</a:t>
              </a:r>
              <a:r>
                <a:rPr lang="el-GR" altLang="zh-CN" sz="2400" b="1" dirty="0" smtClean="0">
                  <a:solidFill>
                    <a:srgbClr val="001817"/>
                  </a:solidFill>
                  <a:latin typeface="Calibri"/>
                  <a:ea typeface="楷体_GB2312" pitchFamily="49" charset="-122"/>
                </a:rPr>
                <a:t>α</a:t>
              </a:r>
              <a:r>
                <a:rPr lang="en-US" altLang="zh-CN" sz="2400" b="1" dirty="0" smtClean="0">
                  <a:solidFill>
                    <a:srgbClr val="001817"/>
                  </a:solidFill>
                  <a:latin typeface="Times New Roman" pitchFamily="18" charset="0"/>
                  <a:ea typeface="楷体_GB2312" pitchFamily="49" charset="-122"/>
                </a:rPr>
                <a:t>|</a:t>
              </a:r>
              <a:endParaRPr lang="en-US" altLang="zh-CN" sz="2400" b="1" dirty="0">
                <a:solidFill>
                  <a:srgbClr val="001817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2022" y="2790"/>
            <a:ext cx="3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Equation" r:id="rId5" imgW="215619" imgH="177569" progId="Equation.DSMT4">
                    <p:embed/>
                  </p:oleObj>
                </mc:Choice>
                <mc:Fallback>
                  <p:oleObj name="Equation" r:id="rId5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2790"/>
                          <a:ext cx="3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36" y="2262"/>
              <a:ext cx="6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平面</a:t>
              </a:r>
            </a:p>
          </p:txBody>
        </p:sp>
        <p:graphicFrame>
          <p:nvGraphicFramePr>
            <p:cNvPr id="17" name="Object 19"/>
            <p:cNvGraphicFramePr>
              <a:graphicFrameLocks noChangeAspect="1"/>
            </p:cNvGraphicFramePr>
            <p:nvPr/>
          </p:nvGraphicFramePr>
          <p:xfrm>
            <a:off x="1435" y="2260"/>
            <a:ext cx="27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Equation" r:id="rId7" imgW="215619" imgH="164885" progId="Equation.DSMT4">
                    <p:embed/>
                  </p:oleObj>
                </mc:Choice>
                <mc:Fallback>
                  <p:oleObj name="Equation" r:id="rId7" imgW="215619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2260"/>
                          <a:ext cx="27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410050" y="5696677"/>
            <a:ext cx="8300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从例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和例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可见</a:t>
            </a:r>
            <a:r>
              <a:rPr lang="zh-CN" altLang="en-US" sz="2000" dirty="0">
                <a:latin typeface="+mn-ea"/>
                <a:ea typeface="+mn-ea"/>
              </a:rPr>
              <a:t>：不同的</a:t>
            </a:r>
            <a:r>
              <a:rPr lang="en-US" altLang="zh-CN" sz="2000" i="1" dirty="0">
                <a:latin typeface="+mn-ea"/>
                <a:ea typeface="+mn-ea"/>
              </a:rPr>
              <a:t>x(n)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 smtClean="0">
                <a:latin typeface="+mn-ea"/>
                <a:ea typeface="+mn-ea"/>
              </a:rPr>
              <a:t>其</a:t>
            </a:r>
            <a:r>
              <a:rPr lang="en-US" altLang="zh-CN" sz="2000" i="1" dirty="0" smtClean="0">
                <a:latin typeface="+mn-ea"/>
                <a:ea typeface="+mn-ea"/>
              </a:rPr>
              <a:t>z</a:t>
            </a:r>
            <a:r>
              <a:rPr lang="zh-CN" altLang="en-US" sz="2000" i="1" dirty="0" smtClean="0">
                <a:latin typeface="+mn-ea"/>
                <a:ea typeface="+mn-ea"/>
              </a:rPr>
              <a:t>变换</a:t>
            </a:r>
            <a:r>
              <a:rPr lang="zh-CN" altLang="en-US" sz="2000" dirty="0" smtClean="0">
                <a:latin typeface="+mn-ea"/>
                <a:ea typeface="+mn-ea"/>
              </a:rPr>
              <a:t>可能</a:t>
            </a:r>
            <a:r>
              <a:rPr lang="zh-CN" altLang="en-US" sz="2000" dirty="0">
                <a:latin typeface="+mn-ea"/>
                <a:ea typeface="+mn-ea"/>
              </a:rPr>
              <a:t>具有</a:t>
            </a:r>
            <a:r>
              <a:rPr lang="zh-CN" altLang="en-US" sz="2000" dirty="0" smtClean="0">
                <a:latin typeface="+mn-ea"/>
                <a:ea typeface="+mn-ea"/>
              </a:rPr>
              <a:t>相同形式</a:t>
            </a:r>
            <a:r>
              <a:rPr lang="zh-CN" altLang="en-US" sz="2000" dirty="0">
                <a:latin typeface="+mn-ea"/>
                <a:ea typeface="+mn-ea"/>
              </a:rPr>
              <a:t>，区别</a:t>
            </a:r>
            <a:r>
              <a:rPr lang="zh-CN" altLang="en-US" sz="2000" dirty="0" smtClean="0">
                <a:latin typeface="+mn-ea"/>
                <a:ea typeface="+mn-ea"/>
              </a:rPr>
              <a:t>在于收敛域</a:t>
            </a:r>
            <a:r>
              <a:rPr lang="en-US" altLang="zh-CN" sz="2000" i="1" dirty="0" smtClean="0">
                <a:latin typeface="+mn-ea"/>
                <a:ea typeface="+mn-ea"/>
              </a:rPr>
              <a:t>ROC</a:t>
            </a:r>
            <a:r>
              <a:rPr lang="zh-CN" altLang="en-US" sz="2000" dirty="0" smtClean="0">
                <a:latin typeface="+mn-ea"/>
                <a:ea typeface="+mn-ea"/>
              </a:rPr>
              <a:t>；为了保证由逆</a:t>
            </a:r>
            <a:r>
              <a:rPr lang="en-US" altLang="zh-CN" sz="2000" dirty="0" smtClean="0">
                <a:latin typeface="+mn-ea"/>
                <a:ea typeface="+mn-ea"/>
              </a:rPr>
              <a:t>z</a:t>
            </a:r>
            <a:r>
              <a:rPr lang="zh-CN" altLang="en-US" sz="2000" dirty="0" smtClean="0">
                <a:latin typeface="+mn-ea"/>
                <a:ea typeface="+mn-ea"/>
              </a:rPr>
              <a:t>变换求</a:t>
            </a:r>
            <a:r>
              <a:rPr lang="zh-CN" altLang="en-US" sz="2000" dirty="0">
                <a:latin typeface="+mn-ea"/>
                <a:ea typeface="+mn-ea"/>
              </a:rPr>
              <a:t>出的序列是唯一的，必须指明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收敛域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218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1805</Words>
  <Application>Microsoft Office PowerPoint</Application>
  <PresentationFormat>全屏显示(4:3)</PresentationFormat>
  <Paragraphs>232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华文行楷</vt:lpstr>
      <vt:lpstr>楷体_GB2312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Symbol</vt:lpstr>
      <vt:lpstr>Times New Roman</vt:lpstr>
      <vt:lpstr>Verdana</vt:lpstr>
      <vt:lpstr>Wingdings</vt:lpstr>
      <vt:lpstr>Wingdings 2</vt:lpstr>
      <vt:lpstr>sp#ln-01 20150309</vt:lpstr>
      <vt:lpstr>公式</vt:lpstr>
      <vt:lpstr>Equation.DSMT4</vt:lpstr>
      <vt:lpstr>Equation</vt:lpstr>
      <vt:lpstr>Equation.3</vt:lpstr>
      <vt:lpstr>BMP 图像</vt:lpstr>
      <vt:lpstr>Bitmap Image</vt:lpstr>
      <vt:lpstr>05 数字信号处理：z 变换</vt:lpstr>
      <vt:lpstr>内容提要</vt:lpstr>
      <vt:lpstr>PowerPoint 演示文稿</vt:lpstr>
      <vt:lpstr>z变换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153</cp:revision>
  <dcterms:created xsi:type="dcterms:W3CDTF">2015-03-07T03:20:22Z</dcterms:created>
  <dcterms:modified xsi:type="dcterms:W3CDTF">2018-04-02T09:06:42Z</dcterms:modified>
</cp:coreProperties>
</file>