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3" r:id="rId1"/>
  </p:sldMasterIdLst>
  <p:notesMasterIdLst>
    <p:notesMasterId r:id="rId12"/>
  </p:notesMasterIdLst>
  <p:sldIdLst>
    <p:sldId id="256" r:id="rId2"/>
    <p:sldId id="277" r:id="rId3"/>
    <p:sldId id="282" r:id="rId4"/>
    <p:sldId id="283" r:id="rId5"/>
    <p:sldId id="281" r:id="rId6"/>
    <p:sldId id="276" r:id="rId7"/>
    <p:sldId id="278" r:id="rId8"/>
    <p:sldId id="279" r:id="rId9"/>
    <p:sldId id="280" r:id="rId10"/>
    <p:sldId id="262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8" autoAdjust="0"/>
    <p:restoredTop sz="94414" autoAdjust="0"/>
  </p:normalViewPr>
  <p:slideViewPr>
    <p:cSldViewPr>
      <p:cViewPr varScale="1">
        <p:scale>
          <a:sx n="70" d="100"/>
          <a:sy n="70" d="100"/>
        </p:scale>
        <p:origin x="1278" y="78"/>
      </p:cViewPr>
      <p:guideLst>
        <p:guide pos="2880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http://wenku.baidu.com/view/2db907b9fd0a79563c1e7278.html?re=view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4/16/2018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复旦大学 计算机科学技术学院</a:t>
            </a:r>
            <a:endParaRPr lang="en-US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4/16/2018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复旦大学 计算机科学技术学院</a:t>
            </a:r>
            <a:endParaRPr lang="en-US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2018-04-16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39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4/16/2018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复旦大学 计算机科学技术学院</a:t>
            </a: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smtClean="0"/>
              <a:t>薛向阳</a:t>
            </a:r>
            <a:endParaRPr lang="en-US" altLang="zh-CN" sz="3200" b="1" smtClean="0"/>
          </a:p>
          <a:p>
            <a:endParaRPr lang="en-US" altLang="zh-CN" smtClean="0"/>
          </a:p>
          <a:p>
            <a:r>
              <a:rPr lang="zh-CN" altLang="en-US" smtClean="0"/>
              <a:t>邮件：</a:t>
            </a:r>
            <a:r>
              <a:rPr lang="en-US" altLang="zh-CN" smtClean="0"/>
              <a:t>xyxue@fudan.edu.cn</a:t>
            </a:r>
          </a:p>
          <a:p>
            <a:r>
              <a:rPr lang="zh-CN" altLang="en-US" smtClean="0"/>
              <a:t>办公室：计算机楼</a:t>
            </a:r>
            <a:r>
              <a:rPr lang="en-US" altLang="zh-CN" smtClean="0"/>
              <a:t>408</a:t>
            </a:r>
            <a:r>
              <a:rPr lang="zh-CN" altLang="en-US" smtClean="0"/>
              <a:t>房间</a:t>
            </a:r>
            <a:endParaRPr lang="en-US" altLang="zh-CN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smtClean="0">
                <a:latin typeface="Calibri" panose="020F0502020204030204" pitchFamily="34" charset="0"/>
              </a:rPr>
              <a:t>06</a:t>
            </a:r>
            <a:r>
              <a:rPr lang="zh-CN" altLang="en-US" sz="4000" smtClean="0">
                <a:latin typeface="Calibri" panose="020F0502020204030204" pitchFamily="34" charset="0"/>
              </a:rPr>
              <a:t> </a:t>
            </a:r>
            <a:r>
              <a:rPr lang="zh-CN" altLang="en-US" sz="4000" smtClean="0"/>
              <a:t>数字信号处理：滤波器</a:t>
            </a:r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zh-CN" altLang="en-US" sz="4000"/>
              <a:t>复习</a:t>
            </a:r>
            <a:endParaRPr lang="zh-CN" altLang="en-US" sz="4000" b="1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滤波器设计步骤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窗函数的基本参数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AB3896-F1DC-4C46-91C2-F7E1FB85BB1B}" type="datetime1">
              <a:rPr lang="en-US" altLang="zh-CN" smtClean="0">
                <a:solidFill>
                  <a:srgbClr val="696464"/>
                </a:solidFill>
              </a:rPr>
              <a:pPr/>
              <a:t>4/16/2018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50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517152" y="188640"/>
            <a:ext cx="8015288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smtClean="0"/>
              <a:t>窗函数</a:t>
            </a:r>
            <a:r>
              <a:rPr lang="zh-CN" altLang="en-US" smtClean="0"/>
              <a:t>法</a:t>
            </a:r>
            <a:r>
              <a:rPr lang="en-US" altLang="zh-CN" smtClean="0"/>
              <a:t>FIR</a:t>
            </a:r>
            <a:r>
              <a:rPr lang="zh-CN" altLang="en-US" smtClean="0"/>
              <a:t>滤波器</a:t>
            </a:r>
            <a:r>
              <a:rPr lang="zh-CN" altLang="zh-CN" smtClean="0"/>
              <a:t>设计</a:t>
            </a:r>
            <a:r>
              <a:rPr lang="zh-CN" altLang="en-US" dirty="0" smtClean="0"/>
              <a:t>步骤</a:t>
            </a:r>
            <a:endParaRPr lang="zh-CN" altLang="zh-CN" dirty="0"/>
          </a:p>
        </p:txBody>
      </p:sp>
      <p:graphicFrame>
        <p:nvGraphicFramePr>
          <p:cNvPr id="558083" name="Object 3"/>
          <p:cNvGraphicFramePr>
            <a:graphicFrameLocks noChangeAspect="1"/>
          </p:cNvGraphicFramePr>
          <p:nvPr>
            <p:extLst/>
          </p:nvPr>
        </p:nvGraphicFramePr>
        <p:xfrm>
          <a:off x="990600" y="3124200"/>
          <a:ext cx="489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3" imgW="2145369" imgH="317362" progId="Equation.3">
                  <p:embed/>
                </p:oleObj>
              </mc:Choice>
              <mc:Fallback>
                <p:oleObj r:id="rId3" imgW="2145369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48958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4" name="Object 4"/>
          <p:cNvGraphicFramePr>
            <a:graphicFrameLocks noChangeAspect="1"/>
          </p:cNvGraphicFramePr>
          <p:nvPr>
            <p:extLst/>
          </p:nvPr>
        </p:nvGraphicFramePr>
        <p:xfrm>
          <a:off x="1676400" y="5010373"/>
          <a:ext cx="4552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5" imgW="1689100" imgH="241300" progId="Equation.3">
                  <p:embed/>
                </p:oleObj>
              </mc:Choice>
              <mc:Fallback>
                <p:oleObj r:id="rId5" imgW="1689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10373"/>
                        <a:ext cx="45529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085" name="Group 5"/>
          <p:cNvGrpSpPr>
            <a:grpSpLocks/>
          </p:cNvGrpSpPr>
          <p:nvPr/>
        </p:nvGrpSpPr>
        <p:grpSpPr bwMode="auto">
          <a:xfrm>
            <a:off x="990600" y="1340768"/>
            <a:ext cx="6648450" cy="528638"/>
            <a:chOff x="0" y="-33"/>
            <a:chExt cx="4188" cy="333"/>
          </a:xfrm>
        </p:grpSpPr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0" y="-33"/>
              <a:ext cx="41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已知理想频率响应             ，求</a:t>
              </a:r>
              <a:r>
                <a:rPr lang="en-US" altLang="zh-CN" sz="2800" b="1" i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2800" b="1" i="1" baseline="-250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800" b="1" i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zh-CN" altLang="en-US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graphicFrame>
          <p:nvGraphicFramePr>
            <p:cNvPr id="558091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938" y="0"/>
            <a:ext cx="7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r:id="rId7" imgW="572245" imgH="241615" progId="Equation.3">
                    <p:embed/>
                  </p:oleObj>
                </mc:Choice>
                <mc:Fallback>
                  <p:oleObj r:id="rId7" imgW="572245" imgH="2416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0"/>
                          <a:ext cx="72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088" name="Object 8"/>
          <p:cNvGraphicFramePr>
            <a:graphicFrameLocks noChangeAspect="1"/>
          </p:cNvGraphicFramePr>
          <p:nvPr>
            <p:extLst/>
          </p:nvPr>
        </p:nvGraphicFramePr>
        <p:xfrm>
          <a:off x="990600" y="2133600"/>
          <a:ext cx="43989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9" imgW="1675673" imgH="317362" progId="Equation.3">
                  <p:embed/>
                </p:oleObj>
              </mc:Choice>
              <mc:Fallback>
                <p:oleObj r:id="rId9" imgW="1675673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43989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9" name="Object 9"/>
          <p:cNvGraphicFramePr>
            <a:graphicFrameLocks noChangeAspect="1"/>
          </p:cNvGraphicFramePr>
          <p:nvPr>
            <p:extLst/>
          </p:nvPr>
        </p:nvGraphicFramePr>
        <p:xfrm>
          <a:off x="990600" y="4267200"/>
          <a:ext cx="78501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11" imgW="3361124" imgH="215619" progId="Equation.3">
                  <p:embed/>
                </p:oleObj>
              </mc:Choice>
              <mc:Fallback>
                <p:oleObj r:id="rId11" imgW="3361124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78501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0" name="Text Box 10"/>
          <p:cNvSpPr txBox="1">
            <a:spLocks noChangeArrowheads="1"/>
          </p:cNvSpPr>
          <p:nvPr/>
        </p:nvSpPr>
        <p:spPr bwMode="auto">
          <a:xfrm>
            <a:off x="1043608" y="5939988"/>
            <a:ext cx="54021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不满足，则重新选择窗函数设计。</a:t>
            </a:r>
          </a:p>
        </p:txBody>
      </p:sp>
    </p:spTree>
    <p:extLst>
      <p:ext uri="{BB962C8B-B14F-4D97-AF65-F5344CB8AC3E}">
        <p14:creationId xmlns:p14="http://schemas.microsoft.com/office/powerpoint/2010/main" val="2903363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44" y="187896"/>
            <a:ext cx="7704856" cy="648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668344" y="187896"/>
            <a:ext cx="1210588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滤波器的</a:t>
            </a:r>
            <a:endParaRPr lang="en-US" altLang="zh-CN" sz="2000" b="1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频谱特性</a:t>
            </a:r>
            <a:endParaRPr lang="zh-CN" altLang="en-US" sz="20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466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562" name="Group 2"/>
          <p:cNvGrpSpPr>
            <a:grpSpLocks/>
          </p:cNvGrpSpPr>
          <p:nvPr/>
        </p:nvGrpSpPr>
        <p:grpSpPr bwMode="auto">
          <a:xfrm>
            <a:off x="442613" y="802361"/>
            <a:ext cx="8305800" cy="4571510"/>
            <a:chOff x="36" y="-587"/>
            <a:chExt cx="4853" cy="2824"/>
          </a:xfrm>
        </p:grpSpPr>
        <p:sp>
          <p:nvSpPr>
            <p:cNvPr id="578564" name="Rectangle 3"/>
            <p:cNvSpPr>
              <a:spLocks noChangeArrowheads="1"/>
            </p:cNvSpPr>
            <p:nvPr/>
          </p:nvSpPr>
          <p:spPr bwMode="auto">
            <a:xfrm>
              <a:off x="1366" y="-587"/>
              <a:ext cx="216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8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zh-CN" altLang="en-US" sz="28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种窗函数的基本参数 </a:t>
              </a:r>
            </a:p>
          </p:txBody>
        </p:sp>
        <p:pic>
          <p:nvPicPr>
            <p:cNvPr id="578565" name="Picture 4" descr="Apw7_2_Gra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" y="146"/>
              <a:ext cx="4853" cy="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7917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89AB3896-F1DC-4C46-91C2-F7E1FB85BB1B}" type="datetime1">
              <a:rPr lang="en-US" altLang="zh-CN" smtClean="0"/>
              <a:t>4/16/2018</a:t>
            </a:fld>
            <a:endParaRPr lang="en-US" sz="14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1520" y="260648"/>
                <a:ext cx="8640960" cy="6526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有一个待求的理想滤波器系统，其频率响应为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表示其单位采样响应。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有一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 </a:t>
                </a:r>
                <a:r>
                  <a:rPr lang="en-US" altLang="zh-CN" i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FIR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滤波器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系统，其频率响应为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表示其单位采样响应。</a:t>
                </a:r>
                <a:r>
                  <a:rPr lang="en-US" altLang="zh-CN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长度为 </a:t>
                </a:r>
                <a:r>
                  <a:rPr lang="en-US" altLang="zh-CN" i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。长度为</a:t>
                </a:r>
                <a:r>
                  <a:rPr lang="en-US" altLang="zh-CN" i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的矩形窗作用于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后，可得到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，使得下列均方误差最小。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sub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𝐻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证：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=−∞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=[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=−∞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]</m:t>
                                </m:r>
                              </m:e>
                            </m:nary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i="1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b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于是：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&lt;0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mr>
                    </m:m>
                  </m:oMath>
                </a14:m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	</a:t>
                </a:r>
              </a:p>
              <a:p>
                <a:pPr algn="l">
                  <a:lnSpc>
                    <a:spcPct val="150000"/>
                  </a:lnSpc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0648"/>
                <a:ext cx="8640960" cy="6526787"/>
              </a:xfrm>
              <a:prstGeom prst="rect">
                <a:avLst/>
              </a:prstGeom>
              <a:blipFill rotWithShape="0">
                <a:blip r:embed="rId2"/>
                <a:stretch>
                  <a:fillRect l="-705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769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89AB3896-F1DC-4C46-91C2-F7E1FB85BB1B}" type="datetime1">
              <a:rPr lang="en-US" altLang="zh-CN" smtClean="0"/>
              <a:t>4/16/2018</a:t>
            </a:fld>
            <a:endParaRPr lang="en-US" sz="140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3528" y="260648"/>
                <a:ext cx="5114605" cy="1662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𝜔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𝜔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i="1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]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)|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]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  <m:sub/>
                          </m:sSub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0648"/>
                <a:ext cx="5114605" cy="16628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3528" y="2204864"/>
                <a:ext cx="7920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显然，在给定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条件下，只有当时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上式第二项为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，均方误差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达到最小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!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04864"/>
                <a:ext cx="792088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16" r="-693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3528" y="3409582"/>
                <a:ext cx="171066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𝑛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09582"/>
                <a:ext cx="1710660" cy="7101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95736" y="3472387"/>
                <a:ext cx="1712327" cy="58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&lt;0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，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472387"/>
                <a:ext cx="1712327" cy="5845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3528" y="4524867"/>
                <a:ext cx="7920880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计算用汉宁窗而不是矩形窗时产生的额外平方误差。</a:t>
                </a:r>
                <a:endPara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表示矩形窗平方误差，用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表示汉宁窗平方误差，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表示额外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平方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误差，于是有</a:t>
                </a:r>
                <a:r>
                  <a:rPr lang="en-US" altLang="zh-CN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24867"/>
                <a:ext cx="7920880" cy="1846659"/>
              </a:xfrm>
              <a:prstGeom prst="rect">
                <a:avLst/>
              </a:prstGeom>
              <a:blipFill rotWithShape="0">
                <a:blip r:embed="rId6"/>
                <a:stretch>
                  <a:fillRect l="-770" r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3728" y="5567994"/>
            <a:ext cx="5616624" cy="97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86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6" y="4920036"/>
            <a:ext cx="8600319" cy="140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89AB3896-F1DC-4C46-91C2-F7E1FB85BB1B}" type="datetime1">
              <a:rPr lang="en-US" altLang="zh-CN" smtClean="0"/>
              <a:t>4/16/2018</a:t>
            </a:fld>
            <a:endParaRPr lang="en-US" sz="1400">
              <a:solidFill>
                <a:schemeClr val="tx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8" y="404664"/>
            <a:ext cx="6799146" cy="5040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10" y="1507389"/>
            <a:ext cx="6816797" cy="13586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0272" y="467380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3534" y="987384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latin typeface="仿宋" panose="02010609060101010101" pitchFamily="49" charset="-122"/>
                <a:ea typeface="仿宋" panose="02010609060101010101" pitchFamily="49" charset="-122"/>
              </a:rPr>
              <a:t>于是，额外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</a:rPr>
              <a:t>平方</a:t>
            </a:r>
            <a:r>
              <a:rPr lang="zh-CN" altLang="en-US" b="1" smtClean="0">
                <a:latin typeface="仿宋" panose="02010609060101010101" pitchFamily="49" charset="-122"/>
                <a:ea typeface="仿宋" panose="02010609060101010101" pitchFamily="49" charset="-122"/>
              </a:rPr>
              <a:t>误差：</a:t>
            </a:r>
            <a:endParaRPr lang="zh-CN" altLang="en-US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478" y="3242780"/>
            <a:ext cx="7091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42" y="3396525"/>
            <a:ext cx="7308000" cy="147263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4478" y="4797152"/>
            <a:ext cx="70913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912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8" y="332656"/>
            <a:ext cx="8699967" cy="1512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060848"/>
            <a:ext cx="8154528" cy="439034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89AB3896-F1DC-4C46-91C2-F7E1FB85BB1B}" type="datetime1">
              <a:rPr lang="en-US" altLang="zh-CN" smtClean="0"/>
              <a:t>4/16/2018</a:t>
            </a:fld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8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sp#ln-01 20150309</Template>
  <TotalTime>1466</TotalTime>
  <Words>126</Words>
  <Application>Microsoft Office PowerPoint</Application>
  <PresentationFormat>全屏显示(4:3)</PresentationFormat>
  <Paragraphs>40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仿宋</vt:lpstr>
      <vt:lpstr>华文行楷</vt:lpstr>
      <vt:lpstr>宋体</vt:lpstr>
      <vt:lpstr>微软雅黑</vt:lpstr>
      <vt:lpstr>幼圆</vt:lpstr>
      <vt:lpstr>Arial</vt:lpstr>
      <vt:lpstr>Calibri</vt:lpstr>
      <vt:lpstr>Cambria Math</vt:lpstr>
      <vt:lpstr>Franklin Gothic Book</vt:lpstr>
      <vt:lpstr>Perpetua</vt:lpstr>
      <vt:lpstr>Times New Roman</vt:lpstr>
      <vt:lpstr>Verdana</vt:lpstr>
      <vt:lpstr>Wingdings 2</vt:lpstr>
      <vt:lpstr>sp#ln-01 20150309</vt:lpstr>
      <vt:lpstr>Equation.3</vt:lpstr>
      <vt:lpstr>06 数字信号处理：滤波器 复习</vt:lpstr>
      <vt:lpstr>复习</vt:lpstr>
      <vt:lpstr>窗函数法FIR滤波器设计步骤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xyxue</dc:creator>
  <cp:lastModifiedBy>薛向阳</cp:lastModifiedBy>
  <cp:revision>204</cp:revision>
  <dcterms:created xsi:type="dcterms:W3CDTF">2015-03-07T03:20:22Z</dcterms:created>
  <dcterms:modified xsi:type="dcterms:W3CDTF">2018-04-16T09:51:31Z</dcterms:modified>
</cp:coreProperties>
</file>