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53" r:id="rId1"/>
  </p:sldMasterIdLst>
  <p:notesMasterIdLst>
    <p:notesMasterId r:id="rId69"/>
  </p:notesMasterIdLst>
  <p:sldIdLst>
    <p:sldId id="256" r:id="rId2"/>
    <p:sldId id="278" r:id="rId3"/>
    <p:sldId id="304" r:id="rId4"/>
    <p:sldId id="306" r:id="rId5"/>
    <p:sldId id="305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307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18" r:id="rId32"/>
    <p:sldId id="319" r:id="rId33"/>
    <p:sldId id="308" r:id="rId34"/>
    <p:sldId id="346" r:id="rId35"/>
    <p:sldId id="347" r:id="rId36"/>
    <p:sldId id="348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2" r:id="rId59"/>
    <p:sldId id="343" r:id="rId60"/>
    <p:sldId id="344" r:id="rId61"/>
    <p:sldId id="345" r:id="rId62"/>
    <p:sldId id="313" r:id="rId63"/>
    <p:sldId id="314" r:id="rId64"/>
    <p:sldId id="349" r:id="rId65"/>
    <p:sldId id="350" r:id="rId66"/>
    <p:sldId id="351" r:id="rId67"/>
    <p:sldId id="262" r:id="rId6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6633"/>
    <a:srgbClr val="00CC99"/>
    <a:srgbClr val="A5002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76757" autoAdjust="0"/>
  </p:normalViewPr>
  <p:slideViewPr>
    <p:cSldViewPr>
      <p:cViewPr varScale="1">
        <p:scale>
          <a:sx n="53" d="100"/>
          <a:sy n="53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7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17" Type="http://schemas.openxmlformats.org/officeDocument/2006/relationships/image" Target="../media/image101.wmf"/><Relationship Id="rId2" Type="http://schemas.openxmlformats.org/officeDocument/2006/relationships/image" Target="../media/image86.wmf"/><Relationship Id="rId16" Type="http://schemas.openxmlformats.org/officeDocument/2006/relationships/image" Target="../media/image100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5" Type="http://schemas.openxmlformats.org/officeDocument/2006/relationships/image" Target="../media/image9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Relationship Id="rId14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2.wmf"/><Relationship Id="rId7" Type="http://schemas.openxmlformats.org/officeDocument/2006/relationships/image" Target="../media/image111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4" Type="http://schemas.openxmlformats.org/officeDocument/2006/relationships/image" Target="../media/image1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27.wmf"/><Relationship Id="rId1" Type="http://schemas.openxmlformats.org/officeDocument/2006/relationships/image" Target="../media/image135.wmf"/><Relationship Id="rId4" Type="http://schemas.openxmlformats.org/officeDocument/2006/relationships/image" Target="../media/image13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wmf"/><Relationship Id="rId1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2.wmf"/><Relationship Id="rId7" Type="http://schemas.openxmlformats.org/officeDocument/2006/relationships/image" Target="../media/image164.wmf"/><Relationship Id="rId2" Type="http://schemas.openxmlformats.org/officeDocument/2006/relationships/image" Target="../media/image166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8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png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image" Target="../media/image191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18" Type="http://schemas.openxmlformats.org/officeDocument/2006/relationships/image" Target="../media/image53.wmf"/><Relationship Id="rId3" Type="http://schemas.openxmlformats.org/officeDocument/2006/relationships/image" Target="../media/image38.wmf"/><Relationship Id="rId21" Type="http://schemas.openxmlformats.org/officeDocument/2006/relationships/image" Target="../media/image56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17" Type="http://schemas.openxmlformats.org/officeDocument/2006/relationships/image" Target="../media/image52.wmf"/><Relationship Id="rId2" Type="http://schemas.openxmlformats.org/officeDocument/2006/relationships/image" Target="../media/image37.wmf"/><Relationship Id="rId16" Type="http://schemas.openxmlformats.org/officeDocument/2006/relationships/image" Target="../media/image51.wmf"/><Relationship Id="rId20" Type="http://schemas.openxmlformats.org/officeDocument/2006/relationships/image" Target="../media/image55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19" Type="http://schemas.openxmlformats.org/officeDocument/2006/relationships/image" Target="../media/image54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6.wmf"/><Relationship Id="rId7" Type="http://schemas.openxmlformats.org/officeDocument/2006/relationships/image" Target="../media/image30.wmf"/><Relationship Id="rId12" Type="http://schemas.openxmlformats.org/officeDocument/2006/relationships/image" Target="../media/image72.wmf"/><Relationship Id="rId2" Type="http://schemas.openxmlformats.org/officeDocument/2006/relationships/image" Target="../media/image65.wmf"/><Relationship Id="rId1" Type="http://schemas.openxmlformats.org/officeDocument/2006/relationships/image" Target="../media/image29.wmf"/><Relationship Id="rId6" Type="http://schemas.openxmlformats.org/officeDocument/2006/relationships/image" Target="../media/image31.wmf"/><Relationship Id="rId11" Type="http://schemas.openxmlformats.org/officeDocument/2006/relationships/image" Target="../media/image71.wmf"/><Relationship Id="rId5" Type="http://schemas.openxmlformats.org/officeDocument/2006/relationships/image" Target="../media/image67.wmf"/><Relationship Id="rId10" Type="http://schemas.openxmlformats.org/officeDocument/2006/relationships/image" Target="../media/image70.wmf"/><Relationship Id="rId4" Type="http://schemas.openxmlformats.org/officeDocument/2006/relationships/image" Target="../media/image28.wmf"/><Relationship Id="rId9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9.wmf"/><Relationship Id="rId3" Type="http://schemas.openxmlformats.org/officeDocument/2006/relationships/image" Target="../media/image75.wmf"/><Relationship Id="rId7" Type="http://schemas.openxmlformats.org/officeDocument/2006/relationships/image" Target="../media/image28.wmf"/><Relationship Id="rId12" Type="http://schemas.openxmlformats.org/officeDocument/2006/relationships/image" Target="../media/image78.wmf"/><Relationship Id="rId17" Type="http://schemas.openxmlformats.org/officeDocument/2006/relationships/image" Target="../media/image82.wmf"/><Relationship Id="rId2" Type="http://schemas.openxmlformats.org/officeDocument/2006/relationships/image" Target="../media/image74.wmf"/><Relationship Id="rId16" Type="http://schemas.openxmlformats.org/officeDocument/2006/relationships/image" Target="../media/image9.wmf"/><Relationship Id="rId1" Type="http://schemas.openxmlformats.org/officeDocument/2006/relationships/image" Target="../media/image73.wmf"/><Relationship Id="rId6" Type="http://schemas.openxmlformats.org/officeDocument/2006/relationships/image" Target="../media/image32.wmf"/><Relationship Id="rId11" Type="http://schemas.openxmlformats.org/officeDocument/2006/relationships/image" Target="../media/image77.wmf"/><Relationship Id="rId5" Type="http://schemas.openxmlformats.org/officeDocument/2006/relationships/image" Target="../media/image76.wmf"/><Relationship Id="rId15" Type="http://schemas.openxmlformats.org/officeDocument/2006/relationships/image" Target="../media/image81.wmf"/><Relationship Id="rId10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1.wmf"/><Relationship Id="rId14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60EE80B-7A1C-4EA9-9D41-6E2180383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8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7697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30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792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6846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0726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2064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C0000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6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534400" cy="48006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 dirty="0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10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7987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99424" y="1268760"/>
            <a:ext cx="3749040" cy="5029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5773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3A2D-E47C-44C1-AF86-0087E607188F}" type="datetimeFigureOut">
              <a:rPr lang="zh-CN" altLang="en-US" smtClean="0"/>
              <a:t>2018-04-06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E48-F533-4E5D-8A3D-38DB6F996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rgbClr val="00B050"/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8382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4582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62000" y="6186714"/>
            <a:ext cx="2895600" cy="457200"/>
          </a:xfrm>
          <a:prstGeom prst="rect">
            <a:avLst/>
          </a:prstGeom>
        </p:spPr>
        <p:txBody>
          <a:bodyPr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复旦大学 计算机科学技术学院</a:t>
            </a:r>
            <a:endParaRPr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228600" y="6181272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0.bin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2.wmf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3.wmf"/><Relationship Id="rId10" Type="http://schemas.openxmlformats.org/officeDocument/2006/relationships/image" Target="../media/image31.wmf"/><Relationship Id="rId19" Type="http://schemas.openxmlformats.org/officeDocument/2006/relationships/image" Target="../media/image35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9" Type="http://schemas.openxmlformats.org/officeDocument/2006/relationships/oleObject" Target="../embeddings/oleObject62.bin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34" Type="http://schemas.openxmlformats.org/officeDocument/2006/relationships/image" Target="../media/image51.wmf"/><Relationship Id="rId42" Type="http://schemas.openxmlformats.org/officeDocument/2006/relationships/image" Target="../media/image55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33" Type="http://schemas.openxmlformats.org/officeDocument/2006/relationships/oleObject" Target="../embeddings/oleObject59.bin"/><Relationship Id="rId38" Type="http://schemas.openxmlformats.org/officeDocument/2006/relationships/image" Target="../media/image53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57.bin"/><Relationship Id="rId41" Type="http://schemas.openxmlformats.org/officeDocument/2006/relationships/oleObject" Target="../embeddings/oleObject6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37" Type="http://schemas.openxmlformats.org/officeDocument/2006/relationships/oleObject" Target="../embeddings/oleObject61.bin"/><Relationship Id="rId40" Type="http://schemas.openxmlformats.org/officeDocument/2006/relationships/image" Target="../media/image54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48.wmf"/><Relationship Id="rId36" Type="http://schemas.openxmlformats.org/officeDocument/2006/relationships/image" Target="../media/image52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4" Type="http://schemas.openxmlformats.org/officeDocument/2006/relationships/image" Target="../media/image56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49.wmf"/><Relationship Id="rId35" Type="http://schemas.openxmlformats.org/officeDocument/2006/relationships/oleObject" Target="../embeddings/oleObject60.bin"/><Relationship Id="rId43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30.wmf"/><Relationship Id="rId26" Type="http://schemas.openxmlformats.org/officeDocument/2006/relationships/oleObject" Target="../embeddings/oleObject80.bin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75.bin"/><Relationship Id="rId25" Type="http://schemas.openxmlformats.org/officeDocument/2006/relationships/image" Target="../media/image70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1.wmf"/><Relationship Id="rId20" Type="http://schemas.openxmlformats.org/officeDocument/2006/relationships/image" Target="../media/image68.wmf"/><Relationship Id="rId29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2.bin"/><Relationship Id="rId24" Type="http://schemas.openxmlformats.org/officeDocument/2006/relationships/oleObject" Target="../embeddings/oleObject79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4.bin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81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67.wmf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7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28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81.wmf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7.bin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38" Type="http://schemas.openxmlformats.org/officeDocument/2006/relationships/image" Target="../media/image82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2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30.wmf"/><Relationship Id="rId32" Type="http://schemas.openxmlformats.org/officeDocument/2006/relationships/image" Target="../media/image80.wmf"/><Relationship Id="rId37" Type="http://schemas.openxmlformats.org/officeDocument/2006/relationships/oleObject" Target="../embeddings/oleObject100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78.wmf"/><Relationship Id="rId36" Type="http://schemas.openxmlformats.org/officeDocument/2006/relationships/image" Target="../media/image9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76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79.wmf"/><Relationship Id="rId35" Type="http://schemas.openxmlformats.org/officeDocument/2006/relationships/oleObject" Target="../embeddings/oleObject9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91.wmf"/><Relationship Id="rId26" Type="http://schemas.openxmlformats.org/officeDocument/2006/relationships/oleObject" Target="../embeddings/oleObject114.bin"/><Relationship Id="rId39" Type="http://schemas.openxmlformats.org/officeDocument/2006/relationships/image" Target="../media/image99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1.bin"/><Relationship Id="rId34" Type="http://schemas.openxmlformats.org/officeDocument/2006/relationships/oleObject" Target="../embeddings/oleObject120.bin"/><Relationship Id="rId42" Type="http://schemas.openxmlformats.org/officeDocument/2006/relationships/oleObject" Target="../embeddings/oleObject124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image" Target="../media/image96.wmf"/><Relationship Id="rId38" Type="http://schemas.openxmlformats.org/officeDocument/2006/relationships/oleObject" Target="../embeddings/oleObject12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29" Type="http://schemas.openxmlformats.org/officeDocument/2006/relationships/oleObject" Target="../embeddings/oleObject117.bin"/><Relationship Id="rId41" Type="http://schemas.openxmlformats.org/officeDocument/2006/relationships/image" Target="../media/image10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94.wmf"/><Relationship Id="rId32" Type="http://schemas.openxmlformats.org/officeDocument/2006/relationships/oleObject" Target="../embeddings/oleObject119.bin"/><Relationship Id="rId37" Type="http://schemas.openxmlformats.org/officeDocument/2006/relationships/image" Target="../media/image98.wmf"/><Relationship Id="rId40" Type="http://schemas.openxmlformats.org/officeDocument/2006/relationships/oleObject" Target="../embeddings/oleObject123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oleObject" Target="../embeddings/oleObject116.bin"/><Relationship Id="rId36" Type="http://schemas.openxmlformats.org/officeDocument/2006/relationships/oleObject" Target="../embeddings/oleObject121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10.bin"/><Relationship Id="rId31" Type="http://schemas.openxmlformats.org/officeDocument/2006/relationships/image" Target="../media/image95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115.bin"/><Relationship Id="rId30" Type="http://schemas.openxmlformats.org/officeDocument/2006/relationships/oleObject" Target="../embeddings/oleObject118.bin"/><Relationship Id="rId35" Type="http://schemas.openxmlformats.org/officeDocument/2006/relationships/image" Target="../media/image97.wmf"/><Relationship Id="rId43" Type="http://schemas.openxmlformats.org/officeDocument/2006/relationships/image" Target="../media/image10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3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39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17.wmf"/><Relationship Id="rId19" Type="http://schemas.openxmlformats.org/officeDocument/2006/relationships/image" Target="../media/image6.png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1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2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2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5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6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37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6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3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4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4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4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52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7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5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image" Target="../media/image162.png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6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6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9.bin"/><Relationship Id="rId3" Type="http://schemas.openxmlformats.org/officeDocument/2006/relationships/image" Target="../media/image167.png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64.wmf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6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16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image" Target="../media/image177.png"/><Relationship Id="rId18" Type="http://schemas.openxmlformats.org/officeDocument/2006/relationships/oleObject" Target="../embeddings/oleObject200.bin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image" Target="../media/image174.wmf"/><Relationship Id="rId17" Type="http://schemas.openxmlformats.org/officeDocument/2006/relationships/image" Target="../media/image16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99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4.bin"/><Relationship Id="rId15" Type="http://schemas.openxmlformats.org/officeDocument/2006/relationships/image" Target="../media/image175.wmf"/><Relationship Id="rId10" Type="http://schemas.openxmlformats.org/officeDocument/2006/relationships/image" Target="../media/image173.wmf"/><Relationship Id="rId19" Type="http://schemas.openxmlformats.org/officeDocument/2006/relationships/image" Target="../media/image176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96.bin"/><Relationship Id="rId14" Type="http://schemas.openxmlformats.org/officeDocument/2006/relationships/oleObject" Target="../embeddings/oleObject19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20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208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8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0.wmf"/><Relationship Id="rId2" Type="http://schemas.openxmlformats.org/officeDocument/2006/relationships/vmlDrawing" Target="../drawings/vmlDrawing33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12.bin"/><Relationship Id="rId5" Type="http://schemas.openxmlformats.org/officeDocument/2006/relationships/image" Target="../media/image189.wmf"/><Relationship Id="rId4" Type="http://schemas.openxmlformats.org/officeDocument/2006/relationships/oleObject" Target="../embeddings/oleObject21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7.png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9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92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195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198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20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0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2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09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4.bin"/><Relationship Id="rId34" Type="http://schemas.openxmlformats.org/officeDocument/2006/relationships/oleObject" Target="../embeddings/oleObject24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7.bin"/><Relationship Id="rId3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2.bin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2.wmf"/><Relationship Id="rId23" Type="http://schemas.openxmlformats.org/officeDocument/2006/relationships/image" Target="../media/image14.wmf"/><Relationship Id="rId28" Type="http://schemas.openxmlformats.org/officeDocument/2006/relationships/image" Target="../media/image16.wmf"/><Relationship Id="rId10" Type="http://schemas.openxmlformats.org/officeDocument/2006/relationships/image" Target="../media/image10.wmf"/><Relationship Id="rId19" Type="http://schemas.openxmlformats.org/officeDocument/2006/relationships/image" Target="../media/image13.wmf"/><Relationship Id="rId31" Type="http://schemas.openxmlformats.org/officeDocument/2006/relationships/oleObject" Target="../embeddings/oleObject2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18.bin"/><Relationship Id="rId30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1.wmf"/><Relationship Id="rId3" Type="http://schemas.openxmlformats.org/officeDocument/2006/relationships/image" Target="../media/image22.png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副标题 1"/>
          <p:cNvSpPr>
            <a:spLocks noGrp="1"/>
          </p:cNvSpPr>
          <p:nvPr>
            <p:ph type="subTitle" idx="1"/>
          </p:nvPr>
        </p:nvSpPr>
        <p:spPr>
          <a:xfrm>
            <a:off x="1066800" y="3356992"/>
            <a:ext cx="7010400" cy="2681064"/>
          </a:xfrm>
        </p:spPr>
        <p:txBody>
          <a:bodyPr/>
          <a:lstStyle/>
          <a:p>
            <a:r>
              <a:rPr lang="zh-CN" altLang="en-US" sz="3200" b="1" dirty="0" smtClean="0"/>
              <a:t>薛向阳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邮件：</a:t>
            </a:r>
            <a:r>
              <a:rPr lang="en-US" altLang="zh-CN" dirty="0" smtClean="0"/>
              <a:t>xyxue@fudan.edu.cn</a:t>
            </a:r>
          </a:p>
          <a:p>
            <a:r>
              <a:rPr lang="zh-CN" altLang="en-US" smtClean="0"/>
              <a:t>办公室</a:t>
            </a:r>
            <a:r>
              <a:rPr lang="zh-CN" altLang="en-US" dirty="0" smtClean="0"/>
              <a:t>：计算机楼</a:t>
            </a:r>
            <a:r>
              <a:rPr lang="en-US" altLang="zh-CN" dirty="0" smtClean="0"/>
              <a:t>408</a:t>
            </a:r>
            <a:r>
              <a:rPr lang="zh-CN" altLang="en-US" dirty="0" smtClean="0"/>
              <a:t>房间</a:t>
            </a:r>
            <a:endParaRPr lang="en-US" altLang="zh-CN" dirty="0" smtClean="0"/>
          </a:p>
        </p:txBody>
      </p:sp>
      <p:sp>
        <p:nvSpPr>
          <p:cNvPr id="3075" name="标题 3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371600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06 </a:t>
            </a:r>
            <a:r>
              <a:rPr lang="zh-CN" altLang="en-US" sz="4000" dirty="0" smtClean="0"/>
              <a:t>数字信号处理：滤波器设计</a:t>
            </a:r>
            <a:endParaRPr lang="zh-CN" alt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6870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131840" y="1268760"/>
            <a:ext cx="3312368" cy="1790908"/>
          </a:xfrm>
          <a:prstGeom prst="rect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一阶离散系统</a:t>
            </a: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1653182" y="1556792"/>
            <a:ext cx="5799138" cy="1289050"/>
            <a:chOff x="996" y="3435"/>
            <a:chExt cx="3653" cy="812"/>
          </a:xfrm>
        </p:grpSpPr>
        <p:sp>
          <p:nvSpPr>
            <p:cNvPr id="8" name="Line 44"/>
            <p:cNvSpPr>
              <a:spLocks noChangeShapeType="1"/>
            </p:cNvSpPr>
            <p:nvPr/>
          </p:nvSpPr>
          <p:spPr bwMode="auto">
            <a:xfrm>
              <a:off x="996" y="3702"/>
              <a:ext cx="11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2424" y="3702"/>
              <a:ext cx="222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 flipH="1">
              <a:off x="3923" y="3702"/>
              <a:ext cx="0" cy="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>
              <a:off x="2245" y="4155"/>
              <a:ext cx="5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48"/>
            <p:cNvSpPr>
              <a:spLocks noChangeShapeType="1"/>
            </p:cNvSpPr>
            <p:nvPr/>
          </p:nvSpPr>
          <p:spPr bwMode="auto">
            <a:xfrm flipH="1">
              <a:off x="3207" y="4155"/>
              <a:ext cx="71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2792" y="3956"/>
              <a:ext cx="406" cy="29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>
                <a:ea typeface="隶书" pitchFamily="49" charset="-122"/>
                <a:cs typeface="宋体" charset="-122"/>
              </a:endParaRPr>
            </a:p>
          </p:txBody>
        </p:sp>
        <p:graphicFrame>
          <p:nvGraphicFramePr>
            <p:cNvPr id="14" name="Object 50"/>
            <p:cNvGraphicFramePr>
              <a:graphicFrameLocks noChangeAspect="1"/>
            </p:cNvGraphicFramePr>
            <p:nvPr/>
          </p:nvGraphicFramePr>
          <p:xfrm>
            <a:off x="2170" y="3566"/>
            <a:ext cx="3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6" name="Equation" r:id="rId3" imgW="291973" imgH="253890" progId="Equation.DSMT4">
                    <p:embed/>
                  </p:oleObj>
                </mc:Choice>
                <mc:Fallback>
                  <p:oleObj name="Equation" r:id="rId3" imgW="29197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" y="3566"/>
                          <a:ext cx="302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1"/>
            <p:cNvGraphicFramePr>
              <a:graphicFrameLocks noChangeAspect="1"/>
            </p:cNvGraphicFramePr>
            <p:nvPr/>
          </p:nvGraphicFramePr>
          <p:xfrm>
            <a:off x="2835" y="3919"/>
            <a:ext cx="31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7" name="Equation" r:id="rId5" imgW="215713" imgH="190335" progId="Equation.DSMT4">
                    <p:embed/>
                  </p:oleObj>
                </mc:Choice>
                <mc:Fallback>
                  <p:oleObj name="Equation" r:id="rId5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919"/>
                          <a:ext cx="317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52"/>
            <p:cNvGraphicFramePr>
              <a:graphicFrameLocks noChangeAspect="1"/>
            </p:cNvGraphicFramePr>
            <p:nvPr/>
          </p:nvGraphicFramePr>
          <p:xfrm>
            <a:off x="1499" y="3435"/>
            <a:ext cx="30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8" name="Equation" r:id="rId7" imgW="291847" imgH="215713" progId="Equation.DSMT4">
                    <p:embed/>
                  </p:oleObj>
                </mc:Choice>
                <mc:Fallback>
                  <p:oleObj name="Equation" r:id="rId7" imgW="291847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3435"/>
                          <a:ext cx="30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53"/>
            <p:cNvGraphicFramePr>
              <a:graphicFrameLocks noChangeAspect="1"/>
            </p:cNvGraphicFramePr>
            <p:nvPr/>
          </p:nvGraphicFramePr>
          <p:xfrm>
            <a:off x="4059" y="3466"/>
            <a:ext cx="31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9" name="Equation" r:id="rId9" imgW="304536" imgH="215713" progId="Equation.DSMT4">
                    <p:embed/>
                  </p:oleObj>
                </mc:Choice>
                <mc:Fallback>
                  <p:oleObj name="Equation" r:id="rId9" imgW="304536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466"/>
                          <a:ext cx="31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4"/>
            <p:cNvGraphicFramePr>
              <a:graphicFrameLocks noChangeAspect="1"/>
            </p:cNvGraphicFramePr>
            <p:nvPr/>
          </p:nvGraphicFramePr>
          <p:xfrm>
            <a:off x="2025" y="3884"/>
            <a:ext cx="17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0" name="Equation" r:id="rId11" imgW="164885" imgH="215619" progId="Equation.DSMT4">
                    <p:embed/>
                  </p:oleObj>
                </mc:Choice>
                <mc:Fallback>
                  <p:oleObj name="Equation" r:id="rId11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3884"/>
                          <a:ext cx="175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55"/>
            <p:cNvSpPr>
              <a:spLocks noChangeShapeType="1"/>
            </p:cNvSpPr>
            <p:nvPr/>
          </p:nvSpPr>
          <p:spPr bwMode="auto">
            <a:xfrm flipV="1">
              <a:off x="2245" y="3836"/>
              <a:ext cx="0" cy="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56"/>
            <p:cNvSpPr>
              <a:spLocks noChangeArrowheads="1"/>
            </p:cNvSpPr>
            <p:nvPr/>
          </p:nvSpPr>
          <p:spPr bwMode="auto">
            <a:xfrm>
              <a:off x="2109" y="3566"/>
              <a:ext cx="300" cy="2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499992" y="3281209"/>
            <a:ext cx="2319866" cy="507831"/>
            <a:chOff x="4211960" y="3059668"/>
            <a:chExt cx="2319866" cy="507831"/>
          </a:xfrm>
        </p:grpSpPr>
        <p:sp>
          <p:nvSpPr>
            <p:cNvPr id="21" name="矩形 20"/>
            <p:cNvSpPr/>
            <p:nvPr/>
          </p:nvSpPr>
          <p:spPr>
            <a:xfrm>
              <a:off x="4211960" y="3059668"/>
              <a:ext cx="2319866" cy="5078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用       </a:t>
              </a:r>
              <a:r>
                <a:rPr lang="zh-CN" altLang="en-US" b="1" dirty="0" smtClean="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  表示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  <a:ea typeface="华文楷体" pitchFamily="2" charset="-122"/>
                </a:rPr>
                <a:t>延迟单元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/>
            </p:nvPr>
          </p:nvGraphicFramePr>
          <p:xfrm>
            <a:off x="4600714" y="3084630"/>
            <a:ext cx="43180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1" name="Equation" r:id="rId13" imgW="215713" imgH="190335" progId="Equation.DSMT4">
                    <p:embed/>
                  </p:oleObj>
                </mc:Choice>
                <mc:Fallback>
                  <p:oleObj name="Equation" r:id="rId13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0714" y="3084630"/>
                          <a:ext cx="431800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/>
          </p:nvPr>
        </p:nvGraphicFramePr>
        <p:xfrm>
          <a:off x="2195736" y="4221088"/>
          <a:ext cx="4177863" cy="103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14" imgW="1714500" imgH="431800" progId="Equation.DSMT4">
                  <p:embed/>
                </p:oleObj>
              </mc:Choice>
              <mc:Fallback>
                <p:oleObj name="Equation" r:id="rId14" imgW="1714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221088"/>
                        <a:ext cx="4177863" cy="1034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/>
          </p:nvPr>
        </p:nvGraphicFramePr>
        <p:xfrm>
          <a:off x="2196604" y="5552405"/>
          <a:ext cx="2608126" cy="684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" name="Equation" r:id="rId16" imgW="888614" imgH="241195" progId="Equation.DSMT4">
                  <p:embed/>
                </p:oleObj>
              </mc:Choice>
              <mc:Fallback>
                <p:oleObj name="Equation" r:id="rId16" imgW="88861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04" y="5552405"/>
                        <a:ext cx="2608126" cy="684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5069270" y="5736166"/>
            <a:ext cx="19800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稳定的条件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华文楷体" pitchFamily="2" charset="-122"/>
              </a:rPr>
              <a:t>为：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ea typeface="华文楷体" pitchFamily="2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6896131" y="5733256"/>
          <a:ext cx="6572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" name="Equation" r:id="rId18" imgW="431613" imgH="253890" progId="Equation.DSMT4">
                  <p:embed/>
                </p:oleObj>
              </mc:Choice>
              <mc:Fallback>
                <p:oleObj name="Equation" r:id="rId18" imgW="4316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31" y="5733256"/>
                        <a:ext cx="6572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395924" y="1331476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</a:rPr>
              <a:t>H(Z)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21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67267"/>
              </p:ext>
            </p:extLst>
          </p:nvPr>
        </p:nvGraphicFramePr>
        <p:xfrm>
          <a:off x="989486" y="188640"/>
          <a:ext cx="545472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4" name="Equation" r:id="rId3" imgW="2679700" imgH="457200" progId="Equation.DSMT4">
                  <p:embed/>
                </p:oleObj>
              </mc:Choice>
              <mc:Fallback>
                <p:oleObj name="Equation" r:id="rId3" imgW="2679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486" y="188640"/>
                        <a:ext cx="5454722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94267"/>
              </p:ext>
            </p:extLst>
          </p:nvPr>
        </p:nvGraphicFramePr>
        <p:xfrm>
          <a:off x="971600" y="2736992"/>
          <a:ext cx="3804861" cy="98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5" name="Equation" r:id="rId5" imgW="1905000" imgH="482600" progId="Equation.DSMT4">
                  <p:embed/>
                </p:oleObj>
              </mc:Choice>
              <mc:Fallback>
                <p:oleObj name="Equation" r:id="rId5" imgW="19050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736992"/>
                        <a:ext cx="3804861" cy="98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38711"/>
              </p:ext>
            </p:extLst>
          </p:nvPr>
        </p:nvGraphicFramePr>
        <p:xfrm>
          <a:off x="5141581" y="2780928"/>
          <a:ext cx="3174835" cy="86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6" name="Equation" r:id="rId7" imgW="1637589" imgH="444307" progId="Equation.DSMT4">
                  <p:embed/>
                </p:oleObj>
              </mc:Choice>
              <mc:Fallback>
                <p:oleObj name="Equation" r:id="rId7" imgW="163758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581" y="2780928"/>
                        <a:ext cx="3174835" cy="864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" name="组合 57"/>
          <p:cNvGrpSpPr/>
          <p:nvPr/>
        </p:nvGrpSpPr>
        <p:grpSpPr>
          <a:xfrm>
            <a:off x="395288" y="1196752"/>
            <a:ext cx="8353425" cy="1728192"/>
            <a:chOff x="395288" y="2204865"/>
            <a:chExt cx="8353425" cy="1728192"/>
          </a:xfrm>
        </p:grpSpPr>
        <p:sp>
          <p:nvSpPr>
            <p:cNvPr id="8" name="Rectangle 62"/>
            <p:cNvSpPr>
              <a:spLocks noChangeArrowheads="1"/>
            </p:cNvSpPr>
            <p:nvPr/>
          </p:nvSpPr>
          <p:spPr bwMode="auto">
            <a:xfrm>
              <a:off x="395288" y="2204865"/>
              <a:ext cx="8353425" cy="1728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514350" indent="-514350" algn="l" eaLnBrk="1" hangingPunct="1">
                <a:spcBef>
                  <a:spcPct val="20000"/>
                </a:spcBef>
                <a:buFont typeface="+mj-ea"/>
                <a:buAutoNum type="circleNumDbPlain"/>
              </a:pPr>
              <a:r>
                <a:rPr lang="zh-CN" altLang="en-US" sz="2400" b="1" dirty="0" smtClean="0">
                  <a:solidFill>
                    <a:srgbClr val="FF0000"/>
                  </a:solidFill>
                  <a:ea typeface="华文楷体" pitchFamily="2" charset="-122"/>
                </a:rPr>
                <a:t>若              </a:t>
              </a:r>
              <a:r>
                <a:rPr lang="zh-CN" altLang="en-US" sz="2400" b="1" dirty="0">
                  <a:solidFill>
                    <a:srgbClr val="FF0000"/>
                  </a:solidFill>
                  <a:ea typeface="华文楷体" pitchFamily="2" charset="-122"/>
                </a:rPr>
                <a:t>，则系统呈</a:t>
              </a:r>
              <a:r>
                <a:rPr lang="zh-CN" altLang="en-US" sz="2400" b="1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“</a:t>
              </a:r>
              <a:r>
                <a:rPr lang="zh-CN" altLang="en-US" sz="2400" b="1" dirty="0">
                  <a:solidFill>
                    <a:srgbClr val="FF0000"/>
                  </a:solidFill>
                  <a:ea typeface="华文楷体" pitchFamily="2" charset="-122"/>
                </a:rPr>
                <a:t>低通</a:t>
              </a:r>
              <a:r>
                <a:rPr lang="zh-CN" altLang="en-US" sz="2400" b="1" dirty="0">
                  <a:solidFill>
                    <a:srgbClr val="FF0000"/>
                  </a:solidFill>
                  <a:latin typeface="华文楷体" pitchFamily="2" charset="-122"/>
                  <a:ea typeface="华文楷体" pitchFamily="2" charset="-122"/>
                </a:rPr>
                <a:t>”</a:t>
              </a:r>
              <a:r>
                <a:rPr lang="zh-CN" altLang="en-US" sz="2400" b="1" dirty="0">
                  <a:solidFill>
                    <a:srgbClr val="FF0000"/>
                  </a:solidFill>
                  <a:ea typeface="华文楷体" pitchFamily="2" charset="-122"/>
                </a:rPr>
                <a:t>特性；</a:t>
              </a:r>
            </a:p>
            <a:p>
              <a:pPr marL="514350" indent="-514350" algn="l" eaLnBrk="1" hangingPunct="1">
                <a:spcBef>
                  <a:spcPct val="20000"/>
                </a:spcBef>
                <a:buFont typeface="+mj-ea"/>
                <a:buAutoNum type="circleNumDbPlain"/>
              </a:pPr>
              <a:r>
                <a:rPr lang="zh-CN" altLang="en-US" sz="2400" b="1" dirty="0" smtClean="0">
                  <a:solidFill>
                    <a:srgbClr val="000000"/>
                  </a:solidFill>
                  <a:ea typeface="华文楷体" pitchFamily="2" charset="-122"/>
                </a:rPr>
                <a:t>若              </a:t>
              </a:r>
              <a:r>
                <a:rPr lang="zh-CN" altLang="en-US" sz="2400" b="1" dirty="0">
                  <a:solidFill>
                    <a:srgbClr val="000000"/>
                  </a:solidFill>
                  <a:ea typeface="华文楷体" pitchFamily="2" charset="-122"/>
                </a:rPr>
                <a:t>，则系统呈</a:t>
              </a:r>
              <a:r>
                <a:rPr lang="zh-CN" altLang="en-US" sz="2400" b="1" dirty="0">
                  <a:solidFill>
                    <a:srgbClr val="000000"/>
                  </a:solidFill>
                  <a:latin typeface="华文楷体" pitchFamily="2" charset="-122"/>
                  <a:ea typeface="华文楷体" pitchFamily="2" charset="-122"/>
                </a:rPr>
                <a:t>“</a:t>
              </a:r>
              <a:r>
                <a:rPr lang="zh-CN" altLang="en-US" sz="2400" b="1" dirty="0">
                  <a:solidFill>
                    <a:srgbClr val="000000"/>
                  </a:solidFill>
                  <a:ea typeface="华文楷体" pitchFamily="2" charset="-122"/>
                </a:rPr>
                <a:t>高通</a:t>
              </a:r>
              <a:r>
                <a:rPr lang="zh-CN" altLang="en-US" sz="2400" b="1" dirty="0">
                  <a:solidFill>
                    <a:srgbClr val="000000"/>
                  </a:solidFill>
                  <a:latin typeface="华文楷体" pitchFamily="2" charset="-122"/>
                  <a:ea typeface="华文楷体" pitchFamily="2" charset="-122"/>
                </a:rPr>
                <a:t>”</a:t>
              </a:r>
              <a:r>
                <a:rPr lang="zh-CN" altLang="en-US" sz="2400" b="1" dirty="0">
                  <a:solidFill>
                    <a:srgbClr val="000000"/>
                  </a:solidFill>
                  <a:ea typeface="华文楷体" pitchFamily="2" charset="-122"/>
                </a:rPr>
                <a:t>特性；</a:t>
              </a:r>
            </a:p>
            <a:p>
              <a:pPr marL="514350" indent="-514350" algn="l" eaLnBrk="1" hangingPunct="1">
                <a:spcBef>
                  <a:spcPct val="20000"/>
                </a:spcBef>
                <a:buFont typeface="+mj-ea"/>
                <a:buAutoNum type="circleNumDbPlain"/>
              </a:pPr>
              <a:r>
                <a:rPr lang="zh-CN" altLang="en-US" sz="2400" b="1" dirty="0" smtClean="0">
                  <a:solidFill>
                    <a:srgbClr val="000000"/>
                  </a:solidFill>
                  <a:ea typeface="华文楷体" pitchFamily="2" charset="-122"/>
                </a:rPr>
                <a:t>若           </a:t>
              </a:r>
              <a:r>
                <a:rPr lang="zh-CN" altLang="en-US" sz="2400" b="1" dirty="0">
                  <a:solidFill>
                    <a:srgbClr val="000000"/>
                  </a:solidFill>
                  <a:ea typeface="华文楷体" pitchFamily="2" charset="-122"/>
                </a:rPr>
                <a:t>，则系统呈</a:t>
              </a:r>
              <a:r>
                <a:rPr lang="zh-CN" altLang="en-US" sz="2400" b="1" dirty="0">
                  <a:solidFill>
                    <a:srgbClr val="000000"/>
                  </a:solidFill>
                  <a:latin typeface="华文楷体" pitchFamily="2" charset="-122"/>
                  <a:ea typeface="华文楷体" pitchFamily="2" charset="-122"/>
                </a:rPr>
                <a:t>“</a:t>
              </a:r>
              <a:r>
                <a:rPr lang="zh-CN" altLang="en-US" sz="2400" b="1" dirty="0">
                  <a:solidFill>
                    <a:srgbClr val="000000"/>
                  </a:solidFill>
                  <a:ea typeface="华文楷体" pitchFamily="2" charset="-122"/>
                </a:rPr>
                <a:t>全通</a:t>
              </a:r>
              <a:r>
                <a:rPr lang="zh-CN" altLang="en-US" sz="2400" b="1" dirty="0">
                  <a:solidFill>
                    <a:srgbClr val="000000"/>
                  </a:solidFill>
                  <a:latin typeface="华文楷体" pitchFamily="2" charset="-122"/>
                  <a:ea typeface="华文楷体" pitchFamily="2" charset="-122"/>
                </a:rPr>
                <a:t>”</a:t>
              </a:r>
              <a:r>
                <a:rPr lang="zh-CN" altLang="en-US" sz="2400" b="1" dirty="0">
                  <a:solidFill>
                    <a:srgbClr val="000000"/>
                  </a:solidFill>
                  <a:ea typeface="华文楷体" pitchFamily="2" charset="-122"/>
                </a:rPr>
                <a:t>特性</a:t>
              </a:r>
              <a:r>
                <a:rPr lang="zh-CN" altLang="en-US" sz="2400" b="1" dirty="0" smtClean="0">
                  <a:solidFill>
                    <a:srgbClr val="000000"/>
                  </a:solidFill>
                  <a:ea typeface="华文楷体" pitchFamily="2" charset="-122"/>
                </a:rPr>
                <a:t>。</a:t>
              </a:r>
              <a:endParaRPr lang="zh-CN" altLang="en-US" sz="2400" b="1" dirty="0">
                <a:solidFill>
                  <a:srgbClr val="000000"/>
                </a:solidFill>
                <a:ea typeface="华文楷体" pitchFamily="2" charset="-122"/>
              </a:endParaRPr>
            </a:p>
          </p:txBody>
        </p:sp>
        <p:graphicFrame>
          <p:nvGraphicFramePr>
            <p:cNvPr id="9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6753031"/>
                </p:ext>
              </p:extLst>
            </p:nvPr>
          </p:nvGraphicFramePr>
          <p:xfrm>
            <a:off x="1444147" y="2313449"/>
            <a:ext cx="9493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7" name="Equation" r:id="rId9" imgW="583920" imgH="228600" progId="Equation.DSMT4">
                    <p:embed/>
                  </p:oleObj>
                </mc:Choice>
                <mc:Fallback>
                  <p:oleObj name="Equation" r:id="rId9" imgW="583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4147" y="2313449"/>
                          <a:ext cx="94932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4"/>
            <p:cNvGraphicFramePr>
              <a:graphicFrameLocks noChangeAspect="1"/>
            </p:cNvGraphicFramePr>
            <p:nvPr>
              <p:extLst/>
            </p:nvPr>
          </p:nvGraphicFramePr>
          <p:xfrm>
            <a:off x="1331640" y="2759969"/>
            <a:ext cx="11144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8" name="Equation" r:id="rId11" imgW="685800" imgH="228600" progId="Equation.DSMT4">
                    <p:embed/>
                  </p:oleObj>
                </mc:Choice>
                <mc:Fallback>
                  <p:oleObj name="Equation" r:id="rId11" imgW="685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2759969"/>
                          <a:ext cx="1114425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5"/>
            <p:cNvGraphicFramePr>
              <a:graphicFrameLocks noChangeAspect="1"/>
            </p:cNvGraphicFramePr>
            <p:nvPr>
              <p:extLst/>
            </p:nvPr>
          </p:nvGraphicFramePr>
          <p:xfrm>
            <a:off x="1336328" y="3068961"/>
            <a:ext cx="787400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89" name="Equation" r:id="rId13" imgW="393480" imgH="228600" progId="Equation.DSMT4">
                    <p:embed/>
                  </p:oleObj>
                </mc:Choice>
                <mc:Fallback>
                  <p:oleObj name="Equation" r:id="rId13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328" y="3068961"/>
                          <a:ext cx="787400" cy="465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Group 69"/>
          <p:cNvGrpSpPr>
            <a:grpSpLocks/>
          </p:cNvGrpSpPr>
          <p:nvPr/>
        </p:nvGrpSpPr>
        <p:grpSpPr bwMode="auto">
          <a:xfrm>
            <a:off x="216247" y="3933056"/>
            <a:ext cx="2195513" cy="1744663"/>
            <a:chOff x="431" y="2478"/>
            <a:chExt cx="1717" cy="1099"/>
          </a:xfrm>
        </p:grpSpPr>
        <p:grpSp>
          <p:nvGrpSpPr>
            <p:cNvPr id="60" name="Group 70"/>
            <p:cNvGrpSpPr>
              <a:grpSpLocks/>
            </p:cNvGrpSpPr>
            <p:nvPr/>
          </p:nvGrpSpPr>
          <p:grpSpPr bwMode="auto">
            <a:xfrm>
              <a:off x="521" y="2568"/>
              <a:ext cx="1588" cy="817"/>
              <a:chOff x="521" y="2568"/>
              <a:chExt cx="1588" cy="817"/>
            </a:xfrm>
          </p:grpSpPr>
          <p:sp>
            <p:nvSpPr>
              <p:cNvPr id="64" name="Line 71"/>
              <p:cNvSpPr>
                <a:spLocks noChangeShapeType="1"/>
              </p:cNvSpPr>
              <p:nvPr/>
            </p:nvSpPr>
            <p:spPr bwMode="auto">
              <a:xfrm>
                <a:off x="521" y="3385"/>
                <a:ext cx="15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72"/>
              <p:cNvSpPr>
                <a:spLocks noChangeShapeType="1"/>
              </p:cNvSpPr>
              <p:nvPr/>
            </p:nvSpPr>
            <p:spPr bwMode="auto">
              <a:xfrm flipV="1">
                <a:off x="521" y="2568"/>
                <a:ext cx="0" cy="8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73"/>
              <p:cNvSpPr>
                <a:spLocks/>
              </p:cNvSpPr>
              <p:nvPr/>
            </p:nvSpPr>
            <p:spPr bwMode="auto">
              <a:xfrm>
                <a:off x="521" y="2840"/>
                <a:ext cx="1089" cy="454"/>
              </a:xfrm>
              <a:custGeom>
                <a:avLst/>
                <a:gdLst>
                  <a:gd name="T0" fmla="*/ 0 w 1089"/>
                  <a:gd name="T1" fmla="*/ 0 h 454"/>
                  <a:gd name="T2" fmla="*/ 182 w 1089"/>
                  <a:gd name="T3" fmla="*/ 227 h 454"/>
                  <a:gd name="T4" fmla="*/ 545 w 1089"/>
                  <a:gd name="T5" fmla="*/ 363 h 454"/>
                  <a:gd name="T6" fmla="*/ 1089 w 1089"/>
                  <a:gd name="T7" fmla="*/ 454 h 4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89"/>
                  <a:gd name="T13" fmla="*/ 0 h 454"/>
                  <a:gd name="T14" fmla="*/ 1089 w 1089"/>
                  <a:gd name="T15" fmla="*/ 454 h 4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89" h="454">
                    <a:moveTo>
                      <a:pt x="0" y="0"/>
                    </a:moveTo>
                    <a:cubicBezTo>
                      <a:pt x="45" y="83"/>
                      <a:pt x="91" y="167"/>
                      <a:pt x="182" y="227"/>
                    </a:cubicBezTo>
                    <a:cubicBezTo>
                      <a:pt x="273" y="287"/>
                      <a:pt x="394" y="325"/>
                      <a:pt x="545" y="363"/>
                    </a:cubicBezTo>
                    <a:cubicBezTo>
                      <a:pt x="696" y="401"/>
                      <a:pt x="892" y="427"/>
                      <a:pt x="1089" y="45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7" name="Line 74"/>
              <p:cNvSpPr>
                <a:spLocks noChangeShapeType="1"/>
              </p:cNvSpPr>
              <p:nvPr/>
            </p:nvSpPr>
            <p:spPr bwMode="auto">
              <a:xfrm>
                <a:off x="657" y="3022"/>
                <a:ext cx="0" cy="3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75"/>
              <p:cNvSpPr>
                <a:spLocks noChangeShapeType="1"/>
              </p:cNvSpPr>
              <p:nvPr/>
            </p:nvSpPr>
            <p:spPr bwMode="auto">
              <a:xfrm>
                <a:off x="793" y="3113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76"/>
              <p:cNvSpPr>
                <a:spLocks noChangeShapeType="1"/>
              </p:cNvSpPr>
              <p:nvPr/>
            </p:nvSpPr>
            <p:spPr bwMode="auto">
              <a:xfrm>
                <a:off x="930" y="3158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7"/>
              <p:cNvSpPr>
                <a:spLocks noChangeShapeType="1"/>
              </p:cNvSpPr>
              <p:nvPr/>
            </p:nvSpPr>
            <p:spPr bwMode="auto">
              <a:xfrm>
                <a:off x="1066" y="3203"/>
                <a:ext cx="0" cy="1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78"/>
              <p:cNvSpPr>
                <a:spLocks noChangeShapeType="1"/>
              </p:cNvSpPr>
              <p:nvPr/>
            </p:nvSpPr>
            <p:spPr bwMode="auto">
              <a:xfrm>
                <a:off x="1202" y="3249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79"/>
              <p:cNvSpPr>
                <a:spLocks noChangeShapeType="1"/>
              </p:cNvSpPr>
              <p:nvPr/>
            </p:nvSpPr>
            <p:spPr bwMode="auto">
              <a:xfrm>
                <a:off x="1338" y="3249"/>
                <a:ext cx="0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80"/>
              <p:cNvSpPr>
                <a:spLocks noChangeShapeType="1"/>
              </p:cNvSpPr>
              <p:nvPr/>
            </p:nvSpPr>
            <p:spPr bwMode="auto">
              <a:xfrm>
                <a:off x="1474" y="3294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" name="Object 81"/>
            <p:cNvGraphicFramePr>
              <a:graphicFrameLocks noChangeAspect="1"/>
            </p:cNvGraphicFramePr>
            <p:nvPr/>
          </p:nvGraphicFramePr>
          <p:xfrm>
            <a:off x="2018" y="3430"/>
            <a:ext cx="130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0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430"/>
                          <a:ext cx="130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82"/>
            <p:cNvGraphicFramePr>
              <a:graphicFrameLocks noChangeAspect="1"/>
            </p:cNvGraphicFramePr>
            <p:nvPr/>
          </p:nvGraphicFramePr>
          <p:xfrm>
            <a:off x="431" y="3385"/>
            <a:ext cx="13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1" name="Equation" r:id="rId17" imgW="126720" imgH="177480" progId="Equation.DSMT4">
                    <p:embed/>
                  </p:oleObj>
                </mc:Choice>
                <mc:Fallback>
                  <p:oleObj name="Equation" r:id="rId1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385"/>
                          <a:ext cx="13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83"/>
            <p:cNvGraphicFramePr>
              <a:graphicFrameLocks noChangeAspect="1"/>
            </p:cNvGraphicFramePr>
            <p:nvPr/>
          </p:nvGraphicFramePr>
          <p:xfrm>
            <a:off x="521" y="2478"/>
            <a:ext cx="35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2" name="Equation" r:id="rId19" imgW="342720" imgH="253800" progId="Equation.DSMT4">
                    <p:embed/>
                  </p:oleObj>
                </mc:Choice>
                <mc:Fallback>
                  <p:oleObj name="Equation" r:id="rId19" imgW="3427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478"/>
                          <a:ext cx="351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Line 84"/>
          <p:cNvSpPr>
            <a:spLocks noChangeShapeType="1"/>
          </p:cNvSpPr>
          <p:nvPr/>
        </p:nvSpPr>
        <p:spPr bwMode="auto">
          <a:xfrm>
            <a:off x="3708747" y="5230490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>
            <a:off x="2843560" y="5230490"/>
            <a:ext cx="86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86"/>
          <p:cNvSpPr>
            <a:spLocks noChangeShapeType="1"/>
          </p:cNvSpPr>
          <p:nvPr/>
        </p:nvSpPr>
        <p:spPr bwMode="auto">
          <a:xfrm>
            <a:off x="2843560" y="5446390"/>
            <a:ext cx="2592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87"/>
          <p:cNvSpPr>
            <a:spLocks noChangeShapeType="1"/>
          </p:cNvSpPr>
          <p:nvPr/>
        </p:nvSpPr>
        <p:spPr bwMode="auto">
          <a:xfrm flipV="1">
            <a:off x="2843560" y="3789040"/>
            <a:ext cx="0" cy="273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8" name="Object 88"/>
          <p:cNvGraphicFramePr>
            <a:graphicFrameLocks noChangeAspect="1"/>
          </p:cNvGraphicFramePr>
          <p:nvPr>
            <p:extLst/>
          </p:nvPr>
        </p:nvGraphicFramePr>
        <p:xfrm>
          <a:off x="2843560" y="5446390"/>
          <a:ext cx="2063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" name="Equation" r:id="rId21" imgW="126720" imgH="177480" progId="Equation.DSMT4">
                  <p:embed/>
                </p:oleObj>
              </mc:Choice>
              <mc:Fallback>
                <p:oleObj name="Equation" r:id="rId21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560" y="5446390"/>
                        <a:ext cx="206375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89"/>
          <p:cNvGraphicFramePr>
            <a:graphicFrameLocks noChangeAspect="1"/>
          </p:cNvGraphicFramePr>
          <p:nvPr>
            <p:extLst/>
          </p:nvPr>
        </p:nvGraphicFramePr>
        <p:xfrm>
          <a:off x="2411760" y="4222428"/>
          <a:ext cx="4238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" name="Equation" r:id="rId23" imgW="368280" imgH="431640" progId="Equation.DSMT4">
                  <p:embed/>
                </p:oleObj>
              </mc:Choice>
              <mc:Fallback>
                <p:oleObj name="Equation" r:id="rId23" imgW="368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22428"/>
                        <a:ext cx="4238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90"/>
          <p:cNvGraphicFramePr>
            <a:graphicFrameLocks noChangeAspect="1"/>
          </p:cNvGraphicFramePr>
          <p:nvPr>
            <p:extLst/>
          </p:nvPr>
        </p:nvGraphicFramePr>
        <p:xfrm>
          <a:off x="3588097" y="5559103"/>
          <a:ext cx="200025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" name="Equation" r:id="rId25" imgW="139680" imgH="139680" progId="Equation.DSMT4">
                  <p:embed/>
                </p:oleObj>
              </mc:Choice>
              <mc:Fallback>
                <p:oleObj name="Equation" r:id="rId25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097" y="5559103"/>
                        <a:ext cx="200025" cy="20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91"/>
          <p:cNvGraphicFramePr>
            <a:graphicFrameLocks noChangeAspect="1"/>
          </p:cNvGraphicFramePr>
          <p:nvPr>
            <p:extLst/>
          </p:nvPr>
        </p:nvGraphicFramePr>
        <p:xfrm>
          <a:off x="2411760" y="4941565"/>
          <a:ext cx="428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" name="Equation" r:id="rId27" imgW="330120" imgH="431640" progId="Equation.DSMT4">
                  <p:embed/>
                </p:oleObj>
              </mc:Choice>
              <mc:Fallback>
                <p:oleObj name="Equation" r:id="rId27" imgW="33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941565"/>
                        <a:ext cx="428625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Freeform 92"/>
          <p:cNvSpPr>
            <a:spLocks/>
          </p:cNvSpPr>
          <p:nvPr/>
        </p:nvSpPr>
        <p:spPr bwMode="auto">
          <a:xfrm>
            <a:off x="2843560" y="4293865"/>
            <a:ext cx="2447925" cy="1008063"/>
          </a:xfrm>
          <a:custGeom>
            <a:avLst/>
            <a:gdLst>
              <a:gd name="T0" fmla="*/ 0 w 1542"/>
              <a:gd name="T1" fmla="*/ 93773 h 559"/>
              <a:gd name="T2" fmla="*/ 287338 w 1542"/>
              <a:gd name="T3" fmla="*/ 257877 h 559"/>
              <a:gd name="T4" fmla="*/ 647700 w 1542"/>
              <a:gd name="T5" fmla="*/ 829533 h 559"/>
              <a:gd name="T6" fmla="*/ 1008063 w 1542"/>
              <a:gd name="T7" fmla="*/ 912486 h 559"/>
              <a:gd name="T8" fmla="*/ 1511300 w 1542"/>
              <a:gd name="T9" fmla="*/ 257877 h 559"/>
              <a:gd name="T10" fmla="*/ 1800225 w 1542"/>
              <a:gd name="T11" fmla="*/ 12623 h 559"/>
              <a:gd name="T12" fmla="*/ 2160588 w 1542"/>
              <a:gd name="T13" fmla="*/ 339027 h 559"/>
              <a:gd name="T14" fmla="*/ 2447925 w 1542"/>
              <a:gd name="T15" fmla="*/ 748383 h 5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42"/>
              <a:gd name="T25" fmla="*/ 0 h 559"/>
              <a:gd name="T26" fmla="*/ 1542 w 1542"/>
              <a:gd name="T27" fmla="*/ 559 h 5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42" h="559">
                <a:moveTo>
                  <a:pt x="0" y="52"/>
                </a:moveTo>
                <a:cubicBezTo>
                  <a:pt x="56" y="63"/>
                  <a:pt x="113" y="75"/>
                  <a:pt x="181" y="143"/>
                </a:cubicBezTo>
                <a:cubicBezTo>
                  <a:pt x="249" y="211"/>
                  <a:pt x="332" y="400"/>
                  <a:pt x="408" y="460"/>
                </a:cubicBezTo>
                <a:cubicBezTo>
                  <a:pt x="484" y="520"/>
                  <a:pt x="544" y="559"/>
                  <a:pt x="635" y="506"/>
                </a:cubicBezTo>
                <a:cubicBezTo>
                  <a:pt x="726" y="453"/>
                  <a:pt x="869" y="226"/>
                  <a:pt x="952" y="143"/>
                </a:cubicBezTo>
                <a:cubicBezTo>
                  <a:pt x="1035" y="60"/>
                  <a:pt x="1066" y="0"/>
                  <a:pt x="1134" y="7"/>
                </a:cubicBezTo>
                <a:cubicBezTo>
                  <a:pt x="1202" y="14"/>
                  <a:pt x="1293" y="120"/>
                  <a:pt x="1361" y="188"/>
                </a:cubicBezTo>
                <a:cubicBezTo>
                  <a:pt x="1429" y="256"/>
                  <a:pt x="1485" y="335"/>
                  <a:pt x="1542" y="415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3" name="Object 93"/>
          <p:cNvGraphicFramePr>
            <a:graphicFrameLocks noChangeAspect="1"/>
          </p:cNvGraphicFramePr>
          <p:nvPr>
            <p:extLst/>
          </p:nvPr>
        </p:nvGraphicFramePr>
        <p:xfrm>
          <a:off x="5220047" y="5517828"/>
          <a:ext cx="2476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Equation" r:id="rId29" imgW="152280" imgH="139680" progId="Equation.DSMT4">
                  <p:embed/>
                </p:oleObj>
              </mc:Choice>
              <mc:Fallback>
                <p:oleObj name="Equation" r:id="rId29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47" y="5517828"/>
                        <a:ext cx="247650" cy="23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94"/>
          <p:cNvGraphicFramePr>
            <a:graphicFrameLocks noChangeAspect="1"/>
          </p:cNvGraphicFramePr>
          <p:nvPr>
            <p:extLst/>
          </p:nvPr>
        </p:nvGraphicFramePr>
        <p:xfrm>
          <a:off x="4469160" y="5489253"/>
          <a:ext cx="3714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" name="Equation" r:id="rId31" imgW="228600" imgH="177480" progId="Equation.DSMT4">
                  <p:embed/>
                </p:oleObj>
              </mc:Choice>
              <mc:Fallback>
                <p:oleObj name="Equation" r:id="rId31" imgW="228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9160" y="5489253"/>
                        <a:ext cx="371475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95"/>
          <p:cNvSpPr>
            <a:spLocks noChangeShapeType="1"/>
          </p:cNvSpPr>
          <p:nvPr/>
        </p:nvSpPr>
        <p:spPr bwMode="auto">
          <a:xfrm flipV="1">
            <a:off x="4643785" y="5373365"/>
            <a:ext cx="0" cy="73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Line 96"/>
          <p:cNvSpPr>
            <a:spLocks noChangeShapeType="1"/>
          </p:cNvSpPr>
          <p:nvPr/>
        </p:nvSpPr>
        <p:spPr bwMode="auto">
          <a:xfrm>
            <a:off x="6408738" y="5329238"/>
            <a:ext cx="2484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97"/>
          <p:cNvSpPr>
            <a:spLocks noChangeShapeType="1"/>
          </p:cNvSpPr>
          <p:nvPr/>
        </p:nvSpPr>
        <p:spPr bwMode="auto">
          <a:xfrm flipH="1" flipV="1">
            <a:off x="6408738" y="3600450"/>
            <a:ext cx="36512" cy="299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" name="Object 98"/>
          <p:cNvGraphicFramePr>
            <a:graphicFrameLocks noChangeAspect="1"/>
          </p:cNvGraphicFramePr>
          <p:nvPr/>
        </p:nvGraphicFramePr>
        <p:xfrm>
          <a:off x="8645525" y="5400675"/>
          <a:ext cx="2476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" name="Equation" r:id="rId33" imgW="152280" imgH="139680" progId="Equation.DSMT4">
                  <p:embed/>
                </p:oleObj>
              </mc:Choice>
              <mc:Fallback>
                <p:oleObj name="Equation" r:id="rId33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525" y="5400675"/>
                        <a:ext cx="24765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99"/>
          <p:cNvGrpSpPr>
            <a:grpSpLocks/>
          </p:cNvGrpSpPr>
          <p:nvPr/>
        </p:nvGrpSpPr>
        <p:grpSpPr bwMode="auto">
          <a:xfrm>
            <a:off x="5940425" y="3645024"/>
            <a:ext cx="2916238" cy="2952750"/>
            <a:chOff x="3923" y="2387"/>
            <a:chExt cx="1837" cy="1933"/>
          </a:xfrm>
        </p:grpSpPr>
        <p:sp>
          <p:nvSpPr>
            <p:cNvPr id="90" name="Freeform 100"/>
            <p:cNvSpPr>
              <a:spLocks/>
            </p:cNvSpPr>
            <p:nvPr/>
          </p:nvSpPr>
          <p:spPr bwMode="auto">
            <a:xfrm>
              <a:off x="4195" y="2893"/>
              <a:ext cx="1316" cy="938"/>
            </a:xfrm>
            <a:custGeom>
              <a:avLst/>
              <a:gdLst>
                <a:gd name="T0" fmla="*/ 0 w 1316"/>
                <a:gd name="T1" fmla="*/ 492 h 938"/>
                <a:gd name="T2" fmla="*/ 227 w 1316"/>
                <a:gd name="T3" fmla="*/ 900 h 938"/>
                <a:gd name="T4" fmla="*/ 499 w 1316"/>
                <a:gd name="T5" fmla="*/ 719 h 938"/>
                <a:gd name="T6" fmla="*/ 1044 w 1316"/>
                <a:gd name="T7" fmla="*/ 38 h 938"/>
                <a:gd name="T8" fmla="*/ 1316 w 1316"/>
                <a:gd name="T9" fmla="*/ 492 h 9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6"/>
                <a:gd name="T16" fmla="*/ 0 h 938"/>
                <a:gd name="T17" fmla="*/ 1316 w 1316"/>
                <a:gd name="T18" fmla="*/ 938 h 9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6" h="938">
                  <a:moveTo>
                    <a:pt x="0" y="492"/>
                  </a:moveTo>
                  <a:cubicBezTo>
                    <a:pt x="72" y="677"/>
                    <a:pt x="144" y="862"/>
                    <a:pt x="227" y="900"/>
                  </a:cubicBezTo>
                  <a:cubicBezTo>
                    <a:pt x="310" y="938"/>
                    <a:pt x="363" y="863"/>
                    <a:pt x="499" y="719"/>
                  </a:cubicBezTo>
                  <a:cubicBezTo>
                    <a:pt x="635" y="575"/>
                    <a:pt x="908" y="76"/>
                    <a:pt x="1044" y="38"/>
                  </a:cubicBezTo>
                  <a:cubicBezTo>
                    <a:pt x="1180" y="0"/>
                    <a:pt x="1248" y="246"/>
                    <a:pt x="1316" y="49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Line 101"/>
            <p:cNvSpPr>
              <a:spLocks noChangeShapeType="1"/>
            </p:cNvSpPr>
            <p:nvPr/>
          </p:nvSpPr>
          <p:spPr bwMode="auto">
            <a:xfrm>
              <a:off x="4195" y="3793"/>
              <a:ext cx="2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2"/>
            <p:cNvSpPr>
              <a:spLocks noChangeShapeType="1"/>
            </p:cNvSpPr>
            <p:nvPr/>
          </p:nvSpPr>
          <p:spPr bwMode="auto">
            <a:xfrm flipV="1">
              <a:off x="4195" y="2931"/>
              <a:ext cx="10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" name="Object 103"/>
            <p:cNvGraphicFramePr>
              <a:graphicFrameLocks noChangeAspect="1"/>
            </p:cNvGraphicFramePr>
            <p:nvPr/>
          </p:nvGraphicFramePr>
          <p:xfrm>
            <a:off x="4059" y="3203"/>
            <a:ext cx="13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0" name="Equation" r:id="rId35" imgW="126720" imgH="177480" progId="Equation.DSMT4">
                    <p:embed/>
                  </p:oleObj>
                </mc:Choice>
                <mc:Fallback>
                  <p:oleObj name="Equation" r:id="rId3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203"/>
                          <a:ext cx="130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104"/>
            <p:cNvGraphicFramePr>
              <a:graphicFrameLocks noChangeAspect="1"/>
            </p:cNvGraphicFramePr>
            <p:nvPr/>
          </p:nvGraphicFramePr>
          <p:xfrm>
            <a:off x="4830" y="3339"/>
            <a:ext cx="240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" name="Equation" r:id="rId37" imgW="266400" imgH="660240" progId="Equation.DSMT4">
                    <p:embed/>
                  </p:oleObj>
                </mc:Choice>
                <mc:Fallback>
                  <p:oleObj name="Equation" r:id="rId37" imgW="266400" imgH="660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339"/>
                          <a:ext cx="240" cy="6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105"/>
            <p:cNvGraphicFramePr>
              <a:graphicFrameLocks noChangeAspect="1"/>
            </p:cNvGraphicFramePr>
            <p:nvPr/>
          </p:nvGraphicFramePr>
          <p:xfrm>
            <a:off x="3923" y="4173"/>
            <a:ext cx="23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" name="Equation" r:id="rId39" imgW="228600" imgH="139680" progId="Equation.DSMT4">
                    <p:embed/>
                  </p:oleObj>
                </mc:Choice>
                <mc:Fallback>
                  <p:oleObj name="Equation" r:id="rId39" imgW="22860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4173"/>
                          <a:ext cx="234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106"/>
            <p:cNvGraphicFramePr>
              <a:graphicFrameLocks noChangeAspect="1"/>
            </p:cNvGraphicFramePr>
            <p:nvPr/>
          </p:nvGraphicFramePr>
          <p:xfrm>
            <a:off x="4014" y="2387"/>
            <a:ext cx="143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3" name="Equation" r:id="rId41" imgW="139680" imgH="139680" progId="Equation.DSMT4">
                    <p:embed/>
                  </p:oleObj>
                </mc:Choice>
                <mc:Fallback>
                  <p:oleObj name="Equation" r:id="rId41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387"/>
                          <a:ext cx="143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Line 107"/>
            <p:cNvSpPr>
              <a:spLocks noChangeShapeType="1"/>
            </p:cNvSpPr>
            <p:nvPr/>
          </p:nvSpPr>
          <p:spPr bwMode="auto">
            <a:xfrm>
              <a:off x="4195" y="2478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08"/>
            <p:cNvSpPr>
              <a:spLocks noChangeShapeType="1"/>
            </p:cNvSpPr>
            <p:nvPr/>
          </p:nvSpPr>
          <p:spPr bwMode="auto">
            <a:xfrm>
              <a:off x="4195" y="4201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9" name="Object 109"/>
            <p:cNvGraphicFramePr>
              <a:graphicFrameLocks noChangeAspect="1"/>
            </p:cNvGraphicFramePr>
            <p:nvPr/>
          </p:nvGraphicFramePr>
          <p:xfrm>
            <a:off x="5422" y="3385"/>
            <a:ext cx="33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4" name="Equation" r:id="rId43" imgW="342720" imgH="482400" progId="Equation.DSMT4">
                    <p:embed/>
                  </p:oleObj>
                </mc:Choice>
                <mc:Fallback>
                  <p:oleObj name="Equation" r:id="rId43" imgW="34272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2" y="3385"/>
                          <a:ext cx="338" cy="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9189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88032" y="758725"/>
            <a:ext cx="7772400" cy="4614491"/>
            <a:chOff x="688032" y="713829"/>
            <a:chExt cx="7772400" cy="4614491"/>
          </a:xfrm>
        </p:grpSpPr>
        <p:sp>
          <p:nvSpPr>
            <p:cNvPr id="5" name="Rectangle 3"/>
            <p:cNvSpPr txBox="1">
              <a:spLocks noChangeArrowheads="1"/>
            </p:cNvSpPr>
            <p:nvPr/>
          </p:nvSpPr>
          <p:spPr>
            <a:xfrm>
              <a:off x="688032" y="908720"/>
              <a:ext cx="7772400" cy="4419600"/>
            </a:xfrm>
            <a:prstGeom prst="rect">
              <a:avLst/>
            </a:prstGeom>
          </p:spPr>
          <p:txBody>
            <a:bodyPr/>
            <a:lstStyle>
              <a:lvl1pPr marL="274320" indent="-274320" algn="l" rtl="0" eaLnBrk="1" latinLnBrk="0" hangingPunct="1">
                <a:spcBef>
                  <a:spcPts val="580"/>
                </a:spcBef>
                <a:buClr>
                  <a:schemeClr val="accent1"/>
                </a:buClr>
                <a:buSzPct val="85000"/>
                <a:buFont typeface="Wingdings 2"/>
                <a:buChar char=""/>
                <a:defRPr kumimoji="0" sz="2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486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SzPct val="85000"/>
                <a:buFont typeface="Wingdings 2"/>
                <a:buChar char="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SzPct val="85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SzPct val="80000"/>
                <a:buFont typeface="Wingdings 2"/>
                <a:buChar char="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FontTx/>
                <a:buChar char="o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45920" indent="-228600" algn="l" rtl="0" eaLnBrk="1" latinLnBrk="0" hangingPunct="1">
                <a:spcBef>
                  <a:spcPts val="370"/>
                </a:spcBef>
                <a:buClr>
                  <a:schemeClr val="accent3"/>
                </a:buClr>
                <a:buChar char="•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228600" algn="l" rtl="0" eaLnBrk="1" latinLnBrk="0" hangingPunct="1">
                <a:spcBef>
                  <a:spcPts val="370"/>
                </a:spcBef>
                <a:buClr>
                  <a:schemeClr val="accent2"/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94560" indent="-228600" algn="l" rtl="0" eaLnBrk="1" latinLnBrk="0" hangingPunct="1">
                <a:spcBef>
                  <a:spcPts val="370"/>
                </a:spcBef>
                <a:buClr>
                  <a:schemeClr val="accent1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68880" indent="-228600" algn="l" rtl="0" eaLnBrk="1" latinLnBrk="0" hangingPunct="1">
                <a:spcBef>
                  <a:spcPts val="370"/>
                </a:spcBef>
                <a:buClr>
                  <a:schemeClr val="accent2">
                    <a:tint val="60000"/>
                  </a:schemeClr>
                </a:buClr>
                <a:buChar char="•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spcAft>
                  <a:spcPts val="0"/>
                </a:spcAft>
                <a:buNone/>
              </a:pPr>
              <a:r>
                <a:rPr lang="zh-CN" altLang="en-US" sz="2400" dirty="0" smtClean="0"/>
                <a:t>已知某数字滤波器的系统函数为：</a:t>
              </a:r>
            </a:p>
            <a:p>
              <a:pPr fontAlgn="auto"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1</a:t>
              </a:r>
              <a:r>
                <a:rPr lang="zh-CN" altLang="en-US" sz="2400" dirty="0" smtClean="0"/>
                <a:t>）画出零极点分布图</a:t>
              </a:r>
            </a:p>
            <a:p>
              <a:pPr fontAlgn="auto"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2</a:t>
              </a:r>
              <a:r>
                <a:rPr lang="zh-CN" altLang="en-US" sz="2400" dirty="0" smtClean="0"/>
                <a:t>）利用几何确定法分析幅度特性，画出幅度特性图；</a:t>
              </a:r>
            </a:p>
            <a:p>
              <a:pPr fontAlgn="auto">
                <a:spcAft>
                  <a:spcPts val="0"/>
                </a:spcAft>
                <a:buFont typeface="Wingdings" panose="05000000000000000000" pitchFamily="2" charset="2"/>
                <a:buNone/>
              </a:pPr>
              <a:r>
                <a:rPr lang="zh-CN" altLang="en-US" sz="2400" dirty="0" smtClean="0"/>
                <a:t>（</a:t>
              </a:r>
              <a:r>
                <a:rPr lang="en-US" altLang="zh-CN" sz="2400" dirty="0" smtClean="0"/>
                <a:t>3</a:t>
              </a:r>
              <a:r>
                <a:rPr lang="zh-CN" altLang="en-US" sz="2400" dirty="0" smtClean="0"/>
                <a:t>）试判断滤波器的类型（低通、 高通、 带通、 带阻）。 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403552" y="713829"/>
            <a:ext cx="2336800" cy="842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r:id="rId3" imgW="1093149" imgH="394042" progId="Equation.3">
                    <p:embed/>
                  </p:oleObj>
                </mc:Choice>
                <mc:Fallback>
                  <p:oleObj r:id="rId3" imgW="1093149" imgH="3940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3552" y="713829"/>
                          <a:ext cx="2336800" cy="842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例题：</a:t>
            </a:r>
            <a:r>
              <a:rPr lang="zh-CN" altLang="en-US" sz="3200" dirty="0" smtClean="0"/>
              <a:t>滤波器特性分析</a:t>
            </a:r>
            <a:endParaRPr lang="zh-CN" altLang="en-US" sz="32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54812" y="3300852"/>
            <a:ext cx="7848600" cy="3080476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答：</a:t>
            </a:r>
            <a:r>
              <a:rPr lang="zh-CN" altLang="en-US" sz="2400" dirty="0" smtClean="0"/>
              <a:t>将系统函数写成下式</a:t>
            </a:r>
            <a:r>
              <a:rPr lang="en-US" altLang="zh-CN" sz="2400" dirty="0" smtClean="0"/>
              <a:t>: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/>
              <a:t>系统的零点为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，极点为</a:t>
            </a:r>
            <a:r>
              <a:rPr lang="en-US" altLang="zh-CN" sz="2400" i="1" dirty="0" smtClean="0"/>
              <a:t>z</a:t>
            </a:r>
            <a:r>
              <a:rPr lang="en-US" altLang="zh-CN" sz="2400" dirty="0" smtClean="0"/>
              <a:t>=0.9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/>
              <a:t>零点在</a:t>
            </a:r>
            <a:r>
              <a:rPr lang="en-US" altLang="zh-CN" sz="2400" dirty="0" smtClean="0"/>
              <a:t>z</a:t>
            </a:r>
            <a:r>
              <a:rPr lang="zh-CN" altLang="en-US" sz="2400" dirty="0" smtClean="0"/>
              <a:t>平面的原点，零极点分布图：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1619672" y="4077072"/>
          <a:ext cx="3777341" cy="893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r:id="rId5" imgW="1663700" imgH="393700" progId="Equation.3">
                  <p:embed/>
                </p:oleObj>
              </mc:Choice>
              <mc:Fallback>
                <p:oleObj r:id="rId5" imgW="1663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77072"/>
                        <a:ext cx="3777341" cy="893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656607"/>
            <a:ext cx="26670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7863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692696"/>
            <a:ext cx="7924800" cy="44196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极点在实轴的</a:t>
            </a:r>
            <a:r>
              <a:rPr lang="en-US" altLang="zh-CN" sz="2400" dirty="0" smtClean="0"/>
              <a:t>0.9</a:t>
            </a:r>
            <a:r>
              <a:rPr lang="zh-CN" altLang="en-US" sz="2400" dirty="0" smtClean="0"/>
              <a:t>处， 幅度特性图为：</a:t>
            </a:r>
          </a:p>
          <a:p>
            <a:pPr fontAlgn="auto">
              <a:spcAft>
                <a:spcPts val="0"/>
              </a:spcAft>
            </a:pPr>
            <a:endParaRPr lang="zh-CN" altLang="en-US" sz="2400" dirty="0" smtClean="0"/>
          </a:p>
          <a:p>
            <a:pPr fontAlgn="auto">
              <a:spcAft>
                <a:spcPts val="0"/>
              </a:spcAft>
            </a:pPr>
            <a:endParaRPr lang="zh-CN" altLang="en-US" sz="2400" dirty="0" smtClean="0"/>
          </a:p>
          <a:p>
            <a:pPr fontAlgn="auto">
              <a:spcAft>
                <a:spcPts val="0"/>
              </a:spcAft>
            </a:pPr>
            <a:endParaRPr lang="zh-CN" altLang="en-US" sz="2400" dirty="0" smtClean="0"/>
          </a:p>
          <a:p>
            <a:pPr fontAlgn="auto">
              <a:spcAft>
                <a:spcPts val="0"/>
              </a:spcAft>
            </a:pPr>
            <a:endParaRPr lang="zh-CN" altLang="en-US" sz="2400" dirty="0" smtClean="0"/>
          </a:p>
          <a:p>
            <a:pPr fontAlgn="auto">
              <a:spcAft>
                <a:spcPts val="0"/>
              </a:spcAft>
            </a:pPr>
            <a:endParaRPr lang="zh-CN" altLang="en-US" sz="2400" dirty="0" smtClean="0"/>
          </a:p>
          <a:p>
            <a:pPr fontAlgn="auto">
              <a:spcAft>
                <a:spcPts val="0"/>
              </a:spcAft>
            </a:pPr>
            <a:endParaRPr lang="zh-CN" altLang="en-US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滤波器的通带中心在</a:t>
            </a:r>
            <a:r>
              <a:rPr lang="en-US" altLang="zh-CN" sz="2400" i="1" dirty="0" smtClean="0"/>
              <a:t>ω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处，这是一个低通滤波器。 </a:t>
            </a:r>
          </a:p>
          <a:p>
            <a:pPr fontAlgn="auto">
              <a:spcAft>
                <a:spcPts val="0"/>
              </a:spcAft>
            </a:pPr>
            <a:endParaRPr lang="zh-CN" altLang="en-US" sz="2800" dirty="0" smtClean="0"/>
          </a:p>
        </p:txBody>
      </p:sp>
      <p:grpSp>
        <p:nvGrpSpPr>
          <p:cNvPr id="8" name="组合 7"/>
          <p:cNvGrpSpPr/>
          <p:nvPr/>
        </p:nvGrpSpPr>
        <p:grpSpPr>
          <a:xfrm>
            <a:off x="1222016" y="1628800"/>
            <a:ext cx="6720408" cy="2679700"/>
            <a:chOff x="899592" y="1196752"/>
            <a:chExt cx="6720408" cy="2679700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196752"/>
              <a:ext cx="3048000" cy="267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210246"/>
              <a:ext cx="2667000" cy="265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0392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93" y="1700808"/>
            <a:ext cx="4530463" cy="471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4" y="2860374"/>
            <a:ext cx="2590800" cy="157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344" y="2852936"/>
            <a:ext cx="2590800" cy="164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40160" y="471585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信号流图表示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1235" y="47029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方框</a:t>
            </a:r>
            <a:r>
              <a:rPr lang="zh-CN" altLang="en-US" dirty="0" smtClean="0"/>
              <a:t>图表示</a:t>
            </a:r>
            <a:endParaRPr lang="zh-CN" altLang="en-US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60848"/>
            <a:ext cx="2447925" cy="32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70198" y="261845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11125" y="34566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乘常数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990661" y="44472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延时</a:t>
            </a:r>
            <a:endParaRPr lang="zh-CN" altLang="en-US" sz="1400" dirty="0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二</a:t>
            </a:r>
            <a:r>
              <a:rPr lang="zh-CN" altLang="en-US" dirty="0" smtClean="0">
                <a:latin typeface="Verdana" pitchFamily="34" charset="0"/>
                <a:ea typeface="宋体" charset="-122"/>
              </a:rPr>
              <a:t>阶</a:t>
            </a:r>
            <a:r>
              <a:rPr lang="zh-CN" altLang="en-US" dirty="0"/>
              <a:t>离散系统</a:t>
            </a:r>
          </a:p>
        </p:txBody>
      </p:sp>
    </p:spTree>
    <p:extLst>
      <p:ext uri="{BB962C8B-B14F-4D97-AF65-F5344CB8AC3E}">
        <p14:creationId xmlns:p14="http://schemas.microsoft.com/office/powerpoint/2010/main" val="12747624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979712" y="980728"/>
            <a:ext cx="5233987" cy="2374900"/>
            <a:chOff x="567" y="1480"/>
            <a:chExt cx="3297" cy="1496"/>
          </a:xfrm>
        </p:grpSpPr>
        <p:sp>
          <p:nvSpPr>
            <p:cNvPr id="6" name="Line 62"/>
            <p:cNvSpPr>
              <a:spLocks noChangeShapeType="1"/>
            </p:cNvSpPr>
            <p:nvPr/>
          </p:nvSpPr>
          <p:spPr bwMode="auto">
            <a:xfrm>
              <a:off x="657" y="2037"/>
              <a:ext cx="176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3"/>
            <p:cNvSpPr>
              <a:spLocks noChangeShapeType="1"/>
            </p:cNvSpPr>
            <p:nvPr/>
          </p:nvSpPr>
          <p:spPr bwMode="auto">
            <a:xfrm>
              <a:off x="2794" y="2037"/>
              <a:ext cx="10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auto">
            <a:xfrm rot="360000">
              <a:off x="3472" y="2038"/>
              <a:ext cx="34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5"/>
            <p:cNvSpPr>
              <a:spLocks noChangeShapeType="1"/>
            </p:cNvSpPr>
            <p:nvPr/>
          </p:nvSpPr>
          <p:spPr bwMode="auto">
            <a:xfrm flipH="1" flipV="1">
              <a:off x="2696" y="2156"/>
              <a:ext cx="3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3478" y="2627"/>
              <a:ext cx="1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7"/>
            <p:cNvSpPr>
              <a:spLocks noChangeShapeType="1"/>
            </p:cNvSpPr>
            <p:nvPr/>
          </p:nvSpPr>
          <p:spPr bwMode="auto">
            <a:xfrm flipH="1">
              <a:off x="2756" y="2855"/>
              <a:ext cx="7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8"/>
            <p:cNvSpPr>
              <a:spLocks noChangeShapeType="1"/>
            </p:cNvSpPr>
            <p:nvPr/>
          </p:nvSpPr>
          <p:spPr bwMode="auto">
            <a:xfrm flipH="1" flipV="1">
              <a:off x="2570" y="2180"/>
              <a:ext cx="9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9"/>
            <p:cNvSpPr txBox="1">
              <a:spLocks noChangeArrowheads="1"/>
            </p:cNvSpPr>
            <p:nvPr/>
          </p:nvSpPr>
          <p:spPr bwMode="auto">
            <a:xfrm>
              <a:off x="1429" y="1525"/>
              <a:ext cx="364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2400">
                <a:ea typeface="隶书" pitchFamily="49" charset="-122"/>
                <a:cs typeface="宋体" charset="-122"/>
              </a:endParaRPr>
            </a:p>
          </p:txBody>
        </p:sp>
        <p:sp>
          <p:nvSpPr>
            <p:cNvPr id="14" name="Oval 70"/>
            <p:cNvSpPr>
              <a:spLocks noChangeArrowheads="1"/>
            </p:cNvSpPr>
            <p:nvPr/>
          </p:nvSpPr>
          <p:spPr bwMode="auto">
            <a:xfrm>
              <a:off x="2422" y="1842"/>
              <a:ext cx="359" cy="34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71"/>
            <p:cNvSpPr txBox="1">
              <a:spLocks noChangeArrowheads="1"/>
            </p:cNvSpPr>
            <p:nvPr/>
          </p:nvSpPr>
          <p:spPr bwMode="auto">
            <a:xfrm>
              <a:off x="3285" y="2386"/>
              <a:ext cx="385" cy="2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2400">
                <a:ea typeface="隶书" pitchFamily="49" charset="-122"/>
                <a:cs typeface="宋体" charset="-122"/>
              </a:endParaRPr>
            </a:p>
          </p:txBody>
        </p:sp>
        <p:sp>
          <p:nvSpPr>
            <p:cNvPr id="16" name="Text Box 72"/>
            <p:cNvSpPr txBox="1">
              <a:spLocks noChangeArrowheads="1"/>
            </p:cNvSpPr>
            <p:nvPr/>
          </p:nvSpPr>
          <p:spPr bwMode="auto">
            <a:xfrm>
              <a:off x="2369" y="2668"/>
              <a:ext cx="402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2400">
                <a:ea typeface="隶书" pitchFamily="49" charset="-122"/>
                <a:cs typeface="宋体" charset="-122"/>
              </a:endParaRPr>
            </a:p>
          </p:txBody>
        </p:sp>
        <p:sp>
          <p:nvSpPr>
            <p:cNvPr id="17" name="Line 73"/>
            <p:cNvSpPr>
              <a:spLocks noChangeShapeType="1"/>
            </p:cNvSpPr>
            <p:nvPr/>
          </p:nvSpPr>
          <p:spPr bwMode="auto">
            <a:xfrm flipH="1">
              <a:off x="2699" y="2477"/>
              <a:ext cx="5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74"/>
            <p:cNvGraphicFramePr>
              <a:graphicFrameLocks noChangeAspect="1"/>
            </p:cNvGraphicFramePr>
            <p:nvPr/>
          </p:nvGraphicFramePr>
          <p:xfrm>
            <a:off x="2472" y="2704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" name="Equation" r:id="rId3" imgW="215713" imgH="190335" progId="Equation.DSMT4">
                    <p:embed/>
                  </p:oleObj>
                </mc:Choice>
                <mc:Fallback>
                  <p:oleObj name="Equation" r:id="rId3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704"/>
                          <a:ext cx="272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5"/>
            <p:cNvGraphicFramePr>
              <a:graphicFrameLocks noChangeAspect="1"/>
            </p:cNvGraphicFramePr>
            <p:nvPr/>
          </p:nvGraphicFramePr>
          <p:xfrm>
            <a:off x="3425" y="2386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" name="Equation" r:id="rId5" imgW="215713" imgH="190335" progId="Equation.DSMT4">
                    <p:embed/>
                  </p:oleObj>
                </mc:Choice>
                <mc:Fallback>
                  <p:oleObj name="Equation" r:id="rId5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5" y="2386"/>
                          <a:ext cx="227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76"/>
            <p:cNvGraphicFramePr>
              <a:graphicFrameLocks noChangeAspect="1"/>
            </p:cNvGraphicFramePr>
            <p:nvPr/>
          </p:nvGraphicFramePr>
          <p:xfrm>
            <a:off x="1474" y="1525"/>
            <a:ext cx="22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" name="Equation" r:id="rId6" imgW="215713" imgH="190335" progId="Equation.DSMT4">
                    <p:embed/>
                  </p:oleObj>
                </mc:Choice>
                <mc:Fallback>
                  <p:oleObj name="Equation" r:id="rId6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525"/>
                          <a:ext cx="22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7"/>
            <p:cNvGraphicFramePr>
              <a:graphicFrameLocks noChangeAspect="1"/>
            </p:cNvGraphicFramePr>
            <p:nvPr/>
          </p:nvGraphicFramePr>
          <p:xfrm>
            <a:off x="2344" y="2290"/>
            <a:ext cx="2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" name="Equation" r:id="rId7" imgW="241200" imgH="228600" progId="Equation.DSMT4">
                    <p:embed/>
                  </p:oleObj>
                </mc:Choice>
                <mc:Fallback>
                  <p:oleObj name="Equation" r:id="rId7" imgW="241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4" y="2290"/>
                          <a:ext cx="25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78"/>
            <p:cNvGraphicFramePr>
              <a:graphicFrameLocks noChangeAspect="1"/>
            </p:cNvGraphicFramePr>
            <p:nvPr/>
          </p:nvGraphicFramePr>
          <p:xfrm>
            <a:off x="2885" y="2197"/>
            <a:ext cx="2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" name="Equation" r:id="rId9" imgW="228600" imgH="228600" progId="Equation.DSMT4">
                    <p:embed/>
                  </p:oleObj>
                </mc:Choice>
                <mc:Fallback>
                  <p:oleObj name="Equation" r:id="rId9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5" y="2197"/>
                          <a:ext cx="29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79"/>
            <p:cNvGraphicFramePr>
              <a:graphicFrameLocks noChangeAspect="1"/>
            </p:cNvGraphicFramePr>
            <p:nvPr/>
          </p:nvGraphicFramePr>
          <p:xfrm>
            <a:off x="2517" y="1887"/>
            <a:ext cx="27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5" name="Equation" r:id="rId11" imgW="291973" imgH="253890" progId="Equation.DSMT4">
                    <p:embed/>
                  </p:oleObj>
                </mc:Choice>
                <mc:Fallback>
                  <p:oleObj name="Equation" r:id="rId11" imgW="29197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887"/>
                          <a:ext cx="273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80"/>
            <p:cNvGraphicFramePr>
              <a:graphicFrameLocks noChangeAspect="1"/>
            </p:cNvGraphicFramePr>
            <p:nvPr/>
          </p:nvGraphicFramePr>
          <p:xfrm>
            <a:off x="2426" y="1616"/>
            <a:ext cx="16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6" name="Equation" r:id="rId13" imgW="152268" imgH="215713" progId="Equation.DSMT4">
                    <p:embed/>
                  </p:oleObj>
                </mc:Choice>
                <mc:Fallback>
                  <p:oleObj name="Equation" r:id="rId13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616"/>
                          <a:ext cx="163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81"/>
            <p:cNvGraphicFramePr>
              <a:graphicFrameLocks noChangeAspect="1"/>
            </p:cNvGraphicFramePr>
            <p:nvPr/>
          </p:nvGraphicFramePr>
          <p:xfrm>
            <a:off x="3516" y="1797"/>
            <a:ext cx="31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" name="Equation" r:id="rId15" imgW="304536" imgH="215713" progId="Equation.DSMT4">
                    <p:embed/>
                  </p:oleObj>
                </mc:Choice>
                <mc:Fallback>
                  <p:oleObj name="Equation" r:id="rId15" imgW="304536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1797"/>
                          <a:ext cx="317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82"/>
            <p:cNvGraphicFramePr>
              <a:graphicFrameLocks noChangeAspect="1"/>
            </p:cNvGraphicFramePr>
            <p:nvPr/>
          </p:nvGraphicFramePr>
          <p:xfrm>
            <a:off x="567" y="1797"/>
            <a:ext cx="31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" name="Equation" r:id="rId17" imgW="291847" imgH="215713" progId="Equation.DSMT4">
                    <p:embed/>
                  </p:oleObj>
                </mc:Choice>
                <mc:Fallback>
                  <p:oleObj name="Equation" r:id="rId17" imgW="291847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797"/>
                          <a:ext cx="31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83"/>
            <p:cNvSpPr>
              <a:spLocks noChangeShapeType="1"/>
            </p:cNvSpPr>
            <p:nvPr/>
          </p:nvSpPr>
          <p:spPr bwMode="auto">
            <a:xfrm flipV="1">
              <a:off x="975" y="1661"/>
              <a:ext cx="0" cy="3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84"/>
            <p:cNvSpPr>
              <a:spLocks noChangeShapeType="1"/>
            </p:cNvSpPr>
            <p:nvPr/>
          </p:nvSpPr>
          <p:spPr bwMode="auto">
            <a:xfrm>
              <a:off x="975" y="1661"/>
              <a:ext cx="4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85"/>
            <p:cNvSpPr>
              <a:spLocks noChangeShapeType="1"/>
            </p:cNvSpPr>
            <p:nvPr/>
          </p:nvSpPr>
          <p:spPr bwMode="auto">
            <a:xfrm>
              <a:off x="1791" y="1616"/>
              <a:ext cx="10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86"/>
            <p:cNvSpPr>
              <a:spLocks noChangeShapeType="1"/>
            </p:cNvSpPr>
            <p:nvPr/>
          </p:nvSpPr>
          <p:spPr bwMode="auto">
            <a:xfrm>
              <a:off x="2608" y="1616"/>
              <a:ext cx="0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87"/>
            <p:cNvSpPr>
              <a:spLocks noChangeArrowheads="1"/>
            </p:cNvSpPr>
            <p:nvPr/>
          </p:nvSpPr>
          <p:spPr bwMode="auto">
            <a:xfrm>
              <a:off x="948" y="201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88"/>
            <p:cNvSpPr>
              <a:spLocks noChangeArrowheads="1"/>
            </p:cNvSpPr>
            <p:nvPr/>
          </p:nvSpPr>
          <p:spPr bwMode="auto">
            <a:xfrm>
              <a:off x="2590" y="159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3" name="Object 89"/>
            <p:cNvGraphicFramePr>
              <a:graphicFrameLocks noChangeAspect="1"/>
            </p:cNvGraphicFramePr>
            <p:nvPr/>
          </p:nvGraphicFramePr>
          <p:xfrm>
            <a:off x="1882" y="1791"/>
            <a:ext cx="16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9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791"/>
                          <a:ext cx="16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 Box 90"/>
            <p:cNvSpPr txBox="1">
              <a:spLocks noChangeArrowheads="1"/>
            </p:cNvSpPr>
            <p:nvPr/>
          </p:nvSpPr>
          <p:spPr bwMode="auto">
            <a:xfrm>
              <a:off x="2880" y="1480"/>
              <a:ext cx="364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2400">
                <a:ea typeface="隶书" pitchFamily="49" charset="-122"/>
                <a:cs typeface="宋体" charset="-122"/>
              </a:endParaRPr>
            </a:p>
          </p:txBody>
        </p:sp>
        <p:graphicFrame>
          <p:nvGraphicFramePr>
            <p:cNvPr id="35" name="Object 91"/>
            <p:cNvGraphicFramePr>
              <a:graphicFrameLocks noChangeAspect="1"/>
            </p:cNvGraphicFramePr>
            <p:nvPr/>
          </p:nvGraphicFramePr>
          <p:xfrm>
            <a:off x="2925" y="1480"/>
            <a:ext cx="22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0" name="Equation" r:id="rId21" imgW="215713" imgH="190335" progId="Equation.DSMT4">
                    <p:embed/>
                  </p:oleObj>
                </mc:Choice>
                <mc:Fallback>
                  <p:oleObj name="Equation" r:id="rId21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480"/>
                          <a:ext cx="22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92"/>
            <p:cNvSpPr>
              <a:spLocks noChangeShapeType="1"/>
            </p:cNvSpPr>
            <p:nvPr/>
          </p:nvSpPr>
          <p:spPr bwMode="auto">
            <a:xfrm>
              <a:off x="3243" y="1616"/>
              <a:ext cx="2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93"/>
            <p:cNvSpPr>
              <a:spLocks noChangeShapeType="1"/>
            </p:cNvSpPr>
            <p:nvPr/>
          </p:nvSpPr>
          <p:spPr bwMode="auto">
            <a:xfrm>
              <a:off x="3470" y="1616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4"/>
            <p:cNvSpPr>
              <a:spLocks noChangeShapeType="1"/>
            </p:cNvSpPr>
            <p:nvPr/>
          </p:nvSpPr>
          <p:spPr bwMode="auto">
            <a:xfrm flipH="1">
              <a:off x="2744" y="1752"/>
              <a:ext cx="726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" name="Object 95"/>
            <p:cNvGraphicFramePr>
              <a:graphicFrameLocks noChangeAspect="1"/>
            </p:cNvGraphicFramePr>
            <p:nvPr/>
          </p:nvGraphicFramePr>
          <p:xfrm>
            <a:off x="2925" y="1714"/>
            <a:ext cx="95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1" name="Equation" r:id="rId22" imgW="88560" imgH="164880" progId="Equation.DSMT4">
                    <p:embed/>
                  </p:oleObj>
                </mc:Choice>
                <mc:Fallback>
                  <p:oleObj name="Equation" r:id="rId22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714"/>
                          <a:ext cx="95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Oval 96"/>
            <p:cNvSpPr>
              <a:spLocks noChangeArrowheads="1"/>
            </p:cNvSpPr>
            <p:nvPr/>
          </p:nvSpPr>
          <p:spPr bwMode="auto">
            <a:xfrm>
              <a:off x="3470" y="201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/>
              <a:t>计算</a:t>
            </a:r>
            <a:r>
              <a:rPr lang="zh-CN" altLang="en-US" dirty="0" smtClean="0"/>
              <a:t>离散系统的频响特性</a:t>
            </a:r>
            <a:endParaRPr lang="zh-CN" altLang="en-US" dirty="0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/>
          </p:nvPr>
        </p:nvGraphicFramePr>
        <p:xfrm>
          <a:off x="611560" y="3573016"/>
          <a:ext cx="784448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24" imgW="3568700" imgH="228600" progId="Equation.DSMT4">
                  <p:embed/>
                </p:oleObj>
              </mc:Choice>
              <mc:Fallback>
                <p:oleObj name="Equation" r:id="rId24" imgW="356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573016"/>
                        <a:ext cx="7844489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/>
          </p:nvPr>
        </p:nvGraphicFramePr>
        <p:xfrm>
          <a:off x="609632" y="4516983"/>
          <a:ext cx="5762568" cy="1000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26" imgW="2641600" imgH="457200" progId="Equation.DSMT4">
                  <p:embed/>
                </p:oleObj>
              </mc:Choice>
              <mc:Fallback>
                <p:oleObj name="Equation" r:id="rId26" imgW="264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32" y="4516983"/>
                        <a:ext cx="5762568" cy="1000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/>
          </p:nvPr>
        </p:nvGraphicFramePr>
        <p:xfrm>
          <a:off x="2850706" y="2368242"/>
          <a:ext cx="1721294" cy="556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28" imgW="748975" imgH="241195" progId="Equation.DSMT4">
                  <p:embed/>
                </p:oleObj>
              </mc:Choice>
              <mc:Fallback>
                <p:oleObj name="Equation" r:id="rId28" imgW="74897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706" y="2368242"/>
                        <a:ext cx="1721294" cy="556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122"/>
          <p:cNvSpPr>
            <a:spLocks noChangeArrowheads="1"/>
          </p:cNvSpPr>
          <p:nvPr/>
        </p:nvSpPr>
        <p:spPr bwMode="auto">
          <a:xfrm>
            <a:off x="567497" y="5766355"/>
            <a:ext cx="8252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系统函数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+mn-ea"/>
                <a:ea typeface="+mn-ea"/>
              </a:rPr>
              <a:t>H(Z)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具有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一对共轭极点与一对共轭零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点，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</a:rPr>
              <a:t>极点与零点模互为倒数，辐角相等</a:t>
            </a:r>
            <a:r>
              <a:rPr lang="zh-CN" altLang="en-US" sz="2400" dirty="0" smtClean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47" name="Group 99"/>
          <p:cNvGrpSpPr>
            <a:grpSpLocks/>
          </p:cNvGrpSpPr>
          <p:nvPr/>
        </p:nvGrpSpPr>
        <p:grpSpPr bwMode="auto">
          <a:xfrm>
            <a:off x="6949132" y="4005064"/>
            <a:ext cx="1511300" cy="1727200"/>
            <a:chOff x="4513" y="2478"/>
            <a:chExt cx="952" cy="1088"/>
          </a:xfrm>
        </p:grpSpPr>
        <p:sp>
          <p:nvSpPr>
            <p:cNvPr id="48" name="Line 100"/>
            <p:cNvSpPr>
              <a:spLocks noChangeShapeType="1"/>
            </p:cNvSpPr>
            <p:nvPr/>
          </p:nvSpPr>
          <p:spPr bwMode="auto">
            <a:xfrm>
              <a:off x="4513" y="3113"/>
              <a:ext cx="9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1"/>
            <p:cNvSpPr>
              <a:spLocks noChangeShapeType="1"/>
            </p:cNvSpPr>
            <p:nvPr/>
          </p:nvSpPr>
          <p:spPr bwMode="auto">
            <a:xfrm flipV="1">
              <a:off x="5012" y="2478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Oval 102"/>
            <p:cNvSpPr>
              <a:spLocks noChangeArrowheads="1"/>
            </p:cNvSpPr>
            <p:nvPr/>
          </p:nvSpPr>
          <p:spPr bwMode="auto">
            <a:xfrm>
              <a:off x="4749" y="2858"/>
              <a:ext cx="499" cy="49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Oval 103"/>
            <p:cNvSpPr>
              <a:spLocks noChangeArrowheads="1"/>
            </p:cNvSpPr>
            <p:nvPr/>
          </p:nvSpPr>
          <p:spPr bwMode="auto">
            <a:xfrm>
              <a:off x="4994" y="3095"/>
              <a:ext cx="45" cy="45"/>
            </a:xfrm>
            <a:prstGeom prst="ellipse">
              <a:avLst/>
            </a:prstGeom>
            <a:solidFill>
              <a:srgbClr val="4F917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Line 104"/>
            <p:cNvSpPr>
              <a:spLocks noChangeShapeType="1"/>
            </p:cNvSpPr>
            <p:nvPr/>
          </p:nvSpPr>
          <p:spPr bwMode="auto">
            <a:xfrm flipV="1">
              <a:off x="5012" y="2660"/>
              <a:ext cx="453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05"/>
            <p:cNvSpPr>
              <a:spLocks noChangeShapeType="1"/>
            </p:cNvSpPr>
            <p:nvPr/>
          </p:nvSpPr>
          <p:spPr bwMode="auto">
            <a:xfrm>
              <a:off x="5012" y="3113"/>
              <a:ext cx="453" cy="4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" name="Group 106"/>
            <p:cNvGrpSpPr>
              <a:grpSpLocks/>
            </p:cNvGrpSpPr>
            <p:nvPr/>
          </p:nvGrpSpPr>
          <p:grpSpPr bwMode="auto">
            <a:xfrm>
              <a:off x="5103" y="2976"/>
              <a:ext cx="45" cy="45"/>
              <a:chOff x="5375" y="1842"/>
              <a:chExt cx="45" cy="45"/>
            </a:xfrm>
          </p:grpSpPr>
          <p:sp>
            <p:nvSpPr>
              <p:cNvPr id="60" name="Line 107"/>
              <p:cNvSpPr>
                <a:spLocks noChangeShapeType="1"/>
              </p:cNvSpPr>
              <p:nvPr/>
            </p:nvSpPr>
            <p:spPr bwMode="auto">
              <a:xfrm flipH="1">
                <a:off x="5375" y="1842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108"/>
              <p:cNvSpPr>
                <a:spLocks noChangeShapeType="1"/>
              </p:cNvSpPr>
              <p:nvPr/>
            </p:nvSpPr>
            <p:spPr bwMode="auto">
              <a:xfrm flipH="1" flipV="1">
                <a:off x="5375" y="1842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" name="Group 109"/>
            <p:cNvGrpSpPr>
              <a:grpSpLocks/>
            </p:cNvGrpSpPr>
            <p:nvPr/>
          </p:nvGrpSpPr>
          <p:grpSpPr bwMode="auto">
            <a:xfrm>
              <a:off x="5093" y="3203"/>
              <a:ext cx="45" cy="45"/>
              <a:chOff x="5375" y="1842"/>
              <a:chExt cx="45" cy="45"/>
            </a:xfrm>
          </p:grpSpPr>
          <p:sp>
            <p:nvSpPr>
              <p:cNvPr id="58" name="Line 110"/>
              <p:cNvSpPr>
                <a:spLocks noChangeShapeType="1"/>
              </p:cNvSpPr>
              <p:nvPr/>
            </p:nvSpPr>
            <p:spPr bwMode="auto">
              <a:xfrm flipH="1">
                <a:off x="5375" y="1842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111"/>
              <p:cNvSpPr>
                <a:spLocks noChangeShapeType="1"/>
              </p:cNvSpPr>
              <p:nvPr/>
            </p:nvSpPr>
            <p:spPr bwMode="auto">
              <a:xfrm flipH="1" flipV="1">
                <a:off x="5375" y="1842"/>
                <a:ext cx="45" cy="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Oval 112"/>
            <p:cNvSpPr>
              <a:spLocks noChangeArrowheads="1"/>
            </p:cNvSpPr>
            <p:nvPr/>
          </p:nvSpPr>
          <p:spPr bwMode="auto">
            <a:xfrm>
              <a:off x="5375" y="2704"/>
              <a:ext cx="45" cy="45"/>
            </a:xfrm>
            <a:prstGeom prst="ellipse">
              <a:avLst/>
            </a:prstGeom>
            <a:solidFill>
              <a:srgbClr val="4F917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Oval 113"/>
            <p:cNvSpPr>
              <a:spLocks noChangeArrowheads="1"/>
            </p:cNvSpPr>
            <p:nvPr/>
          </p:nvSpPr>
          <p:spPr bwMode="auto">
            <a:xfrm>
              <a:off x="5374" y="3475"/>
              <a:ext cx="45" cy="45"/>
            </a:xfrm>
            <a:prstGeom prst="ellipse">
              <a:avLst/>
            </a:prstGeom>
            <a:solidFill>
              <a:srgbClr val="4F917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316416" y="436510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零点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68344" y="5353471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极点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8316416" y="53732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零点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68344" y="4345359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极点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5393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5"/>
          <p:cNvSpPr>
            <a:spLocks noChangeArrowheads="1"/>
          </p:cNvSpPr>
          <p:nvPr/>
        </p:nvSpPr>
        <p:spPr bwMode="auto">
          <a:xfrm>
            <a:off x="179512" y="188640"/>
            <a:ext cx="483346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求下图所示离散系统的</a:t>
            </a:r>
            <a:r>
              <a:rPr lang="zh-CN" altLang="en-US" sz="2400" b="1" dirty="0" smtClean="0">
                <a:solidFill>
                  <a:srgbClr val="000000"/>
                </a:solidFill>
                <a:latin typeface="+mn-ea"/>
                <a:ea typeface="+mn-ea"/>
              </a:rPr>
              <a:t>频响</a:t>
            </a:r>
            <a:endParaRPr lang="en-US" altLang="zh-CN" sz="24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hangingPunct="1">
              <a:spcBef>
                <a:spcPct val="20000"/>
              </a:spcBef>
            </a:pP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6" name="Object 116"/>
          <p:cNvGraphicFramePr>
            <a:graphicFrameLocks noChangeAspect="1"/>
          </p:cNvGraphicFramePr>
          <p:nvPr>
            <p:extLst/>
          </p:nvPr>
        </p:nvGraphicFramePr>
        <p:xfrm>
          <a:off x="5004048" y="273348"/>
          <a:ext cx="8921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" name="Equation" r:id="rId3" imgW="532937" imgH="215713" progId="Equation.DSMT4">
                  <p:embed/>
                </p:oleObj>
              </mc:Choice>
              <mc:Fallback>
                <p:oleObj name="Equation" r:id="rId3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3348"/>
                        <a:ext cx="8921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7"/>
          <p:cNvGraphicFramePr>
            <a:graphicFrameLocks noChangeAspect="1"/>
          </p:cNvGraphicFramePr>
          <p:nvPr>
            <p:extLst/>
          </p:nvPr>
        </p:nvGraphicFramePr>
        <p:xfrm>
          <a:off x="6083548" y="260648"/>
          <a:ext cx="1223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3" name="Equation" r:id="rId5" imgW="710891" imgH="215806" progId="Equation.DSMT4">
                  <p:embed/>
                </p:oleObj>
              </mc:Choice>
              <mc:Fallback>
                <p:oleObj name="Equation" r:id="rId5" imgW="7108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548" y="260648"/>
                        <a:ext cx="122396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8"/>
          <p:cNvGraphicFramePr>
            <a:graphicFrameLocks noChangeAspect="1"/>
          </p:cNvGraphicFramePr>
          <p:nvPr>
            <p:extLst/>
          </p:nvPr>
        </p:nvGraphicFramePr>
        <p:xfrm>
          <a:off x="7408491" y="262235"/>
          <a:ext cx="8921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" name="Equation" r:id="rId7" imgW="520474" imgH="215806" progId="Equation.DSMT4">
                  <p:embed/>
                </p:oleObj>
              </mc:Choice>
              <mc:Fallback>
                <p:oleObj name="Equation" r:id="rId7" imgW="52047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491" y="262235"/>
                        <a:ext cx="89217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2218531" y="764704"/>
            <a:ext cx="4657725" cy="1871663"/>
            <a:chOff x="1383" y="2750"/>
            <a:chExt cx="2934" cy="1179"/>
          </a:xfrm>
        </p:grpSpPr>
        <p:sp>
          <p:nvSpPr>
            <p:cNvPr id="10" name="Line 120"/>
            <p:cNvSpPr>
              <a:spLocks noChangeShapeType="1"/>
            </p:cNvSpPr>
            <p:nvPr/>
          </p:nvSpPr>
          <p:spPr bwMode="auto">
            <a:xfrm>
              <a:off x="1383" y="2990"/>
              <a:ext cx="7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1"/>
            <p:cNvSpPr>
              <a:spLocks noChangeShapeType="1"/>
            </p:cNvSpPr>
            <p:nvPr/>
          </p:nvSpPr>
          <p:spPr bwMode="auto">
            <a:xfrm>
              <a:off x="2453" y="2990"/>
              <a:ext cx="42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2"/>
            <p:cNvSpPr>
              <a:spLocks noChangeShapeType="1"/>
            </p:cNvSpPr>
            <p:nvPr/>
          </p:nvSpPr>
          <p:spPr bwMode="auto">
            <a:xfrm>
              <a:off x="3247" y="2990"/>
              <a:ext cx="10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3"/>
            <p:cNvSpPr>
              <a:spLocks noChangeShapeType="1"/>
            </p:cNvSpPr>
            <p:nvPr/>
          </p:nvSpPr>
          <p:spPr bwMode="auto">
            <a:xfrm rot="360000">
              <a:off x="3925" y="2976"/>
              <a:ext cx="34" cy="3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4"/>
            <p:cNvSpPr>
              <a:spLocks noChangeShapeType="1"/>
            </p:cNvSpPr>
            <p:nvPr/>
          </p:nvSpPr>
          <p:spPr bwMode="auto">
            <a:xfrm flipH="1" flipV="1">
              <a:off x="3149" y="3109"/>
              <a:ext cx="3" cy="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25"/>
            <p:cNvSpPr>
              <a:spLocks noChangeShapeType="1"/>
            </p:cNvSpPr>
            <p:nvPr/>
          </p:nvSpPr>
          <p:spPr bwMode="auto">
            <a:xfrm>
              <a:off x="3931" y="3580"/>
              <a:ext cx="1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26"/>
            <p:cNvSpPr>
              <a:spLocks noChangeShapeType="1"/>
            </p:cNvSpPr>
            <p:nvPr/>
          </p:nvSpPr>
          <p:spPr bwMode="auto">
            <a:xfrm flipH="1">
              <a:off x="3209" y="3808"/>
              <a:ext cx="72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7"/>
            <p:cNvSpPr>
              <a:spLocks noChangeShapeType="1"/>
            </p:cNvSpPr>
            <p:nvPr/>
          </p:nvSpPr>
          <p:spPr bwMode="auto">
            <a:xfrm flipH="1" flipV="1">
              <a:off x="3023" y="3133"/>
              <a:ext cx="9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128"/>
            <p:cNvSpPr txBox="1">
              <a:spLocks noChangeArrowheads="1"/>
            </p:cNvSpPr>
            <p:nvPr/>
          </p:nvSpPr>
          <p:spPr bwMode="auto">
            <a:xfrm>
              <a:off x="2082" y="2888"/>
              <a:ext cx="364" cy="24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2400">
                <a:ea typeface="隶书" pitchFamily="49" charset="-122"/>
                <a:cs typeface="宋体" charset="-122"/>
              </a:endParaRPr>
            </a:p>
          </p:txBody>
        </p:sp>
        <p:sp>
          <p:nvSpPr>
            <p:cNvPr id="19" name="Oval 129"/>
            <p:cNvSpPr>
              <a:spLocks noChangeArrowheads="1"/>
            </p:cNvSpPr>
            <p:nvPr/>
          </p:nvSpPr>
          <p:spPr bwMode="auto">
            <a:xfrm>
              <a:off x="2875" y="2795"/>
              <a:ext cx="359" cy="34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3738" y="3339"/>
              <a:ext cx="385" cy="22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2400">
                <a:ea typeface="隶书" pitchFamily="49" charset="-122"/>
                <a:cs typeface="宋体" charset="-122"/>
              </a:endParaRPr>
            </a:p>
          </p:txBody>
        </p:sp>
        <p:sp>
          <p:nvSpPr>
            <p:cNvPr id="21" name="Text Box 131"/>
            <p:cNvSpPr txBox="1">
              <a:spLocks noChangeArrowheads="1"/>
            </p:cNvSpPr>
            <p:nvPr/>
          </p:nvSpPr>
          <p:spPr bwMode="auto">
            <a:xfrm>
              <a:off x="2822" y="3621"/>
              <a:ext cx="402" cy="3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zh-CN" sz="2400">
                <a:ea typeface="隶书" pitchFamily="49" charset="-122"/>
                <a:cs typeface="宋体" charset="-122"/>
              </a:endParaRPr>
            </a:p>
          </p:txBody>
        </p:sp>
        <p:sp>
          <p:nvSpPr>
            <p:cNvPr id="22" name="Line 132"/>
            <p:cNvSpPr>
              <a:spLocks noChangeShapeType="1"/>
            </p:cNvSpPr>
            <p:nvPr/>
          </p:nvSpPr>
          <p:spPr bwMode="auto">
            <a:xfrm flipH="1">
              <a:off x="3152" y="3430"/>
              <a:ext cx="5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Object 133"/>
            <p:cNvGraphicFramePr>
              <a:graphicFrameLocks noChangeAspect="1"/>
            </p:cNvGraphicFramePr>
            <p:nvPr/>
          </p:nvGraphicFramePr>
          <p:xfrm>
            <a:off x="2925" y="3657"/>
            <a:ext cx="27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" name="Equation" r:id="rId9" imgW="215713" imgH="190335" progId="Equation.DSMT4">
                    <p:embed/>
                  </p:oleObj>
                </mc:Choice>
                <mc:Fallback>
                  <p:oleObj name="Equation" r:id="rId9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657"/>
                          <a:ext cx="272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34"/>
            <p:cNvGraphicFramePr>
              <a:graphicFrameLocks noChangeAspect="1"/>
            </p:cNvGraphicFramePr>
            <p:nvPr/>
          </p:nvGraphicFramePr>
          <p:xfrm>
            <a:off x="3878" y="3339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" name="Equation" r:id="rId11" imgW="215713" imgH="190335" progId="Equation.DSMT4">
                    <p:embed/>
                  </p:oleObj>
                </mc:Choice>
                <mc:Fallback>
                  <p:oleObj name="Equation" r:id="rId11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39"/>
                          <a:ext cx="227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35"/>
            <p:cNvGraphicFramePr>
              <a:graphicFrameLocks noChangeAspect="1"/>
            </p:cNvGraphicFramePr>
            <p:nvPr/>
          </p:nvGraphicFramePr>
          <p:xfrm>
            <a:off x="2200" y="2886"/>
            <a:ext cx="22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7" name="Equation" r:id="rId12" imgW="215713" imgH="190335" progId="Equation.DSMT4">
                    <p:embed/>
                  </p:oleObj>
                </mc:Choice>
                <mc:Fallback>
                  <p:oleObj name="Equation" r:id="rId12" imgW="215713" imgH="1903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886"/>
                          <a:ext cx="22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36"/>
            <p:cNvGraphicFramePr>
              <a:graphicFrameLocks noChangeAspect="1"/>
            </p:cNvGraphicFramePr>
            <p:nvPr/>
          </p:nvGraphicFramePr>
          <p:xfrm>
            <a:off x="2830" y="3249"/>
            <a:ext cx="18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" name="Equation" r:id="rId13" imgW="177569" imgH="215619" progId="Equation.DSMT4">
                    <p:embed/>
                  </p:oleObj>
                </mc:Choice>
                <mc:Fallback>
                  <p:oleObj name="Equation" r:id="rId13" imgW="177569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" y="3249"/>
                          <a:ext cx="186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37"/>
            <p:cNvGraphicFramePr>
              <a:graphicFrameLocks noChangeAspect="1"/>
            </p:cNvGraphicFramePr>
            <p:nvPr/>
          </p:nvGraphicFramePr>
          <p:xfrm>
            <a:off x="3379" y="3158"/>
            <a:ext cx="21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9" name="Equation" r:id="rId15" imgW="164885" imgH="215619" progId="Equation.DSMT4">
                    <p:embed/>
                  </p:oleObj>
                </mc:Choice>
                <mc:Fallback>
                  <p:oleObj name="Equation" r:id="rId15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158"/>
                          <a:ext cx="21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38"/>
            <p:cNvGraphicFramePr>
              <a:graphicFrameLocks noChangeAspect="1"/>
            </p:cNvGraphicFramePr>
            <p:nvPr/>
          </p:nvGraphicFramePr>
          <p:xfrm>
            <a:off x="2970" y="2840"/>
            <a:ext cx="27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0" name="Equation" r:id="rId17" imgW="291973" imgH="253890" progId="Equation.DSMT4">
                    <p:embed/>
                  </p:oleObj>
                </mc:Choice>
                <mc:Fallback>
                  <p:oleObj name="Equation" r:id="rId17" imgW="291973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" y="2840"/>
                          <a:ext cx="273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39"/>
            <p:cNvGraphicFramePr>
              <a:graphicFrameLocks noChangeAspect="1"/>
            </p:cNvGraphicFramePr>
            <p:nvPr/>
          </p:nvGraphicFramePr>
          <p:xfrm>
            <a:off x="2562" y="2750"/>
            <a:ext cx="16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" name="Equation" r:id="rId19" imgW="152268" imgH="215713" progId="Equation.DSMT4">
                    <p:embed/>
                  </p:oleObj>
                </mc:Choice>
                <mc:Fallback>
                  <p:oleObj name="Equation" r:id="rId19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750"/>
                          <a:ext cx="163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40"/>
            <p:cNvGraphicFramePr>
              <a:graphicFrameLocks noChangeAspect="1"/>
            </p:cNvGraphicFramePr>
            <p:nvPr/>
          </p:nvGraphicFramePr>
          <p:xfrm>
            <a:off x="3969" y="2750"/>
            <a:ext cx="31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2" name="Equation" r:id="rId21" imgW="304536" imgH="215713" progId="Equation.DSMT4">
                    <p:embed/>
                  </p:oleObj>
                </mc:Choice>
                <mc:Fallback>
                  <p:oleObj name="Equation" r:id="rId21" imgW="304536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750"/>
                          <a:ext cx="317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41"/>
            <p:cNvGraphicFramePr>
              <a:graphicFrameLocks noChangeAspect="1"/>
            </p:cNvGraphicFramePr>
            <p:nvPr/>
          </p:nvGraphicFramePr>
          <p:xfrm>
            <a:off x="1519" y="2750"/>
            <a:ext cx="31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3" name="Equation" r:id="rId23" imgW="291847" imgH="215713" progId="Equation.DSMT4">
                    <p:embed/>
                  </p:oleObj>
                </mc:Choice>
                <mc:Fallback>
                  <p:oleObj name="Equation" r:id="rId23" imgW="291847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750"/>
                          <a:ext cx="318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142"/>
          <p:cNvGraphicFramePr>
            <a:graphicFrameLocks noChangeAspect="1"/>
          </p:cNvGraphicFramePr>
          <p:nvPr>
            <p:extLst/>
          </p:nvPr>
        </p:nvGraphicFramePr>
        <p:xfrm>
          <a:off x="971599" y="2852936"/>
          <a:ext cx="783858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4" name="Equation" r:id="rId25" imgW="4152900" imgH="457200" progId="Equation.DSMT4">
                  <p:embed/>
                </p:oleObj>
              </mc:Choice>
              <mc:Fallback>
                <p:oleObj name="Equation" r:id="rId25" imgW="4152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2852936"/>
                        <a:ext cx="7838585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3"/>
          <p:cNvGraphicFramePr>
            <a:graphicFrameLocks noChangeAspect="1"/>
          </p:cNvGraphicFramePr>
          <p:nvPr>
            <p:extLst/>
          </p:nvPr>
        </p:nvGraphicFramePr>
        <p:xfrm>
          <a:off x="1547664" y="3795762"/>
          <a:ext cx="2293891" cy="785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" name="Equation" r:id="rId27" imgW="1155700" imgH="393700" progId="Equation.DSMT4">
                  <p:embed/>
                </p:oleObj>
              </mc:Choice>
              <mc:Fallback>
                <p:oleObj name="Equation" r:id="rId27" imgW="1155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795762"/>
                        <a:ext cx="2293891" cy="7853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4"/>
          <p:cNvGraphicFramePr>
            <a:graphicFrameLocks noChangeAspect="1"/>
          </p:cNvGraphicFramePr>
          <p:nvPr>
            <p:extLst/>
          </p:nvPr>
        </p:nvGraphicFramePr>
        <p:xfrm>
          <a:off x="1066478" y="4869160"/>
          <a:ext cx="2713434" cy="422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" name="Equation" r:id="rId29" imgW="1473200" imgH="228600" progId="Equation.DSMT4">
                  <p:embed/>
                </p:oleObj>
              </mc:Choice>
              <mc:Fallback>
                <p:oleObj name="Equation" r:id="rId29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478" y="4869160"/>
                        <a:ext cx="2713434" cy="422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6"/>
          <p:cNvGraphicFramePr>
            <a:graphicFrameLocks noChangeAspect="1"/>
          </p:cNvGraphicFramePr>
          <p:nvPr>
            <p:extLst/>
          </p:nvPr>
        </p:nvGraphicFramePr>
        <p:xfrm>
          <a:off x="1043608" y="5594498"/>
          <a:ext cx="33956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" name="Equation" r:id="rId31" imgW="1955520" imgH="495000" progId="Equation.DSMT4">
                  <p:embed/>
                </p:oleObj>
              </mc:Choice>
              <mc:Fallback>
                <p:oleObj name="Equation" r:id="rId31" imgW="19555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594498"/>
                        <a:ext cx="3395662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176"/>
          <p:cNvGrpSpPr>
            <a:grpSpLocks/>
          </p:cNvGrpSpPr>
          <p:nvPr/>
        </p:nvGrpSpPr>
        <p:grpSpPr bwMode="auto">
          <a:xfrm>
            <a:off x="5508104" y="4396829"/>
            <a:ext cx="2519363" cy="1768475"/>
            <a:chOff x="3969" y="2906"/>
            <a:chExt cx="1769" cy="1114"/>
          </a:xfrm>
        </p:grpSpPr>
        <p:sp>
          <p:nvSpPr>
            <p:cNvPr id="48" name="Line 160"/>
            <p:cNvSpPr>
              <a:spLocks noChangeShapeType="1"/>
            </p:cNvSpPr>
            <p:nvPr/>
          </p:nvSpPr>
          <p:spPr bwMode="auto">
            <a:xfrm>
              <a:off x="3969" y="3665"/>
              <a:ext cx="17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61"/>
            <p:cNvSpPr>
              <a:spLocks noChangeShapeType="1"/>
            </p:cNvSpPr>
            <p:nvPr/>
          </p:nvSpPr>
          <p:spPr bwMode="auto">
            <a:xfrm flipV="1">
              <a:off x="4150" y="3067"/>
              <a:ext cx="0" cy="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" name="Object 163"/>
            <p:cNvGraphicFramePr>
              <a:graphicFrameLocks noChangeAspect="1"/>
            </p:cNvGraphicFramePr>
            <p:nvPr/>
          </p:nvGraphicFramePr>
          <p:xfrm>
            <a:off x="4423" y="2906"/>
            <a:ext cx="54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" name="Equation" r:id="rId33" imgW="520474" imgH="279279" progId="Equation.DSMT4">
                    <p:embed/>
                  </p:oleObj>
                </mc:Choice>
                <mc:Fallback>
                  <p:oleObj name="Equation" r:id="rId33" imgW="520474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2906"/>
                          <a:ext cx="544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64"/>
            <p:cNvGraphicFramePr>
              <a:graphicFrameLocks noChangeAspect="1"/>
            </p:cNvGraphicFramePr>
            <p:nvPr/>
          </p:nvGraphicFramePr>
          <p:xfrm>
            <a:off x="4695" y="3701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9" name="Equation" r:id="rId35" imgW="139700" imgH="139700" progId="Equation.DSMT4">
                    <p:embed/>
                  </p:oleObj>
                </mc:Choice>
                <mc:Fallback>
                  <p:oleObj name="Equation" r:id="rId3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3701"/>
                          <a:ext cx="18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65"/>
            <p:cNvGraphicFramePr>
              <a:graphicFrameLocks noChangeAspect="1"/>
            </p:cNvGraphicFramePr>
            <p:nvPr/>
          </p:nvGraphicFramePr>
          <p:xfrm>
            <a:off x="5284" y="3655"/>
            <a:ext cx="27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0" name="Equation" r:id="rId37" imgW="215619" imgH="177569" progId="Equation.DSMT4">
                    <p:embed/>
                  </p:oleObj>
                </mc:Choice>
                <mc:Fallback>
                  <p:oleObj name="Equation" r:id="rId37" imgW="215619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3655"/>
                          <a:ext cx="272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Freeform 175"/>
            <p:cNvSpPr>
              <a:spLocks/>
            </p:cNvSpPr>
            <p:nvPr/>
          </p:nvSpPr>
          <p:spPr bwMode="auto">
            <a:xfrm rot="10800000">
              <a:off x="4150" y="3294"/>
              <a:ext cx="1270" cy="272"/>
            </a:xfrm>
            <a:custGeom>
              <a:avLst/>
              <a:gdLst>
                <a:gd name="T0" fmla="*/ 0 w 2540"/>
                <a:gd name="T1" fmla="*/ 272 h 272"/>
                <a:gd name="T2" fmla="*/ 295 w 2540"/>
                <a:gd name="T3" fmla="*/ 181 h 272"/>
                <a:gd name="T4" fmla="*/ 476 w 2540"/>
                <a:gd name="T5" fmla="*/ 90 h 272"/>
                <a:gd name="T6" fmla="*/ 635 w 2540"/>
                <a:gd name="T7" fmla="*/ 0 h 272"/>
                <a:gd name="T8" fmla="*/ 816 w 2540"/>
                <a:gd name="T9" fmla="*/ 90 h 272"/>
                <a:gd name="T10" fmla="*/ 975 w 2540"/>
                <a:gd name="T11" fmla="*/ 181 h 272"/>
                <a:gd name="T12" fmla="*/ 1270 w 2540"/>
                <a:gd name="T13" fmla="*/ 272 h 2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40"/>
                <a:gd name="T22" fmla="*/ 0 h 272"/>
                <a:gd name="T23" fmla="*/ 2540 w 2540"/>
                <a:gd name="T24" fmla="*/ 272 h 2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40" h="272">
                  <a:moveTo>
                    <a:pt x="0" y="272"/>
                  </a:moveTo>
                  <a:cubicBezTo>
                    <a:pt x="215" y="241"/>
                    <a:pt x="431" y="211"/>
                    <a:pt x="590" y="181"/>
                  </a:cubicBezTo>
                  <a:cubicBezTo>
                    <a:pt x="749" y="151"/>
                    <a:pt x="840" y="120"/>
                    <a:pt x="953" y="90"/>
                  </a:cubicBezTo>
                  <a:cubicBezTo>
                    <a:pt x="1066" y="60"/>
                    <a:pt x="1157" y="0"/>
                    <a:pt x="1270" y="0"/>
                  </a:cubicBezTo>
                  <a:cubicBezTo>
                    <a:pt x="1383" y="0"/>
                    <a:pt x="1520" y="60"/>
                    <a:pt x="1633" y="90"/>
                  </a:cubicBezTo>
                  <a:cubicBezTo>
                    <a:pt x="1746" y="120"/>
                    <a:pt x="1799" y="151"/>
                    <a:pt x="1950" y="181"/>
                  </a:cubicBezTo>
                  <a:cubicBezTo>
                    <a:pt x="2101" y="211"/>
                    <a:pt x="2449" y="257"/>
                    <a:pt x="2540" y="2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6128299" y="615601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低通特性</a:t>
            </a:r>
          </a:p>
        </p:txBody>
      </p:sp>
    </p:spTree>
    <p:extLst>
      <p:ext uri="{BB962C8B-B14F-4D97-AF65-F5344CB8AC3E}">
        <p14:creationId xmlns:p14="http://schemas.microsoft.com/office/powerpoint/2010/main" val="12120605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数字滤波器</a:t>
            </a:r>
            <a:r>
              <a:rPr lang="zh-CN" altLang="en-US" dirty="0"/>
              <a:t>的</a:t>
            </a:r>
            <a:r>
              <a:rPr lang="zh-CN" altLang="en-US" dirty="0" smtClean="0"/>
              <a:t>实现</a:t>
            </a:r>
            <a:r>
              <a:rPr lang="zh-CN" altLang="en-US" dirty="0"/>
              <a:t>方式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31440" y="1754088"/>
            <a:ext cx="8001000" cy="4267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sz="2400" dirty="0" smtClean="0"/>
              <a:t>IIR-</a:t>
            </a:r>
            <a:r>
              <a:rPr lang="zh-CN" altLang="en-US" sz="2400" dirty="0" smtClean="0"/>
              <a:t>无限脉冲响应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en-US" altLang="zh-CN" sz="2400" dirty="0" smtClean="0"/>
              <a:t>FIR-</a:t>
            </a:r>
            <a:r>
              <a:rPr lang="zh-CN" altLang="en-US" sz="2400" dirty="0" smtClean="0"/>
              <a:t>有限脉冲响应</a:t>
            </a:r>
            <a:endParaRPr lang="zh-CN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80" y="1124744"/>
            <a:ext cx="2914650" cy="185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80" y="4234988"/>
            <a:ext cx="29146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65471" y="543593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当前</a:t>
            </a:r>
            <a:r>
              <a:rPr lang="zh-CN" altLang="en-US" b="1" dirty="0" smtClean="0">
                <a:solidFill>
                  <a:srgbClr val="FF0000"/>
                </a:solidFill>
              </a:rPr>
              <a:t>输出</a:t>
            </a:r>
            <a:r>
              <a:rPr lang="en-US" altLang="zh-CN" b="1" dirty="0" smtClean="0">
                <a:solidFill>
                  <a:srgbClr val="FF0000"/>
                </a:solidFill>
              </a:rPr>
              <a:t>y(n)</a:t>
            </a:r>
            <a:r>
              <a:rPr lang="zh-CN" altLang="en-US" b="1" dirty="0" smtClean="0">
                <a:solidFill>
                  <a:srgbClr val="FF0000"/>
                </a:solidFill>
              </a:rPr>
              <a:t>只与输入有关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4656" y="2996952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当前输出</a:t>
            </a:r>
            <a:r>
              <a:rPr lang="en-US" altLang="zh-CN" b="1" dirty="0" smtClean="0">
                <a:solidFill>
                  <a:srgbClr val="FF0000"/>
                </a:solidFill>
              </a:rPr>
              <a:t>y(n)</a:t>
            </a:r>
            <a:r>
              <a:rPr lang="zh-CN" altLang="en-US" b="1" dirty="0" smtClean="0">
                <a:solidFill>
                  <a:srgbClr val="FF0000"/>
                </a:solidFill>
              </a:rPr>
              <a:t>和前几次输出有关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19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251520" y="3573016"/>
            <a:ext cx="8640960" cy="2987898"/>
            <a:chOff x="107504" y="332656"/>
            <a:chExt cx="8640960" cy="2987898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611560" y="332656"/>
              <a:ext cx="3319462" cy="2947988"/>
              <a:chOff x="3395" y="2035"/>
              <a:chExt cx="2091" cy="1857"/>
            </a:xfrm>
          </p:grpSpPr>
          <p:sp>
            <p:nvSpPr>
              <p:cNvPr id="6" name="Line 10"/>
              <p:cNvSpPr>
                <a:spLocks noChangeShapeType="1"/>
              </p:cNvSpPr>
              <p:nvPr/>
            </p:nvSpPr>
            <p:spPr bwMode="auto">
              <a:xfrm>
                <a:off x="3440" y="2315"/>
                <a:ext cx="11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>
                <a:off x="4863" y="2315"/>
                <a:ext cx="3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>
                <a:off x="4173" y="231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4008" y="2559"/>
                <a:ext cx="33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4173" y="2766"/>
                <a:ext cx="0" cy="2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4008" y="2963"/>
                <a:ext cx="330" cy="2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4173" y="3211"/>
                <a:ext cx="0" cy="2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4008" y="3418"/>
                <a:ext cx="330" cy="2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4173" y="3657"/>
                <a:ext cx="3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4173" y="3876"/>
                <a:ext cx="57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 flipV="1">
                <a:off x="4740" y="2931"/>
                <a:ext cx="0" cy="9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4173" y="2839"/>
                <a:ext cx="476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" name="Object 22"/>
              <p:cNvGraphicFramePr>
                <a:graphicFrameLocks noChangeAspect="1"/>
              </p:cNvGraphicFramePr>
              <p:nvPr/>
            </p:nvGraphicFramePr>
            <p:xfrm>
              <a:off x="3395" y="2035"/>
              <a:ext cx="478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6" name="公式" r:id="rId3" imgW="317225" imgH="203024" progId="Equation.3">
                      <p:embed/>
                    </p:oleObj>
                  </mc:Choice>
                  <mc:Fallback>
                    <p:oleObj name="公式" r:id="rId3" imgW="317225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5" y="2035"/>
                            <a:ext cx="478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23"/>
              <p:cNvGraphicFramePr>
                <a:graphicFrameLocks noChangeAspect="1"/>
              </p:cNvGraphicFramePr>
              <p:nvPr/>
            </p:nvGraphicFramePr>
            <p:xfrm>
              <a:off x="4049" y="2532"/>
              <a:ext cx="26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7" name="公式" r:id="rId5" imgW="215713" imgH="190335" progId="Equation.3">
                      <p:embed/>
                    </p:oleObj>
                  </mc:Choice>
                  <mc:Fallback>
                    <p:oleObj name="公式" r:id="rId5" imgW="215713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2532"/>
                            <a:ext cx="265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24"/>
              <p:cNvGraphicFramePr>
                <a:graphicFrameLocks noChangeAspect="1"/>
              </p:cNvGraphicFramePr>
              <p:nvPr/>
            </p:nvGraphicFramePr>
            <p:xfrm>
              <a:off x="4049" y="2954"/>
              <a:ext cx="26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8" name="公式" r:id="rId7" imgW="215713" imgH="190335" progId="Equation.3">
                      <p:embed/>
                    </p:oleObj>
                  </mc:Choice>
                  <mc:Fallback>
                    <p:oleObj name="公式" r:id="rId7" imgW="215713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2954"/>
                            <a:ext cx="265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25"/>
              <p:cNvGraphicFramePr>
                <a:graphicFrameLocks noChangeAspect="1"/>
              </p:cNvGraphicFramePr>
              <p:nvPr/>
            </p:nvGraphicFramePr>
            <p:xfrm>
              <a:off x="4049" y="3400"/>
              <a:ext cx="265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49" name="公式" r:id="rId8" imgW="215713" imgH="190335" progId="Equation.3">
                      <p:embed/>
                    </p:oleObj>
                  </mc:Choice>
                  <mc:Fallback>
                    <p:oleObj name="公式" r:id="rId8" imgW="215713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3400"/>
                            <a:ext cx="265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26"/>
              <p:cNvGraphicFramePr>
                <a:graphicFrameLocks noChangeAspect="1"/>
              </p:cNvGraphicFramePr>
              <p:nvPr/>
            </p:nvGraphicFramePr>
            <p:xfrm>
              <a:off x="4338" y="2108"/>
              <a:ext cx="11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0" name="公式" r:id="rId9" imgW="88707" imgH="164742" progId="Equation.3">
                      <p:embed/>
                    </p:oleObj>
                  </mc:Choice>
                  <mc:Fallback>
                    <p:oleObj name="公式" r:id="rId9" imgW="88707" imgH="1647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108"/>
                            <a:ext cx="112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27"/>
              <p:cNvGraphicFramePr>
                <a:graphicFrameLocks noChangeAspect="1"/>
              </p:cNvGraphicFramePr>
              <p:nvPr/>
            </p:nvGraphicFramePr>
            <p:xfrm>
              <a:off x="4356" y="2642"/>
              <a:ext cx="269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1" name="公式" r:id="rId11" imgW="228402" imgH="177646" progId="Equation.3">
                      <p:embed/>
                    </p:oleObj>
                  </mc:Choice>
                  <mc:Fallback>
                    <p:oleObj name="公式" r:id="rId11" imgW="228402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6" y="2642"/>
                            <a:ext cx="269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28"/>
              <p:cNvGraphicFramePr>
                <a:graphicFrameLocks noChangeAspect="1"/>
              </p:cNvGraphicFramePr>
              <p:nvPr/>
            </p:nvGraphicFramePr>
            <p:xfrm>
              <a:off x="4432" y="3679"/>
              <a:ext cx="137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2" name="公式" r:id="rId13" imgW="114102" imgH="177492" progId="Equation.3">
                      <p:embed/>
                    </p:oleObj>
                  </mc:Choice>
                  <mc:Fallback>
                    <p:oleObj name="公式" r:id="rId13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2" y="3679"/>
                            <a:ext cx="137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9"/>
              <p:cNvGraphicFramePr>
                <a:graphicFrameLocks noChangeAspect="1"/>
              </p:cNvGraphicFramePr>
              <p:nvPr/>
            </p:nvGraphicFramePr>
            <p:xfrm>
              <a:off x="5012" y="2039"/>
              <a:ext cx="474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3" name="公式" r:id="rId15" imgW="317225" imgH="203024" progId="Equation.3">
                      <p:embed/>
                    </p:oleObj>
                  </mc:Choice>
                  <mc:Fallback>
                    <p:oleObj name="公式" r:id="rId15" imgW="317225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2" y="2039"/>
                            <a:ext cx="474" cy="3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AutoShape 30"/>
              <p:cNvSpPr>
                <a:spLocks noChangeArrowheads="1"/>
              </p:cNvSpPr>
              <p:nvPr/>
            </p:nvSpPr>
            <p:spPr bwMode="auto">
              <a:xfrm>
                <a:off x="4649" y="2750"/>
                <a:ext cx="181" cy="181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Line 31"/>
              <p:cNvSpPr>
                <a:spLocks noChangeShapeType="1"/>
              </p:cNvSpPr>
              <p:nvPr/>
            </p:nvSpPr>
            <p:spPr bwMode="auto">
              <a:xfrm flipV="1">
                <a:off x="4740" y="2432"/>
                <a:ext cx="0" cy="31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AutoShape 32"/>
              <p:cNvSpPr>
                <a:spLocks noChangeArrowheads="1"/>
              </p:cNvSpPr>
              <p:nvPr/>
            </p:nvSpPr>
            <p:spPr bwMode="auto">
              <a:xfrm>
                <a:off x="4619" y="2215"/>
                <a:ext cx="237" cy="212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29" name="对象 28"/>
            <p:cNvGraphicFramePr>
              <a:graphicFrameLocks noChangeAspect="1"/>
            </p:cNvGraphicFramePr>
            <p:nvPr>
              <p:extLst/>
            </p:nvPr>
          </p:nvGraphicFramePr>
          <p:xfrm>
            <a:off x="3995936" y="764704"/>
            <a:ext cx="4752528" cy="389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4" name="公式" r:id="rId17" imgW="2463480" imgH="203040" progId="Equation.3">
                    <p:embed/>
                  </p:oleObj>
                </mc:Choice>
                <mc:Fallback>
                  <p:oleObj name="公式" r:id="rId17" imgW="2463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764704"/>
                          <a:ext cx="4752528" cy="389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/>
            </p:nvPr>
          </p:nvGraphicFramePr>
          <p:xfrm>
            <a:off x="3995936" y="1484784"/>
            <a:ext cx="3528392" cy="467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" name="公式" r:id="rId19" imgW="1727200" imgH="228600" progId="Equation.3">
                    <p:embed/>
                  </p:oleObj>
                </mc:Choice>
                <mc:Fallback>
                  <p:oleObj name="公式" r:id="rId19" imgW="172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1484784"/>
                          <a:ext cx="3528392" cy="467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/>
            </p:nvPr>
          </p:nvGraphicFramePr>
          <p:xfrm>
            <a:off x="3995936" y="2132856"/>
            <a:ext cx="2808312" cy="479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" name="公式" r:id="rId21" imgW="1333500" imgH="228600" progId="Equation.3">
                    <p:embed/>
                  </p:oleObj>
                </mc:Choice>
                <mc:Fallback>
                  <p:oleObj name="公式" r:id="rId21" imgW="1333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132856"/>
                          <a:ext cx="2808312" cy="4797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/>
            </p:nvPr>
          </p:nvGraphicFramePr>
          <p:xfrm>
            <a:off x="3995936" y="2864942"/>
            <a:ext cx="4722813" cy="455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7" name="公式" r:id="rId23" imgW="2095500" imgH="203200" progId="Equation.3">
                    <p:embed/>
                  </p:oleObj>
                </mc:Choice>
                <mc:Fallback>
                  <p:oleObj name="公式" r:id="rId23" imgW="20955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864942"/>
                          <a:ext cx="4722813" cy="455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07504" y="1565577"/>
              <a:ext cx="75723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800000"/>
                  </a:solidFill>
                  <a:ea typeface="楷体_GB2312" pitchFamily="49" charset="-122"/>
                </a:rPr>
                <a:t>FIR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198586" y="332656"/>
            <a:ext cx="8693894" cy="3034978"/>
            <a:chOff x="110728" y="3634382"/>
            <a:chExt cx="8693894" cy="3034978"/>
          </a:xfrm>
        </p:grpSpPr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110728" y="4855169"/>
              <a:ext cx="6381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800000"/>
                  </a:solidFill>
                  <a:ea typeface="楷体_GB2312" pitchFamily="49" charset="-122"/>
                </a:rPr>
                <a:t>IIR</a:t>
              </a:r>
            </a:p>
          </p:txBody>
        </p:sp>
        <p:grpSp>
          <p:nvGrpSpPr>
            <p:cNvPr id="35" name="Group 9"/>
            <p:cNvGrpSpPr>
              <a:grpSpLocks/>
            </p:cNvGrpSpPr>
            <p:nvPr/>
          </p:nvGrpSpPr>
          <p:grpSpPr bwMode="auto">
            <a:xfrm>
              <a:off x="968449" y="3634382"/>
              <a:ext cx="2519363" cy="2668588"/>
              <a:chOff x="3552" y="2208"/>
              <a:chExt cx="1587" cy="1681"/>
            </a:xfrm>
          </p:grpSpPr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3706" y="2451"/>
                <a:ext cx="2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4105" y="2451"/>
                <a:ext cx="9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>
                <a:off x="4595" y="245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4441" y="2686"/>
                <a:ext cx="309" cy="19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>
                <a:off x="4595" y="2879"/>
                <a:ext cx="0" cy="1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15"/>
              <p:cNvSpPr>
                <a:spLocks noChangeArrowheads="1"/>
              </p:cNvSpPr>
              <p:nvPr/>
            </p:nvSpPr>
            <p:spPr bwMode="auto">
              <a:xfrm>
                <a:off x="4441" y="3072"/>
                <a:ext cx="309" cy="2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>
                <a:off x="4595" y="3295"/>
                <a:ext cx="0" cy="1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Rectangle 17"/>
              <p:cNvSpPr>
                <a:spLocks noChangeArrowheads="1"/>
              </p:cNvSpPr>
              <p:nvPr/>
            </p:nvSpPr>
            <p:spPr bwMode="auto">
              <a:xfrm>
                <a:off x="4441" y="3488"/>
                <a:ext cx="309" cy="2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>
                <a:off x="4595" y="3720"/>
                <a:ext cx="0" cy="1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 flipV="1">
                <a:off x="4014" y="3430"/>
                <a:ext cx="0" cy="45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" name="Object 20"/>
              <p:cNvGraphicFramePr>
                <a:graphicFrameLocks noChangeAspect="1"/>
              </p:cNvGraphicFramePr>
              <p:nvPr/>
            </p:nvGraphicFramePr>
            <p:xfrm>
              <a:off x="3552" y="2208"/>
              <a:ext cx="38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8" name="公式" r:id="rId25" imgW="317225" imgH="203024" progId="Equation.3">
                      <p:embed/>
                    </p:oleObj>
                  </mc:Choice>
                  <mc:Fallback>
                    <p:oleObj name="公式" r:id="rId25" imgW="317225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208"/>
                            <a:ext cx="386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21"/>
              <p:cNvGraphicFramePr>
                <a:graphicFrameLocks noChangeAspect="1"/>
              </p:cNvGraphicFramePr>
              <p:nvPr/>
            </p:nvGraphicFramePr>
            <p:xfrm>
              <a:off x="4479" y="2650"/>
              <a:ext cx="248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59" name="公式" r:id="rId26" imgW="215713" imgH="190335" progId="Equation.3">
                      <p:embed/>
                    </p:oleObj>
                  </mc:Choice>
                  <mc:Fallback>
                    <p:oleObj name="公式" r:id="rId26" imgW="215713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2650"/>
                            <a:ext cx="248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Object 22"/>
              <p:cNvGraphicFramePr>
                <a:graphicFrameLocks noChangeAspect="1"/>
              </p:cNvGraphicFramePr>
              <p:nvPr/>
            </p:nvGraphicFramePr>
            <p:xfrm>
              <a:off x="4479" y="3054"/>
              <a:ext cx="24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0" name="公式" r:id="rId27" imgW="215713" imgH="190335" progId="Equation.3">
                      <p:embed/>
                    </p:oleObj>
                  </mc:Choice>
                  <mc:Fallback>
                    <p:oleObj name="公式" r:id="rId27" imgW="215713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3054"/>
                            <a:ext cx="248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Object 23"/>
              <p:cNvGraphicFramePr>
                <a:graphicFrameLocks noChangeAspect="1"/>
              </p:cNvGraphicFramePr>
              <p:nvPr/>
            </p:nvGraphicFramePr>
            <p:xfrm>
              <a:off x="4479" y="3470"/>
              <a:ext cx="248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1" name="公式" r:id="rId28" imgW="215713" imgH="190335" progId="Equation.3">
                      <p:embed/>
                    </p:oleObj>
                  </mc:Choice>
                  <mc:Fallback>
                    <p:oleObj name="公式" r:id="rId28" imgW="215713" imgH="190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9" y="3470"/>
                            <a:ext cx="248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24"/>
              <p:cNvGraphicFramePr>
                <a:graphicFrameLocks noChangeAspect="1"/>
              </p:cNvGraphicFramePr>
              <p:nvPr/>
            </p:nvGraphicFramePr>
            <p:xfrm>
              <a:off x="4750" y="2219"/>
              <a:ext cx="38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2" name="公式" r:id="rId29" imgW="317225" imgH="203024" progId="Equation.3">
                      <p:embed/>
                    </p:oleObj>
                  </mc:Choice>
                  <mc:Fallback>
                    <p:oleObj name="公式" r:id="rId29" imgW="317225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0" y="2219"/>
                            <a:ext cx="389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Line 25"/>
              <p:cNvSpPr>
                <a:spLocks noChangeShapeType="1"/>
              </p:cNvSpPr>
              <p:nvPr/>
            </p:nvSpPr>
            <p:spPr bwMode="auto">
              <a:xfrm flipH="1">
                <a:off x="4093" y="2938"/>
                <a:ext cx="5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26"/>
              <p:cNvSpPr>
                <a:spLocks noChangeShapeType="1"/>
              </p:cNvSpPr>
              <p:nvPr/>
            </p:nvSpPr>
            <p:spPr bwMode="auto">
              <a:xfrm flipH="1">
                <a:off x="4093" y="3363"/>
                <a:ext cx="5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" name="Object 27"/>
              <p:cNvGraphicFramePr>
                <a:graphicFrameLocks noChangeAspect="1"/>
              </p:cNvGraphicFramePr>
              <p:nvPr/>
            </p:nvGraphicFramePr>
            <p:xfrm>
              <a:off x="4170" y="2745"/>
              <a:ext cx="193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3" name="公式" r:id="rId30" imgW="228402" imgH="177646" progId="Equation.3">
                      <p:embed/>
                    </p:oleObj>
                  </mc:Choice>
                  <mc:Fallback>
                    <p:oleObj name="公式" r:id="rId30" imgW="228402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0" y="2745"/>
                            <a:ext cx="193" cy="1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28"/>
              <p:cNvGraphicFramePr>
                <a:graphicFrameLocks noChangeAspect="1"/>
              </p:cNvGraphicFramePr>
              <p:nvPr/>
            </p:nvGraphicFramePr>
            <p:xfrm>
              <a:off x="4224" y="3197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4" name="公式" r:id="rId32" imgW="114102" imgH="177492" progId="Equation.3">
                      <p:embed/>
                    </p:oleObj>
                  </mc:Choice>
                  <mc:Fallback>
                    <p:oleObj name="公式" r:id="rId32" imgW="114102" imgH="17749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197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29"/>
              <p:cNvGraphicFramePr>
                <a:graphicFrameLocks noChangeAspect="1"/>
              </p:cNvGraphicFramePr>
              <p:nvPr/>
            </p:nvGraphicFramePr>
            <p:xfrm>
              <a:off x="4170" y="3628"/>
              <a:ext cx="232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765" name="公式" r:id="rId34" imgW="203024" imgH="164957" progId="Equation.3">
                      <p:embed/>
                    </p:oleObj>
                  </mc:Choice>
                  <mc:Fallback>
                    <p:oleObj name="公式" r:id="rId34" imgW="203024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0" y="3628"/>
                            <a:ext cx="232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" name="AutoShape 30"/>
              <p:cNvSpPr>
                <a:spLocks noChangeArrowheads="1"/>
              </p:cNvSpPr>
              <p:nvPr/>
            </p:nvSpPr>
            <p:spPr bwMode="auto">
              <a:xfrm>
                <a:off x="3923" y="2361"/>
                <a:ext cx="182" cy="181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7" name="AutoShape 31"/>
              <p:cNvSpPr>
                <a:spLocks noChangeArrowheads="1"/>
              </p:cNvSpPr>
              <p:nvPr/>
            </p:nvSpPr>
            <p:spPr bwMode="auto">
              <a:xfrm>
                <a:off x="3923" y="2840"/>
                <a:ext cx="182" cy="181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8" name="AutoShape 32"/>
              <p:cNvSpPr>
                <a:spLocks noChangeArrowheads="1"/>
              </p:cNvSpPr>
              <p:nvPr/>
            </p:nvSpPr>
            <p:spPr bwMode="auto">
              <a:xfrm>
                <a:off x="3923" y="3269"/>
                <a:ext cx="182" cy="181"/>
              </a:xfrm>
              <a:prstGeom prst="flowChartOr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 flipH="1">
                <a:off x="4014" y="3884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34"/>
              <p:cNvSpPr>
                <a:spLocks noChangeShapeType="1"/>
              </p:cNvSpPr>
              <p:nvPr/>
            </p:nvSpPr>
            <p:spPr bwMode="auto">
              <a:xfrm flipV="1">
                <a:off x="4014" y="3022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35"/>
              <p:cNvSpPr>
                <a:spLocks noChangeShapeType="1"/>
              </p:cNvSpPr>
              <p:nvPr/>
            </p:nvSpPr>
            <p:spPr bwMode="auto">
              <a:xfrm flipV="1">
                <a:off x="4014" y="2523"/>
                <a:ext cx="0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2" name="对象 61"/>
            <p:cNvGraphicFramePr>
              <a:graphicFrameLocks noChangeAspect="1"/>
            </p:cNvGraphicFramePr>
            <p:nvPr>
              <p:extLst/>
            </p:nvPr>
          </p:nvGraphicFramePr>
          <p:xfrm>
            <a:off x="3275856" y="4005064"/>
            <a:ext cx="5528766" cy="382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6" name="公式" r:id="rId36" imgW="3225600" imgH="203040" progId="Equation.3">
                    <p:embed/>
                  </p:oleObj>
                </mc:Choice>
                <mc:Fallback>
                  <p:oleObj name="公式" r:id="rId36" imgW="32256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4005064"/>
                          <a:ext cx="5528766" cy="382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对象 62"/>
            <p:cNvGraphicFramePr>
              <a:graphicFrameLocks noChangeAspect="1"/>
            </p:cNvGraphicFramePr>
            <p:nvPr>
              <p:extLst/>
            </p:nvPr>
          </p:nvGraphicFramePr>
          <p:xfrm>
            <a:off x="3275857" y="4581128"/>
            <a:ext cx="4248472" cy="47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" name="公式" r:id="rId38" imgW="2044700" imgH="228600" progId="Equation.3">
                    <p:embed/>
                  </p:oleObj>
                </mc:Choice>
                <mc:Fallback>
                  <p:oleObj name="公式" r:id="rId38" imgW="20447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7" y="4581128"/>
                          <a:ext cx="4248472" cy="47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6968088"/>
                </p:ext>
              </p:extLst>
            </p:nvPr>
          </p:nvGraphicFramePr>
          <p:xfrm>
            <a:off x="3408214" y="5149058"/>
            <a:ext cx="2012032" cy="789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8" name="公式" r:id="rId40" imgW="1066800" imgH="419100" progId="Equation.3">
                    <p:embed/>
                  </p:oleObj>
                </mc:Choice>
                <mc:Fallback>
                  <p:oleObj name="公式" r:id="rId40" imgW="1066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214" y="5149058"/>
                          <a:ext cx="2012032" cy="789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4"/>
            <p:cNvGraphicFramePr>
              <a:graphicFrameLocks noChangeAspect="1"/>
            </p:cNvGraphicFramePr>
            <p:nvPr>
              <p:extLst/>
            </p:nvPr>
          </p:nvGraphicFramePr>
          <p:xfrm>
            <a:off x="3341712" y="5844384"/>
            <a:ext cx="3390528" cy="824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9" name="公式" r:id="rId42" imgW="1612900" imgH="393700" progId="Equation.3">
                    <p:embed/>
                  </p:oleObj>
                </mc:Choice>
                <mc:Fallback>
                  <p:oleObj name="公式" r:id="rId42" imgW="16129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1712" y="5844384"/>
                          <a:ext cx="3390528" cy="8249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437009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534400" cy="792162"/>
          </a:xfrm>
        </p:spPr>
        <p:txBody>
          <a:bodyPr/>
          <a:lstStyle/>
          <a:p>
            <a:pPr algn="ctr"/>
            <a:r>
              <a:rPr lang="zh-CN" altLang="en-US" dirty="0" smtClean="0"/>
              <a:t>系统互</a:t>
            </a:r>
            <a:r>
              <a:rPr lang="zh-CN" altLang="en-US" dirty="0"/>
              <a:t>联</a:t>
            </a: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1488232" y="1412776"/>
            <a:ext cx="6169025" cy="695325"/>
            <a:chOff x="1008" y="2688"/>
            <a:chExt cx="3886" cy="43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924" y="2688"/>
              <a:ext cx="910" cy="4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008" y="2895"/>
              <a:ext cx="9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2834" y="2907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61" y="2688"/>
              <a:ext cx="910" cy="43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4271" y="2907"/>
              <a:ext cx="6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2081" y="2757"/>
            <a:ext cx="66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4" name="Equation" r:id="rId3" imgW="393359" imgH="215713" progId="Equation.DSMT4">
                    <p:embed/>
                  </p:oleObj>
                </mc:Choice>
                <mc:Fallback>
                  <p:oleObj name="Equation" r:id="rId3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2757"/>
                          <a:ext cx="66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3473" y="2757"/>
            <a:ext cx="68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" name="Equation" r:id="rId5" imgW="418918" imgH="215806" progId="Equation.DSMT4">
                    <p:embed/>
                  </p:oleObj>
                </mc:Choice>
                <mc:Fallback>
                  <p:oleObj name="Equation" r:id="rId5" imgW="418918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2757"/>
                          <a:ext cx="68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692254"/>
              </p:ext>
            </p:extLst>
          </p:nvPr>
        </p:nvGraphicFramePr>
        <p:xfrm>
          <a:off x="2923594" y="2789152"/>
          <a:ext cx="3289039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Equation" r:id="rId7" imgW="1244060" imgH="215806" progId="Equation.DSMT4">
                  <p:embed/>
                </p:oleObj>
              </mc:Choice>
              <mc:Fallback>
                <p:oleObj name="Equation" r:id="rId7" imgW="124406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594" y="2789152"/>
                        <a:ext cx="3289039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353614" y="1412776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级联</a:t>
            </a:r>
            <a:endParaRPr lang="zh-CN" altLang="en-US" sz="2400" dirty="0"/>
          </a:p>
        </p:txBody>
      </p:sp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19303"/>
              </p:ext>
            </p:extLst>
          </p:nvPr>
        </p:nvGraphicFramePr>
        <p:xfrm>
          <a:off x="1233487" y="4946103"/>
          <a:ext cx="33512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Equation" r:id="rId9" imgW="1371600" imgH="215900" progId="Equation.DSMT4">
                  <p:embed/>
                </p:oleObj>
              </mc:Choice>
              <mc:Fallback>
                <p:oleObj name="Equation" r:id="rId9" imgW="1371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7" y="4946103"/>
                        <a:ext cx="335121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30"/>
          <p:cNvGrpSpPr>
            <a:grpSpLocks/>
          </p:cNvGrpSpPr>
          <p:nvPr/>
        </p:nvGrpSpPr>
        <p:grpSpPr bwMode="auto">
          <a:xfrm>
            <a:off x="4735513" y="4335711"/>
            <a:ext cx="3581400" cy="1600200"/>
            <a:chOff x="2983" y="981"/>
            <a:chExt cx="2256" cy="1008"/>
          </a:xfrm>
        </p:grpSpPr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3722" y="981"/>
              <a:ext cx="778" cy="41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3722" y="1571"/>
              <a:ext cx="778" cy="41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Line 33"/>
            <p:cNvSpPr>
              <a:spLocks noChangeShapeType="1"/>
            </p:cNvSpPr>
            <p:nvPr/>
          </p:nvSpPr>
          <p:spPr bwMode="auto">
            <a:xfrm>
              <a:off x="3312" y="1189"/>
              <a:ext cx="4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34"/>
            <p:cNvSpPr>
              <a:spLocks noChangeShapeType="1"/>
            </p:cNvSpPr>
            <p:nvPr/>
          </p:nvSpPr>
          <p:spPr bwMode="auto">
            <a:xfrm>
              <a:off x="3312" y="1781"/>
              <a:ext cx="4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35"/>
            <p:cNvSpPr>
              <a:spLocks noChangeShapeType="1"/>
            </p:cNvSpPr>
            <p:nvPr/>
          </p:nvSpPr>
          <p:spPr bwMode="auto">
            <a:xfrm>
              <a:off x="3312" y="1189"/>
              <a:ext cx="0" cy="5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Line 36"/>
            <p:cNvSpPr>
              <a:spLocks noChangeShapeType="1"/>
            </p:cNvSpPr>
            <p:nvPr/>
          </p:nvSpPr>
          <p:spPr bwMode="auto">
            <a:xfrm>
              <a:off x="2983" y="1503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Line 37"/>
            <p:cNvSpPr>
              <a:spLocks noChangeShapeType="1"/>
            </p:cNvSpPr>
            <p:nvPr/>
          </p:nvSpPr>
          <p:spPr bwMode="auto">
            <a:xfrm>
              <a:off x="4500" y="1189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38"/>
            <p:cNvSpPr>
              <a:spLocks noChangeShapeType="1"/>
            </p:cNvSpPr>
            <p:nvPr/>
          </p:nvSpPr>
          <p:spPr bwMode="auto">
            <a:xfrm>
              <a:off x="4500" y="1781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Oval 39"/>
            <p:cNvSpPr>
              <a:spLocks noChangeArrowheads="1"/>
            </p:cNvSpPr>
            <p:nvPr/>
          </p:nvSpPr>
          <p:spPr bwMode="auto">
            <a:xfrm>
              <a:off x="4726" y="1411"/>
              <a:ext cx="193" cy="1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Line 40"/>
            <p:cNvSpPr>
              <a:spLocks noChangeShapeType="1"/>
            </p:cNvSpPr>
            <p:nvPr/>
          </p:nvSpPr>
          <p:spPr bwMode="auto">
            <a:xfrm>
              <a:off x="4747" y="1514"/>
              <a:ext cx="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829" y="1444"/>
              <a:ext cx="0" cy="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 flipV="1">
              <a:off x="4829" y="1571"/>
              <a:ext cx="0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4829" y="1189"/>
              <a:ext cx="0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>
              <a:off x="4910" y="1503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9" name="Object 45"/>
            <p:cNvGraphicFramePr>
              <a:graphicFrameLocks noChangeAspect="1"/>
            </p:cNvGraphicFramePr>
            <p:nvPr/>
          </p:nvGraphicFramePr>
          <p:xfrm>
            <a:off x="3829" y="1046"/>
            <a:ext cx="6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8" name="Equation" r:id="rId11" imgW="393359" imgH="215713" progId="Equation.DSMT4">
                    <p:embed/>
                  </p:oleObj>
                </mc:Choice>
                <mc:Fallback>
                  <p:oleObj name="Equation" r:id="rId11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9" y="1046"/>
                          <a:ext cx="60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46"/>
            <p:cNvGraphicFramePr>
              <a:graphicFrameLocks noChangeAspect="1"/>
            </p:cNvGraphicFramePr>
            <p:nvPr/>
          </p:nvGraphicFramePr>
          <p:xfrm>
            <a:off x="3817" y="1637"/>
            <a:ext cx="58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" name="Equation" r:id="rId12" imgW="418918" imgH="215806" progId="Equation.DSMT4">
                    <p:embed/>
                  </p:oleObj>
                </mc:Choice>
                <mc:Fallback>
                  <p:oleObj name="Equation" r:id="rId12" imgW="418918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1637"/>
                          <a:ext cx="58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" name="矩形 72"/>
          <p:cNvSpPr/>
          <p:nvPr/>
        </p:nvSpPr>
        <p:spPr>
          <a:xfrm>
            <a:off x="354111" y="4922004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800000"/>
                </a:solidFill>
                <a:ea typeface="楷体_GB2312" pitchFamily="49" charset="-122"/>
              </a:rPr>
              <a:t>并联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57999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数字滤波器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smtClean="0">
                <a:latin typeface="+mn-ea"/>
              </a:rPr>
              <a:t>信号</a:t>
            </a:r>
            <a:r>
              <a:rPr lang="zh-CN" altLang="en-US" b="1" dirty="0" smtClean="0">
                <a:latin typeface="+mn-ea"/>
              </a:rPr>
              <a:t>通过滤波器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数字滤波器设计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6457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304256" y="532404"/>
            <a:ext cx="4572000" cy="2090442"/>
            <a:chOff x="1584" y="2688"/>
            <a:chExt cx="2656" cy="1200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699" y="2995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133" y="2934"/>
              <a:ext cx="123" cy="1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2133" y="3004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200" y="2943"/>
              <a:ext cx="0" cy="1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266" y="2995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700" y="2780"/>
              <a:ext cx="735" cy="43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435" y="2995"/>
              <a:ext cx="8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V="1">
              <a:off x="2200" y="3057"/>
              <a:ext cx="0" cy="6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2200" y="3673"/>
              <a:ext cx="5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00" y="3457"/>
              <a:ext cx="735" cy="43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869" y="2995"/>
              <a:ext cx="0" cy="6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 flipH="1">
              <a:off x="3435" y="3673"/>
              <a:ext cx="4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8" name="Object 21"/>
            <p:cNvGraphicFramePr>
              <a:graphicFrameLocks noChangeAspect="1"/>
            </p:cNvGraphicFramePr>
            <p:nvPr/>
          </p:nvGraphicFramePr>
          <p:xfrm>
            <a:off x="2208" y="2688"/>
            <a:ext cx="47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9" name="Equation" r:id="rId3" imgW="393359" imgH="215713" progId="Equation.DSMT4">
                    <p:embed/>
                  </p:oleObj>
                </mc:Choice>
                <mc:Fallback>
                  <p:oleObj name="Equation" r:id="rId3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688"/>
                          <a:ext cx="47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2"/>
            <p:cNvGraphicFramePr>
              <a:graphicFrameLocks noChangeAspect="1"/>
            </p:cNvGraphicFramePr>
            <p:nvPr/>
          </p:nvGraphicFramePr>
          <p:xfrm>
            <a:off x="1584" y="2711"/>
            <a:ext cx="52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0" name="Equation" r:id="rId5" imgW="355292" imgH="203024" progId="Equation.DSMT4">
                    <p:embed/>
                  </p:oleObj>
                </mc:Choice>
                <mc:Fallback>
                  <p:oleObj name="Equation" r:id="rId5" imgW="355292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711"/>
                          <a:ext cx="52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3"/>
            <p:cNvGraphicFramePr>
              <a:graphicFrameLocks noChangeAspect="1"/>
            </p:cNvGraphicFramePr>
            <p:nvPr/>
          </p:nvGraphicFramePr>
          <p:xfrm>
            <a:off x="2790" y="2838"/>
            <a:ext cx="54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" name="Equation" r:id="rId7" imgW="393359" imgH="215713" progId="Equation.DSMT4">
                    <p:embed/>
                  </p:oleObj>
                </mc:Choice>
                <mc:Fallback>
                  <p:oleObj name="Equation" r:id="rId7" imgW="39335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838"/>
                          <a:ext cx="54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4"/>
            <p:cNvGraphicFramePr>
              <a:graphicFrameLocks noChangeAspect="1"/>
            </p:cNvGraphicFramePr>
            <p:nvPr/>
          </p:nvGraphicFramePr>
          <p:xfrm>
            <a:off x="2844" y="3537"/>
            <a:ext cx="47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2" name="Equation" r:id="rId9" imgW="342751" imgH="203112" progId="Equation.DSMT4">
                    <p:embed/>
                  </p:oleObj>
                </mc:Choice>
                <mc:Fallback>
                  <p:oleObj name="Equation" r:id="rId9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3537"/>
                          <a:ext cx="47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7"/>
            <p:cNvGraphicFramePr>
              <a:graphicFrameLocks noChangeAspect="1"/>
            </p:cNvGraphicFramePr>
            <p:nvPr/>
          </p:nvGraphicFramePr>
          <p:xfrm>
            <a:off x="3792" y="2736"/>
            <a:ext cx="44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3" name="Equation" r:id="rId11" imgW="317225" imgH="203024" progId="Equation.DSMT4">
                    <p:embed/>
                  </p:oleObj>
                </mc:Choice>
                <mc:Fallback>
                  <p:oleObj name="Equation" r:id="rId11" imgW="317225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736"/>
                          <a:ext cx="44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2256" y="3216"/>
              <a:ext cx="96" cy="0"/>
            </a:xfrm>
            <a:prstGeom prst="line">
              <a:avLst/>
            </a:prstGeom>
            <a:noFill/>
            <a:ln w="28575">
              <a:solidFill>
                <a:srgbClr val="0012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97633" y="832015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800000"/>
                </a:solidFill>
                <a:ea typeface="楷体_GB2312" pitchFamily="49" charset="-122"/>
              </a:rPr>
              <a:t>反馈联接</a:t>
            </a:r>
            <a:endParaRPr lang="zh-CN" altLang="en-US" sz="2400" dirty="0"/>
          </a:p>
        </p:txBody>
      </p:sp>
      <p:graphicFrame>
        <p:nvGraphicFramePr>
          <p:cNvPr id="27" name="Object 2"/>
          <p:cNvGraphicFramePr>
            <a:graphicFrameLocks noChangeAspect="1"/>
          </p:cNvGraphicFramePr>
          <p:nvPr>
            <p:extLst/>
          </p:nvPr>
        </p:nvGraphicFramePr>
        <p:xfrm>
          <a:off x="1763688" y="3068960"/>
          <a:ext cx="3600400" cy="49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4" name="Equation" r:id="rId13" imgW="1562100" imgH="215900" progId="Equation.DSMT4">
                  <p:embed/>
                </p:oleObj>
              </mc:Choice>
              <mc:Fallback>
                <p:oleObj name="Equation" r:id="rId13" imgW="156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068960"/>
                        <a:ext cx="3600400" cy="49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1763688" y="3972917"/>
            <a:ext cx="5324475" cy="1184275"/>
            <a:chOff x="1401" y="1077"/>
            <a:chExt cx="3354" cy="746"/>
          </a:xfrm>
        </p:grpSpPr>
        <p:graphicFrame>
          <p:nvGraphicFramePr>
            <p:cNvPr id="29" name="Object 4"/>
            <p:cNvGraphicFramePr>
              <a:graphicFrameLocks noChangeAspect="1"/>
            </p:cNvGraphicFramePr>
            <p:nvPr/>
          </p:nvGraphicFramePr>
          <p:xfrm>
            <a:off x="1401" y="1077"/>
            <a:ext cx="167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5" name="Equation" r:id="rId15" imgW="1180588" imgH="215806" progId="Equation.DSMT4">
                    <p:embed/>
                  </p:oleObj>
                </mc:Choice>
                <mc:Fallback>
                  <p:oleObj name="Equation" r:id="rId15" imgW="1180588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1077"/>
                          <a:ext cx="167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1872" y="1494"/>
            <a:ext cx="288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" name="Equation" r:id="rId17" imgW="1892300" imgH="215900" progId="Equation.DSMT4">
                    <p:embed/>
                  </p:oleObj>
                </mc:Choice>
                <mc:Fallback>
                  <p:oleObj name="Equation" r:id="rId17" imgW="18923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94"/>
                          <a:ext cx="288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>
                                  <a:alpha val="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14375"/>
              </p:ext>
            </p:extLst>
          </p:nvPr>
        </p:nvGraphicFramePr>
        <p:xfrm>
          <a:off x="1763688" y="5556735"/>
          <a:ext cx="3127104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Equation" r:id="rId19" imgW="1371600" imgH="431800" progId="Equation.DSMT4">
                  <p:embed/>
                </p:oleObj>
              </mc:Choice>
              <mc:Fallback>
                <p:oleObj name="Equation" r:id="rId19" imgW="1371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556735"/>
                        <a:ext cx="3127104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054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数字滤波器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+mn-ea"/>
              </a:rPr>
              <a:t>信号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通过滤波器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数字滤波器设计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35142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信号通过线性滤波器（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30209"/>
              </p:ext>
            </p:extLst>
          </p:nvPr>
        </p:nvGraphicFramePr>
        <p:xfrm>
          <a:off x="539552" y="1395115"/>
          <a:ext cx="3890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4" r:id="rId3" imgW="1473840" imgH="228699" progId="Equation.3">
                  <p:embed/>
                </p:oleObj>
              </mc:Choice>
              <mc:Fallback>
                <p:oleObj r:id="rId3" imgW="1473840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395115"/>
                        <a:ext cx="3890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781097"/>
              </p:ext>
            </p:extLst>
          </p:nvPr>
        </p:nvGraphicFramePr>
        <p:xfrm>
          <a:off x="543064" y="3521498"/>
          <a:ext cx="47831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" name="公式" r:id="rId5" imgW="2527200" imgH="241200" progId="Equation.3">
                  <p:embed/>
                </p:oleObj>
              </mc:Choice>
              <mc:Fallback>
                <p:oleObj name="公式" r:id="rId5" imgW="252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64" y="3521498"/>
                        <a:ext cx="47831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912911"/>
              </p:ext>
            </p:extLst>
          </p:nvPr>
        </p:nvGraphicFramePr>
        <p:xfrm>
          <a:off x="539552" y="2877567"/>
          <a:ext cx="54641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公式" r:id="rId7" imgW="2717640" imgH="241200" progId="Equation.3">
                  <p:embed/>
                </p:oleObj>
              </mc:Choice>
              <mc:Fallback>
                <p:oleObj name="公式" r:id="rId7" imgW="27176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877567"/>
                        <a:ext cx="54641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977349"/>
              </p:ext>
            </p:extLst>
          </p:nvPr>
        </p:nvGraphicFramePr>
        <p:xfrm>
          <a:off x="539552" y="2302249"/>
          <a:ext cx="4481197" cy="47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r:id="rId9" imgW="2348481" imgH="253890" progId="Equation.3">
                  <p:embed/>
                </p:oleObj>
              </mc:Choice>
              <mc:Fallback>
                <p:oleObj r:id="rId9" imgW="234848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02249"/>
                        <a:ext cx="4481197" cy="475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75109"/>
              </p:ext>
            </p:extLst>
          </p:nvPr>
        </p:nvGraphicFramePr>
        <p:xfrm>
          <a:off x="539552" y="4888142"/>
          <a:ext cx="3890963" cy="485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r:id="rId11" imgW="1804183" imgH="228699" progId="Equation.3">
                  <p:embed/>
                </p:oleObj>
              </mc:Choice>
              <mc:Fallback>
                <p:oleObj r:id="rId11" imgW="1804183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88142"/>
                        <a:ext cx="3890963" cy="485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96735"/>
              </p:ext>
            </p:extLst>
          </p:nvPr>
        </p:nvGraphicFramePr>
        <p:xfrm>
          <a:off x="539552" y="6079179"/>
          <a:ext cx="4248472" cy="46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r:id="rId13" imgW="2045588" imgH="228699" progId="Equation.3">
                  <p:embed/>
                </p:oleObj>
              </mc:Choice>
              <mc:Fallback>
                <p:oleObj r:id="rId13" imgW="204558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079179"/>
                        <a:ext cx="4248472" cy="466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461495"/>
              </p:ext>
            </p:extLst>
          </p:nvPr>
        </p:nvGraphicFramePr>
        <p:xfrm>
          <a:off x="539552" y="4245719"/>
          <a:ext cx="68373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公式" r:id="rId15" imgW="3200400" imgH="228600" progId="Equation.3">
                  <p:embed/>
                </p:oleObj>
              </mc:Choice>
              <mc:Fallback>
                <p:oleObj name="公式" r:id="rId15" imgW="320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245719"/>
                        <a:ext cx="68373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755325"/>
              </p:ext>
            </p:extLst>
          </p:nvPr>
        </p:nvGraphicFramePr>
        <p:xfrm>
          <a:off x="539552" y="5543550"/>
          <a:ext cx="64976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公式" r:id="rId17" imgW="2971800" imgH="203040" progId="Equation.3">
                  <p:embed/>
                </p:oleObj>
              </mc:Choice>
              <mc:Fallback>
                <p:oleObj name="公式" r:id="rId17" imgW="2971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543550"/>
                        <a:ext cx="64976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176" y="1102364"/>
            <a:ext cx="4024312" cy="124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2"/>
          <p:cNvSpPr txBox="1"/>
          <p:nvPr/>
        </p:nvSpPr>
        <p:spPr>
          <a:xfrm>
            <a:off x="6142827" y="169151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7362027" y="1830258"/>
            <a:ext cx="306317" cy="1543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7362026" y="4485431"/>
            <a:ext cx="306317" cy="182720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58641" y="4689712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滤波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对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信号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产生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影响</a:t>
            </a:r>
          </a:p>
        </p:txBody>
      </p:sp>
    </p:spTree>
    <p:extLst>
      <p:ext uri="{BB962C8B-B14F-4D97-AF65-F5344CB8AC3E}">
        <p14:creationId xmlns:p14="http://schemas.microsoft.com/office/powerpoint/2010/main" val="2592394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信号通过线性滤波器（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/>
          </p:nvPr>
        </p:nvGraphicFramePr>
        <p:xfrm>
          <a:off x="815280" y="1484784"/>
          <a:ext cx="7010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r:id="rId3" imgW="2768600" imgH="228600" progId="Equation.3">
                  <p:embed/>
                </p:oleObj>
              </mc:Choice>
              <mc:Fallback>
                <p:oleObj r:id="rId3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280" y="1484784"/>
                        <a:ext cx="7010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15280" y="2132856"/>
            <a:ext cx="80772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当</a:t>
            </a:r>
            <a:r>
              <a:rPr lang="zh-CN" altLang="en-US" sz="2800" dirty="0">
                <a:latin typeface="Times New Roman" panose="02020603050405020304" pitchFamily="18" charset="0"/>
              </a:rPr>
              <a:t>输入信号的不同频率分量通过滤波器时，所产生的相位延迟也不同，从而有可能产生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相位失真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15280" y="3489325"/>
            <a:ext cx="792480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确保</a:t>
            </a:r>
            <a:r>
              <a:rPr lang="zh-CN" altLang="en-US" sz="2800" dirty="0">
                <a:latin typeface="Times New Roman" panose="02020603050405020304" pitchFamily="18" charset="0"/>
              </a:rPr>
              <a:t>输出信号不产生相位失真的唯一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使</a:t>
            </a:r>
            <a:r>
              <a:rPr lang="zh-CN" altLang="en-US" sz="2800" dirty="0">
                <a:latin typeface="Times New Roman" panose="02020603050405020304" pitchFamily="18" charset="0"/>
              </a:rPr>
              <a:t>不同输入频率分量的信号通过滤波器时都有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相同的时间延迟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即：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943646" y="4653136"/>
          <a:ext cx="32845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r:id="rId5" imgW="1245681" imgH="394042" progId="Equation.3">
                  <p:embed/>
                </p:oleObj>
              </mc:Choice>
              <mc:Fallback>
                <p:oleObj r:id="rId5" imgW="1245681" imgH="3940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46" y="4653136"/>
                        <a:ext cx="328453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15280" y="5882283"/>
            <a:ext cx="67865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两边积分，可得到滤波器的线性相位特性。</a:t>
            </a:r>
          </a:p>
        </p:txBody>
      </p:sp>
    </p:spTree>
    <p:extLst>
      <p:ext uri="{BB962C8B-B14F-4D97-AF65-F5344CB8AC3E}">
        <p14:creationId xmlns:p14="http://schemas.microsoft.com/office/powerpoint/2010/main" val="37265114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信号通过线性滤波器（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0051" y="1196752"/>
            <a:ext cx="8351836" cy="19269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线性相位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/>
              <a:t>一个系统的相频特性是频率的线性函数，有两类准确的线性相位，如下：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578402" y="3605510"/>
          <a:ext cx="19796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r:id="rId3" imgW="749951" imgH="203377" progId="Equation.3">
                  <p:embed/>
                </p:oleObj>
              </mc:Choice>
              <mc:Fallback>
                <p:oleObj r:id="rId3" imgW="749951" imgH="2033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402" y="3605510"/>
                        <a:ext cx="19796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578402" y="4291310"/>
          <a:ext cx="4953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r:id="rId5" imgW="1931238" imgH="228699" progId="Equation.3">
                  <p:embed/>
                </p:oleObj>
              </mc:Choice>
              <mc:Fallback>
                <p:oleObj r:id="rId5" imgW="1931238" imgH="228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402" y="4291310"/>
                        <a:ext cx="4953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20153" y="3631072"/>
            <a:ext cx="24734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第一类线性相位</a:t>
            </a: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20145" y="4347035"/>
            <a:ext cx="247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00"/>
                </a:solidFill>
                <a:latin typeface="Times New Roman" panose="02020603050405020304" pitchFamily="18" charset="0"/>
              </a:rPr>
              <a:t>第二类线性相位：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10050" y="5013176"/>
            <a:ext cx="8351837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式中</a:t>
            </a:r>
            <a:r>
              <a:rPr lang="zh-CN" altLang="en-US" sz="2400" i="1" dirty="0">
                <a:latin typeface="宋体" panose="02010600030101010101" pitchFamily="2" charset="-122"/>
                <a:sym typeface="Symbol" panose="05050102010706020507" pitchFamily="18" charset="2"/>
              </a:rPr>
              <a:t>τ、</a:t>
            </a:r>
            <a:r>
              <a:rPr lang="el-GR" altLang="en-US" sz="2400" i="1" dirty="0">
                <a:latin typeface="宋体" panose="02010600030101010101" pitchFamily="2" charset="-122"/>
                <a:sym typeface="Symbol" panose="05050102010706020507" pitchFamily="18" charset="2"/>
              </a:rPr>
              <a:t>θ</a:t>
            </a:r>
            <a:r>
              <a:rPr lang="zh-CN" altLang="en-US" sz="24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为常数，此时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通过</a:t>
            </a:r>
            <a:r>
              <a:rPr lang="zh-CN" altLang="en-US" sz="2400" dirty="0">
                <a:latin typeface="Times New Roman" panose="02020603050405020304" pitchFamily="18" charset="0"/>
              </a:rPr>
              <a:t>该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系统</a:t>
            </a:r>
            <a:r>
              <a:rPr lang="zh-CN" altLang="en-US" sz="2400" dirty="0">
                <a:latin typeface="Times New Roman" panose="02020603050405020304" pitchFamily="18" charset="0"/>
              </a:rPr>
              <a:t>（滤波器）的</a:t>
            </a:r>
            <a:r>
              <a:rPr lang="zh-CN" altLang="en-US" sz="2400" dirty="0">
                <a:solidFill>
                  <a:srgbClr val="323296"/>
                </a:solidFill>
                <a:latin typeface="Times New Roman" panose="02020603050405020304" pitchFamily="18" charset="0"/>
              </a:rPr>
              <a:t>各频率分量的时延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为常数</a:t>
            </a:r>
            <a:r>
              <a:rPr lang="zh-CN" altLang="en-US" sz="2400" i="1" dirty="0">
                <a:latin typeface="宋体" panose="02010600030101010101" pitchFamily="2" charset="-122"/>
                <a:sym typeface="Symbol" panose="05050102010706020507" pitchFamily="18" charset="2"/>
              </a:rPr>
              <a:t>τ</a:t>
            </a:r>
            <a:r>
              <a:rPr lang="zh-CN" altLang="en-US" sz="2400" dirty="0">
                <a:latin typeface="Times New Roman" panose="02020603050405020304" pitchFamily="18" charset="0"/>
              </a:rPr>
              <a:t> ，或者说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系统群时延</a:t>
            </a:r>
            <a:r>
              <a:rPr lang="zh-CN" altLang="en-US" sz="2400" dirty="0">
                <a:latin typeface="Times New Roman" panose="02020603050405020304" pitchFamily="18" charset="0"/>
              </a:rPr>
              <a:t>(平均延迟时间)为</a:t>
            </a:r>
            <a:r>
              <a:rPr lang="zh-CN" altLang="en-US" sz="2400" i="1" dirty="0">
                <a:latin typeface="宋体" panose="02010600030101010101" pitchFamily="2" charset="-122"/>
                <a:sym typeface="Symbol" panose="05050102010706020507" pitchFamily="18" charset="2"/>
              </a:rPr>
              <a:t>τ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6104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第一类线性相位的</a:t>
            </a:r>
            <a:r>
              <a:rPr lang="en-US" altLang="zh-CN" dirty="0" smtClean="0"/>
              <a:t>FIR</a:t>
            </a:r>
            <a:r>
              <a:rPr lang="zh-CN" altLang="en-US" dirty="0" smtClean="0"/>
              <a:t>滤波器</a:t>
            </a:r>
            <a:endParaRPr lang="zh-CN" alt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755848" y="1124744"/>
          <a:ext cx="20462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" r:id="rId3" imgW="775036" imgH="203288" progId="Equation.3">
                  <p:embed/>
                </p:oleObj>
              </mc:Choice>
              <mc:Fallback>
                <p:oleObj r:id="rId3" imgW="775036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48" y="1124744"/>
                        <a:ext cx="20462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755848" y="1734344"/>
          <a:ext cx="7848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3" r:id="rId5" imgW="3262484" imgH="431613" progId="Equation.3">
                  <p:embed/>
                </p:oleObj>
              </mc:Choice>
              <mc:Fallback>
                <p:oleObj r:id="rId5" imgW="326248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48" y="1734344"/>
                        <a:ext cx="7848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755848" y="2996952"/>
          <a:ext cx="628015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4" r:id="rId7" imgW="2401342" imgH="508221" progId="Equation.3">
                  <p:embed/>
                </p:oleObj>
              </mc:Choice>
              <mc:Fallback>
                <p:oleObj r:id="rId7" imgW="2401342" imgH="5082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48" y="2996952"/>
                        <a:ext cx="628015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059832" y="1124744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latin typeface="+mn-ea"/>
                <a:ea typeface="+mn-ea"/>
              </a:rPr>
              <a:t>h(n)</a:t>
            </a:r>
            <a:r>
              <a:rPr lang="zh-CN" altLang="en-US" sz="2400" b="1" dirty="0" smtClean="0">
                <a:latin typeface="+mn-ea"/>
                <a:ea typeface="+mn-ea"/>
              </a:rPr>
              <a:t>是实序列（</a:t>
            </a:r>
            <a:r>
              <a:rPr lang="en-US" altLang="zh-CN" sz="2400" b="1" dirty="0" smtClean="0">
                <a:latin typeface="+mn-ea"/>
                <a:ea typeface="+mn-ea"/>
              </a:rPr>
              <a:t>FIR</a:t>
            </a:r>
            <a:r>
              <a:rPr lang="zh-CN" altLang="en-US" sz="2400" b="1" dirty="0" smtClean="0">
                <a:latin typeface="+mn-ea"/>
                <a:ea typeface="+mn-ea"/>
              </a:rPr>
              <a:t>滤波器）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755848" y="4394869"/>
          <a:ext cx="541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5" r:id="rId9" imgW="2070100" imgH="431800" progId="Equation.3">
                  <p:embed/>
                </p:oleObj>
              </mc:Choice>
              <mc:Fallback>
                <p:oleObj r:id="rId9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48" y="4394869"/>
                        <a:ext cx="541496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/>
          </p:nvPr>
        </p:nvGraphicFramePr>
        <p:xfrm>
          <a:off x="755847" y="5546997"/>
          <a:ext cx="54149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r:id="rId11" imgW="2019300" imgH="431800" progId="Equation.3">
                  <p:embed/>
                </p:oleObj>
              </mc:Choice>
              <mc:Fallback>
                <p:oleObj r:id="rId11" imgW="201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47" y="5546997"/>
                        <a:ext cx="541496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421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2339752" y="116632"/>
          <a:ext cx="4419600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8" r:id="rId3" imgW="1689833" imgH="838564" progId="Equation.3">
                  <p:embed/>
                </p:oleObj>
              </mc:Choice>
              <mc:Fallback>
                <p:oleObj r:id="rId3" imgW="1689833" imgH="83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16632"/>
                        <a:ext cx="4419600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818771" y="2132856"/>
          <a:ext cx="75406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r:id="rId5" imgW="2881649" imgH="431613" progId="Equation.3">
                  <p:embed/>
                </p:oleObj>
              </mc:Choice>
              <mc:Fallback>
                <p:oleObj r:id="rId5" imgW="288164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771" y="2132856"/>
                        <a:ext cx="754062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1733171" y="2996952"/>
          <a:ext cx="48164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r:id="rId7" imgW="1841500" imgH="431800" progId="Equation.3">
                  <p:embed/>
                </p:oleObj>
              </mc:Choice>
              <mc:Fallback>
                <p:oleObj r:id="rId7" imgW="1841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171" y="2996952"/>
                        <a:ext cx="48164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799118" y="4149080"/>
          <a:ext cx="75438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1" r:id="rId9" imgW="3441700" imgH="1168400" progId="Equation.3">
                  <p:embed/>
                </p:oleObj>
              </mc:Choice>
              <mc:Fallback>
                <p:oleObj r:id="rId9" imgW="34417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18" y="4149080"/>
                        <a:ext cx="7543800" cy="256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289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类线性相位的</a:t>
            </a:r>
            <a:r>
              <a:rPr lang="en-US" altLang="zh-CN" dirty="0" smtClean="0"/>
              <a:t>FIR</a:t>
            </a:r>
            <a:r>
              <a:rPr lang="zh-CN" altLang="en-US" dirty="0" smtClean="0"/>
              <a:t>滤波器</a:t>
            </a:r>
            <a:endParaRPr lang="zh-CN" altLang="en-US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685800" y="1173758"/>
          <a:ext cx="308768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r:id="rId3" imgW="1168907" imgH="203288" progId="Equation.3">
                  <p:embed/>
                </p:oleObj>
              </mc:Choice>
              <mc:Fallback>
                <p:oleObj r:id="rId3" imgW="1168907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73758"/>
                        <a:ext cx="308768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685800" y="1965077"/>
          <a:ext cx="7848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r:id="rId5" imgW="3262484" imgH="431613" progId="Equation.3">
                  <p:embed/>
                </p:oleObj>
              </mc:Choice>
              <mc:Fallback>
                <p:oleObj r:id="rId5" imgW="326248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65077"/>
                        <a:ext cx="7848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781915"/>
              </p:ext>
            </p:extLst>
          </p:nvPr>
        </p:nvGraphicFramePr>
        <p:xfrm>
          <a:off x="685800" y="3407965"/>
          <a:ext cx="78486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r:id="rId7" imgW="3378200" imgH="508000" progId="Equation.3">
                  <p:embed/>
                </p:oleObj>
              </mc:Choice>
              <mc:Fallback>
                <p:oleObj r:id="rId7" imgW="3378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07965"/>
                        <a:ext cx="7848600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/>
          </p:nvPr>
        </p:nvGraphicFramePr>
        <p:xfrm>
          <a:off x="685800" y="4970933"/>
          <a:ext cx="48831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r:id="rId9" imgW="1866900" imgH="431800" progId="Equation.3">
                  <p:embed/>
                </p:oleObj>
              </mc:Choice>
              <mc:Fallback>
                <p:oleObj r:id="rId9" imgW="1866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70933"/>
                        <a:ext cx="488315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911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69616" y="574551"/>
          <a:ext cx="77724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r:id="rId3" imgW="3441700" imgH="1168400" progId="Equation.3">
                  <p:embed/>
                </p:oleObj>
              </mc:Choice>
              <mc:Fallback>
                <p:oleObj r:id="rId3" imgW="34417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16" y="574551"/>
                        <a:ext cx="7772400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26074" y="3717032"/>
            <a:ext cx="7924800" cy="72008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FF"/>
                </a:solidFill>
              </a:rPr>
              <a:t>FIR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滤波器的线性相位的充要条件是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/>
          </p:nvPr>
        </p:nvGraphicFramePr>
        <p:xfrm>
          <a:off x="2211390" y="4367758"/>
          <a:ext cx="47513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r:id="rId5" imgW="2197100" imgH="431800" progId="Equation.3">
                  <p:embed/>
                </p:oleObj>
              </mc:Choice>
              <mc:Fallback>
                <p:oleObj r:id="rId5" imgW="219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90" y="4367758"/>
                        <a:ext cx="475138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6074" y="5445224"/>
            <a:ext cx="7772400" cy="103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由于</a:t>
            </a:r>
            <a:r>
              <a:rPr lang="en-US" altLang="zh-CN" sz="2400" b="1" i="1">
                <a:solidFill>
                  <a:srgbClr val="FF0000"/>
                </a:solidFill>
                <a:latin typeface="+mj-ea"/>
                <a:ea typeface="+mj-ea"/>
              </a:rPr>
              <a:t>h(n</a:t>
            </a:r>
            <a:r>
              <a:rPr lang="en-US" altLang="zh-CN" sz="2400" b="1" i="1" smtClean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zh-CN" altLang="en-US" sz="2400" b="1" smtClean="0">
                <a:solidFill>
                  <a:srgbClr val="FF0000"/>
                </a:solidFill>
                <a:latin typeface="+mj-ea"/>
                <a:ea typeface="+mj-ea"/>
              </a:rPr>
              <a:t>有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奇对称和偶对称两种，而</a:t>
            </a:r>
            <a:r>
              <a:rPr lang="en-US" altLang="zh-CN" sz="2400" b="1" i="1" dirty="0">
                <a:solidFill>
                  <a:srgbClr val="FF0000"/>
                </a:solidFill>
                <a:latin typeface="+mj-ea"/>
                <a:ea typeface="+mj-ea"/>
              </a:rPr>
              <a:t>h(n)</a:t>
            </a:r>
            <a:r>
              <a:rPr lang="zh-CN" altLang="en-US" sz="2400" b="1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zh-CN" altLang="en-US" sz="2400" b="1" smtClean="0">
                <a:solidFill>
                  <a:srgbClr val="FF0000"/>
                </a:solidFill>
                <a:latin typeface="+mj-ea"/>
                <a:ea typeface="+mj-ea"/>
              </a:rPr>
              <a:t>点数 </a:t>
            </a:r>
            <a:r>
              <a:rPr lang="en-US" altLang="zh-CN" sz="2400" b="1" i="1" smtClean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en-US" altLang="zh-CN" sz="2400" b="1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zh-CN" altLang="en-US" sz="2400" b="1" smtClean="0">
                <a:solidFill>
                  <a:srgbClr val="FF0000"/>
                </a:solidFill>
                <a:latin typeface="+mj-ea"/>
                <a:ea typeface="+mj-ea"/>
              </a:rPr>
              <a:t>又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有奇数和偶数两种形式，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共有四种形式，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其</a:t>
            </a:r>
            <a:r>
              <a:rPr lang="zh-CN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各不相同。</a:t>
            </a:r>
          </a:p>
        </p:txBody>
      </p:sp>
    </p:spTree>
    <p:extLst>
      <p:ext uri="{BB962C8B-B14F-4D97-AF65-F5344CB8AC3E}">
        <p14:creationId xmlns:p14="http://schemas.microsoft.com/office/powerpoint/2010/main" val="1744961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3838" y="5224115"/>
            <a:ext cx="3940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h(n)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偶对称时</a:t>
            </a:r>
            <a:r>
              <a:rPr lang="zh-CN" altLang="en-US" sz="2400" dirty="0">
                <a:latin typeface="Times New Roman" panose="02020603050405020304" pitchFamily="18" charset="0"/>
              </a:rPr>
              <a:t>的线性相位特性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16" y="1700807"/>
            <a:ext cx="2943225" cy="293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41748" y="5224115"/>
            <a:ext cx="3940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h(n)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奇对称时</a:t>
            </a:r>
            <a:r>
              <a:rPr lang="zh-CN" altLang="en-US" sz="2400" dirty="0">
                <a:latin typeface="Times New Roman" panose="02020603050405020304" pitchFamily="18" charset="0"/>
              </a:rPr>
              <a:t>的线性相位特性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188" y="1700808"/>
            <a:ext cx="4305300" cy="293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FIR</a:t>
            </a:r>
            <a:r>
              <a:rPr lang="zh-CN" altLang="en-US" dirty="0" smtClean="0"/>
              <a:t>滤波器的相位特性（二类）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20336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AEAC345D-89E1-4BB1-A204-DCEB31D3EED3}" type="datetime1">
              <a:rPr lang="en-US" altLang="zh-CN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滤波器的基本概念</a:t>
            </a:r>
            <a:endParaRPr lang="zh-CN" alt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" y="982176"/>
            <a:ext cx="85344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buClr>
                <a:srgbClr val="00CCFF"/>
              </a:buClr>
              <a:defRPr/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滤波目的</a:t>
            </a:r>
          </a:p>
          <a:p>
            <a:pPr marL="342900" indent="-342900" algn="just">
              <a:lnSpc>
                <a:spcPct val="150000"/>
              </a:lnSpc>
              <a:buClr>
                <a:srgbClr val="00CC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抑制输入信号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某些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频率成分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，改变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信号频谱中各频率分量的相对比例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CC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广义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滤波包括对信号的检测与参量的估计。</a:t>
            </a:r>
          </a:p>
          <a:p>
            <a:pPr marL="800100" lvl="1" indent="-342900" algn="just">
              <a:lnSpc>
                <a:spcPct val="150000"/>
              </a:lnSpc>
              <a:buClr>
                <a:srgbClr val="00CC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信号的检测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：确定在干扰背景中信号是否存在。</a:t>
            </a:r>
          </a:p>
          <a:p>
            <a:pPr marL="800100" lvl="1" indent="-342900" algn="just">
              <a:lnSpc>
                <a:spcPct val="150000"/>
              </a:lnSpc>
              <a:buClr>
                <a:srgbClr val="00CC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信号的参量估计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：为识别信号而确定信号的某一个或某几个参量的估值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CCFF"/>
              </a:buClr>
              <a:buFont typeface="Arial" panose="020B0604020202020204" pitchFamily="34" charset="0"/>
              <a:buChar char="•"/>
              <a:defRPr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>
                <a:srgbClr val="00CCFF"/>
              </a:buClr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滤波实现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CC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滤波器设计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根据期望的频率特性，计算相应的系统传输函数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00CC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滤波的实现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：获得传输函数之后，即可对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输入信号进行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滤波。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09106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6" y="1052736"/>
            <a:ext cx="831766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304800" y="188566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dirty="0" smtClean="0"/>
              <a:t>FIR</a:t>
            </a:r>
            <a:r>
              <a:rPr lang="zh-CN" altLang="en-US" dirty="0" smtClean="0"/>
              <a:t>滤波器的时域对称</a:t>
            </a:r>
            <a:r>
              <a:rPr lang="zh-CN" altLang="en-US" dirty="0"/>
              <a:t>的</a:t>
            </a:r>
            <a:r>
              <a:rPr lang="zh-CN" altLang="en-US" dirty="0" smtClean="0"/>
              <a:t>四种形式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3137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fld id="{AFDC2ED3-0531-4456-8EF7-3610B85959F6}" type="datetime1">
              <a:rPr lang="en-US" altLang="zh-CN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3" name="Picture 3" descr="Apw7_1_Gr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87"/>
          <a:stretch>
            <a:fillRect/>
          </a:stretch>
        </p:blipFill>
        <p:spPr>
          <a:xfrm>
            <a:off x="539551" y="192682"/>
            <a:ext cx="8085782" cy="61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27010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fld id="{AFDC2ED3-0531-4456-8EF7-3610B85959F6}" type="datetime1">
              <a:rPr lang="en-US" altLang="zh-CN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3" name="Picture 3" descr="Apw7_1_Gr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3"/>
          <a:stretch>
            <a:fillRect/>
          </a:stretch>
        </p:blipFill>
        <p:spPr bwMode="auto">
          <a:xfrm>
            <a:off x="243483" y="244475"/>
            <a:ext cx="8793013" cy="61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981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+mn-ea"/>
              </a:rPr>
              <a:t>数字滤波器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smtClean="0">
                <a:latin typeface="+mn-ea"/>
              </a:rPr>
              <a:t>信号</a:t>
            </a:r>
            <a:r>
              <a:rPr lang="zh-CN" altLang="en-US" b="1" dirty="0" smtClean="0">
                <a:latin typeface="+mn-ea"/>
              </a:rPr>
              <a:t>通过滤波器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数字滤波器设计</a:t>
            </a:r>
            <a:endParaRPr lang="en-US" altLang="zh-CN" b="1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071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3880" y="300608"/>
            <a:ext cx="8015288" cy="536104"/>
          </a:xfrm>
        </p:spPr>
        <p:txBody>
          <a:bodyPr>
            <a:noAutofit/>
          </a:bodyPr>
          <a:lstStyle/>
          <a:p>
            <a:pPr algn="ctr"/>
            <a:r>
              <a:rPr lang="en-US" altLang="zh-CN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</a:t>
            </a:r>
            <a:r>
              <a:rPr lang="zh-CN" altLang="en-US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滤波器：窗函数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4286334"/>
            <a:ext cx="7924800" cy="223901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逼近方法有三种：</a:t>
            </a:r>
          </a:p>
          <a:p>
            <a:pPr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窗函数设计法（时域逼近）</a:t>
            </a:r>
          </a:p>
          <a:p>
            <a:pPr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频率采样法（频域逼近）</a:t>
            </a:r>
          </a:p>
          <a:p>
            <a:pPr algn="just"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最优化设计（等波纹逼近）</a:t>
            </a:r>
          </a:p>
        </p:txBody>
      </p:sp>
      <p:grpSp>
        <p:nvGrpSpPr>
          <p:cNvPr id="553988" name="Group 4"/>
          <p:cNvGrpSpPr>
            <a:grpSpLocks/>
          </p:cNvGrpSpPr>
          <p:nvPr/>
        </p:nvGrpSpPr>
        <p:grpSpPr bwMode="auto">
          <a:xfrm>
            <a:off x="617601" y="1268760"/>
            <a:ext cx="8077200" cy="2825750"/>
            <a:chOff x="0" y="0"/>
            <a:chExt cx="5088" cy="1780"/>
          </a:xfrm>
        </p:grpSpPr>
        <p:sp>
          <p:nvSpPr>
            <p:cNvPr id="5539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5088" cy="1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一般先给出为理想频率响应             ，现要求设计一个</a:t>
              </a:r>
              <a:r>
                <a:rPr lang="en-US" altLang="zh-CN" sz="2800" i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                  ) 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 </a:t>
              </a:r>
              <a:r>
                <a:rPr lang="en-US" altLang="zh-CN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FIR</a:t>
              </a:r>
              <a:r>
                <a:rPr lang="zh-CN" altLang="en-US" sz="28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滤波器</a:t>
              </a:r>
            </a:p>
            <a:p>
              <a:pPr algn="l"/>
              <a:endPara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</a:p>
            <a:p>
              <a:pPr algn="l"/>
              <a:r>
                <a:rPr lang="zh-CN" altLang="en-US" sz="28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去逼近              </a:t>
              </a:r>
            </a:p>
          </p:txBody>
        </p:sp>
        <p:graphicFrame>
          <p:nvGraphicFramePr>
            <p:cNvPr id="553990" name="Object 6"/>
            <p:cNvGraphicFramePr>
              <a:graphicFrameLocks noChangeAspect="1"/>
            </p:cNvGraphicFramePr>
            <p:nvPr/>
          </p:nvGraphicFramePr>
          <p:xfrm>
            <a:off x="1104" y="768"/>
            <a:ext cx="2276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1" r:id="rId3" imgW="1360081" imgH="432175" progId="Equation.3">
                    <p:embed/>
                  </p:oleObj>
                </mc:Choice>
                <mc:Fallback>
                  <p:oleObj r:id="rId3" imgW="1360081" imgH="432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68"/>
                          <a:ext cx="2276" cy="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991" name="Object 7"/>
            <p:cNvGraphicFramePr>
              <a:graphicFrameLocks noChangeAspect="1"/>
            </p:cNvGraphicFramePr>
            <p:nvPr/>
          </p:nvGraphicFramePr>
          <p:xfrm>
            <a:off x="816" y="1440"/>
            <a:ext cx="72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2" r:id="rId5" imgW="572245" imgH="241615" progId="Equation.3">
                    <p:embed/>
                  </p:oleObj>
                </mc:Choice>
                <mc:Fallback>
                  <p:oleObj r:id="rId5" imgW="572245" imgH="2416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40"/>
                          <a:ext cx="72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992" name="Object 8"/>
            <p:cNvGraphicFramePr>
              <a:graphicFrameLocks noChangeAspect="1"/>
            </p:cNvGraphicFramePr>
            <p:nvPr/>
          </p:nvGraphicFramePr>
          <p:xfrm>
            <a:off x="1776" y="432"/>
            <a:ext cx="113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3" r:id="rId7" imgW="699107" imgH="152532" progId="Equation.3">
                    <p:embed/>
                  </p:oleObj>
                </mc:Choice>
                <mc:Fallback>
                  <p:oleObj r:id="rId7" imgW="699107" imgH="1525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432"/>
                          <a:ext cx="113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993" name="Group 9"/>
            <p:cNvGrpSpPr>
              <a:grpSpLocks/>
            </p:cNvGrpSpPr>
            <p:nvPr/>
          </p:nvGrpSpPr>
          <p:grpSpPr bwMode="auto">
            <a:xfrm>
              <a:off x="3504" y="48"/>
              <a:ext cx="768" cy="320"/>
              <a:chOff x="0" y="0"/>
              <a:chExt cx="720" cy="300"/>
            </a:xfrm>
          </p:grpSpPr>
          <p:sp>
            <p:nvSpPr>
              <p:cNvPr id="553994" name="AutoShape 10"/>
              <p:cNvSpPr>
                <a:spLocks noChangeAspect="1" noChangeArrowheads="1" noTextEdit="1"/>
              </p:cNvSpPr>
              <p:nvPr/>
            </p:nvSpPr>
            <p:spPr bwMode="auto">
              <a:xfrm>
                <a:off x="0" y="0"/>
                <a:ext cx="72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 eaLnBrk="0" hangingPunct="0"/>
                <a:endParaRPr lang="zh-CN" altLang="en-US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3995" name="Rectangle 11"/>
              <p:cNvSpPr>
                <a:spLocks noChangeArrowheads="1"/>
              </p:cNvSpPr>
              <p:nvPr/>
            </p:nvSpPr>
            <p:spPr bwMode="auto">
              <a:xfrm>
                <a:off x="627" y="36"/>
                <a:ext cx="6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40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3996" name="Rectangle 12"/>
              <p:cNvSpPr>
                <a:spLocks noChangeArrowheads="1"/>
              </p:cNvSpPr>
              <p:nvPr/>
            </p:nvSpPr>
            <p:spPr bwMode="auto">
              <a:xfrm>
                <a:off x="293" y="36"/>
                <a:ext cx="6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40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endParaRPr lang="en-US" altLang="zh-CN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3997" name="Rectangle 13"/>
              <p:cNvSpPr>
                <a:spLocks noChangeArrowheads="1"/>
              </p:cNvSpPr>
              <p:nvPr/>
            </p:nvSpPr>
            <p:spPr bwMode="auto">
              <a:xfrm>
                <a:off x="512" y="9"/>
                <a:ext cx="83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1400" i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endParaRPr lang="en-US" altLang="zh-CN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3998" name="Rectangle 14"/>
              <p:cNvSpPr>
                <a:spLocks noChangeArrowheads="1"/>
              </p:cNvSpPr>
              <p:nvPr/>
            </p:nvSpPr>
            <p:spPr bwMode="auto">
              <a:xfrm>
                <a:off x="480" y="21"/>
                <a:ext cx="28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1400" i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endParaRPr lang="en-US" altLang="zh-CN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3999" name="Rectangle 15"/>
              <p:cNvSpPr>
                <a:spLocks noChangeArrowheads="1"/>
              </p:cNvSpPr>
              <p:nvPr/>
            </p:nvSpPr>
            <p:spPr bwMode="auto">
              <a:xfrm>
                <a:off x="197" y="154"/>
                <a:ext cx="68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1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4000" name="Rectangle 16"/>
              <p:cNvSpPr>
                <a:spLocks noChangeArrowheads="1"/>
              </p:cNvSpPr>
              <p:nvPr/>
            </p:nvSpPr>
            <p:spPr bwMode="auto">
              <a:xfrm>
                <a:off x="359" y="36"/>
                <a:ext cx="103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400" i="1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en-US" altLang="zh-CN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4001" name="Rectangle 17"/>
              <p:cNvSpPr>
                <a:spLocks noChangeArrowheads="1"/>
              </p:cNvSpPr>
              <p:nvPr/>
            </p:nvSpPr>
            <p:spPr bwMode="auto">
              <a:xfrm>
                <a:off x="35" y="36"/>
                <a:ext cx="141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en-US" altLang="zh-CN" sz="2400" i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endParaRPr lang="en-US" altLang="zh-CN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2435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0999" y="2241291"/>
            <a:ext cx="8382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一般来说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，理想频率响应             是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分段常数型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的，在边界频率处有突变点，所以，这样得到的理想单位脉冲响应</a:t>
            </a:r>
            <a:r>
              <a:rPr lang="en-US" altLang="zh-CN" sz="2800" b="1" i="1" dirty="0" err="1" smtClean="0">
                <a:solidFill>
                  <a:srgbClr val="CC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i="1" baseline="-30000" dirty="0" err="1" smtClean="0">
                <a:solidFill>
                  <a:srgbClr val="CC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无限长序列，而且是非因果的。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1684" y="507202"/>
            <a:ext cx="7924800" cy="48505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      </a:t>
            </a:r>
            <a:r>
              <a:rPr lang="zh-CN" altLang="en-US" sz="2800" b="1" dirty="0" smtClean="0"/>
              <a:t>理想频率响应</a:t>
            </a:r>
            <a:r>
              <a:rPr lang="en-US" altLang="zh-CN" sz="2800" b="1" i="1" dirty="0" err="1" smtClean="0"/>
              <a:t>h</a:t>
            </a:r>
            <a:r>
              <a:rPr lang="en-US" altLang="zh-CN" sz="2800" b="1" i="1" baseline="-30000" dirty="0" err="1" smtClean="0"/>
              <a:t>d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 </a:t>
            </a:r>
            <a:r>
              <a:rPr lang="zh-CN" altLang="en-US" sz="2800" b="1" dirty="0" smtClean="0"/>
              <a:t>通过傅立叶反</a:t>
            </a:r>
            <a:r>
              <a:rPr lang="zh-CN" altLang="en-US" sz="2800" b="1" smtClean="0"/>
              <a:t>变换</a:t>
            </a:r>
            <a:r>
              <a:rPr lang="zh-CN" altLang="en-US" sz="2800" b="1" smtClean="0"/>
              <a:t>获得：</a:t>
            </a:r>
            <a:endParaRPr lang="zh-CN" altLang="en-US" sz="2800" b="1" dirty="0" smtClean="0"/>
          </a:p>
        </p:txBody>
      </p:sp>
      <p:graphicFrame>
        <p:nvGraphicFramePr>
          <p:cNvPr id="5550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96721"/>
              </p:ext>
            </p:extLst>
          </p:nvPr>
        </p:nvGraphicFramePr>
        <p:xfrm>
          <a:off x="1975643" y="1052736"/>
          <a:ext cx="51927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r:id="rId3" imgW="1802618" imgH="355446" progId="Equation.3">
                  <p:embed/>
                </p:oleObj>
              </mc:Choice>
              <mc:Fallback>
                <p:oleObj r:id="rId3" imgW="1802618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643" y="1052736"/>
                        <a:ext cx="5192713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825599"/>
              </p:ext>
            </p:extLst>
          </p:nvPr>
        </p:nvGraphicFramePr>
        <p:xfrm>
          <a:off x="4705712" y="2204864"/>
          <a:ext cx="1143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r:id="rId5" imgW="572245" imgH="241615" progId="Equation.3">
                  <p:embed/>
                </p:oleObj>
              </mc:Choice>
              <mc:Fallback>
                <p:oleObj r:id="rId5" imgW="572245" imgH="241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712" y="2204864"/>
                        <a:ext cx="1143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755576" y="4078233"/>
            <a:ext cx="809676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能实现的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只能是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因果的、有限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长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</a:rPr>
              <a:t>序列</a:t>
            </a:r>
            <a:r>
              <a:rPr lang="zh-CN" altLang="en-US" sz="2800" smtClean="0">
                <a:solidFill>
                  <a:srgbClr val="CC0000"/>
                </a:solidFill>
                <a:latin typeface="Times New Roman" panose="02020603050405020304" pitchFamily="18" charset="0"/>
              </a:rPr>
              <a:t>！</a:t>
            </a:r>
            <a:endParaRPr lang="en-US" altLang="zh-CN" sz="2800" smtClean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l"/>
            <a:endParaRPr lang="en-US" altLang="zh-CN" sz="280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smtClean="0"/>
              <a:t>怎样</a:t>
            </a:r>
            <a:r>
              <a:rPr lang="zh-CN" altLang="en-US" sz="2800" b="1"/>
              <a:t>用一个有限长序列</a:t>
            </a:r>
            <a:r>
              <a:rPr lang="en-US" altLang="zh-CN" sz="2800" b="1" i="1"/>
              <a:t>h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/>
              <a:t>)</a:t>
            </a:r>
            <a:r>
              <a:rPr lang="zh-CN" altLang="en-US" sz="2800" b="1"/>
              <a:t>来逼近无限长的</a:t>
            </a:r>
            <a:r>
              <a:rPr lang="en-US" altLang="zh-CN" sz="2800" b="1" i="1"/>
              <a:t>h</a:t>
            </a:r>
            <a:r>
              <a:rPr lang="en-US" altLang="zh-CN" sz="2800" b="1" i="1" baseline="-30000"/>
              <a:t>d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/>
              <a:t>)</a:t>
            </a:r>
            <a:r>
              <a:rPr lang="zh-CN" altLang="en-US" sz="2800" b="1" smtClean="0"/>
              <a:t>？</a:t>
            </a:r>
            <a:endParaRPr lang="en-US" altLang="zh-CN" sz="2800" b="1" smtClean="0"/>
          </a:p>
          <a:p>
            <a:pPr algn="l"/>
            <a:endParaRPr lang="en-US" altLang="zh-CN" sz="2800" b="1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>
                <a:solidFill>
                  <a:srgbClr val="FF0000"/>
                </a:solidFill>
              </a:rPr>
              <a:t>最</a:t>
            </a:r>
            <a:r>
              <a:rPr lang="zh-CN" altLang="en-US" sz="2800" b="1" smtClean="0">
                <a:solidFill>
                  <a:srgbClr val="FF0000"/>
                </a:solidFill>
              </a:rPr>
              <a:t>简单办法</a:t>
            </a:r>
            <a:r>
              <a:rPr lang="zh-CN" altLang="en-US" sz="2800" b="1">
                <a:solidFill>
                  <a:srgbClr val="FF0000"/>
                </a:solidFill>
              </a:rPr>
              <a:t>是直接截取一段 </a:t>
            </a:r>
            <a:r>
              <a:rPr lang="en-US" altLang="zh-CN" sz="2800" b="1" i="1">
                <a:solidFill>
                  <a:srgbClr val="FF0000"/>
                </a:solidFill>
              </a:rPr>
              <a:t>h</a:t>
            </a:r>
            <a:r>
              <a:rPr lang="en-US" altLang="zh-CN" sz="2800" b="1" i="1" baseline="-30000">
                <a:solidFill>
                  <a:srgbClr val="FF0000"/>
                </a:solidFill>
              </a:rPr>
              <a:t>d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>
                <a:solidFill>
                  <a:srgbClr val="FF0000"/>
                </a:solidFill>
              </a:rPr>
              <a:t>代替 </a:t>
            </a:r>
            <a:r>
              <a:rPr lang="en-US" altLang="zh-CN" sz="2800" b="1" i="1">
                <a:solidFill>
                  <a:srgbClr val="FF0000"/>
                </a:solidFill>
              </a:rPr>
              <a:t>h</a:t>
            </a:r>
            <a:r>
              <a:rPr lang="en-US" altLang="zh-CN" sz="2800" b="1">
                <a:solidFill>
                  <a:srgbClr val="FF0000"/>
                </a:solidFill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</a:rPr>
              <a:t>n</a:t>
            </a:r>
            <a:r>
              <a:rPr lang="en-US" altLang="zh-CN" sz="2800" b="1">
                <a:solidFill>
                  <a:srgbClr val="FF0000"/>
                </a:solidFill>
              </a:rPr>
              <a:t>) </a:t>
            </a:r>
            <a:r>
              <a:rPr lang="zh-CN" altLang="en-US" sz="2800" b="1" smtClean="0">
                <a:solidFill>
                  <a:srgbClr val="FF0000"/>
                </a:solidFill>
              </a:rPr>
              <a:t>！</a:t>
            </a:r>
            <a:endParaRPr lang="zh-CN" altLang="en-US" sz="28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483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449560"/>
            <a:ext cx="8496944" cy="6003776"/>
          </a:xfrm>
        </p:spPr>
        <p:txBody>
          <a:bodyPr>
            <a:noAutofit/>
          </a:bodyPr>
          <a:lstStyle/>
          <a:p>
            <a:pPr marL="0" indent="0" algn="just">
              <a:buClrTx/>
              <a:buSzTx/>
              <a:buFontTx/>
              <a:buNone/>
            </a:pPr>
            <a:r>
              <a:rPr lang="zh-CN" altLang="en-US" sz="2800" b="1" smtClean="0"/>
              <a:t>这种</a:t>
            </a:r>
            <a:r>
              <a:rPr lang="zh-CN" altLang="en-US" sz="2800" b="1" smtClean="0"/>
              <a:t>截取</a:t>
            </a:r>
            <a:r>
              <a:rPr lang="zh-CN" altLang="en-US" sz="2800" b="1" smtClean="0"/>
              <a:t>可以</a:t>
            </a:r>
            <a:r>
              <a:rPr lang="zh-CN" altLang="en-US" sz="2800" b="1" smtClean="0"/>
              <a:t>看作</a:t>
            </a:r>
            <a:r>
              <a:rPr lang="zh-CN" altLang="en-US" sz="2800" b="1" smtClean="0"/>
              <a:t>为 </a:t>
            </a:r>
            <a:r>
              <a:rPr lang="en-US" altLang="zh-CN" sz="2800" b="1" i="1" smtClean="0"/>
              <a:t>h</a:t>
            </a:r>
            <a:r>
              <a:rPr lang="en-US" altLang="zh-CN" sz="2800" b="1" smtClean="0"/>
              <a:t>(</a:t>
            </a:r>
            <a:r>
              <a:rPr lang="en-US" altLang="zh-CN" sz="2800" b="1" i="1" smtClean="0"/>
              <a:t>n</a:t>
            </a:r>
            <a:r>
              <a:rPr lang="en-US" altLang="zh-CN" sz="2800" b="1" smtClean="0"/>
              <a:t>) </a:t>
            </a:r>
            <a:r>
              <a:rPr lang="zh-CN" altLang="en-US" sz="2800" b="1" smtClean="0"/>
              <a:t>是</a:t>
            </a:r>
            <a:r>
              <a:rPr lang="zh-CN" altLang="en-US" sz="2800" b="1" smtClean="0">
                <a:solidFill>
                  <a:srgbClr val="CC0000"/>
                </a:solidFill>
              </a:rPr>
              <a:t>通过一个“窗口” 看到一段</a:t>
            </a:r>
            <a:r>
              <a:rPr lang="en-US" altLang="zh-CN" sz="2800" b="1" i="1" smtClean="0"/>
              <a:t>h</a:t>
            </a:r>
            <a:r>
              <a:rPr lang="en-US" altLang="zh-CN" sz="2800" b="1" i="1" baseline="-30000" smtClean="0"/>
              <a:t>d</a:t>
            </a:r>
            <a:r>
              <a:rPr lang="en-US" altLang="zh-CN" sz="2800" b="1" smtClean="0"/>
              <a:t>(</a:t>
            </a:r>
            <a:r>
              <a:rPr lang="en-US" altLang="zh-CN" sz="2800" b="1" i="1" smtClean="0"/>
              <a:t>n</a:t>
            </a:r>
            <a:r>
              <a:rPr lang="en-US" altLang="zh-CN" sz="2800" b="1" smtClean="0"/>
              <a:t>)</a:t>
            </a:r>
            <a:r>
              <a:rPr lang="en-US" altLang="zh-CN" sz="2800" b="1" smtClean="0">
                <a:solidFill>
                  <a:schemeClr val="folHlink"/>
                </a:solidFill>
              </a:rPr>
              <a:t> </a:t>
            </a:r>
            <a:r>
              <a:rPr lang="zh-CN" altLang="en-US" sz="2800" b="1" smtClean="0"/>
              <a:t>。因此，</a:t>
            </a:r>
            <a:r>
              <a:rPr lang="en-US" altLang="zh-CN" sz="2800" b="1" i="1" smtClean="0"/>
              <a:t>h</a:t>
            </a:r>
            <a:r>
              <a:rPr lang="en-US" altLang="zh-CN" sz="2800" b="1" smtClean="0"/>
              <a:t>(</a:t>
            </a:r>
            <a:r>
              <a:rPr lang="en-US" altLang="zh-CN" sz="2800" b="1" i="1" smtClean="0"/>
              <a:t>n</a:t>
            </a:r>
            <a:r>
              <a:rPr lang="en-US" altLang="zh-CN" sz="2800" b="1" smtClean="0"/>
              <a:t>)</a:t>
            </a:r>
            <a:r>
              <a:rPr lang="zh-CN" altLang="en-US" sz="2800" b="1" smtClean="0"/>
              <a:t>可</a:t>
            </a:r>
            <a:r>
              <a:rPr lang="zh-CN" altLang="en-US" sz="2800" b="1" smtClean="0"/>
              <a:t>表示</a:t>
            </a:r>
            <a:r>
              <a:rPr lang="zh-CN" altLang="en-US" sz="2800" b="1" smtClean="0"/>
              <a:t>为 </a:t>
            </a:r>
            <a:r>
              <a:rPr lang="en-US" altLang="zh-CN" sz="2800" b="1" i="1" smtClean="0"/>
              <a:t>h</a:t>
            </a:r>
            <a:r>
              <a:rPr lang="en-US" altLang="zh-CN" sz="2800" b="1" i="1" baseline="-30000" smtClean="0"/>
              <a:t>d</a:t>
            </a:r>
            <a:r>
              <a:rPr lang="en-US" altLang="zh-CN" sz="2800" b="1" smtClean="0"/>
              <a:t>(</a:t>
            </a:r>
            <a:r>
              <a:rPr lang="en-US" altLang="zh-CN" sz="2800" b="1" i="1" smtClean="0"/>
              <a:t>n</a:t>
            </a:r>
            <a:r>
              <a:rPr lang="en-US" altLang="zh-CN" sz="2800" b="1" smtClean="0"/>
              <a:t>) </a:t>
            </a:r>
            <a:r>
              <a:rPr lang="zh-CN" altLang="en-US" sz="2800" b="1" smtClean="0"/>
              <a:t>和</a:t>
            </a:r>
            <a:r>
              <a:rPr lang="zh-CN" altLang="en-US" sz="2800" b="1" smtClean="0"/>
              <a:t>一个“窗函数”的乘积，</a:t>
            </a:r>
            <a:r>
              <a:rPr lang="zh-CN" altLang="en-US" sz="2800" b="1" smtClean="0"/>
              <a:t>即</a:t>
            </a:r>
            <a:r>
              <a:rPr lang="zh-CN" altLang="en-US" sz="2800" b="1" smtClean="0"/>
              <a:t>：</a:t>
            </a:r>
            <a:endParaRPr lang="en-US" altLang="zh-CN" sz="2800" b="1" smtClean="0"/>
          </a:p>
          <a:p>
            <a:pPr marL="0" indent="0" algn="just">
              <a:buClrTx/>
              <a:buSzTx/>
              <a:buFontTx/>
              <a:buNone/>
            </a:pPr>
            <a:endParaRPr lang="en-US" altLang="zh-CN" sz="2800" b="1"/>
          </a:p>
          <a:p>
            <a:pPr marL="0" indent="0" algn="just">
              <a:buClrTx/>
              <a:buSzTx/>
              <a:buNone/>
            </a:pPr>
            <a:endParaRPr lang="en-US" altLang="zh-CN" sz="28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ClrTx/>
              <a:buSzTx/>
              <a:buNone/>
            </a:pP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式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窗函数 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可以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矩形脉冲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函数 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-30000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。为改善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设计滤波器的特性，窗函数还可以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有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其它更好的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形式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smtClean="0"/>
              <a:t>  </a:t>
            </a:r>
            <a:endParaRPr lang="en-US" altLang="zh-CN" sz="2800" b="1" smtClean="0"/>
          </a:p>
          <a:p>
            <a:pPr marL="0" indent="0" algn="just">
              <a:buClrTx/>
              <a:buSzTx/>
              <a:buNone/>
            </a:pPr>
            <a:r>
              <a:rPr lang="en-US" altLang="zh-CN" sz="2800" b="1" i="1" smtClean="0">
                <a:solidFill>
                  <a:srgbClr val="323296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 smtClean="0">
                <a:solidFill>
                  <a:srgbClr val="32329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rgbClr val="32329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32329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323296"/>
                </a:solidFill>
                <a:latin typeface="Times New Roman" panose="02020603050405020304" pitchFamily="18" charset="0"/>
              </a:rPr>
              <a:t>是引起时域误差和频域误差的根本原因，因此 窗函数</a:t>
            </a:r>
            <a:r>
              <a:rPr lang="en-US" altLang="zh-CN" sz="2800" b="1" i="1">
                <a:solidFill>
                  <a:srgbClr val="323296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800" b="1">
                <a:solidFill>
                  <a:srgbClr val="323296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32329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32329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323296"/>
                </a:solidFill>
                <a:latin typeface="Times New Roman" panose="02020603050405020304" pitchFamily="18" charset="0"/>
              </a:rPr>
              <a:t>序列的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形状</a:t>
            </a:r>
            <a:r>
              <a:rPr lang="zh-CN" altLang="en-US" sz="2800" b="1">
                <a:solidFill>
                  <a:srgbClr val="323296"/>
                </a:solidFill>
                <a:latin typeface="Times New Roman" panose="02020603050405020304" pitchFamily="18" charset="0"/>
              </a:rPr>
              <a:t>和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</a:rPr>
              <a:t>长度</a:t>
            </a:r>
            <a:r>
              <a:rPr lang="zh-CN" altLang="en-US" sz="2800" b="1">
                <a:solidFill>
                  <a:srgbClr val="323296"/>
                </a:solidFill>
                <a:latin typeface="Times New Roman" panose="02020603050405020304" pitchFamily="18" charset="0"/>
              </a:rPr>
              <a:t>是非常关键的</a:t>
            </a:r>
            <a:r>
              <a:rPr lang="zh-CN" altLang="en-US" sz="2800" b="1">
                <a:solidFill>
                  <a:srgbClr val="323296"/>
                </a:solidFill>
                <a:latin typeface="Times New Roman" panose="02020603050405020304" pitchFamily="18" charset="0"/>
              </a:rPr>
              <a:t>选择</a:t>
            </a:r>
            <a:r>
              <a:rPr lang="zh-CN" altLang="en-US" sz="2800" b="1" smtClean="0">
                <a:solidFill>
                  <a:srgbClr val="323296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smtClean="0">
              <a:solidFill>
                <a:srgbClr val="323296"/>
              </a:solidFill>
              <a:latin typeface="Times New Roman" panose="02020603050405020304" pitchFamily="18" charset="0"/>
            </a:endParaRPr>
          </a:p>
          <a:p>
            <a:pPr marL="0" indent="0" algn="just">
              <a:buClrTx/>
              <a:buSzTx/>
              <a:buNone/>
            </a:pPr>
            <a:endParaRPr lang="en-US" altLang="zh-CN" sz="2800" b="1" smtClean="0">
              <a:solidFill>
                <a:srgbClr val="323296"/>
              </a:solidFill>
              <a:latin typeface="Times New Roman" panose="02020603050405020304" pitchFamily="18" charset="0"/>
            </a:endParaRPr>
          </a:p>
          <a:p>
            <a:pPr marL="0" indent="0" algn="just">
              <a:buClrTx/>
              <a:buSzTx/>
              <a:buNone/>
            </a:pPr>
            <a:r>
              <a:rPr lang="zh-CN" altLang="en-US" sz="2800" b="1" smtClean="0">
                <a:solidFill>
                  <a:srgbClr val="CC0000"/>
                </a:solidFill>
              </a:rPr>
              <a:t>总之，窗函数</a:t>
            </a:r>
            <a:r>
              <a:rPr lang="zh-CN" altLang="en-US" sz="2800" b="1">
                <a:solidFill>
                  <a:srgbClr val="CC0000"/>
                </a:solidFill>
              </a:rPr>
              <a:t>设计法是从单位冲激响应着手，使</a:t>
            </a:r>
            <a:r>
              <a:rPr lang="en-US" altLang="zh-CN" sz="2800" b="1" i="1">
                <a:solidFill>
                  <a:srgbClr val="CC0000"/>
                </a:solidFill>
              </a:rPr>
              <a:t>h</a:t>
            </a:r>
            <a:r>
              <a:rPr lang="en-US" altLang="zh-CN" sz="2800" b="1">
                <a:solidFill>
                  <a:srgbClr val="CC0000"/>
                </a:solidFill>
              </a:rPr>
              <a:t>(</a:t>
            </a:r>
            <a:r>
              <a:rPr lang="en-US" altLang="zh-CN" sz="2800" b="1" i="1">
                <a:solidFill>
                  <a:srgbClr val="CC0000"/>
                </a:solidFill>
              </a:rPr>
              <a:t>n</a:t>
            </a:r>
            <a:r>
              <a:rPr lang="en-US" altLang="zh-CN" sz="2800" b="1">
                <a:solidFill>
                  <a:srgbClr val="CC0000"/>
                </a:solidFill>
              </a:rPr>
              <a:t>)</a:t>
            </a:r>
            <a:r>
              <a:rPr lang="zh-CN" altLang="en-US" sz="2800" b="1">
                <a:solidFill>
                  <a:srgbClr val="CC0000"/>
                </a:solidFill>
              </a:rPr>
              <a:t>逼近理想的单位冲激响应序列</a:t>
            </a:r>
            <a:r>
              <a:rPr lang="en-US" altLang="zh-CN" sz="2800" b="1" i="1">
                <a:solidFill>
                  <a:srgbClr val="CC0000"/>
                </a:solidFill>
              </a:rPr>
              <a:t>h</a:t>
            </a:r>
            <a:r>
              <a:rPr lang="en-US" altLang="zh-CN" sz="2800" b="1" i="1" baseline="-30000">
                <a:solidFill>
                  <a:srgbClr val="CC0000"/>
                </a:solidFill>
              </a:rPr>
              <a:t>d</a:t>
            </a:r>
            <a:r>
              <a:rPr lang="en-US" altLang="zh-CN" sz="2800" b="1">
                <a:solidFill>
                  <a:srgbClr val="CC0000"/>
                </a:solidFill>
              </a:rPr>
              <a:t>(</a:t>
            </a:r>
            <a:r>
              <a:rPr lang="en-US" altLang="zh-CN" sz="2800" b="1" i="1">
                <a:solidFill>
                  <a:srgbClr val="CC0000"/>
                </a:solidFill>
              </a:rPr>
              <a:t>n</a:t>
            </a:r>
            <a:r>
              <a:rPr lang="en-US" altLang="zh-CN" sz="2800" b="1" smtClean="0">
                <a:solidFill>
                  <a:srgbClr val="CC0000"/>
                </a:solidFill>
              </a:rPr>
              <a:t>)</a:t>
            </a:r>
            <a:r>
              <a:rPr lang="zh-CN" altLang="en-US" sz="2800" b="1" smtClean="0">
                <a:solidFill>
                  <a:srgbClr val="CC0000"/>
                </a:solidFill>
              </a:rPr>
              <a:t>！</a:t>
            </a:r>
            <a:endParaRPr lang="en-US" altLang="zh-CN" sz="2800" b="1">
              <a:solidFill>
                <a:srgbClr val="CC0000"/>
              </a:solidFill>
            </a:endParaRPr>
          </a:p>
          <a:p>
            <a:pPr marL="0" indent="0" algn="just">
              <a:buClrTx/>
              <a:buSzTx/>
              <a:buNone/>
            </a:pPr>
            <a:endParaRPr lang="zh-CN" altLang="en-US" sz="2800" b="1">
              <a:solidFill>
                <a:srgbClr val="3232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56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330939"/>
              </p:ext>
            </p:extLst>
          </p:nvPr>
        </p:nvGraphicFramePr>
        <p:xfrm>
          <a:off x="3196952" y="1988840"/>
          <a:ext cx="2743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r:id="rId3" imgW="1157207" imgH="228898" progId="Equation.3">
                  <p:embed/>
                </p:oleObj>
              </mc:Choice>
              <mc:Fallback>
                <p:oleObj r:id="rId3" imgW="1157207" imgH="2288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6952" y="1988840"/>
                        <a:ext cx="2743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018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517152" y="188640"/>
            <a:ext cx="8015288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zh-CN" smtClean="0"/>
              <a:t>窗函数</a:t>
            </a:r>
            <a:r>
              <a:rPr lang="zh-CN" altLang="en-US" smtClean="0"/>
              <a:t>法</a:t>
            </a:r>
            <a:r>
              <a:rPr lang="en-US" altLang="zh-CN" smtClean="0"/>
              <a:t>FIR</a:t>
            </a:r>
            <a:r>
              <a:rPr lang="zh-CN" altLang="en-US" smtClean="0"/>
              <a:t>滤波器</a:t>
            </a:r>
            <a:r>
              <a:rPr lang="zh-CN" altLang="zh-CN" smtClean="0"/>
              <a:t>设计</a:t>
            </a:r>
            <a:r>
              <a:rPr lang="zh-CN" altLang="en-US" dirty="0" smtClean="0"/>
              <a:t>步骤</a:t>
            </a:r>
            <a:endParaRPr lang="zh-CN" altLang="zh-CN" dirty="0"/>
          </a:p>
        </p:txBody>
      </p:sp>
      <p:graphicFrame>
        <p:nvGraphicFramePr>
          <p:cNvPr id="558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462742"/>
              </p:ext>
            </p:extLst>
          </p:nvPr>
        </p:nvGraphicFramePr>
        <p:xfrm>
          <a:off x="990600" y="3124200"/>
          <a:ext cx="489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r:id="rId3" imgW="2145369" imgH="317362" progId="Equation.3">
                  <p:embed/>
                </p:oleObj>
              </mc:Choice>
              <mc:Fallback>
                <p:oleObj r:id="rId3" imgW="2145369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4895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867158"/>
              </p:ext>
            </p:extLst>
          </p:nvPr>
        </p:nvGraphicFramePr>
        <p:xfrm>
          <a:off x="1676400" y="5010373"/>
          <a:ext cx="45529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r:id="rId5" imgW="1689100" imgH="241300" progId="Equation.3">
                  <p:embed/>
                </p:oleObj>
              </mc:Choice>
              <mc:Fallback>
                <p:oleObj r:id="rId5" imgW="1689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010373"/>
                        <a:ext cx="45529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8085" name="Group 5"/>
          <p:cNvGrpSpPr>
            <a:grpSpLocks/>
          </p:cNvGrpSpPr>
          <p:nvPr/>
        </p:nvGrpSpPr>
        <p:grpSpPr bwMode="auto">
          <a:xfrm>
            <a:off x="990600" y="1340768"/>
            <a:ext cx="6648450" cy="528638"/>
            <a:chOff x="0" y="-33"/>
            <a:chExt cx="4188" cy="333"/>
          </a:xfrm>
        </p:grpSpPr>
        <p:sp>
          <p:nvSpPr>
            <p:cNvPr id="2" name="Rectangle 6"/>
            <p:cNvSpPr>
              <a:spLocks noChangeArrowheads="1"/>
            </p:cNvSpPr>
            <p:nvPr/>
          </p:nvSpPr>
          <p:spPr bwMode="auto">
            <a:xfrm>
              <a:off x="0" y="-33"/>
              <a:ext cx="41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已知理想频率响应             </a:t>
              </a: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</a:t>
              </a:r>
              <a:r>
                <a:rPr lang="en-US" altLang="zh-CN" sz="2800" b="1" i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800" b="1" i="1" baseline="-250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800" b="1" i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graphicFrame>
          <p:nvGraphicFramePr>
            <p:cNvPr id="55809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4126979"/>
                </p:ext>
              </p:extLst>
            </p:nvPr>
          </p:nvGraphicFramePr>
          <p:xfrm>
            <a:off x="1938" y="0"/>
            <a:ext cx="72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r:id="rId7" imgW="572245" imgH="241615" progId="Equation.3">
                    <p:embed/>
                  </p:oleObj>
                </mc:Choice>
                <mc:Fallback>
                  <p:oleObj r:id="rId7" imgW="572245" imgH="2416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8" y="0"/>
                          <a:ext cx="72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8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552475"/>
              </p:ext>
            </p:extLst>
          </p:nvPr>
        </p:nvGraphicFramePr>
        <p:xfrm>
          <a:off x="990600" y="2133600"/>
          <a:ext cx="43989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r:id="rId9" imgW="1675673" imgH="317362" progId="Equation.3">
                  <p:embed/>
                </p:oleObj>
              </mc:Choice>
              <mc:Fallback>
                <p:oleObj r:id="rId9" imgW="167567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439896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68065"/>
              </p:ext>
            </p:extLst>
          </p:nvPr>
        </p:nvGraphicFramePr>
        <p:xfrm>
          <a:off x="990600" y="4267200"/>
          <a:ext cx="78501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r:id="rId11" imgW="3361124" imgH="215619" progId="Equation.3">
                  <p:embed/>
                </p:oleObj>
              </mc:Choice>
              <mc:Fallback>
                <p:oleObj r:id="rId11" imgW="3361124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7200"/>
                        <a:ext cx="78501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90" name="Text Box 10"/>
          <p:cNvSpPr txBox="1">
            <a:spLocks noChangeArrowheads="1"/>
          </p:cNvSpPr>
          <p:nvPr/>
        </p:nvSpPr>
        <p:spPr bwMode="auto">
          <a:xfrm>
            <a:off x="1043608" y="5939988"/>
            <a:ext cx="54021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不满足，则重新选择窗函数设计。</a:t>
            </a:r>
          </a:p>
        </p:txBody>
      </p:sp>
    </p:spTree>
    <p:extLst>
      <p:ext uri="{BB962C8B-B14F-4D97-AF65-F5344CB8AC3E}">
        <p14:creationId xmlns:p14="http://schemas.microsoft.com/office/powerpoint/2010/main" val="1985537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228600"/>
            <a:ext cx="8015288" cy="680120"/>
          </a:xfrm>
        </p:spPr>
        <p:txBody>
          <a:bodyPr>
            <a:noAutofit/>
          </a:bodyPr>
          <a:lstStyle/>
          <a:p>
            <a:pPr algn="ctr" eaLnBrk="1" hangingPunct="1"/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矩形窗函数设计方法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268760"/>
            <a:ext cx="7924800" cy="18002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        </a:t>
            </a:r>
            <a:r>
              <a:rPr lang="zh-CN" altLang="en-US" sz="2800" b="1" smtClean="0"/>
              <a:t>下面</a:t>
            </a:r>
            <a:r>
              <a:rPr lang="zh-CN" altLang="en-US" sz="2800" b="1" smtClean="0"/>
              <a:t>以一个截止频率为 </a:t>
            </a:r>
            <a:r>
              <a:rPr lang="en-US" altLang="zh-CN" sz="2800" b="1" smtClean="0"/>
              <a:t>ω</a:t>
            </a:r>
            <a:r>
              <a:rPr lang="en-US" altLang="zh-CN" sz="2800" b="1" baseline="-30000" smtClean="0"/>
              <a:t>c</a:t>
            </a:r>
            <a:r>
              <a:rPr lang="zh-CN" altLang="en-US" sz="2800" b="1" smtClean="0"/>
              <a:t>的</a:t>
            </a:r>
            <a:r>
              <a:rPr lang="zh-CN" altLang="en-US" sz="2800" b="1" smtClean="0">
                <a:solidFill>
                  <a:srgbClr val="CC0000"/>
                </a:solidFill>
              </a:rPr>
              <a:t>线性相位理想低通滤波器</a:t>
            </a:r>
            <a:r>
              <a:rPr lang="zh-CN" altLang="en-US" sz="2800" b="1" smtClean="0"/>
              <a:t>为例，讨论</a:t>
            </a:r>
            <a:r>
              <a:rPr lang="en-US" altLang="zh-CN" sz="2800" b="1" smtClean="0"/>
              <a:t>FIR</a:t>
            </a:r>
            <a:r>
              <a:rPr lang="zh-CN" altLang="en-US" sz="2800" b="1" smtClean="0"/>
              <a:t>的设计问题</a:t>
            </a:r>
            <a:r>
              <a:rPr lang="zh-CN" altLang="en-US" sz="2800" b="1" smtClean="0"/>
              <a:t>。给定</a:t>
            </a:r>
            <a:r>
              <a:rPr lang="zh-CN" altLang="en-US" sz="2800" b="1" smtClean="0"/>
              <a:t>的理想低通滤波器</a:t>
            </a:r>
            <a:r>
              <a:rPr lang="zh-CN" altLang="en-US" sz="2800" b="1" smtClean="0"/>
              <a:t>为</a:t>
            </a:r>
            <a:r>
              <a:rPr lang="zh-CN" altLang="en-US" sz="2800" b="1" smtClean="0"/>
              <a:t>：</a:t>
            </a:r>
            <a:r>
              <a:rPr lang="zh-CN" altLang="en-US" smtClean="0"/>
              <a:t>              </a:t>
            </a:r>
            <a:endParaRPr lang="zh-CN" altLang="en-US" smtClean="0"/>
          </a:p>
          <a:p>
            <a:pPr algn="just"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algn="just"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algn="just">
              <a:buClrTx/>
              <a:buSzTx/>
              <a:buFontTx/>
              <a:buNone/>
            </a:pPr>
            <a:endParaRPr lang="zh-CN" altLang="en-US" smtClean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graphicFrame>
        <p:nvGraphicFramePr>
          <p:cNvPr id="5591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93821"/>
              </p:ext>
            </p:extLst>
          </p:nvPr>
        </p:nvGraphicFramePr>
        <p:xfrm>
          <a:off x="1945158" y="2840980"/>
          <a:ext cx="5291138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r:id="rId3" imgW="2096410" imgH="508221" progId="Equation.3">
                  <p:embed/>
                </p:oleObj>
              </mc:Choice>
              <mc:Fallback>
                <p:oleObj r:id="rId3" imgW="2096410" imgH="5082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158" y="2840980"/>
                        <a:ext cx="5291138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9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086297"/>
              </p:ext>
            </p:extLst>
          </p:nvPr>
        </p:nvGraphicFramePr>
        <p:xfrm>
          <a:off x="899592" y="4702968"/>
          <a:ext cx="736123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r:id="rId5" imgW="3238500" imgH="457200" progId="Equation.3">
                  <p:embed/>
                </p:oleObj>
              </mc:Choice>
              <mc:Fallback>
                <p:oleObj r:id="rId5" imgW="323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702968"/>
                        <a:ext cx="736123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0200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7640" y="1484784"/>
            <a:ext cx="79248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b="1" smtClean="0"/>
              <a:t>下面是滤波器的理想</a:t>
            </a:r>
            <a:r>
              <a:rPr lang="zh-CN" altLang="zh-CN" b="1" smtClean="0"/>
              <a:t>频率特性</a:t>
            </a:r>
            <a:r>
              <a:rPr lang="zh-CN" altLang="en-US" b="1"/>
              <a:t>（</a:t>
            </a:r>
            <a:r>
              <a:rPr lang="zh-CN" altLang="en-US" b="1" smtClean="0"/>
              <a:t>线性相位）</a:t>
            </a:r>
            <a:endParaRPr lang="zh-CN" altLang="zh-CN" b="1" smtClean="0"/>
          </a:p>
        </p:txBody>
      </p:sp>
      <p:grpSp>
        <p:nvGrpSpPr>
          <p:cNvPr id="560131" name="Group 3"/>
          <p:cNvGrpSpPr>
            <a:grpSpLocks/>
          </p:cNvGrpSpPr>
          <p:nvPr/>
        </p:nvGrpSpPr>
        <p:grpSpPr bwMode="auto">
          <a:xfrm>
            <a:off x="4724400" y="3120676"/>
            <a:ext cx="3810000" cy="2332038"/>
            <a:chOff x="0" y="-34"/>
            <a:chExt cx="2400" cy="1469"/>
          </a:xfrm>
        </p:grpSpPr>
        <p:sp>
          <p:nvSpPr>
            <p:cNvPr id="560134" name="Line 4"/>
            <p:cNvSpPr>
              <a:spLocks noChangeShapeType="1"/>
            </p:cNvSpPr>
            <p:nvPr/>
          </p:nvSpPr>
          <p:spPr bwMode="auto">
            <a:xfrm>
              <a:off x="508" y="445"/>
              <a:ext cx="184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0135" name="Line 5"/>
            <p:cNvSpPr>
              <a:spLocks noChangeShapeType="1"/>
            </p:cNvSpPr>
            <p:nvPr/>
          </p:nvSpPr>
          <p:spPr bwMode="auto">
            <a:xfrm>
              <a:off x="738" y="53"/>
              <a:ext cx="0" cy="13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60136" name="Object 6"/>
            <p:cNvGraphicFramePr>
              <a:graphicFrameLocks noChangeAspect="1"/>
            </p:cNvGraphicFramePr>
            <p:nvPr/>
          </p:nvGraphicFramePr>
          <p:xfrm>
            <a:off x="2169" y="464"/>
            <a:ext cx="23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0" r:id="rId3" imgW="153265" imgH="140493" progId="Equation.3">
                    <p:embed/>
                  </p:oleObj>
                </mc:Choice>
                <mc:Fallback>
                  <p:oleObj r:id="rId3" imgW="153265" imgH="1404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9" y="464"/>
                          <a:ext cx="23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0137" name="Object 7"/>
            <p:cNvGraphicFramePr>
              <a:graphicFrameLocks noChangeAspect="1"/>
            </p:cNvGraphicFramePr>
            <p:nvPr/>
          </p:nvGraphicFramePr>
          <p:xfrm>
            <a:off x="1892" y="230"/>
            <a:ext cx="27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1" r:id="rId5" imgW="216464" imgH="178264" progId="Equation.3">
                    <p:embed/>
                  </p:oleObj>
                </mc:Choice>
                <mc:Fallback>
                  <p:oleObj r:id="rId5" imgW="216464" imgH="17826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230"/>
                          <a:ext cx="27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0138" name="Object 8"/>
            <p:cNvGraphicFramePr>
              <a:graphicFrameLocks noChangeAspect="1"/>
            </p:cNvGraphicFramePr>
            <p:nvPr/>
          </p:nvGraphicFramePr>
          <p:xfrm>
            <a:off x="600" y="446"/>
            <a:ext cx="13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2" r:id="rId7" imgW="127443" imgH="178420" progId="Equation.3">
                    <p:embed/>
                  </p:oleObj>
                </mc:Choice>
                <mc:Fallback>
                  <p:oleObj r:id="rId7" imgW="127443" imgH="1784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446"/>
                          <a:ext cx="138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0139" name="Object 9"/>
            <p:cNvGraphicFramePr>
              <a:graphicFrameLocks noChangeAspect="1"/>
            </p:cNvGraphicFramePr>
            <p:nvPr/>
          </p:nvGraphicFramePr>
          <p:xfrm>
            <a:off x="0" y="1231"/>
            <a:ext cx="713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3" r:id="rId9" imgW="660974" imgH="203377" progId="Equation.3">
                    <p:embed/>
                  </p:oleObj>
                </mc:Choice>
                <mc:Fallback>
                  <p:oleObj r:id="rId9" imgW="660974" imgH="2033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31"/>
                          <a:ext cx="713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0140" name="Line 10"/>
            <p:cNvSpPr>
              <a:spLocks noChangeShapeType="1"/>
            </p:cNvSpPr>
            <p:nvPr/>
          </p:nvSpPr>
          <p:spPr bwMode="auto">
            <a:xfrm>
              <a:off x="720" y="432"/>
              <a:ext cx="72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0141" name="Line 11"/>
            <p:cNvSpPr>
              <a:spLocks noChangeShapeType="1"/>
            </p:cNvSpPr>
            <p:nvPr/>
          </p:nvSpPr>
          <p:spPr bwMode="auto">
            <a:xfrm>
              <a:off x="1985" y="445"/>
              <a:ext cx="0" cy="904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0142" name="Line 12"/>
            <p:cNvSpPr>
              <a:spLocks noChangeShapeType="1"/>
            </p:cNvSpPr>
            <p:nvPr/>
          </p:nvSpPr>
          <p:spPr bwMode="auto">
            <a:xfrm>
              <a:off x="738" y="1349"/>
              <a:ext cx="1247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60143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387515"/>
                </p:ext>
              </p:extLst>
            </p:nvPr>
          </p:nvGraphicFramePr>
          <p:xfrm>
            <a:off x="790" y="-34"/>
            <a:ext cx="101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4" r:id="rId11" imgW="787742" imgH="203288" progId="Equation.3">
                    <p:embed/>
                  </p:oleObj>
                </mc:Choice>
                <mc:Fallback>
                  <p:oleObj r:id="rId11" imgW="787742" imgH="2032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-34"/>
                          <a:ext cx="101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0144" name="Line 14"/>
            <p:cNvSpPr>
              <a:spLocks noChangeShapeType="1"/>
            </p:cNvSpPr>
            <p:nvPr/>
          </p:nvSpPr>
          <p:spPr bwMode="auto">
            <a:xfrm flipV="1">
              <a:off x="1440" y="432"/>
              <a:ext cx="0" cy="528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0145" name="Line 15"/>
            <p:cNvSpPr>
              <a:spLocks noChangeShapeType="1"/>
            </p:cNvSpPr>
            <p:nvPr/>
          </p:nvSpPr>
          <p:spPr bwMode="auto">
            <a:xfrm flipH="1">
              <a:off x="720" y="960"/>
              <a:ext cx="720" cy="0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Line 16"/>
            <p:cNvSpPr>
              <a:spLocks noChangeShapeType="1"/>
            </p:cNvSpPr>
            <p:nvPr/>
          </p:nvSpPr>
          <p:spPr bwMode="auto">
            <a:xfrm>
              <a:off x="1392" y="912"/>
              <a:ext cx="576" cy="432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eaLnBrk="0" hangingPunct="0"/>
              <a:endParaRPr lang="zh-CN" altLang="en-US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aphicFrame>
          <p:nvGraphicFramePr>
            <p:cNvPr id="560147" name="Object 17"/>
            <p:cNvGraphicFramePr>
              <a:graphicFrameLocks noChangeAspect="1"/>
            </p:cNvGraphicFramePr>
            <p:nvPr/>
          </p:nvGraphicFramePr>
          <p:xfrm>
            <a:off x="1315" y="130"/>
            <a:ext cx="28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5" r:id="rId13" imgW="191164" imgH="229397" progId="Equation.3">
                    <p:embed/>
                  </p:oleObj>
                </mc:Choice>
                <mc:Fallback>
                  <p:oleObj r:id="rId13" imgW="191164" imgH="22939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130"/>
                          <a:ext cx="28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60146" name="Picture 1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25390"/>
            <a:ext cx="374332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7992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2C81-3ACD-4686-AF2D-2EBF83866ED5}" type="datetime1">
              <a:rPr lang="zh-CN" altLang="en-US" smtClean="0"/>
              <a:t>2018-04-06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213" y="1412776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数字滤波器：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是指输入、输出均为数字信号，通过数值运算处理改变输入信号所含频率成分的相对比例，或者滤除某些频率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成分。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数字滤波器处理精度高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数值计算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实现模拟滤波器无法实现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特殊滤波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/>
              <a:t>数字</a:t>
            </a:r>
            <a:r>
              <a:rPr lang="zh-CN" altLang="en-US" dirty="0" smtClean="0"/>
              <a:t>滤波器的基本概念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0183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80728"/>
            <a:ext cx="7924800" cy="4419600"/>
          </a:xfrm>
        </p:spPr>
        <p:txBody>
          <a:bodyPr/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：傅里叶反变换计算</a:t>
            </a:r>
            <a:r>
              <a:rPr lang="en-US" altLang="zh-CN" sz="2800" b="1" i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b="1" i="1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b="1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graphicFrame>
        <p:nvGraphicFramePr>
          <p:cNvPr id="5611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14811"/>
              </p:ext>
            </p:extLst>
          </p:nvPr>
        </p:nvGraphicFramePr>
        <p:xfrm>
          <a:off x="2316385" y="1988840"/>
          <a:ext cx="4487863" cy="390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r:id="rId3" imgW="1765300" imgH="1549400" progId="Equation.3">
                  <p:embed/>
                </p:oleObj>
              </mc:Choice>
              <mc:Fallback>
                <p:oleObj r:id="rId3" imgW="1765300" imgH="154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385" y="1988840"/>
                        <a:ext cx="4487863" cy="390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8646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8" y="1731740"/>
            <a:ext cx="7704137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2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5533"/>
              </p:ext>
            </p:extLst>
          </p:nvPr>
        </p:nvGraphicFramePr>
        <p:xfrm>
          <a:off x="323528" y="1701577"/>
          <a:ext cx="8334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r:id="rId4" imgW="381829" imgH="229097" progId="Equation.3">
                  <p:embed/>
                </p:oleObj>
              </mc:Choice>
              <mc:Fallback>
                <p:oleObj r:id="rId4" imgW="381829" imgH="229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01577"/>
                        <a:ext cx="8334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691043"/>
              </p:ext>
            </p:extLst>
          </p:nvPr>
        </p:nvGraphicFramePr>
        <p:xfrm>
          <a:off x="5541640" y="5000402"/>
          <a:ext cx="3079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r:id="rId6" imgW="153265" imgH="140493" progId="Equation.3">
                  <p:embed/>
                </p:oleObj>
              </mc:Choice>
              <mc:Fallback>
                <p:oleObj r:id="rId6" imgW="153265" imgH="1404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640" y="5000402"/>
                        <a:ext cx="30797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2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374828"/>
              </p:ext>
            </p:extLst>
          </p:nvPr>
        </p:nvGraphicFramePr>
        <p:xfrm>
          <a:off x="8222928" y="4924202"/>
          <a:ext cx="315912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r:id="rId8" imgW="127554" imgH="140309" progId="Equation.3">
                  <p:embed/>
                </p:oleObj>
              </mc:Choice>
              <mc:Fallback>
                <p:oleObj r:id="rId8" imgW="127554" imgH="1403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928" y="4924202"/>
                        <a:ext cx="315912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2183" name="Line 7"/>
          <p:cNvSpPr>
            <a:spLocks noChangeShapeType="1"/>
          </p:cNvSpPr>
          <p:nvPr/>
        </p:nvSpPr>
        <p:spPr bwMode="auto">
          <a:xfrm>
            <a:off x="5652765" y="1196752"/>
            <a:ext cx="0" cy="374491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438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25632" y="332656"/>
            <a:ext cx="7924800" cy="2564407"/>
          </a:xfrm>
          <a:noFill/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ClrTx/>
              <a:buSzTx/>
              <a:buFontTx/>
              <a:buNone/>
            </a:pPr>
            <a:r>
              <a:rPr lang="zh-CN" altLang="en-US" smtClean="0"/>
              <a:t>       </a:t>
            </a:r>
            <a:r>
              <a:rPr lang="zh-CN" altLang="en-US" sz="2800" b="1" i="1" smtClean="0"/>
              <a:t>h</a:t>
            </a:r>
            <a:r>
              <a:rPr lang="zh-CN" altLang="en-US" sz="2800" b="1" i="1" baseline="-30000" smtClean="0"/>
              <a:t>d</a:t>
            </a:r>
            <a:r>
              <a:rPr lang="zh-CN" altLang="en-US" sz="2800" b="1" smtClean="0"/>
              <a:t>(</a:t>
            </a:r>
            <a:r>
              <a:rPr lang="zh-CN" altLang="en-US" sz="2800" b="1" i="1" smtClean="0"/>
              <a:t>n</a:t>
            </a:r>
            <a:r>
              <a:rPr lang="zh-CN" altLang="en-US" sz="2800" b="1" smtClean="0"/>
              <a:t>)是一个以</a:t>
            </a:r>
            <a:r>
              <a:rPr lang="ru-RU" altLang="en-US" sz="2800" b="1" i="1" smtClean="0">
                <a:solidFill>
                  <a:srgbClr val="CC0000"/>
                </a:solidFill>
                <a:latin typeface="宋体" panose="02010600030101010101" pitchFamily="2" charset="-122"/>
              </a:rPr>
              <a:t>а</a:t>
            </a:r>
            <a:r>
              <a:rPr lang="zh-CN" altLang="en-US" sz="2800" b="1" smtClean="0">
                <a:solidFill>
                  <a:srgbClr val="CC0000"/>
                </a:solidFill>
              </a:rPr>
              <a:t>中心</a:t>
            </a:r>
            <a:r>
              <a:rPr lang="zh-CN" altLang="en-US" sz="2800" b="1" smtClean="0"/>
              <a:t>的</a:t>
            </a:r>
            <a:r>
              <a:rPr lang="zh-CN" altLang="en-US" sz="2800" b="1" smtClean="0">
                <a:solidFill>
                  <a:srgbClr val="CC0000"/>
                </a:solidFill>
              </a:rPr>
              <a:t>偶对称</a:t>
            </a:r>
            <a:r>
              <a:rPr lang="zh-CN" altLang="en-US" sz="2800" b="1" smtClean="0"/>
              <a:t>的</a:t>
            </a:r>
            <a:r>
              <a:rPr lang="zh-CN" altLang="en-US" sz="2800" b="1" smtClean="0">
                <a:solidFill>
                  <a:srgbClr val="CC0000"/>
                </a:solidFill>
              </a:rPr>
              <a:t>无限长非因果序列</a:t>
            </a:r>
            <a:r>
              <a:rPr lang="zh-CN" altLang="en-US" sz="2800" b="1" smtClean="0"/>
              <a:t>，如果截取一段</a:t>
            </a:r>
            <a:r>
              <a:rPr lang="zh-CN" altLang="en-US" sz="2800" b="1" i="1" smtClean="0"/>
              <a:t>n</a:t>
            </a:r>
            <a:r>
              <a:rPr lang="zh-CN" altLang="en-US" sz="2800" b="1" smtClean="0"/>
              <a:t>=0～</a:t>
            </a:r>
            <a:r>
              <a:rPr lang="zh-CN" altLang="en-US" sz="2800" b="1" i="1" smtClean="0"/>
              <a:t>N</a:t>
            </a:r>
            <a:r>
              <a:rPr lang="zh-CN" altLang="en-US" sz="2800" b="1" smtClean="0"/>
              <a:t>-1的</a:t>
            </a:r>
            <a:r>
              <a:rPr lang="zh-CN" altLang="en-US" sz="2800" b="1" i="1" smtClean="0"/>
              <a:t>h</a:t>
            </a:r>
            <a:r>
              <a:rPr lang="zh-CN" altLang="en-US" sz="2800" b="1" i="1" baseline="-30000" smtClean="0"/>
              <a:t>d</a:t>
            </a:r>
            <a:r>
              <a:rPr lang="zh-CN" altLang="en-US" sz="2800" b="1" smtClean="0"/>
              <a:t>(</a:t>
            </a:r>
            <a:r>
              <a:rPr lang="zh-CN" altLang="en-US" sz="2800" b="1" i="1" smtClean="0"/>
              <a:t>n</a:t>
            </a:r>
            <a:r>
              <a:rPr lang="zh-CN" altLang="en-US" sz="2800" b="1" smtClean="0"/>
              <a:t>)作为</a:t>
            </a:r>
            <a:r>
              <a:rPr lang="zh-CN" altLang="en-US" sz="2800" b="1" i="1" smtClean="0"/>
              <a:t>h</a:t>
            </a:r>
            <a:r>
              <a:rPr lang="zh-CN" altLang="en-US" sz="2800" b="1" smtClean="0"/>
              <a:t>(</a:t>
            </a:r>
            <a:r>
              <a:rPr lang="zh-CN" altLang="en-US" sz="2800" b="1" i="1" smtClean="0"/>
              <a:t>n</a:t>
            </a:r>
            <a:r>
              <a:rPr lang="zh-CN" altLang="en-US" sz="2800" b="1" smtClean="0"/>
              <a:t>) ，则为保证所得到的是线性相位FIR滤波器，延时</a:t>
            </a:r>
            <a:r>
              <a:rPr lang="ru-RU" altLang="en-US" b="1" i="1" smtClean="0">
                <a:solidFill>
                  <a:srgbClr val="CC0000"/>
                </a:solidFill>
                <a:latin typeface="宋体" panose="02010600030101010101" pitchFamily="2" charset="-122"/>
              </a:rPr>
              <a:t>а</a:t>
            </a:r>
            <a:r>
              <a:rPr lang="zh-CN" altLang="en-US" sz="2800" b="1" smtClean="0"/>
              <a:t>应怎样选择</a:t>
            </a:r>
            <a:r>
              <a:rPr lang="zh-CN" altLang="en-US" sz="2800" b="1" smtClean="0"/>
              <a:t>？</a:t>
            </a:r>
            <a:endParaRPr lang="zh-CN" altLang="en-US" sz="2800" b="1" smtClean="0"/>
          </a:p>
        </p:txBody>
      </p:sp>
      <p:grpSp>
        <p:nvGrpSpPr>
          <p:cNvPr id="563203" name="Group 3"/>
          <p:cNvGrpSpPr>
            <a:grpSpLocks/>
          </p:cNvGrpSpPr>
          <p:nvPr/>
        </p:nvGrpSpPr>
        <p:grpSpPr bwMode="auto">
          <a:xfrm>
            <a:off x="1240556" y="3054102"/>
            <a:ext cx="6234113" cy="509588"/>
            <a:chOff x="-154" y="36"/>
            <a:chExt cx="3927" cy="321"/>
          </a:xfrm>
        </p:grpSpPr>
        <p:sp>
          <p:nvSpPr>
            <p:cNvPr id="2" name="Rectangle 4"/>
            <p:cNvSpPr>
              <a:spLocks noChangeArrowheads="1"/>
            </p:cNvSpPr>
            <p:nvPr/>
          </p:nvSpPr>
          <p:spPr bwMode="auto">
            <a:xfrm>
              <a:off x="-154" y="48"/>
              <a:ext cx="26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0" hangingPunct="0">
                <a:spcBef>
                  <a:spcPct val="50000"/>
                </a:spcBef>
              </a:pPr>
              <a:r>
                <a:rPr lang="ru-RU" altLang="en-US" sz="2800" b="1" i="1" smtClean="0">
                  <a:solidFill>
                    <a:srgbClr val="FF0000"/>
                  </a:solidFill>
                </a:rPr>
                <a:t>а</a:t>
              </a:r>
              <a:r>
                <a:rPr lang="zh-CN" altLang="en-US" sz="2800" b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为</a:t>
              </a:r>
              <a:r>
                <a:rPr lang="zh-CN" altLang="en-US" sz="2800" b="1" i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  <a:r>
                <a:rPr lang="zh-CN" altLang="en-US" sz="2800" b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800" b="1" i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)长度</a:t>
              </a:r>
              <a:r>
                <a:rPr lang="zh-CN" altLang="en-US" sz="2800" b="1" i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的一半</a:t>
              </a:r>
              <a:r>
                <a:rPr lang="zh-CN" altLang="en-US" sz="2800" b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, 即：</a:t>
              </a:r>
              <a:endPara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2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2432850"/>
                </p:ext>
              </p:extLst>
            </p:nvPr>
          </p:nvGraphicFramePr>
          <p:xfrm>
            <a:off x="2374" y="36"/>
            <a:ext cx="139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4" r:id="rId3" imgW="876681" imgH="203288" progId="Equation.3">
                    <p:embed/>
                  </p:oleObj>
                </mc:Choice>
                <mc:Fallback>
                  <p:oleObj r:id="rId3" imgW="876681" imgH="2032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36"/>
                          <a:ext cx="139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302864"/>
              </p:ext>
            </p:extLst>
          </p:nvPr>
        </p:nvGraphicFramePr>
        <p:xfrm>
          <a:off x="1549548" y="4696172"/>
          <a:ext cx="6046788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r:id="rId5" imgW="2717800" imgH="457200" progId="Equation.3">
                  <p:embed/>
                </p:oleObj>
              </mc:Choice>
              <mc:Fallback>
                <p:oleObj r:id="rId5" imgW="2717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548" y="4696172"/>
                        <a:ext cx="6046788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062268"/>
              </p:ext>
            </p:extLst>
          </p:nvPr>
        </p:nvGraphicFramePr>
        <p:xfrm>
          <a:off x="3216002" y="6090939"/>
          <a:ext cx="27241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r:id="rId7" imgW="1232970" imgH="228799" progId="Equation.3">
                  <p:embed/>
                </p:oleObj>
              </mc:Choice>
              <mc:Fallback>
                <p:oleObj r:id="rId7" imgW="1232970" imgH="228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002" y="6090939"/>
                        <a:ext cx="27241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08" name="Text Box 8"/>
          <p:cNvSpPr txBox="1">
            <a:spLocks noChangeArrowheads="1"/>
          </p:cNvSpPr>
          <p:nvPr/>
        </p:nvSpPr>
        <p:spPr bwMode="auto">
          <a:xfrm>
            <a:off x="625632" y="4006225"/>
            <a:ext cx="46006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74320" indent="-274320" algn="l">
              <a:spcBef>
                <a:spcPts val="580"/>
              </a:spcBef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第二步：用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窗函数</a:t>
            </a:r>
            <a:r>
              <a:rPr lang="zh-CN" altLang="en-US" sz="2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截取 </a:t>
            </a:r>
            <a:r>
              <a:rPr lang="en-US" altLang="zh-CN" sz="2800" b="1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2800" b="1" i="1" baseline="-25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800" b="1" i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</a:t>
            </a:r>
            <a:r>
              <a:rPr lang="en-US" altLang="zh-CN" sz="28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636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79248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mtClean="0"/>
              <a:t> </a:t>
            </a:r>
          </a:p>
        </p:txBody>
      </p:sp>
      <p:graphicFrame>
        <p:nvGraphicFramePr>
          <p:cNvPr id="564227" name="Object 3"/>
          <p:cNvGraphicFramePr>
            <a:graphicFrameLocks noChangeAspect="1"/>
          </p:cNvGraphicFramePr>
          <p:nvPr/>
        </p:nvGraphicFramePr>
        <p:xfrm>
          <a:off x="2339975" y="6021388"/>
          <a:ext cx="15192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" r:id="rId3" imgW="851269" imgH="203288" progId="Equation.3">
                  <p:embed/>
                </p:oleObj>
              </mc:Choice>
              <mc:Fallback>
                <p:oleObj r:id="rId3" imgW="851269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021388"/>
                        <a:ext cx="15192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8" name="Object 4"/>
          <p:cNvGraphicFramePr>
            <a:graphicFrameLocks noChangeAspect="1"/>
          </p:cNvGraphicFramePr>
          <p:nvPr/>
        </p:nvGraphicFramePr>
        <p:xfrm>
          <a:off x="8101013" y="6237288"/>
          <a:ext cx="315912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1" r:id="rId5" imgW="127554" imgH="140309" progId="Equation.3">
                  <p:embed/>
                </p:oleObj>
              </mc:Choice>
              <mc:Fallback>
                <p:oleObj r:id="rId5" imgW="127554" imgH="1403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6237288"/>
                        <a:ext cx="315912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29" name="Object 5"/>
          <p:cNvGraphicFramePr>
            <a:graphicFrameLocks noChangeAspect="1"/>
          </p:cNvGraphicFramePr>
          <p:nvPr/>
        </p:nvGraphicFramePr>
        <p:xfrm>
          <a:off x="4910138" y="6237288"/>
          <a:ext cx="15636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2" r:id="rId7" imgW="876681" imgH="203288" progId="Equation.3">
                  <p:embed/>
                </p:oleObj>
              </mc:Choice>
              <mc:Fallback>
                <p:oleObj r:id="rId7" imgW="876681" imgH="2032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6237288"/>
                        <a:ext cx="156368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0" name="Object 6"/>
          <p:cNvGraphicFramePr>
            <a:graphicFrameLocks noChangeAspect="1"/>
          </p:cNvGraphicFramePr>
          <p:nvPr/>
        </p:nvGraphicFramePr>
        <p:xfrm>
          <a:off x="6659563" y="6308725"/>
          <a:ext cx="635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3" r:id="rId9" imgW="356064" imgH="178032" progId="Equation.3">
                  <p:embed/>
                </p:oleObj>
              </mc:Choice>
              <mc:Fallback>
                <p:oleObj r:id="rId9" imgW="356064" imgH="1780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6308725"/>
                        <a:ext cx="635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1" name="Object 7"/>
          <p:cNvGraphicFramePr>
            <a:graphicFrameLocks noChangeAspect="1"/>
          </p:cNvGraphicFramePr>
          <p:nvPr/>
        </p:nvGraphicFramePr>
        <p:xfrm>
          <a:off x="3163888" y="24066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r:id="rId11" imgW="114648" imgH="216558" progId="Equation.3">
                  <p:embed/>
                </p:oleObj>
              </mc:Choice>
              <mc:Fallback>
                <p:oleObj r:id="rId11" imgW="114648" imgH="21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4066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42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49275"/>
            <a:ext cx="7199313" cy="574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64233" name="Object 9"/>
          <p:cNvGraphicFramePr>
            <a:graphicFrameLocks noChangeAspect="1"/>
          </p:cNvGraphicFramePr>
          <p:nvPr/>
        </p:nvGraphicFramePr>
        <p:xfrm>
          <a:off x="1835150" y="2781300"/>
          <a:ext cx="965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r:id="rId14" imgW="406930" imgH="216181" progId="Equation.3">
                  <p:embed/>
                </p:oleObj>
              </mc:Choice>
              <mc:Fallback>
                <p:oleObj r:id="rId14" imgW="406930" imgH="21618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965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4" name="Object 10"/>
          <p:cNvGraphicFramePr>
            <a:graphicFrameLocks noChangeAspect="1"/>
          </p:cNvGraphicFramePr>
          <p:nvPr/>
        </p:nvGraphicFramePr>
        <p:xfrm>
          <a:off x="1908175" y="836613"/>
          <a:ext cx="8334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r:id="rId16" imgW="381829" imgH="229097" progId="Equation.3">
                  <p:embed/>
                </p:oleObj>
              </mc:Choice>
              <mc:Fallback>
                <p:oleObj r:id="rId16" imgW="381829" imgH="2290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836613"/>
                        <a:ext cx="8334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235" name="Object 11"/>
          <p:cNvGraphicFramePr>
            <a:graphicFrameLocks noChangeAspect="1"/>
          </p:cNvGraphicFramePr>
          <p:nvPr/>
        </p:nvGraphicFramePr>
        <p:xfrm>
          <a:off x="1908175" y="4581525"/>
          <a:ext cx="695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r:id="rId18" imgW="318191" imgH="203642" progId="Equation.3">
                  <p:embed/>
                </p:oleObj>
              </mc:Choice>
              <mc:Fallback>
                <p:oleObj r:id="rId18" imgW="318191" imgH="2036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581525"/>
                        <a:ext cx="695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236" name="Line 12"/>
          <p:cNvSpPr>
            <a:spLocks noChangeShapeType="1"/>
          </p:cNvSpPr>
          <p:nvPr/>
        </p:nvSpPr>
        <p:spPr bwMode="auto">
          <a:xfrm flipV="1">
            <a:off x="4356100" y="188913"/>
            <a:ext cx="0" cy="6264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4237" name="Line 13"/>
          <p:cNvSpPr>
            <a:spLocks noChangeShapeType="1"/>
          </p:cNvSpPr>
          <p:nvPr/>
        </p:nvSpPr>
        <p:spPr bwMode="auto">
          <a:xfrm>
            <a:off x="5651500" y="44450"/>
            <a:ext cx="0" cy="6192838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4238" name="Line 14"/>
          <p:cNvSpPr>
            <a:spLocks noChangeShapeType="1"/>
          </p:cNvSpPr>
          <p:nvPr/>
        </p:nvSpPr>
        <p:spPr bwMode="auto">
          <a:xfrm>
            <a:off x="6948488" y="44450"/>
            <a:ext cx="0" cy="6192838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55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5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958961"/>
              </p:ext>
            </p:extLst>
          </p:nvPr>
        </p:nvGraphicFramePr>
        <p:xfrm>
          <a:off x="969714" y="2762944"/>
          <a:ext cx="584676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r:id="rId3" imgW="2413000" imgH="393700" progId="Equation.3">
                  <p:embed/>
                </p:oleObj>
              </mc:Choice>
              <mc:Fallback>
                <p:oleObj r:id="rId3" imgW="241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714" y="2762944"/>
                        <a:ext cx="584676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767224"/>
              </p:ext>
            </p:extLst>
          </p:nvPr>
        </p:nvGraphicFramePr>
        <p:xfrm>
          <a:off x="969714" y="1340768"/>
          <a:ext cx="71818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r:id="rId5" imgW="3009900" imgH="457200" progId="Equation.3">
                  <p:embed/>
                </p:oleObj>
              </mc:Choice>
              <mc:Fallback>
                <p:oleObj r:id="rId5" imgW="300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714" y="1340768"/>
                        <a:ext cx="71818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510824"/>
              </p:ext>
            </p:extLst>
          </p:nvPr>
        </p:nvGraphicFramePr>
        <p:xfrm>
          <a:off x="969714" y="3993356"/>
          <a:ext cx="777875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r:id="rId7" imgW="2882900" imgH="685800" progId="Equation.3">
                  <p:embed/>
                </p:oleObj>
              </mc:Choice>
              <mc:Fallback>
                <p:oleObj r:id="rId7" imgW="28829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714" y="3993356"/>
                        <a:ext cx="777875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5253" name="Group 5"/>
          <p:cNvGrpSpPr>
            <a:grpSpLocks/>
          </p:cNvGrpSpPr>
          <p:nvPr/>
        </p:nvGrpSpPr>
        <p:grpSpPr bwMode="auto">
          <a:xfrm>
            <a:off x="609600" y="476672"/>
            <a:ext cx="6443663" cy="531813"/>
            <a:chOff x="0" y="0"/>
            <a:chExt cx="4059" cy="335"/>
          </a:xfrm>
        </p:grpSpPr>
        <p:graphicFrame>
          <p:nvGraphicFramePr>
            <p:cNvPr id="565255" name="Object 6"/>
            <p:cNvGraphicFramePr>
              <a:graphicFrameLocks noChangeAspect="1"/>
            </p:cNvGraphicFramePr>
            <p:nvPr/>
          </p:nvGraphicFramePr>
          <p:xfrm>
            <a:off x="3360" y="48"/>
            <a:ext cx="69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13" r:id="rId9" imgW="495946" imgH="228898" progId="Equation.3">
                    <p:embed/>
                  </p:oleObj>
                </mc:Choice>
                <mc:Fallback>
                  <p:oleObj r:id="rId9" imgW="495946" imgH="2288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48"/>
                          <a:ext cx="69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5256" name="Rectangle 7"/>
            <p:cNvSpPr>
              <a:spLocks noChangeArrowheads="1"/>
            </p:cNvSpPr>
            <p:nvPr/>
          </p:nvSpPr>
          <p:spPr bwMode="auto">
            <a:xfrm>
              <a:off x="0" y="0"/>
              <a:ext cx="34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rgbClr val="996666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</a:t>
              </a: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步：检验</a:t>
              </a: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</a:t>
              </a:r>
              <a:r>
                <a:rPr lang="en-US" altLang="zh-CN" sz="2800" b="1" i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</a:t>
              </a:r>
              <a:r>
                <a:rPr lang="en-US" altLang="zh-CN" sz="2800" b="1" i="1" baseline="-250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en-US" altLang="zh-CN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en-US" altLang="zh-CN" sz="2800" b="1" i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b="1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频率特性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467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6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155384"/>
              </p:ext>
            </p:extLst>
          </p:nvPr>
        </p:nvGraphicFramePr>
        <p:xfrm>
          <a:off x="2239962" y="332656"/>
          <a:ext cx="46640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r:id="rId3" imgW="1918533" imgH="470104" progId="Equation.3">
                  <p:embed/>
                </p:oleObj>
              </mc:Choice>
              <mc:Fallback>
                <p:oleObj r:id="rId3" imgW="1918533" imgH="4701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2" y="332656"/>
                        <a:ext cx="46640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6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979980"/>
              </p:ext>
            </p:extLst>
          </p:nvPr>
        </p:nvGraphicFramePr>
        <p:xfrm>
          <a:off x="2558256" y="2276872"/>
          <a:ext cx="40274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r:id="rId5" imgW="1435723" imgH="254110" progId="Equation.3">
                  <p:embed/>
                </p:oleObj>
              </mc:Choice>
              <mc:Fallback>
                <p:oleObj r:id="rId5" imgW="1435723" imgH="2541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256" y="2276872"/>
                        <a:ext cx="40274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6277" name="Group 5"/>
          <p:cNvGrpSpPr>
            <a:grpSpLocks/>
          </p:cNvGrpSpPr>
          <p:nvPr/>
        </p:nvGrpSpPr>
        <p:grpSpPr bwMode="auto">
          <a:xfrm>
            <a:off x="827584" y="3140968"/>
            <a:ext cx="7271717" cy="1239839"/>
            <a:chOff x="0" y="-27"/>
            <a:chExt cx="4173" cy="781"/>
          </a:xfrm>
        </p:grpSpPr>
        <p:grpSp>
          <p:nvGrpSpPr>
            <p:cNvPr id="566280" name="Group 6"/>
            <p:cNvGrpSpPr>
              <a:grpSpLocks/>
            </p:cNvGrpSpPr>
            <p:nvPr/>
          </p:nvGrpSpPr>
          <p:grpSpPr bwMode="auto">
            <a:xfrm>
              <a:off x="0" y="-27"/>
              <a:ext cx="4173" cy="354"/>
              <a:chOff x="0" y="-27"/>
              <a:chExt cx="4173" cy="354"/>
            </a:xfrm>
          </p:grpSpPr>
          <p:sp>
            <p:nvSpPr>
              <p:cNvPr id="2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1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/>
                <a:r>
                  <a:rPr lang="zh-CN" altLang="en-US" sz="2800" b="1" smtClean="0">
                    <a:solidFill>
                      <a:srgbClr val="000000"/>
                    </a:solidFill>
                  </a:rPr>
                  <a:t>其线性相位部分           表示延时一半长度</a:t>
                </a:r>
              </a:p>
            </p:txBody>
          </p:sp>
          <p:graphicFrame>
            <p:nvGraphicFramePr>
              <p:cNvPr id="56628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2978010"/>
                  </p:ext>
                </p:extLst>
              </p:nvPr>
            </p:nvGraphicFramePr>
            <p:xfrm>
              <a:off x="1518" y="-27"/>
              <a:ext cx="556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42" r:id="rId7" imgW="343646" imgH="203642" progId="Equation.3">
                      <p:embed/>
                    </p:oleObj>
                  </mc:Choice>
                  <mc:Fallback>
                    <p:oleObj r:id="rId7" imgW="343646" imgH="20364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8" y="-27"/>
                            <a:ext cx="556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66281" name="Object 9"/>
            <p:cNvGraphicFramePr>
              <a:graphicFrameLocks noChangeAspect="1"/>
            </p:cNvGraphicFramePr>
            <p:nvPr/>
          </p:nvGraphicFramePr>
          <p:xfrm>
            <a:off x="96" y="480"/>
            <a:ext cx="1193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3" r:id="rId9" imgW="876681" imgH="203288" progId="Equation.3">
                    <p:embed/>
                  </p:oleObj>
                </mc:Choice>
                <mc:Fallback>
                  <p:oleObj r:id="rId9" imgW="876681" imgH="20328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480"/>
                          <a:ext cx="1193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6282" name="Rectangle 10"/>
          <p:cNvSpPr>
            <a:spLocks noChangeArrowheads="1"/>
          </p:cNvSpPr>
          <p:nvPr/>
        </p:nvSpPr>
        <p:spPr bwMode="auto">
          <a:xfrm>
            <a:off x="828675" y="1556792"/>
            <a:ext cx="63161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0" hangingPunct="0"/>
            <a:r>
              <a:rPr lang="zh-CN" altLang="en-US" sz="2800" b="1" smtClean="0">
                <a:solidFill>
                  <a:srgbClr val="000000"/>
                </a:solidFill>
              </a:rPr>
              <a:t>用幅度函数和相位函数来表示，则</a:t>
            </a:r>
            <a:r>
              <a:rPr lang="zh-CN" altLang="en-US" sz="2800" b="1" smtClean="0">
                <a:solidFill>
                  <a:srgbClr val="000000"/>
                </a:solidFill>
              </a:rPr>
              <a:t>有：</a:t>
            </a:r>
            <a:endParaRPr lang="zh-CN" altLang="en-US" sz="2800" b="1" smtClean="0">
              <a:solidFill>
                <a:srgbClr val="0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675" y="4561964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800" b="1"/>
              <a:t>对频率响应起作用的是它的幅度函数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69833"/>
              </p:ext>
            </p:extLst>
          </p:nvPr>
        </p:nvGraphicFramePr>
        <p:xfrm>
          <a:off x="2952392" y="5301208"/>
          <a:ext cx="32512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r:id="rId11" imgW="1309805" imgH="419646" progId="Equation.3">
                  <p:embed/>
                </p:oleObj>
              </mc:Choice>
              <mc:Fallback>
                <p:oleObj r:id="rId11" imgW="1309805" imgH="419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392" y="5301208"/>
                        <a:ext cx="32512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454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300" name="Group 4"/>
          <p:cNvGrpSpPr>
            <a:grpSpLocks/>
          </p:cNvGrpSpPr>
          <p:nvPr/>
        </p:nvGrpSpPr>
        <p:grpSpPr bwMode="auto">
          <a:xfrm>
            <a:off x="304800" y="1844824"/>
            <a:ext cx="8534400" cy="3184525"/>
            <a:chOff x="0" y="0"/>
            <a:chExt cx="5376" cy="2006"/>
          </a:xfrm>
        </p:grpSpPr>
        <p:graphicFrame>
          <p:nvGraphicFramePr>
            <p:cNvPr id="567302" name="Object 5"/>
            <p:cNvGraphicFramePr>
              <a:graphicFrameLocks noChangeAspect="1"/>
            </p:cNvGraphicFramePr>
            <p:nvPr/>
          </p:nvGraphicFramePr>
          <p:xfrm>
            <a:off x="0" y="0"/>
            <a:ext cx="5376" cy="1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2" r:id="rId3" imgW="7085714" imgH="3010320" progId="Paint.Picture">
                    <p:embed/>
                  </p:oleObj>
                </mc:Choice>
                <mc:Fallback>
                  <p:oleObj r:id="rId3" imgW="7085714" imgH="301032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376" cy="1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03" name="Text Box 6"/>
            <p:cNvSpPr txBox="1">
              <a:spLocks noChangeArrowheads="1"/>
            </p:cNvSpPr>
            <p:nvPr/>
          </p:nvSpPr>
          <p:spPr bwMode="auto">
            <a:xfrm>
              <a:off x="3648" y="1776"/>
              <a:ext cx="77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主瓣宽度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8530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3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44" y="187896"/>
            <a:ext cx="7704856" cy="648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067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260350"/>
            <a:ext cx="8569325" cy="63373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加窗处理对矩形频率响应</a:t>
            </a:r>
            <a:r>
              <a:rPr lang="zh-CN" altLang="en-US" sz="2800" b="1" smtClean="0"/>
              <a:t>的</a:t>
            </a:r>
            <a:r>
              <a:rPr lang="zh-CN" altLang="en-US" sz="2800" b="1" smtClean="0"/>
              <a:t>影响：</a:t>
            </a:r>
            <a:endParaRPr lang="zh-CN" altLang="en-US" sz="2800" b="1" dirty="0" smtClean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）窗函数的频率特性使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矩形频率响应</a:t>
            </a:r>
            <a:r>
              <a:rPr lang="zh-CN" altLang="en-US" sz="2800" b="1" dirty="0" smtClean="0"/>
              <a:t>产生带内和带外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波动</a:t>
            </a:r>
            <a:r>
              <a:rPr lang="zh-CN" altLang="en-US" sz="2800" b="1" dirty="0" smtClean="0"/>
              <a:t>。在                             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在过渡带的两侧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波动最大，约为</a:t>
            </a:r>
            <a:r>
              <a:rPr lang="en-US" altLang="zh-CN" sz="2800" b="1" dirty="0" smtClean="0"/>
              <a:t>8.95%</a:t>
            </a:r>
            <a:r>
              <a:rPr lang="zh-CN" altLang="en-US" sz="2800" b="1" dirty="0" smtClean="0"/>
              <a:t>，与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无关，称为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吉布斯效应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）使理想特性不连续点处边沿加宽，形成过渡带，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过渡带宽等于窗函数频率响应的主瓣宽度</a:t>
            </a:r>
            <a:r>
              <a:rPr lang="zh-CN" altLang="en-US" sz="2800" b="1" dirty="0" smtClean="0"/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）增加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rgbClr val="CC0000"/>
                </a:solidFill>
              </a:rPr>
              <a:t>只能改变窗谱的主瓣宽度</a:t>
            </a:r>
            <a:r>
              <a:rPr lang="zh-CN" altLang="en-US" sz="2800" b="1" dirty="0" smtClean="0"/>
              <a:t>、</a:t>
            </a:r>
            <a:r>
              <a:rPr lang="en-US" altLang="zh-CN" sz="2800" b="1" dirty="0" smtClean="0"/>
              <a:t>ω</a:t>
            </a:r>
            <a:r>
              <a:rPr lang="zh-CN" altLang="en-US" sz="2800" b="1" dirty="0" smtClean="0"/>
              <a:t>坐标的比例、           的绝对值大小等内容，但不能改变主瓣与旁瓣的相对比例。</a:t>
            </a:r>
          </a:p>
        </p:txBody>
      </p:sp>
      <p:graphicFrame>
        <p:nvGraphicFramePr>
          <p:cNvPr id="569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102611"/>
              </p:ext>
            </p:extLst>
          </p:nvPr>
        </p:nvGraphicFramePr>
        <p:xfrm>
          <a:off x="2483768" y="1772816"/>
          <a:ext cx="2009775" cy="49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r:id="rId4" imgW="850531" imgH="177723" progId="Equation.3">
                  <p:embed/>
                </p:oleObj>
              </mc:Choice>
              <mc:Fallback>
                <p:oleObj r:id="rId4" imgW="850531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772816"/>
                        <a:ext cx="2009775" cy="497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9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599652"/>
              </p:ext>
            </p:extLst>
          </p:nvPr>
        </p:nvGraphicFramePr>
        <p:xfrm>
          <a:off x="1187624" y="5153248"/>
          <a:ext cx="10429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r:id="rId6" imgW="495946" imgH="241615" progId="Equation.3">
                  <p:embed/>
                </p:oleObj>
              </mc:Choice>
              <mc:Fallback>
                <p:oleObj r:id="rId6" imgW="495946" imgH="241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53248"/>
                        <a:ext cx="10429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593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80728"/>
            <a:ext cx="8640960" cy="44196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/>
              <a:t>         </a:t>
            </a:r>
            <a:r>
              <a:rPr lang="zh-CN" altLang="en-US" sz="2800" b="1" smtClean="0"/>
              <a:t>调整</a:t>
            </a:r>
            <a:r>
              <a:rPr lang="zh-CN" altLang="en-US" sz="2800" b="1" smtClean="0"/>
              <a:t>窗口</a:t>
            </a:r>
            <a:r>
              <a:rPr lang="zh-CN" altLang="en-US" sz="2800" b="1" smtClean="0">
                <a:solidFill>
                  <a:srgbClr val="CC0000"/>
                </a:solidFill>
              </a:rPr>
              <a:t>长度 </a:t>
            </a:r>
            <a:r>
              <a:rPr lang="en-US" altLang="zh-CN" sz="2800" b="1" i="1" smtClean="0"/>
              <a:t>N</a:t>
            </a:r>
            <a:r>
              <a:rPr lang="en-US" altLang="zh-CN" sz="2800" b="1" smtClean="0"/>
              <a:t> </a:t>
            </a:r>
            <a:r>
              <a:rPr lang="zh-CN" altLang="en-US" sz="2800" b="1" smtClean="0"/>
              <a:t>只能</a:t>
            </a:r>
            <a:r>
              <a:rPr lang="zh-CN" altLang="en-US" sz="2800" b="1" smtClean="0"/>
              <a:t>有效地控制过渡带的宽度，而要减少带内波动以及增大阻带衰减，只能从窗函数的</a:t>
            </a:r>
            <a:r>
              <a:rPr lang="zh-CN" altLang="en-US" sz="2800" b="1" smtClean="0">
                <a:solidFill>
                  <a:srgbClr val="CC0000"/>
                </a:solidFill>
              </a:rPr>
              <a:t>形状</a:t>
            </a:r>
            <a:r>
              <a:rPr lang="zh-CN" altLang="en-US" sz="2800" b="1" smtClean="0"/>
              <a:t>上找解决问题的方法</a:t>
            </a:r>
            <a:r>
              <a:rPr lang="zh-CN" altLang="en-US" sz="2800" b="1" smtClean="0"/>
              <a:t>。</a:t>
            </a:r>
            <a:endParaRPr lang="en-US" altLang="zh-CN" sz="2800" b="1" smtClean="0"/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 </a:t>
            </a:r>
            <a:r>
              <a:rPr lang="en-US" altLang="zh-CN" sz="2800" b="1" smtClean="0"/>
              <a:t>         </a:t>
            </a:r>
            <a:r>
              <a:rPr lang="zh-CN" altLang="en-US" sz="2800" b="1" smtClean="0">
                <a:solidFill>
                  <a:srgbClr val="FF0000"/>
                </a:solidFill>
              </a:rPr>
              <a:t>构造</a:t>
            </a:r>
            <a:r>
              <a:rPr lang="zh-CN" altLang="en-US" sz="2800" b="1" smtClean="0">
                <a:solidFill>
                  <a:srgbClr val="FF0000"/>
                </a:solidFill>
              </a:rPr>
              <a:t>新的窗函数形状</a:t>
            </a:r>
            <a:r>
              <a:rPr lang="zh-CN" altLang="en-US" sz="2800" b="1" smtClean="0"/>
              <a:t>，使其谱函数的主瓣包含更多的能量，相应旁瓣幅度更小。旁瓣的减小可使通带、阻带波动减小，从而加大阻带衰减。但这样总是以加宽过渡带为代价的。</a:t>
            </a:r>
          </a:p>
        </p:txBody>
      </p:sp>
    </p:spTree>
    <p:extLst>
      <p:ext uri="{BB962C8B-B14F-4D97-AF65-F5344CB8AC3E}">
        <p14:creationId xmlns:p14="http://schemas.microsoft.com/office/powerpoint/2010/main" val="40021385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AEAC345D-89E1-4BB1-A204-DCEB31D3EED3}" type="datetime1">
              <a:rPr lang="en-US" altLang="zh-CN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用差分方程定义数字滤波器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912810"/>
              </p:ext>
            </p:extLst>
          </p:nvPr>
        </p:nvGraphicFramePr>
        <p:xfrm>
          <a:off x="1901825" y="3039934"/>
          <a:ext cx="53403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r:id="rId3" imgW="2070100" imgH="431800" progId="Equation.3">
                  <p:embed/>
                </p:oleObj>
              </mc:Choice>
              <mc:Fallback>
                <p:oleObj r:id="rId3" imgW="207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039934"/>
                        <a:ext cx="534035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4800" y="1052736"/>
                <a:ext cx="85344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一个数字滤波器的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是其过去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点输出的线性组合加上当前输入序列与过去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点输入序列的线性组合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0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除了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与当前的输入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有关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，同时还与过去的输入和过去的输出有关，系统是带有记忆</a:t>
                </a:r>
                <a:r>
                  <a:rPr lang="zh-CN" altLang="en-US" sz="20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endPara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52736"/>
                <a:ext cx="8534400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714" r="-714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799" y="4293096"/>
                <a:ext cx="8534401" cy="499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一个数字滤波器的系统</a:t>
                </a: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</a:t>
                </a:r>
                <a:r>
                  <a:rPr lang="zh-CN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𝑯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𝒛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zh-CN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</a:t>
                </a:r>
                <a:r>
                  <a:rPr lang="zh-CN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表示为有理函数形式：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4293096"/>
                <a:ext cx="8534401" cy="499624"/>
              </a:xfrm>
              <a:prstGeom prst="rect">
                <a:avLst/>
              </a:prstGeom>
              <a:blipFill rotWithShape="0">
                <a:blip r:embed="rId6"/>
                <a:stretch>
                  <a:fillRect l="-714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881878"/>
              </p:ext>
            </p:extLst>
          </p:nvPr>
        </p:nvGraphicFramePr>
        <p:xfrm>
          <a:off x="2627784" y="4870981"/>
          <a:ext cx="3926263" cy="181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r:id="rId7" imgW="1677128" imgH="838564" progId="Equation.3">
                  <p:embed/>
                </p:oleObj>
              </mc:Choice>
              <mc:Fallback>
                <p:oleObj r:id="rId7" imgW="1677128" imgH="838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870981"/>
                        <a:ext cx="3926263" cy="1814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6995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9160" y="188640"/>
            <a:ext cx="8015288" cy="72008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各种窗函数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7640" y="1600200"/>
            <a:ext cx="79248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（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） 矩形窗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2819400" y="2362200"/>
          <a:ext cx="289560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r:id="rId3" imgW="1118571" imgH="711818" progId="Equation.3">
                  <p:embed/>
                </p:oleObj>
              </mc:Choice>
              <mc:Fallback>
                <p:oleObj r:id="rId3" imgW="1118571" imgH="7118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2895600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7" name="Object 5"/>
          <p:cNvGraphicFramePr>
            <a:graphicFrameLocks noChangeAspect="1"/>
          </p:cNvGraphicFramePr>
          <p:nvPr/>
        </p:nvGraphicFramePr>
        <p:xfrm>
          <a:off x="468313" y="4365625"/>
          <a:ext cx="7561262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r:id="rId5" imgW="7085714" imgH="3010320" progId="Paint.Picture">
                  <p:embed/>
                </p:oleObj>
              </mc:Choice>
              <mc:Fallback>
                <p:oleObj r:id="rId5" imgW="7085714" imgH="30103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365625"/>
                        <a:ext cx="7561262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928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919683" y="1052736"/>
            <a:ext cx="732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sz="2800" b="1" smtClean="0">
                <a:solidFill>
                  <a:srgbClr val="000000"/>
                </a:solidFill>
              </a:rPr>
              <a:t>巴特列特（</a:t>
            </a:r>
            <a:r>
              <a:rPr lang="en-US" altLang="zh-CN" sz="2800" b="1" smtClean="0">
                <a:solidFill>
                  <a:srgbClr val="000000"/>
                </a:solidFill>
              </a:rPr>
              <a:t>Bartlett</a:t>
            </a:r>
            <a:r>
              <a:rPr lang="zh-CN" altLang="en-US" sz="2800" b="1" smtClean="0">
                <a:solidFill>
                  <a:srgbClr val="000000"/>
                </a:solidFill>
              </a:rPr>
              <a:t>）窗（又称三角形窗）</a:t>
            </a:r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1691680" y="4341168"/>
            <a:ext cx="23391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其幅度函数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为：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2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71730"/>
              </p:ext>
            </p:extLst>
          </p:nvPr>
        </p:nvGraphicFramePr>
        <p:xfrm>
          <a:off x="1691282" y="1916832"/>
          <a:ext cx="5761038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r:id="rId3" imgW="2603500" imgH="914400" progId="Equation.DSMT4">
                  <p:embed/>
                </p:oleObj>
              </mc:Choice>
              <mc:Fallback>
                <p:oleObj r:id="rId3" imgW="2603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282" y="1916832"/>
                        <a:ext cx="5761038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2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691178"/>
              </p:ext>
            </p:extLst>
          </p:nvPr>
        </p:nvGraphicFramePr>
        <p:xfrm>
          <a:off x="2736368" y="5088979"/>
          <a:ext cx="367188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r:id="rId5" imgW="1498600" imgH="444500" progId="Equation.DSMT4">
                  <p:embed/>
                </p:oleObj>
              </mc:Choice>
              <mc:Fallback>
                <p:oleObj r:id="rId5" imgW="1498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368" y="5088979"/>
                        <a:ext cx="367188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3400" b="1" smtClean="0">
                <a:solidFill>
                  <a:srgbClr val="FFFFFF"/>
                </a:solidFill>
              </a:rPr>
              <a:t>三、各种窗函数</a:t>
            </a:r>
          </a:p>
        </p:txBody>
      </p:sp>
    </p:spTree>
    <p:extLst>
      <p:ext uri="{BB962C8B-B14F-4D97-AF65-F5344CB8AC3E}">
        <p14:creationId xmlns:p14="http://schemas.microsoft.com/office/powerpoint/2010/main" val="13318705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5" y="188640"/>
            <a:ext cx="8620865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7301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827584" y="749647"/>
            <a:ext cx="605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． 汉宁（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Hanning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）窗</a:t>
            </a:r>
            <a:r>
              <a:rPr lang="en-US" altLang="zh-CN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升余弦窗</a:t>
            </a:r>
          </a:p>
        </p:txBody>
      </p:sp>
      <p:graphicFrame>
        <p:nvGraphicFramePr>
          <p:cNvPr id="574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515170"/>
              </p:ext>
            </p:extLst>
          </p:nvPr>
        </p:nvGraphicFramePr>
        <p:xfrm>
          <a:off x="823664" y="2060848"/>
          <a:ext cx="52562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r:id="rId3" imgW="2223465" imgH="457399" progId="Equation.DSMT4">
                  <p:embed/>
                </p:oleObj>
              </mc:Choice>
              <mc:Fallback>
                <p:oleObj r:id="rId3" imgW="2223465" imgH="4573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64" y="2060848"/>
                        <a:ext cx="525621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39108"/>
              </p:ext>
            </p:extLst>
          </p:nvPr>
        </p:nvGraphicFramePr>
        <p:xfrm>
          <a:off x="823664" y="3662536"/>
          <a:ext cx="792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r:id="rId5" imgW="3657917" imgH="457517" progId="Equation.DSMT4">
                  <p:embed/>
                </p:oleObj>
              </mc:Choice>
              <mc:Fallback>
                <p:oleObj r:id="rId5" imgW="3657917" imgH="4575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664" y="3662536"/>
                        <a:ext cx="792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3400" b="1" smtClean="0">
                <a:solidFill>
                  <a:srgbClr val="FFFFFF"/>
                </a:solidFill>
              </a:rPr>
              <a:t>三、各种窗函数</a:t>
            </a:r>
          </a:p>
        </p:txBody>
      </p:sp>
    </p:spTree>
    <p:extLst>
      <p:ext uri="{BB962C8B-B14F-4D97-AF65-F5344CB8AC3E}">
        <p14:creationId xmlns:p14="http://schemas.microsoft.com/office/powerpoint/2010/main" val="583525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30" y="116632"/>
            <a:ext cx="8450366" cy="648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717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Text Box 2"/>
          <p:cNvSpPr txBox="1">
            <a:spLocks noChangeArrowheads="1"/>
          </p:cNvSpPr>
          <p:nvPr/>
        </p:nvSpPr>
        <p:spPr bwMode="auto">
          <a:xfrm>
            <a:off x="179908" y="1052736"/>
            <a:ext cx="806450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　　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．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哈明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Hamming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）窗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改进的升余弦窗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　　　　　　　　　　　　　             </a:t>
            </a:r>
          </a:p>
        </p:txBody>
      </p:sp>
      <p:graphicFrame>
        <p:nvGraphicFramePr>
          <p:cNvPr id="576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77810"/>
              </p:ext>
            </p:extLst>
          </p:nvPr>
        </p:nvGraphicFramePr>
        <p:xfrm>
          <a:off x="1186755" y="1988840"/>
          <a:ext cx="52578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8" r:id="rId3" imgW="1955800" imgH="381000" progId="Equation.3">
                  <p:embed/>
                </p:oleObj>
              </mc:Choice>
              <mc:Fallback>
                <p:oleObj r:id="rId3" imgW="1955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755" y="1988840"/>
                        <a:ext cx="52578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1186755" y="3366318"/>
            <a:ext cx="741680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其幅度函数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Hmg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76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070181"/>
              </p:ext>
            </p:extLst>
          </p:nvPr>
        </p:nvGraphicFramePr>
        <p:xfrm>
          <a:off x="1186755" y="4470945"/>
          <a:ext cx="77057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r:id="rId5" imgW="3273758" imgH="355292" progId="Equation.3">
                  <p:embed/>
                </p:oleObj>
              </mc:Choice>
              <mc:Fallback>
                <p:oleObj r:id="rId5" imgW="3273758" imgH="3552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755" y="4470945"/>
                        <a:ext cx="77057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3400" b="1" smtClean="0">
                <a:solidFill>
                  <a:srgbClr val="FFFFFF"/>
                </a:solidFill>
              </a:rPr>
              <a:t>三、各种窗函数</a:t>
            </a:r>
          </a:p>
        </p:txBody>
      </p:sp>
    </p:spTree>
    <p:extLst>
      <p:ext uri="{BB962C8B-B14F-4D97-AF65-F5344CB8AC3E}">
        <p14:creationId xmlns:p14="http://schemas.microsoft.com/office/powerpoint/2010/main" val="550892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5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32" y="222484"/>
            <a:ext cx="8087816" cy="644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3112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562" name="Group 2"/>
          <p:cNvGrpSpPr>
            <a:grpSpLocks/>
          </p:cNvGrpSpPr>
          <p:nvPr/>
        </p:nvGrpSpPr>
        <p:grpSpPr bwMode="auto">
          <a:xfrm>
            <a:off x="442613" y="802361"/>
            <a:ext cx="8305800" cy="4571510"/>
            <a:chOff x="36" y="-587"/>
            <a:chExt cx="4853" cy="2824"/>
          </a:xfrm>
        </p:grpSpPr>
        <p:sp>
          <p:nvSpPr>
            <p:cNvPr id="578564" name="Rectangle 3"/>
            <p:cNvSpPr>
              <a:spLocks noChangeArrowheads="1"/>
            </p:cNvSpPr>
            <p:nvPr/>
          </p:nvSpPr>
          <p:spPr bwMode="auto">
            <a:xfrm>
              <a:off x="1366" y="-587"/>
              <a:ext cx="2162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en-US" altLang="zh-CN" sz="28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lang="zh-CN" altLang="en-US" sz="28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种窗函数的基本参数 </a:t>
              </a:r>
            </a:p>
          </p:txBody>
        </p:sp>
        <p:pic>
          <p:nvPicPr>
            <p:cNvPr id="578565" name="Picture 4" descr="Apw7_2_Gray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" y="146"/>
              <a:ext cx="4853" cy="2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38440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0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89238"/>
              </p:ext>
            </p:extLst>
          </p:nvPr>
        </p:nvGraphicFramePr>
        <p:xfrm>
          <a:off x="2133600" y="5589240"/>
          <a:ext cx="4824413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r:id="rId3" imgW="1740655" imgH="393871" progId="Equation.DSMT4">
                  <p:embed/>
                </p:oleObj>
              </mc:Choice>
              <mc:Fallback>
                <p:oleObj r:id="rId3" imgW="1740655" imgH="3938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89240"/>
                        <a:ext cx="4824413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195263" y="599660"/>
            <a:ext cx="8726487" cy="505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窗函数法设计线性相位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高通滤波器，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要求通带截止频率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=π/2 rad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，阻带截止频率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=π/4 rad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，通带最大衰减</a:t>
            </a:r>
            <a:r>
              <a:rPr lang="zh-CN" altLang="en-US" sz="2400" b="1" i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=1 dB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，阻带最小衰减</a:t>
            </a:r>
            <a:r>
              <a:rPr lang="zh-CN" altLang="en-US" sz="2400" b="1" i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=40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dB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） 选择窗函数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，计算窗函数长度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zh-CN" altLang="en-US" sz="24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已知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阻带最小衰减</a:t>
            </a:r>
            <a:r>
              <a:rPr lang="zh-CN" altLang="en-US" sz="2400" b="1" i="1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=40 dB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，汉宁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窗和哈明窗均满足要求，选择汉宁窗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过渡带宽度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=π/4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 汉宁窗的精确过渡带宽度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=6.2π/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，所以要求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=6.2π/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≤π/4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，解之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≥24.8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高通滤波器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必须取奇数，取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=25,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2484506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Text Box 2"/>
          <p:cNvSpPr txBox="1">
            <a:spLocks noChangeArrowheads="1"/>
          </p:cNvSpPr>
          <p:nvPr/>
        </p:nvSpPr>
        <p:spPr bwMode="auto">
          <a:xfrm>
            <a:off x="971500" y="776982"/>
            <a:ext cx="7200900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　　（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 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构造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i="1" baseline="30000" smtClean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) :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</a:t>
            </a:r>
          </a:p>
          <a:p>
            <a:pPr algn="l">
              <a:lnSpc>
                <a:spcPct val="13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	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式中：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</a:t>
            </a:r>
          </a:p>
        </p:txBody>
      </p:sp>
      <p:graphicFrame>
        <p:nvGraphicFramePr>
          <p:cNvPr id="5816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306766"/>
              </p:ext>
            </p:extLst>
          </p:nvPr>
        </p:nvGraphicFramePr>
        <p:xfrm>
          <a:off x="2627213" y="1589162"/>
          <a:ext cx="45370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r:id="rId3" imgW="1955800" imgH="444500" progId="Equation.DSMT4">
                  <p:embed/>
                </p:oleObj>
              </mc:Choice>
              <mc:Fallback>
                <p:oleObj r:id="rId3" imgW="1955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213" y="1589162"/>
                        <a:ext cx="45370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1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7560"/>
              </p:ext>
            </p:extLst>
          </p:nvPr>
        </p:nvGraphicFramePr>
        <p:xfrm>
          <a:off x="2627784" y="4042643"/>
          <a:ext cx="4511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r:id="rId5" imgW="1905000" imgH="381000" progId="Equation.DSMT4">
                  <p:embed/>
                </p:oleObj>
              </mc:Choice>
              <mc:Fallback>
                <p:oleObj r:id="rId5" imgW="1905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42643"/>
                        <a:ext cx="45116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1637" name="Rectangle 5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3800" b="1" smtClean="0">
                <a:solidFill>
                  <a:srgbClr val="FFFFFF"/>
                </a:solidFill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36545915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数字滤波器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566738" y="1412776"/>
            <a:ext cx="8001000" cy="9144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2400" dirty="0" smtClean="0"/>
              <a:t>设</a:t>
            </a:r>
            <a:r>
              <a:rPr lang="en-US" altLang="zh-CN" sz="2400" i="1" dirty="0" smtClean="0"/>
              <a:t>x(n)</a:t>
            </a:r>
            <a:r>
              <a:rPr lang="zh-CN" altLang="en-US" sz="2400" dirty="0" smtClean="0"/>
              <a:t>为系统输入，</a:t>
            </a:r>
            <a:r>
              <a:rPr lang="en-US" altLang="zh-CN" sz="2400" dirty="0" smtClean="0"/>
              <a:t>X(</a:t>
            </a:r>
            <a:r>
              <a:rPr lang="en-US" altLang="zh-CN" sz="2400" dirty="0" err="1" smtClean="0"/>
              <a:t>e</a:t>
            </a:r>
            <a:r>
              <a:rPr lang="en-US" altLang="zh-CN" sz="2400" baseline="30000" dirty="0" err="1" smtClean="0"/>
              <a:t>jw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是其傅里叶变换；</a:t>
            </a:r>
            <a:r>
              <a:rPr lang="en-US" altLang="zh-CN" sz="2400" i="1" dirty="0" smtClean="0"/>
              <a:t>y(n)</a:t>
            </a:r>
            <a:r>
              <a:rPr lang="zh-CN" altLang="en-US" sz="2400" dirty="0" smtClean="0"/>
              <a:t>为系统输出，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/>
              <a:t>Y(</a:t>
            </a:r>
            <a:r>
              <a:rPr lang="en-US" altLang="zh-CN" sz="2400" i="1" dirty="0" err="1" smtClean="0"/>
              <a:t>e</a:t>
            </a:r>
            <a:r>
              <a:rPr lang="en-US" altLang="zh-CN" sz="2400" i="1" baseline="30000" dirty="0" err="1" smtClean="0"/>
              <a:t>jw</a:t>
            </a:r>
            <a:r>
              <a:rPr lang="en-US" altLang="zh-CN" sz="2400" i="1" dirty="0" smtClean="0"/>
              <a:t>)</a:t>
            </a:r>
            <a:r>
              <a:rPr lang="zh-CN" altLang="en-US" sz="2400" dirty="0" smtClean="0"/>
              <a:t>是其傅里叶变换，则：</a:t>
            </a: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endParaRPr lang="en-US" altLang="zh-CN" sz="2400" dirty="0" smtClean="0"/>
          </a:p>
          <a:p>
            <a:pPr fontAlgn="auto">
              <a:spcAft>
                <a:spcPts val="0"/>
              </a:spcAft>
            </a:pPr>
            <a:r>
              <a:rPr lang="zh-CN" altLang="en-US" sz="2400" b="1" dirty="0" smtClean="0"/>
              <a:t>功能分类</a:t>
            </a:r>
            <a:r>
              <a:rPr lang="zh-CN" altLang="en-US" sz="2400" dirty="0" smtClean="0"/>
              <a:t>：低通，带通，高通，带阻，全通</a:t>
            </a:r>
          </a:p>
          <a:p>
            <a:pPr fontAlgn="auto"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 bwMode="auto">
          <a:xfrm>
            <a:off x="3657600" y="2852936"/>
            <a:ext cx="1752600" cy="685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h</a:t>
            </a: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</a:rPr>
              <a:t>(n) | </a:t>
            </a:r>
            <a:r>
              <a:rPr lang="en-US" altLang="zh-CN" dirty="0" smtClean="0"/>
              <a:t>H(</a:t>
            </a:r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jw</a:t>
            </a:r>
            <a:r>
              <a:rPr lang="en-US" altLang="zh-CN" dirty="0" smtClean="0"/>
              <a:t>)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>
            <a:endCxn id="7" idx="1"/>
          </p:cNvCxnSpPr>
          <p:nvPr/>
        </p:nvCxnSpPr>
        <p:spPr bwMode="auto">
          <a:xfrm>
            <a:off x="2667000" y="3195836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5410200" y="319418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802774" y="2852936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dirty="0" smtClean="0"/>
              <a:t>(n)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73214" y="2852936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y(n)</a:t>
            </a:r>
            <a:endParaRPr lang="zh-CN" altLang="en-US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44" y="4918788"/>
            <a:ext cx="4024312" cy="1246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00400" y="550794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4419600" y="5646682"/>
            <a:ext cx="306317" cy="15439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2074" y="5311456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去除无用频率成分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80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/>
          <p:cNvSpPr txBox="1">
            <a:spLocks noChangeArrowheads="1"/>
          </p:cNvSpPr>
          <p:nvPr/>
        </p:nvSpPr>
        <p:spPr bwMode="auto">
          <a:xfrm>
            <a:off x="826591" y="548680"/>
            <a:ext cx="7489825" cy="537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 求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出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</a:p>
          <a:p>
            <a:pPr algn="l">
              <a:lnSpc>
                <a:spcPct val="13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</a:t>
            </a:r>
          </a:p>
          <a:p>
            <a:pPr algn="l">
              <a:lnSpc>
                <a:spcPct val="13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</a:t>
            </a:r>
          </a:p>
          <a:p>
            <a:pPr algn="l">
              <a:lnSpc>
                <a:spcPct val="13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</a:p>
          <a:p>
            <a:pPr algn="l">
              <a:lnSpc>
                <a:spcPct val="13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τ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=12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代入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得：                 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</a:t>
            </a:r>
          </a:p>
        </p:txBody>
      </p:sp>
      <p:graphicFrame>
        <p:nvGraphicFramePr>
          <p:cNvPr id="582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852949"/>
              </p:ext>
            </p:extLst>
          </p:nvPr>
        </p:nvGraphicFramePr>
        <p:xfrm>
          <a:off x="1932309" y="1196752"/>
          <a:ext cx="48244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r:id="rId3" imgW="1625600" imgH="355600" progId="Equation.DSMT4">
                  <p:embed/>
                </p:oleObj>
              </mc:Choice>
              <mc:Fallback>
                <p:oleObj r:id="rId3" imgW="16256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309" y="1196752"/>
                        <a:ext cx="48244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46088"/>
              </p:ext>
            </p:extLst>
          </p:nvPr>
        </p:nvGraphicFramePr>
        <p:xfrm>
          <a:off x="1779909" y="2417762"/>
          <a:ext cx="7040563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r:id="rId5" imgW="2591117" imgH="368617" progId="Equation.DSMT4">
                  <p:embed/>
                </p:oleObj>
              </mc:Choice>
              <mc:Fallback>
                <p:oleObj r:id="rId5" imgW="2591117" imgH="3686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909" y="2417762"/>
                        <a:ext cx="7040563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794685"/>
              </p:ext>
            </p:extLst>
          </p:nvPr>
        </p:nvGraphicFramePr>
        <p:xfrm>
          <a:off x="1779908" y="3663759"/>
          <a:ext cx="4976814" cy="989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r:id="rId7" imgW="1918533" imgH="381165" progId="Equation.DSMT4">
                  <p:embed/>
                </p:oleObj>
              </mc:Choice>
              <mc:Fallback>
                <p:oleObj r:id="rId7" imgW="1918533" imgH="381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908" y="3663759"/>
                        <a:ext cx="4976814" cy="989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6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97212"/>
              </p:ext>
            </p:extLst>
          </p:nvPr>
        </p:nvGraphicFramePr>
        <p:xfrm>
          <a:off x="2122636" y="5560714"/>
          <a:ext cx="54737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r:id="rId9" imgW="2007471" imgH="381165" progId="Equation.DSMT4">
                  <p:embed/>
                </p:oleObj>
              </mc:Choice>
              <mc:Fallback>
                <p:oleObj r:id="rId9" imgW="2007471" imgH="3811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636" y="5560714"/>
                        <a:ext cx="54737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3800" b="1" smtClean="0">
                <a:solidFill>
                  <a:srgbClr val="FFFFFF"/>
                </a:solidFill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1628414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Text Box 2"/>
          <p:cNvSpPr txBox="1">
            <a:spLocks noChangeArrowheads="1"/>
          </p:cNvSpPr>
          <p:nvPr/>
        </p:nvSpPr>
        <p:spPr bwMode="auto">
          <a:xfrm>
            <a:off x="269808" y="692696"/>
            <a:ext cx="8579172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60000"/>
              </a:lnSpc>
            </a:pP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i="1" smtClean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12)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对应全通滤波器，　　　　　　是截止频率为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3π/8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的理想低通滤波器的单位脉冲响应，二者之差就是理想高通滤波器的单位脉冲响应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endParaRPr lang="zh-CN" altLang="en-US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 加窗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5836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72940"/>
              </p:ext>
            </p:extLst>
          </p:nvPr>
        </p:nvGraphicFramePr>
        <p:xfrm>
          <a:off x="3923928" y="852546"/>
          <a:ext cx="1645494" cy="6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r:id="rId3" imgW="991461" imgH="381331" progId="Equation.DSMT4">
                  <p:embed/>
                </p:oleObj>
              </mc:Choice>
              <mc:Fallback>
                <p:oleObj r:id="rId3" imgW="991461" imgH="38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852546"/>
                        <a:ext cx="1645494" cy="6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45829"/>
              </p:ext>
            </p:extLst>
          </p:nvPr>
        </p:nvGraphicFramePr>
        <p:xfrm>
          <a:off x="838200" y="4005064"/>
          <a:ext cx="25923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4" r:id="rId5" imgW="953328" imgH="203377" progId="Equation.DSMT4">
                  <p:embed/>
                </p:oleObj>
              </mc:Choice>
              <mc:Fallback>
                <p:oleObj r:id="rId5" imgW="953328" imgH="2033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05064"/>
                        <a:ext cx="25923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648322"/>
              </p:ext>
            </p:extLst>
          </p:nvPr>
        </p:nvGraphicFramePr>
        <p:xfrm>
          <a:off x="838200" y="4761672"/>
          <a:ext cx="8064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5" r:id="rId7" imgW="3276917" imgH="419417" progId="Equation.DSMT4">
                  <p:embed/>
                </p:oleObj>
              </mc:Choice>
              <mc:Fallback>
                <p:oleObj r:id="rId7" imgW="3276917" imgH="419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761672"/>
                        <a:ext cx="80645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zh-CN" sz="3800" b="1" smtClean="0">
                <a:solidFill>
                  <a:srgbClr val="FFFFFF"/>
                </a:solidFill>
              </a:rPr>
              <a:t>例题</a:t>
            </a:r>
          </a:p>
        </p:txBody>
      </p:sp>
    </p:spTree>
    <p:extLst>
      <p:ext uri="{BB962C8B-B14F-4D97-AF65-F5344CB8AC3E}">
        <p14:creationId xmlns:p14="http://schemas.microsoft.com/office/powerpoint/2010/main" val="69566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fld id="{AFDC2ED3-0531-4456-8EF7-3610B85959F6}" type="datetime1">
              <a:rPr lang="en-US" altLang="zh-CN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9600" y="332656"/>
            <a:ext cx="7924800" cy="5786586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FIR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数字滤波器的特性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2400" dirty="0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得到严格的线性相位，又可具有任意的幅度特性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反馈，是无条件稳定系统。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滤波时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幅度特性较差，滤波器的阶次较高。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1890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7373692" y="6191250"/>
            <a:ext cx="1397921" cy="476250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fld id="{AFDC2ED3-0531-4456-8EF7-3610B85959F6}" type="datetime1">
              <a:rPr lang="en-US" altLang="zh-CN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3880" y="300608"/>
            <a:ext cx="8015288" cy="536104"/>
          </a:xfrm>
        </p:spPr>
        <p:txBody>
          <a:bodyPr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</a:t>
            </a:r>
            <a:r>
              <a:rPr lang="zh-CN" altLang="en-US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zh-CN" altLang="en-US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0379" y="908720"/>
            <a:ext cx="8520093" cy="504031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IIR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数字滤波器一般有以下两种方法：</a:t>
            </a:r>
            <a:endParaRPr lang="en-US" altLang="zh-CN" sz="28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smtClean="0">
                <a:solidFill>
                  <a:srgbClr val="2C2C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间接法</a:t>
            </a:r>
            <a:r>
              <a:rPr lang="en-US" altLang="zh-CN" sz="2800" smtClean="0">
                <a:solidFill>
                  <a:srgbClr val="2C2C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74320" lvl="1" indent="0" algn="just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首先设计一个合适的模拟滤波器，然后将它转换成满足给定指标的数字滤波器，这种方法适合于设计幅频特性比较规则的滤波器，例如低通、高通、带通、带阻等。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 indent="0" algn="just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缺点是：非线性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相位，若需线性相位，则要增加相位校正网络。</a:t>
            </a:r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smtClean="0">
                <a:solidFill>
                  <a:srgbClr val="2C2C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直接法：</a:t>
            </a:r>
            <a:endParaRPr lang="en-US" altLang="zh-CN" sz="2800" smtClean="0">
              <a:solidFill>
                <a:srgbClr val="2C2C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4320" lvl="1" indent="0" algn="just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直接在频域或者时域中进行数字滤波器设计，由于要联立方程，设计时需要计算机作辅助设计。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021" y="5991671"/>
            <a:ext cx="7067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有兴趣同学自学</a:t>
            </a:r>
            <a:r>
              <a:rPr lang="en-US" altLang="zh-CN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IIR</a:t>
            </a:r>
            <a:r>
              <a:rPr lang="zh-CN" altLang="en-US" sz="2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滤波器设计，本课程不作要求！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24503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B953A056-9094-4117-836A-C5143D57F643}" type="datetime1">
              <a:rPr lang="en-US" altLang="zh-CN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3880" y="188640"/>
            <a:ext cx="8015288" cy="648072"/>
          </a:xfrm>
        </p:spPr>
        <p:txBody>
          <a:bodyPr>
            <a:noAutofit/>
          </a:bodyPr>
          <a:lstStyle/>
          <a:p>
            <a:pPr algn="ctr"/>
            <a:r>
              <a:rPr lang="zh-CN" altLang="en-US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滤波器的有限字长效应</a:t>
            </a:r>
            <a:endParaRPr lang="zh-CN" altLang="en-US" b="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69808" y="1052736"/>
                <a:ext cx="8601016" cy="5288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一个滤波器用定点处理器实现，滤波器系数必须量化为有限位数，在滤波计算过程中还应考虑有限精度效应。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滤波器系数的量化</a:t>
                </a:r>
                <a:endParaRPr lang="en-US" altLang="zh-CN" sz="2400" b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用（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B+1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）位二进制定点表示滤波器的系数，其最小误差是（精度）为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是系数取值范围。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 </a:t>
                </a:r>
                <a:r>
                  <a:rPr lang="en-US" altLang="zh-CN" sz="2000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FIR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滤波器 </a:t>
                </a:r>
                <a:r>
                  <a:rPr lang="en-US" altLang="zh-CN" sz="2000" i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H(z)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量化后：</a:t>
                </a: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</m:d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8" y="1052736"/>
                <a:ext cx="8601016" cy="5288114"/>
              </a:xfrm>
              <a:prstGeom prst="rect">
                <a:avLst/>
              </a:prstGeom>
              <a:blipFill rotWithShape="0">
                <a:blip r:embed="rId2"/>
                <a:stretch>
                  <a:fillRect l="-921" r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68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24672" y="260648"/>
                <a:ext cx="8469693" cy="647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频率响应幅度的误差界限为</a:t>
                </a:r>
                <a:r>
                  <a:rPr lang="en-US" altLang="zh-CN" sz="20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endParaRPr lang="en-US" altLang="zh-CN" sz="2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altLang="zh-CN" sz="2000" b="1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定点计算的舍入噪声</a:t>
                </a:r>
                <a:endPara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两个（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B+1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）的定点数相乘，乘积是（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2B+1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）位数，实际计算时仍必须量化为（</a:t>
                </a: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B+1</a:t>
                </a:r>
                <a:r>
                  <a:rPr lang="zh-CN" altLang="en-US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）位，此时就引入了舍入噪声。例如：</a:t>
                </a:r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𝑏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]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Q[.]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乘法后的量化处理。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2" y="260648"/>
                <a:ext cx="8469693" cy="6474721"/>
              </a:xfrm>
              <a:prstGeom prst="rect">
                <a:avLst/>
              </a:prstGeom>
              <a:blipFill rotWithShape="0">
                <a:blip r:embed="rId2"/>
                <a:stretch>
                  <a:fillRect l="-935" r="-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r" eaLnBrk="1" latinLnBrk="0" hangingPunct="1"/>
            <a:fld id="{82BAA79C-43DE-4579-B9D2-C5A99EECF7AC}" type="datetime1">
              <a:rPr lang="en-US" altLang="zh-CN" smtClean="0"/>
              <a:t>4/6/2018</a:t>
            </a:fld>
            <a:endParaRPr lang="en-US" sz="1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45897" y="836712"/>
                <a:ext cx="7054495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=|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|≤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|≤(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 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7" y="836712"/>
                <a:ext cx="7054495" cy="86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弧形箭头 8"/>
          <p:cNvSpPr/>
          <p:nvPr/>
        </p:nvSpPr>
        <p:spPr>
          <a:xfrm>
            <a:off x="7524328" y="4005064"/>
            <a:ext cx="828092" cy="1368152"/>
          </a:xfrm>
          <a:prstGeom prst="curvedLeftArrow">
            <a:avLst/>
          </a:prstGeom>
          <a:solidFill>
            <a:srgbClr val="0000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050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E99B-69C0-4F96-8E31-8EC2489C11AA}" type="datetime1">
              <a:rPr lang="zh-CN" altLang="en-US" smtClean="0"/>
              <a:t>2018-04-06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607" y="188640"/>
            <a:ext cx="4880786" cy="219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607" y="2420888"/>
            <a:ext cx="4880786" cy="190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607" y="4437360"/>
            <a:ext cx="4880786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42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609600" y="2362200"/>
            <a:ext cx="226218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5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5339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67544" y="1922017"/>
            <a:ext cx="4248150" cy="1397000"/>
            <a:chOff x="1429" y="2341"/>
            <a:chExt cx="2676" cy="880"/>
          </a:xfrm>
        </p:grpSpPr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1429" y="2341"/>
              <a:ext cx="2676" cy="862"/>
              <a:chOff x="2300" y="9028"/>
              <a:chExt cx="5418" cy="1899"/>
            </a:xfrm>
          </p:grpSpPr>
          <p:sp>
            <p:nvSpPr>
              <p:cNvPr id="11" name="Line 57"/>
              <p:cNvSpPr>
                <a:spLocks noChangeShapeType="1"/>
              </p:cNvSpPr>
              <p:nvPr/>
            </p:nvSpPr>
            <p:spPr bwMode="auto">
              <a:xfrm>
                <a:off x="2300" y="10505"/>
                <a:ext cx="54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58"/>
              <p:cNvSpPr>
                <a:spLocks noChangeShapeType="1"/>
              </p:cNvSpPr>
              <p:nvPr/>
            </p:nvSpPr>
            <p:spPr bwMode="auto">
              <a:xfrm flipV="1">
                <a:off x="4820" y="9028"/>
                <a:ext cx="0" cy="1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Rectangle 59" descr="浅色上对角线"/>
              <p:cNvSpPr>
                <a:spLocks noChangeArrowheads="1"/>
              </p:cNvSpPr>
              <p:nvPr/>
            </p:nvSpPr>
            <p:spPr bwMode="auto">
              <a:xfrm>
                <a:off x="5324" y="9661"/>
                <a:ext cx="504" cy="8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7" name="Object 60"/>
            <p:cNvGraphicFramePr>
              <a:graphicFrameLocks noChangeAspect="1"/>
            </p:cNvGraphicFramePr>
            <p:nvPr/>
          </p:nvGraphicFramePr>
          <p:xfrm>
            <a:off x="1837" y="3022"/>
            <a:ext cx="272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0" name="Equation" r:id="rId3" imgW="253890" imgH="139639" progId="Equation.DSMT4">
                    <p:embed/>
                  </p:oleObj>
                </mc:Choice>
                <mc:Fallback>
                  <p:oleObj name="Equation" r:id="rId3" imgW="253890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022"/>
                          <a:ext cx="272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1"/>
            <p:cNvGraphicFramePr>
              <a:graphicFrameLocks noChangeAspect="1"/>
            </p:cNvGraphicFramePr>
            <p:nvPr/>
          </p:nvGraphicFramePr>
          <p:xfrm>
            <a:off x="2789" y="2976"/>
            <a:ext cx="22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1" name="Equation" r:id="rId5" imgW="203112" imgH="228501" progId="Equation.DSMT4">
                    <p:embed/>
                  </p:oleObj>
                </mc:Choice>
                <mc:Fallback>
                  <p:oleObj name="Equation" r:id="rId5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2976"/>
                          <a:ext cx="226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2"/>
            <p:cNvGraphicFramePr>
              <a:graphicFrameLocks noChangeAspect="1"/>
            </p:cNvGraphicFramePr>
            <p:nvPr/>
          </p:nvGraphicFramePr>
          <p:xfrm>
            <a:off x="3061" y="3022"/>
            <a:ext cx="16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2" name="Equation" r:id="rId7" imgW="139700" imgH="139700" progId="Equation.DSMT4">
                    <p:embed/>
                  </p:oleObj>
                </mc:Choice>
                <mc:Fallback>
                  <p:oleObj name="Equation" r:id="rId7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022"/>
                          <a:ext cx="162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3"/>
            <p:cNvGraphicFramePr>
              <a:graphicFrameLocks noChangeAspect="1"/>
            </p:cNvGraphicFramePr>
            <p:nvPr/>
          </p:nvGraphicFramePr>
          <p:xfrm>
            <a:off x="3878" y="3022"/>
            <a:ext cx="18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3" name="Equation" r:id="rId9" imgW="152334" imgH="139639" progId="Equation.DSMT4">
                    <p:embed/>
                  </p:oleObj>
                </mc:Choice>
                <mc:Fallback>
                  <p:oleObj name="Equation" r:id="rId9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22"/>
                          <a:ext cx="181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554066" y="3579367"/>
            <a:ext cx="4105275" cy="1439862"/>
            <a:chOff x="1474" y="3385"/>
            <a:chExt cx="2586" cy="907"/>
          </a:xfrm>
        </p:grpSpPr>
        <p:grpSp>
          <p:nvGrpSpPr>
            <p:cNvPr id="15" name="Group 65"/>
            <p:cNvGrpSpPr>
              <a:grpSpLocks/>
            </p:cNvGrpSpPr>
            <p:nvPr/>
          </p:nvGrpSpPr>
          <p:grpSpPr bwMode="auto">
            <a:xfrm>
              <a:off x="1474" y="3385"/>
              <a:ext cx="2586" cy="816"/>
              <a:chOff x="2300" y="12311"/>
              <a:chExt cx="5418" cy="1688"/>
            </a:xfrm>
          </p:grpSpPr>
          <p:sp>
            <p:nvSpPr>
              <p:cNvPr id="20" name="Line 66"/>
              <p:cNvSpPr>
                <a:spLocks noChangeShapeType="1"/>
              </p:cNvSpPr>
              <p:nvPr/>
            </p:nvSpPr>
            <p:spPr bwMode="auto">
              <a:xfrm>
                <a:off x="2300" y="13788"/>
                <a:ext cx="541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7"/>
              <p:cNvSpPr>
                <a:spLocks noChangeShapeType="1"/>
              </p:cNvSpPr>
              <p:nvPr/>
            </p:nvSpPr>
            <p:spPr bwMode="auto">
              <a:xfrm flipV="1">
                <a:off x="4820" y="12311"/>
                <a:ext cx="0" cy="16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Rectangle 68" descr="浅色上对角线"/>
              <p:cNvSpPr>
                <a:spLocks noChangeArrowheads="1"/>
              </p:cNvSpPr>
              <p:nvPr/>
            </p:nvSpPr>
            <p:spPr bwMode="auto">
              <a:xfrm>
                <a:off x="5324" y="12944"/>
                <a:ext cx="504" cy="8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6" name="Object 69"/>
            <p:cNvGraphicFramePr>
              <a:graphicFrameLocks noChangeAspect="1"/>
            </p:cNvGraphicFramePr>
            <p:nvPr/>
          </p:nvGraphicFramePr>
          <p:xfrm>
            <a:off x="2789" y="4071"/>
            <a:ext cx="22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4" name="Equation" r:id="rId11" imgW="241300" imgH="228600" progId="Equation.DSMT4">
                    <p:embed/>
                  </p:oleObj>
                </mc:Choice>
                <mc:Fallback>
                  <p:oleObj name="Equation" r:id="rId11" imgW="241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4071"/>
                          <a:ext cx="22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0"/>
            <p:cNvGraphicFramePr>
              <a:graphicFrameLocks noChangeAspect="1"/>
            </p:cNvGraphicFramePr>
            <p:nvPr/>
          </p:nvGraphicFramePr>
          <p:xfrm>
            <a:off x="3379" y="4110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4110"/>
                          <a:ext cx="18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71"/>
            <p:cNvGraphicFramePr>
              <a:graphicFrameLocks noChangeAspect="1"/>
            </p:cNvGraphicFramePr>
            <p:nvPr/>
          </p:nvGraphicFramePr>
          <p:xfrm>
            <a:off x="3107" y="4071"/>
            <a:ext cx="22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" name="Equation" r:id="rId14" imgW="241300" imgH="228600" progId="Equation.DSMT4">
                    <p:embed/>
                  </p:oleObj>
                </mc:Choice>
                <mc:Fallback>
                  <p:oleObj name="Equation" r:id="rId14" imgW="241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4071"/>
                          <a:ext cx="22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2"/>
            <p:cNvGraphicFramePr>
              <a:graphicFrameLocks noChangeAspect="1"/>
            </p:cNvGraphicFramePr>
            <p:nvPr/>
          </p:nvGraphicFramePr>
          <p:xfrm>
            <a:off x="3878" y="4110"/>
            <a:ext cx="18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" name="Equation" r:id="rId16" imgW="152334" imgH="139639" progId="Equation.DSMT4">
                    <p:embed/>
                  </p:oleObj>
                </mc:Choice>
                <mc:Fallback>
                  <p:oleObj name="Equation" r:id="rId16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4110"/>
                          <a:ext cx="18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73"/>
          <p:cNvGrpSpPr>
            <a:grpSpLocks/>
          </p:cNvGrpSpPr>
          <p:nvPr/>
        </p:nvGrpSpPr>
        <p:grpSpPr bwMode="auto">
          <a:xfrm>
            <a:off x="511086" y="260648"/>
            <a:ext cx="6267450" cy="1374775"/>
            <a:chOff x="1336" y="1344"/>
            <a:chExt cx="3948" cy="866"/>
          </a:xfrm>
        </p:grpSpPr>
        <p:sp>
          <p:nvSpPr>
            <p:cNvPr id="24" name="Line 74"/>
            <p:cNvSpPr>
              <a:spLocks noChangeShapeType="1"/>
            </p:cNvSpPr>
            <p:nvPr/>
          </p:nvSpPr>
          <p:spPr bwMode="auto">
            <a:xfrm>
              <a:off x="1383" y="1979"/>
              <a:ext cx="3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 flipV="1">
              <a:off x="2555" y="1344"/>
              <a:ext cx="0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76" descr="浅色上对角线"/>
            <p:cNvSpPr>
              <a:spLocks noChangeArrowheads="1"/>
            </p:cNvSpPr>
            <p:nvPr/>
          </p:nvSpPr>
          <p:spPr bwMode="auto">
            <a:xfrm>
              <a:off x="2555" y="1549"/>
              <a:ext cx="258" cy="43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Rectangle 77" descr="浅色上对角线"/>
            <p:cNvSpPr>
              <a:spLocks noChangeArrowheads="1"/>
            </p:cNvSpPr>
            <p:nvPr/>
          </p:nvSpPr>
          <p:spPr bwMode="auto">
            <a:xfrm>
              <a:off x="3231" y="1549"/>
              <a:ext cx="239" cy="43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8" name="Object 78"/>
            <p:cNvGraphicFramePr>
              <a:graphicFrameLocks noChangeAspect="1"/>
            </p:cNvGraphicFramePr>
            <p:nvPr/>
          </p:nvGraphicFramePr>
          <p:xfrm>
            <a:off x="1837" y="2010"/>
            <a:ext cx="27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" name="Equation" r:id="rId17" imgW="253890" imgH="139639" progId="Equation.DSMT4">
                    <p:embed/>
                  </p:oleObj>
                </mc:Choice>
                <mc:Fallback>
                  <p:oleObj name="Equation" r:id="rId17" imgW="253890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010"/>
                          <a:ext cx="272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79"/>
            <p:cNvGraphicFramePr>
              <a:graphicFrameLocks noChangeAspect="1"/>
            </p:cNvGraphicFramePr>
            <p:nvPr/>
          </p:nvGraphicFramePr>
          <p:xfrm>
            <a:off x="2154" y="1953"/>
            <a:ext cx="31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9" name="Equation" r:id="rId18" imgW="317362" imgH="228501" progId="Equation.DSMT4">
                    <p:embed/>
                  </p:oleObj>
                </mc:Choice>
                <mc:Fallback>
                  <p:oleObj name="Equation" r:id="rId18" imgW="31736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953"/>
                          <a:ext cx="31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80"/>
            <p:cNvGraphicFramePr>
              <a:graphicFrameLocks noChangeAspect="1"/>
            </p:cNvGraphicFramePr>
            <p:nvPr/>
          </p:nvGraphicFramePr>
          <p:xfrm>
            <a:off x="2698" y="1953"/>
            <a:ext cx="2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0" name="Equation" r:id="rId20" imgW="203112" imgH="228501" progId="Equation.DSMT4">
                    <p:embed/>
                  </p:oleObj>
                </mc:Choice>
                <mc:Fallback>
                  <p:oleObj name="Equation" r:id="rId20" imgW="203112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1953"/>
                          <a:ext cx="20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81"/>
            <p:cNvGraphicFramePr>
              <a:graphicFrameLocks noChangeAspect="1"/>
            </p:cNvGraphicFramePr>
            <p:nvPr/>
          </p:nvGraphicFramePr>
          <p:xfrm>
            <a:off x="2971" y="199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1" name="Equation" r:id="rId21" imgW="139700" imgH="139700" progId="Equation.DSMT4">
                    <p:embed/>
                  </p:oleObj>
                </mc:Choice>
                <mc:Fallback>
                  <p:oleObj name="Equation" r:id="rId21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998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82"/>
            <p:cNvGraphicFramePr>
              <a:graphicFrameLocks noChangeAspect="1"/>
            </p:cNvGraphicFramePr>
            <p:nvPr/>
          </p:nvGraphicFramePr>
          <p:xfrm>
            <a:off x="3379" y="1994"/>
            <a:ext cx="22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2" name="Equation" r:id="rId22" imgW="215619" imgH="177569" progId="Equation.DSMT4">
                    <p:embed/>
                  </p:oleObj>
                </mc:Choice>
                <mc:Fallback>
                  <p:oleObj name="Equation" r:id="rId22" imgW="215619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994"/>
                          <a:ext cx="227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83"/>
            <p:cNvGraphicFramePr>
              <a:graphicFrameLocks noChangeAspect="1"/>
            </p:cNvGraphicFramePr>
            <p:nvPr/>
          </p:nvGraphicFramePr>
          <p:xfrm>
            <a:off x="5103" y="2024"/>
            <a:ext cx="18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3" name="Equation" r:id="rId24" imgW="152334" imgH="139639" progId="Equation.DSMT4">
                    <p:embed/>
                  </p:oleObj>
                </mc:Choice>
                <mc:Fallback>
                  <p:oleObj name="Equation" r:id="rId24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024"/>
                          <a:ext cx="181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84" descr="10%"/>
            <p:cNvSpPr>
              <a:spLocks noChangeArrowheads="1"/>
            </p:cNvSpPr>
            <p:nvPr/>
          </p:nvSpPr>
          <p:spPr bwMode="auto">
            <a:xfrm>
              <a:off x="2290" y="1549"/>
              <a:ext cx="258" cy="430"/>
            </a:xfrm>
            <a:prstGeom prst="rect">
              <a:avLst/>
            </a:prstGeom>
            <a:pattFill prst="pct1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Rectangle 85" descr="10%"/>
            <p:cNvSpPr>
              <a:spLocks noChangeArrowheads="1"/>
            </p:cNvSpPr>
            <p:nvPr/>
          </p:nvSpPr>
          <p:spPr bwMode="auto">
            <a:xfrm>
              <a:off x="1519" y="1549"/>
              <a:ext cx="258" cy="430"/>
            </a:xfrm>
            <a:prstGeom prst="rect">
              <a:avLst/>
            </a:prstGeom>
            <a:pattFill prst="pct1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Rectangle 86" descr="10%"/>
            <p:cNvSpPr>
              <a:spLocks noChangeArrowheads="1"/>
            </p:cNvSpPr>
            <p:nvPr/>
          </p:nvSpPr>
          <p:spPr bwMode="auto">
            <a:xfrm>
              <a:off x="3470" y="1549"/>
              <a:ext cx="239" cy="430"/>
            </a:xfrm>
            <a:prstGeom prst="rect">
              <a:avLst/>
            </a:prstGeom>
            <a:pattFill prst="pct1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Rectangle 87" descr="10%"/>
            <p:cNvSpPr>
              <a:spLocks noChangeArrowheads="1"/>
            </p:cNvSpPr>
            <p:nvPr/>
          </p:nvSpPr>
          <p:spPr bwMode="auto">
            <a:xfrm>
              <a:off x="4195" y="1552"/>
              <a:ext cx="239" cy="430"/>
            </a:xfrm>
            <a:prstGeom prst="rect">
              <a:avLst/>
            </a:prstGeom>
            <a:pattFill prst="pct1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FF0000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8" name="Object 88"/>
            <p:cNvGraphicFramePr>
              <a:graphicFrameLocks noChangeAspect="1"/>
            </p:cNvGraphicFramePr>
            <p:nvPr/>
          </p:nvGraphicFramePr>
          <p:xfrm>
            <a:off x="4377" y="2024"/>
            <a:ext cx="24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4" name="Equation" r:id="rId25" imgW="228600" imgH="177480" progId="Equation.DSMT4">
                    <p:embed/>
                  </p:oleObj>
                </mc:Choice>
                <mc:Fallback>
                  <p:oleObj name="Equation" r:id="rId25" imgW="22860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024"/>
                          <a:ext cx="240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89"/>
            <p:cNvGraphicFramePr>
              <a:graphicFrameLocks noChangeAspect="1"/>
            </p:cNvGraphicFramePr>
            <p:nvPr/>
          </p:nvGraphicFramePr>
          <p:xfrm>
            <a:off x="1336" y="1979"/>
            <a:ext cx="32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5" name="Equation" r:id="rId27" imgW="304560" imgH="177480" progId="Equation.DSMT4">
                    <p:embed/>
                  </p:oleObj>
                </mc:Choice>
                <mc:Fallback>
                  <p:oleObj name="Equation" r:id="rId27" imgW="3045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1979"/>
                          <a:ext cx="321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29"/>
          <p:cNvGrpSpPr>
            <a:grpSpLocks/>
          </p:cNvGrpSpPr>
          <p:nvPr/>
        </p:nvGrpSpPr>
        <p:grpSpPr bwMode="auto">
          <a:xfrm>
            <a:off x="879063" y="4970040"/>
            <a:ext cx="3810000" cy="1358900"/>
            <a:chOff x="1388" y="981"/>
            <a:chExt cx="2400" cy="856"/>
          </a:xfrm>
        </p:grpSpPr>
        <p:grpSp>
          <p:nvGrpSpPr>
            <p:cNvPr id="41" name="Group 30"/>
            <p:cNvGrpSpPr>
              <a:grpSpLocks/>
            </p:cNvGrpSpPr>
            <p:nvPr/>
          </p:nvGrpSpPr>
          <p:grpSpPr bwMode="auto">
            <a:xfrm>
              <a:off x="1388" y="981"/>
              <a:ext cx="2218" cy="844"/>
              <a:chOff x="2300" y="2805"/>
              <a:chExt cx="5544" cy="2110"/>
            </a:xfrm>
          </p:grpSpPr>
          <p:sp>
            <p:nvSpPr>
              <p:cNvPr id="46" name="Line 31"/>
              <p:cNvSpPr>
                <a:spLocks noChangeShapeType="1"/>
              </p:cNvSpPr>
              <p:nvPr/>
            </p:nvSpPr>
            <p:spPr bwMode="auto">
              <a:xfrm>
                <a:off x="2300" y="4493"/>
                <a:ext cx="55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2"/>
              <p:cNvSpPr>
                <a:spLocks noChangeShapeType="1"/>
              </p:cNvSpPr>
              <p:nvPr/>
            </p:nvSpPr>
            <p:spPr bwMode="auto">
              <a:xfrm flipV="1">
                <a:off x="4820" y="2805"/>
                <a:ext cx="0" cy="2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Rectangle 33" descr="浅色上对角线"/>
              <p:cNvSpPr>
                <a:spLocks noChangeArrowheads="1"/>
              </p:cNvSpPr>
              <p:nvPr/>
            </p:nvSpPr>
            <p:spPr bwMode="auto">
              <a:xfrm>
                <a:off x="4820" y="3649"/>
                <a:ext cx="504" cy="8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" name="Rectangle 34" descr="浅色上对角线"/>
              <p:cNvSpPr>
                <a:spLocks noChangeArrowheads="1"/>
              </p:cNvSpPr>
              <p:nvPr/>
            </p:nvSpPr>
            <p:spPr bwMode="auto">
              <a:xfrm>
                <a:off x="5828" y="3649"/>
                <a:ext cx="504" cy="8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42" name="Object 35"/>
            <p:cNvGraphicFramePr>
              <a:graphicFrameLocks noChangeAspect="1"/>
            </p:cNvGraphicFramePr>
            <p:nvPr/>
          </p:nvGraphicFramePr>
          <p:xfrm>
            <a:off x="2472" y="1616"/>
            <a:ext cx="22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" name="Equation" r:id="rId29" imgW="241300" imgH="228600" progId="Equation.DSMT4">
                    <p:embed/>
                  </p:oleObj>
                </mc:Choice>
                <mc:Fallback>
                  <p:oleObj name="Equation" r:id="rId29" imgW="241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616"/>
                          <a:ext cx="22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36"/>
            <p:cNvGraphicFramePr>
              <a:graphicFrameLocks noChangeAspect="1"/>
            </p:cNvGraphicFramePr>
            <p:nvPr/>
          </p:nvGraphicFramePr>
          <p:xfrm>
            <a:off x="2925" y="1655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" name="Equation" r:id="rId30" imgW="139700" imgH="139700" progId="Equation.DSMT4">
                    <p:embed/>
                  </p:oleObj>
                </mc:Choice>
                <mc:Fallback>
                  <p:oleObj name="Equation" r:id="rId30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655"/>
                          <a:ext cx="18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7"/>
            <p:cNvGraphicFramePr>
              <a:graphicFrameLocks noChangeAspect="1"/>
            </p:cNvGraphicFramePr>
            <p:nvPr/>
          </p:nvGraphicFramePr>
          <p:xfrm>
            <a:off x="2699" y="1616"/>
            <a:ext cx="22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8" name="Equation" r:id="rId31" imgW="241300" imgH="228600" progId="Equation.DSMT4">
                    <p:embed/>
                  </p:oleObj>
                </mc:Choice>
                <mc:Fallback>
                  <p:oleObj name="Equation" r:id="rId31" imgW="241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16"/>
                          <a:ext cx="22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38"/>
            <p:cNvGraphicFramePr>
              <a:graphicFrameLocks noChangeAspect="1"/>
            </p:cNvGraphicFramePr>
            <p:nvPr/>
          </p:nvGraphicFramePr>
          <p:xfrm>
            <a:off x="3606" y="1655"/>
            <a:ext cx="18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9" name="Equation" r:id="rId32" imgW="152334" imgH="139639" progId="Equation.DSMT4">
                    <p:embed/>
                  </p:oleObj>
                </mc:Choice>
                <mc:Fallback>
                  <p:oleObj name="Equation" r:id="rId32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655"/>
                          <a:ext cx="18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Group 39"/>
          <p:cNvGrpSpPr>
            <a:grpSpLocks/>
          </p:cNvGrpSpPr>
          <p:nvPr/>
        </p:nvGrpSpPr>
        <p:grpSpPr bwMode="auto">
          <a:xfrm>
            <a:off x="5386710" y="5099698"/>
            <a:ext cx="3433762" cy="1274763"/>
            <a:chOff x="1383" y="1933"/>
            <a:chExt cx="2163" cy="803"/>
          </a:xfrm>
        </p:grpSpPr>
        <p:grpSp>
          <p:nvGrpSpPr>
            <p:cNvPr id="51" name="Group 40"/>
            <p:cNvGrpSpPr>
              <a:grpSpLocks/>
            </p:cNvGrpSpPr>
            <p:nvPr/>
          </p:nvGrpSpPr>
          <p:grpSpPr bwMode="auto">
            <a:xfrm>
              <a:off x="1383" y="1933"/>
              <a:ext cx="2117" cy="759"/>
              <a:chOff x="2426" y="5612"/>
              <a:chExt cx="5292" cy="1899"/>
            </a:xfrm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>
                <a:off x="2426" y="7089"/>
                <a:ext cx="52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 flipV="1">
                <a:off x="4946" y="5612"/>
                <a:ext cx="0" cy="18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Rectangle 43" descr="浅色上对角线"/>
              <p:cNvSpPr>
                <a:spLocks noChangeArrowheads="1"/>
              </p:cNvSpPr>
              <p:nvPr/>
            </p:nvSpPr>
            <p:spPr bwMode="auto">
              <a:xfrm>
                <a:off x="4946" y="6245"/>
                <a:ext cx="1386" cy="844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52" name="Object 44"/>
            <p:cNvGraphicFramePr>
              <a:graphicFrameLocks noChangeAspect="1"/>
            </p:cNvGraphicFramePr>
            <p:nvPr/>
          </p:nvGraphicFramePr>
          <p:xfrm>
            <a:off x="2865" y="2555"/>
            <a:ext cx="18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0" name="Equation" r:id="rId33" imgW="139700" imgH="139700" progId="Equation.DSMT4">
                    <p:embed/>
                  </p:oleObj>
                </mc:Choice>
                <mc:Fallback>
                  <p:oleObj name="Equation" r:id="rId33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5" y="2555"/>
                          <a:ext cx="181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45"/>
            <p:cNvGraphicFramePr>
              <a:graphicFrameLocks noChangeAspect="1"/>
            </p:cNvGraphicFramePr>
            <p:nvPr/>
          </p:nvGraphicFramePr>
          <p:xfrm>
            <a:off x="3364" y="2555"/>
            <a:ext cx="18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1" name="Equation" r:id="rId34" imgW="152334" imgH="139639" progId="Equation.DSMT4">
                    <p:embed/>
                  </p:oleObj>
                </mc:Choice>
                <mc:Fallback>
                  <p:oleObj name="Equation" r:id="rId34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4" y="2555"/>
                          <a:ext cx="182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" name="TextBox 56"/>
          <p:cNvSpPr txBox="1"/>
          <p:nvPr/>
        </p:nvSpPr>
        <p:spPr>
          <a:xfrm>
            <a:off x="68369" y="764704"/>
            <a:ext cx="72808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低</a:t>
            </a:r>
            <a:r>
              <a:rPr lang="zh-CN" altLang="en-US" b="1" dirty="0" smtClean="0"/>
              <a:t>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 smtClean="0"/>
              <a:t>高通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带通</a:t>
            </a:r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en-US" altLang="zh-CN" b="1" dirty="0"/>
          </a:p>
          <a:p>
            <a:endParaRPr lang="en-US" altLang="zh-CN" b="1" dirty="0" smtClean="0"/>
          </a:p>
          <a:p>
            <a:r>
              <a:rPr lang="zh-CN" altLang="en-US" b="1" dirty="0"/>
              <a:t>带</a:t>
            </a:r>
            <a:r>
              <a:rPr lang="zh-CN" altLang="en-US" b="1" dirty="0" smtClean="0"/>
              <a:t>阻 </a:t>
            </a:r>
            <a:endParaRPr lang="zh-CN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365828" y="5694936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全通</a:t>
            </a:r>
            <a:endParaRPr lang="zh-CN" altLang="en-US" b="1" dirty="0"/>
          </a:p>
        </p:txBody>
      </p:sp>
      <p:sp>
        <p:nvSpPr>
          <p:cNvPr id="62" name="矩形 61"/>
          <p:cNvSpPr/>
          <p:nvPr/>
        </p:nvSpPr>
        <p:spPr>
          <a:xfrm>
            <a:off x="5292080" y="2623218"/>
            <a:ext cx="3655168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离散系统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各种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</a:rPr>
              <a:t>频响特性（理想情况下）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4572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低通滤波器的技术指标（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51520" y="2204864"/>
            <a:ext cx="4835014" cy="3680499"/>
            <a:chOff x="2185258" y="1692717"/>
            <a:chExt cx="4835014" cy="3680499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185258" y="1692717"/>
              <a:ext cx="4835014" cy="3680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412419" y="3353544"/>
              <a:ext cx="492443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通带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303132" y="3353544"/>
              <a:ext cx="492443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阻带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4541132" y="2286744"/>
              <a:ext cx="492443" cy="137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</a:rPr>
                <a:t>过渡带</a:t>
              </a:r>
            </a:p>
          </p:txBody>
        </p:sp>
      </p:grpSp>
      <p:graphicFrame>
        <p:nvGraphicFramePr>
          <p:cNvPr id="11" name="Object 9"/>
          <p:cNvGraphicFramePr>
            <a:graphicFrameLocks noChangeAspect="1"/>
          </p:cNvGraphicFramePr>
          <p:nvPr>
            <p:extLst/>
          </p:nvPr>
        </p:nvGraphicFramePr>
        <p:xfrm>
          <a:off x="5436096" y="4797152"/>
          <a:ext cx="2339975" cy="89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name="公式" r:id="rId4" imgW="1269720" imgH="482400" progId="Equation.3">
                  <p:embed/>
                </p:oleObj>
              </mc:Choice>
              <mc:Fallback>
                <p:oleObj name="公式" r:id="rId4" imgW="1269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797152"/>
                        <a:ext cx="2339975" cy="89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4406201" y="1896347"/>
          <a:ext cx="3406159" cy="470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" r:id="rId6" imgW="1840701" imgH="253890" progId="Equation.3">
                  <p:embed/>
                </p:oleObj>
              </mc:Choice>
              <mc:Fallback>
                <p:oleObj r:id="rId6" imgW="184070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201" y="1896347"/>
                        <a:ext cx="3406159" cy="4702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/>
          </p:nvPr>
        </p:nvGraphicFramePr>
        <p:xfrm>
          <a:off x="6660256" y="2507953"/>
          <a:ext cx="403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r:id="rId8" imgW="178264" imgH="216464" progId="Equation.3">
                  <p:embed/>
                </p:oleObj>
              </mc:Choice>
              <mc:Fallback>
                <p:oleObj r:id="rId8" imgW="178264" imgH="2164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56" y="2507953"/>
                        <a:ext cx="403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4355976" y="3048475"/>
          <a:ext cx="3240360" cy="45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" r:id="rId10" imgW="1727200" imgH="241300" progId="Equation.3">
                  <p:embed/>
                </p:oleObj>
              </mc:Choice>
              <mc:Fallback>
                <p:oleObj r:id="rId10" imgW="17272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048475"/>
                        <a:ext cx="3240360" cy="452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/>
          </p:nvPr>
        </p:nvGraphicFramePr>
        <p:xfrm>
          <a:off x="6660232" y="1340768"/>
          <a:ext cx="3460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r:id="rId12" imgW="152864" imgH="216558" progId="Equation.3">
                  <p:embed/>
                </p:oleObj>
              </mc:Choice>
              <mc:Fallback>
                <p:oleObj r:id="rId12" imgW="152864" imgH="21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340768"/>
                        <a:ext cx="3460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3563888" y="1340768"/>
            <a:ext cx="5299564" cy="2617888"/>
            <a:chOff x="3707904" y="1256755"/>
            <a:chExt cx="5299564" cy="2617888"/>
          </a:xfrm>
        </p:grpSpPr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3707904" y="1256755"/>
              <a:ext cx="523681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000" dirty="0"/>
                <a:t>在通带</a:t>
              </a:r>
              <a:r>
                <a:rPr lang="zh-CN" altLang="en-US" sz="2000" dirty="0" smtClean="0"/>
                <a:t>内幅度</a:t>
              </a:r>
              <a:r>
                <a:rPr lang="zh-CN" altLang="en-US" sz="2000" dirty="0"/>
                <a:t>响应以</a:t>
              </a:r>
              <a:r>
                <a:rPr lang="zh-CN" altLang="en-US" sz="2000" dirty="0" smtClean="0"/>
                <a:t>误差</a:t>
              </a:r>
              <a:r>
                <a:rPr lang="en-US" altLang="zh-CN" sz="2000" dirty="0" smtClean="0"/>
                <a:t>1-</a:t>
              </a:r>
              <a:r>
                <a:rPr lang="zh-CN" altLang="en-US" sz="2000" dirty="0" smtClean="0"/>
                <a:t>     逼近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，</a:t>
              </a:r>
              <a:r>
                <a:rPr lang="zh-CN" altLang="en-US" sz="2000" dirty="0" smtClean="0"/>
                <a:t>即</a:t>
              </a:r>
              <a:r>
                <a:rPr lang="zh-CN" altLang="en-US" sz="2000" dirty="0"/>
                <a:t>：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707904" y="2443336"/>
              <a:ext cx="493724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 在阻带</a:t>
              </a:r>
              <a:r>
                <a:rPr lang="zh-CN" altLang="en-US" sz="2000" dirty="0" smtClean="0">
                  <a:latin typeface="Times New Roman" panose="02020603050405020304" pitchFamily="18" charset="0"/>
                </a:rPr>
                <a:t>内幅度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响应以误差  </a:t>
              </a:r>
              <a:r>
                <a:rPr lang="zh-CN" altLang="en-US" sz="2000" dirty="0" smtClean="0">
                  <a:latin typeface="Times New Roman" panose="02020603050405020304" pitchFamily="18" charset="0"/>
                </a:rPr>
                <a:t>        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逼近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000" dirty="0" smtClean="0">
                  <a:latin typeface="Times New Roman" panose="02020603050405020304" pitchFamily="18" charset="0"/>
                </a:rPr>
                <a:t>即：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770658" y="3471391"/>
              <a:ext cx="5236810" cy="40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在过渡带</a:t>
              </a:r>
              <a:r>
                <a:rPr lang="zh-CN" altLang="en-US" sz="2000" dirty="0" smtClean="0">
                  <a:latin typeface="Times New Roman" panose="02020603050405020304" pitchFamily="18" charset="0"/>
                </a:rPr>
                <a:t>内幅度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响应平滑地从通带下降到</a:t>
              </a:r>
              <a:r>
                <a:rPr lang="zh-CN" altLang="en-US" sz="2000" dirty="0" smtClean="0">
                  <a:latin typeface="Times New Roman" panose="02020603050405020304" pitchFamily="18" charset="0"/>
                </a:rPr>
                <a:t>阻带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440788" y="6119897"/>
            <a:ext cx="4288353" cy="42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000" b="1" i="1" dirty="0" err="1">
                <a:solidFill>
                  <a:srgbClr val="0000FF"/>
                </a:solidFill>
              </a:rPr>
              <a:t>ω</a:t>
            </a:r>
            <a:r>
              <a:rPr lang="en-US" altLang="zh-CN" sz="2000" b="1" i="1" baseline="-25000" dirty="0" err="1">
                <a:solidFill>
                  <a:srgbClr val="0000FF"/>
                </a:solidFill>
              </a:rPr>
              <a:t>p</a:t>
            </a:r>
            <a:r>
              <a:rPr lang="zh-CN" altLang="en-US" sz="2000" b="1" dirty="0">
                <a:solidFill>
                  <a:srgbClr val="0000FF"/>
                </a:solidFill>
              </a:rPr>
              <a:t>与</a:t>
            </a:r>
            <a:r>
              <a:rPr lang="en-US" altLang="zh-CN" sz="2000" b="1" i="1" dirty="0" err="1">
                <a:solidFill>
                  <a:srgbClr val="0000FF"/>
                </a:solidFill>
              </a:rPr>
              <a:t>ω</a:t>
            </a:r>
            <a:r>
              <a:rPr lang="en-US" altLang="zh-CN" sz="2000" b="1" i="1" baseline="-25000" dirty="0" err="1">
                <a:solidFill>
                  <a:srgbClr val="0000FF"/>
                </a:solidFill>
              </a:rPr>
              <a:t>s</a:t>
            </a:r>
            <a:r>
              <a:rPr lang="en-US" altLang="zh-CN" sz="2000" b="1" i="1" baseline="-25000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间距越小</a:t>
            </a:r>
            <a:r>
              <a:rPr lang="en-US" altLang="zh-CN" sz="2000" b="1" dirty="0">
                <a:solidFill>
                  <a:srgbClr val="0000FF"/>
                </a:solidFill>
              </a:rPr>
              <a:t>,  </a:t>
            </a:r>
            <a:r>
              <a:rPr lang="zh-CN" altLang="en-US" sz="2000" b="1" dirty="0">
                <a:solidFill>
                  <a:srgbClr val="0000FF"/>
                </a:solidFill>
              </a:rPr>
              <a:t>过渡带就越窄。</a:t>
            </a:r>
          </a:p>
        </p:txBody>
      </p:sp>
    </p:spTree>
    <p:extLst>
      <p:ext uri="{BB962C8B-B14F-4D97-AF65-F5344CB8AC3E}">
        <p14:creationId xmlns:p14="http://schemas.microsoft.com/office/powerpoint/2010/main" val="2330137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04800" y="116632"/>
            <a:ext cx="8534400" cy="7921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zh-CN" altLang="en-US" dirty="0" smtClean="0"/>
              <a:t>低通滤波器的技术指标（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652924" y="3068960"/>
            <a:ext cx="7835974" cy="1400877"/>
            <a:chOff x="624458" y="3777651"/>
            <a:chExt cx="7835974" cy="1400877"/>
          </a:xfrm>
        </p:grpSpPr>
        <p:graphicFrame>
          <p:nvGraphicFramePr>
            <p:cNvPr id="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624458" y="3777651"/>
            <a:ext cx="3875534" cy="875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r:id="rId3" imgW="1931238" imgH="457399" progId="Equation.3">
                    <p:embed/>
                  </p:oleObj>
                </mc:Choice>
                <mc:Fallback>
                  <p:oleObj r:id="rId3" imgW="1931238" imgH="4573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458" y="3777651"/>
                          <a:ext cx="3875534" cy="875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624458" y="4713755"/>
            <a:ext cx="7835974" cy="4647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r:id="rId5" imgW="3848100" imgH="228600" progId="Equation.3">
                    <p:embed/>
                  </p:oleObj>
                </mc:Choice>
                <mc:Fallback>
                  <p:oleObj r:id="rId5" imgW="3848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458" y="4713755"/>
                          <a:ext cx="7835974" cy="4647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667438" y="980728"/>
            <a:ext cx="7835974" cy="1955706"/>
            <a:chOff x="624458" y="1160463"/>
            <a:chExt cx="7835974" cy="1955706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624458" y="1160463"/>
            <a:ext cx="4449763" cy="892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r:id="rId7" imgW="2236171" imgH="470104" progId="Equation.3">
                    <p:embed/>
                  </p:oleObj>
                </mc:Choice>
                <mc:Fallback>
                  <p:oleObj r:id="rId7" imgW="2236171" imgH="4701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458" y="1160463"/>
                          <a:ext cx="4449763" cy="892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624458" y="2168575"/>
            <a:ext cx="7835974" cy="485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r:id="rId9" imgW="3884514" imgH="241195" progId="Equation.3">
                    <p:embed/>
                  </p:oleObj>
                </mc:Choice>
                <mc:Fallback>
                  <p:oleObj r:id="rId9" imgW="388451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458" y="2168575"/>
                          <a:ext cx="7835974" cy="4859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624458" y="2746837"/>
              <a:ext cx="423557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 dirty="0">
                  <a:latin typeface="Times New Roman" panose="02020603050405020304" pitchFamily="18" charset="0"/>
                </a:rPr>
                <a:t>这里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ω=0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处幅度已归一化到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。</a:t>
              </a:r>
            </a:p>
          </p:txBody>
        </p:sp>
      </p:grpSp>
      <p:graphicFrame>
        <p:nvGraphicFramePr>
          <p:cNvPr id="12" name="Object 9"/>
          <p:cNvGraphicFramePr>
            <a:graphicFrameLocks noChangeAspect="1"/>
          </p:cNvGraphicFramePr>
          <p:nvPr>
            <p:extLst/>
          </p:nvPr>
        </p:nvGraphicFramePr>
        <p:xfrm>
          <a:off x="741040" y="4725144"/>
          <a:ext cx="7647384" cy="47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r:id="rId11" imgW="3933585" imgH="253780" progId="Equation.3">
                  <p:embed/>
                </p:oleObj>
              </mc:Choice>
              <mc:Fallback>
                <p:oleObj r:id="rId11" imgW="3933585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0" y="4725144"/>
                        <a:ext cx="7647384" cy="471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61504" y="5445224"/>
            <a:ext cx="8001000" cy="93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 dirty="0">
                <a:solidFill>
                  <a:srgbClr val="0000FF"/>
                </a:solidFill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</a:rPr>
              <a:t>越小</a:t>
            </a:r>
            <a:r>
              <a:rPr lang="en-US" altLang="zh-CN" sz="2400" b="1" dirty="0">
                <a:solidFill>
                  <a:srgbClr val="0000FF"/>
                </a:solidFill>
              </a:rPr>
              <a:t>,  </a:t>
            </a:r>
            <a:r>
              <a:rPr lang="zh-CN" altLang="en-US" sz="2400" b="1" dirty="0">
                <a:solidFill>
                  <a:srgbClr val="0000FF"/>
                </a:solidFill>
              </a:rPr>
              <a:t>通带波纹越小，通带逼近误差就越小； 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 dirty="0" smtClean="0">
                <a:solidFill>
                  <a:srgbClr val="0000FF"/>
                </a:solidFill>
              </a:rPr>
              <a:t>s 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越</a:t>
            </a:r>
            <a:r>
              <a:rPr lang="zh-CN" altLang="en-US" sz="2400" b="1" dirty="0">
                <a:solidFill>
                  <a:srgbClr val="0000FF"/>
                </a:solidFill>
              </a:rPr>
              <a:t>大</a:t>
            </a:r>
            <a:r>
              <a:rPr lang="en-US" altLang="zh-CN" sz="2400" b="1" dirty="0">
                <a:solidFill>
                  <a:srgbClr val="0000FF"/>
                </a:solidFill>
              </a:rPr>
              <a:t>,  </a:t>
            </a:r>
            <a:r>
              <a:rPr lang="zh-CN" altLang="en-US" sz="2400" b="1" dirty="0">
                <a:solidFill>
                  <a:srgbClr val="0000FF"/>
                </a:solidFill>
              </a:rPr>
              <a:t>阻带波纹越小，阻带逼近误差就越小； </a:t>
            </a:r>
          </a:p>
        </p:txBody>
      </p:sp>
    </p:spTree>
    <p:extLst>
      <p:ext uri="{BB962C8B-B14F-4D97-AF65-F5344CB8AC3E}">
        <p14:creationId xmlns:p14="http://schemas.microsoft.com/office/powerpoint/2010/main" val="14769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p#ln-01 20150309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平衡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2110</Words>
  <Application>Microsoft Office PowerPoint</Application>
  <PresentationFormat>全屏显示(4:3)</PresentationFormat>
  <Paragraphs>305</Paragraphs>
  <Slides>67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67</vt:i4>
      </vt:variant>
    </vt:vector>
  </HeadingPairs>
  <TitlesOfParts>
    <vt:vector size="89" baseType="lpstr">
      <vt:lpstr>华文行楷</vt:lpstr>
      <vt:lpstr>华文楷体</vt:lpstr>
      <vt:lpstr>楷体_GB2312</vt:lpstr>
      <vt:lpstr>隶书</vt:lpstr>
      <vt:lpstr>宋体</vt:lpstr>
      <vt:lpstr>微软雅黑</vt:lpstr>
      <vt:lpstr>幼圆</vt:lpstr>
      <vt:lpstr>Arial</vt:lpstr>
      <vt:lpstr>Cambria Math</vt:lpstr>
      <vt:lpstr>Franklin Gothic Book</vt:lpstr>
      <vt:lpstr>Perpetua</vt:lpstr>
      <vt:lpstr>Symbol</vt:lpstr>
      <vt:lpstr>Times New Roman</vt:lpstr>
      <vt:lpstr>Verdana</vt:lpstr>
      <vt:lpstr>Wingdings</vt:lpstr>
      <vt:lpstr>Wingdings 2</vt:lpstr>
      <vt:lpstr>sp#ln-01 20150309</vt:lpstr>
      <vt:lpstr>Equation.3</vt:lpstr>
      <vt:lpstr>Equation</vt:lpstr>
      <vt:lpstr>公式</vt:lpstr>
      <vt:lpstr>Bitmap Image</vt:lpstr>
      <vt:lpstr>Equation.DSMT4</vt:lpstr>
      <vt:lpstr>06 数字信号处理：滤波器设计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一阶离散系统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系统互联</vt:lpstr>
      <vt:lpstr>PowerPoint 演示文稿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</vt:lpstr>
      <vt:lpstr>FIR滤波器：窗函数设计法</vt:lpstr>
      <vt:lpstr>PowerPoint 演示文稿</vt:lpstr>
      <vt:lpstr>PowerPoint 演示文稿</vt:lpstr>
      <vt:lpstr>窗函数法FIR滤波器设计步骤</vt:lpstr>
      <vt:lpstr>矩形窗函数设计方法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各种窗函数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IIR滤波器设计法</vt:lpstr>
      <vt:lpstr>滤波器的有限字长效应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2016-03-22T12:42:29Z</dcterms:created>
  <dcterms:modified xsi:type="dcterms:W3CDTF">2018-04-06T09:42:20Z</dcterms:modified>
</cp:coreProperties>
</file>