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6" r:id="rId3"/>
  </p:sldMasterIdLst>
  <p:notesMasterIdLst>
    <p:notesMasterId r:id="rId39"/>
  </p:notesMasterIdLst>
  <p:sldIdLst>
    <p:sldId id="362" r:id="rId4"/>
    <p:sldId id="256" r:id="rId5"/>
    <p:sldId id="364" r:id="rId6"/>
    <p:sldId id="365" r:id="rId7"/>
    <p:sldId id="356" r:id="rId8"/>
    <p:sldId id="259" r:id="rId9"/>
    <p:sldId id="367" r:id="rId10"/>
    <p:sldId id="372" r:id="rId11"/>
    <p:sldId id="360" r:id="rId12"/>
    <p:sldId id="368" r:id="rId13"/>
    <p:sldId id="369" r:id="rId14"/>
    <p:sldId id="329" r:id="rId15"/>
    <p:sldId id="370" r:id="rId16"/>
    <p:sldId id="332" r:id="rId17"/>
    <p:sldId id="373" r:id="rId18"/>
    <p:sldId id="361" r:id="rId19"/>
    <p:sldId id="371" r:id="rId20"/>
    <p:sldId id="333" r:id="rId21"/>
    <p:sldId id="334" r:id="rId22"/>
    <p:sldId id="357" r:id="rId23"/>
    <p:sldId id="374" r:id="rId24"/>
    <p:sldId id="375" r:id="rId25"/>
    <p:sldId id="376" r:id="rId26"/>
    <p:sldId id="377" r:id="rId27"/>
    <p:sldId id="359" r:id="rId28"/>
    <p:sldId id="358" r:id="rId29"/>
    <p:sldId id="363" r:id="rId30"/>
    <p:sldId id="348" r:id="rId31"/>
    <p:sldId id="352" r:id="rId32"/>
    <p:sldId id="353" r:id="rId33"/>
    <p:sldId id="354" r:id="rId34"/>
    <p:sldId id="349" r:id="rId35"/>
    <p:sldId id="350" r:id="rId36"/>
    <p:sldId id="351" r:id="rId37"/>
    <p:sldId id="355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9500" autoAdjust="0"/>
  </p:normalViewPr>
  <p:slideViewPr>
    <p:cSldViewPr>
      <p:cViewPr varScale="1">
        <p:scale>
          <a:sx n="70" d="100"/>
          <a:sy n="70" d="100"/>
        </p:scale>
        <p:origin x="1584" y="78"/>
      </p:cViewPr>
      <p:guideLst>
        <p:guide orient="horz" pos="43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06740-2AD0-48FB-937C-1819A4719E5B}" type="datetimeFigureOut">
              <a:rPr lang="zh-CN" altLang="en-US" smtClean="0"/>
              <a:t>2018-04-07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A264-8089-40AB-B9C2-A00508251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2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928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http://wenku.baidu.com/view/71145f00cc175527072208f5.html?re=view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24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7473D-F1AE-4565-9431-227F8BBE9AAC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5942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589DF-8552-4D01-8798-787D2F675934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90953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A4DF-F450-4D8A-8063-EF9F15EA17D0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2571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695C4-C96B-411B-8773-5B41E824E827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40415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4/7/2018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6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4/7/2018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1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7056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>
                <a:solidFill>
                  <a:srgbClr val="696464"/>
                </a:solidFill>
              </a:rPr>
              <a:pPr/>
              <a:t>2018-04-07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78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4/7/2018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64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4/7/2018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43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6761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0FC67-1766-4D41-B4EA-4D6129C06D41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519454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>
                <a:solidFill>
                  <a:srgbClr val="696464"/>
                </a:solidFill>
              </a:rPr>
              <a:pPr/>
              <a:t>2018-04-07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5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CD418-F176-485D-B42E-21730D8DF4FD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9757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92769-CC2E-4E85-B72A-F1B7ACA6D655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28461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98D5-1BFB-41F9-BB34-9B6C5D2156F8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1791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5E6C1-FE8C-44C3-9AFD-D36FDBAF6016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03047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08C50-747E-447C-B455-E6CE7AEBBCFB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50618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EF34-F0DE-48BE-A1FF-428209FC1523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97627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BF288-0527-4A4C-A768-2B0EC956A1F2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90507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F30D5733-5304-471D-99C0-56DA782EF225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SzPct val="100000"/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  <a:latin typeface="Verdana" pitchFamily="34" charset="0"/>
                <a:ea typeface="宋体" pitchFamily="2" charset="-122"/>
              </a:rPr>
              <a:pPr/>
              <a:t>4/7/2018</a:t>
            </a:fld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  <a:latin typeface="Verdana" pitchFamily="34" charset="0"/>
                <a:ea typeface="宋体" pitchFamily="2" charset="-122"/>
              </a:rPr>
              <a:t>复旦大学 计算机科学技术学院</a:t>
            </a:r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  <a:latin typeface="Verdana" pitchFamily="34" charset="0"/>
                <a:ea typeface="宋体" pitchFamily="2" charset="-122"/>
              </a:rPr>
              <a:pPr/>
              <a:t>4/7/2018</a:t>
            </a:fld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  <a:latin typeface="Verdana" pitchFamily="34" charset="0"/>
                <a:ea typeface="宋体" pitchFamily="2" charset="-122"/>
              </a:rPr>
              <a:t>复旦大学 计算机科学技术学院</a:t>
            </a:r>
            <a:endParaRPr lang="en-US" dirty="0">
              <a:solidFill>
                <a:srgbClr val="696464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07 </a:t>
            </a:r>
            <a:r>
              <a:rPr lang="zh-CN" altLang="en-US" sz="4000" dirty="0" smtClean="0"/>
              <a:t>数字信号处理：随机过程基础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7211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9552" y="908720"/>
            <a:ext cx="8136904" cy="3063031"/>
            <a:chOff x="755576" y="1196752"/>
            <a:chExt cx="8136904" cy="30630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6768752" cy="306303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0355" y="1340768"/>
              <a:ext cx="1762125" cy="8191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39552" y="4391864"/>
                <a:ext cx="7848872" cy="197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360000">
                  <a:lnSpc>
                    <a:spcPct val="150000"/>
                  </a:lnSpc>
                </a:pPr>
                <a:r>
                  <a:rPr lang="zh-CN" altLang="en-US" sz="2000" dirty="0" smtClean="0"/>
                  <a:t>将随机变量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即一维分布函数。如果下式存在，则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称为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</a:t>
                </a:r>
                <a:r>
                  <a:rPr lang="zh-CN" altLang="en-US" sz="2000" b="1" dirty="0" smtClean="0"/>
                  <a:t>一维概率密度函数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defTabSz="3600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91864"/>
                <a:ext cx="7848872" cy="1970476"/>
              </a:xfrm>
              <a:prstGeom prst="rect">
                <a:avLst/>
              </a:prstGeom>
              <a:blipFill rotWithShape="0">
                <a:blip r:embed="rId4"/>
                <a:stretch>
                  <a:fillRect l="-855" r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48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6072" y="274638"/>
            <a:ext cx="8534400" cy="792162"/>
          </a:xfrm>
        </p:spPr>
        <p:txBody>
          <a:bodyPr/>
          <a:lstStyle/>
          <a:p>
            <a:r>
              <a:rPr lang="zh-CN" altLang="en-US" smtClean="0"/>
              <a:t>随机过程分布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286072" y="1628800"/>
                <a:ext cx="8534400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任意给定时刻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 smtClean="0"/>
                  <a:t>，则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</a:t>
                </a:r>
                <a:r>
                  <a:rPr lang="en-US" altLang="zh-CN" sz="2400" i="1" dirty="0" smtClean="0"/>
                  <a:t>n</a:t>
                </a:r>
                <a:r>
                  <a:rPr lang="zh-CN" altLang="en-US" sz="2400" dirty="0" smtClean="0"/>
                  <a:t>维分布函数被定义为：</a:t>
                </a:r>
                <a:endParaRPr lang="en-US" altLang="zh-CN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如果下面公式成立，则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en-US" altLang="zh-CN" sz="2400" i="1" dirty="0"/>
                  <a:t>n</a:t>
                </a:r>
                <a:r>
                  <a:rPr lang="zh-CN" altLang="en-US" sz="2400" dirty="0" smtClean="0"/>
                  <a:t>维概率密度函数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286072" y="1628800"/>
                <a:ext cx="8534400" cy="4800600"/>
              </a:xfrm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4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46448"/>
            <a:ext cx="8208912" cy="411480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zh-CN" altLang="en-US" sz="2800" dirty="0" smtClean="0"/>
              <a:t>    刻画一个随机变量的统计特征，主要有</a:t>
            </a:r>
            <a:r>
              <a:rPr lang="zh-CN" altLang="en-US" sz="2800" dirty="0" smtClean="0">
                <a:solidFill>
                  <a:schemeClr val="accent6"/>
                </a:solidFill>
              </a:rPr>
              <a:t>均值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chemeClr val="accent6"/>
                </a:solidFill>
              </a:rPr>
              <a:t>方差</a:t>
            </a:r>
            <a:r>
              <a:rPr lang="zh-CN" altLang="en-US" sz="2800" dirty="0" smtClean="0"/>
              <a:t>等。</a:t>
            </a:r>
            <a:endParaRPr lang="en-US" altLang="zh-CN" sz="2800" dirty="0" smtClean="0"/>
          </a:p>
          <a:p>
            <a:pPr algn="just">
              <a:buFontTx/>
              <a:buNone/>
              <a:defRPr/>
            </a:pPr>
            <a:endParaRPr lang="en-US" altLang="zh-CN" sz="2800" dirty="0" smtClean="0"/>
          </a:p>
          <a:p>
            <a:pPr algn="just">
              <a:buFontTx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刻画随机过程</a:t>
            </a:r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t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t∈T</a:t>
            </a:r>
            <a:r>
              <a:rPr lang="en-US" altLang="zh-CN" sz="2800" dirty="0" smtClean="0"/>
              <a:t>}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统计特征，主要有均值函数、方差函数、自协方差函数、自相关函数等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>
                <a:ea typeface="楷体_GB2312" pitchFamily="49" charset="-122"/>
              </a:rPr>
              <a:t>数字特征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随机过程的均值函数与方差函数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28" y="1196752"/>
            <a:ext cx="6211416" cy="3384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405054" y="4522741"/>
                <a:ext cx="5911362" cy="1786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𝑥𝑑𝐹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  <a:latin typeface="Verdana" pitchFamily="34" charset="0"/>
                  <a:ea typeface="宋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54" y="4522741"/>
                <a:ext cx="5911362" cy="17865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279544" y="509880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均值函数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73836" y="58908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方差</a:t>
            </a:r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8173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9890" y="332656"/>
            <a:ext cx="7702550" cy="563290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3600" dirty="0" smtClean="0"/>
              <a:t>自协方差函数与自相关函数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4326582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 smtClean="0"/>
              <a:t>自协方差函数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32263"/>
            <a:ext cx="6472238" cy="108902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1599034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自</a:t>
            </a:r>
            <a:r>
              <a:rPr lang="zh-CN" altLang="en-US" dirty="0" smtClean="0"/>
              <a:t>相关函数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44" y="1556792"/>
            <a:ext cx="5334000" cy="112236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2" name="文本框 1"/>
          <p:cNvSpPr txBox="1"/>
          <p:nvPr/>
        </p:nvSpPr>
        <p:spPr>
          <a:xfrm>
            <a:off x="2267744" y="2852936"/>
            <a:ext cx="547610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反映了随机过程在两个不同时刻取值的依赖性，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自相关函数取值可正可负，其绝对值越大，表示相关性越强！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43608" y="3763723"/>
                <a:ext cx="60016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则表示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X(s)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X(t)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不相关！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763723"/>
                <a:ext cx="600164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046" t="-24590" r="-223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43608" y="4402503"/>
                <a:ext cx="5717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则表示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X(s)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X(t)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正交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02503"/>
                <a:ext cx="5717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198" t="-24590" r="-245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43608" y="5050575"/>
                <a:ext cx="52638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则表示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X(s)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X(t)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相互独立！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050575"/>
                <a:ext cx="5263813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3472" b="-10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3608" y="90872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归一化自协方差函数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36" y="1677491"/>
            <a:ext cx="2895600" cy="88741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0411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1340768"/>
            <a:ext cx="799065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/>
              <a:t>已知随机相位正弦波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 (</a:t>
            </a:r>
            <a:r>
              <a:rPr lang="en-US" altLang="zh-CN" sz="2800" b="1" i="1" dirty="0">
                <a:latin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</a:rPr>
              <a:t>) = </a:t>
            </a:r>
            <a:r>
              <a:rPr lang="en-US" altLang="zh-CN" sz="2800" b="1" i="1" dirty="0">
                <a:latin typeface="Times New Roman" pitchFamily="18" charset="0"/>
              </a:rPr>
              <a:t>a </a:t>
            </a:r>
            <a:r>
              <a:rPr lang="en-US" altLang="zh-CN" sz="2800" b="1" dirty="0">
                <a:latin typeface="Times New Roman" pitchFamily="18" charset="0"/>
              </a:rPr>
              <a:t>cos(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t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+ 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，其中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&gt;0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 </a:t>
            </a:r>
            <a:r>
              <a:rPr lang="zh-CN" altLang="en-US" sz="2800" b="1" dirty="0">
                <a:latin typeface="Times New Roman" pitchFamily="18" charset="0"/>
              </a:rPr>
              <a:t>为常数，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zh-CN" altLang="en-US" sz="2800" b="1" dirty="0">
                <a:latin typeface="Times New Roman" pitchFamily="18" charset="0"/>
              </a:rPr>
              <a:t>为在（</a:t>
            </a:r>
            <a:r>
              <a:rPr lang="en-US" altLang="zh-CN" sz="2800" b="1" dirty="0">
                <a:latin typeface="Times New Roman" pitchFamily="18" charset="0"/>
              </a:rPr>
              <a:t>0, 2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zh-CN" altLang="en-US" sz="2800" b="1" dirty="0">
                <a:latin typeface="Times New Roman" pitchFamily="18" charset="0"/>
              </a:rPr>
              <a:t>）内均匀分布的</a:t>
            </a:r>
            <a:r>
              <a:rPr lang="zh-CN" altLang="en-US" sz="2800" b="1" dirty="0" smtClean="0">
                <a:latin typeface="Times New Roman" pitchFamily="18" charset="0"/>
              </a:rPr>
              <a:t>随机变量，求</a:t>
            </a:r>
            <a:r>
              <a:rPr lang="zh-CN" altLang="en-US" sz="2800" b="1" dirty="0">
                <a:latin typeface="Times New Roman" pitchFamily="18" charset="0"/>
              </a:rPr>
              <a:t>随机过程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{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),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(0, ) }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/>
              <a:t>均值函数 </a:t>
            </a:r>
            <a:r>
              <a:rPr lang="en-US" altLang="zh-CN" sz="2800" b="1" i="1" dirty="0" err="1">
                <a:latin typeface="Times New Roman" pitchFamily="18" charset="0"/>
              </a:rPr>
              <a:t>m</a:t>
            </a:r>
            <a:r>
              <a:rPr lang="en-US" altLang="zh-CN" sz="2800" b="1" i="1" baseline="-25000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zh-CN" altLang="en-US" sz="2800" b="1" dirty="0"/>
              <a:t>和相关函数 </a:t>
            </a:r>
            <a:r>
              <a:rPr lang="en-US" altLang="zh-CN" sz="2800" b="1" i="1" dirty="0">
                <a:latin typeface="Times New Roman" pitchFamily="18" charset="0"/>
              </a:rPr>
              <a:t>R</a:t>
            </a:r>
            <a:r>
              <a:rPr lang="en-US" altLang="zh-CN" sz="2800" b="1" i="1" baseline="-25000" dirty="0">
                <a:latin typeface="Times New Roman" pitchFamily="18" charset="0"/>
              </a:rPr>
              <a:t>X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857395" y="4495472"/>
                <a:ext cx="4982261" cy="156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𝑎𝑐𝑜𝑠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95" y="4495472"/>
                <a:ext cx="4982261" cy="1569084"/>
              </a:xfrm>
              <a:prstGeom prst="rect">
                <a:avLst/>
              </a:prstGeom>
              <a:blipFill rotWithShape="0">
                <a:blip r:embed="rId2"/>
                <a:stretch>
                  <a:fillRect r="-2203"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71787" y="445076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均值函数</a:t>
            </a:r>
            <a:r>
              <a:rPr lang="zh-CN" altLang="en-US" sz="2800" b="1" dirty="0"/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8044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21721"/>
            <a:ext cx="69818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54868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自相关函数</a:t>
            </a:r>
            <a:r>
              <a:rPr lang="zh-CN" altLang="en-US" sz="2800" b="1" dirty="0"/>
              <a:t>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99592" y="1628800"/>
                <a:ext cx="7692875" cy="3551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𝑐𝑜𝑠𝑤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𝑐𝑜𝑠𝑤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r"/>
                <a:endParaRPr lang="en-US" altLang="zh-CN" b="0" dirty="0" smtClean="0"/>
              </a:p>
              <a:p>
                <a:pPr algn="r"/>
                <a:endParaRPr lang="en-US" altLang="zh-CN" b="0" dirty="0" smtClean="0"/>
              </a:p>
              <a:p>
                <a:pPr algn="r"/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28800"/>
                <a:ext cx="7692875" cy="35517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53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52474"/>
            <a:ext cx="8351837" cy="505278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如果随机序列（过程）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charset="-122"/>
              </a:rPr>
              <a:t>X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宋体" charset="-122"/>
              </a:rPr>
              <a:t>t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满足下列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个条件：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</a:b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</a:b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(1) 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均值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>E(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charset="-122"/>
              </a:rPr>
              <a:t>X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宋体" charset="-122"/>
              </a:rPr>
              <a:t>t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>)=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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是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与时间</a:t>
            </a:r>
            <a:r>
              <a:rPr lang="en-US" altLang="zh-CN" sz="2800" dirty="0" smtClean="0">
                <a:solidFill>
                  <a:schemeClr val="tx1"/>
                </a:solidFill>
              </a:rPr>
              <a:t>t 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无关的常数；</a:t>
            </a:r>
            <a:b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</a:b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(2) 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方差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charset="-122"/>
              </a:rPr>
              <a:t>Var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charset="-122"/>
              </a:rPr>
              <a:t>X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宋体" charset="-122"/>
              </a:rPr>
              <a:t>t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>)=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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是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与时间</a:t>
            </a:r>
            <a:r>
              <a:rPr lang="en-US" altLang="zh-CN" sz="2800" dirty="0" smtClean="0">
                <a:solidFill>
                  <a:schemeClr val="tx1"/>
                </a:solidFill>
              </a:rPr>
              <a:t>t 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无关的常数；</a:t>
            </a:r>
            <a:b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</a:b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(3) 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协方差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charset="-122"/>
              </a:rPr>
              <a:t>Cov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charset="-122"/>
              </a:rPr>
              <a:t>X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宋体" charset="-122"/>
              </a:rPr>
              <a:t>t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charset="-122"/>
              </a:rPr>
              <a:t>,X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宋体" charset="-122"/>
              </a:rPr>
              <a:t>t+k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>)=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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是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只与时期间隔</a:t>
            </a:r>
            <a:r>
              <a:rPr lang="en-US" altLang="zh-CN" sz="2800" dirty="0" smtClean="0">
                <a:solidFill>
                  <a:schemeClr val="tx1"/>
                </a:solidFill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有关，与时间</a:t>
            </a:r>
            <a:r>
              <a:rPr lang="en-US" altLang="zh-CN" sz="2800" dirty="0" smtClean="0">
                <a:solidFill>
                  <a:schemeClr val="tx1"/>
                </a:solidFill>
              </a:rPr>
              <a:t>t </a:t>
            </a: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无关的常数；</a:t>
            </a:r>
            <a:b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宋体" charset="-122"/>
              </a:rPr>
            </a:br>
            <a:r>
              <a:rPr lang="zh-CN" altLang="en-US" sz="2800" dirty="0" smtClean="0">
                <a:solidFill>
                  <a:schemeClr val="tx1"/>
                </a:solidFill>
                <a:latin typeface="宋体" charset="-122"/>
              </a:rPr>
              <a:t>则称该随机时间序列是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广义平稳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过程</a:t>
            </a:r>
            <a:endParaRPr lang="zh-CN" altLang="en-US" sz="2800" dirty="0" smtClean="0">
              <a:solidFill>
                <a:schemeClr val="tx1"/>
              </a:solidFill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dirty="0" smtClean="0"/>
              <a:t>   设平稳序列</a:t>
            </a:r>
            <a:r>
              <a:rPr lang="en-US" altLang="zh-CN" dirty="0" smtClean="0"/>
              <a:t>{</a:t>
            </a:r>
            <a:r>
              <a:rPr lang="el-GR" altLang="zh-CN" dirty="0" smtClean="0">
                <a:cs typeface="Times New Roman" pitchFamily="18" charset="0"/>
              </a:rPr>
              <a:t>ε</a:t>
            </a:r>
            <a:r>
              <a:rPr lang="en-US" altLang="zh-CN" baseline="-25000" dirty="0" smtClean="0">
                <a:cs typeface="Times New Roman" pitchFamily="18" charset="0"/>
              </a:rPr>
              <a:t>t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的自协方差函数</a:t>
            </a:r>
            <a:r>
              <a:rPr lang="el-GR" altLang="zh-CN" dirty="0" smtClean="0">
                <a:latin typeface="宋体" charset="-122"/>
              </a:rPr>
              <a:t>γ</a:t>
            </a:r>
            <a:r>
              <a:rPr lang="en-US" altLang="zh-CN" baseline="-25000" dirty="0" smtClean="0">
                <a:latin typeface="宋体" charset="-122"/>
              </a:rPr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k=0</a:t>
            </a:r>
            <a:r>
              <a:rPr lang="zh-CN" altLang="en-US" dirty="0" smtClean="0"/>
              <a:t>时为常数</a:t>
            </a:r>
            <a:r>
              <a:rPr lang="el-GR" altLang="zh-CN" dirty="0" smtClean="0">
                <a:latin typeface="宋体" charset="-122"/>
              </a:rPr>
              <a:t>σ</a:t>
            </a:r>
            <a:r>
              <a:rPr lang="en-US" altLang="zh-CN" baseline="30000" dirty="0" smtClean="0">
                <a:latin typeface="宋体" charset="-122"/>
              </a:rPr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l-GR" altLang="zh-CN" dirty="0" smtClean="0">
                <a:latin typeface="宋体" charset="-122"/>
              </a:rPr>
              <a:t>γ</a:t>
            </a:r>
            <a:r>
              <a:rPr lang="en-US" altLang="zh-CN" baseline="-25000" dirty="0" smtClean="0">
                <a:latin typeface="宋体" charset="-122"/>
              </a:rPr>
              <a:t>k</a:t>
            </a:r>
            <a:r>
              <a:rPr lang="en-US" altLang="zh-CN" dirty="0" smtClean="0">
                <a:latin typeface="宋体" charset="-122"/>
              </a:rPr>
              <a:t>=0</a:t>
            </a:r>
            <a:r>
              <a:rPr lang="zh-CN" altLang="en-US" dirty="0" smtClean="0">
                <a:latin typeface="宋体" charset="-122"/>
              </a:rPr>
              <a:t>，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{</a:t>
            </a:r>
            <a:r>
              <a:rPr lang="el-GR" altLang="zh-CN" dirty="0" smtClean="0">
                <a:cs typeface="Times New Roman" pitchFamily="18" charset="0"/>
              </a:rPr>
              <a:t>ε</a:t>
            </a:r>
            <a:r>
              <a:rPr lang="en-US" altLang="zh-CN" baseline="-25000" dirty="0" smtClean="0">
                <a:cs typeface="Times New Roman" pitchFamily="18" charset="0"/>
              </a:rPr>
              <a:t>t</a:t>
            </a:r>
            <a:r>
              <a:rPr lang="en-US" altLang="zh-CN" dirty="0" smtClean="0"/>
              <a:t>}</a:t>
            </a:r>
            <a:r>
              <a:rPr lang="zh-CN" altLang="en-US" dirty="0" smtClean="0"/>
              <a:t>为平稳白噪声序列，即平稳白噪声序列的方差是常数，且对任意两个不同时点之间是不相关的。</a:t>
            </a:r>
            <a:endParaRPr lang="en-US" altLang="zh-CN" dirty="0" smtClean="0"/>
          </a:p>
          <a:p>
            <a:pPr algn="just">
              <a:buFontTx/>
              <a:buNone/>
            </a:pPr>
            <a:endParaRPr lang="zh-CN" altLang="en-US" dirty="0" smtClean="0"/>
          </a:p>
          <a:p>
            <a:pPr algn="just">
              <a:buFontTx/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平稳白噪声</a:t>
            </a:r>
            <a:r>
              <a:rPr lang="zh-CN" altLang="en-US" dirty="0" smtClean="0"/>
              <a:t>是最基本的一种平稳序列。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3065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楷体_GB2312" pitchFamily="49" charset="-122"/>
                <a:cs typeface="+mn-cs"/>
              </a:rPr>
              <a:t>内容提要</a:t>
            </a:r>
            <a:endParaRPr lang="en-US" altLang="zh-CN" sz="3600" b="1" dirty="0" smtClean="0">
              <a:solidFill>
                <a:schemeClr val="tx1"/>
              </a:solidFill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86000"/>
            <a:ext cx="7772400" cy="34480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一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、随机现象、随机变量、随机过程及数字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特征</a:t>
            </a:r>
            <a:endParaRPr lang="en-US" altLang="zh-CN" sz="28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AR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MA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ARMA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介绍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狭义平稳过程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500" y="1340768"/>
            <a:ext cx="80010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宋体" charset="-122"/>
                <a:ea typeface="+mj-ea"/>
                <a:cs typeface="+mj-cs"/>
              </a:rPr>
              <a:t>    设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{X (t), t T }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是随机</a:t>
            </a:r>
            <a:r>
              <a:rPr lang="zh-CN" altLang="en-US" sz="2000" dirty="0">
                <a:latin typeface="宋体" charset="-122"/>
                <a:ea typeface="+mj-ea"/>
                <a:cs typeface="+mj-cs"/>
              </a:rPr>
              <a:t>过程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，若对任意常数 和正整数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，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sz="2000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1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 , t</a:t>
            </a:r>
            <a:r>
              <a:rPr lang="en-US" altLang="zh-CN" sz="2000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2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 , … , </a:t>
            </a:r>
            <a:r>
              <a:rPr lang="en-US" altLang="zh-CN" sz="2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sz="2000" baseline="-25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 T 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，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sz="2000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1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+ , t</a:t>
            </a:r>
            <a:r>
              <a:rPr lang="en-US" altLang="zh-CN" sz="2000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2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+ , … , </a:t>
            </a:r>
            <a:r>
              <a:rPr lang="en-US" altLang="zh-CN" sz="2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sz="2000" baseline="-25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+ T 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，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( X (t</a:t>
            </a:r>
            <a:r>
              <a:rPr lang="en-US" altLang="zh-CN" sz="2000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1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), X(t</a:t>
            </a:r>
            <a:r>
              <a:rPr lang="en-US" altLang="zh-CN" sz="2000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2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), … , X (</a:t>
            </a:r>
            <a:r>
              <a:rPr lang="en-US" altLang="zh-CN" sz="2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sz="2000" baseline="-25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) )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与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( X (t</a:t>
            </a:r>
            <a:r>
              <a:rPr lang="en-US" altLang="zh-CN" sz="2000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1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+ ), X(t</a:t>
            </a:r>
            <a:r>
              <a:rPr lang="en-US" altLang="zh-CN" sz="2000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2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+ ), … , X (</a:t>
            </a:r>
            <a:r>
              <a:rPr lang="en-US" altLang="zh-CN" sz="2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sz="2000" baseline="-25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+ ) )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有</a:t>
            </a:r>
            <a:r>
              <a:rPr lang="zh-CN" altLang="en-US" sz="2000" dirty="0" smtClean="0">
                <a:latin typeface="宋体" charset="-122"/>
                <a:ea typeface="+mj-ea"/>
                <a:cs typeface="+mj-cs"/>
                <a:sym typeface="Symbol" pitchFamily="18" charset="2"/>
              </a:rPr>
              <a:t>相同联合分布，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  <a:ea typeface="+mj-ea"/>
                <a:cs typeface="+mj-cs"/>
                <a:sym typeface="Symbol" pitchFamily="18" charset="2"/>
              </a:rPr>
              <a:t>即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统计特性</a:t>
            </a:r>
            <a:r>
              <a:rPr lang="zh-CN" altLang="en-US" sz="2000" b="1" dirty="0">
                <a:solidFill>
                  <a:srgbClr val="FF0000"/>
                </a:solidFill>
              </a:rPr>
              <a:t>与时间起点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无关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latin typeface="宋体" charset="-122"/>
                <a:ea typeface="+mj-ea"/>
                <a:cs typeface="+mj-cs"/>
                <a:sym typeface="Symbol" pitchFamily="18" charset="2"/>
              </a:rPr>
              <a:t>则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称</a:t>
            </a:r>
            <a:r>
              <a:rPr lang="en-US" altLang="zh-CN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{X (t), t T } 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为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  <a:ea typeface="+mj-ea"/>
                <a:cs typeface="+mj-cs"/>
              </a:rPr>
              <a:t>严格平稳过程</a:t>
            </a:r>
            <a:r>
              <a:rPr lang="zh-CN" altLang="en-US" sz="2000" dirty="0">
                <a:latin typeface="宋体" charset="-122"/>
                <a:ea typeface="+mj-ea"/>
                <a:cs typeface="+mj-cs"/>
                <a:sym typeface="Symbol" pitchFamily="18" charset="2"/>
              </a:rPr>
              <a:t>，也称</a:t>
            </a:r>
            <a:r>
              <a:rPr lang="zh-CN" altLang="en-US" sz="2000" b="1" dirty="0">
                <a:solidFill>
                  <a:srgbClr val="FF0000"/>
                </a:solidFill>
                <a:latin typeface="宋体" charset="-122"/>
                <a:ea typeface="+mj-ea"/>
                <a:cs typeface="+mj-cs"/>
                <a:sym typeface="Symbol" pitchFamily="18" charset="2"/>
              </a:rPr>
              <a:t>狭义平稳过程</a:t>
            </a:r>
            <a:r>
              <a:rPr lang="zh-CN" altLang="en-US" sz="2000" dirty="0">
                <a:latin typeface="宋体" charset="-122"/>
                <a:ea typeface="+mj-ea"/>
                <a:cs typeface="+mj-cs"/>
              </a:rPr>
              <a:t>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69108" y="4365104"/>
            <a:ext cx="5605785" cy="1296144"/>
            <a:chOff x="1630511" y="5359568"/>
            <a:chExt cx="5605785" cy="1296144"/>
          </a:xfrm>
        </p:grpSpPr>
        <p:sp>
          <p:nvSpPr>
            <p:cNvPr id="3" name="文本框 2"/>
            <p:cNvSpPr txBox="1"/>
            <p:nvPr/>
          </p:nvSpPr>
          <p:spPr>
            <a:xfrm>
              <a:off x="1630511" y="571409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严格平稳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15339" y="571409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广义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平稳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320568" y="5859856"/>
              <a:ext cx="2195467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320568" y="6147888"/>
              <a:ext cx="2195467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933801" y="535956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一定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79912" y="619404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不一定</a:t>
              </a:r>
              <a:endParaRPr lang="zh-CN" altLang="en-US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01902" y="5837202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当随机过程是高斯分布时，严格平稳和广义平稳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等价！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5922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5800" y="18864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例题</a:t>
            </a:r>
            <a:r>
              <a:rPr lang="en-US" altLang="zh-CN" sz="3600" kern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2</a:t>
            </a:r>
            <a:endParaRPr lang="zh-CN" altLang="en-US" sz="36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1340768"/>
                <a:ext cx="8237390" cy="4619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设随机过程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/>
                      <m:t>X</m:t>
                    </m:r>
                    <m:r>
                      <m:rPr>
                        <m:nor/>
                      </m:rPr>
                      <a:rPr lang="en-US" altLang="zh-CN" i="1" dirty="0"/>
                      <m:t>(</m:t>
                    </m:r>
                    <m:r>
                      <m:rPr>
                        <m:nor/>
                      </m:rPr>
                      <a:rPr lang="en-US" altLang="zh-CN" i="1" dirty="0"/>
                      <m:t>t</m:t>
                    </m:r>
                    <m:r>
                      <m:rPr>
                        <m:nor/>
                      </m:rPr>
                      <a:rPr lang="en-US" altLang="zh-CN" i="1" dirty="0"/>
                      <m:t>)=</m:t>
                    </m:r>
                    <m:r>
                      <m:rPr>
                        <m:nor/>
                      </m:rPr>
                      <a:rPr lang="en-US" altLang="zh-CN" i="1" dirty="0"/>
                      <m:t>tX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标准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正</m:t>
                    </m:r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态</m:t>
                    </m:r>
                  </m:oMath>
                </a14:m>
                <a:r>
                  <a:rPr lang="zh-CN" altLang="en-US" dirty="0" smtClean="0"/>
                  <a:t>分布的随机变量，试问</a:t>
                </a:r>
                <a:endParaRPr lang="en-US" altLang="zh-CN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是否平稳</a:t>
                </a:r>
                <a:r>
                  <a:rPr lang="en-US" altLang="zh-CN" dirty="0" smtClean="0"/>
                  <a:t>?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解：</a:t>
                </a:r>
                <a:endParaRPr lang="en-US" altLang="zh-CN" dirty="0" smtClean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所以：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是非平稳的！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237390" cy="4619341"/>
              </a:xfrm>
              <a:prstGeom prst="rect">
                <a:avLst/>
              </a:prstGeom>
              <a:blipFill rotWithShape="0">
                <a:blip r:embed="rId2"/>
                <a:stretch>
                  <a:fillRect l="-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66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4684" y="140439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平稳随机过程自相关函数的性质</a:t>
            </a:r>
            <a:endParaRPr lang="zh-CN" altLang="en-US" sz="36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28268" y="1004535"/>
                <a:ext cx="248523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268" y="1004535"/>
                <a:ext cx="24852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6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684684" y="2683862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互相关函数</a:t>
            </a:r>
            <a:endParaRPr lang="zh-CN" altLang="en-US" sz="36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24588" y="3403942"/>
                <a:ext cx="6892593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E</m:t>
                      </m:r>
                      <m:r>
                        <m:rPr>
                          <m:nor/>
                        </m:rPr>
                        <a:rPr lang="en-US" altLang="zh-CN" dirty="0"/>
                        <m:t>{</m:t>
                      </m:r>
                      <m:r>
                        <m:rPr>
                          <m:nor/>
                        </m:rPr>
                        <a:rPr lang="en-US" altLang="zh-CN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s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m:rPr>
                          <m:nor/>
                        </m:rPr>
                        <a:rPr lang="en-US" altLang="zh-CN" dirty="0"/>
                        <m:t>Y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t</m:t>
                      </m:r>
                      <m:r>
                        <m:rPr>
                          <m:nor/>
                        </m:rPr>
                        <a:rPr lang="en-US" altLang="zh-CN" dirty="0"/>
                        <m:t>)}=</m:t>
                      </m:r>
                      <m:nary>
                        <m:naryPr>
                          <m:chr m:val="∬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88" y="3403942"/>
                <a:ext cx="6892593" cy="889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684684" y="4748951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互协方差函数</a:t>
            </a:r>
            <a:endParaRPr lang="zh-CN" altLang="en-US" sz="36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79896" y="5397023"/>
                <a:ext cx="558197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E</m:t>
                      </m:r>
                      <m:r>
                        <m:rPr>
                          <m:nor/>
                        </m:rPr>
                        <a:rPr lang="en-US" altLang="zh-CN" dirty="0"/>
                        <m:t>{[</m:t>
                      </m:r>
                      <m:r>
                        <m:rPr>
                          <m:nor/>
                        </m:rPr>
                        <a:rPr lang="en-US" altLang="zh-CN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s</m:t>
                      </m:r>
                      <m:r>
                        <m:rPr>
                          <m:nor/>
                        </m:rPr>
                        <a:rPr lang="en-US" altLang="zh-CN" dirty="0"/>
                        <m:t>)−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][</m:t>
                      </m:r>
                      <m:r>
                        <m:rPr>
                          <m:nor/>
                        </m:rPr>
                        <a:rPr lang="en-US" altLang="zh-CN" dirty="0"/>
                        <m:t>Y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t</m:t>
                      </m:r>
                      <m:r>
                        <m:rPr>
                          <m:nor/>
                        </m:rPr>
                        <a:rPr lang="en-US" altLang="zh-CN" dirty="0"/>
                        <m:t>)−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b="0" i="0" dirty="0" smtClean="0"/>
                        <m:t>]</m:t>
                      </m:r>
                      <m:r>
                        <m:rPr>
                          <m:nor/>
                        </m:rPr>
                        <a:rPr lang="en-US" altLang="zh-CN" dirty="0"/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96" y="5397023"/>
                <a:ext cx="5581976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63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44199" y="332656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联合平稳</a:t>
            </a:r>
            <a:endParaRPr lang="zh-CN" altLang="en-US" sz="36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6134" y="1395348"/>
                <a:ext cx="7748531" cy="4985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如果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严格联合平稳。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如果：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广义</m:t>
                    </m:r>
                  </m:oMath>
                </a14:m>
                <a:r>
                  <a:rPr lang="zh-CN" altLang="en-US" dirty="0" smtClean="0"/>
                  <a:t>联合</a:t>
                </a:r>
                <a:r>
                  <a:rPr lang="zh-CN" altLang="en-US" dirty="0"/>
                  <a:t>平稳。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4" y="1395348"/>
                <a:ext cx="7748531" cy="4985980"/>
              </a:xfrm>
              <a:prstGeom prst="rect">
                <a:avLst/>
              </a:prstGeom>
              <a:blipFill rotWithShape="0">
                <a:blip r:embed="rId2"/>
                <a:stretch>
                  <a:fillRect l="-2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19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5800" y="18864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例题</a:t>
            </a:r>
            <a:r>
              <a:rPr lang="en-US" altLang="zh-CN" sz="3600" kern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3</a:t>
            </a:r>
            <a:endParaRPr lang="zh-CN" altLang="en-US" sz="36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980728"/>
                <a:ext cx="8352928" cy="57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其中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常数</m:t>
                        </m:r>
                      </m:e>
                    </m:fun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上均匀分布，计算其互协方差函数。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b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所以：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 smtClean="0"/>
                  <a:t>联合平稳！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8352928" cy="5708679"/>
              </a:xfrm>
              <a:prstGeom prst="rect">
                <a:avLst/>
              </a:prstGeom>
              <a:blipFill rotWithShape="0"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61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  <a:latin typeface="Verdana" pitchFamily="34" charset="0"/>
                <a:ea typeface="黑体" pitchFamily="2" charset="-122"/>
              </a:rPr>
              <a:t>高斯过程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3448" y="1340768"/>
            <a:ext cx="8217024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 dirty="0">
                <a:latin typeface="宋体" charset="-122"/>
                <a:ea typeface="+mj-ea"/>
                <a:cs typeface="+mj-cs"/>
              </a:rPr>
              <a:t>[</a:t>
            </a:r>
            <a:r>
              <a:rPr lang="zh-CN" altLang="en-US" dirty="0">
                <a:latin typeface="宋体" charset="-122"/>
                <a:ea typeface="+mj-ea"/>
                <a:cs typeface="+mj-cs"/>
              </a:rPr>
              <a:t>定义</a:t>
            </a:r>
            <a:r>
              <a:rPr lang="en-US" altLang="zh-CN" dirty="0">
                <a:latin typeface="宋体" charset="-122"/>
                <a:ea typeface="+mj-ea"/>
                <a:cs typeface="+mj-cs"/>
              </a:rPr>
              <a:t>] </a:t>
            </a:r>
            <a:r>
              <a:rPr lang="zh-CN" altLang="en-US" dirty="0">
                <a:latin typeface="宋体" charset="-122"/>
                <a:ea typeface="+mj-ea"/>
                <a:cs typeface="+mj-cs"/>
              </a:rPr>
              <a:t>设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{X (t), t T }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是随机</a:t>
            </a:r>
            <a:r>
              <a:rPr lang="zh-CN" altLang="en-US" dirty="0">
                <a:latin typeface="宋体" charset="-122"/>
                <a:ea typeface="+mj-ea"/>
                <a:cs typeface="+mj-cs"/>
              </a:rPr>
              <a:t>过程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，若对任意正整数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和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1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, t</a:t>
            </a:r>
            <a:r>
              <a:rPr lang="en-US" altLang="zh-CN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2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 , …,  </a:t>
            </a:r>
            <a:r>
              <a:rPr lang="en-US" altLang="zh-CN" dirty="0" err="1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baseline="-25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 T 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，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( X (t</a:t>
            </a:r>
            <a:r>
              <a:rPr lang="en-US" altLang="zh-CN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1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), X(t</a:t>
            </a:r>
            <a:r>
              <a:rPr lang="en-US" altLang="zh-CN" baseline="-25000" dirty="0">
                <a:latin typeface="宋体" charset="-122"/>
                <a:ea typeface="+mj-ea"/>
                <a:cs typeface="+mj-cs"/>
                <a:sym typeface="Symbol" pitchFamily="18" charset="2"/>
              </a:rPr>
              <a:t>2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), … , X (</a:t>
            </a:r>
            <a:r>
              <a:rPr lang="en-US" altLang="zh-CN" dirty="0" err="1">
                <a:latin typeface="宋体" charset="-122"/>
                <a:ea typeface="+mj-ea"/>
                <a:cs typeface="+mj-cs"/>
                <a:sym typeface="Symbol" pitchFamily="18" charset="2"/>
              </a:rPr>
              <a:t>t</a:t>
            </a:r>
            <a:r>
              <a:rPr lang="en-US" altLang="zh-CN" baseline="-25000" dirty="0" err="1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) )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是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维正态随机变量，则称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{X (t), t T } 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高斯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过程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正态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黑体" pitchFamily="2" charset="-122"/>
                <a:sym typeface="Symbol" pitchFamily="18" charset="2"/>
              </a:rPr>
              <a:t>过程</a:t>
            </a:r>
            <a:r>
              <a:rPr lang="zh-CN" altLang="en-US" b="1" dirty="0">
                <a:latin typeface="Verdana" pitchFamily="34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83" y="4005064"/>
            <a:ext cx="4528170" cy="95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83" y="5424594"/>
            <a:ext cx="5458425" cy="9166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8433" y="42361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一维分布：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08433" y="554220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 smtClean="0"/>
              <a:t>维分布：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284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  <a:latin typeface="Verdana" pitchFamily="34" charset="0"/>
                <a:ea typeface="黑体" pitchFamily="2" charset="-122"/>
              </a:rPr>
              <a:t>马尔科夫过程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5064" y="1565264"/>
            <a:ext cx="8153400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 dirty="0">
                <a:latin typeface="宋体" charset="-122"/>
                <a:ea typeface="+mj-ea"/>
                <a:cs typeface="+mj-cs"/>
              </a:rPr>
              <a:t>[</a:t>
            </a:r>
            <a:r>
              <a:rPr lang="zh-CN" altLang="en-US" dirty="0">
                <a:latin typeface="宋体" charset="-122"/>
                <a:ea typeface="+mj-ea"/>
                <a:cs typeface="+mj-cs"/>
              </a:rPr>
              <a:t>定义</a:t>
            </a:r>
            <a:r>
              <a:rPr lang="en-US" altLang="zh-CN" dirty="0">
                <a:latin typeface="宋体" charset="-122"/>
                <a:ea typeface="+mj-ea"/>
                <a:cs typeface="+mj-cs"/>
              </a:rPr>
              <a:t>] </a:t>
            </a:r>
            <a:r>
              <a:rPr lang="zh-CN" altLang="en-US" dirty="0">
                <a:latin typeface="宋体" charset="-122"/>
                <a:ea typeface="+mj-ea"/>
                <a:cs typeface="+mj-cs"/>
              </a:rPr>
              <a:t>设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{X (t), t T }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是随机</a:t>
            </a:r>
            <a:r>
              <a:rPr lang="zh-CN" altLang="en-US" dirty="0">
                <a:latin typeface="宋体" charset="-122"/>
                <a:ea typeface="+mj-ea"/>
                <a:cs typeface="+mj-cs"/>
              </a:rPr>
              <a:t>过程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，若对任意的正整数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n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和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t1&lt; t2 &lt; … &lt; </a:t>
            </a:r>
            <a:r>
              <a:rPr lang="en-US" altLang="zh-CN" dirty="0" err="1">
                <a:latin typeface="宋体" charset="-122"/>
                <a:ea typeface="+mj-ea"/>
                <a:cs typeface="+mj-cs"/>
                <a:sym typeface="Symbol" pitchFamily="18" charset="2"/>
              </a:rPr>
              <a:t>tn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 T 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，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P { X(t1)=x1, … , X(tn-1)=xn-1 } &gt; 0</a:t>
            </a: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，且</a:t>
            </a:r>
            <a:r>
              <a:rPr lang="zh-CN" altLang="en-US" dirty="0" smtClean="0">
                <a:latin typeface="宋体" charset="-122"/>
                <a:ea typeface="+mj-ea"/>
                <a:cs typeface="+mj-cs"/>
                <a:sym typeface="Symbol" pitchFamily="18" charset="2"/>
              </a:rPr>
              <a:t>条件分布</a:t>
            </a:r>
            <a:r>
              <a:rPr lang="en-US" altLang="zh-CN" dirty="0" smtClean="0">
                <a:latin typeface="宋体" charset="-122"/>
                <a:ea typeface="+mj-ea"/>
                <a:cs typeface="+mj-cs"/>
                <a:sym typeface="Symbol" pitchFamily="18" charset="2"/>
              </a:rPr>
              <a:t>:</a:t>
            </a:r>
          </a:p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zh-CN" altLang="en-US" b="1" dirty="0">
                <a:sym typeface="Symbol" pitchFamily="18" charset="2"/>
              </a:rPr>
              <a:t/>
            </a:r>
            <a:br>
              <a:rPr lang="zh-CN" altLang="en-US" b="1" dirty="0">
                <a:sym typeface="Symbol" pitchFamily="18" charset="2"/>
              </a:rPr>
            </a:br>
            <a:r>
              <a:rPr lang="zh-CN" altLang="en-US" b="1" dirty="0">
                <a:sym typeface="Symbol" pitchFamily="18" charset="2"/>
              </a:rPr>
              <a:t/>
            </a:r>
            <a:br>
              <a:rPr lang="zh-CN" altLang="en-US" b="1" dirty="0">
                <a:sym typeface="Symbol" pitchFamily="18" charset="2"/>
              </a:rPr>
            </a:br>
            <a:r>
              <a:rPr lang="zh-CN" altLang="en-US" b="1" dirty="0">
                <a:sym typeface="Symbol" pitchFamily="18" charset="2"/>
              </a:rPr>
              <a:t/>
            </a:r>
            <a:br>
              <a:rPr lang="zh-CN" altLang="en-US" b="1" dirty="0">
                <a:sym typeface="Symbol" pitchFamily="18" charset="2"/>
              </a:rPr>
            </a:br>
            <a:r>
              <a:rPr lang="zh-CN" altLang="en-US" dirty="0">
                <a:latin typeface="宋体" charset="-122"/>
                <a:ea typeface="+mj-ea"/>
                <a:cs typeface="+mj-cs"/>
                <a:sym typeface="Symbol" pitchFamily="18" charset="2"/>
              </a:rPr>
              <a:t>则称</a:t>
            </a:r>
            <a:r>
              <a:rPr lang="en-US" altLang="zh-CN" dirty="0">
                <a:latin typeface="宋体" charset="-122"/>
                <a:ea typeface="+mj-ea"/>
                <a:cs typeface="+mj-cs"/>
                <a:sym typeface="Symbol" pitchFamily="18" charset="2"/>
              </a:rPr>
              <a:t>{X (t), t T } </a:t>
            </a:r>
            <a:r>
              <a:rPr lang="zh-CN" altLang="en-US" dirty="0" smtClean="0">
                <a:latin typeface="宋体" charset="-122"/>
                <a:ea typeface="+mj-ea"/>
                <a:cs typeface="+mj-cs"/>
                <a:sym typeface="Symbol" pitchFamily="18" charset="2"/>
              </a:rPr>
              <a:t>为 </a:t>
            </a:r>
            <a:r>
              <a:rPr lang="zh-CN" altLang="en-US" dirty="0" smtClean="0">
                <a:solidFill>
                  <a:srgbClr val="FF0000"/>
                </a:solidFill>
                <a:latin typeface="Verdana" pitchFamily="34" charset="0"/>
                <a:ea typeface="黑体" pitchFamily="2" charset="-122"/>
              </a:rPr>
              <a:t>马尔可夫过程</a:t>
            </a:r>
            <a:r>
              <a:rPr lang="zh-CN" altLang="en-US" b="1" dirty="0">
                <a:latin typeface="Verdana" pitchFamily="34" charset="0"/>
              </a:rPr>
              <a:t>。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6019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127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3065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楷体_GB2312" pitchFamily="49" charset="-122"/>
                <a:cs typeface="+mn-cs"/>
              </a:rPr>
              <a:t>内容提要</a:t>
            </a:r>
            <a:endParaRPr lang="en-US" altLang="zh-CN" sz="3600" b="1" dirty="0" smtClean="0">
              <a:solidFill>
                <a:schemeClr val="tx1"/>
              </a:solidFill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86000"/>
            <a:ext cx="7772400" cy="3448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ea typeface="楷体_GB2312" pitchFamily="49" charset="-122"/>
              </a:rPr>
              <a:t>一、随机变量、随机过程及数字特征</a:t>
            </a:r>
            <a:endParaRPr lang="en-US" altLang="zh-CN" sz="2800" b="1" dirty="0" smtClean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AR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MA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ARMA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介绍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20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ARMA</a:t>
            </a:r>
            <a:r>
              <a:rPr lang="zh-CN" altLang="en-US" sz="4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4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介绍</a:t>
            </a:r>
            <a:endParaRPr lang="zh-CN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313"/>
            <a:ext cx="8496944" cy="48244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 sz="28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ea typeface="楷体_GB2312" pitchFamily="49" charset="-122"/>
              </a:rPr>
              <a:t>    ARMA</a:t>
            </a:r>
            <a:r>
              <a:rPr lang="zh-CN" altLang="en-US" sz="2800" dirty="0" smtClean="0">
                <a:ea typeface="楷体_GB2312" pitchFamily="49" charset="-122"/>
              </a:rPr>
              <a:t>模型是一种常用的随机性时间序列模型，由</a:t>
            </a:r>
            <a:r>
              <a:rPr lang="en-US" altLang="zh-CN" sz="2800" dirty="0" smtClean="0">
                <a:ea typeface="楷体_GB2312" pitchFamily="49" charset="-122"/>
              </a:rPr>
              <a:t>Box</a:t>
            </a:r>
            <a:r>
              <a:rPr lang="zh-CN" altLang="en-US" sz="2800" dirty="0" smtClean="0">
                <a:ea typeface="楷体_GB2312" pitchFamily="49" charset="-122"/>
              </a:rPr>
              <a:t>、</a:t>
            </a:r>
            <a:r>
              <a:rPr lang="en-US" altLang="zh-CN" sz="2800" dirty="0" smtClean="0">
                <a:ea typeface="楷体_GB2312" pitchFamily="49" charset="-122"/>
              </a:rPr>
              <a:t>Jenkins</a:t>
            </a:r>
            <a:r>
              <a:rPr lang="zh-CN" altLang="en-US" sz="2800" dirty="0" smtClean="0">
                <a:ea typeface="楷体_GB2312" pitchFamily="49" charset="-122"/>
              </a:rPr>
              <a:t>创立，亦称为</a:t>
            </a:r>
            <a:r>
              <a:rPr lang="en-US" altLang="zh-CN" sz="2800" dirty="0" smtClean="0">
                <a:ea typeface="楷体_GB2312" pitchFamily="49" charset="-122"/>
              </a:rPr>
              <a:t>B-J</a:t>
            </a:r>
            <a:r>
              <a:rPr lang="zh-CN" altLang="en-US" sz="2800" dirty="0" smtClean="0">
                <a:ea typeface="楷体_GB2312" pitchFamily="49" charset="-122"/>
              </a:rPr>
              <a:t>方法，是一种精度较高的短期预测方法</a:t>
            </a:r>
            <a:endParaRPr lang="en-US" altLang="zh-CN" sz="2800" dirty="0">
              <a:ea typeface="楷体_GB2312" pitchFamily="49" charset="-122"/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ea typeface="楷体_GB2312" pitchFamily="49" charset="-122"/>
              </a:rPr>
              <a:t>    ARMA</a:t>
            </a:r>
            <a:r>
              <a:rPr lang="zh-CN" altLang="en-US" sz="2800" dirty="0" smtClean="0">
                <a:ea typeface="楷体_GB2312" pitchFamily="49" charset="-122"/>
              </a:rPr>
              <a:t>模型包括：自回归模型</a:t>
            </a:r>
            <a:r>
              <a:rPr lang="en-US" altLang="zh-CN" sz="2800" dirty="0" smtClean="0">
                <a:ea typeface="楷体_GB2312" pitchFamily="49" charset="-122"/>
              </a:rPr>
              <a:t>AR(p)</a:t>
            </a:r>
            <a:r>
              <a:rPr lang="zh-CN" altLang="en-US" sz="2800" dirty="0" smtClean="0">
                <a:ea typeface="楷体_GB2312" pitchFamily="49" charset="-122"/>
              </a:rPr>
              <a:t>、移动平均模型</a:t>
            </a:r>
            <a:r>
              <a:rPr lang="en-US" altLang="zh-CN" sz="2800" dirty="0" smtClean="0">
                <a:ea typeface="楷体_GB2312" pitchFamily="49" charset="-122"/>
              </a:rPr>
              <a:t>MA(q)</a:t>
            </a:r>
            <a:r>
              <a:rPr lang="zh-CN" altLang="en-US" sz="2800" dirty="0" smtClean="0">
                <a:ea typeface="楷体_GB2312" pitchFamily="49" charset="-122"/>
              </a:rPr>
              <a:t>、自回归移动平均模型</a:t>
            </a:r>
            <a:r>
              <a:rPr lang="en-US" altLang="zh-CN" sz="2800" dirty="0" smtClean="0">
                <a:ea typeface="楷体_GB2312" pitchFamily="49" charset="-122"/>
              </a:rPr>
              <a:t>ARMA(p, q)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 smtClean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21050" y="549275"/>
            <a:ext cx="2089150" cy="7921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/>
              <a:t>H(Z)</a:t>
            </a:r>
            <a:endParaRPr lang="zh-CN" altLang="en-US" i="1" dirty="0"/>
          </a:p>
        </p:txBody>
      </p:sp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2312988" y="944563"/>
            <a:ext cx="1008062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5410200" y="944563"/>
            <a:ext cx="93662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2479675" y="476250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/>
              <a:t>u(n)</a:t>
            </a:r>
            <a:endParaRPr lang="zh-CN" altLang="en-US" i="1"/>
          </a:p>
        </p:txBody>
      </p:sp>
      <p:sp>
        <p:nvSpPr>
          <p:cNvPr id="13318" name="TextBox 10"/>
          <p:cNvSpPr txBox="1">
            <a:spLocks noChangeArrowheads="1"/>
          </p:cNvSpPr>
          <p:nvPr/>
        </p:nvSpPr>
        <p:spPr bwMode="auto">
          <a:xfrm>
            <a:off x="5576888" y="476250"/>
            <a:ext cx="67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 dirty="0"/>
              <a:t>x(n)</a:t>
            </a:r>
            <a:endParaRPr lang="zh-CN" altLang="en-US" i="1" dirty="0"/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1593850" y="1484313"/>
            <a:ext cx="5673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H(Z) ---- </a:t>
            </a:r>
            <a:r>
              <a:rPr lang="zh-CN" altLang="en-US"/>
              <a:t>因果的线性移不变离散时间系统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7256" y="3356992"/>
            <a:ext cx="5854038" cy="110087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321" name="TextBox 13"/>
          <p:cNvSpPr txBox="1">
            <a:spLocks noChangeArrowheads="1"/>
          </p:cNvSpPr>
          <p:nvPr/>
        </p:nvSpPr>
        <p:spPr bwMode="auto">
          <a:xfrm>
            <a:off x="611188" y="2060575"/>
            <a:ext cx="81518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不论</a:t>
            </a:r>
            <a:r>
              <a:rPr lang="en-US" altLang="zh-CN" i="1" dirty="0"/>
              <a:t>x(n)</a:t>
            </a:r>
            <a:r>
              <a:rPr lang="zh-CN" altLang="en-US" dirty="0"/>
              <a:t>是确定性信号，还是随机信号，输入</a:t>
            </a:r>
            <a:r>
              <a:rPr lang="en-US" altLang="zh-CN" i="1" dirty="0"/>
              <a:t>u(n)</a:t>
            </a:r>
            <a:r>
              <a:rPr lang="zh-CN" altLang="en-US" dirty="0"/>
              <a:t>和输出</a:t>
            </a:r>
            <a:r>
              <a:rPr lang="en-US" altLang="zh-CN" i="1" dirty="0"/>
              <a:t>x(n)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之间存在以下计算关系：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及：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8282" y="5085184"/>
            <a:ext cx="3806747" cy="10996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7596188" y="3687763"/>
            <a:ext cx="954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3324" name="TextBox 18"/>
          <p:cNvSpPr txBox="1">
            <a:spLocks noChangeArrowheads="1"/>
          </p:cNvSpPr>
          <p:nvPr/>
        </p:nvSpPr>
        <p:spPr bwMode="auto">
          <a:xfrm>
            <a:off x="7578725" y="5414963"/>
            <a:ext cx="954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随机现象（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700808"/>
            <a:ext cx="7772400" cy="46085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自然界和现实生活中发生的现象有两类：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确定性现象（必然发生的现象）：苹果落地；水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度时沸腾。其特点是条件具备，则结果必然发生。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不确定性现象（</a:t>
            </a:r>
            <a:r>
              <a:rPr lang="zh-CN" altLang="en-US" sz="1800" dirty="0" smtClean="0">
                <a:solidFill>
                  <a:srgbClr val="FF0000"/>
                </a:solidFill>
              </a:rPr>
              <a:t>随机现象</a:t>
            </a:r>
            <a:r>
              <a:rPr lang="zh-CN" altLang="en-US" sz="1800" dirty="0" smtClean="0"/>
              <a:t>）：其特点是条件和结果之间没有必然联系。例如抛硬币，其出现结果有“正面”和“反面”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个可能，不能预先断言最终结果；一天中不同时刻的气温；每一次课的听课人数等。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统计规律：</a:t>
            </a:r>
            <a:r>
              <a:rPr lang="zh-CN" altLang="en-US" sz="1800" dirty="0" smtClean="0"/>
              <a:t>对随机现象，虽然每一次试验结果具有不确定性，但是在相同条件下，大量重复试验，其结果呈现某种规律性。例如，相同条件下重复抛硬币，其出现正面的次数大致等于出现反面的次数。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4622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755650" y="476250"/>
            <a:ext cx="646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假定</a:t>
            </a:r>
            <a:r>
              <a:rPr lang="en-US" altLang="zh-CN" i="1"/>
              <a:t>b</a:t>
            </a:r>
            <a:r>
              <a:rPr lang="en-US" altLang="zh-CN" i="1" baseline="-25000"/>
              <a:t>0</a:t>
            </a:r>
            <a:r>
              <a:rPr lang="en-US" altLang="zh-CN" i="1"/>
              <a:t>=1</a:t>
            </a:r>
            <a:r>
              <a:rPr lang="zh-CN" altLang="en-US"/>
              <a:t>对式（</a:t>
            </a:r>
            <a:r>
              <a:rPr lang="en-US" altLang="zh-CN"/>
              <a:t>1</a:t>
            </a:r>
            <a:r>
              <a:rPr lang="zh-CN" altLang="en-US"/>
              <a:t>）（</a:t>
            </a:r>
            <a:r>
              <a:rPr lang="en-US" altLang="zh-CN"/>
              <a:t>2</a:t>
            </a:r>
            <a:r>
              <a:rPr lang="zh-CN" altLang="en-US"/>
              <a:t>）做</a:t>
            </a:r>
            <a:r>
              <a:rPr lang="en-US" altLang="zh-CN" i="1"/>
              <a:t>Z</a:t>
            </a:r>
            <a:r>
              <a:rPr lang="zh-CN" altLang="en-US"/>
              <a:t>变换，得到</a:t>
            </a:r>
            <a:r>
              <a:rPr lang="en-US" altLang="zh-CN" i="1"/>
              <a:t>H(z)</a:t>
            </a:r>
            <a:r>
              <a:rPr lang="zh-CN" altLang="en-US"/>
              <a:t>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0761" y="2348880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q</a:t>
            </a:r>
            <a:r>
              <a:rPr lang="zh-CN" altLang="en-US" dirty="0" smtClean="0"/>
              <a:t>全部为零，那么式（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）变成：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此时称为</a:t>
            </a:r>
            <a:r>
              <a:rPr lang="zh-CN" altLang="en-US" b="1" dirty="0" smtClean="0">
                <a:solidFill>
                  <a:srgbClr val="FF0000"/>
                </a:solidFill>
              </a:rPr>
              <a:t>自回归模型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AR --- auto-regressive model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996952"/>
                <a:ext cx="4509953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96952"/>
                <a:ext cx="4509953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3688" y="4221088"/>
                <a:ext cx="4366516" cy="914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21088"/>
                <a:ext cx="4366516" cy="9145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3688" y="1052736"/>
                <a:ext cx="4477123" cy="97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52736"/>
                <a:ext cx="4477123" cy="9765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797910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i="1" dirty="0"/>
              <a:t>a</a:t>
            </a:r>
            <a:r>
              <a:rPr lang="en-US" altLang="zh-CN" i="1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p</a:t>
            </a:r>
            <a:r>
              <a:rPr lang="zh-CN" altLang="en-US" dirty="0" smtClean="0"/>
              <a:t>全部为零，那么式（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）变成：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此时称为</a:t>
            </a:r>
            <a:r>
              <a:rPr lang="zh-CN" altLang="en-US" b="1" dirty="0">
                <a:solidFill>
                  <a:srgbClr val="FF0000"/>
                </a:solidFill>
              </a:rPr>
              <a:t>移动平均</a:t>
            </a:r>
            <a:r>
              <a:rPr lang="zh-CN" altLang="en-US" b="1" dirty="0" smtClean="0">
                <a:solidFill>
                  <a:srgbClr val="FF0000"/>
                </a:solidFill>
              </a:rPr>
              <a:t>模型</a:t>
            </a:r>
            <a:r>
              <a:rPr lang="zh-CN" altLang="en-US" dirty="0" smtClean="0"/>
              <a:t>（</a:t>
            </a:r>
            <a:r>
              <a:rPr lang="en-US" altLang="zh-CN" dirty="0"/>
              <a:t>MA</a:t>
            </a:r>
            <a:r>
              <a:rPr lang="en-US" altLang="zh-CN" dirty="0" smtClean="0"/>
              <a:t> --- moving-average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p</a:t>
            </a:r>
            <a:r>
              <a:rPr lang="en-US" altLang="zh-CN" i="1" dirty="0"/>
              <a:t> </a:t>
            </a:r>
            <a:r>
              <a:rPr lang="zh-CN" altLang="en-US" dirty="0"/>
              <a:t>和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q</a:t>
            </a:r>
            <a:r>
              <a:rPr lang="zh-CN" altLang="en-US" dirty="0"/>
              <a:t>不是</a:t>
            </a:r>
            <a:r>
              <a:rPr lang="zh-CN" altLang="en-US" dirty="0" smtClean="0"/>
              <a:t>全部为</a:t>
            </a:r>
            <a:r>
              <a:rPr lang="zh-CN" altLang="en-US" dirty="0"/>
              <a:t>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那么</a:t>
            </a:r>
            <a:r>
              <a:rPr lang="zh-CN" altLang="en-US" dirty="0"/>
              <a:t>式（</a:t>
            </a:r>
            <a:r>
              <a:rPr lang="en-US" altLang="zh-CN" dirty="0"/>
              <a:t>1</a:t>
            </a:r>
            <a:r>
              <a:rPr lang="zh-CN" altLang="en-US" dirty="0" smtClean="0"/>
              <a:t>）就成为</a:t>
            </a:r>
            <a:r>
              <a:rPr lang="en-US" altLang="zh-CN" dirty="0" smtClean="0"/>
              <a:t>ARMA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自回归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移动平均模型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46223" y="1052736"/>
                <a:ext cx="5891549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223" y="1052736"/>
                <a:ext cx="5891549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6223" y="2276872"/>
                <a:ext cx="3124317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223" y="2276872"/>
                <a:ext cx="3124317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5764" y="5301208"/>
                <a:ext cx="4477123" cy="97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64" y="5301208"/>
                <a:ext cx="4477123" cy="9765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19113" y="116632"/>
            <a:ext cx="808513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 smtClean="0"/>
              <a:t>一阶自</a:t>
            </a:r>
            <a:r>
              <a:rPr lang="zh-CN" altLang="en-US" sz="2800" b="1" dirty="0"/>
              <a:t>回归过程</a:t>
            </a:r>
            <a:r>
              <a:rPr lang="en-US" altLang="zh-CN" sz="2800" b="1" dirty="0" smtClean="0"/>
              <a:t>AR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）的</a:t>
            </a:r>
            <a:r>
              <a:rPr lang="zh-CN" altLang="en-US" sz="2800" b="1" dirty="0"/>
              <a:t>平稳</a:t>
            </a:r>
            <a:r>
              <a:rPr lang="zh-CN" altLang="en-US" sz="2800" b="1" dirty="0" smtClean="0"/>
              <a:t>条件</a:t>
            </a:r>
            <a:endParaRPr lang="en-US" altLang="zh-CN" sz="2800" b="1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800" b="1" dirty="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        只有</a:t>
            </a:r>
            <a:r>
              <a:rPr lang="zh-CN" altLang="en-US" dirty="0"/>
              <a:t>产生时间序列的随机过程是平稳的，用</a:t>
            </a:r>
            <a:r>
              <a:rPr lang="en-US" altLang="zh-CN" dirty="0"/>
              <a:t>AR</a:t>
            </a:r>
            <a:r>
              <a:rPr lang="zh-CN" altLang="en-US" dirty="0" smtClean="0"/>
              <a:t>进行线性预测</a:t>
            </a:r>
            <a:r>
              <a:rPr lang="zh-CN" altLang="en-US" dirty="0"/>
              <a:t>才有</a:t>
            </a:r>
            <a:r>
              <a:rPr lang="zh-CN" altLang="en-US" dirty="0" smtClean="0"/>
              <a:t>意义。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200" b="1" i="1" dirty="0" smtClean="0">
                <a:solidFill>
                  <a:srgbClr val="FF0000"/>
                </a:solidFill>
              </a:rPr>
              <a:t>     </a:t>
            </a:r>
            <a:r>
              <a:rPr lang="en-US" altLang="zh-CN" sz="3200" b="1" i="1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3200" b="1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200" b="1" i="1" baseline="-25000" dirty="0" smtClean="0">
                <a:solidFill>
                  <a:srgbClr val="FF0000"/>
                </a:solidFill>
              </a:rPr>
              <a:t>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= </a:t>
            </a:r>
            <a:r>
              <a:rPr lang="en-US" altLang="zh-CN" sz="3200" b="1" i="1" dirty="0">
                <a:solidFill>
                  <a:srgbClr val="FF0000"/>
                </a:solidFill>
              </a:rPr>
              <a:t>φy</a:t>
            </a:r>
            <a:r>
              <a:rPr lang="en-US" altLang="zh-CN" sz="3200" b="1" i="1" baseline="-25000" dirty="0">
                <a:solidFill>
                  <a:srgbClr val="FF0000"/>
                </a:solidFill>
              </a:rPr>
              <a:t>t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-1</a:t>
            </a:r>
            <a:r>
              <a:rPr lang="en-US" altLang="zh-CN" sz="3200" b="1" dirty="0">
                <a:solidFill>
                  <a:srgbClr val="FF0000"/>
                </a:solidFill>
              </a:rPr>
              <a:t> +</a:t>
            </a:r>
            <a:r>
              <a:rPr lang="en-US" altLang="zh-CN" sz="3200" b="1" i="1" dirty="0" err="1">
                <a:solidFill>
                  <a:srgbClr val="FF0000"/>
                </a:solidFill>
              </a:rPr>
              <a:t>u</a:t>
            </a:r>
            <a:r>
              <a:rPr lang="en-US" altLang="zh-CN" sz="3200" b="1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u</a:t>
            </a:r>
            <a:r>
              <a:rPr lang="en-US" altLang="zh-CN" sz="2000" b="1" baseline="-25000" dirty="0" err="1" smtClean="0">
                <a:solidFill>
                  <a:srgbClr val="FF0000"/>
                </a:solidFill>
              </a:rPr>
              <a:t>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为白噪声）</a:t>
            </a:r>
            <a:endParaRPr lang="en-US" altLang="zh-CN" sz="3200" b="1" baseline="-25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baseline="-25000" dirty="0">
                <a:solidFill>
                  <a:srgbClr val="FF0000"/>
                </a:solidFill>
              </a:rPr>
              <a:t>	</a:t>
            </a:r>
            <a:r>
              <a:rPr lang="en-US" altLang="zh-CN" dirty="0" smtClean="0"/>
              <a:t>= 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t</a:t>
            </a:r>
            <a:r>
              <a:rPr lang="en-US" altLang="zh-CN" baseline="-25000" dirty="0"/>
              <a:t> </a:t>
            </a:r>
            <a:r>
              <a:rPr lang="en-US" altLang="zh-CN" dirty="0"/>
              <a:t>+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φy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-2 </a:t>
            </a:r>
            <a:r>
              <a:rPr lang="en-US" altLang="zh-CN" dirty="0"/>
              <a:t>+</a:t>
            </a:r>
            <a:r>
              <a:rPr lang="en-US" altLang="zh-CN" i="1" dirty="0"/>
              <a:t>u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-1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 +</a:t>
            </a:r>
            <a:r>
              <a:rPr lang="en-US" altLang="zh-CN" i="1" dirty="0"/>
              <a:t>φu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-1</a:t>
            </a:r>
            <a:r>
              <a:rPr lang="en-US" altLang="zh-CN" dirty="0"/>
              <a:t> +</a:t>
            </a:r>
            <a:r>
              <a:rPr lang="en-US" altLang="zh-CN" i="1" dirty="0"/>
              <a:t>φ</a:t>
            </a:r>
            <a:r>
              <a:rPr lang="en-US" altLang="zh-CN" baseline="300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φy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-3</a:t>
            </a:r>
            <a:r>
              <a:rPr lang="en-US" altLang="zh-CN" dirty="0"/>
              <a:t> +</a:t>
            </a:r>
            <a:r>
              <a:rPr lang="en-US" altLang="zh-CN" i="1" dirty="0"/>
              <a:t>u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-2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          </a:t>
            </a:r>
            <a:r>
              <a:rPr lang="en-US" altLang="zh-CN" dirty="0" smtClean="0"/>
              <a:t>	=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 +</a:t>
            </a:r>
            <a:r>
              <a:rPr lang="en-US" altLang="zh-CN" i="1" dirty="0"/>
              <a:t>φu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-1</a:t>
            </a:r>
            <a:r>
              <a:rPr lang="en-US" altLang="zh-CN" dirty="0"/>
              <a:t> +</a:t>
            </a:r>
            <a:r>
              <a:rPr lang="en-US" altLang="zh-CN" i="1" dirty="0"/>
              <a:t>φ</a:t>
            </a:r>
            <a:r>
              <a:rPr lang="en-US" altLang="zh-CN" baseline="30000" dirty="0"/>
              <a:t>2</a:t>
            </a:r>
            <a:r>
              <a:rPr lang="en-US" altLang="zh-CN" i="1" dirty="0"/>
              <a:t> u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-2</a:t>
            </a:r>
            <a:r>
              <a:rPr lang="en-US" altLang="zh-CN" dirty="0"/>
              <a:t> +</a:t>
            </a:r>
            <a:r>
              <a:rPr lang="en-US" altLang="zh-CN" i="1" dirty="0"/>
              <a:t>φ</a:t>
            </a:r>
            <a:r>
              <a:rPr lang="en-US" altLang="zh-CN" baseline="30000" dirty="0"/>
              <a:t>3</a:t>
            </a:r>
            <a:r>
              <a:rPr lang="en-US" altLang="zh-CN" i="1" dirty="0"/>
              <a:t> y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-3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   	=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 +</a:t>
            </a:r>
            <a:r>
              <a:rPr lang="en-US" altLang="zh-CN" i="1" dirty="0"/>
              <a:t>φu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-1</a:t>
            </a:r>
            <a:r>
              <a:rPr lang="en-US" altLang="zh-CN" dirty="0"/>
              <a:t> +</a:t>
            </a:r>
            <a:r>
              <a:rPr lang="en-US" altLang="zh-CN" i="1" dirty="0"/>
              <a:t>φ</a:t>
            </a:r>
            <a:r>
              <a:rPr lang="en-US" altLang="zh-CN" baseline="30000" dirty="0"/>
              <a:t>2</a:t>
            </a:r>
            <a:r>
              <a:rPr lang="en-US" altLang="zh-CN" i="1" dirty="0"/>
              <a:t> u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-2</a:t>
            </a:r>
            <a:r>
              <a:rPr lang="en-US" altLang="zh-CN" dirty="0"/>
              <a:t> +</a:t>
            </a:r>
            <a:r>
              <a:rPr lang="en-US" altLang="zh-CN" i="1" dirty="0"/>
              <a:t>φ</a:t>
            </a:r>
            <a:r>
              <a:rPr lang="en-US" altLang="zh-CN" baseline="30000" dirty="0"/>
              <a:t>3</a:t>
            </a:r>
            <a:r>
              <a:rPr lang="en-US" altLang="zh-CN" i="1" dirty="0"/>
              <a:t> u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-3</a:t>
            </a:r>
            <a:r>
              <a:rPr lang="en-US" altLang="zh-CN" dirty="0"/>
              <a:t> + …        </a:t>
            </a:r>
            <a:r>
              <a:rPr lang="en-US" altLang="zh-CN" dirty="0" smtClean="0"/>
              <a:t>            </a:t>
            </a:r>
            <a:r>
              <a:rPr lang="en-US" altLang="zh-CN" dirty="0"/>
              <a:t>(1)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5397023"/>
            <a:ext cx="806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可以</a:t>
            </a:r>
            <a:r>
              <a:rPr lang="zh-CN" altLang="en-US" dirty="0" smtClean="0"/>
              <a:t>看到：一</a:t>
            </a:r>
            <a:r>
              <a:rPr lang="zh-CN" altLang="en-US" dirty="0"/>
              <a:t>阶自回归过程可以表示成白噪声序列的线性组合。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519113" y="-309037"/>
            <a:ext cx="830135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) = 0</a:t>
            </a:r>
            <a:r>
              <a:rPr lang="zh-CN" altLang="en-US" dirty="0"/>
              <a:t>，所以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) = 0</a:t>
            </a:r>
            <a:r>
              <a:rPr lang="zh-CN" altLang="en-US" dirty="0"/>
              <a:t>，平稳条件</a:t>
            </a:r>
            <a:r>
              <a:rPr lang="en-US" altLang="zh-CN" dirty="0"/>
              <a:t>1</a:t>
            </a:r>
            <a:r>
              <a:rPr lang="zh-CN" altLang="en-US" dirty="0"/>
              <a:t>显然满足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计算</a:t>
            </a:r>
            <a:r>
              <a:rPr lang="zh-CN" altLang="en-US" b="1" dirty="0">
                <a:solidFill>
                  <a:srgbClr val="FF0000"/>
                </a:solidFill>
              </a:rPr>
              <a:t>方差</a:t>
            </a:r>
            <a:r>
              <a:rPr lang="zh-CN" altLang="en-US" dirty="0" smtClean="0"/>
              <a:t>：</a:t>
            </a:r>
            <a:endParaRPr lang="zh-CN" altLang="en-US" i="1" dirty="0"/>
          </a:p>
          <a:p>
            <a:pPr eaLnBrk="1" hangingPunct="1">
              <a:lnSpc>
                <a:spcPct val="150000"/>
              </a:lnSpc>
            </a:pPr>
            <a:r>
              <a:rPr lang="zh-CN" altLang="en-US" i="1" dirty="0"/>
              <a:t>        </a:t>
            </a:r>
            <a:r>
              <a:rPr lang="en-US" altLang="zh-CN" i="1" dirty="0"/>
              <a:t>V</a:t>
            </a:r>
            <a:r>
              <a:rPr lang="en-US" altLang="zh-CN" dirty="0"/>
              <a:t>(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) =                                              </a:t>
            </a:r>
            <a:r>
              <a:rPr lang="en-US" altLang="zh-CN" dirty="0" smtClean="0"/>
              <a:t>          </a:t>
            </a:r>
            <a:r>
              <a:rPr lang="en-US" altLang="zh-CN" dirty="0"/>
              <a:t>(2)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仅</a:t>
            </a:r>
            <a:r>
              <a:rPr lang="zh-CN" altLang="en-US" dirty="0"/>
              <a:t>当</a:t>
            </a:r>
            <a:r>
              <a:rPr lang="en-US" altLang="zh-CN" dirty="0"/>
              <a:t>|</a:t>
            </a:r>
            <a:r>
              <a:rPr lang="en-US" altLang="zh-CN" i="1" dirty="0"/>
              <a:t>φ</a:t>
            </a:r>
            <a:r>
              <a:rPr lang="en-US" altLang="zh-CN" dirty="0"/>
              <a:t>|</a:t>
            </a:r>
            <a:r>
              <a:rPr lang="zh-CN" altLang="en-US" dirty="0"/>
              <a:t>＜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r>
              <a:rPr lang="en-US" altLang="zh-CN" dirty="0"/>
              <a:t>(2)</a:t>
            </a:r>
            <a:r>
              <a:rPr lang="zh-CN" altLang="en-US" dirty="0" smtClean="0"/>
              <a:t>才有                                    </a:t>
            </a:r>
            <a:r>
              <a:rPr lang="en-US" altLang="zh-CN" dirty="0" smtClean="0"/>
              <a:t>(3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表明，只有当</a:t>
            </a:r>
            <a:r>
              <a:rPr lang="en-US" altLang="zh-CN" dirty="0"/>
              <a:t>|</a:t>
            </a:r>
            <a:r>
              <a:rPr lang="en-US" altLang="zh-CN" i="1" dirty="0"/>
              <a:t>φ</a:t>
            </a:r>
            <a:r>
              <a:rPr lang="en-US" altLang="zh-CN" dirty="0"/>
              <a:t>|</a:t>
            </a:r>
            <a:r>
              <a:rPr lang="zh-CN" altLang="en-US" dirty="0"/>
              <a:t>＜</a:t>
            </a:r>
            <a:r>
              <a:rPr lang="en-US" altLang="zh-CN" dirty="0"/>
              <a:t>1</a:t>
            </a:r>
            <a:r>
              <a:rPr lang="zh-CN" altLang="en-US" dirty="0"/>
              <a:t>时，平稳条件</a:t>
            </a:r>
            <a:r>
              <a:rPr lang="en-US" altLang="zh-CN" dirty="0"/>
              <a:t>2</a:t>
            </a:r>
            <a:r>
              <a:rPr lang="zh-CN" altLang="en-US" dirty="0"/>
              <a:t>才成立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265095"/>
              </p:ext>
            </p:extLst>
          </p:nvPr>
        </p:nvGraphicFramePr>
        <p:xfrm>
          <a:off x="2123728" y="3068960"/>
          <a:ext cx="33131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r:id="rId3" imgW="1536700" imgH="279400" progId="Equation.DSMT4">
                  <p:embed/>
                </p:oleObj>
              </mc:Choice>
              <mc:Fallback>
                <p:oleObj r:id="rId3" imgW="15367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068960"/>
                        <a:ext cx="33131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0483"/>
              </p:ext>
            </p:extLst>
          </p:nvPr>
        </p:nvGraphicFramePr>
        <p:xfrm>
          <a:off x="3733961" y="4005064"/>
          <a:ext cx="18716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r:id="rId5" imgW="926698" imgH="444307" progId="Equation.DSMT4">
                  <p:embed/>
                </p:oleObj>
              </mc:Choice>
              <mc:Fallback>
                <p:oleObj r:id="rId5" imgW="926698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961" y="4005064"/>
                        <a:ext cx="18716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1"/>
          <p:cNvSpPr txBox="1">
            <a:spLocks noChangeArrowheads="1"/>
          </p:cNvSpPr>
          <p:nvPr/>
        </p:nvSpPr>
        <p:spPr bwMode="auto">
          <a:xfrm>
            <a:off x="663575" y="488950"/>
            <a:ext cx="79406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计算</a:t>
            </a:r>
            <a:r>
              <a:rPr lang="zh-CN" altLang="en-US" dirty="0">
                <a:solidFill>
                  <a:srgbClr val="FF0000"/>
                </a:solidFill>
              </a:rPr>
              <a:t>协方差</a:t>
            </a:r>
            <a:r>
              <a:rPr lang="en-US" altLang="zh-CN" dirty="0" smtClean="0"/>
              <a:t>COV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17411" name="Object 12"/>
          <p:cNvGraphicFramePr>
            <a:graphicFrameLocks noChangeAspect="1"/>
          </p:cNvGraphicFramePr>
          <p:nvPr/>
        </p:nvGraphicFramePr>
        <p:xfrm>
          <a:off x="755650" y="1412875"/>
          <a:ext cx="60483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r:id="rId3" imgW="2730500" imgH="241300" progId="Equation.DSMT4">
                  <p:embed/>
                </p:oleObj>
              </mc:Choice>
              <mc:Fallback>
                <p:oleObj r:id="rId3" imgW="27305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60483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1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3" name="Rectangle 1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4" name="Rectangle 1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5" name="Object 18"/>
          <p:cNvGraphicFramePr>
            <a:graphicFrameLocks noChangeAspect="1"/>
          </p:cNvGraphicFramePr>
          <p:nvPr/>
        </p:nvGraphicFramePr>
        <p:xfrm>
          <a:off x="755650" y="2133600"/>
          <a:ext cx="756126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公式" r:id="rId5" imgW="3644900" imgH="533400" progId="Equation.3">
                  <p:embed/>
                </p:oleObj>
              </mc:Choice>
              <mc:Fallback>
                <p:oleObj name="公式" r:id="rId5" imgW="3644900" imgH="533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756126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25"/>
          <p:cNvSpPr txBox="1">
            <a:spLocks noChangeArrowheads="1"/>
          </p:cNvSpPr>
          <p:nvPr/>
        </p:nvSpPr>
        <p:spPr bwMode="auto">
          <a:xfrm>
            <a:off x="592138" y="3357563"/>
            <a:ext cx="80121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|</a:t>
            </a:r>
            <a:r>
              <a:rPr lang="en-US" altLang="zh-CN" i="1" dirty="0"/>
              <a:t>φ</a:t>
            </a:r>
            <a:r>
              <a:rPr lang="en-US" altLang="zh-CN" dirty="0"/>
              <a:t>|</a:t>
            </a:r>
            <a:r>
              <a:rPr lang="zh-CN" altLang="en-US" dirty="0"/>
              <a:t>＜</a:t>
            </a:r>
            <a:r>
              <a:rPr lang="en-US" altLang="zh-CN" dirty="0"/>
              <a:t>1</a:t>
            </a:r>
            <a:r>
              <a:rPr lang="zh-CN" altLang="en-US" dirty="0"/>
              <a:t>时，有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其中                  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可见</a:t>
            </a:r>
            <a:r>
              <a:rPr lang="en-US" altLang="zh-CN" i="1" dirty="0"/>
              <a:t>COV</a:t>
            </a:r>
            <a:r>
              <a:rPr lang="zh-CN" altLang="en-US" dirty="0"/>
              <a:t>仅与间隔时期数</a:t>
            </a:r>
            <a:r>
              <a:rPr lang="en-US" altLang="zh-CN" i="1" dirty="0"/>
              <a:t>k</a:t>
            </a:r>
            <a:r>
              <a:rPr lang="zh-CN" altLang="en-US" dirty="0"/>
              <a:t>有关，与时间起点</a:t>
            </a:r>
            <a:r>
              <a:rPr lang="en-US" altLang="zh-CN" i="1" dirty="0"/>
              <a:t>t</a:t>
            </a:r>
            <a:r>
              <a:rPr lang="zh-CN" altLang="en-US" dirty="0"/>
              <a:t>无关，平稳条件</a:t>
            </a:r>
            <a:r>
              <a:rPr lang="en-US" altLang="zh-CN" dirty="0"/>
              <a:t>3</a:t>
            </a:r>
            <a:r>
              <a:rPr lang="zh-CN" altLang="en-US" dirty="0"/>
              <a:t>成立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只要</a:t>
            </a:r>
            <a:r>
              <a:rPr lang="zh-CN" altLang="en-US" dirty="0">
                <a:solidFill>
                  <a:srgbClr val="FF0000"/>
                </a:solidFill>
              </a:rPr>
              <a:t>系数</a:t>
            </a:r>
            <a:r>
              <a:rPr lang="en-US" altLang="zh-CN" i="1" dirty="0">
                <a:solidFill>
                  <a:srgbClr val="FF0000"/>
                </a:solidFill>
              </a:rPr>
              <a:t>φ</a:t>
            </a:r>
            <a:r>
              <a:rPr lang="zh-CN" altLang="en-US" dirty="0">
                <a:solidFill>
                  <a:srgbClr val="FF0000"/>
                </a:solidFill>
              </a:rPr>
              <a:t>的绝对值｜</a:t>
            </a:r>
            <a:r>
              <a:rPr lang="en-US" altLang="zh-CN" i="1" dirty="0">
                <a:solidFill>
                  <a:srgbClr val="FF0000"/>
                </a:solidFill>
              </a:rPr>
              <a:t>φ</a:t>
            </a:r>
            <a:r>
              <a:rPr lang="zh-CN" altLang="en-US" dirty="0">
                <a:solidFill>
                  <a:srgbClr val="FF0000"/>
                </a:solidFill>
              </a:rPr>
              <a:t>｜＜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AR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p=1</a:t>
            </a:r>
            <a:r>
              <a:rPr lang="zh-CN" altLang="en-US" dirty="0" smtClean="0">
                <a:solidFill>
                  <a:srgbClr val="FF0000"/>
                </a:solidFill>
              </a:rPr>
              <a:t>）就是</a:t>
            </a:r>
            <a:r>
              <a:rPr lang="zh-CN" altLang="en-US" dirty="0">
                <a:solidFill>
                  <a:srgbClr val="FF0000"/>
                </a:solidFill>
              </a:rPr>
              <a:t>平稳过程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417" name="Rectangle 2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8" name="Object 26"/>
          <p:cNvGraphicFramePr>
            <a:graphicFrameLocks noChangeAspect="1"/>
          </p:cNvGraphicFramePr>
          <p:nvPr/>
        </p:nvGraphicFramePr>
        <p:xfrm>
          <a:off x="2987675" y="3284538"/>
          <a:ext cx="43926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公式" r:id="rId7" imgW="2120900" imgH="457200" progId="Equation.3">
                  <p:embed/>
                </p:oleObj>
              </mc:Choice>
              <mc:Fallback>
                <p:oleObj name="公式" r:id="rId7" imgW="21209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284538"/>
                        <a:ext cx="439261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2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0" name="Object 28"/>
          <p:cNvGraphicFramePr>
            <a:graphicFrameLocks noChangeAspect="1"/>
          </p:cNvGraphicFramePr>
          <p:nvPr/>
        </p:nvGraphicFramePr>
        <p:xfrm>
          <a:off x="1258888" y="3933825"/>
          <a:ext cx="1512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公式" r:id="rId9" imgW="698500" imgH="241300" progId="Equation.3">
                  <p:embed/>
                </p:oleObj>
              </mc:Choice>
              <mc:Fallback>
                <p:oleObj name="公式" r:id="rId9" imgW="698500" imgH="241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1512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70892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834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随机现象（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700808"/>
            <a:ext cx="7772400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随机试验</a:t>
            </a:r>
            <a:r>
              <a:rPr lang="zh-CN" altLang="en-US" sz="2400" dirty="0" smtClean="0"/>
              <a:t>：具有下列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个特点的试验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可以在相同条件下重复进行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每次试验结果可能不止一个，并且能事先确定试验的所有可能结果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每次试验前不能确定会出现哪一个结果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随机事件</a:t>
            </a:r>
            <a:r>
              <a:rPr lang="zh-CN" altLang="en-US" sz="2400" dirty="0" smtClean="0"/>
              <a:t>：随机试验的所有可能出现的结果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样本空间</a:t>
            </a:r>
            <a:r>
              <a:rPr lang="zh-CN" altLang="en-US" sz="2400" dirty="0" smtClean="0"/>
              <a:t>：随机试验中所有可能出现的结果（事件样本）的集合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随机过程：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许多实际问题中，不仅要对随机对象做特定时间点上的一次观察，经常要做持续不断的观察，以观察研究对象随时间推移的演变过程。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6631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6480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 smtClean="0">
                <a:ea typeface="楷体_GB2312" pitchFamily="49" charset="-122"/>
              </a:rPr>
              <a:t>随机变量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544616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随机变量</a:t>
            </a:r>
            <a:r>
              <a:rPr lang="zh-CN" altLang="en-US" sz="2400" dirty="0"/>
              <a:t>（</a:t>
            </a:r>
            <a:r>
              <a:rPr lang="en-US" altLang="zh-CN" sz="2400" dirty="0"/>
              <a:t>random variable</a:t>
            </a:r>
            <a:r>
              <a:rPr lang="zh-CN" altLang="en-US" sz="2400" dirty="0" smtClean="0"/>
              <a:t>）：表示随机现象各种</a:t>
            </a:r>
            <a:r>
              <a:rPr lang="zh-CN" altLang="en-US" sz="2400" dirty="0"/>
              <a:t>结果的</a:t>
            </a:r>
            <a:r>
              <a:rPr lang="zh-CN" altLang="en-US" sz="2400" dirty="0" smtClean="0"/>
              <a:t>实值函数，例如：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某</a:t>
            </a:r>
            <a:r>
              <a:rPr lang="zh-CN" altLang="en-US" sz="2000" dirty="0"/>
              <a:t>一时间内公共汽车站等车乘客</a:t>
            </a:r>
            <a:r>
              <a:rPr lang="zh-CN" altLang="en-US" sz="2000" dirty="0" smtClean="0"/>
              <a:t>人数</a:t>
            </a:r>
            <a:r>
              <a:rPr lang="en-US" altLang="zh-CN" sz="2000" dirty="0" smtClean="0"/>
              <a:t>X</a:t>
            </a:r>
          </a:p>
          <a:p>
            <a:pPr lvl="1"/>
            <a:r>
              <a:rPr lang="zh-CN" altLang="en-US" sz="2000" dirty="0" smtClean="0"/>
              <a:t>电话</a:t>
            </a:r>
            <a:r>
              <a:rPr lang="zh-CN" altLang="en-US" sz="2000" dirty="0"/>
              <a:t>交换台在一定时间内收到的呼叫</a:t>
            </a:r>
            <a:r>
              <a:rPr lang="zh-CN" altLang="en-US" sz="2000" dirty="0" smtClean="0"/>
              <a:t>次数</a:t>
            </a:r>
            <a:r>
              <a:rPr lang="en-US" altLang="zh-CN" sz="2000" dirty="0" smtClean="0"/>
              <a:t>X</a:t>
            </a:r>
          </a:p>
          <a:p>
            <a:pPr lvl="1"/>
            <a:r>
              <a:rPr lang="zh-CN" altLang="en-US" sz="2000" dirty="0" smtClean="0"/>
              <a:t>随机</a:t>
            </a:r>
            <a:r>
              <a:rPr lang="zh-CN" altLang="en-US" sz="2000" dirty="0"/>
              <a:t>投掷一枚硬币，</a:t>
            </a:r>
            <a:r>
              <a:rPr lang="zh-CN" altLang="en-US" sz="2000" dirty="0" smtClean="0"/>
              <a:t>可能结果</a:t>
            </a:r>
            <a:r>
              <a:rPr lang="zh-CN" altLang="en-US" sz="2000" dirty="0"/>
              <a:t>有正面朝上 ，反面朝上两种 ，若</a:t>
            </a:r>
            <a:r>
              <a:rPr lang="zh-CN" altLang="en-US" sz="2000" dirty="0" smtClean="0"/>
              <a:t>定义</a:t>
            </a:r>
            <a:r>
              <a:rPr lang="en-US" altLang="zh-CN" sz="2000" dirty="0"/>
              <a:t>X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投掷一枚硬币时朝上的面 ， 则</a:t>
            </a:r>
            <a:r>
              <a:rPr lang="en-US" altLang="zh-CN" sz="2000" dirty="0"/>
              <a:t>X</a:t>
            </a:r>
            <a:r>
              <a:rPr lang="zh-CN" altLang="en-US" sz="2000" dirty="0"/>
              <a:t>为一随机变量，当正面朝上时，</a:t>
            </a:r>
            <a:r>
              <a:rPr lang="en-US" altLang="zh-CN" sz="2000" dirty="0"/>
              <a:t>X</a:t>
            </a:r>
            <a:r>
              <a:rPr lang="zh-CN" altLang="en-US" sz="2000" dirty="0"/>
              <a:t>取值</a:t>
            </a:r>
            <a:r>
              <a:rPr lang="en-US" altLang="zh-CN" sz="2000" dirty="0"/>
              <a:t>1</a:t>
            </a:r>
            <a:r>
              <a:rPr lang="zh-CN" altLang="en-US" sz="2000" dirty="0"/>
              <a:t>；当反面朝上时，</a:t>
            </a:r>
            <a:r>
              <a:rPr lang="en-US" altLang="zh-CN" sz="2000" dirty="0"/>
              <a:t>X</a:t>
            </a:r>
            <a:r>
              <a:rPr lang="zh-CN" altLang="en-US" sz="2000" dirty="0"/>
              <a:t>取值</a:t>
            </a:r>
            <a:r>
              <a:rPr lang="en-US" altLang="zh-CN" sz="2000" dirty="0" smtClean="0"/>
              <a:t>0</a:t>
            </a:r>
          </a:p>
          <a:p>
            <a:pPr lvl="1"/>
            <a:r>
              <a:rPr lang="zh-CN" altLang="en-US" sz="2000" dirty="0" smtClean="0"/>
              <a:t>掷</a:t>
            </a:r>
            <a:r>
              <a:rPr lang="zh-CN" altLang="en-US" sz="2000" dirty="0"/>
              <a:t>一颗骰子</a:t>
            </a:r>
            <a:r>
              <a:rPr lang="zh-CN" altLang="en-US" sz="2000" dirty="0" smtClean="0"/>
              <a:t>，若</a:t>
            </a:r>
            <a:r>
              <a:rPr lang="zh-CN" altLang="en-US" sz="2000" dirty="0"/>
              <a:t>定义</a:t>
            </a:r>
            <a:r>
              <a:rPr lang="en-US" altLang="zh-CN" sz="2000" dirty="0"/>
              <a:t>X</a:t>
            </a:r>
            <a:r>
              <a:rPr lang="zh-CN" altLang="en-US" sz="2000" dirty="0"/>
              <a:t>为掷一颗骰子时出现的点数，则</a:t>
            </a:r>
            <a:r>
              <a:rPr lang="en-US" altLang="zh-CN" sz="2000" dirty="0"/>
              <a:t>X</a:t>
            </a:r>
            <a:r>
              <a:rPr lang="zh-CN" altLang="en-US" sz="2000" dirty="0"/>
              <a:t>为一随机变量，出现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6</a:t>
            </a:r>
            <a:r>
              <a:rPr lang="zh-CN" altLang="en-US" sz="2000" dirty="0"/>
              <a:t>点时</a:t>
            </a:r>
            <a:r>
              <a:rPr lang="en-US" altLang="zh-CN" sz="2000" dirty="0"/>
              <a:t>X</a:t>
            </a:r>
            <a:r>
              <a:rPr lang="zh-CN" altLang="en-US" sz="2000" dirty="0"/>
              <a:t>分别取值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6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概率</a:t>
            </a:r>
            <a:r>
              <a:rPr lang="zh-CN" altLang="en-US" sz="2400" dirty="0" smtClean="0"/>
              <a:t>：</a:t>
            </a:r>
            <a:r>
              <a:rPr lang="zh-CN" altLang="en-US" sz="2000" dirty="0" smtClean="0"/>
              <a:t>对于一个随机变量</a:t>
            </a:r>
            <a:r>
              <a:rPr lang="en-US" altLang="zh-CN" sz="2000" dirty="0"/>
              <a:t>X</a:t>
            </a:r>
            <a:r>
              <a:rPr lang="zh-CN" altLang="en-US" sz="2000" dirty="0"/>
              <a:t>，不但要知道它取哪些值，还要</a:t>
            </a:r>
            <a:r>
              <a:rPr lang="zh-CN" altLang="en-US" sz="2000" dirty="0" smtClean="0"/>
              <a:t>知道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取</a:t>
            </a:r>
            <a:r>
              <a:rPr lang="zh-CN" altLang="en-US" sz="2000" dirty="0"/>
              <a:t>这些值的规律，</a:t>
            </a:r>
            <a:r>
              <a:rPr lang="zh-CN" altLang="en-US" sz="2000" dirty="0" smtClean="0"/>
              <a:t>即概率分布。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投掷一枚硬币</a:t>
            </a:r>
            <a:r>
              <a:rPr lang="zh-CN" altLang="en-US" sz="1600" dirty="0" smtClean="0"/>
              <a:t>，其概率分布：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X=1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=1/2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X=0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=1/2</a:t>
            </a:r>
          </a:p>
          <a:p>
            <a:pPr lvl="1"/>
            <a:r>
              <a:rPr lang="zh-CN" altLang="en-US" sz="1600" dirty="0" smtClean="0"/>
              <a:t>投掷</a:t>
            </a:r>
            <a:r>
              <a:rPr lang="zh-CN" altLang="en-US" sz="1600" dirty="0"/>
              <a:t>一枚</a:t>
            </a:r>
            <a:r>
              <a:rPr lang="zh-CN" altLang="en-US" sz="1600" dirty="0" smtClean="0"/>
              <a:t>骰子，</a:t>
            </a:r>
            <a:r>
              <a:rPr lang="zh-CN" altLang="en-US" sz="1600" dirty="0"/>
              <a:t>其概率分布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X=1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=P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X=2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=…=P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X=6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=1/6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998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2008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 smtClean="0">
                <a:ea typeface="楷体_GB2312" pitchFamily="49" charset="-122"/>
              </a:rPr>
              <a:t>随机过程</a:t>
            </a:r>
            <a:endParaRPr lang="zh-CN" altLang="en-US" sz="2800" dirty="0" smtClean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随机过程</a:t>
            </a:r>
            <a:r>
              <a:rPr lang="en-US" altLang="zh-CN" sz="2400" dirty="0"/>
              <a:t>(Stochastic Process)</a:t>
            </a:r>
            <a:r>
              <a:rPr lang="zh-CN" altLang="en-US" sz="2400" dirty="0"/>
              <a:t>是一连串随机事件动态关系的定量</a:t>
            </a:r>
            <a:r>
              <a:rPr lang="zh-CN" altLang="en-US" sz="2400" dirty="0" smtClean="0"/>
              <a:t>描述，例如：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生物群体</a:t>
            </a:r>
            <a:r>
              <a:rPr lang="zh-CN" altLang="en-US" sz="2000" dirty="0" smtClean="0"/>
              <a:t>生长数量：用</a:t>
            </a:r>
            <a:r>
              <a:rPr lang="en-US" altLang="zh-CN" sz="2000" i="1" dirty="0" err="1" smtClean="0"/>
              <a:t>X</a:t>
            </a:r>
            <a:r>
              <a:rPr lang="en-US" altLang="zh-CN" sz="2000" i="1" baseline="-25000" dirty="0" err="1" smtClean="0"/>
              <a:t>t</a:t>
            </a:r>
            <a:r>
              <a:rPr lang="zh-CN" altLang="en-US" sz="2000" dirty="0" smtClean="0"/>
              <a:t>表示在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时刻群体数量，对每一个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，</a:t>
            </a:r>
            <a:r>
              <a:rPr lang="en-US" altLang="zh-CN" sz="2000" i="1" dirty="0" err="1" smtClean="0"/>
              <a:t>X</a:t>
            </a:r>
            <a:r>
              <a:rPr lang="en-US" altLang="zh-CN" sz="2000" i="1" baseline="-25000" dirty="0" err="1" smtClean="0"/>
              <a:t>t</a:t>
            </a:r>
            <a:r>
              <a:rPr lang="zh-CN" altLang="en-US" sz="2000" dirty="0" smtClean="0"/>
              <a:t>是一个随机变量，若从</a:t>
            </a:r>
            <a:r>
              <a:rPr lang="en-US" altLang="zh-CN" sz="2000" dirty="0" smtClean="0"/>
              <a:t>t=0</a:t>
            </a:r>
            <a:r>
              <a:rPr lang="zh-CN" altLang="en-US" sz="2000" dirty="0" smtClean="0"/>
              <a:t>开始，每隔</a:t>
            </a:r>
            <a:r>
              <a:rPr lang="en-US" altLang="zh-CN" sz="2000" dirty="0" smtClean="0"/>
              <a:t>24</a:t>
            </a:r>
            <a:r>
              <a:rPr lang="zh-CN" altLang="en-US" sz="2000" dirty="0" smtClean="0"/>
              <a:t>小时对群体数量观察一次，则</a:t>
            </a:r>
            <a:r>
              <a:rPr lang="en-US" altLang="zh-CN" sz="2000" dirty="0" smtClean="0"/>
              <a:t>{</a:t>
            </a:r>
            <a:r>
              <a:rPr lang="en-US" altLang="zh-CN" sz="2000" i="1" dirty="0" err="1" smtClean="0"/>
              <a:t>X</a:t>
            </a:r>
            <a:r>
              <a:rPr lang="en-US" altLang="zh-CN" sz="2000" i="1" baseline="-25000" dirty="0" err="1" smtClean="0"/>
              <a:t>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t=0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…}</a:t>
            </a:r>
            <a:r>
              <a:rPr lang="zh-CN" altLang="en-US" sz="2000" dirty="0" smtClean="0"/>
              <a:t>就是随机过程。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某</a:t>
            </a:r>
            <a:r>
              <a:rPr lang="zh-CN" altLang="en-US" sz="2000" dirty="0"/>
              <a:t>电话</a:t>
            </a:r>
            <a:r>
              <a:rPr lang="zh-CN" altLang="en-US" sz="2000" dirty="0" smtClean="0"/>
              <a:t>交换台在时间段</a:t>
            </a:r>
            <a:r>
              <a:rPr lang="en-US" altLang="zh-CN" sz="2000" dirty="0" smtClean="0"/>
              <a:t>[0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t]</a:t>
            </a:r>
            <a:r>
              <a:rPr lang="zh-CN" altLang="en-US" sz="2000" dirty="0" smtClean="0"/>
              <a:t>内接到呼叫次数是与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有关的随机变量</a:t>
            </a:r>
            <a:r>
              <a:rPr lang="en-US" altLang="zh-CN" sz="2000" dirty="0" smtClean="0"/>
              <a:t>X(t)</a:t>
            </a:r>
            <a:r>
              <a:rPr lang="zh-CN" altLang="en-US" sz="2000" dirty="0" smtClean="0"/>
              <a:t>，对于固定的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X(t)</a:t>
            </a:r>
            <a:r>
              <a:rPr lang="zh-CN" altLang="en-US" sz="2000" dirty="0" smtClean="0"/>
              <a:t>是一个取非负整数的随机变量，则</a:t>
            </a:r>
            <a:r>
              <a:rPr lang="en-US" altLang="zh-CN" sz="2000" dirty="0" smtClean="0"/>
              <a:t>{X(t), t</a:t>
            </a:r>
            <a:r>
              <a:rPr lang="en-US" altLang="zh-CN" sz="2000" dirty="0" smtClean="0">
                <a:latin typeface="Arial Unicode MS"/>
                <a:ea typeface="Arial Unicode MS"/>
                <a:cs typeface="Arial Unicode MS"/>
              </a:rPr>
              <a:t>∈[0,∞]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是随机过程。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zh-CN" altLang="en-US" sz="3600" dirty="0" smtClean="0"/>
              <a:t>随机过程的一个例子：抛硬币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58" y="1484784"/>
            <a:ext cx="7205533" cy="413639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45172" y="5981218"/>
            <a:ext cx="586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抛硬币，每一次结果是一个随机变量，第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</a:rPr>
              <a:t>次记为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i</a:t>
            </a:r>
            <a:endParaRPr lang="zh-CN" altLang="en-US" sz="20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69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3568" y="18864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/>
              <a:t>随机过程分类</a:t>
            </a:r>
            <a:endParaRPr lang="zh-CN" altLang="en-US" sz="3600" kern="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94862"/>
              </p:ext>
            </p:extLst>
          </p:nvPr>
        </p:nvGraphicFramePr>
        <p:xfrm>
          <a:off x="539553" y="1859632"/>
          <a:ext cx="806489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1"/>
                <a:gridCol w="2376264"/>
                <a:gridCol w="2520279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变量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时间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连续型随机过程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连续随机序列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离散随机过程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连续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离散随机序列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离散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6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58715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>
                <a:ea typeface="楷体_GB2312" pitchFamily="49" charset="-122"/>
              </a:rPr>
              <a:t>随机过程的分布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2895600" cy="42068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47700" y="1700808"/>
            <a:ext cx="78486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黑体" pitchFamily="2" charset="-122"/>
              </a:rPr>
              <a:t>[</a:t>
            </a:r>
            <a:r>
              <a:rPr lang="zh-CN" altLang="en-US" sz="2800" dirty="0">
                <a:latin typeface="黑体" pitchFamily="2" charset="-122"/>
              </a:rPr>
              <a:t>定义</a:t>
            </a:r>
            <a:r>
              <a:rPr lang="en-US" altLang="zh-CN" sz="2800" dirty="0">
                <a:latin typeface="黑体" pitchFamily="2" charset="-122"/>
              </a:rPr>
              <a:t>]</a:t>
            </a:r>
            <a:r>
              <a:rPr lang="en-US" altLang="zh-CN" sz="2800" b="1" dirty="0"/>
              <a:t> </a:t>
            </a:r>
            <a:r>
              <a:rPr lang="zh-CN" altLang="en-US" sz="2800" dirty="0">
                <a:latin typeface="+mn-lt"/>
                <a:ea typeface="+mn-ea"/>
                <a:sym typeface="Symbol" pitchFamily="18" charset="2"/>
              </a:rPr>
              <a:t>随机过程</a:t>
            </a:r>
            <a:r>
              <a:rPr lang="en-US" altLang="zh-CN" sz="2800" i="1" dirty="0">
                <a:latin typeface="+mn-lt"/>
                <a:ea typeface="+mn-ea"/>
                <a:sym typeface="Symbol" pitchFamily="18" charset="2"/>
              </a:rPr>
              <a:t>X</a:t>
            </a:r>
            <a:r>
              <a:rPr lang="en-US" altLang="zh-CN" sz="2800" i="1" baseline="-25000" dirty="0">
                <a:latin typeface="+mn-lt"/>
                <a:ea typeface="+mn-ea"/>
                <a:sym typeface="Symbol" pitchFamily="18" charset="2"/>
              </a:rPr>
              <a:t>T</a:t>
            </a:r>
            <a:r>
              <a:rPr lang="en-US" altLang="zh-CN" sz="2800" dirty="0">
                <a:latin typeface="+mn-lt"/>
                <a:ea typeface="+mn-ea"/>
                <a:sym typeface="Symbol" pitchFamily="18" charset="2"/>
              </a:rPr>
              <a:t> ={</a:t>
            </a:r>
            <a:r>
              <a:rPr lang="en-US" altLang="zh-CN" sz="2800" i="1" dirty="0">
                <a:latin typeface="+mn-lt"/>
                <a:ea typeface="+mn-ea"/>
                <a:sym typeface="Symbol" pitchFamily="18" charset="2"/>
              </a:rPr>
              <a:t>X (t)</a:t>
            </a:r>
            <a:r>
              <a:rPr lang="en-US" altLang="zh-CN" sz="2800" dirty="0">
                <a:latin typeface="+mn-lt"/>
                <a:ea typeface="+mn-ea"/>
                <a:sym typeface="Symbol" pitchFamily="18" charset="2"/>
              </a:rPr>
              <a:t>, t T }</a:t>
            </a:r>
            <a:r>
              <a:rPr lang="zh-CN" altLang="en-US" sz="2800" dirty="0">
                <a:latin typeface="+mn-lt"/>
                <a:ea typeface="+mn-ea"/>
                <a:sym typeface="Symbol" pitchFamily="18" charset="2"/>
              </a:rPr>
              <a:t>在时刻 </a:t>
            </a:r>
            <a:r>
              <a:rPr lang="en-US" altLang="zh-CN" sz="2800" dirty="0">
                <a:latin typeface="+mn-lt"/>
                <a:ea typeface="+mn-ea"/>
                <a:sym typeface="Symbol" pitchFamily="18" charset="2"/>
              </a:rPr>
              <a:t>t </a:t>
            </a:r>
            <a:r>
              <a:rPr lang="zh-CN" altLang="en-US" sz="2800" dirty="0">
                <a:latin typeface="+mn-lt"/>
                <a:ea typeface="+mn-ea"/>
                <a:sym typeface="Symbol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sym typeface="Symbol" pitchFamily="18" charset="2"/>
              </a:rPr>
              <a:t>一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itchFamily="18" charset="2"/>
              </a:rPr>
              <a:t>维概率分布函数</a:t>
            </a:r>
            <a:r>
              <a:rPr lang="zh-CN" altLang="en-US" sz="2800" dirty="0">
                <a:latin typeface="+mn-lt"/>
                <a:ea typeface="+mn-ea"/>
                <a:sym typeface="Symbol" pitchFamily="18" charset="2"/>
              </a:rPr>
              <a:t>为</a:t>
            </a:r>
            <a:r>
              <a:rPr lang="zh-CN" altLang="en-US" sz="2800" b="1" dirty="0" smtClean="0">
                <a:sym typeface="Symbol" pitchFamily="18" charset="2"/>
              </a:rPr>
              <a:t>：</a:t>
            </a:r>
            <a:endParaRPr lang="zh-CN" altLang="en-US" sz="2800" b="1" dirty="0">
              <a:sym typeface="Symbol" pitchFamily="18" charset="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23900" y="3573016"/>
            <a:ext cx="411480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其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一维概率密度函数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为：</a:t>
            </a:r>
            <a:endParaRPr lang="zh-CN" altLang="en-US" b="1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08" y="4372967"/>
            <a:ext cx="2362200" cy="784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24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1723</Words>
  <Application>Microsoft Office PowerPoint</Application>
  <PresentationFormat>全屏显示(4:3)</PresentationFormat>
  <Paragraphs>224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8" baseType="lpstr">
      <vt:lpstr>Arial Unicode MS</vt:lpstr>
      <vt:lpstr>黑体</vt:lpstr>
      <vt:lpstr>华文行楷</vt:lpstr>
      <vt:lpstr>华文隶书</vt:lpstr>
      <vt:lpstr>楷体_GB2312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Symbol</vt:lpstr>
      <vt:lpstr>Times New Roman</vt:lpstr>
      <vt:lpstr>Verdana</vt:lpstr>
      <vt:lpstr>Wingdings</vt:lpstr>
      <vt:lpstr>Wingdings 2</vt:lpstr>
      <vt:lpstr>默认设计模板</vt:lpstr>
      <vt:lpstr>sp#ln-01 20150309</vt:lpstr>
      <vt:lpstr>1_sp#ln-01 20150309</vt:lpstr>
      <vt:lpstr>Equation.DSMT4</vt:lpstr>
      <vt:lpstr>公式</vt:lpstr>
      <vt:lpstr>07 数字信号处理：随机过程基础</vt:lpstr>
      <vt:lpstr>内容提要</vt:lpstr>
      <vt:lpstr>随机现象（1）</vt:lpstr>
      <vt:lpstr>随机现象（2）</vt:lpstr>
      <vt:lpstr>随机变量</vt:lpstr>
      <vt:lpstr>随机过程</vt:lpstr>
      <vt:lpstr>随机过程的一个例子：抛硬币</vt:lpstr>
      <vt:lpstr>PowerPoint 演示文稿</vt:lpstr>
      <vt:lpstr>随机过程的分布</vt:lpstr>
      <vt:lpstr>PowerPoint 演示文稿</vt:lpstr>
      <vt:lpstr>随机过程分布（2）</vt:lpstr>
      <vt:lpstr>数字特征</vt:lpstr>
      <vt:lpstr>随机过程的均值函数与方差函数</vt:lpstr>
      <vt:lpstr>PowerPoint 演示文稿</vt:lpstr>
      <vt:lpstr>PowerPoint 演示文稿</vt:lpstr>
      <vt:lpstr>例题1</vt:lpstr>
      <vt:lpstr>PowerPoint 演示文稿</vt:lpstr>
      <vt:lpstr>如果随机序列（过程）Xt满足下列3个条件：   (1) 均值E(Xt)=是与时间t 无关的常数；  (2) 方差Var(Xt)=2是与时间t 无关的常数；  (3) 协方差Cov(Xt,Xt+k)=k 是只与时期间隔k有关，与时间t 无关的常数；  则称该随机时间序列是广义平稳过程</vt:lpstr>
      <vt:lpstr>PowerPoint 演示文稿</vt:lpstr>
      <vt:lpstr>狭义平稳过程</vt:lpstr>
      <vt:lpstr>PowerPoint 演示文稿</vt:lpstr>
      <vt:lpstr>PowerPoint 演示文稿</vt:lpstr>
      <vt:lpstr>PowerPoint 演示文稿</vt:lpstr>
      <vt:lpstr>PowerPoint 演示文稿</vt:lpstr>
      <vt:lpstr>高斯过程</vt:lpstr>
      <vt:lpstr>马尔科夫过程</vt:lpstr>
      <vt:lpstr>内容提要</vt:lpstr>
      <vt:lpstr>ARMA模型介绍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时间序列计量经济学模型的理论与方法</dc:title>
  <dc:creator>pan</dc:creator>
  <cp:lastModifiedBy>薛向阳</cp:lastModifiedBy>
  <cp:revision>200</cp:revision>
  <dcterms:created xsi:type="dcterms:W3CDTF">2002-09-20T08:51:26Z</dcterms:created>
  <dcterms:modified xsi:type="dcterms:W3CDTF">2018-04-07T03:56:18Z</dcterms:modified>
</cp:coreProperties>
</file>