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</p:sldMasterIdLst>
  <p:notesMasterIdLst>
    <p:notesMasterId r:id="rId16"/>
  </p:notesMasterIdLst>
  <p:sldIdLst>
    <p:sldId id="256" r:id="rId2"/>
    <p:sldId id="278" r:id="rId3"/>
    <p:sldId id="279" r:id="rId4"/>
    <p:sldId id="289" r:id="rId5"/>
    <p:sldId id="285" r:id="rId6"/>
    <p:sldId id="286" r:id="rId7"/>
    <p:sldId id="280" r:id="rId8"/>
    <p:sldId id="284" r:id="rId9"/>
    <p:sldId id="281" r:id="rId10"/>
    <p:sldId id="287" r:id="rId11"/>
    <p:sldId id="282" r:id="rId12"/>
    <p:sldId id="283" r:id="rId13"/>
    <p:sldId id="288" r:id="rId14"/>
    <p:sldId id="262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1806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90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http://wenku.baidu.com/view/f7ded4eb102de2bd960588f6.html?from=search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http://wenku.baidu.com/view/9ec7d7fcba0d4a7302763a36.html?from=search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5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90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08 </a:t>
            </a:r>
            <a:r>
              <a:rPr lang="zh-CN" altLang="en-US" sz="4000" smtClean="0"/>
              <a:t>数字信号处理</a:t>
            </a:r>
            <a:r>
              <a:rPr lang="zh-CN" altLang="en-US" sz="4000" smtClean="0"/>
              <a:t>：语音产生模型</a:t>
            </a: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27" y="1226790"/>
            <a:ext cx="4703669" cy="436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4" y="1362805"/>
            <a:ext cx="4295180" cy="42264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</a:t>
            </a:r>
            <a:r>
              <a:rPr lang="zh-CN" altLang="en-US" dirty="0"/>
              <a:t>及其反变换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19672" y="5670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滑动窗口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2317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加</a:t>
            </a:r>
            <a:r>
              <a:rPr lang="zh-CN" altLang="en-US" dirty="0" smtClean="0">
                <a:solidFill>
                  <a:srgbClr val="0000FF"/>
                </a:solidFill>
              </a:rPr>
              <a:t>窗之后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i="1" dirty="0" smtClean="0"/>
                  <a:t>STFT</a:t>
                </a:r>
                <a:r>
                  <a:rPr lang="zh-CN" altLang="en-US" dirty="0" smtClean="0"/>
                  <a:t>的反变换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𝐷𝑇𝐹𝑇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，则表明实现精确重构，即完成</a:t>
                </a:r>
                <a:r>
                  <a:rPr lang="en-US" altLang="zh-CN" i="1" dirty="0" smtClean="0"/>
                  <a:t>STFT</a:t>
                </a:r>
                <a:r>
                  <a:rPr lang="zh-CN" altLang="en-US" dirty="0" smtClean="0"/>
                  <a:t>的反变换。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dirty="0" smtClean="0"/>
                  <a:t>于是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altLang="zh-CN" dirty="0" smtClean="0"/>
              <a:t>STFT</a:t>
            </a:r>
            <a:r>
              <a:rPr lang="zh-CN" altLang="en-US" dirty="0" smtClean="0"/>
              <a:t>及其反变换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372200" y="5203060"/>
            <a:ext cx="576064" cy="2880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2396" y="5193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重构条件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5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</a:t>
            </a:r>
            <a:r>
              <a:rPr lang="zh-CN" altLang="en-US" dirty="0"/>
              <a:t>及其反</a:t>
            </a:r>
            <a:r>
              <a:rPr lang="zh-CN" altLang="en-US" dirty="0" smtClean="0"/>
              <a:t>变换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对窗口的要求：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对称，周期</a:t>
                </a:r>
                <a:r>
                  <a:rPr lang="en-US" altLang="zh-CN" i="1" dirty="0" smtClean="0"/>
                  <a:t>N/2</a:t>
                </a:r>
                <a:r>
                  <a:rPr lang="zh-CN" altLang="en-US" dirty="0" smtClean="0"/>
                  <a:t>且：</a:t>
                </a:r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显然，对称</a:t>
                </a:r>
                <a:r>
                  <a:rPr lang="zh-CN" altLang="en-US" dirty="0"/>
                  <a:t>半周期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𝑠𝑖𝑛𝑒</m:t>
                    </m:r>
                  </m:oMath>
                </a14:m>
                <a:r>
                  <a:rPr lang="zh-CN" altLang="en-US" dirty="0"/>
                  <a:t>窗是满足上述条件的。此外，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矩形窗也是</a:t>
                </a:r>
                <a:r>
                  <a:rPr lang="zh-CN" altLang="en-US" dirty="0"/>
                  <a:t>满足条件的：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34" y="1844824"/>
            <a:ext cx="4901190" cy="72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235" y="4740969"/>
            <a:ext cx="4116450" cy="7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94" y="1484784"/>
            <a:ext cx="6742782" cy="3808636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altLang="zh-CN" dirty="0"/>
              <a:t>STFT</a:t>
            </a:r>
            <a:r>
              <a:rPr lang="zh-CN" altLang="en-US" dirty="0"/>
              <a:t>及其反</a:t>
            </a:r>
            <a:r>
              <a:rPr lang="zh-CN" altLang="en-US" dirty="0" smtClean="0"/>
              <a:t>变换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36809" y="555962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+mn-ea"/>
                <a:ea typeface="+mn-ea"/>
              </a:rPr>
              <a:t>N=10 </a:t>
            </a:r>
            <a:r>
              <a:rPr lang="zh-CN" altLang="en-US" sz="2400" b="1" dirty="0" smtClean="0">
                <a:latin typeface="+mn-ea"/>
                <a:ea typeface="+mn-ea"/>
              </a:rPr>
              <a:t>的 </a:t>
            </a:r>
            <a:r>
              <a:rPr lang="en-US" altLang="zh-CN" sz="2400" b="1" i="1" dirty="0">
                <a:latin typeface="+mn-ea"/>
                <a:ea typeface="+mn-ea"/>
              </a:rPr>
              <a:t>S</a:t>
            </a:r>
            <a:r>
              <a:rPr lang="en-US" altLang="zh-CN" sz="2400" b="1" i="1" dirty="0" smtClean="0">
                <a:latin typeface="+mn-ea"/>
                <a:ea typeface="+mn-ea"/>
              </a:rPr>
              <a:t>ine </a:t>
            </a:r>
            <a:r>
              <a:rPr lang="zh-CN" altLang="en-US" sz="2400" b="1" dirty="0" smtClean="0">
                <a:latin typeface="+mn-ea"/>
                <a:ea typeface="+mn-ea"/>
              </a:rPr>
              <a:t>窗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16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发音器官及发音机理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时频联合分析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STFT</a:t>
            </a:r>
            <a:r>
              <a:rPr lang="zh-CN" altLang="en-US" sz="2800" b="1" dirty="0" smtClean="0"/>
              <a:t>及其反变换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164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zh-CN" altLang="en-US" sz="3200" dirty="0" smtClean="0"/>
              <a:t>发音器官及发音机理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17" y="1196752"/>
            <a:ext cx="7043175" cy="28956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8" name="组合 17"/>
          <p:cNvGrpSpPr/>
          <p:nvPr/>
        </p:nvGrpSpPr>
        <p:grpSpPr>
          <a:xfrm>
            <a:off x="1057217" y="4855533"/>
            <a:ext cx="7043175" cy="1165755"/>
            <a:chOff x="1259632" y="4711517"/>
            <a:chExt cx="7043175" cy="1165755"/>
          </a:xfrm>
        </p:grpSpPr>
        <p:sp>
          <p:nvSpPr>
            <p:cNvPr id="11" name="文本框 10"/>
            <p:cNvSpPr txBox="1"/>
            <p:nvPr/>
          </p:nvSpPr>
          <p:spPr>
            <a:xfrm>
              <a:off x="1259632" y="4819401"/>
              <a:ext cx="1422184" cy="954107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激励</a:t>
              </a:r>
              <a:endParaRPr lang="en-US" altLang="zh-CN" sz="3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zh-CN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（声门）</a:t>
              </a:r>
              <a:endParaRPr lang="zh-CN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66595" y="4819401"/>
              <a:ext cx="1422184" cy="954107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/>
                  </a:solidFill>
                  <a:latin typeface="+mj-ea"/>
                  <a:ea typeface="+mj-ea"/>
                </a:rPr>
                <a:t>调制</a:t>
              </a:r>
              <a:endParaRPr lang="en-US" altLang="zh-CN" sz="3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zh-CN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（声道）</a:t>
              </a:r>
              <a:endParaRPr lang="zh-CN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70254" y="4819401"/>
              <a:ext cx="1832553" cy="954107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辐射语音</a:t>
              </a:r>
              <a:endParaRPr lang="en-US" altLang="zh-CN" sz="3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zh-CN" altLang="en-US" sz="2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（嘴唇）</a:t>
              </a:r>
              <a:endParaRPr lang="zh-CN" altLang="en-US" sz="24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794808" y="4715639"/>
              <a:ext cx="904233" cy="11616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 sz="3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427400" y="4711517"/>
              <a:ext cx="904233" cy="11616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zh-CN" altLang="en-US" sz="32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" name="下箭头 18"/>
          <p:cNvSpPr/>
          <p:nvPr/>
        </p:nvSpPr>
        <p:spPr>
          <a:xfrm>
            <a:off x="4139952" y="4293096"/>
            <a:ext cx="792088" cy="432048"/>
          </a:xfrm>
          <a:prstGeom prst="down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傅里叶变换（</a:t>
            </a:r>
            <a:r>
              <a:rPr lang="en-US" altLang="zh-CN" dirty="0"/>
              <a:t>FT</a:t>
            </a:r>
            <a:r>
              <a:rPr lang="zh-CN" altLang="en-US" dirty="0"/>
              <a:t>）的</a:t>
            </a:r>
            <a:r>
              <a:rPr lang="zh-CN" altLang="en-US" dirty="0" smtClean="0"/>
              <a:t>不足</a:t>
            </a:r>
            <a:endParaRPr lang="zh-CN" altLang="en-US" dirty="0"/>
          </a:p>
        </p:txBody>
      </p:sp>
      <p:pic>
        <p:nvPicPr>
          <p:cNvPr id="7" name="Picture 2" descr="http://mmbiz.qpic.cn/mmbiz/QfOX6PoObkAYG7SryFlLF4Rq3EBwViajfRajRzgl2ZBFv6iaXP9viaTGfnRm1CiaRJSPBnqB1BvaXr3aKMl7V6BqEw/0?wx_fmt=png&amp;wxfrom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35750"/>
            <a:ext cx="8304069" cy="4176464"/>
          </a:xfrm>
          <a:prstGeom prst="rect">
            <a:avLst/>
          </a:prstGeom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467543" y="5693186"/>
            <a:ext cx="8304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三个时域上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</a:t>
            </a:r>
            <a:r>
              <a:rPr lang="zh-CN" altLang="en-US" sz="2000" b="1" dirty="0">
                <a:solidFill>
                  <a:srgbClr val="FF0000"/>
                </a:solidFill>
              </a:rPr>
              <a:t>明显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差异</a:t>
            </a:r>
            <a:r>
              <a:rPr lang="zh-CN" altLang="en-US" sz="2000" b="1" dirty="0">
                <a:solidFill>
                  <a:srgbClr val="FF0000"/>
                </a:solidFill>
              </a:rPr>
              <a:t>的信号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，其频谱</a:t>
            </a:r>
            <a:r>
              <a:rPr lang="zh-CN" altLang="en-US" sz="2000" b="1" dirty="0">
                <a:solidFill>
                  <a:srgbClr val="FF0000"/>
                </a:solidFill>
              </a:rPr>
              <a:t>却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非常</a:t>
            </a:r>
            <a:r>
              <a:rPr lang="zh-CN" altLang="en-US" sz="2000" b="1" dirty="0">
                <a:solidFill>
                  <a:srgbClr val="FF0000"/>
                </a:solidFill>
              </a:rPr>
              <a:t>相似</a:t>
            </a:r>
          </a:p>
        </p:txBody>
      </p:sp>
    </p:spTree>
    <p:extLst>
      <p:ext uri="{BB962C8B-B14F-4D97-AF65-F5344CB8AC3E}">
        <p14:creationId xmlns:p14="http://schemas.microsoft.com/office/powerpoint/2010/main" val="3983443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/>
              <a:t>傅里叶变换（</a:t>
            </a:r>
            <a:r>
              <a:rPr lang="en-US" altLang="zh-CN" sz="2400" b="1" dirty="0" smtClean="0"/>
              <a:t>FT</a:t>
            </a:r>
            <a:r>
              <a:rPr lang="zh-CN" altLang="en-US" sz="2400" b="1" dirty="0" smtClean="0"/>
              <a:t>）的不足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用傅里叶变换计算信号</a:t>
            </a:r>
            <a:r>
              <a:rPr lang="zh-CN" altLang="en-US" sz="2000" dirty="0"/>
              <a:t>频谱时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需利用该信号</a:t>
            </a:r>
            <a:r>
              <a:rPr lang="zh-CN" altLang="en-US" sz="2000" dirty="0"/>
              <a:t>的全部时域</a:t>
            </a:r>
            <a:r>
              <a:rPr lang="zh-CN" altLang="en-US" sz="2000" dirty="0" smtClean="0"/>
              <a:t>信息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一种整体</a:t>
            </a:r>
            <a:r>
              <a:rPr lang="zh-CN" altLang="en-US" sz="2000" dirty="0" smtClean="0"/>
              <a:t>变换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FT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信号的</a:t>
            </a:r>
            <a:r>
              <a:rPr lang="zh-CN" altLang="en-US" sz="2000" dirty="0" smtClean="0"/>
              <a:t>表征，要么全部在</a:t>
            </a:r>
            <a:r>
              <a:rPr lang="zh-CN" altLang="en-US" sz="2000" dirty="0"/>
              <a:t>时域</a:t>
            </a:r>
            <a:r>
              <a:rPr lang="zh-CN" altLang="en-US" sz="2000" dirty="0" smtClean="0"/>
              <a:t>内，要么全部在</a:t>
            </a:r>
            <a:r>
              <a:rPr lang="zh-CN" altLang="en-US" sz="2000" dirty="0"/>
              <a:t>频域</a:t>
            </a:r>
            <a:r>
              <a:rPr lang="zh-CN" altLang="en-US" sz="2000" dirty="0" smtClean="0"/>
              <a:t>内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FT</a:t>
            </a:r>
            <a:r>
              <a:rPr lang="zh-CN" altLang="en-US" sz="2000" dirty="0" smtClean="0"/>
              <a:t>不能给出信号在某一段</a:t>
            </a:r>
            <a:r>
              <a:rPr lang="zh-CN" altLang="en-US" sz="2000" dirty="0"/>
              <a:t>时间</a:t>
            </a:r>
            <a:r>
              <a:rPr lang="zh-CN" altLang="en-US" sz="2000" dirty="0" smtClean="0"/>
              <a:t>里发生</a:t>
            </a:r>
            <a:r>
              <a:rPr lang="zh-CN" altLang="en-US" sz="2000" dirty="0"/>
              <a:t>了什么</a:t>
            </a:r>
            <a:r>
              <a:rPr lang="zh-CN" altLang="en-US" sz="2000" dirty="0" smtClean="0"/>
              <a:t>变化，也无法</a:t>
            </a:r>
            <a:r>
              <a:rPr lang="zh-CN" altLang="en-US" sz="2000" dirty="0"/>
              <a:t>给出</a:t>
            </a:r>
            <a:r>
              <a:rPr lang="zh-CN" altLang="en-US" sz="2000" dirty="0" smtClean="0"/>
              <a:t>某</a:t>
            </a:r>
            <a:r>
              <a:rPr lang="zh-CN" altLang="en-US" sz="2000" dirty="0"/>
              <a:t>一频率</a:t>
            </a:r>
            <a:r>
              <a:rPr lang="zh-CN" altLang="en-US" sz="2000" dirty="0" smtClean="0"/>
              <a:t>出现的时刻信息，即不备时间</a:t>
            </a:r>
            <a:r>
              <a:rPr lang="zh-CN" altLang="en-US" sz="2000" dirty="0"/>
              <a:t>和频率的</a:t>
            </a:r>
            <a:r>
              <a:rPr lang="zh-CN" altLang="en-US" sz="2000" dirty="0" smtClean="0"/>
              <a:t>定位能力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FT</a:t>
            </a:r>
            <a:r>
              <a:rPr lang="zh-CN" altLang="en-US" sz="2000" dirty="0" smtClean="0"/>
              <a:t>分析信号频率特性时，具有最好的频率分辨率，但是时间分辨率最差。对于傅里叶反变换，情况则刚好相反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在实际应用</a:t>
            </a:r>
            <a:r>
              <a:rPr lang="zh-CN" altLang="en-US" sz="2400" b="1" dirty="0" smtClean="0"/>
              <a:t>，信号</a:t>
            </a:r>
            <a:r>
              <a:rPr lang="zh-CN" altLang="en-US" sz="2400" b="1" dirty="0"/>
              <a:t>往往是时变</a:t>
            </a:r>
            <a:r>
              <a:rPr lang="zh-CN" altLang="en-US" sz="2400" b="1" dirty="0" smtClean="0"/>
              <a:t>的或非</a:t>
            </a:r>
            <a:r>
              <a:rPr lang="zh-CN" altLang="en-US" sz="2400" b="1" dirty="0"/>
              <a:t>平稳</a:t>
            </a:r>
            <a:r>
              <a:rPr lang="zh-CN" altLang="en-US" sz="2400" b="1" dirty="0" smtClean="0"/>
              <a:t>的，其频率</a:t>
            </a:r>
            <a:r>
              <a:rPr lang="zh-CN" altLang="en-US" sz="2400" b="1" dirty="0"/>
              <a:t>随时间变化，此时需要</a:t>
            </a:r>
            <a:r>
              <a:rPr lang="zh-CN" altLang="en-US" sz="2400" b="1" dirty="0">
                <a:solidFill>
                  <a:srgbClr val="FF0000"/>
                </a:solidFill>
              </a:rPr>
              <a:t>时频联合分析</a:t>
            </a:r>
            <a:r>
              <a:rPr lang="zh-CN" altLang="en-US" sz="2400" b="1" dirty="0"/>
              <a:t>手段，提供时间域与频率域的联合分布信息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以便</a:t>
            </a:r>
            <a:r>
              <a:rPr lang="zh-CN" altLang="en-US" sz="2400" b="1" dirty="0" smtClean="0"/>
              <a:t>描述</a:t>
            </a:r>
            <a:r>
              <a:rPr lang="zh-CN" altLang="en-US" sz="2400" b="1" dirty="0"/>
              <a:t>信号频率随时间变化的</a:t>
            </a:r>
            <a:r>
              <a:rPr lang="zh-CN" altLang="en-US" sz="2400" b="1" dirty="0" smtClean="0"/>
              <a:t>关系</a:t>
            </a:r>
            <a:r>
              <a:rPr lang="zh-CN" altLang="en-US" sz="2400" dirty="0"/>
              <a:t>  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频联合分析：</a:t>
            </a:r>
            <a:r>
              <a:rPr lang="en-US" altLang="zh-CN" sz="3100" dirty="0"/>
              <a:t>Joint Time-Frequency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时频联合分析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052736"/>
            <a:ext cx="8534400" cy="513851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/>
              <a:t>基本</a:t>
            </a:r>
            <a:r>
              <a:rPr lang="zh-CN" altLang="en-US" sz="2000" dirty="0" smtClean="0"/>
              <a:t>思想：</a:t>
            </a:r>
            <a:r>
              <a:rPr lang="zh-CN" altLang="en-US" sz="2000" dirty="0"/>
              <a:t>设计时间和频率的联合函数，用它同时描述信号在不同时间和频率的能量密度或</a:t>
            </a:r>
            <a:r>
              <a:rPr lang="zh-CN" altLang="en-US" sz="2000" dirty="0" smtClean="0"/>
              <a:t>强度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时间</a:t>
            </a:r>
            <a:r>
              <a:rPr lang="zh-CN" altLang="en-US" sz="2000" dirty="0"/>
              <a:t>和频率的这种联合函数简称为时频分布。利用时频分布来分析信号，能给出各个时刻的瞬时频率及其幅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根据时间和频率</a:t>
            </a:r>
            <a:r>
              <a:rPr lang="zh-CN" altLang="en-US" sz="2400" b="1" dirty="0" smtClean="0"/>
              <a:t>之间的关系</a:t>
            </a:r>
            <a:r>
              <a:rPr lang="zh-CN" altLang="en-US" sz="2400" b="1" dirty="0"/>
              <a:t>，信号的</a:t>
            </a:r>
            <a:r>
              <a:rPr lang="zh-CN" altLang="en-US" sz="2400" b="1" dirty="0" smtClean="0"/>
              <a:t>时频联合分析</a:t>
            </a:r>
            <a:r>
              <a:rPr lang="zh-CN" altLang="en-US" sz="2400" b="1" dirty="0"/>
              <a:t>的主要方法有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窗口傅立叶变换（如</a:t>
            </a:r>
            <a:r>
              <a:rPr lang="en-US" altLang="zh-CN" sz="2000" dirty="0"/>
              <a:t>Gabor</a:t>
            </a:r>
            <a:r>
              <a:rPr lang="zh-CN" altLang="en-US" sz="2000" dirty="0" smtClean="0"/>
              <a:t>变换，采用高斯窗），又称为</a:t>
            </a:r>
            <a:r>
              <a:rPr lang="zh-CN" altLang="en-US" sz="2000" b="1" dirty="0" smtClean="0"/>
              <a:t>短时傅里叶变换（</a:t>
            </a:r>
            <a:r>
              <a:rPr lang="en-US" altLang="zh-CN" sz="2000" b="1" dirty="0" smtClean="0"/>
              <a:t>STFT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小波变换（</a:t>
            </a:r>
            <a:r>
              <a:rPr lang="en-US" altLang="zh-CN" sz="2000" dirty="0"/>
              <a:t>Wavelet</a:t>
            </a:r>
            <a:r>
              <a:rPr lang="zh-CN" altLang="en-US" sz="2000" dirty="0"/>
              <a:t>变换）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希尔伯特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黄变换（</a:t>
            </a:r>
            <a:r>
              <a:rPr lang="en-US" altLang="zh-CN" sz="2000" dirty="0"/>
              <a:t>Hilbert-Huang</a:t>
            </a:r>
            <a:r>
              <a:rPr lang="zh-CN" altLang="en-US" sz="2000" dirty="0"/>
              <a:t>变换，</a:t>
            </a:r>
            <a:r>
              <a:rPr lang="en-US" altLang="zh-CN" sz="2000" dirty="0"/>
              <a:t>HHT</a:t>
            </a:r>
            <a:r>
              <a:rPr lang="zh-CN" altLang="en-US" sz="2000" dirty="0"/>
              <a:t>）</a:t>
            </a:r>
          </a:p>
          <a:p>
            <a:pPr lvl="1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6062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00597" y="2000969"/>
            <a:ext cx="6619875" cy="4524375"/>
            <a:chOff x="1262062" y="1496913"/>
            <a:chExt cx="6619875" cy="45243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062" y="1496913"/>
              <a:ext cx="6619875" cy="45243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 rot="19840648">
              <a:off x="6325810" y="427573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</a:rPr>
                <a:t>时间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(S)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574768">
              <a:off x="1519569" y="4733912"/>
              <a:ext cx="11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</a:rPr>
                <a:t>频率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(Hz)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92206" y="2926685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</a:rPr>
                <a:t>幅</a:t>
              </a:r>
              <a:endParaRPr lang="en-US" altLang="zh-CN" dirty="0" smtClean="0">
                <a:solidFill>
                  <a:srgbClr val="0000FF"/>
                </a:solidFill>
              </a:endParaRPr>
            </a:p>
            <a:p>
              <a:r>
                <a:rPr lang="zh-CN" altLang="en-US" dirty="0" smtClean="0">
                  <a:solidFill>
                    <a:srgbClr val="0000FF"/>
                  </a:solidFill>
                </a:rPr>
                <a:t>值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语谱图：短时傅里叶变换（</a:t>
            </a:r>
            <a:r>
              <a:rPr lang="en-US" altLang="zh-CN" dirty="0" smtClean="0"/>
              <a:t>STFT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5" y="1290946"/>
            <a:ext cx="4824465" cy="98592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65829" y="129094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加窗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变换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32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2671" y="285995"/>
            <a:ext cx="7137365" cy="6277069"/>
            <a:chOff x="386963" y="248275"/>
            <a:chExt cx="7137365" cy="627706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011" y="248275"/>
              <a:ext cx="5519315" cy="627706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86963" y="582968"/>
              <a:ext cx="492443" cy="2118529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</a:rPr>
                <a:t>同一个人的语谱图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460" y="3751320"/>
              <a:ext cx="492443" cy="1865254"/>
            </a:xfrm>
            <a:prstGeom prst="rect">
              <a:avLst/>
            </a:prstGeom>
            <a:noFill/>
          </p:spPr>
          <p:txBody>
            <a:bodyPr vert="eaVert" wrap="none" rtlCol="0" anchor="ctr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</a:rPr>
                <a:t>不同人的语谱图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66474" y="1484784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相似性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70220" y="4581128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差异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性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17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STFT</a:t>
            </a:r>
            <a:r>
              <a:rPr lang="zh-CN" altLang="en-US" dirty="0" smtClean="0"/>
              <a:t>及其反变换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取窗口函数，例如对称半周期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𝑠𝑖𝑛𝑒</m:t>
                    </m:r>
                  </m:oMath>
                </a14:m>
                <a:r>
                  <a:rPr lang="zh-CN" altLang="en-US" dirty="0" smtClean="0"/>
                  <a:t>窗：</a:t>
                </a:r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加窗口得到第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个加窗后的信号：</a:t>
                </a:r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对加窗后的信号作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𝐷𝑇𝐹𝑇</m:t>
                    </m:r>
                  </m:oMath>
                </a14:m>
                <a:r>
                  <a:rPr lang="zh-CN" altLang="en-US" b="0" dirty="0" smtClean="0"/>
                  <a:t>就得到信号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</a:t>
                </a:r>
                <a:r>
                  <a:rPr lang="en-US" altLang="zh-CN" dirty="0" smtClean="0"/>
                  <a:t>STFT</a:t>
                </a:r>
                <a:r>
                  <a:rPr lang="zh-CN" altLang="en-US" b="0" dirty="0" smtClean="0"/>
                  <a:t>：</a:t>
                </a:r>
                <a:endParaRPr lang="en-US" altLang="zh-CN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𝐷𝑇𝐹𝑇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i="1" dirty="0" smtClean="0"/>
                  <a:t>DTFT</a:t>
                </a:r>
                <a:r>
                  <a:rPr lang="zh-CN" altLang="en-US" dirty="0" smtClean="0"/>
                  <a:t>可以利用</a:t>
                </a:r>
                <a:r>
                  <a:rPr lang="en-US" altLang="zh-CN" i="1" dirty="0" smtClean="0"/>
                  <a:t>DFT</a:t>
                </a:r>
                <a:r>
                  <a:rPr lang="zh-CN" altLang="en-US" dirty="0" smtClean="0"/>
                  <a:t>计算。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29" b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7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0</TotalTime>
  <Words>489</Words>
  <Application>Microsoft Office PowerPoint</Application>
  <PresentationFormat>全屏显示(4:3)</PresentationFormat>
  <Paragraphs>79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华文行楷</vt:lpstr>
      <vt:lpstr>宋体</vt:lpstr>
      <vt:lpstr>幼圆</vt:lpstr>
      <vt:lpstr>Arial</vt:lpstr>
      <vt:lpstr>Cambria Math</vt:lpstr>
      <vt:lpstr>Franklin Gothic Book</vt:lpstr>
      <vt:lpstr>Perpetua</vt:lpstr>
      <vt:lpstr>Verdana</vt:lpstr>
      <vt:lpstr>Wingdings 2</vt:lpstr>
      <vt:lpstr>sp#ln-01 20150309</vt:lpstr>
      <vt:lpstr>08 数字信号处理：语音产生模型 复习</vt:lpstr>
      <vt:lpstr>回顾</vt:lpstr>
      <vt:lpstr>回顾：发音器官及发音机理</vt:lpstr>
      <vt:lpstr>傅里叶变换（FT）的不足</vt:lpstr>
      <vt:lpstr>时频联合分析：Joint Time-Frequency Analysis</vt:lpstr>
      <vt:lpstr>时频联合分析</vt:lpstr>
      <vt:lpstr>语谱图：短时傅里叶变换（STFT）</vt:lpstr>
      <vt:lpstr>PowerPoint 演示文稿</vt:lpstr>
      <vt:lpstr>STFT及其反变换(1)</vt:lpstr>
      <vt:lpstr>STFT及其反变换(2)</vt:lpstr>
      <vt:lpstr>STFT及其反变换(3)</vt:lpstr>
      <vt:lpstr>STFT及其反变换(4)</vt:lpstr>
      <vt:lpstr>STFT及其反变换(5)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2018-04-16T09:46:47Z</dcterms:modified>
</cp:coreProperties>
</file>