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53" r:id="rId1"/>
  </p:sldMasterIdLst>
  <p:notesMasterIdLst>
    <p:notesMasterId r:id="rId10"/>
  </p:notesMasterIdLst>
  <p:sldIdLst>
    <p:sldId id="256" r:id="rId2"/>
    <p:sldId id="278" r:id="rId3"/>
    <p:sldId id="282" r:id="rId4"/>
    <p:sldId id="284" r:id="rId5"/>
    <p:sldId id="283" r:id="rId6"/>
    <p:sldId id="281" r:id="rId7"/>
    <p:sldId id="285" r:id="rId8"/>
    <p:sldId id="262" r:id="rId9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666633"/>
    <a:srgbClr val="00CC99"/>
    <a:srgbClr val="A50021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76757" autoAdjust="0"/>
  </p:normalViewPr>
  <p:slideViewPr>
    <p:cSldViewPr>
      <p:cViewPr varScale="1">
        <p:scale>
          <a:sx n="53" d="100"/>
          <a:sy n="53" d="100"/>
        </p:scale>
        <p:origin x="180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7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0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60EE80B-7A1C-4EA9-9D41-6E2180383E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28061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76976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2064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rgbClr val="C00000"/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t>4/16/2018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5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复旦大学 计算机科学技术学院</a:t>
            </a:r>
            <a:endParaRPr lang="en-US" dirty="0"/>
          </a:p>
        </p:txBody>
      </p:sp>
      <p:sp>
        <p:nvSpPr>
          <p:cNvPr id="16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92162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534400" cy="48006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t>4/16/2018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复旦大学 计算机科学技术学院</a:t>
            </a:r>
            <a:endParaRPr lang="en-US" dirty="0"/>
          </a:p>
        </p:txBody>
      </p:sp>
      <p:sp>
        <p:nvSpPr>
          <p:cNvPr id="10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E48-F533-4E5D-8A3D-38DB6F99651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79874" y="1268760"/>
            <a:ext cx="3749040" cy="5029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99424" y="1268760"/>
            <a:ext cx="3749040" cy="5029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557733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rgbClr val="00B050"/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58200" cy="8382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45820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t>4/16/2018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复旦大学 计算机科学技术学院</a:t>
            </a:r>
            <a:endParaRPr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副标题 1"/>
          <p:cNvSpPr>
            <a:spLocks noGrp="1"/>
          </p:cNvSpPr>
          <p:nvPr>
            <p:ph type="subTitle" idx="1"/>
          </p:nvPr>
        </p:nvSpPr>
        <p:spPr>
          <a:xfrm>
            <a:off x="1066800" y="3356992"/>
            <a:ext cx="7010400" cy="2681064"/>
          </a:xfrm>
        </p:spPr>
        <p:txBody>
          <a:bodyPr/>
          <a:lstStyle/>
          <a:p>
            <a:r>
              <a:rPr lang="zh-CN" altLang="en-US" sz="3200" b="1" dirty="0" smtClean="0"/>
              <a:t>薛向阳</a:t>
            </a:r>
            <a:endParaRPr lang="en-US" altLang="zh-CN" sz="3200" b="1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邮件：</a:t>
            </a:r>
            <a:r>
              <a:rPr lang="en-US" altLang="zh-CN" dirty="0" smtClean="0"/>
              <a:t>xyxue@fudan.edu.cn</a:t>
            </a:r>
          </a:p>
          <a:p>
            <a:r>
              <a:rPr lang="zh-CN" altLang="en-US" smtClean="0"/>
              <a:t>办公室</a:t>
            </a:r>
            <a:r>
              <a:rPr lang="zh-CN" altLang="en-US" dirty="0" smtClean="0"/>
              <a:t>：计算机楼</a:t>
            </a:r>
            <a:r>
              <a:rPr lang="en-US" altLang="zh-CN" dirty="0" smtClean="0"/>
              <a:t>408</a:t>
            </a:r>
            <a:r>
              <a:rPr lang="zh-CN" altLang="en-US" dirty="0" smtClean="0"/>
              <a:t>房间</a:t>
            </a:r>
            <a:endParaRPr lang="en-US" altLang="zh-CN" dirty="0" smtClean="0"/>
          </a:p>
        </p:txBody>
      </p:sp>
      <p:sp>
        <p:nvSpPr>
          <p:cNvPr id="3075" name="标题 3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1371600"/>
          </a:xfrm>
        </p:spPr>
        <p:txBody>
          <a:bodyPr>
            <a:noAutofit/>
          </a:bodyPr>
          <a:lstStyle/>
          <a:p>
            <a:r>
              <a:rPr lang="en-US" altLang="zh-CN" sz="4000" smtClean="0"/>
              <a:t>09 </a:t>
            </a:r>
            <a:r>
              <a:rPr lang="zh-CN" altLang="en-US" sz="4000" smtClean="0"/>
              <a:t>数字信号处理：线性预测</a:t>
            </a:r>
            <a:r>
              <a:rPr lang="en-US" altLang="zh-CN" sz="4000" smtClean="0"/>
              <a:t/>
            </a:r>
            <a:br>
              <a:rPr lang="en-US" altLang="zh-CN" sz="4000" smtClean="0"/>
            </a:br>
            <a:r>
              <a:rPr lang="zh-CN" altLang="en-US" sz="4000"/>
              <a:t>复习</a:t>
            </a:r>
            <a:endParaRPr lang="zh-CN" altLang="en-US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126870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b="1" smtClean="0">
                <a:latin typeface="+mn-ea"/>
              </a:rPr>
              <a:t>线性预测</a:t>
            </a:r>
            <a:r>
              <a:rPr lang="zh-CN" altLang="en-US" b="1" dirty="0" smtClean="0">
                <a:latin typeface="+mn-ea"/>
              </a:rPr>
              <a:t>原理</a:t>
            </a:r>
            <a:endParaRPr lang="en-US" altLang="zh-CN" b="1" dirty="0" smtClean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b="1" dirty="0" smtClean="0">
                <a:latin typeface="+mn-ea"/>
              </a:rPr>
              <a:t>线谱对</a:t>
            </a:r>
            <a:r>
              <a:rPr lang="zh-CN" altLang="en-US" b="1" dirty="0">
                <a:latin typeface="+mn-ea"/>
              </a:rPr>
              <a:t>的</a:t>
            </a:r>
            <a:r>
              <a:rPr lang="zh-CN" altLang="en-US" b="1" dirty="0" smtClean="0">
                <a:latin typeface="+mn-ea"/>
              </a:rPr>
              <a:t>计算</a:t>
            </a:r>
            <a:endParaRPr lang="en-US" altLang="zh-CN" b="1" dirty="0" smtClean="0">
              <a:latin typeface="+mn-ea"/>
            </a:endParaRPr>
          </a:p>
          <a:p>
            <a:pPr>
              <a:lnSpc>
                <a:spcPct val="200000"/>
              </a:lnSpc>
            </a:pPr>
            <a:endParaRPr lang="en-US" altLang="zh-CN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16457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线性预测原理（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sz="2800" dirty="0"/>
                  <a:t>线性预测：根据信</a:t>
                </a:r>
                <a:r>
                  <a:rPr lang="en-US" altLang="zh-CN" sz="2800" i="1" dirty="0"/>
                  <a:t>s(n)</a:t>
                </a:r>
                <a:r>
                  <a:rPr lang="zh-CN" altLang="en-US" sz="2800" dirty="0"/>
                  <a:t>的过去</a:t>
                </a:r>
                <a:r>
                  <a:rPr lang="en-US" altLang="zh-CN" sz="2800" i="1" dirty="0"/>
                  <a:t>p</a:t>
                </a:r>
                <a:r>
                  <a:rPr lang="zh-CN" altLang="en-US" sz="2800" dirty="0"/>
                  <a:t>个取样值，预测当前取样值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sz="2800" dirty="0"/>
                  <a:t>线性预测误差</a:t>
                </a:r>
                <a:r>
                  <a:rPr lang="en-US" altLang="zh-CN" sz="2800" i="1" dirty="0"/>
                  <a:t>e(n)</a:t>
                </a:r>
                <a:r>
                  <a:rPr lang="zh-CN" altLang="en-US" sz="2800" dirty="0"/>
                  <a:t>为：</a:t>
                </a:r>
                <a:endParaRPr lang="en-US" altLang="zh-CN" sz="28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857" t="-2157" r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799368" y="2348880"/>
                <a:ext cx="3545266" cy="1268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368" y="2348880"/>
                <a:ext cx="3545266" cy="126855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13801" y="4884690"/>
                <a:ext cx="7916398" cy="14366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latin typeface="Cambria Math"/>
                        </a:rPr>
                        <m:t>𝑒</m:t>
                      </m:r>
                      <m:d>
                        <m:d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sz="3200" i="1">
                          <a:latin typeface="Cambria Math"/>
                        </a:rPr>
                        <m:t>=</m:t>
                      </m:r>
                      <m:r>
                        <a:rPr lang="en-US" altLang="zh-CN" sz="3200" i="1">
                          <a:latin typeface="Cambria Math"/>
                        </a:rPr>
                        <m:t>𝑠</m:t>
                      </m:r>
                      <m:d>
                        <m:d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sz="3200" i="1">
                          <a:latin typeface="Cambria Math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i="1">
                              <a:latin typeface="Cambria Math"/>
                            </a:rPr>
                            <m:t>𝑠</m:t>
                          </m:r>
                          <m:d>
                            <m:d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</m:acc>
                      <m:r>
                        <a:rPr lang="en-US" altLang="zh-CN" sz="3200" i="1">
                          <a:latin typeface="Cambria Math"/>
                        </a:rPr>
                        <m:t>=</m:t>
                      </m:r>
                      <m:r>
                        <a:rPr lang="en-US" altLang="zh-CN" sz="3200" i="1">
                          <a:latin typeface="Cambria Math"/>
                        </a:rPr>
                        <m:t>𝑠</m:t>
                      </m:r>
                      <m:d>
                        <m:d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sz="3200" i="1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2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32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3200" i="1">
                              <a:latin typeface="Cambria Math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/>
                            </a:rPr>
                            <m:t>𝑠</m:t>
                          </m:r>
                          <m:r>
                            <a:rPr lang="en-US" altLang="zh-CN" sz="3200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sz="3200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3200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32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32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01" y="4884690"/>
                <a:ext cx="7916398" cy="14366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67356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04800" y="201486"/>
            <a:ext cx="8534400" cy="792162"/>
          </a:xfrm>
        </p:spPr>
        <p:txBody>
          <a:bodyPr/>
          <a:lstStyle/>
          <a:p>
            <a:pPr algn="ctr"/>
            <a:r>
              <a:rPr lang="zh-CN" altLang="en-US" dirty="0" smtClean="0"/>
              <a:t>线性预测原理（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140744"/>
                <a:ext cx="8534400" cy="547260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zh-CN" altLang="en-US" sz="2000" dirty="0" smtClean="0"/>
                  <a:t>在最小均方误差意义下计算一组最佳预测系数</a:t>
                </a:r>
                <a:r>
                  <a:rPr lang="en-US" altLang="zh-CN" sz="2000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}</a:t>
                </a:r>
                <a:r>
                  <a:rPr lang="zh-CN" altLang="en-US" sz="2000" dirty="0" smtClean="0"/>
                  <a:t>，定义短时预测均方误差为：</a:t>
                </a:r>
                <a:endParaRPr lang="en-US" altLang="zh-CN" sz="2000" dirty="0" smtClean="0"/>
              </a:p>
              <a:p>
                <a:pPr marL="0" indent="0" algn="ctr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dirty="0" smtClean="0">
                              <a:latin typeface="Cambria Math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dirty="0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b="0" i="1" dirty="0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000" b="0" i="1" dirty="0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000" b="0" i="1" dirty="0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altLang="zh-CN" sz="2000" b="0" i="1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dirty="0" smtClean="0">
                              <a:latin typeface="Cambria Math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dirty="0" smtClean="0"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altLang="zh-CN" sz="2000" b="0" i="1" dirty="0" smtClean="0">
                                  <a:latin typeface="Cambria Math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dirty="0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sz="2000" b="0" i="1" dirty="0" smtClean="0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dirty="0" smtClean="0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altLang="zh-CN" sz="2000" b="0" i="1" dirty="0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CN" sz="2000" b="0" i="1" dirty="0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zh-CN" sz="2000" b="0" i="1" dirty="0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acc>
                              <m:r>
                                <a:rPr lang="en-US" altLang="zh-CN" sz="2000" b="0" i="1" dirty="0" smtClean="0">
                                  <a:latin typeface="Cambria Math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US" altLang="zh-CN" sz="2000" b="0" i="1" dirty="0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000" dirty="0" smtClean="0"/>
              </a:p>
              <a:p>
                <a:pPr>
                  <a:lnSpc>
                    <a:spcPct val="160000"/>
                  </a:lnSpc>
                </a:pPr>
                <a:endParaRPr lang="en-US" altLang="zh-CN" sz="2000" dirty="0" smtClean="0"/>
              </a:p>
              <a:p>
                <a:pPr>
                  <a:lnSpc>
                    <a:spcPct val="160000"/>
                  </a:lnSpc>
                </a:pPr>
                <a:r>
                  <a:rPr lang="zh-CN" altLang="en-US" sz="2000" dirty="0" smtClean="0"/>
                  <a:t>为使</a:t>
                </a:r>
                <a:r>
                  <a:rPr lang="en-US" altLang="zh-CN" sz="2000" i="1" dirty="0" smtClean="0"/>
                  <a:t>E</a:t>
                </a:r>
                <a:r>
                  <a:rPr lang="en-US" altLang="zh-CN" sz="2000" i="1" baseline="-25000" dirty="0" smtClean="0"/>
                  <a:t>n</a:t>
                </a:r>
                <a:r>
                  <a:rPr lang="zh-CN" altLang="en-US" sz="2000" dirty="0" smtClean="0"/>
                  <a:t>达到最小，</a:t>
                </a:r>
                <a:r>
                  <a:rPr lang="en-US" altLang="zh-CN" sz="2000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sz="2000" dirty="0"/>
                  <a:t>}</a:t>
                </a:r>
                <a:r>
                  <a:rPr lang="zh-CN" altLang="en-US" sz="2000" dirty="0" smtClean="0"/>
                  <a:t>必须满足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 smtClean="0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zh-CN" altLang="en-US" sz="2000" i="1" smtClean="0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 smtClean="0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zh-CN" sz="2000" b="0" i="1" smtClean="0">
                        <a:latin typeface="Cambria Math"/>
                      </a:rPr>
                      <m:t>=0</m:t>
                    </m:r>
                    <m:r>
                      <a:rPr lang="zh-CN" altLang="en-US" sz="2000" b="0" i="1" smtClean="0">
                        <a:latin typeface="Cambria Math"/>
                      </a:rPr>
                      <m:t>，</m:t>
                    </m:r>
                  </m:oMath>
                </a14:m>
                <a:r>
                  <a:rPr lang="en-US" altLang="zh-CN" sz="2000" dirty="0" smtClean="0"/>
                  <a:t>k=1,2,…,p</a:t>
                </a:r>
                <a:r>
                  <a:rPr lang="zh-CN" altLang="en-US" sz="2000" dirty="0" smtClean="0"/>
                  <a:t>。于是有：</a:t>
                </a:r>
                <a:endParaRPr lang="en-US" altLang="zh-CN" sz="2000" dirty="0" smtClean="0"/>
              </a:p>
              <a:p>
                <a:pPr>
                  <a:lnSpc>
                    <a:spcPct val="160000"/>
                  </a:lnSpc>
                </a:pPr>
                <a:endParaRPr lang="en-US" altLang="zh-CN" sz="2000" dirty="0" smtClean="0"/>
              </a:p>
              <a:p>
                <a:pPr marL="0" indent="0" algn="ctr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80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180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 i="1" smtClean="0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altLang="zh-CN" sz="1800" b="0" i="1" smtClean="0">
                          <a:latin typeface="Cambria Math"/>
                        </a:rPr>
                        <m:t>=−(2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800" b="0" i="1" smtClean="0">
                              <a:latin typeface="Cambria Math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𝑠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sz="1800" b="0" i="1" smtClean="0">
                              <a:latin typeface="Cambria Math"/>
                            </a:rPr>
                            <m:t>𝑠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CN" sz="1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18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altLang="zh-CN" sz="1800" b="0" i="1" smtClean="0">
                          <a:latin typeface="Cambria Math"/>
                        </a:rPr>
                        <m:t>−2</m:t>
                      </m:r>
                      <m:nary>
                        <m:naryPr>
                          <m:chr m:val="∑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en-US" altLang="zh-CN" sz="1800" b="0" i="1" smtClean="0">
                                  <a:latin typeface="Cambria Math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zh-CN" sz="18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1800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zh-CN" sz="1800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zh-CN" sz="18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18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CN" sz="1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18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sz="18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US" altLang="zh-CN" sz="1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1800" dirty="0" smtClean="0"/>
              </a:p>
            </p:txBody>
          </p:sp>
        </mc:Choice>
        <mc:Fallback xmlns="">
          <p:sp>
            <p:nvSpPr>
              <p:cNvPr id="14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140744"/>
                <a:ext cx="8534400" cy="5472608"/>
              </a:xfrm>
              <a:blipFill rotWithShape="0">
                <a:blip r:embed="rId2"/>
                <a:stretch>
                  <a:fillRect l="-286" r="-3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3525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04800" y="201486"/>
            <a:ext cx="8534400" cy="792162"/>
          </a:xfrm>
        </p:spPr>
        <p:txBody>
          <a:bodyPr/>
          <a:lstStyle/>
          <a:p>
            <a:pPr algn="ctr"/>
            <a:r>
              <a:rPr lang="zh-CN" altLang="en-US" dirty="0" smtClean="0"/>
              <a:t>线性预测原理（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 bwMode="auto">
          <a:xfrm>
            <a:off x="3668624" y="1879104"/>
            <a:ext cx="18288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A(z)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9" name="直接箭头连接符 8"/>
          <p:cNvCxnSpPr>
            <a:endCxn id="8" idx="1"/>
          </p:cNvCxnSpPr>
          <p:nvPr/>
        </p:nvCxnSpPr>
        <p:spPr bwMode="auto">
          <a:xfrm>
            <a:off x="2830424" y="2222004"/>
            <a:ext cx="838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直接箭头连接符 9"/>
          <p:cNvCxnSpPr>
            <a:stCxn id="8" idx="3"/>
          </p:cNvCxnSpPr>
          <p:nvPr/>
        </p:nvCxnSpPr>
        <p:spPr bwMode="auto">
          <a:xfrm>
            <a:off x="5497424" y="2222004"/>
            <a:ext cx="838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6"/>
          <p:cNvSpPr txBox="1"/>
          <p:nvPr/>
        </p:nvSpPr>
        <p:spPr>
          <a:xfrm>
            <a:off x="2771800" y="1700808"/>
            <a:ext cx="819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/>
              <a:t>s</a:t>
            </a:r>
            <a:r>
              <a:rPr lang="en-US" altLang="zh-CN" sz="2400" i="1" dirty="0" smtClean="0"/>
              <a:t>(n)</a:t>
            </a:r>
            <a:endParaRPr lang="zh-CN" altLang="en-US" sz="24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5602311" y="1743199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smtClean="0"/>
              <a:t>e(n)</a:t>
            </a:r>
            <a:endParaRPr lang="zh-CN" altLang="en-US" sz="2400" i="1" dirty="0"/>
          </a:p>
        </p:txBody>
      </p:sp>
      <p:sp>
        <p:nvSpPr>
          <p:cNvPr id="13" name="TextBox 7"/>
          <p:cNvSpPr txBox="1"/>
          <p:nvPr/>
        </p:nvSpPr>
        <p:spPr>
          <a:xfrm>
            <a:off x="3419872" y="267930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预测误差滤波器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844819" y="3501008"/>
                <a:ext cx="3452933" cy="1268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dirty="0">
                          <a:latin typeface="Cambria Math"/>
                        </a:rPr>
                        <m:t>A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800" dirty="0">
                              <a:latin typeface="Cambria Math"/>
                            </a:rPr>
                            <m:t>z</m:t>
                          </m:r>
                        </m:e>
                      </m:d>
                      <m:r>
                        <a:rPr lang="en-US" altLang="zh-CN" sz="2800" dirty="0">
                          <a:latin typeface="Cambria Math"/>
                        </a:rPr>
                        <m:t>=1−</m:t>
                      </m:r>
                      <m:nary>
                        <m:naryPr>
                          <m:chr m:val="∑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800" i="1" dirty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 dirty="0">
                              <a:latin typeface="Cambria Math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dirty="0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800" i="1" dirty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819" y="3501008"/>
                <a:ext cx="3452933" cy="126855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1740139" y="5507940"/>
            <a:ext cx="56637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语音产生模型</a:t>
            </a:r>
            <a:r>
              <a:rPr lang="zh-CN" altLang="en-US" sz="3200" dirty="0"/>
              <a:t>：</a:t>
            </a:r>
            <a:r>
              <a:rPr lang="en-US" altLang="zh-CN" sz="3200" dirty="0" smtClean="0"/>
              <a:t>H(z</a:t>
            </a:r>
            <a:r>
              <a:rPr lang="en-US" altLang="zh-CN" sz="3200" dirty="0"/>
              <a:t>)=G/A(z)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179135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线谱对的计算（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21138" y="1250032"/>
                <a:ext cx="8272462" cy="42672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Line Spectrum </a:t>
                </a:r>
                <a:r>
                  <a:rPr lang="en-US" altLang="zh-CN" sz="2000" dirty="0" err="1" smtClean="0"/>
                  <a:t>Pai</a:t>
                </a:r>
                <a:r>
                  <a:rPr lang="zh-CN" altLang="en-US" sz="2000" dirty="0"/>
                  <a:t>（</a:t>
                </a:r>
                <a:r>
                  <a:rPr lang="en-US" altLang="zh-CN" sz="2000" dirty="0" smtClean="0"/>
                  <a:t>LSP</a:t>
                </a:r>
                <a:r>
                  <a:rPr lang="zh-CN" altLang="en-US" sz="2000" dirty="0" smtClean="0"/>
                  <a:t>）：与</a:t>
                </a:r>
                <a:r>
                  <a:rPr lang="en-US" altLang="zh-CN" sz="2000" dirty="0" smtClean="0"/>
                  <a:t>LPC</a:t>
                </a:r>
                <a:r>
                  <a:rPr lang="zh-CN" altLang="en-US" sz="2000" dirty="0" smtClean="0"/>
                  <a:t>等价的一种表示形式，其微小改变影响谱的变化是局部的</a:t>
                </a:r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/>
                  <a:t>设预测误差滤波器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𝐴</m:t>
                    </m:r>
                    <m:r>
                      <a:rPr lang="en-US" altLang="zh-CN" sz="2000" b="0" i="1" smtClean="0">
                        <a:latin typeface="Cambria Math"/>
                      </a:rPr>
                      <m:t>(</m:t>
                    </m:r>
                    <m:r>
                      <a:rPr lang="en-US" altLang="zh-CN" sz="2000" b="0" i="1" smtClean="0">
                        <a:latin typeface="Cambria Math"/>
                      </a:rPr>
                      <m:t>𝑧</m:t>
                    </m:r>
                    <m:r>
                      <a:rPr lang="en-US" altLang="zh-CN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为：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/>
                      </a:rPr>
                      <m:t>A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/>
                          </a:rPr>
                          <m:t>z</m:t>
                        </m:r>
                      </m:e>
                    </m:d>
                    <m:r>
                      <a:rPr lang="en-US" altLang="zh-CN" sz="2000" b="0" i="0" smtClean="0">
                        <a:latin typeface="Cambria Math"/>
                      </a:rPr>
                      <m:t>=</m:t>
                    </m:r>
                    <m:r>
                      <a:rPr lang="en-US" altLang="zh-CN" sz="2000" i="1">
                        <a:latin typeface="Cambria Math"/>
                      </a:rPr>
                      <m:t>1−</m:t>
                    </m:r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latin typeface="Cambria Math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2000" i="1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/>
                  <a:t>由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𝐴</m:t>
                    </m:r>
                    <m:r>
                      <a:rPr lang="en-US" altLang="zh-CN" sz="2000" i="1">
                        <a:latin typeface="Cambria Math"/>
                      </a:rPr>
                      <m:t>(</m:t>
                    </m:r>
                    <m:r>
                      <a:rPr lang="en-US" altLang="zh-CN" sz="2000" i="1">
                        <a:latin typeface="Cambria Math"/>
                      </a:rPr>
                      <m:t>𝑧</m:t>
                    </m:r>
                    <m:r>
                      <a:rPr lang="en-US" altLang="zh-CN" sz="2000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组成的</a:t>
                </a:r>
                <a:r>
                  <a:rPr lang="en-US" altLang="zh-CN" sz="2000" dirty="0" smtClean="0"/>
                  <a:t>p+1</a:t>
                </a:r>
                <a:r>
                  <a:rPr lang="zh-CN" altLang="en-US" sz="2000" dirty="0" smtClean="0"/>
                  <a:t>阶对称和反对称多项式为：</a:t>
                </a:r>
                <a:endParaRPr lang="en-US" altLang="zh-CN" sz="2000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000" i="1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CN" sz="2000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000" b="0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/>
                        </a:rPr>
                        <m:t>Q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sz="2000" i="1">
                          <a:latin typeface="Cambria Math"/>
                        </a:rPr>
                        <m:t>=</m:t>
                      </m:r>
                      <m:r>
                        <a:rPr lang="en-US" altLang="zh-CN" sz="2000" i="1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000" i="1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CN" sz="2000" i="1">
                          <a:latin typeface="Cambria Math"/>
                        </a:rPr>
                        <m:t>𝐴</m:t>
                      </m:r>
                      <m:r>
                        <a:rPr lang="en-US" altLang="zh-CN" sz="2000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0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sz="2000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 smtClean="0">
                          <a:latin typeface="Cambria Math"/>
                        </a:rPr>
                        <m:t>/2</m:t>
                      </m:r>
                    </m:oMath>
                  </m:oMathPara>
                </a14:m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当</a:t>
                </a:r>
                <a:r>
                  <a:rPr lang="en-US" altLang="zh-CN" sz="2000" dirty="0"/>
                  <a:t>A(z)</a:t>
                </a:r>
                <a:r>
                  <a:rPr lang="zh-CN" altLang="en-US" sz="2000" dirty="0"/>
                  <a:t>根位于单位圆内时，</a:t>
                </a:r>
                <a:r>
                  <a:rPr lang="en-US" altLang="zh-CN" sz="2000" dirty="0"/>
                  <a:t>P(z) </a:t>
                </a:r>
                <a:r>
                  <a:rPr lang="zh-CN" altLang="en-US" sz="2000" dirty="0"/>
                  <a:t>和</a:t>
                </a:r>
                <a:r>
                  <a:rPr lang="en-US" altLang="zh-CN" sz="2000" dirty="0"/>
                  <a:t>Q(z)</a:t>
                </a:r>
                <a:r>
                  <a:rPr lang="zh-CN" altLang="en-US" sz="2000" dirty="0"/>
                  <a:t>根位于单位圆上，且交互出现</a:t>
                </a:r>
                <a:r>
                  <a:rPr lang="zh-CN" altLang="en-US" sz="2000" dirty="0" smtClean="0"/>
                  <a:t>。</a:t>
                </a:r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:endParaRPr lang="zh-CN" altLang="en-US" sz="2000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:endParaRPr lang="zh-CN" altLang="en-US" sz="2000" dirty="0"/>
              </a:p>
            </p:txBody>
          </p:sp>
        </mc:Choice>
        <mc:Fallback xmlns="">
          <p:sp>
            <p:nvSpPr>
              <p:cNvPr id="6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138" y="1250032"/>
                <a:ext cx="8272462" cy="4267200"/>
              </a:xfrm>
              <a:blipFill rotWithShape="0">
                <a:blip r:embed="rId2"/>
                <a:stretch>
                  <a:fillRect l="-295" r="-6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04800" y="4869160"/>
                <a:ext cx="8534400" cy="14727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en-US" altLang="zh-CN" b="1" i="1" dirty="0" smtClean="0">
                  <a:latin typeface="Cambria Math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𝒛</m:t>
                          </m:r>
                        </m:e>
                      </m:d>
                      <m:r>
                        <a:rPr lang="en-US" altLang="zh-CN" b="1" i="1">
                          <a:latin typeface="Cambria Math"/>
                        </a:rPr>
                        <m:t>=</m:t>
                      </m:r>
                      <m:r>
                        <a:rPr lang="en-US" altLang="zh-CN" b="1" i="1">
                          <a:latin typeface="Cambria Math"/>
                        </a:rPr>
                        <m:t>𝟏</m:t>
                      </m:r>
                      <m:r>
                        <a:rPr lang="en-US" altLang="zh-CN" b="1" i="1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𝒑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𝒛</m:t>
                          </m:r>
                        </m:e>
                        <m:sup>
                          <m:r>
                            <a:rPr lang="en-US" altLang="zh-CN" b="1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US" altLang="zh-CN" b="1" i="1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𝒑</m:t>
                              </m:r>
                              <m:r>
                                <a:rPr lang="en-US" altLang="zh-CN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𝒛</m:t>
                          </m:r>
                        </m:e>
                        <m:sup>
                          <m:r>
                            <a:rPr lang="en-US" altLang="zh-CN" b="1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>
                          <a:latin typeface="Cambria Math"/>
                        </a:rPr>
                        <m:t>−…−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𝒑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𝒛</m:t>
                          </m:r>
                        </m:e>
                        <m:sup>
                          <m:r>
                            <a:rPr lang="en-US" altLang="zh-CN" b="1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𝒑</m:t>
                          </m:r>
                        </m:sup>
                      </m:sSup>
                      <m:r>
                        <a:rPr lang="en-US" altLang="zh-CN" b="1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𝒛</m:t>
                          </m:r>
                        </m:e>
                        <m:sup>
                          <m:r>
                            <a:rPr lang="en-US" altLang="zh-CN" b="1" i="1">
                              <a:latin typeface="Cambria Math"/>
                            </a:rPr>
                            <m:t>−(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𝟏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zh-CN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b="1" dirty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𝒛</m:t>
                        </m:r>
                      </m:e>
                    </m:d>
                    <m:r>
                      <a:rPr lang="en-US" altLang="zh-CN" b="1" i="1">
                        <a:latin typeface="Cambria Math"/>
                      </a:rPr>
                      <m:t>=</m:t>
                    </m:r>
                    <m:r>
                      <a:rPr lang="en-US" altLang="zh-CN" b="1" i="1">
                        <a:latin typeface="Cambria Math"/>
                      </a:rPr>
                      <m:t>𝟏</m:t>
                    </m:r>
                    <m:r>
                      <a:rPr lang="en-US" altLang="zh-CN" b="1" i="1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/>
                              </a:rPr>
                              <m:t>𝒑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𝒛</m:t>
                        </m:r>
                      </m:e>
                      <m:sup>
                        <m:r>
                          <a:rPr lang="en-US" altLang="zh-CN" b="1" i="1">
                            <a:latin typeface="Cambria Math"/>
                          </a:rPr>
                          <m:t>−</m:t>
                        </m:r>
                        <m:r>
                          <a:rPr lang="en-US" altLang="zh-CN" b="1" i="1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altLang="zh-CN" b="1" i="1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/>
                              </a:rPr>
                              <m:t>𝒑</m:t>
                            </m:r>
                            <m:r>
                              <a:rPr lang="en-US" altLang="zh-CN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𝒛</m:t>
                        </m:r>
                      </m:e>
                      <m:sup>
                        <m:r>
                          <a:rPr lang="en-US" altLang="zh-CN" b="1" i="1">
                            <a:latin typeface="Cambria Math"/>
                          </a:rPr>
                          <m:t>−</m:t>
                        </m:r>
                        <m:r>
                          <a:rPr lang="en-US" altLang="zh-CN" b="1" i="1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altLang="zh-CN" b="1" i="1">
                        <a:latin typeface="Cambria Math"/>
                      </a:rPr>
                      <m:t>−…−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/>
                              </a:rPr>
                              <m:t>𝒑</m:t>
                            </m:r>
                          </m:sub>
                        </m:sSub>
                        <m:r>
                          <a:rPr lang="en-US" altLang="zh-CN" b="1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𝒛</m:t>
                        </m:r>
                      </m:e>
                      <m:sup>
                        <m:r>
                          <a:rPr lang="en-US" altLang="zh-CN" b="1" i="1">
                            <a:latin typeface="Cambria Math"/>
                          </a:rPr>
                          <m:t>−</m:t>
                        </m:r>
                        <m:r>
                          <a:rPr lang="en-US" altLang="zh-CN" b="1" i="1">
                            <a:latin typeface="Cambria Math"/>
                          </a:rPr>
                          <m:t>𝒑</m:t>
                        </m:r>
                      </m:sup>
                    </m:sSup>
                    <m:r>
                      <a:rPr lang="en-US" altLang="zh-CN" b="1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𝒛</m:t>
                        </m:r>
                      </m:e>
                      <m:sup>
                        <m:r>
                          <a:rPr lang="en-US" altLang="zh-CN" b="1" i="1">
                            <a:latin typeface="Cambria Math"/>
                          </a:rPr>
                          <m:t>−(</m:t>
                        </m:r>
                        <m:r>
                          <a:rPr lang="en-US" altLang="zh-CN" b="1" i="1">
                            <a:latin typeface="Cambria Math"/>
                          </a:rPr>
                          <m:t>𝒑</m:t>
                        </m:r>
                        <m:r>
                          <a:rPr lang="en-US" altLang="zh-CN" b="1" i="1">
                            <a:latin typeface="Cambria Math"/>
                          </a:rPr>
                          <m:t>+</m:t>
                        </m:r>
                        <m:r>
                          <a:rPr lang="en-US" altLang="zh-CN" b="1" i="1">
                            <a:latin typeface="Cambria Math"/>
                          </a:rPr>
                          <m:t>𝟏</m:t>
                        </m:r>
                        <m:r>
                          <a:rPr lang="en-US" altLang="zh-CN" b="1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869160"/>
                <a:ext cx="8534400" cy="1472711"/>
              </a:xfrm>
              <a:prstGeom prst="rect">
                <a:avLst/>
              </a:prstGeom>
              <a:blipFill rotWithShape="0">
                <a:blip r:embed="rId3"/>
                <a:stretch>
                  <a:fillRect b="-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444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线谱对的计算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30749" y="1394048"/>
                <a:ext cx="6629400" cy="42672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nary>
                        <m:naryPr>
                          <m:chr m:val="∏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b="0" i="1" smtClean="0">
                                          <a:latin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latin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nary>
                        <m:naryPr>
                          <m:chr m:val="∏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𝑐𝑜𝑠</m:t>
                                  </m:r>
                                  <m:sSubSup>
                                    <m:sSub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2000" b="0" i="1" smtClean="0">
                                          <a:latin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−2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1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/>
                        </a:rPr>
                        <m:t>Q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1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nary>
                        <m:naryPr>
                          <m:chr m:val="∏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 smtClean="0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 smtClean="0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altLang="zh-CN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1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nary>
                        <m:naryPr>
                          <m:chr m:val="∏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𝑐𝑜𝑠</m:t>
                                  </m:r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2000" i="1" smtClean="0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−2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1400" dirty="0" smtClean="0"/>
              </a:p>
              <a:p>
                <a:pPr marL="0" indent="0">
                  <a:buNone/>
                </a:pPr>
                <a:endParaRPr lang="zh-CN" altLang="en-US" sz="1400" dirty="0"/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0749" y="1394048"/>
                <a:ext cx="6629400" cy="42672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5"/>
              <p:cNvSpPr txBox="1"/>
              <p:nvPr/>
            </p:nvSpPr>
            <p:spPr>
              <a:xfrm>
                <a:off x="251698" y="5661248"/>
                <a:ext cx="8587502" cy="573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𝛚</m:t>
                        </m:r>
                      </m:e>
                      <m:sub>
                        <m:r>
                          <a:rPr lang="en-US" altLang="zh-CN" sz="2400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𝐢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𝛉</m:t>
                        </m:r>
                      </m:e>
                      <m:sub>
                        <m:r>
                          <a:rPr lang="en-US" altLang="zh-CN" sz="2400" b="1" i="0">
                            <a:solidFill>
                              <a:srgbClr val="FF0000"/>
                            </a:solidFill>
                            <a:latin typeface="Cambria Math"/>
                          </a:rPr>
                          <m:t>𝐢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成对出现，称为线谱对系数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</a:rPr>
                  <a:t>LSP</a:t>
                </a:r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98" y="5661248"/>
                <a:ext cx="8587502" cy="573298"/>
              </a:xfrm>
              <a:prstGeom prst="rect">
                <a:avLst/>
              </a:prstGeom>
              <a:blipFill rotWithShape="0">
                <a:blip r:embed="rId3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947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609600" y="2362200"/>
            <a:ext cx="2262188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4253392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p#ln-01 20150309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sp#ln-01 20150309</Template>
  <TotalTime>0</TotalTime>
  <Words>139</Words>
  <Application>Microsoft Office PowerPoint</Application>
  <PresentationFormat>全屏显示(4:3)</PresentationFormat>
  <Paragraphs>51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华文行楷</vt:lpstr>
      <vt:lpstr>宋体</vt:lpstr>
      <vt:lpstr>幼圆</vt:lpstr>
      <vt:lpstr>Arial</vt:lpstr>
      <vt:lpstr>Cambria Math</vt:lpstr>
      <vt:lpstr>Franklin Gothic Book</vt:lpstr>
      <vt:lpstr>Perpetua</vt:lpstr>
      <vt:lpstr>Verdana</vt:lpstr>
      <vt:lpstr>Wingdings 2</vt:lpstr>
      <vt:lpstr>sp#ln-01 20150309</vt:lpstr>
      <vt:lpstr>09 数字信号处理：线性预测 复习</vt:lpstr>
      <vt:lpstr>回顾</vt:lpstr>
      <vt:lpstr>线性预测原理（1）</vt:lpstr>
      <vt:lpstr>线性预测原理（2）</vt:lpstr>
      <vt:lpstr>线性预测原理（3）</vt:lpstr>
      <vt:lpstr>线谱对的计算（1）</vt:lpstr>
      <vt:lpstr>线谱对的计算（2）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2016-03-22T12:42:29Z</dcterms:created>
  <dcterms:modified xsi:type="dcterms:W3CDTF">2018-04-16T09:47:10Z</dcterms:modified>
</cp:coreProperties>
</file>