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71" r:id="rId1"/>
  </p:sldMasterIdLst>
  <p:notesMasterIdLst>
    <p:notesMasterId r:id="rId33"/>
  </p:notesMasterIdLst>
  <p:sldIdLst>
    <p:sldId id="343" r:id="rId2"/>
    <p:sldId id="307" r:id="rId3"/>
    <p:sldId id="345" r:id="rId4"/>
    <p:sldId id="346" r:id="rId5"/>
    <p:sldId id="347" r:id="rId6"/>
    <p:sldId id="334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7" r:id="rId16"/>
    <p:sldId id="316" r:id="rId17"/>
    <p:sldId id="318" r:id="rId18"/>
    <p:sldId id="335" r:id="rId19"/>
    <p:sldId id="336" r:id="rId20"/>
    <p:sldId id="337" r:id="rId21"/>
    <p:sldId id="338" r:id="rId22"/>
    <p:sldId id="323" r:id="rId23"/>
    <p:sldId id="325" r:id="rId24"/>
    <p:sldId id="342" r:id="rId25"/>
    <p:sldId id="326" r:id="rId26"/>
    <p:sldId id="327" r:id="rId27"/>
    <p:sldId id="328" r:id="rId28"/>
    <p:sldId id="329" r:id="rId29"/>
    <p:sldId id="330" r:id="rId30"/>
    <p:sldId id="344" r:id="rId31"/>
    <p:sldId id="306" r:id="rId3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6633"/>
    <a:srgbClr val="00CC99"/>
    <a:srgbClr val="A50021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85007" autoAdjust="0"/>
  </p:normalViewPr>
  <p:slideViewPr>
    <p:cSldViewPr>
      <p:cViewPr varScale="1">
        <p:scale>
          <a:sx n="59" d="100"/>
          <a:sy n="59" d="100"/>
        </p:scale>
        <p:origin x="16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6D7D5B4-7A88-4D57-8210-9382721C1B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031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6226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D7D5B4-7A88-4D57-8210-9382721C1B2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95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4580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</a:rPr>
              <a:pPr/>
              <a:t>4/16/2018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</a:rPr>
              <a:t>复旦大学 计算机科学技术学院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69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</a:rPr>
              <a:pPr/>
              <a:t>4/16/2018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</a:rPr>
              <a:t>复旦大学 计算机科学技术学院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14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17056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>
                <a:solidFill>
                  <a:srgbClr val="696464"/>
                </a:solidFill>
              </a:rPr>
              <a:pPr/>
              <a:t>2018-04-16</a:t>
            </a:fld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078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</a:rPr>
              <a:pPr/>
              <a:t>4/16/2018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</a:rPr>
              <a:t>复旦大学 计算机科学技术学院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2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dirty="0" smtClean="0"/>
              <a:t>办公室：计算机楼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atin typeface="Calibri" panose="020F0502020204030204" pitchFamily="34" charset="0"/>
              </a:rPr>
              <a:t>09</a:t>
            </a:r>
            <a:r>
              <a:rPr lang="zh-CN" altLang="en-US" sz="4000" smtClean="0">
                <a:latin typeface="Calibri" panose="020F0502020204030204" pitchFamily="34" charset="0"/>
              </a:rPr>
              <a:t> </a:t>
            </a:r>
            <a:r>
              <a:rPr lang="zh-CN" altLang="en-US" sz="4000" smtClean="0"/>
              <a:t>数字</a:t>
            </a:r>
            <a:r>
              <a:rPr lang="zh-CN" altLang="en-US" sz="4000" b="1" smtClean="0"/>
              <a:t>信号处理</a:t>
            </a:r>
            <a:r>
              <a:rPr lang="zh-CN" altLang="en-US" sz="4000" b="1" dirty="0" smtClean="0"/>
              <a:t>：线性预测</a:t>
            </a:r>
          </a:p>
        </p:txBody>
      </p:sp>
    </p:spTree>
    <p:extLst>
      <p:ext uri="{BB962C8B-B14F-4D97-AF65-F5344CB8AC3E}">
        <p14:creationId xmlns:p14="http://schemas.microsoft.com/office/powerpoint/2010/main" val="7211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838200" y="228600"/>
            <a:ext cx="8001000" cy="1216025"/>
          </a:xfrm>
        </p:spPr>
        <p:txBody>
          <a:bodyPr/>
          <a:lstStyle/>
          <a:p>
            <a:r>
              <a:rPr lang="zh-CN" altLang="en-US" dirty="0"/>
              <a:t>线性预测原理</a:t>
            </a:r>
            <a:r>
              <a:rPr lang="en-US" altLang="zh-CN" dirty="0" smtClean="0"/>
              <a:t>-4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838200" y="1752600"/>
                <a:ext cx="7162800" cy="426720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sz="2800" dirty="0" smtClean="0"/>
                  <a:t>于是得到以</a:t>
                </a:r>
                <a:r>
                  <a:rPr lang="en-US" altLang="zh-CN" sz="2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800" dirty="0"/>
                  <a:t>}</a:t>
                </a:r>
                <a:r>
                  <a:rPr lang="zh-CN" altLang="en-US" sz="2800" dirty="0" smtClean="0"/>
                  <a:t>为变量的方程组：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𝑘</m:t>
                    </m:r>
                    <m:r>
                      <a:rPr lang="en-US" altLang="zh-CN" sz="2000" b="0" i="1" smtClean="0">
                        <a:latin typeface="Cambria Math"/>
                      </a:rPr>
                      <m:t>=1,2</m:t>
                    </m:r>
                  </m:oMath>
                </a14:m>
                <a:r>
                  <a:rPr lang="en-US" altLang="zh-CN" sz="2000" dirty="0" smtClean="0"/>
                  <a:t>,…,p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定义：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altLang="zh-CN" sz="2400" b="0" i="1" smtClean="0">
                          <a:latin typeface="Cambria Math"/>
                          <a:ea typeface="Cambria Math"/>
                        </a:rPr>
                        <m:t>𝛷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400" b="0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4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400" b="0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4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=1,2,…,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=0,1,2,…,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r>
                  <a:rPr lang="zh-CN" altLang="en-US" sz="2400" dirty="0" smtClean="0"/>
                  <a:t>求解方程组可以得到预测系数的估计值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/>
                      </a:rPr>
                      <m:t>{</m:t>
                    </m:r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400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CN" sz="240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,0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,  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=1,2,…,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endParaRPr lang="zh-CN" altLang="en-US" sz="3200" dirty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752600"/>
                <a:ext cx="7162800" cy="4267200"/>
              </a:xfrm>
              <a:blipFill rotWithShape="0">
                <a:blip r:embed="rId2"/>
                <a:stretch>
                  <a:fillRect l="-851" t="-1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62000" y="304800"/>
            <a:ext cx="8001000" cy="1216025"/>
          </a:xfrm>
        </p:spPr>
        <p:txBody>
          <a:bodyPr/>
          <a:lstStyle/>
          <a:p>
            <a:r>
              <a:rPr lang="zh-CN" altLang="en-US" dirty="0"/>
              <a:t>线性预测原理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745671" y="1752600"/>
                <a:ext cx="8120062" cy="42672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可以得到最小预测误差能量：</a:t>
                </a:r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b="0" i="1" dirty="0" smtClean="0">
                  <a:latin typeface="Cambria Math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0,0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/>
                          </a:rPr>
                          <m:t>𝑝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l-GR" altLang="zh-CN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注意</a:t>
                </a:r>
                <a:r>
                  <a:rPr lang="zh-CN" altLang="en-US" sz="2400" dirty="0" smtClean="0"/>
                  <a:t>：在</a:t>
                </a:r>
                <a14:m>
                  <m:oMath xmlns:m="http://schemas.openxmlformats.org/officeDocument/2006/math">
                    <m:r>
                      <a:rPr lang="el-GR" altLang="zh-CN" sz="2400" i="1">
                        <a:latin typeface="Cambria Math"/>
                        <a:ea typeface="Cambria Math"/>
                      </a:rPr>
                      <m:t>𝛷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定义中，ｎ的求和范围没有具体化，采用不同计算方法：自相关法和协方差法</a:t>
                </a:r>
                <a:r>
                  <a:rPr lang="zh-CN" altLang="en-US" dirty="0" smtClean="0"/>
                  <a:t>。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45671" y="1752600"/>
                <a:ext cx="8120062" cy="4267200"/>
              </a:xfrm>
              <a:blipFill rotWithShape="0">
                <a:blip r:embed="rId2"/>
                <a:stretch>
                  <a:fillRect l="-526" r="-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124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相关法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47738" y="1752600"/>
                <a:ext cx="8196262" cy="48006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𝑠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r>
                      <a:rPr lang="en-US" altLang="zh-CN" sz="2000" b="0" i="1" smtClean="0">
                        <a:latin typeface="Cambria Math"/>
                      </a:rPr>
                      <m:t>𝑛</m:t>
                    </m:r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的自相关函数为：</a:t>
                </a:r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(</m:t>
                    </m:r>
                    <m:r>
                      <a:rPr lang="en-US" altLang="zh-CN" sz="2000" i="1">
                        <a:latin typeface="Cambria Math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为加窗后信号，</a:t>
                </a:r>
                <a:r>
                  <a:rPr lang="zh-CN" altLang="en-US" sz="2000" dirty="0"/>
                  <a:t>窗长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，其自相关</a:t>
                </a:r>
                <a:r>
                  <a:rPr lang="zh-CN" altLang="en-US" sz="2000" dirty="0" smtClean="0"/>
                  <a:t>函数为：</a:t>
                </a:r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,  1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根据自相关函数定义有：</a:t>
                </a:r>
                <a:endParaRPr lang="en-US" altLang="zh-CN" sz="20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/>
                          <a:ea typeface="Cambria Math"/>
                        </a:rPr>
                        <m:t>Φ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752600"/>
                <a:ext cx="8196262" cy="4800600"/>
              </a:xfrm>
              <a:blipFill rotWithShape="0">
                <a:blip r:embed="rId2"/>
                <a:stretch>
                  <a:fillRect l="-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123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1500" y="228600"/>
            <a:ext cx="8001000" cy="1216025"/>
          </a:xfrm>
        </p:spPr>
        <p:txBody>
          <a:bodyPr/>
          <a:lstStyle/>
          <a:p>
            <a:r>
              <a:rPr lang="zh-CN" altLang="en-US" dirty="0"/>
              <a:t>自相关法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85800" y="1752600"/>
                <a:ext cx="7315200" cy="4267200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于是：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=1,2,…,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r>
                  <a:rPr lang="zh-CN" altLang="en-US" sz="2400" dirty="0" smtClean="0"/>
                  <a:t>矩阵形式（</a:t>
                </a:r>
                <a:r>
                  <a:rPr lang="en-US" altLang="zh-CN" sz="2400" dirty="0" smtClean="0"/>
                  <a:t>Yule-Walker</a:t>
                </a:r>
                <a:r>
                  <a:rPr lang="zh-CN" altLang="en-US" sz="2400" dirty="0" smtClean="0"/>
                  <a:t>方程）：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0)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0)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−2)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−3)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−2)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0)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smtClean="0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85800" y="1752600"/>
                <a:ext cx="7315200" cy="4267200"/>
              </a:xfrm>
              <a:blipFill rotWithShape="0">
                <a:blip r:embed="rId2"/>
                <a:stretch>
                  <a:fillRect l="-667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90600" y="58674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pxp</a:t>
            </a:r>
            <a:r>
              <a:rPr lang="zh-CN" altLang="en-US" dirty="0" smtClean="0">
                <a:solidFill>
                  <a:srgbClr val="FF0000"/>
                </a:solidFill>
              </a:rPr>
              <a:t>对称矩阵，沿主对角线及与主对角线平行线上所有元素相等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Toeplitz</a:t>
            </a:r>
            <a:r>
              <a:rPr lang="zh-CN" altLang="en-US" dirty="0" smtClean="0">
                <a:solidFill>
                  <a:srgbClr val="FF0000"/>
                </a:solidFill>
              </a:rPr>
              <a:t>矩阵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17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7547" y="172045"/>
            <a:ext cx="8001000" cy="1216025"/>
          </a:xfrm>
        </p:spPr>
        <p:txBody>
          <a:bodyPr/>
          <a:lstStyle/>
          <a:p>
            <a:r>
              <a:rPr lang="zh-CN" altLang="en-US" dirty="0"/>
              <a:t>自相关法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47546" y="1752600"/>
                <a:ext cx="7453453" cy="46482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Levinson-Durbin</a:t>
                </a:r>
                <a:r>
                  <a:rPr lang="zh-CN" altLang="en-US" sz="2400" dirty="0" smtClean="0"/>
                  <a:t>递推算法</a:t>
                </a:r>
                <a:endParaRPr lang="en-US" altLang="zh-CN" sz="2400" dirty="0" smtClean="0"/>
              </a:p>
              <a:p>
                <a:pPr lvl="1"/>
                <a:r>
                  <a:rPr lang="zh-CN" altLang="en-US" sz="2000" dirty="0" smtClean="0"/>
                  <a:t>对于具有</a:t>
                </a:r>
                <a:r>
                  <a:rPr lang="en-US" altLang="zh-CN" sz="2000" dirty="0" err="1" smtClean="0"/>
                  <a:t>Toeplitz</a:t>
                </a:r>
                <a:r>
                  <a:rPr lang="zh-CN" altLang="en-US" sz="2000" dirty="0" smtClean="0"/>
                  <a:t>矩阵的方程组求解，第</a:t>
                </a:r>
                <a:r>
                  <a:rPr lang="en-US" altLang="zh-CN" sz="2000" dirty="0" err="1" smtClean="0"/>
                  <a:t>i</a:t>
                </a:r>
                <a:r>
                  <a:rPr lang="zh-CN" altLang="en-US" sz="2000" dirty="0" smtClean="0"/>
                  <a:t>阶矩阵可用</a:t>
                </a:r>
                <a:r>
                  <a:rPr lang="en-US" altLang="zh-CN" sz="2000" dirty="0" smtClean="0"/>
                  <a:t>i-1</a:t>
                </a:r>
                <a:r>
                  <a:rPr lang="zh-CN" altLang="en-US" sz="2000" dirty="0"/>
                  <a:t>阶</a:t>
                </a:r>
                <a:r>
                  <a:rPr lang="zh-CN" altLang="en-US" sz="2000" dirty="0" smtClean="0"/>
                  <a:t>矩阵求解，</a:t>
                </a:r>
                <a:r>
                  <a:rPr lang="zh-CN" altLang="en-US" sz="2000" dirty="0"/>
                  <a:t>第</a:t>
                </a:r>
                <a:r>
                  <a:rPr lang="en-US" altLang="zh-CN" sz="2000" dirty="0" smtClean="0"/>
                  <a:t>i-1</a:t>
                </a:r>
                <a:r>
                  <a:rPr lang="zh-CN" altLang="en-US" sz="2000" dirty="0" smtClean="0"/>
                  <a:t>阶</a:t>
                </a:r>
                <a:r>
                  <a:rPr lang="zh-CN" altLang="en-US" sz="2000" dirty="0"/>
                  <a:t>矩阵可用</a:t>
                </a:r>
                <a:r>
                  <a:rPr lang="en-US" altLang="zh-CN" sz="2000" dirty="0" smtClean="0"/>
                  <a:t>i-2</a:t>
                </a:r>
                <a:r>
                  <a:rPr lang="zh-CN" altLang="en-US" sz="2000" dirty="0" smtClean="0"/>
                  <a:t>阶</a:t>
                </a:r>
                <a:r>
                  <a:rPr lang="zh-CN" altLang="en-US" sz="2000" dirty="0"/>
                  <a:t>矩阵求解</a:t>
                </a:r>
                <a:r>
                  <a:rPr lang="zh-CN" altLang="en-US" sz="2000" dirty="0" smtClean="0"/>
                  <a:t>，以此类推，因此只要解出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阶方程组的解，就可以获得任意阶方程组的解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递推算法</a:t>
                </a:r>
                <a:r>
                  <a:rPr lang="zh-CN" altLang="en-US" sz="2000" dirty="0"/>
                  <a:t>如下</a:t>
                </a:r>
                <a:r>
                  <a:rPr lang="zh-CN" altLang="en-US" sz="2000" dirty="0" smtClean="0"/>
                  <a:t>：</a:t>
                </a:r>
                <a:endParaRPr lang="en-US" altLang="zh-CN" sz="2000" dirty="0" smtClean="0"/>
              </a:p>
              <a:p>
                <a:pPr lvl="2">
                  <a:buFont typeface="+mj-lt"/>
                  <a:buAutoNum type="arabicPeriod"/>
                </a:pPr>
                <a:r>
                  <a:rPr lang="zh-CN" altLang="en-US" sz="1700" dirty="0" smtClean="0"/>
                  <a:t>计算自相关系数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sz="1700" b="0" i="1" smtClean="0">
                        <a:latin typeface="Cambria Math"/>
                      </a:rPr>
                      <m:t>,</m:t>
                    </m:r>
                    <m:r>
                      <a:rPr lang="en-US" altLang="zh-CN" sz="1700" b="0" i="1" smtClean="0">
                        <a:latin typeface="Cambria Math"/>
                      </a:rPr>
                      <m:t>𝑗</m:t>
                    </m:r>
                    <m:r>
                      <a:rPr lang="en-US" altLang="zh-CN" sz="1700" b="0" i="1" smtClean="0">
                        <a:latin typeface="Cambria Math"/>
                      </a:rPr>
                      <m:t>=0,1,…,</m:t>
                    </m:r>
                    <m:r>
                      <a:rPr lang="en-US" altLang="zh-CN" sz="1700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altLang="zh-CN" sz="1700" dirty="0" smtClean="0"/>
              </a:p>
              <a:p>
                <a:pPr lvl="2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700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altLang="zh-CN" sz="1700" b="0" i="1" smtClean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CN" sz="17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1700" b="0" dirty="0" smtClean="0"/>
              </a:p>
              <a:p>
                <a:pPr lvl="2">
                  <a:buFont typeface="+mj-lt"/>
                  <a:buAutoNum type="arabicPeriod"/>
                </a:pPr>
                <a:r>
                  <a:rPr lang="en-US" altLang="zh-CN" sz="1700" dirty="0" err="1" smtClean="0"/>
                  <a:t>i</a:t>
                </a:r>
                <a:r>
                  <a:rPr lang="en-US" altLang="zh-CN" sz="1700" dirty="0" smtClean="0"/>
                  <a:t>=1</a:t>
                </a:r>
              </a:p>
              <a:p>
                <a:pPr lvl="2">
                  <a:buFont typeface="+mj-lt"/>
                  <a:buAutoNum type="arabicPeriod"/>
                </a:pPr>
                <a:r>
                  <a:rPr lang="zh-CN" altLang="en-US" sz="1700" dirty="0"/>
                  <a:t>递推公式</a:t>
                </a:r>
                <a:r>
                  <a:rPr lang="zh-CN" altLang="en-US" sz="17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−1)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1700" dirty="0" smtClean="0"/>
              </a:p>
              <a:p>
                <a:pPr marL="909637" lvl="2" indent="0" algn="ctr">
                  <a:buNone/>
                </a:pPr>
                <a:endParaRPr lang="en-US" altLang="zh-CN" sz="1700" i="1" dirty="0" smtClean="0">
                  <a:latin typeface="Cambria Math"/>
                </a:endParaRPr>
              </a:p>
              <a:p>
                <a:pPr marL="909637" lvl="2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70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7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7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7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7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17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700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17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17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1700" b="0" i="1" smtClean="0">
                        <a:latin typeface="Cambria Math"/>
                      </a:rPr>
                      <m:t>, </m:t>
                    </m:r>
                    <m:r>
                      <a:rPr lang="en-US" altLang="zh-CN" sz="1700" b="0" i="1" smtClean="0">
                        <a:latin typeface="Cambria Math"/>
                      </a:rPr>
                      <m:t>𝑗</m:t>
                    </m:r>
                    <m:r>
                      <a:rPr lang="en-US" altLang="zh-CN" sz="1700" b="0" i="1" smtClean="0">
                        <a:latin typeface="Cambria Math"/>
                      </a:rPr>
                      <m:t>=1,2,…,</m:t>
                    </m:r>
                    <m:r>
                      <a:rPr lang="en-US" altLang="zh-CN" sz="1700" b="0" i="1" smtClean="0">
                        <a:latin typeface="Cambria Math"/>
                      </a:rPr>
                      <m:t>𝑖</m:t>
                    </m:r>
                    <m:r>
                      <a:rPr lang="en-US" altLang="zh-CN" sz="1700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altLang="zh-CN" sz="1700" dirty="0" smtClean="0"/>
              </a:p>
              <a:p>
                <a:pPr marL="909637" lvl="2" indent="0" algn="ctr">
                  <a:buNone/>
                </a:pPr>
                <a:endParaRPr lang="en-US" altLang="zh-CN" sz="1700" dirty="0" smtClean="0"/>
              </a:p>
              <a:p>
                <a:pPr marL="909637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7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700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17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7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7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sz="1700" b="0" i="1" smtClean="0">
                          <a:latin typeface="Cambria Math"/>
                        </a:rPr>
                        <m:t>=(1−</m:t>
                      </m:r>
                      <m:sSub>
                        <m:sSubPr>
                          <m:ctrlP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7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700" b="0" i="1" smtClean="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altLang="zh-CN" sz="1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700" i="1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17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7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700" b="0" i="1" smtClean="0">
                              <a:latin typeface="Cambria Math"/>
                            </a:rPr>
                            <m:t>−1</m:t>
                          </m:r>
                          <m:r>
                            <a:rPr lang="en-US" altLang="zh-CN" sz="17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7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47546" y="1752600"/>
                <a:ext cx="7453453" cy="4648200"/>
              </a:xfrm>
              <a:blipFill rotWithShape="0">
                <a:blip r:embed="rId2"/>
                <a:stretch>
                  <a:fillRect l="-655" t="-1969" b="-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964302" y="4495800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i="1" dirty="0" smtClean="0"/>
              <a:t>(i-1)</a:t>
            </a:r>
            <a:endParaRPr lang="zh-CN" altLang="en-US" sz="105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126571" y="5461084"/>
            <a:ext cx="3786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i="1" dirty="0" smtClean="0"/>
              <a:t>(</a:t>
            </a:r>
            <a:r>
              <a:rPr lang="en-US" altLang="zh-CN" sz="1050" b="1" i="1" dirty="0" err="1" smtClean="0"/>
              <a:t>i</a:t>
            </a:r>
            <a:r>
              <a:rPr lang="en-US" altLang="zh-CN" sz="1050" b="1" i="1" dirty="0" smtClean="0"/>
              <a:t>)</a:t>
            </a:r>
            <a:endParaRPr lang="zh-CN" altLang="en-US" sz="105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964771" y="5486400"/>
            <a:ext cx="3786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i="1" dirty="0" smtClean="0"/>
              <a:t>(</a:t>
            </a:r>
            <a:r>
              <a:rPr lang="en-US" altLang="zh-CN" sz="1050" b="1" i="1" dirty="0" err="1" smtClean="0"/>
              <a:t>i</a:t>
            </a:r>
            <a:r>
              <a:rPr lang="en-US" altLang="zh-CN" sz="1050" b="1" i="1" dirty="0" smtClean="0"/>
              <a:t>)</a:t>
            </a:r>
            <a:endParaRPr lang="zh-CN" altLang="en-US" sz="105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341821" y="5486400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i="1" dirty="0" smtClean="0"/>
              <a:t>(i-1)</a:t>
            </a:r>
            <a:endParaRPr lang="zh-CN" altLang="en-US" sz="105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099870" y="5486400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i="1" dirty="0" smtClean="0"/>
              <a:t>(i-1)</a:t>
            </a:r>
            <a:endParaRPr lang="zh-CN" altLang="en-US" sz="105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6104846"/>
            <a:ext cx="2808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i="1" dirty="0"/>
              <a:t>2</a:t>
            </a:r>
            <a:endParaRPr lang="zh-CN" altLang="en-US" sz="1050" b="1" i="1" dirty="0"/>
          </a:p>
        </p:txBody>
      </p:sp>
    </p:spTree>
    <p:extLst>
      <p:ext uri="{BB962C8B-B14F-4D97-AF65-F5344CB8AC3E}">
        <p14:creationId xmlns:p14="http://schemas.microsoft.com/office/powerpoint/2010/main" val="3571348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zh-CN" altLang="en-US" dirty="0"/>
              <a:t>自相关法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838200" y="1752600"/>
                <a:ext cx="7162800" cy="4724400"/>
              </a:xfrm>
            </p:spPr>
            <p:txBody>
              <a:bodyPr/>
              <a:lstStyle/>
              <a:p>
                <a:pPr marL="858838" lvl="3" indent="-4699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zh-CN" altLang="en-US" sz="1700" dirty="0" smtClean="0"/>
                  <a:t>使</a:t>
                </a:r>
                <a:r>
                  <a:rPr lang="en-US" altLang="zh-CN" sz="1700" i="1" dirty="0" err="1"/>
                  <a:t>i</a:t>
                </a:r>
                <a:r>
                  <a:rPr lang="en-US" altLang="zh-CN" sz="1700" i="1" dirty="0"/>
                  <a:t>=i+1</a:t>
                </a:r>
                <a:r>
                  <a:rPr lang="zh-CN" altLang="en-US" sz="1700" dirty="0"/>
                  <a:t>，若</a:t>
                </a:r>
                <a:r>
                  <a:rPr lang="en-US" altLang="zh-CN" sz="1700" dirty="0" err="1"/>
                  <a:t>i</a:t>
                </a:r>
                <a:r>
                  <a:rPr lang="en-US" altLang="zh-CN" sz="1700" dirty="0"/>
                  <a:t>&gt;p</a:t>
                </a:r>
                <a:r>
                  <a:rPr lang="zh-CN" altLang="en-US" sz="1700" dirty="0"/>
                  <a:t>，则算法结束退出，否则转（</a:t>
                </a:r>
                <a:r>
                  <a:rPr lang="en-US" altLang="zh-CN" sz="1700" dirty="0"/>
                  <a:t>4</a:t>
                </a:r>
                <a:r>
                  <a:rPr lang="zh-CN" altLang="en-US" sz="1700" dirty="0"/>
                  <a:t>）。</a:t>
                </a:r>
                <a:endParaRPr lang="en-US" altLang="zh-CN" sz="17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注意：</a:t>
                </a:r>
                <a:endParaRPr lang="en-US" altLang="zh-CN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 表示第</a:t>
                </a:r>
                <a:r>
                  <a:rPr lang="en-US" altLang="zh-CN" sz="1800" i="1" dirty="0" err="1" smtClean="0"/>
                  <a:t>i</a:t>
                </a:r>
                <a:r>
                  <a:rPr lang="zh-CN" altLang="en-US" sz="1800" dirty="0" smtClean="0"/>
                  <a:t>阶预测器的第</a:t>
                </a:r>
                <a:r>
                  <a:rPr lang="en-US" altLang="zh-CN" sz="1800" i="1" dirty="0" smtClean="0"/>
                  <a:t>j</a:t>
                </a:r>
                <a:r>
                  <a:rPr lang="zh-CN" altLang="en-US" sz="1800" dirty="0" smtClean="0"/>
                  <a:t>个预测系数</a:t>
                </a:r>
                <a:endParaRPr lang="en-US" altLang="zh-CN" sz="18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zh-CN" altLang="en-US" sz="1800" i="1">
                        <a:latin typeface="Cambria Math"/>
                      </a:rPr>
                      <m:t>表示</m:t>
                    </m:r>
                    <m:r>
                      <a:rPr lang="zh-CN" altLang="en-US" sz="1800" b="0" i="1" smtClean="0">
                        <a:latin typeface="Cambria Math"/>
                      </a:rPr>
                      <m:t>第</m:t>
                    </m:r>
                    <m:r>
                      <m:rPr>
                        <m:nor/>
                      </m:rPr>
                      <a:rPr lang="en-US" altLang="zh-CN" sz="1800" i="1" dirty="0"/>
                      <m:t>i</m:t>
                    </m:r>
                    <m:r>
                      <m:rPr>
                        <m:nor/>
                      </m:rPr>
                      <a:rPr lang="zh-CN" altLang="en-US" sz="1800" dirty="0"/>
                      <m:t>阶预测器的</m:t>
                    </m:r>
                    <m:r>
                      <a:rPr lang="zh-CN" altLang="en-US" sz="1800" i="1" dirty="0" smtClean="0">
                        <a:latin typeface="Cambria Math"/>
                      </a:rPr>
                      <m:t>预测残差能量</m:t>
                    </m:r>
                  </m:oMath>
                </a14:m>
                <a:r>
                  <a:rPr lang="zh-CN" altLang="en-US" sz="1800" dirty="0" smtClean="0"/>
                  <a:t>，阶数增加，不断减少</a:t>
                </a:r>
                <a:endParaRPr lang="en-US" altLang="zh-CN" sz="18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/>
                  <a:t>只需要第</a:t>
                </a:r>
                <a:r>
                  <a:rPr lang="en-US" altLang="zh-CN" sz="1800" i="1" dirty="0" smtClean="0"/>
                  <a:t>p</a:t>
                </a:r>
                <a:r>
                  <a:rPr lang="zh-CN" altLang="en-US" sz="1800" dirty="0" smtClean="0"/>
                  <a:t>阶</a:t>
                </a:r>
                <a:r>
                  <a:rPr lang="zh-CN" altLang="en-US" sz="1800" dirty="0"/>
                  <a:t>的运算</a:t>
                </a:r>
                <a:r>
                  <a:rPr lang="zh-CN" altLang="en-US" sz="1800" dirty="0" smtClean="0"/>
                  <a:t>结果，最终解为：</a:t>
                </a:r>
                <a:endParaRPr lang="en-US" altLang="zh-CN" sz="1800" dirty="0" smtClean="0"/>
              </a:p>
              <a:p>
                <a:pPr marL="471487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altLang="zh-CN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/>
                        </a:rPr>
                        <m:t>,  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𝑗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=1,2,…,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altLang="zh-CN" sz="1800" b="0" dirty="0" smtClean="0"/>
              </a:p>
              <a:p>
                <a:pPr marL="471487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/>
                        </a:rPr>
                        <m:t>(0)</m:t>
                      </m:r>
                      <m:nary>
                        <m:naryPr>
                          <m:chr m:val="∏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zh-CN" sz="18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b="0" dirty="0" smtClean="0"/>
              </a:p>
              <a:p>
                <a:pPr marL="471487" lvl="1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</a:rPr>
                      <m:t>|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altLang="zh-CN" sz="1800" dirty="0" smtClean="0"/>
                  <a:t>,  </a:t>
                </a:r>
                <a:r>
                  <a:rPr lang="en-US" altLang="zh-CN" sz="1800" dirty="0" err="1" smtClean="0"/>
                  <a:t>i</a:t>
                </a:r>
                <a:r>
                  <a:rPr lang="en-US" altLang="zh-CN" sz="1800" dirty="0" smtClean="0"/>
                  <a:t>=1,2,…,p – </a:t>
                </a:r>
                <a:r>
                  <a:rPr lang="zh-CN" altLang="en-US" sz="1800" dirty="0" smtClean="0"/>
                  <a:t>反射系数</a:t>
                </a:r>
                <a:endParaRPr lang="en-US" altLang="zh-CN" sz="1800" dirty="0" smtClean="0"/>
              </a:p>
              <a:p>
                <a:pPr marL="471487" lvl="1" indent="0" algn="ctr">
                  <a:lnSpc>
                    <a:spcPct val="150000"/>
                  </a:lnSpc>
                  <a:buNone/>
                </a:pPr>
                <a:endParaRPr lang="en-US" altLang="zh-CN" sz="1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752600"/>
                <a:ext cx="7162800" cy="4724400"/>
              </a:xfrm>
              <a:blipFill rotWithShape="0">
                <a:blip r:embed="rId2"/>
                <a:stretch>
                  <a:fillRect l="-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594556" y="2790498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(</a:t>
            </a:r>
            <a:r>
              <a:rPr lang="en-US" altLang="zh-CN" sz="1050" b="1" i="1" dirty="0" err="1" smtClean="0"/>
              <a:t>i</a:t>
            </a:r>
            <a:r>
              <a:rPr lang="en-US" altLang="zh-CN" sz="1050" b="1" dirty="0" smtClean="0"/>
              <a:t>)</a:t>
            </a:r>
            <a:endParaRPr lang="zh-CN" altLang="en-US" sz="105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69094" y="4173756"/>
            <a:ext cx="4267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(</a:t>
            </a:r>
            <a:r>
              <a:rPr lang="en-US" altLang="zh-CN" sz="1050" b="1" i="1" dirty="0" smtClean="0"/>
              <a:t>p</a:t>
            </a:r>
            <a:r>
              <a:rPr lang="en-US" altLang="zh-CN" sz="1050" b="1" dirty="0" smtClean="0"/>
              <a:t>)</a:t>
            </a:r>
            <a:endParaRPr lang="zh-CN" altLang="en-US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13286" y="5136932"/>
            <a:ext cx="2808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i="1" dirty="0" smtClean="0"/>
              <a:t>2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104928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协方差法 </a:t>
            </a:r>
            <a:r>
              <a:rPr lang="en-US" altLang="zh-CN" dirty="0" smtClean="0"/>
              <a:t>- 1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90600" y="1752600"/>
                <a:ext cx="7010400" cy="4267200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自相关求解线性预测系数的方法，要求对语音信号进行加窗处理，假定窗口之外为</a:t>
                </a:r>
                <a:r>
                  <a:rPr lang="en-US" altLang="zh-CN" sz="2400" dirty="0" smtClean="0"/>
                  <a:t>0</a:t>
                </a:r>
                <a:r>
                  <a:rPr lang="zh-CN" altLang="en-US" sz="2400" dirty="0" smtClean="0"/>
                  <a:t>，这样处理的结果使得分辨率降低；</a:t>
                </a:r>
                <a:endParaRPr lang="en-US" altLang="zh-CN" sz="2400" dirty="0" smtClean="0"/>
              </a:p>
              <a:p>
                <a:r>
                  <a:rPr lang="zh-CN" altLang="en-US" sz="2400" dirty="0"/>
                  <a:t>协方差方法不需要对语音进行加窗</a:t>
                </a:r>
                <a:r>
                  <a:rPr lang="zh-CN" altLang="en-US" sz="2400" dirty="0" smtClean="0"/>
                  <a:t>，因此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重新定义为：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尽管</a:t>
                </a:r>
                <a14:m>
                  <m:oMath xmlns:m="http://schemas.openxmlformats.org/officeDocument/2006/math">
                    <m:r>
                      <a:rPr lang="el-GR" altLang="zh-CN" sz="2400" i="1">
                        <a:latin typeface="Cambria Math"/>
                        <a:ea typeface="Cambria Math"/>
                      </a:rPr>
                      <m:t>𝛷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r>
                      <a:rPr lang="el-GR" altLang="zh-CN" sz="2400" i="1">
                        <a:latin typeface="Cambria Math"/>
                        <a:ea typeface="Cambria Math"/>
                      </a:rPr>
                      <m:t>𝛷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zh-CN" altLang="en-US" sz="2400" b="0" i="1" smtClean="0">
                            <a:latin typeface="Cambria Math"/>
                            <a:ea typeface="Cambria Math"/>
                          </a:rPr>
                          <m:t>，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，但是</a:t>
                </a:r>
                <a14:m>
                  <m:oMath xmlns:m="http://schemas.openxmlformats.org/officeDocument/2006/math">
                    <m:r>
                      <a:rPr lang="el-GR" altLang="zh-CN" sz="2800" i="1">
                        <a:latin typeface="Cambria Math"/>
                        <a:ea typeface="Cambria Math"/>
                      </a:rPr>
                      <m:t>𝛷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altLang="zh-CN" sz="28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l-GR" altLang="zh-CN" sz="2400" i="1">
                        <a:latin typeface="Cambria Math"/>
                        <a:ea typeface="Cambria Math"/>
                      </a:rPr>
                      <m:t>𝛷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90600" y="1752600"/>
                <a:ext cx="7010400" cy="4267200"/>
              </a:xfrm>
              <a:blipFill rotWithShape="0">
                <a:blip r:embed="rId2"/>
                <a:stretch>
                  <a:fillRect l="-696" t="-1143" r="-1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47800" y="3912497"/>
                <a:ext cx="6705600" cy="964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altLang="zh-CN" sz="2000" i="1" smtClean="0">
                          <a:latin typeface="Cambria Math"/>
                          <a:ea typeface="Cambria Math"/>
                        </a:rPr>
                        <m:t>𝛷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N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=1,2,…,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=0,1,2,…,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912497"/>
                <a:ext cx="6705600" cy="9643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891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zh-CN" altLang="en-US" dirty="0"/>
              <a:t>协方差法 </a:t>
            </a:r>
            <a:r>
              <a:rPr lang="en-US" altLang="zh-CN" dirty="0"/>
              <a:t>-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5800" y="1752600"/>
            <a:ext cx="7315200" cy="4267200"/>
          </a:xfrm>
        </p:spPr>
        <p:txBody>
          <a:bodyPr/>
          <a:lstStyle/>
          <a:p>
            <a:r>
              <a:rPr lang="zh-CN" altLang="en-US" sz="2400" dirty="0" smtClean="0"/>
              <a:t>方程组为如下矩阵形式：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438150" lvl="1" indent="0">
              <a:buNone/>
            </a:pPr>
            <a:r>
              <a:rPr lang="zh-CN" altLang="en-US" sz="2400" dirty="0" smtClean="0"/>
              <a:t>非</a:t>
            </a:r>
            <a:r>
              <a:rPr lang="en-US" altLang="zh-CN" sz="2400" dirty="0" err="1" smtClean="0"/>
              <a:t>Toeplitz</a:t>
            </a:r>
            <a:r>
              <a:rPr lang="zh-CN" altLang="en-US" sz="2400" dirty="0" smtClean="0"/>
              <a:t>矩阵，是对称矩阵，一般用</a:t>
            </a:r>
            <a:r>
              <a:rPr lang="en-US" altLang="zh-CN" sz="2400" dirty="0" err="1" smtClean="0"/>
              <a:t>Choleskey</a:t>
            </a:r>
            <a:r>
              <a:rPr lang="zh-CN" altLang="en-US" sz="2400" dirty="0" smtClean="0"/>
              <a:t>分解法求解。</a:t>
            </a:r>
            <a:endParaRPr lang="en-US" altLang="zh-CN" sz="27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5800" y="2286000"/>
                <a:ext cx="7620000" cy="1910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sz="2400" i="1" smtClean="0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1,1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sz="2400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(1,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sz="2400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(1,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sz="2400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,1)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sz="2400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sz="2400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sz="2400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,1)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sz="2400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sz="2400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sz="2400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,1)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sz="2400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,2)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sz="2400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sz="2400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altLang="zh-CN" sz="2400" i="1">
                                      <a:latin typeface="Cambria Math"/>
                                      <a:ea typeface="Cambria Math"/>
                                    </a:rPr>
                                    <m:t>Φ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(2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altLang="zh-CN" sz="2400" i="1">
                                      <a:latin typeface="Cambria Math"/>
                                      <a:ea typeface="Cambria Math"/>
                                    </a:rPr>
                                    <m:t>Φ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sz="2400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,0)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286000"/>
                <a:ext cx="7620000" cy="19104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69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线性预测（</a:t>
            </a:r>
            <a:r>
              <a:rPr lang="en-US" altLang="zh-CN" dirty="0" smtClean="0"/>
              <a:t>LPC</a:t>
            </a:r>
            <a:r>
              <a:rPr lang="zh-CN" altLang="en-US" dirty="0" smtClean="0"/>
              <a:t>）分析的频域解释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4294967295"/>
              </p:nvPr>
            </p:nvSpPr>
            <p:spPr>
              <a:xfrm>
                <a:off x="685800" y="1752600"/>
                <a:ext cx="7315200" cy="4267200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语音产生模中的全极点滤波器</a:t>
                </a:r>
                <a:r>
                  <a:rPr lang="en-US" altLang="zh-CN" sz="2400" i="1" dirty="0" smtClean="0"/>
                  <a:t>H(z)=G/A(z)</a:t>
                </a:r>
                <a:r>
                  <a:rPr lang="zh-CN" altLang="en-US" sz="2400" dirty="0" smtClean="0"/>
                  <a:t>的频率特性主要反映声道的共振特性，</a:t>
                </a:r>
                <a:r>
                  <a:rPr lang="en-US" altLang="zh-CN" sz="2400" dirty="0" smtClean="0"/>
                  <a:t>LPC</a:t>
                </a:r>
                <a:r>
                  <a:rPr lang="zh-CN" altLang="en-US" sz="2400" dirty="0" smtClean="0"/>
                  <a:t>系数决定了</a:t>
                </a:r>
                <a:r>
                  <a:rPr lang="en-US" altLang="zh-CN" sz="2400" i="1" dirty="0"/>
                  <a:t>A</a:t>
                </a:r>
                <a:r>
                  <a:rPr lang="en-US" altLang="zh-CN" sz="2400" i="1" dirty="0" smtClean="0"/>
                  <a:t>(z)</a:t>
                </a:r>
                <a:r>
                  <a:rPr lang="zh-CN" altLang="en-US" sz="2400" dirty="0" smtClean="0"/>
                  <a:t>，因此</a:t>
                </a:r>
                <a:r>
                  <a:rPr lang="zh-CN" altLang="en-US" sz="2400" dirty="0"/>
                  <a:t>根据一个语音帧计算出的</a:t>
                </a:r>
                <a:r>
                  <a:rPr lang="en-US" altLang="zh-CN" sz="2400" dirty="0" smtClean="0"/>
                  <a:t>LPC</a:t>
                </a:r>
                <a:r>
                  <a:rPr lang="zh-CN" altLang="en-US" sz="2400" dirty="0" smtClean="0"/>
                  <a:t>系数就可以估算该帧信号产生模型的频率特性，</a:t>
                </a:r>
                <a:r>
                  <a:rPr lang="en-US" altLang="zh-CN" sz="2400" dirty="0" smtClean="0"/>
                  <a:t>LPC</a:t>
                </a:r>
                <a:r>
                  <a:rPr lang="zh-CN" altLang="en-US" sz="2400" dirty="0" smtClean="0"/>
                  <a:t>分析可以看成是语音短时谱分析的一种方法；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均方预测误差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𝐸</m:t>
                    </m:r>
                    <m:r>
                      <a:rPr lang="en-US" altLang="zh-CN" sz="2400" b="0" i="1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  <m:r>
                      <a:rPr lang="en-US" altLang="zh-CN" sz="2400" b="0" i="1" smtClean="0">
                        <a:latin typeface="Cambria Math"/>
                      </a:rPr>
                      <m:t>)]</m:t>
                    </m:r>
                  </m:oMath>
                </a14:m>
                <a:r>
                  <a:rPr lang="zh-CN" altLang="en-US" sz="2400" dirty="0" smtClean="0"/>
                  <a:t>的频域表示（功率谱）为：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85800" y="1752600"/>
                <a:ext cx="7315200" cy="4267200"/>
              </a:xfrm>
              <a:blipFill rotWithShape="0">
                <a:blip r:embed="rId2"/>
                <a:stretch>
                  <a:fillRect l="-667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72278"/>
            <a:ext cx="7072656" cy="207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121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US" altLang="zh-CN" dirty="0"/>
              <a:t>LPC</a:t>
            </a:r>
            <a:r>
              <a:rPr lang="zh-CN" altLang="en-US" dirty="0"/>
              <a:t>分析的频域</a:t>
            </a:r>
            <a:r>
              <a:rPr lang="zh-CN" altLang="en-US" dirty="0" smtClean="0"/>
              <a:t>解释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90600" y="1752600"/>
            <a:ext cx="7010400" cy="4267200"/>
          </a:xfrm>
        </p:spPr>
        <p:txBody>
          <a:bodyPr/>
          <a:lstStyle/>
          <a:p>
            <a:r>
              <a:rPr lang="zh-CN" altLang="en-US" sz="2400" dirty="0" smtClean="0"/>
              <a:t>使</a:t>
            </a:r>
            <a:r>
              <a:rPr lang="en-US" altLang="zh-CN" sz="2400" i="1" dirty="0" err="1" smtClean="0"/>
              <a:t>E</a:t>
            </a:r>
            <a:r>
              <a:rPr lang="en-US" altLang="zh-CN" sz="2400" i="1" baseline="-25000" dirty="0" err="1" smtClean="0"/>
              <a:t>p</a:t>
            </a:r>
            <a:r>
              <a:rPr lang="zh-CN" altLang="en-US" sz="2400" dirty="0" smtClean="0"/>
              <a:t>最小等效于</a:t>
            </a:r>
            <a:r>
              <a:rPr lang="en-US" altLang="zh-CN" sz="2400" i="1" dirty="0" smtClean="0"/>
              <a:t>|S(</a:t>
            </a:r>
            <a:r>
              <a:rPr lang="en-US" altLang="zh-CN" sz="2400" i="1" dirty="0" err="1" smtClean="0"/>
              <a:t>e</a:t>
            </a:r>
            <a:r>
              <a:rPr lang="en-US" altLang="zh-CN" sz="2000" i="1" baseline="30000" dirty="0" err="1" smtClean="0"/>
              <a:t>jw</a:t>
            </a:r>
            <a:r>
              <a:rPr lang="en-US" altLang="zh-CN" sz="2400" i="1" dirty="0" smtClean="0"/>
              <a:t>)|</a:t>
            </a:r>
            <a:r>
              <a:rPr lang="en-US" altLang="zh-CN" sz="2400" i="1" baseline="30000" dirty="0" smtClean="0"/>
              <a:t>2</a:t>
            </a:r>
            <a:r>
              <a:rPr lang="en-US" altLang="zh-CN" sz="2400" i="1" dirty="0" smtClean="0"/>
              <a:t>/|H(</a:t>
            </a:r>
            <a:r>
              <a:rPr lang="en-US" altLang="zh-CN" sz="2400" i="1" dirty="0" err="1"/>
              <a:t>e</a:t>
            </a:r>
            <a:r>
              <a:rPr lang="en-US" altLang="zh-CN" sz="2000" i="1" baseline="30000" dirty="0" err="1"/>
              <a:t>jw</a:t>
            </a:r>
            <a:r>
              <a:rPr lang="en-US" altLang="zh-CN" sz="2400" i="1" dirty="0" smtClean="0"/>
              <a:t>)|</a:t>
            </a:r>
            <a:r>
              <a:rPr lang="en-US" altLang="zh-CN" sz="2400" i="1" baseline="30000" dirty="0" smtClean="0"/>
              <a:t>2</a:t>
            </a:r>
            <a:r>
              <a:rPr lang="zh-CN" altLang="en-US" sz="2400" dirty="0" smtClean="0"/>
              <a:t>比值积分最小</a:t>
            </a:r>
            <a:endParaRPr lang="en-US" altLang="zh-CN" sz="2400" dirty="0" smtClean="0"/>
          </a:p>
          <a:p>
            <a:r>
              <a:rPr lang="zh-CN" altLang="en-US" sz="2400" dirty="0" smtClean="0"/>
              <a:t>当阶数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足够大时，就能够以任意小的误差用全极点模型逼近信号谱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注意，即使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无穷大，             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也不一定成立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endParaRPr lang="zh-CN" altLang="en-US" sz="2400" baseline="30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966" y="3019098"/>
            <a:ext cx="1676400" cy="35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710504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15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 idx="4294967295"/>
          </p:nvPr>
        </p:nvSpPr>
        <p:spPr>
          <a:xfrm>
            <a:off x="566058" y="228600"/>
            <a:ext cx="8001000" cy="1216025"/>
          </a:xfrm>
        </p:spPr>
        <p:txBody>
          <a:bodyPr/>
          <a:lstStyle/>
          <a:p>
            <a:pPr algn="ctr"/>
            <a:r>
              <a:rPr lang="zh-CN" altLang="en-US" smtClean="0"/>
              <a:t>内容提要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4294967295"/>
          </p:nvPr>
        </p:nvSpPr>
        <p:spPr>
          <a:xfrm>
            <a:off x="1039587" y="1752600"/>
            <a:ext cx="70866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线性预测与语音信号产生模型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线性预测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LPC</a:t>
            </a:r>
            <a:r>
              <a:rPr lang="zh-CN" altLang="en-US" dirty="0" smtClean="0"/>
              <a:t>求解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LPC</a:t>
            </a:r>
            <a:r>
              <a:rPr lang="zh-CN" altLang="en-US" dirty="0" smtClean="0"/>
              <a:t>分析频域解释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线谱</a:t>
            </a:r>
            <a:r>
              <a:rPr lang="zh-CN" altLang="en-US" dirty="0" smtClean="0"/>
              <a:t>对计算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9E0EF-CB9C-4471-B220-6CF5FC839F10}" type="datetime1">
              <a:rPr lang="zh-CN" altLang="en-US" smtClean="0"/>
              <a:pPr>
                <a:defRPr/>
              </a:pPr>
              <a:t>2018-04-16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US" altLang="zh-CN" dirty="0"/>
              <a:t>LPC</a:t>
            </a:r>
            <a:r>
              <a:rPr lang="zh-CN" altLang="en-US" dirty="0"/>
              <a:t>分析的频域解释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848600" cy="4941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224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9E0EF-CB9C-4471-B220-6CF5FC839F10}" type="datetime1">
              <a:rPr lang="zh-CN" altLang="en-US" smtClean="0"/>
              <a:pPr>
                <a:defRPr/>
              </a:pPr>
              <a:t>2018-04-16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US" altLang="zh-CN" dirty="0"/>
              <a:t>LPC</a:t>
            </a:r>
            <a:r>
              <a:rPr lang="zh-CN" altLang="en-US" dirty="0"/>
              <a:t>分析的频域解释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5" y="1671638"/>
            <a:ext cx="8222785" cy="505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下箭头 6"/>
          <p:cNvSpPr/>
          <p:nvPr/>
        </p:nvSpPr>
        <p:spPr bwMode="auto">
          <a:xfrm>
            <a:off x="8077200" y="2286000"/>
            <a:ext cx="685800" cy="25146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光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滑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度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增</a:t>
            </a:r>
            <a:endParaRPr lang="en-US" altLang="zh-CN" dirty="0" smtClean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加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96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线谱对分析法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762000" y="1752600"/>
                <a:ext cx="7239000" cy="42672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Line Spectrum Pair, LSP</a:t>
                </a:r>
                <a:r>
                  <a:rPr lang="zh-CN" altLang="en-US" sz="2400" dirty="0" smtClean="0"/>
                  <a:t>：与</a:t>
                </a:r>
                <a:r>
                  <a:rPr lang="en-US" altLang="zh-CN" sz="2400" dirty="0" smtClean="0"/>
                  <a:t>LPC</a:t>
                </a:r>
                <a:r>
                  <a:rPr lang="zh-CN" altLang="en-US" sz="2400" dirty="0" smtClean="0"/>
                  <a:t>等价的一种表示形式，其微小改变影响谱的变化是局部的</a:t>
                </a: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设预测误差滤波器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𝐴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𝑧</m:t>
                    </m:r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A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</a:rPr>
                          <m:t>z</m:t>
                        </m:r>
                      </m:e>
                    </m:d>
                    <m:r>
                      <a:rPr lang="en-US" altLang="zh-CN" sz="2400" b="0" i="0" smtClean="0"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latin typeface="Cambria Math"/>
                      </a:rPr>
                      <m:t>1−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由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𝐴</m:t>
                    </m:r>
                    <m:r>
                      <a:rPr lang="en-US" altLang="zh-CN" sz="2400" i="1">
                        <a:latin typeface="Cambria Math"/>
                      </a:rPr>
                      <m:t>(</m:t>
                    </m:r>
                    <m:r>
                      <a:rPr lang="en-US" altLang="zh-CN" sz="2400" i="1">
                        <a:latin typeface="Cambria Math"/>
                      </a:rPr>
                      <m:t>𝑧</m:t>
                    </m:r>
                    <m:r>
                      <a:rPr lang="en-US" altLang="zh-CN" sz="2400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组成的</a:t>
                </a:r>
                <a:r>
                  <a:rPr lang="en-US" altLang="zh-CN" sz="2400" dirty="0" smtClean="0"/>
                  <a:t>p+1</a:t>
                </a:r>
                <a:r>
                  <a:rPr lang="zh-CN" altLang="en-US" sz="2400" dirty="0" smtClean="0"/>
                  <a:t>阶对称和反对称多项式为：</a:t>
                </a:r>
                <a:endParaRPr lang="en-US" altLang="zh-CN" sz="24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Q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𝐴</m:t>
                      </m:r>
                      <m:r>
                        <a:rPr lang="en-US" altLang="zh-CN" sz="24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62000" y="1752600"/>
                <a:ext cx="7239000" cy="4267200"/>
              </a:xfrm>
              <a:blipFill rotWithShape="0">
                <a:blip r:embed="rId2"/>
                <a:stretch>
                  <a:fillRect l="-589" r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916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zh-CN" altLang="en-US" dirty="0"/>
              <a:t>线谱对分析法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762000" y="1752600"/>
                <a:ext cx="7239000" cy="4267200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1800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b="1" i="1" smtClean="0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b="1" i="1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b="1" i="1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800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b="1" i="1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1800" b="1" i="1">
                                  <a:latin typeface="Cambria Math"/>
                                </a:rPr>
                                <m:t>𝒑</m:t>
                              </m:r>
                              <m:r>
                                <a:rPr lang="en-US" altLang="zh-CN" sz="1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latin typeface="Cambria Math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18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/>
                        </a:rPr>
                        <m:t>−…−</m:t>
                      </m:r>
                      <m:d>
                        <m:dPr>
                          <m:ctrlPr>
                            <a:rPr lang="en-US" altLang="zh-CN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b="1" i="1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altLang="zh-CN" sz="1800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b="1" i="1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latin typeface="Cambria Math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18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𝒑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latin typeface="Cambria Math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18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800" b="1" i="1">
                              <a:latin typeface="Cambria Math"/>
                            </a:rPr>
                            <m:t>𝒑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800" b="1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sz="1800" b="1" dirty="0" smtClean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altLang="zh-CN" sz="1800" b="1" i="1">
                        <a:latin typeface="Cambria Math"/>
                      </a:rPr>
                      <m:t>=</m:t>
                    </m:r>
                    <m:r>
                      <a:rPr lang="en-US" altLang="zh-CN" sz="1800" b="1" i="1">
                        <a:latin typeface="Cambria Math"/>
                      </a:rPr>
                      <m:t>𝟏</m:t>
                    </m:r>
                    <m:r>
                      <a:rPr lang="en-US" altLang="zh-CN" sz="1800" b="1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1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zh-CN" sz="1800" b="1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𝒑</m:t>
                            </m:r>
                            <m:r>
                              <a:rPr lang="en-US" altLang="zh-CN" sz="18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18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1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1800" b="1" i="1">
                        <a:latin typeface="Cambria Math"/>
                      </a:rPr>
                      <m:t>−</m:t>
                    </m:r>
                    <m:r>
                      <a:rPr lang="en-US" altLang="zh-CN" sz="1800" b="1" i="1" smtClean="0">
                        <a:latin typeface="Cambria Math"/>
                      </a:rPr>
                      <m:t>…−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1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𝒑</m:t>
                        </m:r>
                      </m:sup>
                    </m:sSup>
                    <m:r>
                      <a:rPr lang="en-US" altLang="zh-CN" sz="1800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1800" b="1" i="1">
                            <a:latin typeface="Cambria Math"/>
                          </a:rPr>
                          <m:t>−(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𝒑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b="1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可以证明</a:t>
                </a:r>
                <a:r>
                  <a:rPr lang="zh-CN" altLang="en-US" sz="2000" dirty="0" smtClean="0"/>
                  <a:t>：</a:t>
                </a:r>
                <a:endParaRPr lang="en-US" altLang="zh-CN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 smtClean="0"/>
                  <a:t>当</a:t>
                </a:r>
                <a:r>
                  <a:rPr lang="en-US" altLang="zh-CN" sz="1800" i="1" dirty="0" smtClean="0"/>
                  <a:t>A(z)</a:t>
                </a:r>
                <a:r>
                  <a:rPr lang="zh-CN" altLang="en-US" sz="1800" dirty="0" smtClean="0"/>
                  <a:t>的根位于单位圆内时，</a:t>
                </a:r>
                <a:r>
                  <a:rPr lang="en-US" altLang="zh-CN" sz="1800" i="1" dirty="0" smtClean="0"/>
                  <a:t>P(z</a:t>
                </a:r>
                <a:r>
                  <a:rPr lang="en-US" altLang="zh-CN" sz="1800" i="1" dirty="0"/>
                  <a:t>) </a:t>
                </a:r>
                <a:r>
                  <a:rPr lang="zh-CN" altLang="en-US" sz="1800" dirty="0" smtClean="0"/>
                  <a:t>和</a:t>
                </a:r>
                <a:r>
                  <a:rPr lang="en-US" altLang="zh-CN" sz="1800" i="1" dirty="0" smtClean="0"/>
                  <a:t>Q(z)</a:t>
                </a:r>
                <a:r>
                  <a:rPr lang="zh-CN" altLang="en-US" sz="1800" dirty="0" smtClean="0"/>
                  <a:t>的根位于单位</a:t>
                </a:r>
                <a:r>
                  <a:rPr lang="zh-CN" altLang="en-US" sz="1800" dirty="0"/>
                  <a:t>圆</a:t>
                </a:r>
                <a:r>
                  <a:rPr lang="zh-CN" altLang="en-US" sz="1800" dirty="0" smtClean="0"/>
                  <a:t>上，而且交互出现。当</a:t>
                </a:r>
                <a:r>
                  <a:rPr lang="en-US" altLang="zh-CN" sz="1800" i="1" dirty="0" smtClean="0"/>
                  <a:t>p</a:t>
                </a:r>
                <a:r>
                  <a:rPr lang="zh-CN" altLang="en-US" sz="1800" dirty="0" smtClean="0"/>
                  <a:t>是偶数时，</a:t>
                </a:r>
                <a:r>
                  <a:rPr lang="en-US" altLang="zh-CN" sz="1800" i="1" dirty="0"/>
                  <a:t> P(z) </a:t>
                </a:r>
                <a:r>
                  <a:rPr lang="zh-CN" altLang="en-US" sz="1800" dirty="0"/>
                  <a:t>和</a:t>
                </a:r>
                <a:r>
                  <a:rPr lang="en-US" altLang="zh-CN" sz="1800" i="1" dirty="0" smtClean="0"/>
                  <a:t>Q(z)</a:t>
                </a:r>
                <a:r>
                  <a:rPr lang="zh-CN" altLang="en-US" sz="1800" dirty="0" smtClean="0"/>
                  <a:t>各有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个实根</a:t>
                </a:r>
                <a:r>
                  <a:rPr lang="en-US" altLang="zh-CN" sz="1800" dirty="0" smtClean="0"/>
                  <a:t>z=-1</a:t>
                </a:r>
                <a:r>
                  <a:rPr lang="zh-CN" altLang="en-US" sz="1800" dirty="0" smtClean="0"/>
                  <a:t>和</a:t>
                </a:r>
                <a:r>
                  <a:rPr lang="en-US" altLang="zh-CN" sz="1800" dirty="0" smtClean="0"/>
                  <a:t>z=1</a:t>
                </a:r>
                <a:r>
                  <a:rPr lang="zh-CN" altLang="en-US" sz="1800" dirty="0" smtClean="0"/>
                  <a:t>；如果</a:t>
                </a:r>
                <a:r>
                  <a:rPr lang="en-US" altLang="zh-CN" sz="1800" i="1" dirty="0" smtClean="0"/>
                  <a:t>p</a:t>
                </a:r>
                <a:r>
                  <a:rPr lang="zh-CN" altLang="en-US" sz="1800" dirty="0" smtClean="0"/>
                  <a:t>是奇数时，</a:t>
                </a:r>
                <a:r>
                  <a:rPr lang="en-US" altLang="zh-CN" sz="1800" i="1" dirty="0" smtClean="0"/>
                  <a:t>P(z)</a:t>
                </a:r>
                <a:r>
                  <a:rPr lang="zh-CN" altLang="en-US" sz="1800" dirty="0" smtClean="0"/>
                  <a:t>有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个实根</a:t>
                </a:r>
                <a:r>
                  <a:rPr lang="en-US" altLang="zh-CN" sz="1800" dirty="0" smtClean="0"/>
                  <a:t>z=</a:t>
                </a:r>
                <a:r>
                  <a:rPr lang="en-US" altLang="zh-CN" sz="1800" dirty="0" smtClean="0">
                    <a:latin typeface="Arial Unicode MS"/>
                    <a:ea typeface="Arial Unicode MS"/>
                    <a:cs typeface="Arial Unicode MS"/>
                  </a:rPr>
                  <a:t>±1</a:t>
                </a:r>
                <a:r>
                  <a:rPr lang="zh-CN" altLang="en-US" sz="1800" dirty="0">
                    <a:latin typeface="Arial Unicode MS"/>
                    <a:ea typeface="Arial Unicode MS"/>
                    <a:cs typeface="Arial Unicode MS"/>
                  </a:rPr>
                  <a:t>，</a:t>
                </a:r>
                <a:r>
                  <a:rPr lang="en-US" altLang="zh-CN" sz="1800" i="1" dirty="0" smtClean="0">
                    <a:latin typeface="Arial Unicode MS"/>
                    <a:ea typeface="Arial Unicode MS"/>
                    <a:cs typeface="Arial Unicode MS"/>
                  </a:rPr>
                  <a:t>Q(z)</a:t>
                </a:r>
                <a:r>
                  <a:rPr lang="zh-CN" altLang="en-US" sz="1800" dirty="0" smtClean="0">
                    <a:latin typeface="Arial Unicode MS"/>
                    <a:ea typeface="Arial Unicode MS"/>
                    <a:cs typeface="Arial Unicode MS"/>
                  </a:rPr>
                  <a:t>没有实根；</a:t>
                </a:r>
                <a:endParaRPr lang="en-US" altLang="zh-CN" sz="18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/>
                  <a:t>假设</a:t>
                </a:r>
                <a:r>
                  <a:rPr lang="zh-CN" altLang="en-US" sz="1800" dirty="0" smtClean="0"/>
                  <a:t>阶数</a:t>
                </a:r>
                <a:r>
                  <a:rPr lang="en-US" altLang="zh-CN" sz="1800" i="1" dirty="0" smtClean="0"/>
                  <a:t>p</a:t>
                </a:r>
                <a:r>
                  <a:rPr lang="zh-CN" altLang="en-US" sz="1800" dirty="0" smtClean="0"/>
                  <a:t>为偶数，</a:t>
                </a:r>
                <a:r>
                  <a:rPr lang="en-US" altLang="zh-CN" sz="1800" i="1" dirty="0" smtClean="0"/>
                  <a:t>P(z)</a:t>
                </a:r>
                <a:r>
                  <a:rPr lang="zh-CN" altLang="en-US" sz="1800" dirty="0" smtClean="0"/>
                  <a:t>是一个对称实系数多项式，而</a:t>
                </a:r>
                <a:r>
                  <a:rPr lang="en-US" altLang="zh-CN" sz="1800" i="1" dirty="0" smtClean="0"/>
                  <a:t>Q(z)</a:t>
                </a:r>
                <a:r>
                  <a:rPr lang="zh-CN" altLang="en-US" sz="1800" dirty="0"/>
                  <a:t>是一</a:t>
                </a:r>
                <a:r>
                  <a:rPr lang="zh-CN" altLang="en-US" sz="1800" dirty="0" smtClean="0"/>
                  <a:t>个反对称实系数多项式，它们分别具有</a:t>
                </a:r>
                <a:r>
                  <a:rPr lang="en-US" altLang="zh-CN" sz="1800" i="1" dirty="0" smtClean="0"/>
                  <a:t>p/2</a:t>
                </a:r>
                <a:r>
                  <a:rPr lang="zh-CN" altLang="en-US" sz="1800" dirty="0" smtClean="0"/>
                  <a:t>个共轭复根位于单位圆上：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1800" i="1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altLang="zh-CN" sz="1800" i="1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1800" dirty="0" smtClean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1800" i="1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sz="18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sz="1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&lt;…&lt;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zh-CN" altLang="en-US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𝝅</m:t>
                    </m:r>
                  </m:oMath>
                </a14:m>
                <a:endParaRPr lang="en-US" altLang="zh-CN" sz="2000" b="1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62000" y="1752600"/>
                <a:ext cx="7239000" cy="4267200"/>
              </a:xfrm>
              <a:blipFill rotWithShape="0">
                <a:blip r:embed="rId3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651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9701"/>
            <a:ext cx="7162800" cy="648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579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zh-CN" altLang="en-US" dirty="0"/>
              <a:t>线谱对分析法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752600"/>
                <a:ext cx="6629400" cy="4267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∏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0" i="1" smtClean="0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∏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𝑐𝑜𝑠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b="0" i="1" smtClean="0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/>
                        </a:rPr>
                        <m:t>Q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∏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∏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𝑐𝑜𝑠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400" dirty="0" smtClean="0"/>
              </a:p>
              <a:p>
                <a:pPr marL="0" indent="0">
                  <a:buNone/>
                </a:pPr>
                <a:endParaRPr lang="zh-CN" altLang="en-US" sz="1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752600"/>
                <a:ext cx="6629400" cy="42672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53200" y="2209800"/>
                <a:ext cx="2339102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成对出现，</a:t>
                </a:r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称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为线谱对系数</a:t>
                </a:r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rgbClr val="FF0000"/>
                    </a:solidFill>
                  </a:rPr>
                  <a:t>LSP</a:t>
                </a:r>
                <a:endParaRPr lang="en-US" altLang="zh-CN" sz="2400" i="1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209800"/>
                <a:ext cx="2339102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3385" r="-3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566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6477000" cy="1216025"/>
          </a:xfrm>
        </p:spPr>
        <p:txBody>
          <a:bodyPr/>
          <a:lstStyle/>
          <a:p>
            <a:pPr algn="ctr"/>
            <a:r>
              <a:rPr lang="zh-CN" altLang="en-US" dirty="0"/>
              <a:t>线谱对分析法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14400" y="1752600"/>
                <a:ext cx="7086600" cy="426720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线性预测分析中声道滤波器</a:t>
                </a:r>
                <a:r>
                  <a:rPr lang="en-US" altLang="zh-CN" sz="2000" i="1" dirty="0" smtClean="0"/>
                  <a:t>H(z)=G/A(z)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i="1" dirty="0" smtClean="0"/>
                  <a:t>H(z)</a:t>
                </a:r>
                <a:r>
                  <a:rPr lang="zh-CN" altLang="en-US" sz="2000" dirty="0" smtClean="0"/>
                  <a:t>的频率响应幅度基本反映了信号的频谱包络</a:t>
                </a:r>
                <a:r>
                  <a:rPr lang="en-US" altLang="zh-CN" sz="2000" dirty="0" smtClean="0"/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zh-CN" altLang="en-US" sz="2000" b="0" i="1" smtClean="0">
                                      <a:latin typeface="Cambria Math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𝐺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latin typeface="Cambria Math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)|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𝐺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zh-CN" altLang="en-US" sz="2000" i="1">
                                          <a:latin typeface="Cambria Math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zh-CN" altLang="en-US" sz="2000" i="1">
                                          <a:latin typeface="Cambria Math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b="0" i="1" dirty="0" smtClean="0">
                  <a:latin typeface="Cambria Math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𝐺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/[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(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𝜔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/2)</m:t>
                      </m:r>
                      <m:nary>
                        <m:naryPr>
                          <m:chr m:val="∏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𝑐𝑜𝑠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+</m:t>
                          </m:r>
                        </m:e>
                      </m:nary>
                    </m:oMath>
                  </m:oMathPara>
                </a14:m>
                <a:endParaRPr lang="en-US" altLang="zh-CN" sz="2000" b="0" i="1" dirty="0" smtClean="0">
                  <a:latin typeface="Cambria Math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𝑐𝑜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latin typeface="Cambria Math"/>
                        </a:rPr>
                        <m:t>(</m:t>
                      </m:r>
                      <m:r>
                        <a:rPr lang="zh-CN" altLang="en-US" sz="2000" i="1">
                          <a:latin typeface="Cambria Math"/>
                        </a:rPr>
                        <m:t>𝜔</m:t>
                      </m:r>
                      <m:r>
                        <a:rPr lang="en-US" altLang="zh-CN" sz="2000" i="1">
                          <a:latin typeface="Cambria Math"/>
                        </a:rPr>
                        <m:t>/2)</m:t>
                      </m:r>
                      <m:nary>
                        <m:naryPr>
                          <m:chr m:val="∏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/2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𝑐𝑜𝑠</m:t>
                              </m:r>
                              <m:r>
                                <a:rPr lang="zh-CN" altLang="en-US" sz="2000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14400" y="1752600"/>
                <a:ext cx="7086600" cy="4267200"/>
              </a:xfrm>
              <a:blipFill rotWithShape="0">
                <a:blip r:embed="rId2"/>
                <a:stretch>
                  <a:fillRect l="-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336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51858" y="212271"/>
            <a:ext cx="6629400" cy="1216025"/>
          </a:xfrm>
        </p:spPr>
        <p:txBody>
          <a:bodyPr/>
          <a:lstStyle/>
          <a:p>
            <a:pPr algn="ctr"/>
            <a:r>
              <a:rPr lang="zh-CN" altLang="en-US" dirty="0"/>
              <a:t>线谱对分析法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1752600"/>
                <a:ext cx="7467600" cy="4267200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zh-CN" altLang="en-US" sz="2400" dirty="0" smtClean="0"/>
                  <a:t>接近于</a:t>
                </a:r>
                <a:r>
                  <a:rPr lang="en-US" altLang="zh-CN" sz="2400" dirty="0" smtClean="0"/>
                  <a:t>0</a:t>
                </a:r>
                <a:r>
                  <a:rPr lang="zh-CN" altLang="en-US" sz="2400" dirty="0" smtClean="0"/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</a:rPr>
                      <m:t>𝑖</m:t>
                    </m:r>
                    <m:r>
                      <a:rPr lang="en-US" altLang="zh-CN" sz="2400" b="0" i="1" smtClean="0">
                        <a:latin typeface="Cambria Math"/>
                      </a:rPr>
                      <m:t>=1,2,…,</m:t>
                    </m:r>
                    <m:r>
                      <a:rPr lang="en-US" altLang="zh-CN" sz="2400" b="0" i="1" smtClean="0">
                        <a:latin typeface="Cambria Math"/>
                      </a:rPr>
                      <m:t>𝑝</m:t>
                    </m:r>
                    <m:r>
                      <a:rPr lang="en-US" altLang="zh-CN" sz="24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zh-CN" altLang="en-US" sz="2400" dirty="0" smtClean="0"/>
                  <a:t>时，括号中的第一项接近于</a:t>
                </a:r>
                <a:r>
                  <a:rPr lang="en-US" altLang="zh-CN" sz="2400" dirty="0" smtClean="0"/>
                  <a:t>0</a:t>
                </a:r>
                <a:r>
                  <a:rPr lang="zh-CN" altLang="en-US" sz="2400" dirty="0" smtClean="0"/>
                  <a:t>；</a:t>
                </a:r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/>
                      </a:rPr>
                      <m:t>𝜔</m:t>
                    </m:r>
                  </m:oMath>
                </a14:m>
                <a:r>
                  <a:rPr lang="zh-CN" altLang="en-US" sz="2400" dirty="0"/>
                  <a:t>接近</a:t>
                </a:r>
                <a:r>
                  <a:rPr lang="zh-CN" altLang="en-US" sz="2400" dirty="0" smtClean="0"/>
                  <a:t>于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zh-CN" altLang="en-US" sz="2400" dirty="0" smtClean="0"/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</m:t>
                    </m:r>
                    <m:r>
                      <a:rPr lang="en-US" altLang="zh-CN" sz="2400" i="1">
                        <a:latin typeface="Cambria Math"/>
                      </a:rPr>
                      <m:t>𝑖</m:t>
                    </m:r>
                    <m:r>
                      <a:rPr lang="en-US" altLang="zh-CN" sz="2400" i="1">
                        <a:latin typeface="Cambria Math"/>
                      </a:rPr>
                      <m:t>=1,2,…,</m:t>
                    </m:r>
                    <m:r>
                      <a:rPr lang="en-US" altLang="zh-CN" sz="2400" i="1">
                        <a:latin typeface="Cambria Math"/>
                      </a:rPr>
                      <m:t>𝑝</m:t>
                    </m:r>
                    <m:r>
                      <a:rPr lang="en-US" altLang="zh-CN" sz="2400" i="1">
                        <a:latin typeface="Cambria Math"/>
                      </a:rPr>
                      <m:t>/2</m:t>
                    </m:r>
                  </m:oMath>
                </a14:m>
                <a:r>
                  <a:rPr lang="zh-CN" altLang="en-US" sz="2400" dirty="0"/>
                  <a:t>时，括号中的</a:t>
                </a:r>
                <a:r>
                  <a:rPr lang="zh-CN" altLang="en-US" sz="2400" dirty="0" smtClean="0"/>
                  <a:t>第二项</a:t>
                </a:r>
                <a:r>
                  <a:rPr lang="zh-CN" altLang="en-US" sz="2400" dirty="0"/>
                  <a:t>接近于</a:t>
                </a:r>
                <a:r>
                  <a:rPr lang="en-US" altLang="zh-CN" sz="2400" dirty="0"/>
                  <a:t>0</a:t>
                </a:r>
                <a:r>
                  <a:rPr lang="zh-CN" altLang="en-US" sz="2400" dirty="0" smtClean="0"/>
                  <a:t>；于是，一般每对零点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zh-CN" altLang="en-US" sz="24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对应一个共振峰；当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/>
                          </a:rPr>
                          <m:t>和</m:t>
                        </m:r>
                        <m:r>
                          <a:rPr lang="zh-CN" altLang="en-US" sz="24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很靠近时，第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sz="2400" dirty="0" smtClean="0"/>
                  <a:t>个共振峰很尖锐，共振峰的带宽很窄；</a:t>
                </a:r>
                <a:endParaRPr lang="en-US" altLang="zh-CN" sz="2400" dirty="0" smtClean="0"/>
              </a:p>
              <a:p>
                <a:r>
                  <a:rPr lang="zh-CN" altLang="en-US" sz="2400" dirty="0"/>
                  <a:t>语音信号幅度</a:t>
                </a:r>
                <a:r>
                  <a:rPr lang="zh-CN" altLang="en-US" sz="2400" dirty="0" smtClean="0"/>
                  <a:t>谱较大的地方，</a:t>
                </a:r>
                <a:r>
                  <a:rPr lang="en-US" altLang="zh-CN" sz="2400" dirty="0" smtClean="0"/>
                  <a:t>LSP</a:t>
                </a:r>
                <a:r>
                  <a:rPr lang="zh-CN" altLang="en-US" sz="2400" dirty="0" smtClean="0"/>
                  <a:t>分布较密，反之则较疏；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相邻语音帧的</a:t>
                </a:r>
                <a:r>
                  <a:rPr lang="en-US" altLang="zh-CN" sz="2400" dirty="0" smtClean="0"/>
                  <a:t>LSP</a:t>
                </a:r>
                <a:r>
                  <a:rPr lang="zh-CN" altLang="en-US" sz="2400" dirty="0" smtClean="0"/>
                  <a:t>参数之间具有较强的相关性；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LSP</a:t>
                </a:r>
                <a:r>
                  <a:rPr lang="zh-CN" altLang="en-US" sz="2400" dirty="0" smtClean="0"/>
                  <a:t>参数具有相对独立的性质；只移动其中一个线谱频率的位置，只影响局部频谱范围；</a:t>
                </a:r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1752600"/>
                <a:ext cx="7467600" cy="4267200"/>
              </a:xfrm>
              <a:blipFill rotWithShape="0">
                <a:blip r:embed="rId2"/>
                <a:stretch>
                  <a:fillRect l="-653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08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3271" y="533400"/>
            <a:ext cx="1219200" cy="434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L</a:t>
            </a:r>
            <a:br>
              <a:rPr lang="en-US" altLang="zh-CN" dirty="0" smtClean="0"/>
            </a:br>
            <a:r>
              <a:rPr lang="en-US" altLang="zh-CN" dirty="0" smtClean="0"/>
              <a:t>S</a:t>
            </a:r>
            <a:br>
              <a:rPr lang="en-US" altLang="zh-CN" dirty="0" smtClean="0"/>
            </a:br>
            <a:r>
              <a:rPr lang="en-US" altLang="zh-CN" dirty="0" smtClean="0"/>
              <a:t>P</a:t>
            </a:r>
            <a:br>
              <a:rPr lang="en-US" altLang="zh-CN" dirty="0" smtClean="0"/>
            </a:br>
            <a:r>
              <a:rPr lang="zh-CN" altLang="en-US" dirty="0" smtClean="0"/>
              <a:t>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721"/>
            <a:ext cx="7162800" cy="648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150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74F38D-B434-4F23-BA05-6B0144D3C25B}" type="datetime1">
              <a:rPr lang="zh-CN" altLang="en-US" smtClean="0"/>
              <a:pPr>
                <a:defRPr/>
              </a:pPr>
              <a:t>2018-04-16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连续</a:t>
            </a:r>
            <a:r>
              <a:rPr lang="en-US" altLang="zh-CN" dirty="0" smtClean="0"/>
              <a:t>20</a:t>
            </a:r>
            <a:r>
              <a:rPr lang="zh-CN" altLang="en-US" dirty="0" smtClean="0"/>
              <a:t>帧</a:t>
            </a:r>
            <a:r>
              <a:rPr lang="en-US" altLang="zh-CN" dirty="0" smtClean="0"/>
              <a:t>16</a:t>
            </a:r>
            <a:r>
              <a:rPr lang="zh-CN" altLang="en-US" dirty="0" smtClean="0"/>
              <a:t>阶</a:t>
            </a:r>
            <a:r>
              <a:rPr lang="en-US" altLang="zh-CN" dirty="0" smtClean="0"/>
              <a:t>LPC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LSP</a:t>
            </a:r>
            <a:r>
              <a:rPr lang="zh-CN" altLang="en-US" dirty="0" smtClean="0"/>
              <a:t>轨迹图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74082"/>
            <a:ext cx="8382000" cy="5131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099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9E0EF-CB9C-4471-B220-6CF5FC839F10}" type="datetime1">
              <a:rPr lang="zh-CN" altLang="en-US" smtClean="0">
                <a:solidFill>
                  <a:srgbClr val="696464"/>
                </a:solidFill>
              </a:rPr>
              <a:pPr>
                <a:defRPr/>
              </a:pPr>
              <a:t>2018-04-16</a:t>
            </a:fld>
            <a:endParaRPr lang="en-US" altLang="zh-CN">
              <a:solidFill>
                <a:srgbClr val="696464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线性预测与语音信号模型之间关系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1"/>
            <a:ext cx="8363521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816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228600"/>
            <a:ext cx="8001000" cy="1216025"/>
          </a:xfrm>
        </p:spPr>
        <p:txBody>
          <a:bodyPr/>
          <a:lstStyle/>
          <a:p>
            <a:pPr algn="ctr"/>
            <a:r>
              <a:rPr lang="zh-CN" altLang="en-US" dirty="0" smtClean="0"/>
              <a:t>浊音、清音预测误差</a:t>
            </a:r>
            <a:endParaRPr lang="zh-CN" altLang="en-US" dirty="0"/>
          </a:p>
        </p:txBody>
      </p:sp>
      <p:pic>
        <p:nvPicPr>
          <p:cNvPr id="5" name="Picture 4" descr="归一化预测误差与阶数关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2008187"/>
            <a:ext cx="54006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66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533400" y="2016524"/>
            <a:ext cx="2031325" cy="110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谢谢！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9E0EF-CB9C-4471-B220-6CF5FC839F10}" type="datetime1">
              <a:rPr lang="zh-CN" altLang="en-US" smtClean="0">
                <a:solidFill>
                  <a:srgbClr val="696464"/>
                </a:solidFill>
              </a:rPr>
              <a:pPr>
                <a:defRPr/>
              </a:pPr>
              <a:t>2018-04-16</a:t>
            </a:fld>
            <a:endParaRPr lang="en-US" altLang="zh-CN">
              <a:solidFill>
                <a:srgbClr val="696464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1243" y="220949"/>
            <a:ext cx="8001000" cy="1216025"/>
          </a:xfrm>
        </p:spPr>
        <p:txBody>
          <a:bodyPr/>
          <a:lstStyle/>
          <a:p>
            <a:r>
              <a:rPr lang="zh-CN" altLang="en-US" dirty="0"/>
              <a:t>线性预测</a:t>
            </a:r>
            <a:r>
              <a:rPr lang="zh-CN" altLang="en-US" dirty="0" smtClean="0"/>
              <a:t>与</a:t>
            </a:r>
            <a:r>
              <a:rPr lang="zh-CN" altLang="en-US" dirty="0"/>
              <a:t>语音信号模型之间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0772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73333" y="5562600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---</a:t>
            </a:r>
            <a:r>
              <a:rPr lang="zh-CN" altLang="en-US" sz="20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全极点模型</a:t>
            </a:r>
            <a:endParaRPr lang="zh-CN" altLang="en-US" sz="20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6019800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---</a:t>
            </a:r>
            <a:r>
              <a:rPr lang="zh-CN" altLang="en-US" sz="20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全零点模型</a:t>
            </a:r>
            <a:endParaRPr lang="zh-CN" altLang="en-US" sz="20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819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9E0EF-CB9C-4471-B220-6CF5FC839F10}" type="datetime1">
              <a:rPr lang="zh-CN" altLang="en-US" smtClean="0">
                <a:solidFill>
                  <a:srgbClr val="696464"/>
                </a:solidFill>
              </a:rPr>
              <a:pPr>
                <a:defRPr/>
              </a:pPr>
              <a:t>2018-04-16</a:t>
            </a:fld>
            <a:endParaRPr lang="en-US" altLang="zh-CN">
              <a:solidFill>
                <a:srgbClr val="696464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1500" y="228600"/>
            <a:ext cx="8001000" cy="1216025"/>
          </a:xfrm>
        </p:spPr>
        <p:txBody>
          <a:bodyPr/>
          <a:lstStyle/>
          <a:p>
            <a:r>
              <a:rPr lang="zh-CN" altLang="en-US" dirty="0"/>
              <a:t>线性预测与语音信号模型之间关系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828800"/>
            <a:ext cx="803148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990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85800" y="193676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线性预测原理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1752600"/>
                <a:ext cx="7467600" cy="4267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400" smtClean="0"/>
                  <a:t>将语音信号</a:t>
                </a:r>
                <a:r>
                  <a:rPr lang="en-US" altLang="zh-CN" sz="2400" i="1" dirty="0" smtClean="0"/>
                  <a:t>s(n)</a:t>
                </a:r>
                <a:r>
                  <a:rPr lang="zh-CN" altLang="en-US" sz="2400" dirty="0" smtClean="0"/>
                  <a:t>看作是由一个输入序列</a:t>
                </a:r>
                <a:r>
                  <a:rPr lang="en-US" altLang="zh-CN" sz="2400" i="1" dirty="0" smtClean="0"/>
                  <a:t>u(n)</a:t>
                </a:r>
                <a:r>
                  <a:rPr lang="zh-CN" altLang="en-US" sz="2400" dirty="0" smtClean="0"/>
                  <a:t>激励一个全极点的系统</a:t>
                </a:r>
                <a:r>
                  <a:rPr lang="en-US" altLang="zh-CN" sz="2400" i="1" dirty="0" smtClean="0"/>
                  <a:t>H(z)</a:t>
                </a:r>
                <a:r>
                  <a:rPr lang="zh-CN" altLang="en-US" sz="2400" dirty="0" smtClean="0"/>
                  <a:t>产生的输出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pPr marL="0" indent="0" algn="ctr">
                  <a:buNone/>
                </a:pPr>
                <a:endParaRPr lang="en-US" altLang="zh-CN" sz="2400" dirty="0" smtClean="0"/>
              </a:p>
              <a:p>
                <a:pPr marL="0" indent="0" algn="ctr">
                  <a:buNone/>
                </a:pPr>
                <a:r>
                  <a:rPr lang="zh-CN" altLang="en-US" sz="1800" b="1" dirty="0"/>
                  <a:t>语音</a:t>
                </a:r>
                <a:r>
                  <a:rPr lang="zh-CN" altLang="en-US" sz="1800" b="1" dirty="0" smtClean="0"/>
                  <a:t>信号产生的全极点模型</a:t>
                </a:r>
                <a:endParaRPr lang="en-US" altLang="zh-CN" sz="1800" b="1" dirty="0" smtClean="0"/>
              </a:p>
              <a:p>
                <a:r>
                  <a:rPr lang="zh-CN" altLang="en-US" sz="2400" dirty="0" smtClean="0"/>
                  <a:t>系统</a:t>
                </a:r>
                <a:r>
                  <a:rPr lang="zh-CN" altLang="en-US" sz="2400" dirty="0"/>
                  <a:t>的传递函数为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𝐺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b="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</a:t>
                </a:r>
                <a:r>
                  <a:rPr lang="zh-CN" altLang="en-US" sz="2400" dirty="0" smtClean="0"/>
                  <a:t>其中</a:t>
                </a:r>
                <a:r>
                  <a:rPr lang="en-US" altLang="zh-CN" sz="2400" dirty="0" smtClean="0"/>
                  <a:t>G</a:t>
                </a:r>
                <a:r>
                  <a:rPr lang="zh-CN" altLang="en-US" sz="2400" dirty="0" smtClean="0"/>
                  <a:t>为增益常数，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为实数，</a:t>
                </a:r>
                <a:r>
                  <a:rPr lang="en-US" altLang="zh-CN" sz="2400" dirty="0" smtClean="0"/>
                  <a:t>p</a:t>
                </a:r>
                <a:r>
                  <a:rPr lang="zh-CN" altLang="en-US" sz="2400" dirty="0" smtClean="0"/>
                  <a:t>为模型的阶数</a:t>
                </a:r>
                <a:r>
                  <a:rPr lang="en-US" altLang="zh-CN" sz="2400" dirty="0" smtClean="0"/>
                  <a:t> 	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1752600"/>
                <a:ext cx="7467600" cy="4267200"/>
              </a:xfrm>
              <a:blipFill rotWithShape="0">
                <a:blip r:embed="rId2"/>
                <a:stretch>
                  <a:fillRect l="-653" t="-2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 bwMode="auto">
          <a:xfrm>
            <a:off x="3810000" y="2971800"/>
            <a:ext cx="1371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H(z)</a:t>
            </a:r>
            <a:endParaRPr kumimoji="0" lang="zh-CN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 bwMode="auto">
          <a:xfrm>
            <a:off x="3124200" y="33147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>
            <a:stCxn id="7" idx="3"/>
          </p:cNvCxnSpPr>
          <p:nvPr/>
        </p:nvCxnSpPr>
        <p:spPr bwMode="auto">
          <a:xfrm>
            <a:off x="5181600" y="3314700"/>
            <a:ext cx="6719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125197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u</a:t>
            </a:r>
            <a:r>
              <a:rPr lang="en-US" altLang="zh-CN" i="1" dirty="0" smtClean="0"/>
              <a:t>(n)</a:t>
            </a:r>
            <a:endParaRPr lang="zh-CN" alt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94424" y="2971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s(n)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268507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线性预测原理</a:t>
            </a:r>
            <a:r>
              <a:rPr lang="en-US" altLang="zh-CN" dirty="0" smtClean="0"/>
              <a:t>-1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81000" y="1752600"/>
                <a:ext cx="7620000" cy="4267200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线性预测：根据信</a:t>
                </a:r>
                <a:r>
                  <a:rPr lang="en-US" altLang="zh-CN" sz="2400" i="1" dirty="0"/>
                  <a:t>s</a:t>
                </a:r>
                <a:r>
                  <a:rPr lang="en-US" altLang="zh-CN" sz="2400" i="1" dirty="0" smtClean="0"/>
                  <a:t>(n)</a:t>
                </a:r>
                <a:r>
                  <a:rPr lang="zh-CN" altLang="en-US" sz="2400" dirty="0" smtClean="0"/>
                  <a:t>的过去</a:t>
                </a:r>
                <a:r>
                  <a:rPr lang="en-US" altLang="zh-CN" sz="2400" i="1" dirty="0" smtClean="0"/>
                  <a:t>p</a:t>
                </a:r>
                <a:r>
                  <a:rPr lang="zh-CN" altLang="en-US" sz="2400" dirty="0" smtClean="0"/>
                  <a:t>个取样值，预测当前取样值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/>
                  <a:t>计算公式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b="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</a:t>
                </a:r>
                <a:r>
                  <a:rPr lang="zh-CN" altLang="en-US" sz="2400" dirty="0" smtClean="0"/>
                  <a:t>预测系数为：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，上式称为</a:t>
                </a:r>
                <a:r>
                  <a:rPr lang="en-US" altLang="zh-CN" sz="2400" dirty="0" smtClean="0"/>
                  <a:t>p</a:t>
                </a:r>
                <a:r>
                  <a:rPr lang="zh-CN" altLang="en-US" sz="2400" dirty="0" smtClean="0"/>
                  <a:t>阶线性预测器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预测器的系统函数：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𝐿𝑃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dirty="0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 smtClean="0"/>
              </a:p>
            </p:txBody>
          </p:sp>
        </mc:Choice>
        <mc:Fallback xmlns="">
          <p:sp>
            <p:nvSpPr>
              <p:cNvPr id="512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1000" y="1752600"/>
                <a:ext cx="7620000" cy="4267200"/>
              </a:xfrm>
              <a:blipFill rotWithShape="0">
                <a:blip r:embed="rId2"/>
                <a:stretch>
                  <a:fillRect l="-640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723900" y="152400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线性预测原理</a:t>
            </a:r>
            <a:r>
              <a:rPr lang="en-US" altLang="zh-CN" dirty="0" smtClean="0"/>
              <a:t>-2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85800" y="1752600"/>
                <a:ext cx="7315200" cy="4267200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线性预测误差</a:t>
                </a:r>
                <a:r>
                  <a:rPr lang="en-US" altLang="zh-CN" sz="2400" i="1" dirty="0" smtClean="0"/>
                  <a:t>e(n)</a:t>
                </a:r>
                <a:r>
                  <a:rPr lang="zh-CN" altLang="en-US" sz="2400" dirty="0" smtClean="0"/>
                  <a:t>为：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r>
                  <a:rPr lang="zh-CN" altLang="en-US" sz="2400" dirty="0"/>
                  <a:t>预测</a:t>
                </a:r>
                <a:r>
                  <a:rPr lang="zh-CN" altLang="en-US" sz="2400" dirty="0" smtClean="0"/>
                  <a:t>误差信号</a:t>
                </a:r>
                <a:r>
                  <a:rPr lang="en-US" altLang="zh-CN" sz="2400" i="1" dirty="0" smtClean="0"/>
                  <a:t>e(n)</a:t>
                </a:r>
                <a:r>
                  <a:rPr lang="zh-CN" altLang="en-US" sz="2400" dirty="0" smtClean="0"/>
                  <a:t>是</a:t>
                </a:r>
                <a:r>
                  <a:rPr lang="en-US" altLang="zh-CN" sz="2400" i="1" dirty="0" smtClean="0"/>
                  <a:t>s(n)</a:t>
                </a:r>
                <a:r>
                  <a:rPr lang="zh-CN" altLang="en-US" sz="2400" dirty="0" smtClean="0"/>
                  <a:t>通过</a:t>
                </a:r>
                <a:r>
                  <a:rPr lang="en-US" altLang="zh-CN" sz="2400" dirty="0" smtClean="0"/>
                  <a:t>LPC</a:t>
                </a:r>
                <a:r>
                  <a:rPr lang="zh-CN" altLang="en-US" sz="2400" dirty="0" smtClean="0"/>
                  <a:t>误差滤波器</a:t>
                </a:r>
                <a:r>
                  <a:rPr lang="en-US" altLang="zh-CN" sz="2400" dirty="0" smtClean="0"/>
                  <a:t>A(Z)</a:t>
                </a:r>
                <a:r>
                  <a:rPr lang="zh-CN" altLang="en-US" sz="2400" dirty="0" smtClean="0"/>
                  <a:t>的结果：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/>
                        </a:rPr>
                        <m:t>A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/>
                            </a:rPr>
                            <m:t>z</m:t>
                          </m:r>
                        </m:e>
                      </m:d>
                      <m:r>
                        <a:rPr lang="en-US" altLang="zh-CN" sz="2400" b="0" i="0" dirty="0" smtClean="0">
                          <a:latin typeface="Cambria Math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dirty="0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 smtClean="0"/>
              </a:p>
            </p:txBody>
          </p:sp>
        </mc:Choice>
        <mc:Fallback xmlns="">
          <p:sp>
            <p:nvSpPr>
              <p:cNvPr id="614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85800" y="1752600"/>
                <a:ext cx="7315200" cy="4267200"/>
              </a:xfrm>
              <a:blipFill rotWithShape="0">
                <a:blip r:embed="rId2"/>
                <a:stretch>
                  <a:fillRect l="-667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 bwMode="auto">
          <a:xfrm>
            <a:off x="3810000" y="5441731"/>
            <a:ext cx="18288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A(z)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" name="直接箭头连接符 3"/>
          <p:cNvCxnSpPr>
            <a:endCxn id="2" idx="1"/>
          </p:cNvCxnSpPr>
          <p:nvPr/>
        </p:nvCxnSpPr>
        <p:spPr bwMode="auto">
          <a:xfrm>
            <a:off x="2971800" y="5784631"/>
            <a:ext cx="83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直接箭头连接符 5"/>
          <p:cNvCxnSpPr>
            <a:stCxn id="2" idx="3"/>
          </p:cNvCxnSpPr>
          <p:nvPr/>
        </p:nvCxnSpPr>
        <p:spPr bwMode="auto">
          <a:xfrm>
            <a:off x="5638800" y="5784631"/>
            <a:ext cx="83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074645" y="54417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i="1" dirty="0" smtClean="0"/>
              <a:t>(n)</a:t>
            </a:r>
            <a:endParaRPr lang="zh-CN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06184" y="54102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e(n)</a:t>
            </a:r>
            <a:endParaRPr lang="zh-CN" alt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872402" y="62484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预测误差滤波器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线性预测原理</a:t>
            </a:r>
            <a:r>
              <a:rPr lang="en-US" altLang="zh-CN" dirty="0" smtClean="0"/>
              <a:t>-3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752600"/>
                <a:ext cx="7543800" cy="4267200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在最小均方误差意义下计算一组最佳预测系数</a:t>
                </a:r>
                <a:r>
                  <a:rPr lang="en-US" altLang="zh-CN" sz="2400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}</a:t>
                </a:r>
                <a:r>
                  <a:rPr lang="zh-CN" altLang="en-US" sz="2400" dirty="0" smtClean="0"/>
                  <a:t>，定义短时预测均方误差为：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dirty="0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dirty="0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dirty="0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zh-CN" sz="2400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4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2400" b="0" i="1" dirty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acc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r>
                  <a:rPr lang="zh-CN" altLang="en-US" sz="2400" dirty="0"/>
                  <a:t>为</a:t>
                </a:r>
                <a:r>
                  <a:rPr lang="zh-CN" altLang="en-US" sz="2400" dirty="0" smtClean="0"/>
                  <a:t>使</a:t>
                </a:r>
                <a:r>
                  <a:rPr lang="en-US" altLang="zh-CN" sz="2400" i="1" dirty="0" smtClean="0"/>
                  <a:t>E</a:t>
                </a:r>
                <a:r>
                  <a:rPr lang="en-US" altLang="zh-CN" sz="2400" i="1" baseline="-25000" dirty="0" smtClean="0"/>
                  <a:t>n</a:t>
                </a:r>
                <a:r>
                  <a:rPr lang="zh-CN" altLang="en-US" sz="2400" dirty="0" smtClean="0"/>
                  <a:t>达到最小，</a:t>
                </a:r>
                <a:r>
                  <a:rPr lang="en-US" altLang="zh-CN" sz="24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/>
                  <a:t>}</a:t>
                </a:r>
                <a:r>
                  <a:rPr lang="zh-CN" altLang="en-US" sz="2400" dirty="0" smtClean="0"/>
                  <a:t>必须满足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zh-CN" altLang="en-US" sz="240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/>
                      </a:rPr>
                      <m:t>=0</m:t>
                    </m:r>
                    <m:r>
                      <a:rPr lang="zh-CN" altLang="en-US" sz="2400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en-US" altLang="zh-CN" sz="2400" dirty="0" smtClean="0"/>
                  <a:t>k=1,2,…,p</a:t>
                </a:r>
                <a:r>
                  <a:rPr lang="zh-CN" altLang="en-US" sz="2400" dirty="0" smtClean="0"/>
                  <a:t>。于是有：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=−(2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dirty="0" smtClean="0"/>
              </a:p>
            </p:txBody>
          </p:sp>
        </mc:Choice>
        <mc:Fallback xmlns="">
          <p:sp>
            <p:nvSpPr>
              <p:cNvPr id="717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752600"/>
                <a:ext cx="7543800" cy="4267200"/>
              </a:xfrm>
              <a:blipFill rotWithShape="0">
                <a:blip r:embed="rId2"/>
                <a:stretch>
                  <a:fillRect l="-565" t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7610</TotalTime>
  <Words>693</Words>
  <Application>Microsoft Office PowerPoint</Application>
  <PresentationFormat>全屏显示(4:3)</PresentationFormat>
  <Paragraphs>185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 Unicode MS</vt:lpstr>
      <vt:lpstr>黑体</vt:lpstr>
      <vt:lpstr>华文行楷</vt:lpstr>
      <vt:lpstr>宋体</vt:lpstr>
      <vt:lpstr>幼圆</vt:lpstr>
      <vt:lpstr>Arial</vt:lpstr>
      <vt:lpstr>Calibri</vt:lpstr>
      <vt:lpstr>Cambria</vt:lpstr>
      <vt:lpstr>Cambria Math</vt:lpstr>
      <vt:lpstr>Franklin Gothic Book</vt:lpstr>
      <vt:lpstr>Perpetua</vt:lpstr>
      <vt:lpstr>Verdana</vt:lpstr>
      <vt:lpstr>Wingdings 2</vt:lpstr>
      <vt:lpstr>sp#ln-01 20150309</vt:lpstr>
      <vt:lpstr>09 数字信号处理：线性预测</vt:lpstr>
      <vt:lpstr>内容提要</vt:lpstr>
      <vt:lpstr>线性预测与语音信号模型之间关系</vt:lpstr>
      <vt:lpstr>线性预测与语音信号模型之间关系-1</vt:lpstr>
      <vt:lpstr>线性预测与语音信号模型之间关系-2</vt:lpstr>
      <vt:lpstr>线性预测原理</vt:lpstr>
      <vt:lpstr>线性预测原理-1</vt:lpstr>
      <vt:lpstr>线性预测原理-2</vt:lpstr>
      <vt:lpstr>线性预测原理-3</vt:lpstr>
      <vt:lpstr>线性预测原理-4</vt:lpstr>
      <vt:lpstr>线性预测原理-5</vt:lpstr>
      <vt:lpstr>自相关法-1</vt:lpstr>
      <vt:lpstr>自相关法-2</vt:lpstr>
      <vt:lpstr>自相关法-3</vt:lpstr>
      <vt:lpstr>自相关法-4</vt:lpstr>
      <vt:lpstr>协方差法 - 1</vt:lpstr>
      <vt:lpstr>协方差法 - 2</vt:lpstr>
      <vt:lpstr>线性预测（LPC）分析的频域解释</vt:lpstr>
      <vt:lpstr>LPC分析的频域解释-1</vt:lpstr>
      <vt:lpstr>LPC分析的频域解释-2</vt:lpstr>
      <vt:lpstr>LPC分析的频域解释-3</vt:lpstr>
      <vt:lpstr>线谱对分析法-1</vt:lpstr>
      <vt:lpstr>线谱对分析法-2</vt:lpstr>
      <vt:lpstr>PowerPoint 演示文稿</vt:lpstr>
      <vt:lpstr>线谱对分析法-3</vt:lpstr>
      <vt:lpstr>线谱对分析法-4</vt:lpstr>
      <vt:lpstr>线谱对分析法-5</vt:lpstr>
      <vt:lpstr>L S P 计 算 结 果</vt:lpstr>
      <vt:lpstr>连续20帧16阶LPC对应LSP轨迹图</vt:lpstr>
      <vt:lpstr>浊音、清音预测误差</vt:lpstr>
      <vt:lpstr>PowerPoint 演示文稿</vt:lpstr>
    </vt:vector>
  </TitlesOfParts>
  <Company>FUDAN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智能发育机器人中期汇报</dc:title>
  <dc:creator>ZWQ</dc:creator>
  <cp:lastModifiedBy>薛向阳</cp:lastModifiedBy>
  <cp:revision>1185</cp:revision>
  <dcterms:created xsi:type="dcterms:W3CDTF">2005-01-10T03:00:21Z</dcterms:created>
  <dcterms:modified xsi:type="dcterms:W3CDTF">2018-04-16T09:41:08Z</dcterms:modified>
</cp:coreProperties>
</file>