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  <p:sldMasterId id="2147484058" r:id="rId2"/>
  </p:sldMasterIdLst>
  <p:notesMasterIdLst>
    <p:notesMasterId r:id="rId37"/>
  </p:notesMasterIdLst>
  <p:sldIdLst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54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5342" autoAdjust="0"/>
  </p:normalViewPr>
  <p:slideViewPr>
    <p:cSldViewPr>
      <p:cViewPr varScale="1">
        <p:scale>
          <a:sx n="66" d="100"/>
          <a:sy n="66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016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5A84AAB-2230-40B3-998D-DDBEDD0BB6B8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eaLnBrk="1" hangingPunct="1"/>
              <a:t>6</a:t>
            </a:fld>
            <a:endParaRPr lang="en-US" altLang="zh-CN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514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F03EA-0EE5-4525-8383-5F9178E8E8F7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54EB25-E35D-4A72-919E-89F263CE9DF6}" type="slidenum">
              <a:rPr lang="zh-CN" altLang="en-US" smtClean="0">
                <a:solidFill>
                  <a:prstClr val="black"/>
                </a:solidFill>
                <a:latin typeface="Arial" charset="0"/>
              </a:rPr>
              <a:pPr eaLnBrk="1" hangingPunct="1"/>
              <a:t>30</a:t>
            </a:fld>
            <a:endParaRPr lang="en-US" altLang="zh-CN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6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7075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E14A-DA74-46F3-A3FC-262CBC9D0C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2855A-116F-43FD-8B94-1FEEA50F0E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75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7E139-CF9E-43E0-96E9-D2F92DA649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3A62-DE21-44CF-93F6-3A8F1A76B4E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7589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31FD3-3579-4BD7-B63C-00035515D9B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FB2BE-8FD6-459A-B541-B70C005BD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45856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91A7F-76D3-466A-9024-66052174CD5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34A8F-BB8C-4CB1-943C-59B240DDFD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9421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57D1-DF66-463E-B700-39824ABC120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BA880-DB65-4FDB-9839-F1BB9402BC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0053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508CE-1A52-4589-ACDA-ECC8D95FA3D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15CCD-9EDB-4504-977D-05B7459BD6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4054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819C6-C6CC-4B03-A0EE-59983231DCF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ADC51-248C-4B5F-BAB3-814F049188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1292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8DD1-3AB8-4069-A8F4-B7B206BE13D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复旦大学互动媒体研究所（</a:t>
            </a:r>
            <a:r>
              <a:rPr lang="en-US" altLang="zh-CN">
                <a:solidFill>
                  <a:srgbClr val="000000"/>
                </a:solidFill>
              </a:rPr>
              <a:t>IMI</a:t>
            </a:r>
            <a:r>
              <a:rPr lang="zh-CN" altLang="en-US">
                <a:solidFill>
                  <a:srgbClr val="000000"/>
                </a:solidFill>
              </a:rPr>
              <a:t>）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B7EF3-9969-4FD1-8EC7-941A6B24274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7167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A40B4-71B0-4B03-9586-255DD9C6B94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3C6CD-A6A7-4F10-AF20-F61C8820C0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5880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41D7-781B-49C1-ADED-B4FC90B639F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20A27-7960-4A12-B5C7-EFC8E4F27EF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0687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2B0F-0312-40E2-A690-15770949B6B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08B49-12A2-4BB6-A393-ED53667450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4160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BF25-2417-44B6-94C6-0F4C64441AA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B512B-1ABB-44C5-9C9F-8701A87DBE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700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6C76CF4-4115-4AD4-A164-F9706D1F1D2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2018-04-07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0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AFC3671-F4A9-410E-81E5-EF6E62170A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10 </a:t>
            </a:r>
            <a:r>
              <a:rPr lang="zh-CN" altLang="en-US" sz="4000" smtClean="0"/>
              <a:t>数字</a:t>
            </a:r>
            <a:r>
              <a:rPr lang="zh-CN" altLang="en-US" sz="4000" b="1" smtClean="0"/>
              <a:t>信号处理</a:t>
            </a:r>
            <a:r>
              <a:rPr lang="zh-CN" altLang="en-US" sz="4000" b="1" smtClean="0"/>
              <a:t>：语音时域分析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25337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88913"/>
            <a:ext cx="7315200" cy="1143000"/>
          </a:xfrm>
        </p:spPr>
        <p:txBody>
          <a:bodyPr/>
          <a:lstStyle/>
          <a:p>
            <a:r>
              <a:rPr lang="zh-CN" altLang="en-US" sz="4000" smtClean="0"/>
              <a:t>短时能量函数示意图</a:t>
            </a:r>
            <a:r>
              <a:rPr lang="en-US" altLang="zh-CN" sz="4000" smtClean="0"/>
              <a:t>-</a:t>
            </a:r>
            <a:r>
              <a:rPr lang="zh-CN" altLang="en-US" sz="4000" smtClean="0"/>
              <a:t>不同</a:t>
            </a:r>
            <a:r>
              <a:rPr lang="en-US" altLang="zh-CN" sz="4000" smtClean="0"/>
              <a:t>N</a:t>
            </a:r>
            <a:endParaRPr lang="zh-CN" altLang="en-US" sz="4000" smtClean="0"/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25806"/>
              </p:ext>
            </p:extLst>
          </p:nvPr>
        </p:nvGraphicFramePr>
        <p:xfrm>
          <a:off x="1850210" y="1916832"/>
          <a:ext cx="5432648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位图图像" r:id="rId3" imgW="3371429" imgH="3390476" progId="Paint.Picture">
                  <p:embed/>
                </p:oleObj>
              </mc:Choice>
              <mc:Fallback>
                <p:oleObj name="位图图像" r:id="rId3" imgW="3371429" imgH="3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10" y="1916832"/>
                        <a:ext cx="5432648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06471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短时平均能量的主要用途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41325" lvl="1" indent="-441325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800" dirty="0" smtClean="0">
                <a:cs typeface="+mn-cs"/>
              </a:rPr>
              <a:t>从</a:t>
            </a:r>
            <a:r>
              <a:rPr lang="zh-CN" altLang="en-US" sz="2800" dirty="0">
                <a:cs typeface="+mn-cs"/>
              </a:rPr>
              <a:t>语音中区别浊音，因为浊音时短时平均</a:t>
            </a:r>
            <a:r>
              <a:rPr lang="zh-CN" altLang="en-US" sz="2800" dirty="0" smtClean="0">
                <a:cs typeface="+mn-cs"/>
              </a:rPr>
              <a:t>能量比</a:t>
            </a:r>
            <a:r>
              <a:rPr lang="zh-CN" altLang="en-US" sz="2800" dirty="0">
                <a:cs typeface="+mn-cs"/>
              </a:rPr>
              <a:t>清音时短时平均</a:t>
            </a:r>
            <a:r>
              <a:rPr lang="zh-CN" altLang="en-US" sz="2800" dirty="0" smtClean="0">
                <a:cs typeface="+mn-cs"/>
              </a:rPr>
              <a:t>能量大很多</a:t>
            </a:r>
            <a:r>
              <a:rPr lang="zh-CN" altLang="en-US" sz="2800" dirty="0">
                <a:cs typeface="+mn-cs"/>
              </a:rPr>
              <a:t>；</a:t>
            </a:r>
          </a:p>
          <a:p>
            <a:pPr marL="441325" lvl="1" indent="-441325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800" dirty="0" smtClean="0">
                <a:cs typeface="+mn-cs"/>
              </a:rPr>
              <a:t>用来</a:t>
            </a:r>
            <a:r>
              <a:rPr lang="zh-CN" altLang="en-US" sz="2800" dirty="0">
                <a:cs typeface="+mn-cs"/>
              </a:rPr>
              <a:t>区别声母和韵母的分界、无声和有声的分界</a:t>
            </a:r>
            <a:r>
              <a:rPr lang="zh-CN" altLang="en-US" sz="2800" dirty="0" smtClean="0">
                <a:cs typeface="+mn-cs"/>
              </a:rPr>
              <a:t>等；</a:t>
            </a:r>
            <a:endParaRPr lang="zh-CN" altLang="en-US" sz="2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2837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短时平均幅度</a:t>
            </a:r>
            <a:endParaRPr lang="en-US" altLang="zh-CN" sz="4000" smtClean="0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如果窗的起点是</a:t>
            </a:r>
            <a:r>
              <a:rPr lang="en-US" altLang="zh-CN" smtClean="0"/>
              <a:t>n=0</a:t>
            </a:r>
            <a:r>
              <a:rPr lang="zh-CN" altLang="en-US" smtClean="0"/>
              <a:t>，短时平均幅度为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如果窗的起点为</a:t>
            </a:r>
            <a:r>
              <a:rPr lang="en-US" altLang="zh-CN" smtClean="0"/>
              <a:t>n=m</a:t>
            </a:r>
            <a:r>
              <a:rPr lang="zh-CN" altLang="en-US" smtClean="0"/>
              <a:t>，短时平均幅度为：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555875" y="4221163"/>
          <a:ext cx="31686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3" imgW="1231366" imgH="406224" progId="Equation.3">
                  <p:embed/>
                </p:oleObj>
              </mc:Choice>
              <mc:Fallback>
                <p:oleObj name="公式" r:id="rId3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31686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4343" name="Object 3"/>
          <p:cNvGraphicFramePr>
            <a:graphicFrameLocks noChangeAspect="1"/>
          </p:cNvGraphicFramePr>
          <p:nvPr/>
        </p:nvGraphicFramePr>
        <p:xfrm>
          <a:off x="2987675" y="2420938"/>
          <a:ext cx="23749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5" imgW="926698" imgH="406224" progId="Equation.3">
                  <p:embed/>
                </p:oleObj>
              </mc:Choice>
              <mc:Fallback>
                <p:oleObj name="公式" r:id="rId5" imgW="92669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3749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7040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短时过零率</a:t>
            </a:r>
            <a:endParaRPr lang="en-US" altLang="zh-CN" sz="4000" smtClean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76400"/>
            <a:ext cx="8424863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过零就是指信号通过零值，过零率就是每秒内信号值通过零值的次数；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对于离散时间序列，过零则是指序列取样值改变符号，过零率则是每个样本的改变符号的次数；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如果窗的起点是</a:t>
            </a:r>
            <a:r>
              <a:rPr lang="en-US" altLang="zh-CN" sz="2400" smtClean="0"/>
              <a:t>n=0</a:t>
            </a:r>
            <a:r>
              <a:rPr lang="zh-CN" altLang="en-US" sz="2400" smtClean="0"/>
              <a:t>，短时过零率为</a:t>
            </a:r>
          </a:p>
          <a:p>
            <a:pPr>
              <a:lnSpc>
                <a:spcPct val="150000"/>
              </a:lnSpc>
            </a:pPr>
            <a:endParaRPr lang="zh-CN" altLang="en-US" sz="28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2411413" y="4876800"/>
          <a:ext cx="4679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3" imgW="2222500" imgH="406400" progId="Equation.3">
                  <p:embed/>
                </p:oleObj>
              </mc:Choice>
              <mc:Fallback>
                <p:oleObj name="公式" r:id="rId3" imgW="2222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76800"/>
                        <a:ext cx="4679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15039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语音：“我到北京去”的过零率</a:t>
            </a:r>
          </a:p>
        </p:txBody>
      </p:sp>
      <p:sp>
        <p:nvSpPr>
          <p:cNvPr id="1638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3459A8-0C77-4756-A41E-CC21B93A0FB1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2BC924F-8247-4CDC-BD1A-11BA6EE10E97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48600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4281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3810000"/>
            <a:ext cx="8382000" cy="2487613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直方图分布形状与高斯分布很吻合，而且</a:t>
            </a:r>
            <a:r>
              <a:rPr lang="zh-CN" altLang="en-US" sz="2400" dirty="0" smtClean="0">
                <a:solidFill>
                  <a:schemeClr val="hlink"/>
                </a:solidFill>
              </a:rPr>
              <a:t>浊音时的短时平均过零率的均值为</a:t>
            </a:r>
            <a:r>
              <a:rPr lang="en-US" altLang="zh-CN" sz="2400" dirty="0" smtClean="0">
                <a:solidFill>
                  <a:srgbClr val="FF0000"/>
                </a:solidFill>
              </a:rPr>
              <a:t>14</a:t>
            </a:r>
            <a:r>
              <a:rPr lang="zh-CN" altLang="en-US" sz="2400" dirty="0" smtClean="0">
                <a:solidFill>
                  <a:srgbClr val="FF0000"/>
                </a:solidFill>
              </a:rPr>
              <a:t>次</a:t>
            </a:r>
            <a:r>
              <a:rPr lang="en-US" altLang="zh-CN" sz="2400" dirty="0" smtClean="0">
                <a:solidFill>
                  <a:srgbClr val="FF0000"/>
                </a:solidFill>
              </a:rPr>
              <a:t>/10ms</a:t>
            </a:r>
            <a:r>
              <a:rPr lang="zh-CN" altLang="en-US" sz="2400" dirty="0" smtClean="0">
                <a:solidFill>
                  <a:schemeClr val="hlink"/>
                </a:solidFill>
              </a:rPr>
              <a:t>，清音时短时过零率的均值为</a:t>
            </a:r>
            <a:r>
              <a:rPr lang="en-US" altLang="zh-CN" sz="2400" dirty="0" smtClean="0">
                <a:solidFill>
                  <a:srgbClr val="FF0000"/>
                </a:solidFill>
              </a:rPr>
              <a:t>47</a:t>
            </a:r>
            <a:r>
              <a:rPr lang="zh-CN" altLang="en-US" sz="2400" dirty="0" smtClean="0">
                <a:solidFill>
                  <a:srgbClr val="FF0000"/>
                </a:solidFill>
              </a:rPr>
              <a:t>次</a:t>
            </a:r>
            <a:r>
              <a:rPr lang="en-US" altLang="zh-CN" sz="2400" dirty="0" smtClean="0">
                <a:solidFill>
                  <a:srgbClr val="FF0000"/>
                </a:solidFill>
              </a:rPr>
              <a:t>/10ms</a:t>
            </a:r>
            <a:r>
              <a:rPr lang="zh-CN" altLang="en-US" sz="2400" dirty="0" smtClean="0">
                <a:solidFill>
                  <a:schemeClr val="hlink"/>
                </a:solidFill>
              </a:rPr>
              <a:t>。</a:t>
            </a:r>
            <a:endParaRPr lang="en-US" altLang="zh-CN" sz="2400" dirty="0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注意到浊音和清音有一个交叠区域，此时很难分清是浊音还是清音，尽管如此，平均过零率仍可以粗略的判断清音和浊音。</a:t>
            </a: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2286000" y="3276600"/>
            <a:ext cx="533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浊音和清音情况下典型的平均过零率的直方图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962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2188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短时能量与过零率的作用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36588" y="1828800"/>
            <a:ext cx="850741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短时平均能量和短时平均过零率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个参数，可用于识别无声段和语音段的起点和终点的位置；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背景噪声比较小时，用平均能量来识别比较有效；背景噪声较大时，用平均过零率识别比较有效；通常情况是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个参数联合进行识别。</a:t>
            </a:r>
          </a:p>
        </p:txBody>
      </p:sp>
    </p:spTree>
    <p:extLst>
      <p:ext uri="{BB962C8B-B14F-4D97-AF65-F5344CB8AC3E}">
        <p14:creationId xmlns:p14="http://schemas.microsoft.com/office/powerpoint/2010/main" val="38768013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793750"/>
            <a:ext cx="7543800" cy="5778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4000" smtClean="0"/>
              <a:t>条件概率密度函数</a:t>
            </a:r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839913"/>
            <a:ext cx="5910262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6934200" y="1765300"/>
            <a:ext cx="1404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S</a:t>
            </a:r>
            <a:r>
              <a:rPr lang="zh-CN" altLang="en-US" sz="2400">
                <a:solidFill>
                  <a:srgbClr val="000000"/>
                </a:solidFill>
              </a:rPr>
              <a:t>：无声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U</a:t>
            </a:r>
            <a:r>
              <a:rPr lang="zh-CN" altLang="en-US" sz="2400">
                <a:solidFill>
                  <a:srgbClr val="000000"/>
                </a:solidFill>
              </a:rPr>
              <a:t>：清音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V</a:t>
            </a:r>
            <a:r>
              <a:rPr lang="zh-CN" altLang="en-US" sz="2400">
                <a:solidFill>
                  <a:srgbClr val="000000"/>
                </a:solidFill>
              </a:rPr>
              <a:t>：浊音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M</a:t>
            </a:r>
            <a:r>
              <a:rPr lang="zh-CN" altLang="en-US" sz="2400">
                <a:solidFill>
                  <a:srgbClr val="000000"/>
                </a:solidFill>
              </a:rPr>
              <a:t>：幅度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</a:rPr>
              <a:t>Z</a:t>
            </a:r>
            <a:r>
              <a:rPr lang="zh-CN" altLang="en-US" sz="2400">
                <a:solidFill>
                  <a:srgbClr val="000000"/>
                </a:solidFill>
              </a:rPr>
              <a:t>：过零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62000" y="5616575"/>
            <a:ext cx="77136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浊音</a:t>
            </a:r>
            <a:r>
              <a:rPr kumimoji="1" lang="en-US" altLang="zh-CN" sz="2000" b="1">
                <a:solidFill>
                  <a:srgbClr val="336699"/>
                </a:solidFill>
                <a:latin typeface="Tahoma" pitchFamily="34" charset="0"/>
              </a:rPr>
              <a:t>U</a:t>
            </a: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的短时平均幅度最大，无声</a:t>
            </a:r>
            <a:r>
              <a:rPr kumimoji="1" lang="en-US" altLang="zh-CN" sz="2000" b="1">
                <a:solidFill>
                  <a:srgbClr val="336699"/>
                </a:solidFill>
                <a:latin typeface="Tahoma" pitchFamily="34" charset="0"/>
              </a:rPr>
              <a:t>S</a:t>
            </a: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的短时平均幅度最小</a:t>
            </a:r>
            <a:endParaRPr kumimoji="1" lang="zh-CN" altLang="en-US" sz="2000" b="1">
              <a:solidFill>
                <a:srgbClr val="000000"/>
              </a:solidFill>
              <a:latin typeface="Tahoma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清音</a:t>
            </a:r>
            <a:r>
              <a:rPr kumimoji="1" lang="en-US" altLang="zh-CN" sz="2000" b="1">
                <a:solidFill>
                  <a:srgbClr val="336699"/>
                </a:solidFill>
                <a:latin typeface="Tahoma" pitchFamily="34" charset="0"/>
              </a:rPr>
              <a:t>U</a:t>
            </a: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的短时过零率最大，无声</a:t>
            </a:r>
            <a:r>
              <a:rPr kumimoji="1" lang="en-US" altLang="zh-CN" sz="2000" b="1">
                <a:solidFill>
                  <a:srgbClr val="336699"/>
                </a:solidFill>
                <a:latin typeface="Tahoma" pitchFamily="34" charset="0"/>
              </a:rPr>
              <a:t>S</a:t>
            </a: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居中，浊音</a:t>
            </a:r>
            <a:r>
              <a:rPr kumimoji="1" lang="en-US" altLang="zh-CN" sz="2000" b="1">
                <a:solidFill>
                  <a:srgbClr val="336699"/>
                </a:solidFill>
                <a:latin typeface="Tahoma" pitchFamily="34" charset="0"/>
              </a:rPr>
              <a:t>V</a:t>
            </a:r>
            <a:r>
              <a:rPr kumimoji="1" lang="zh-CN" altLang="en-US" sz="2000" b="1">
                <a:solidFill>
                  <a:srgbClr val="336699"/>
                </a:solidFill>
                <a:latin typeface="Tahoma" pitchFamily="34" charset="0"/>
              </a:rPr>
              <a:t>的短时过零率最小</a:t>
            </a:r>
            <a:endParaRPr kumimoji="1" lang="en-US" altLang="zh-CN" sz="2000" b="1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253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短时能量与过零率特征展示</a:t>
            </a:r>
          </a:p>
        </p:txBody>
      </p:sp>
      <p:sp>
        <p:nvSpPr>
          <p:cNvPr id="204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71741FD-4288-4610-B751-43507D1B0B7B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839DEBE-FF69-4CBA-BA1A-87C5EC3E5B1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375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984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有声和无声、清音和浊音判断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6738" y="1600200"/>
            <a:ext cx="8001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在许多语音处理中，需要判断一段输入信号中哪些是语音段，哪些是无声段（一般有背景噪声），正确判决所要识别语音的起点和终点，对于提高语音识别率是十分重要的；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对于已经判定为语音段的部分，需要确定清音或浊音；</a:t>
            </a:r>
            <a:endParaRPr lang="en-US" altLang="zh-CN" sz="2400" smtClean="0"/>
          </a:p>
          <a:p>
            <a:pPr marL="866775" lvl="2" indent="-469900">
              <a:lnSpc>
                <a:spcPct val="150000"/>
              </a:lnSpc>
            </a:pPr>
            <a:r>
              <a:rPr lang="zh-CN" altLang="en-US" sz="2100" smtClean="0"/>
              <a:t>不同性质的语音的各种短时参数具有不同的概率密度函数</a:t>
            </a:r>
            <a:endParaRPr lang="en-US" altLang="zh-CN" sz="2100" smtClean="0"/>
          </a:p>
          <a:p>
            <a:pPr marL="866775" lvl="2" indent="-469900">
              <a:lnSpc>
                <a:spcPct val="150000"/>
              </a:lnSpc>
            </a:pPr>
            <a:r>
              <a:rPr lang="zh-CN" altLang="en-US" sz="2000" smtClean="0"/>
              <a:t>相邻若干帧语音应具有一致的语音特性</a:t>
            </a:r>
            <a:endParaRPr lang="en-US" altLang="zh-CN" sz="2100" smtClean="0"/>
          </a:p>
          <a:p>
            <a:pPr>
              <a:lnSpc>
                <a:spcPct val="150000"/>
              </a:lnSpc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229145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3B3AAF-AFC6-44C3-9799-F8E8F3DCEA83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609600"/>
            <a:ext cx="8001000" cy="911225"/>
          </a:xfrm>
        </p:spPr>
        <p:txBody>
          <a:bodyPr/>
          <a:lstStyle/>
          <a:p>
            <a:r>
              <a:rPr lang="zh-CN" altLang="en-US" sz="4000" dirty="0" smtClean="0"/>
              <a:t>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4" y="1828800"/>
            <a:ext cx="8001001" cy="39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短时能量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短时平均过零率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短时自相关系数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端点检测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清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静音分辨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基音估计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55034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4675" y="228600"/>
            <a:ext cx="8001000" cy="1216025"/>
          </a:xfrm>
        </p:spPr>
        <p:txBody>
          <a:bodyPr/>
          <a:lstStyle/>
          <a:p>
            <a:r>
              <a:rPr lang="zh-CN" altLang="en-US" sz="4000" smtClean="0"/>
              <a:t>判断语音信号的起点和终点</a:t>
            </a:r>
            <a:r>
              <a:rPr lang="en-US" altLang="zh-CN" sz="4000" smtClean="0"/>
              <a:t>-1</a:t>
            </a:r>
            <a:endParaRPr lang="zh-CN" altLang="en-US" sz="4000" smtClean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673225"/>
            <a:ext cx="4194175" cy="44989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判定输入语音的起点和终点：利用短时平均幅度和短时过零率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根据浊语音情况下短时平均幅度</a:t>
            </a:r>
            <a:r>
              <a:rPr lang="en-US" altLang="zh-CN" sz="2000" smtClean="0"/>
              <a:t>M</a:t>
            </a:r>
            <a:r>
              <a:rPr lang="zh-CN" altLang="en-US" sz="2000" smtClean="0"/>
              <a:t>的概率密度函数</a:t>
            </a:r>
            <a:r>
              <a:rPr lang="en-US" altLang="zh-CN" sz="2000" smtClean="0"/>
              <a:t>P(M/V)</a:t>
            </a:r>
            <a:r>
              <a:rPr lang="zh-CN" altLang="en-US" sz="2000" smtClean="0"/>
              <a:t>确定阈值参数</a:t>
            </a:r>
            <a:r>
              <a:rPr lang="en-US" altLang="zh-CN" sz="2000" smtClean="0"/>
              <a:t>MH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当一帧输入信号</a:t>
            </a:r>
            <a:r>
              <a:rPr lang="en-US" altLang="zh-CN" sz="2000" smtClean="0"/>
              <a:t>M</a:t>
            </a:r>
            <a:r>
              <a:rPr lang="zh-CN" altLang="en-US" sz="2000" smtClean="0"/>
              <a:t>值超过</a:t>
            </a:r>
            <a:r>
              <a:rPr lang="en-US" altLang="zh-CN" sz="2000" smtClean="0"/>
              <a:t>MH</a:t>
            </a:r>
            <a:r>
              <a:rPr lang="zh-CN" altLang="en-US" sz="2000" smtClean="0"/>
              <a:t>时，可认定该帧语音信号不是无声，很可能是浊音。</a:t>
            </a:r>
          </a:p>
        </p:txBody>
      </p:sp>
      <p:pic>
        <p:nvPicPr>
          <p:cNvPr id="2253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997075"/>
            <a:ext cx="4791075" cy="3717925"/>
          </a:xfrm>
          <a:noFill/>
        </p:spPr>
      </p:pic>
    </p:spTree>
    <p:extLst>
      <p:ext uri="{BB962C8B-B14F-4D97-AF65-F5344CB8AC3E}">
        <p14:creationId xmlns:p14="http://schemas.microsoft.com/office/powerpoint/2010/main" val="333338678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判断语音信号的起点和终点</a:t>
            </a:r>
            <a:r>
              <a:rPr lang="en-US" altLang="zh-CN" sz="4000" smtClean="0"/>
              <a:t>-2</a:t>
            </a:r>
            <a:endParaRPr lang="zh-CN" altLang="en-US" sz="4000" smtClean="0"/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8600" y="1752600"/>
            <a:ext cx="4953000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根据</a:t>
            </a:r>
            <a:r>
              <a:rPr lang="en-US" altLang="zh-CN" sz="2000" smtClean="0"/>
              <a:t>M</a:t>
            </a:r>
            <a:r>
              <a:rPr lang="en-US" altLang="zh-CN" sz="2000" baseline="-25000" smtClean="0"/>
              <a:t>H</a:t>
            </a:r>
            <a:r>
              <a:rPr lang="zh-CN" altLang="en-US" sz="2000" smtClean="0"/>
              <a:t>判定输入语音中的前后两个点</a:t>
            </a:r>
            <a:r>
              <a:rPr lang="en-US" altLang="zh-CN" sz="2000" smtClean="0"/>
              <a:t>N1</a:t>
            </a:r>
            <a:r>
              <a:rPr lang="zh-CN" altLang="en-US" sz="2000" smtClean="0"/>
              <a:t>和</a:t>
            </a:r>
            <a:r>
              <a:rPr lang="en-US" altLang="zh-CN" sz="2000" smtClean="0"/>
              <a:t>N2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smtClean="0"/>
              <a:t>N1</a:t>
            </a:r>
            <a:r>
              <a:rPr lang="zh-CN" altLang="en-US" sz="2000" smtClean="0"/>
              <a:t>和</a:t>
            </a:r>
            <a:r>
              <a:rPr lang="en-US" altLang="zh-CN" sz="2000" smtClean="0"/>
              <a:t>N2</a:t>
            </a:r>
            <a:r>
              <a:rPr lang="zh-CN" altLang="en-US" sz="2000" smtClean="0"/>
              <a:t>之间是语音段，但精确起</a:t>
            </a:r>
            <a:r>
              <a:rPr lang="en-US" altLang="zh-CN" sz="2000" smtClean="0"/>
              <a:t>/</a:t>
            </a:r>
            <a:r>
              <a:rPr lang="zh-CN" altLang="en-US" sz="2000" smtClean="0"/>
              <a:t>终点还要在</a:t>
            </a:r>
            <a:r>
              <a:rPr lang="en-US" altLang="zh-CN" sz="2000" smtClean="0"/>
              <a:t>N1</a:t>
            </a:r>
            <a:r>
              <a:rPr lang="zh-CN" altLang="en-US" sz="2000" smtClean="0"/>
              <a:t>之前和</a:t>
            </a:r>
            <a:r>
              <a:rPr lang="en-US" altLang="zh-CN" sz="2000" smtClean="0"/>
              <a:t>N2</a:t>
            </a:r>
            <a:r>
              <a:rPr lang="zh-CN" altLang="en-US" sz="2000" smtClean="0"/>
              <a:t>之后查找。</a:t>
            </a:r>
            <a:endParaRPr lang="en-US" altLang="zh-CN" sz="200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设置低阈值参数</a:t>
            </a:r>
            <a:r>
              <a:rPr lang="en-US" altLang="zh-CN" sz="2000" smtClean="0"/>
              <a:t>ML </a:t>
            </a:r>
            <a:r>
              <a:rPr lang="zh-CN" altLang="en-US" sz="2000" smtClean="0"/>
              <a:t>，由</a:t>
            </a:r>
            <a:r>
              <a:rPr lang="en-US" altLang="zh-CN" sz="2000" smtClean="0"/>
              <a:t>N1</a:t>
            </a:r>
            <a:r>
              <a:rPr lang="zh-CN" altLang="en-US" sz="2000" smtClean="0"/>
              <a:t>向前找，当短时平均幅度</a:t>
            </a:r>
            <a:r>
              <a:rPr lang="en-US" altLang="zh-CN" sz="2000" smtClean="0"/>
              <a:t>M</a:t>
            </a:r>
            <a:r>
              <a:rPr lang="zh-CN" altLang="en-US" sz="2000" smtClean="0"/>
              <a:t>由大到小减至</a:t>
            </a:r>
            <a:r>
              <a:rPr lang="en-US" altLang="zh-CN" sz="2000" smtClean="0"/>
              <a:t>ML</a:t>
            </a:r>
            <a:r>
              <a:rPr lang="zh-CN" altLang="en-US" sz="2000" smtClean="0"/>
              <a:t>时可确定点</a:t>
            </a:r>
            <a:r>
              <a:rPr lang="en-US" altLang="zh-CN" sz="2000" smtClean="0"/>
              <a:t>N1’ 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类似由</a:t>
            </a:r>
            <a:r>
              <a:rPr lang="en-US" altLang="zh-CN" sz="2000" smtClean="0"/>
              <a:t>N2</a:t>
            </a:r>
            <a:r>
              <a:rPr lang="zh-CN" altLang="en-US" sz="2000" smtClean="0"/>
              <a:t>向后找，可确定</a:t>
            </a:r>
            <a:r>
              <a:rPr lang="en-US" altLang="zh-CN" sz="2000" smtClean="0"/>
              <a:t>N2’ 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smtClean="0"/>
              <a:t>在</a:t>
            </a:r>
            <a:r>
              <a:rPr lang="en-US" altLang="zh-CN" sz="2000" smtClean="0"/>
              <a:t>N1’</a:t>
            </a:r>
            <a:r>
              <a:rPr lang="zh-CN" altLang="en-US" sz="2000" smtClean="0"/>
              <a:t>和</a:t>
            </a:r>
            <a:r>
              <a:rPr lang="en-US" altLang="zh-CN" sz="2000" smtClean="0"/>
              <a:t>N2’</a:t>
            </a:r>
            <a:r>
              <a:rPr lang="zh-CN" altLang="en-US" sz="2000" smtClean="0"/>
              <a:t>之间能确定是语音段。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000" smtClean="0"/>
          </a:p>
        </p:txBody>
      </p:sp>
      <p:pic>
        <p:nvPicPr>
          <p:cNvPr id="23556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688" y="1844675"/>
            <a:ext cx="4202112" cy="3260725"/>
          </a:xfrm>
          <a:noFill/>
        </p:spPr>
      </p:pic>
    </p:spTree>
    <p:extLst>
      <p:ext uri="{BB962C8B-B14F-4D97-AF65-F5344CB8AC3E}">
        <p14:creationId xmlns:p14="http://schemas.microsoft.com/office/powerpoint/2010/main" val="63113109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判断语音信号的起点和终点</a:t>
            </a:r>
            <a:r>
              <a:rPr lang="en-US" altLang="zh-CN" sz="4000" smtClean="0"/>
              <a:t>-3</a:t>
            </a:r>
            <a:endParaRPr lang="zh-CN" altLang="en-US" sz="400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628775"/>
            <a:ext cx="5083175" cy="4848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smtClean="0"/>
              <a:t>由</a:t>
            </a:r>
            <a:r>
              <a:rPr lang="en-US" altLang="zh-CN" sz="2000" smtClean="0"/>
              <a:t>N1’</a:t>
            </a:r>
            <a:r>
              <a:rPr lang="zh-CN" altLang="en-US" sz="2000" smtClean="0"/>
              <a:t>向前和</a:t>
            </a:r>
            <a:r>
              <a:rPr lang="en-US" altLang="zh-CN" sz="2000" smtClean="0"/>
              <a:t>N2’</a:t>
            </a:r>
            <a:r>
              <a:rPr lang="zh-CN" altLang="en-US" sz="2000" smtClean="0"/>
              <a:t>向后继续用短时过零率</a:t>
            </a:r>
            <a:r>
              <a:rPr lang="en-US" altLang="zh-CN" sz="2000" smtClean="0"/>
              <a:t>Z</a:t>
            </a:r>
            <a:r>
              <a:rPr lang="zh-CN" altLang="en-US" sz="2000" smtClean="0"/>
              <a:t>进行搜索。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smtClean="0"/>
              <a:t>无声情况下短时过零率</a:t>
            </a:r>
            <a:r>
              <a:rPr lang="en-US" altLang="zh-CN" sz="2000" smtClean="0"/>
              <a:t>Z</a:t>
            </a:r>
            <a:r>
              <a:rPr lang="zh-CN" altLang="en-US" sz="2000" smtClean="0"/>
              <a:t>均值，设置参数</a:t>
            </a:r>
            <a:r>
              <a:rPr lang="en-US" altLang="zh-CN" sz="2000" smtClean="0"/>
              <a:t>Z0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smtClean="0"/>
              <a:t>如果由</a:t>
            </a:r>
            <a:r>
              <a:rPr lang="en-US" altLang="zh-CN" sz="2000" smtClean="0"/>
              <a:t>N1’</a:t>
            </a:r>
            <a:r>
              <a:rPr lang="zh-CN" altLang="en-US" sz="2000" smtClean="0"/>
              <a:t>向前搜索时</a:t>
            </a:r>
            <a:r>
              <a:rPr lang="en-US" altLang="zh-CN" sz="2000" smtClean="0"/>
              <a:t>Z</a:t>
            </a:r>
            <a:r>
              <a:rPr lang="zh-CN" altLang="en-US" sz="2000" smtClean="0"/>
              <a:t>始终大于</a:t>
            </a:r>
            <a:r>
              <a:rPr lang="en-US" altLang="zh-CN" sz="2000" smtClean="0"/>
              <a:t>Z0</a:t>
            </a:r>
            <a:r>
              <a:rPr lang="zh-CN" altLang="en-US" sz="2000" smtClean="0"/>
              <a:t>的</a:t>
            </a:r>
            <a:r>
              <a:rPr lang="en-US" altLang="zh-CN" sz="2000" smtClean="0"/>
              <a:t>3</a:t>
            </a:r>
            <a:r>
              <a:rPr lang="zh-CN" altLang="en-US" sz="2000" smtClean="0"/>
              <a:t>倍，则认为这些信号仍属语音段，直至</a:t>
            </a:r>
            <a:r>
              <a:rPr lang="en-US" altLang="zh-CN" sz="2000" smtClean="0"/>
              <a:t>Z</a:t>
            </a:r>
            <a:r>
              <a:rPr lang="zh-CN" altLang="en-US" sz="2000" smtClean="0"/>
              <a:t>突然下降到低于</a:t>
            </a:r>
            <a:r>
              <a:rPr lang="en-US" altLang="zh-CN" sz="2000" smtClean="0"/>
              <a:t>3Z0</a:t>
            </a:r>
            <a:r>
              <a:rPr lang="zh-CN" altLang="en-US" sz="2000" smtClean="0"/>
              <a:t>值时，这时可确定语音精确起点；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smtClean="0"/>
              <a:t>由</a:t>
            </a:r>
            <a:r>
              <a:rPr lang="en-US" altLang="zh-CN" sz="2000" smtClean="0"/>
              <a:t>N1’ </a:t>
            </a:r>
            <a:r>
              <a:rPr lang="zh-CN" altLang="en-US" sz="2000" smtClean="0"/>
              <a:t>向前搜索时间不超过</a:t>
            </a:r>
            <a:r>
              <a:rPr lang="en-US" altLang="zh-CN" sz="2000" smtClean="0"/>
              <a:t>25ms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smtClean="0"/>
              <a:t>对终点做同样处理。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smtClean="0"/>
              <a:t>采取此算法原因： </a:t>
            </a:r>
            <a:r>
              <a:rPr lang="en-US" altLang="zh-CN" sz="2000" smtClean="0"/>
              <a:t>N1’</a:t>
            </a:r>
            <a:r>
              <a:rPr lang="zh-CN" altLang="en-US" sz="2000" smtClean="0"/>
              <a:t>以前可能是一段清辅音段（如</a:t>
            </a:r>
            <a:r>
              <a:rPr lang="en-US" altLang="zh-CN" sz="2000" smtClean="0"/>
              <a:t>f,s</a:t>
            </a:r>
            <a:r>
              <a:rPr lang="zh-CN" altLang="en-US" sz="2000" smtClean="0"/>
              <a:t>），能量相当弱，依靠能量不能与无声段区别开，过零率明显高于无声，因而能用此参数精确判断二者分割点，即语音真正起点。</a:t>
            </a:r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905000"/>
            <a:ext cx="3733800" cy="2897188"/>
          </a:xfrm>
          <a:noFill/>
        </p:spPr>
      </p:pic>
    </p:spTree>
    <p:extLst>
      <p:ext uri="{BB962C8B-B14F-4D97-AF65-F5344CB8AC3E}">
        <p14:creationId xmlns:p14="http://schemas.microsoft.com/office/powerpoint/2010/main" val="285368115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判断语音信号的起点和终点</a:t>
            </a:r>
            <a:r>
              <a:rPr lang="en-US" altLang="zh-CN" sz="4000" smtClean="0"/>
              <a:t>-4</a:t>
            </a:r>
            <a:endParaRPr lang="zh-CN" altLang="en-US" sz="4000" smtClean="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40750" cy="4624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另一种判断方法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求出</a:t>
            </a:r>
            <a:r>
              <a:rPr lang="en-US" altLang="zh-CN" sz="2000" smtClean="0"/>
              <a:t>S</a:t>
            </a:r>
            <a:r>
              <a:rPr lang="zh-CN" altLang="en-US" sz="2000" smtClean="0"/>
              <a:t>、</a:t>
            </a:r>
            <a:r>
              <a:rPr lang="en-US" altLang="zh-CN" sz="2000" smtClean="0"/>
              <a:t>U</a:t>
            </a:r>
            <a:r>
              <a:rPr lang="zh-CN" altLang="en-US" sz="2000" smtClean="0"/>
              <a:t>、</a:t>
            </a:r>
            <a:r>
              <a:rPr lang="en-US" altLang="zh-CN" sz="2000" smtClean="0"/>
              <a:t>V</a:t>
            </a:r>
            <a:r>
              <a:rPr lang="zh-CN" altLang="en-US" sz="2000" smtClean="0"/>
              <a:t>三种情况下短时平均幅度</a:t>
            </a:r>
            <a:r>
              <a:rPr lang="en-US" altLang="zh-CN" sz="2000" smtClean="0"/>
              <a:t>M</a:t>
            </a:r>
            <a:r>
              <a:rPr lang="zh-CN" altLang="en-US" sz="2000" smtClean="0"/>
              <a:t>和短时过零率</a:t>
            </a:r>
            <a:r>
              <a:rPr lang="en-US" altLang="zh-CN" sz="2000" smtClean="0"/>
              <a:t>Z</a:t>
            </a:r>
            <a:r>
              <a:rPr lang="zh-CN" altLang="en-US" sz="2000" smtClean="0"/>
              <a:t>的条件联合概率密度函数</a:t>
            </a:r>
            <a:r>
              <a:rPr lang="en-US" altLang="zh-CN" sz="2000" smtClean="0"/>
              <a:t>P(M</a:t>
            </a:r>
            <a:r>
              <a:rPr lang="zh-CN" altLang="en-US" sz="2000" smtClean="0"/>
              <a:t>、 </a:t>
            </a:r>
            <a:r>
              <a:rPr lang="en-US" altLang="zh-CN" sz="2000" smtClean="0"/>
              <a:t>Z/S), P(M</a:t>
            </a:r>
            <a:r>
              <a:rPr lang="zh-CN" altLang="en-US" sz="2000" smtClean="0"/>
              <a:t>、</a:t>
            </a:r>
            <a:r>
              <a:rPr lang="en-US" altLang="zh-CN" sz="2000" smtClean="0"/>
              <a:t>Z/U), P(M</a:t>
            </a:r>
            <a:r>
              <a:rPr lang="zh-CN" altLang="en-US" sz="2000" smtClean="0"/>
              <a:t>、</a:t>
            </a:r>
            <a:r>
              <a:rPr lang="en-US" altLang="zh-CN" sz="2000" smtClean="0"/>
              <a:t>Z/V)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采用最大似然算法，根据一帧信号的</a:t>
            </a:r>
            <a:r>
              <a:rPr lang="en-US" altLang="zh-CN" sz="2000" smtClean="0"/>
              <a:t>M</a:t>
            </a:r>
            <a:r>
              <a:rPr lang="zh-CN" altLang="en-US" sz="2000" smtClean="0"/>
              <a:t>和</a:t>
            </a:r>
            <a:r>
              <a:rPr lang="en-US" altLang="zh-CN" sz="2000" smtClean="0"/>
              <a:t>Z</a:t>
            </a:r>
            <a:r>
              <a:rPr lang="zh-CN" altLang="en-US" sz="2000" smtClean="0"/>
              <a:t>值来判断</a:t>
            </a:r>
            <a:r>
              <a:rPr lang="en-US" altLang="zh-CN" sz="2000" smtClean="0"/>
              <a:t>S/U/V</a:t>
            </a:r>
            <a:r>
              <a:rPr lang="zh-CN" altLang="en-US" sz="2000" smtClean="0"/>
              <a:t>，即计算后验概率：</a:t>
            </a:r>
            <a:endParaRPr lang="en-US" altLang="zh-CN" sz="200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smtClean="0"/>
              <a:t>	   	          P(X/M,Z)=[P(M,Z/X)P(X)]/P(M,Z)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smtClean="0"/>
              <a:t>  </a:t>
            </a:r>
            <a:r>
              <a:rPr lang="en-US" altLang="zh-CN" sz="2000" smtClean="0"/>
              <a:t>		</a:t>
            </a:r>
            <a:r>
              <a:rPr lang="zh-CN" altLang="en-US" sz="2000" smtClean="0"/>
              <a:t>其中，</a:t>
            </a:r>
            <a:r>
              <a:rPr lang="en-US" altLang="zh-CN" sz="2000" smtClean="0"/>
              <a:t>X=S</a:t>
            </a:r>
            <a:r>
              <a:rPr lang="zh-CN" altLang="en-US" sz="2000" smtClean="0"/>
              <a:t>或</a:t>
            </a:r>
            <a:r>
              <a:rPr lang="en-US" altLang="zh-CN" sz="2000" smtClean="0"/>
              <a:t>U</a:t>
            </a:r>
            <a:r>
              <a:rPr lang="zh-CN" altLang="en-US" sz="2000" smtClean="0"/>
              <a:t>或</a:t>
            </a:r>
            <a:r>
              <a:rPr lang="en-US" altLang="zh-CN" sz="2000" smtClean="0"/>
              <a:t>V</a:t>
            </a:r>
            <a:r>
              <a:rPr lang="zh-CN" altLang="en-US" sz="2000" smtClean="0"/>
              <a:t>，后验概率最大者为判决结果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事实上，仅依靠</a:t>
            </a:r>
            <a:r>
              <a:rPr lang="en-US" altLang="zh-CN" sz="2000" smtClean="0"/>
              <a:t>M</a:t>
            </a:r>
            <a:r>
              <a:rPr lang="zh-CN" altLang="en-US" sz="2000" smtClean="0"/>
              <a:t>和</a:t>
            </a:r>
            <a:r>
              <a:rPr lang="en-US" altLang="zh-CN" sz="2000" smtClean="0"/>
              <a:t>Z</a:t>
            </a:r>
            <a:r>
              <a:rPr lang="zh-CN" altLang="en-US" sz="2000" smtClean="0"/>
              <a:t>两个参数不够，通常要选择更多参数，如相关函数等。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89758580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语音信号的短时自相关函数</a:t>
            </a:r>
            <a:endParaRPr lang="en-US" altLang="zh-CN" sz="4000" smtClean="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762000" y="2057400"/>
            <a:ext cx="7978775" cy="36576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smtClean="0"/>
              <a:t>设          一段加窗语音信号，非零区间为</a:t>
            </a:r>
            <a:r>
              <a:rPr lang="en-US" altLang="zh-CN" sz="2400" smtClean="0"/>
              <a:t>n=0~N-1,</a:t>
            </a:r>
            <a:r>
              <a:rPr lang="zh-CN" altLang="en-US" sz="2400" smtClean="0"/>
              <a:t>其自相关函数</a:t>
            </a:r>
            <a:r>
              <a:rPr lang="en-US" altLang="zh-CN" sz="2400" i="1" smtClean="0"/>
              <a:t>R</a:t>
            </a:r>
            <a:r>
              <a:rPr lang="en-US" altLang="zh-CN" sz="2400" i="1" baseline="-25000" smtClean="0"/>
              <a:t>w</a:t>
            </a:r>
            <a:r>
              <a:rPr lang="en-US" altLang="zh-CN" sz="2400" i="1" smtClean="0"/>
              <a:t>(k)</a:t>
            </a:r>
            <a:r>
              <a:rPr lang="zh-CN" altLang="en-US" sz="2400" smtClean="0"/>
              <a:t>称为语音信号的短时自相关函数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1201738" y="2095500"/>
          <a:ext cx="1008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4" imgW="355292" imgH="203024" progId="Equation.3">
                  <p:embed/>
                </p:oleObj>
              </mc:Choice>
              <mc:Fallback>
                <p:oleObj name="公式" r:id="rId4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095500"/>
                        <a:ext cx="10080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6631" name="Object 3"/>
          <p:cNvGraphicFramePr>
            <a:graphicFrameLocks noChangeAspect="1"/>
          </p:cNvGraphicFramePr>
          <p:nvPr/>
        </p:nvGraphicFramePr>
        <p:xfrm>
          <a:off x="942975" y="3557588"/>
          <a:ext cx="75152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6" imgW="4952880" imgH="444240" progId="Equation.3">
                  <p:embed/>
                </p:oleObj>
              </mc:Choice>
              <mc:Fallback>
                <p:oleObj name="公式" r:id="rId6" imgW="4952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557588"/>
                        <a:ext cx="75152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539750" y="4941888"/>
            <a:ext cx="829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000000"/>
                </a:solidFill>
                <a:latin typeface="Tahoma" pitchFamily="34" charset="0"/>
              </a:rPr>
              <a:t>   可证明：自相关函数是偶函数，且</a:t>
            </a:r>
            <a:r>
              <a:rPr kumimoji="1" lang="en-US" altLang="zh-CN" sz="2000" i="1">
                <a:solidFill>
                  <a:srgbClr val="000000"/>
                </a:solidFill>
                <a:latin typeface="Tahoma" pitchFamily="34" charset="0"/>
              </a:rPr>
              <a:t>k</a:t>
            </a:r>
            <a:r>
              <a:rPr kumimoji="1" lang="en-US" altLang="zh-CN" sz="2000">
                <a:solidFill>
                  <a:srgbClr val="000000"/>
                </a:solidFill>
                <a:latin typeface="Tahoma" pitchFamily="34" charset="0"/>
              </a:rPr>
              <a:t>=0</a:t>
            </a:r>
            <a:r>
              <a:rPr kumimoji="1" lang="zh-CN" altLang="en-US" sz="2000">
                <a:solidFill>
                  <a:srgbClr val="000000"/>
                </a:solidFill>
                <a:latin typeface="Tahoma" pitchFamily="34" charset="0"/>
              </a:rPr>
              <a:t>时取最大值，值为短时能量</a:t>
            </a:r>
          </a:p>
        </p:txBody>
      </p:sp>
    </p:spTree>
    <p:extLst>
      <p:ext uri="{BB962C8B-B14F-4D97-AF65-F5344CB8AC3E}">
        <p14:creationId xmlns:p14="http://schemas.microsoft.com/office/powerpoint/2010/main" val="404545521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57200" y="609600"/>
          <a:ext cx="82391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位图图像" r:id="rId3" imgW="3315163" imgH="2619048" progId="Paint.Picture">
                  <p:embed/>
                </p:oleObj>
              </mc:Choice>
              <mc:Fallback>
                <p:oleObj name="位图图像" r:id="rId3" imgW="3315163" imgH="26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23912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75249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短时自相关函数的特点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/>
              <a:t>浊音：周期信号，短时自相关函数呈现明显周期性，周期就是浊音信号周期。</a:t>
            </a: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/>
              <a:t>清音：接近随机噪声，短时自相关函数不具有周期性，且随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的增大迅速减小。</a:t>
            </a:r>
            <a:endParaRPr lang="en-US" altLang="zh-CN" sz="240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endParaRPr lang="zh-CN" altLang="en-US" sz="240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smtClean="0"/>
              <a:t>据此性质，可判断语音信号是清音还是浊音，还可判断浊音基音周期。</a:t>
            </a:r>
          </a:p>
        </p:txBody>
      </p:sp>
    </p:spTree>
    <p:extLst>
      <p:ext uri="{BB962C8B-B14F-4D97-AF65-F5344CB8AC3E}">
        <p14:creationId xmlns:p14="http://schemas.microsoft.com/office/powerpoint/2010/main" val="2570353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62000"/>
          </a:xfrm>
        </p:spPr>
        <p:txBody>
          <a:bodyPr/>
          <a:lstStyle/>
          <a:p>
            <a:r>
              <a:rPr lang="zh-CN" altLang="en-US" sz="3600" dirty="0" smtClean="0"/>
              <a:t>基于短时自相关函数的基音周期估计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676400"/>
            <a:ext cx="8458200" cy="4724400"/>
          </a:xfrm>
        </p:spPr>
        <p:txBody>
          <a:bodyPr/>
          <a:lstStyle/>
          <a:p>
            <a:r>
              <a:rPr lang="zh-CN" altLang="en-US" sz="2400" dirty="0" smtClean="0"/>
              <a:t>短时自相关函数在基音周期的整数倍点上取最大值，若找到第一最大峰值点的位置，并计算它与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点的间隔，便能估计出基音周期；</a:t>
            </a:r>
          </a:p>
          <a:p>
            <a:r>
              <a:rPr lang="zh-CN" altLang="en-US" sz="2400" dirty="0" smtClean="0"/>
              <a:t>实际上第一最大峰值点的位置有时不与基音周期相吻合，原因有：</a:t>
            </a:r>
          </a:p>
          <a:p>
            <a:pPr lvl="1"/>
            <a:r>
              <a:rPr lang="zh-CN" altLang="en-US" sz="2400" dirty="0" smtClean="0">
                <a:solidFill>
                  <a:schemeClr val="hlink"/>
                </a:solidFill>
              </a:rPr>
              <a:t>窗口过长或过短会导致不一致。</a:t>
            </a:r>
            <a:r>
              <a:rPr lang="zh-CN" altLang="en-US" sz="2400" dirty="0" smtClean="0"/>
              <a:t>一般窗长至少大于两个基音周期，语音信号中最长的基音周期约为</a:t>
            </a:r>
            <a:r>
              <a:rPr lang="en-US" altLang="zh-CN" sz="2400" dirty="0" smtClean="0"/>
              <a:t>20ms</a:t>
            </a:r>
            <a:r>
              <a:rPr lang="zh-CN" altLang="en-US" sz="2400" dirty="0" smtClean="0"/>
              <a:t>，因此窗长应选大于</a:t>
            </a:r>
            <a:r>
              <a:rPr lang="en-US" altLang="zh-CN" sz="2400" dirty="0" smtClean="0"/>
              <a:t>40ms</a:t>
            </a:r>
            <a:r>
              <a:rPr lang="zh-CN" altLang="en-US" sz="2400" dirty="0" smtClean="0"/>
              <a:t>。</a:t>
            </a:r>
          </a:p>
          <a:p>
            <a:pPr lvl="1"/>
            <a:r>
              <a:rPr lang="zh-CN" altLang="en-US" sz="2400" dirty="0" smtClean="0">
                <a:solidFill>
                  <a:schemeClr val="hlink"/>
                </a:solidFill>
              </a:rPr>
              <a:t>声道特性影响：</a:t>
            </a:r>
            <a:r>
              <a:rPr lang="zh-CN" altLang="en-US" sz="2400" dirty="0" smtClean="0"/>
              <a:t>有时窗长足够长，但第一最大值与基音周期仍不一致，是由于声道的共振峰特性造成了干扰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8658718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4675" y="304800"/>
            <a:ext cx="8569325" cy="1216025"/>
          </a:xfrm>
        </p:spPr>
        <p:txBody>
          <a:bodyPr/>
          <a:lstStyle/>
          <a:p>
            <a:r>
              <a:rPr lang="zh-CN" altLang="en-US" sz="3600" smtClean="0"/>
              <a:t>基于短时平均幅度差函数的基音周期估计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解决方法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hlink"/>
                </a:solidFill>
              </a:rPr>
              <a:t>60~900Hz</a:t>
            </a:r>
            <a:r>
              <a:rPr lang="zh-CN" altLang="en-US" sz="2400" dirty="0">
                <a:solidFill>
                  <a:schemeClr val="hlink"/>
                </a:solidFill>
              </a:rPr>
              <a:t>的带通滤波器滤波，并用滤波信号的自相关函数进行基音周期的估计；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对语音信号进行非线性变换后求自相关函数，一种有效的非线性变换是中心削波，削波后基音周期的峰起更尖锐</a:t>
            </a:r>
            <a:r>
              <a:rPr lang="zh-CN" altLang="en-US" sz="2400" dirty="0"/>
              <a:t>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554343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99BCDDD-6B3C-46A7-B0C5-B3563DD07EF2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427AA1-8047-4602-AFF2-AB436DF84296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7748588" cy="4953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5257800"/>
            <a:ext cx="3276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5592763" y="568801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中心削波处理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63" y="1066800"/>
            <a:ext cx="8831262" cy="5486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86518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帧：</a:t>
            </a:r>
            <a:r>
              <a:rPr lang="en-US" altLang="zh-CN" sz="4000" smtClean="0"/>
              <a:t>frame</a:t>
            </a:r>
            <a:endParaRPr lang="zh-CN" altLang="en-US" sz="4000" smtClean="0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短时语音分析：将语音分割成段进行处理，每一段称为一“帧”；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帧长：10～30</a:t>
            </a:r>
            <a:r>
              <a:rPr lang="en-US" altLang="zh-CN" sz="2400" smtClean="0"/>
              <a:t>ms，20ms</a:t>
            </a:r>
            <a:r>
              <a:rPr lang="zh-CN" altLang="en-US" sz="2400" smtClean="0"/>
              <a:t>为常见帧率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帧移：0～1/2帧长，帧与帧之间的平滑过渡；</a:t>
            </a:r>
          </a:p>
        </p:txBody>
      </p:sp>
      <p:pic>
        <p:nvPicPr>
          <p:cNvPr id="5124" name="Picture 4" descr="D:\hqx\a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7772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362200" y="4343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368780" y="4343400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267200" y="4343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3657600" y="4800600"/>
            <a:ext cx="1981200" cy="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657600" y="4572000"/>
            <a:ext cx="60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0" name="Oval 18"/>
          <p:cNvSpPr>
            <a:spLocks noChangeArrowheads="1"/>
          </p:cNvSpPr>
          <p:nvPr/>
        </p:nvSpPr>
        <p:spPr bwMode="auto">
          <a:xfrm>
            <a:off x="6324600" y="44196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345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短时平均幅度差函数（</a:t>
            </a:r>
            <a:r>
              <a:rPr lang="en-US" altLang="zh-CN" sz="4000" dirty="0" smtClean="0"/>
              <a:t>AMDF）</a:t>
            </a:r>
            <a:endParaRPr lang="zh-CN" altLang="en-US" sz="4000" dirty="0" smtClean="0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05000"/>
            <a:ext cx="8540750" cy="3962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Average Magnitude Difference Function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Ross</a:t>
            </a:r>
            <a:r>
              <a:rPr lang="zh-CN" altLang="en-US" sz="2400" dirty="0" smtClean="0">
                <a:latin typeface="宋体" pitchFamily="2" charset="-122"/>
              </a:rPr>
              <a:t>等人于</a:t>
            </a:r>
            <a:r>
              <a:rPr lang="zh-CN" altLang="en-US" sz="2400" dirty="0" smtClean="0"/>
              <a:t>1974</a:t>
            </a:r>
            <a:r>
              <a:rPr lang="zh-CN" altLang="en-US" sz="2400" dirty="0" smtClean="0">
                <a:latin typeface="宋体" pitchFamily="2" charset="-122"/>
              </a:rPr>
              <a:t>年提出的：</a:t>
            </a:r>
            <a:endParaRPr lang="en-US" altLang="zh-CN" sz="2400" dirty="0" smtClean="0">
              <a:latin typeface="宋体" pitchFamily="2" charset="-122"/>
            </a:endParaRPr>
          </a:p>
          <a:p>
            <a:pPr>
              <a:defRPr/>
            </a:pPr>
            <a:endParaRPr lang="en-US" altLang="zh-CN" sz="2400" dirty="0">
              <a:latin typeface="宋体" pitchFamily="2" charset="-122"/>
            </a:endParaRPr>
          </a:p>
          <a:p>
            <a:pPr>
              <a:defRPr/>
            </a:pPr>
            <a:endParaRPr lang="en-US" altLang="zh-CN" sz="2400" dirty="0" smtClean="0">
              <a:latin typeface="宋体" pitchFamily="2" charset="-122"/>
            </a:endParaRPr>
          </a:p>
          <a:p>
            <a:pPr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>
              <a:latin typeface="宋体" pitchFamily="2" charset="-122"/>
            </a:endParaRPr>
          </a:p>
          <a:p>
            <a:pPr>
              <a:buFont typeface="Wingdings" pitchFamily="2" charset="2"/>
              <a:buChar char="p"/>
              <a:defRPr/>
            </a:pPr>
            <a:r>
              <a:rPr lang="zh-CN" altLang="en-US" sz="2400" dirty="0" smtClean="0">
                <a:latin typeface="宋体" pitchFamily="2" charset="-122"/>
              </a:rPr>
              <a:t>在周期的各整数倍点上，</a:t>
            </a:r>
            <a:r>
              <a:rPr lang="en-US" altLang="zh-CN" sz="2400" i="1" dirty="0" err="1" smtClean="0">
                <a:latin typeface="宋体" pitchFamily="2" charset="-122"/>
              </a:rPr>
              <a:t>D</a:t>
            </a:r>
            <a:r>
              <a:rPr lang="en-US" altLang="zh-CN" sz="2400" i="1" baseline="-25000" dirty="0" err="1" smtClean="0">
                <a:latin typeface="宋体" pitchFamily="2" charset="-122"/>
              </a:rPr>
              <a:t>w</a:t>
            </a:r>
            <a:r>
              <a:rPr lang="zh-CN" altLang="en-US" sz="2400" dirty="0" smtClean="0">
                <a:latin typeface="宋体" pitchFamily="2" charset="-122"/>
              </a:rPr>
              <a:t>具有谷值，而不是峰值。在浊音语音的基音周期上取值会急剧下降，而清音语音时不会有明显的下降；可用于检测基音周期。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787400" y="2952750"/>
          <a:ext cx="71120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4" imgW="2222280" imgH="444240" progId="Equation.3">
                  <p:embed/>
                </p:oleObj>
              </mc:Choice>
              <mc:Fallback>
                <p:oleObj name="公式" r:id="rId4" imgW="2222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52750"/>
                        <a:ext cx="71120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943600" y="4876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907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B4BA973-4E67-42BF-87E4-B948284B5140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9DD2DD3-C97F-4460-B65B-C09C2388BEA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52400"/>
            <a:ext cx="8189912" cy="655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0506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AMDF</a:t>
            </a:r>
            <a:r>
              <a:rPr lang="zh-CN" altLang="en-US" dirty="0" smtClean="0"/>
              <a:t>的基音周期估计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基音周期的谷点比峰点的锐度要尖锐，估计精度更高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计算短时平均幅度差函数不用乘法，计算量小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可对语音信号进行谱平滑（去除共振峰影响）和中心削波处理，改善基音周期估计的效果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短时平均幅度差函数对于语音信号的快速变化比较敏感</a:t>
            </a:r>
          </a:p>
        </p:txBody>
      </p:sp>
    </p:spTree>
    <p:extLst>
      <p:ext uri="{BB962C8B-B14F-4D97-AF65-F5344CB8AC3E}">
        <p14:creationId xmlns:p14="http://schemas.microsoft.com/office/powerpoint/2010/main" val="1732045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552F62E-CA3B-4C32-9C16-EF3675D14BF3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AE9A970-02D5-4C56-A1D9-A2025DB1879D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28600"/>
            <a:ext cx="916305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24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1119783" y="2924944"/>
            <a:ext cx="17240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53441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窗：</a:t>
            </a:r>
            <a:r>
              <a:rPr lang="en-US" altLang="zh-CN" sz="4000" smtClean="0"/>
              <a:t>window</a:t>
            </a:r>
            <a:endParaRPr lang="zh-CN" altLang="en-US" sz="4000" smtClean="0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短时加窗处理 </a:t>
            </a:r>
            <a:r>
              <a:rPr lang="en-US" altLang="zh-CN" sz="2400" smtClean="0"/>
              <a:t>– </a:t>
            </a:r>
            <a:r>
              <a:rPr lang="zh-CN" altLang="en-US" sz="2400" smtClean="0"/>
              <a:t>获得短时语音信号，假设在</a:t>
            </a:r>
            <a:r>
              <a:rPr lang="en-US" altLang="zh-CN" sz="2400" smtClean="0"/>
              <a:t>10ms ~ 30ms</a:t>
            </a:r>
            <a:r>
              <a:rPr lang="zh-CN" altLang="en-US" sz="2400" smtClean="0"/>
              <a:t>内是平稳的；不同的窗将影响分析结果</a:t>
            </a:r>
            <a:endParaRPr lang="en-US" altLang="zh-CN" sz="2400" smtClean="0"/>
          </a:p>
          <a:p>
            <a:endParaRPr lang="zh-CN" altLang="en-US" sz="2400" smtClean="0"/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2743200" y="2667000"/>
          <a:ext cx="3463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3" imgW="1155700" imgH="228600" progId="Equation.3">
                  <p:embed/>
                </p:oleObj>
              </mc:Choice>
              <mc:Fallback>
                <p:oleObj name="公式" r:id="rId3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463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2743200" y="3784600"/>
          <a:ext cx="2817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5" imgW="1409088" imgH="203112" progId="Equation.3">
                  <p:embed/>
                </p:oleObj>
              </mc:Choice>
              <mc:Fallback>
                <p:oleObj r:id="rId5" imgW="140908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84600"/>
                        <a:ext cx="2817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2743200" y="4241800"/>
          <a:ext cx="5789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7" imgW="2895600" imgH="393700" progId="Equation.3">
                  <p:embed/>
                </p:oleObj>
              </mc:Choice>
              <mc:Fallback>
                <p:oleObj r:id="rId7" imgW="2895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41800"/>
                        <a:ext cx="5789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743200" y="5003800"/>
          <a:ext cx="5357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9" imgW="2679700" imgH="393700" progId="Equation.3">
                  <p:embed/>
                </p:oleObj>
              </mc:Choice>
              <mc:Fallback>
                <p:oleObj r:id="rId9" imgW="2679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03800"/>
                        <a:ext cx="5357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066800" y="3708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ahoma" pitchFamily="34" charset="0"/>
              </a:rPr>
              <a:t>矩形窗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143000" y="4394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ahoma" pitchFamily="34" charset="0"/>
              </a:rPr>
              <a:t>汉明窗</a:t>
            </a:r>
            <a:endParaRPr kumimoji="1" lang="en-US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990600" y="51816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ahoma" pitchFamily="34" charset="0"/>
              </a:rPr>
              <a:t>汉宁窗</a:t>
            </a:r>
            <a:endParaRPr kumimoji="1" lang="en-US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6489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矩形窗</a:t>
            </a:r>
          </a:p>
        </p:txBody>
      </p:sp>
      <p:sp>
        <p:nvSpPr>
          <p:cNvPr id="71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D530419-97D4-4DE9-86FD-47E31E935ED4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C6C638E-F938-4FED-B4C2-81E76E3FA7D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52613"/>
            <a:ext cx="7618413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505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52613"/>
            <a:ext cx="7620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汉明窗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762000" y="5715000"/>
            <a:ext cx="71104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</a:rPr>
              <a:t>汉明窗的第一个零值频率位置比矩形窗大一倍，即汉明窗的带宽</a:t>
            </a:r>
            <a:endParaRPr lang="en-US" altLang="zh-CN" b="1">
              <a:solidFill>
                <a:srgbClr val="000000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</a:rPr>
              <a:t>大约是矩形窗的二倍；同时，汉明窗的通带外衰减比矩形窗大得多。</a:t>
            </a:r>
          </a:p>
        </p:txBody>
      </p:sp>
    </p:spTree>
    <p:extLst>
      <p:ext uri="{BB962C8B-B14F-4D97-AF65-F5344CB8AC3E}">
        <p14:creationId xmlns:p14="http://schemas.microsoft.com/office/powerpoint/2010/main" val="2019148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724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汉宁窗</a:t>
            </a:r>
          </a:p>
        </p:txBody>
      </p:sp>
    </p:spTree>
    <p:extLst>
      <p:ext uri="{BB962C8B-B14F-4D97-AF65-F5344CB8AC3E}">
        <p14:creationId xmlns:p14="http://schemas.microsoft.com/office/powerpoint/2010/main" val="217851299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窗口长度：</a:t>
            </a:r>
            <a:r>
              <a:rPr lang="en-US" altLang="zh-CN" sz="4000" smtClean="0"/>
              <a:t>N</a:t>
            </a:r>
            <a:endParaRPr lang="zh-CN" altLang="en-US" sz="4000" smtClean="0"/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矩形窗、汉明窗和汉宁窗的频率响应都具有低通特性</a:t>
            </a:r>
            <a:endParaRPr lang="en-US" altLang="zh-CN" sz="2400" smtClean="0"/>
          </a:p>
          <a:p>
            <a:r>
              <a:rPr lang="zh-CN" altLang="en-US" sz="2400" smtClean="0"/>
              <a:t>窗口长度</a:t>
            </a:r>
            <a:r>
              <a:rPr lang="en-US" altLang="zh-CN" sz="2400" smtClean="0"/>
              <a:t>N</a:t>
            </a:r>
            <a:r>
              <a:rPr lang="zh-CN" altLang="en-US" sz="2400" smtClean="0"/>
              <a:t>的选择比较困难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如果</a:t>
            </a:r>
            <a:r>
              <a:rPr lang="en-US" altLang="zh-CN" sz="2000" smtClean="0"/>
              <a:t>N</a:t>
            </a:r>
            <a:r>
              <a:rPr lang="zh-CN" altLang="en-US" sz="2000" smtClean="0"/>
              <a:t>特别大，即等于数个基音周期的长度，那么窗函数等效于很窄的低通滤波器；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如果</a:t>
            </a:r>
            <a:r>
              <a:rPr lang="en-US" altLang="zh-CN" sz="2000" smtClean="0"/>
              <a:t>N</a:t>
            </a:r>
            <a:r>
              <a:rPr lang="zh-CN" altLang="en-US" sz="2000" smtClean="0"/>
              <a:t>比较小，即等于小于一个基音周期的长度，此时滤波器的通带变宽，高频成分通过较多；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通常情况下一个语音帧内含有</a:t>
            </a:r>
            <a:r>
              <a:rPr lang="en-US" altLang="zh-CN" sz="2000" smtClean="0"/>
              <a:t>1~7</a:t>
            </a:r>
            <a:r>
              <a:rPr lang="zh-CN" altLang="en-US" sz="2000" smtClean="0"/>
              <a:t>个基音周期，不过不同人的基音周期变化范围较大，假如</a:t>
            </a:r>
            <a:r>
              <a:rPr lang="en-US" altLang="zh-CN" sz="2000" smtClean="0"/>
              <a:t>10kHz</a:t>
            </a:r>
            <a:r>
              <a:rPr lang="zh-CN" altLang="en-US" sz="2000" smtClean="0"/>
              <a:t>采样女性和儿童高音调的话音，一个基音周期大约</a:t>
            </a:r>
            <a:r>
              <a:rPr lang="en-US" altLang="zh-CN" sz="2000" smtClean="0"/>
              <a:t>20</a:t>
            </a:r>
            <a:r>
              <a:rPr lang="zh-CN" altLang="en-US" sz="2000" smtClean="0"/>
              <a:t>个采样点；对于低音调的男性话语则有</a:t>
            </a:r>
            <a:r>
              <a:rPr lang="en-US" altLang="zh-CN" sz="2000" smtClean="0"/>
              <a:t>250</a:t>
            </a:r>
            <a:r>
              <a:rPr lang="zh-CN" altLang="en-US" sz="2000" smtClean="0"/>
              <a:t>个采样点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一般来说，</a:t>
            </a:r>
            <a:r>
              <a:rPr lang="en-US" altLang="zh-CN" sz="2000" smtClean="0"/>
              <a:t>N</a:t>
            </a:r>
            <a:r>
              <a:rPr lang="zh-CN" altLang="en-US" sz="2000" smtClean="0"/>
              <a:t>选择</a:t>
            </a:r>
            <a:r>
              <a:rPr lang="en-US" altLang="zh-CN" sz="2000" smtClean="0"/>
              <a:t>100~200</a:t>
            </a:r>
            <a:r>
              <a:rPr lang="zh-CN" altLang="en-US" sz="2000" smtClean="0"/>
              <a:t>左右量级，大致</a:t>
            </a:r>
            <a:r>
              <a:rPr lang="en-US" altLang="zh-CN" sz="2000" smtClean="0"/>
              <a:t>10ms~20ms</a:t>
            </a:r>
          </a:p>
        </p:txBody>
      </p:sp>
      <p:sp>
        <p:nvSpPr>
          <p:cNvPr id="10244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93BD449-9941-477E-B436-61EE16EFF6CB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2018-04-07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FDF6CC6-9543-4F6D-9F37-308DA4F08FB2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10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短时能量分析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如果窗的起点是</a:t>
            </a:r>
            <a:r>
              <a:rPr lang="en-US" altLang="zh-CN" smtClean="0"/>
              <a:t>n=0</a:t>
            </a:r>
            <a:r>
              <a:rPr lang="zh-CN" altLang="en-US" smtClean="0"/>
              <a:t>，短时能量为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r>
              <a:rPr lang="zh-CN" altLang="en-US" smtClean="0"/>
              <a:t>如果窗的起点为</a:t>
            </a:r>
            <a:r>
              <a:rPr lang="en-US" altLang="zh-CN" smtClean="0"/>
              <a:t>n=m</a:t>
            </a:r>
            <a:r>
              <a:rPr lang="zh-CN" altLang="en-US" smtClean="0"/>
              <a:t>，短时能量为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2843213" y="2492375"/>
          <a:ext cx="22320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3" imgW="837836" imgH="406224" progId="Equation.3">
                  <p:embed/>
                </p:oleObj>
              </mc:Choice>
              <mc:Fallback>
                <p:oleObj name="公式" r:id="rId3" imgW="83783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92375"/>
                        <a:ext cx="22320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271" name="Object 3"/>
          <p:cNvGraphicFramePr>
            <a:graphicFrameLocks noChangeAspect="1"/>
          </p:cNvGraphicFramePr>
          <p:nvPr/>
        </p:nvGraphicFramePr>
        <p:xfrm>
          <a:off x="2911475" y="4767263"/>
          <a:ext cx="28797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5" imgW="1155199" imgH="406224" progId="Equation.3">
                  <p:embed/>
                </p:oleObj>
              </mc:Choice>
              <mc:Fallback>
                <p:oleObj name="公式" r:id="rId5" imgW="115519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767263"/>
                        <a:ext cx="28797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92012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1628</Words>
  <Application>Microsoft Office PowerPoint</Application>
  <PresentationFormat>全屏显示(4:3)</PresentationFormat>
  <Paragraphs>147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华文行楷</vt:lpstr>
      <vt:lpstr>宋体</vt:lpstr>
      <vt:lpstr>幼圆</vt:lpstr>
      <vt:lpstr>Arial</vt:lpstr>
      <vt:lpstr>Franklin Gothic Book</vt:lpstr>
      <vt:lpstr>Perpetua</vt:lpstr>
      <vt:lpstr>Tahoma</vt:lpstr>
      <vt:lpstr>Times New Roman</vt:lpstr>
      <vt:lpstr>Verdana</vt:lpstr>
      <vt:lpstr>Wingdings</vt:lpstr>
      <vt:lpstr>Wingdings 2</vt:lpstr>
      <vt:lpstr>sp#ln-01 20150309</vt:lpstr>
      <vt:lpstr>Profile</vt:lpstr>
      <vt:lpstr>公式</vt:lpstr>
      <vt:lpstr>Equation.3</vt:lpstr>
      <vt:lpstr>位图图像</vt:lpstr>
      <vt:lpstr>10 数字信号处理：语音时域分析</vt:lpstr>
      <vt:lpstr>内容提要</vt:lpstr>
      <vt:lpstr>帧：frame</vt:lpstr>
      <vt:lpstr>窗：window</vt:lpstr>
      <vt:lpstr>矩形窗</vt:lpstr>
      <vt:lpstr>汉明窗</vt:lpstr>
      <vt:lpstr>汉宁窗</vt:lpstr>
      <vt:lpstr>窗口长度：N</vt:lpstr>
      <vt:lpstr>短时能量分析</vt:lpstr>
      <vt:lpstr>短时能量函数示意图-不同N</vt:lpstr>
      <vt:lpstr>短时平均能量的主要用途</vt:lpstr>
      <vt:lpstr>短时平均幅度</vt:lpstr>
      <vt:lpstr>短时过零率</vt:lpstr>
      <vt:lpstr>语音：“我到北京去”的过零率</vt:lpstr>
      <vt:lpstr>PowerPoint 演示文稿</vt:lpstr>
      <vt:lpstr>短时能量与过零率的作用</vt:lpstr>
      <vt:lpstr>PowerPoint 演示文稿</vt:lpstr>
      <vt:lpstr>短时能量与过零率特征展示</vt:lpstr>
      <vt:lpstr>有声和无声、清音和浊音判断</vt:lpstr>
      <vt:lpstr>判断语音信号的起点和终点-1</vt:lpstr>
      <vt:lpstr>判断语音信号的起点和终点-2</vt:lpstr>
      <vt:lpstr>判断语音信号的起点和终点-3</vt:lpstr>
      <vt:lpstr>判断语音信号的起点和终点-4</vt:lpstr>
      <vt:lpstr>语音信号的短时自相关函数</vt:lpstr>
      <vt:lpstr>PowerPoint 演示文稿</vt:lpstr>
      <vt:lpstr>短时自相关函数的特点</vt:lpstr>
      <vt:lpstr>基于短时自相关函数的基音周期估计</vt:lpstr>
      <vt:lpstr>基于短时平均幅度差函数的基音周期估计</vt:lpstr>
      <vt:lpstr>PowerPoint 演示文稿</vt:lpstr>
      <vt:lpstr>短时平均幅度差函数（AMDF）</vt:lpstr>
      <vt:lpstr>PowerPoint 演示文稿</vt:lpstr>
      <vt:lpstr>基于AMDF的基音周期估计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90</cp:revision>
  <dcterms:created xsi:type="dcterms:W3CDTF">2015-03-07T03:20:22Z</dcterms:created>
  <dcterms:modified xsi:type="dcterms:W3CDTF">2018-04-07T04:08:52Z</dcterms:modified>
</cp:coreProperties>
</file>