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3" r:id="rId1"/>
  </p:sldMasterIdLst>
  <p:notesMasterIdLst>
    <p:notesMasterId r:id="rId16"/>
  </p:notesMasterIdLst>
  <p:sldIdLst>
    <p:sldId id="256" r:id="rId2"/>
    <p:sldId id="278" r:id="rId3"/>
    <p:sldId id="288" r:id="rId4"/>
    <p:sldId id="290" r:id="rId5"/>
    <p:sldId id="279" r:id="rId6"/>
    <p:sldId id="281" r:id="rId7"/>
    <p:sldId id="280" r:id="rId8"/>
    <p:sldId id="282" r:id="rId9"/>
    <p:sldId id="283" r:id="rId10"/>
    <p:sldId id="286" r:id="rId11"/>
    <p:sldId id="285" r:id="rId12"/>
    <p:sldId id="289" r:id="rId13"/>
    <p:sldId id="284" r:id="rId14"/>
    <p:sldId id="262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1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14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11 </a:t>
            </a:r>
            <a:r>
              <a:rPr lang="zh-CN" altLang="en-US" sz="4000" smtClean="0"/>
              <a:t>数字信号处理：语音频域特征</a:t>
            </a: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/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31840" y="1196752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预加重、分帧、加窗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131840" y="1928408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用</a:t>
            </a:r>
            <a:r>
              <a:rPr lang="en-US" altLang="zh-CN" b="1" dirty="0" smtClean="0"/>
              <a:t>FFT</a:t>
            </a:r>
            <a:r>
              <a:rPr lang="zh-CN" altLang="en-US" b="1" dirty="0" smtClean="0"/>
              <a:t>计算信号频谱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31840" y="2695073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计算频谱的绝对值或平方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1738"/>
            <a:ext cx="2880320" cy="5078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Mel</a:t>
            </a:r>
            <a:r>
              <a:rPr lang="zh-CN" altLang="en-US" b="1" dirty="0" smtClean="0"/>
              <a:t>滤波器组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131840" y="4228403"/>
            <a:ext cx="2880320" cy="47282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取对数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131840" y="4960059"/>
            <a:ext cx="2880320" cy="47320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DCT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131840" y="5692098"/>
            <a:ext cx="2880320" cy="47320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Delta MFCC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2" idx="1"/>
          </p:cNvCxnSpPr>
          <p:nvPr/>
        </p:nvCxnSpPr>
        <p:spPr>
          <a:xfrm>
            <a:off x="2339752" y="1433163"/>
            <a:ext cx="792088" cy="17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" name="直接箭头连接符 18"/>
          <p:cNvCxnSpPr>
            <a:stCxn id="2" idx="2"/>
            <a:endCxn id="8" idx="0"/>
          </p:cNvCxnSpPr>
          <p:nvPr/>
        </p:nvCxnSpPr>
        <p:spPr>
          <a:xfrm>
            <a:off x="4572000" y="1704583"/>
            <a:ext cx="0" cy="223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4572000" y="2436239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10" idx="2"/>
            <a:endCxn id="12" idx="0"/>
          </p:cNvCxnSpPr>
          <p:nvPr/>
        </p:nvCxnSpPr>
        <p:spPr>
          <a:xfrm>
            <a:off x="4572000" y="3202904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直接箭头连接符 24"/>
          <p:cNvCxnSpPr>
            <a:stCxn id="12" idx="2"/>
            <a:endCxn id="13" idx="0"/>
          </p:cNvCxnSpPr>
          <p:nvPr/>
        </p:nvCxnSpPr>
        <p:spPr>
          <a:xfrm>
            <a:off x="4572000" y="3969569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>
            <a:stCxn id="13" idx="2"/>
            <a:endCxn id="15" idx="0"/>
          </p:cNvCxnSpPr>
          <p:nvPr/>
        </p:nvCxnSpPr>
        <p:spPr>
          <a:xfrm>
            <a:off x="4572000" y="4701225"/>
            <a:ext cx="0" cy="2588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4572000" y="5433265"/>
            <a:ext cx="0" cy="2588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>
            <a:stCxn id="16" idx="3"/>
          </p:cNvCxnSpPr>
          <p:nvPr/>
        </p:nvCxnSpPr>
        <p:spPr>
          <a:xfrm>
            <a:off x="6012160" y="5928701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762000" y="12479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输入语音信号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32242" y="5744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输出语音特征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66332" y="35454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66332" y="50131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0112" y="575939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40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304800" y="980728"/>
            <a:ext cx="8534400" cy="480060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Mel</a:t>
            </a:r>
            <a:r>
              <a:rPr lang="zh-CN" altLang="en-US" sz="2400" b="1" dirty="0" smtClean="0"/>
              <a:t>滤波器组</a:t>
            </a:r>
            <a:endParaRPr lang="en-US" altLang="zh-CN" sz="2400" b="1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2" y="1700808"/>
            <a:ext cx="7960743" cy="20156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16" y="4149080"/>
            <a:ext cx="643961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3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对滤波器组输出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，用离散余弦变换（</a:t>
                </a:r>
                <a:r>
                  <a:rPr lang="en-US" altLang="zh-CN" sz="2800" dirty="0"/>
                  <a:t>DCT</a:t>
                </a:r>
                <a:r>
                  <a:rPr lang="zh-CN" altLang="en-US" sz="2800" dirty="0"/>
                  <a:t>）就得到了</a:t>
                </a:r>
                <a:r>
                  <a:rPr lang="en-US" altLang="zh-CN" sz="2800" dirty="0" err="1"/>
                  <a:t>mel</a:t>
                </a:r>
                <a:r>
                  <a:rPr lang="zh-CN" altLang="en-US" sz="2800" dirty="0"/>
                  <a:t>频率的倒谱系数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/>
                  <a:t>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57" t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2" y="2382203"/>
            <a:ext cx="7393264" cy="3567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33" y="3107317"/>
            <a:ext cx="7393264" cy="2121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9991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04800" y="1052736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MFCC</a:t>
            </a:r>
            <a:r>
              <a:rPr lang="zh-CN" altLang="en-US" sz="2400" dirty="0" smtClean="0"/>
              <a:t>只是表达了当前帧的语音特征。语音是连续变化的，相邻语音帧之间不是孤立的，因此，计算相邻语音帧的</a:t>
            </a:r>
            <a:r>
              <a:rPr lang="en-US" altLang="zh-CN" sz="2400" dirty="0" smtClean="0"/>
              <a:t>MFCC</a:t>
            </a:r>
            <a:r>
              <a:rPr lang="zh-CN" altLang="en-US" sz="2400" dirty="0" smtClean="0"/>
              <a:t>的变化</a:t>
            </a:r>
            <a:r>
              <a:rPr lang="en-US" altLang="zh-CN" sz="2400" dirty="0" smtClean="0"/>
              <a:t>Delta MFCC</a:t>
            </a:r>
            <a:r>
              <a:rPr lang="zh-CN" altLang="en-US" sz="2400" dirty="0" smtClean="0"/>
              <a:t>，就能更好表达语音的特征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44143"/>
            <a:ext cx="5745063" cy="31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7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倒谱计算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计算语音信号的</a:t>
            </a:r>
            <a:r>
              <a:rPr lang="en-US" altLang="zh-CN" b="1" dirty="0" smtClean="0">
                <a:latin typeface="+mn-ea"/>
              </a:rPr>
              <a:t>MFCC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645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卷积信号同态处理及倒谱</a:t>
            </a:r>
            <a:r>
              <a:rPr lang="zh-CN" altLang="en-US" dirty="0"/>
              <a:t>计算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564904"/>
            <a:ext cx="8086725" cy="1238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8637" y="405633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S(n)=H(n)*E(n)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329800" y="4029915"/>
                <a:ext cx="2285562" cy="39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00" y="4029915"/>
                <a:ext cx="2285562" cy="395749"/>
              </a:xfrm>
              <a:prstGeom prst="rect">
                <a:avLst/>
              </a:prstGeom>
              <a:blipFill rotWithShape="0">
                <a:blip r:embed="rId3"/>
                <a:stretch>
                  <a:fillRect r="-4880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54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浊音信号倒谱：实例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7" y="1196752"/>
            <a:ext cx="5991225" cy="5238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55970" y="1682974"/>
            <a:ext cx="20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latin typeface="+mj-ea"/>
                <a:ea typeface="+mj-ea"/>
              </a:rPr>
              <a:t>浊音信号谱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algn="l"/>
            <a:r>
              <a:rPr lang="en-US" altLang="zh-CN" sz="2000" b="1" dirty="0" smtClean="0">
                <a:latin typeface="+mj-ea"/>
                <a:ea typeface="+mj-ea"/>
              </a:rPr>
              <a:t>S(Z)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55970" y="3406520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latin typeface="+mj-ea"/>
                <a:ea typeface="+mj-ea"/>
              </a:rPr>
              <a:t>声道滤波器的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algn="l"/>
            <a:r>
              <a:rPr lang="zh-CN" altLang="en-US" sz="2000" b="1" dirty="0" smtClean="0">
                <a:latin typeface="+mj-ea"/>
                <a:ea typeface="+mj-ea"/>
              </a:rPr>
              <a:t>频率特性 </a:t>
            </a:r>
            <a:r>
              <a:rPr lang="en-US" altLang="zh-CN" sz="2000" b="1" dirty="0" smtClean="0">
                <a:latin typeface="+mj-ea"/>
                <a:ea typeface="+mj-ea"/>
              </a:rPr>
              <a:t>H(Z)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5970" y="5130066"/>
            <a:ext cx="2124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latin typeface="+mj-ea"/>
                <a:ea typeface="+mj-ea"/>
              </a:rPr>
              <a:t>激励信号基频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algn="l"/>
            <a:r>
              <a:rPr lang="zh-CN" altLang="en-US" sz="2000" b="1" dirty="0" smtClean="0">
                <a:latin typeface="+mj-ea"/>
                <a:ea typeface="+mj-ea"/>
              </a:rPr>
              <a:t>及各次谐波 </a:t>
            </a:r>
            <a:r>
              <a:rPr lang="en-US" altLang="zh-CN" sz="2000" b="1" dirty="0" smtClean="0">
                <a:latin typeface="+mj-ea"/>
                <a:ea typeface="+mj-ea"/>
              </a:rPr>
              <a:t>E(Z)</a:t>
            </a:r>
            <a:endParaRPr lang="zh-CN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5703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980728"/>
                <a:ext cx="8534400" cy="520054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b="1" dirty="0" smtClean="0"/>
                  <a:t>人的听觉系统特性</a:t>
                </a:r>
                <a:endParaRPr lang="en-US" altLang="zh-CN" sz="2800" b="1" dirty="0" smtClean="0"/>
              </a:p>
              <a:p>
                <a:pPr lvl="1"/>
                <a:r>
                  <a:rPr lang="zh-CN" altLang="en-US" b="1" dirty="0" smtClean="0"/>
                  <a:t>人的听觉对频率有选择性：</a:t>
                </a:r>
                <a:r>
                  <a:rPr lang="zh-CN" altLang="en-US" dirty="0" smtClean="0"/>
                  <a:t>人耳听到的声音高低与声音频率不成线性关系，而是与该声音的频率的对数成近似线性关系。</a:t>
                </a:r>
                <a:endParaRPr lang="en-US" altLang="zh-CN" dirty="0"/>
              </a:p>
              <a:p>
                <a:pPr marL="3200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=2595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/700)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20040" lvl="1" indent="0" algn="ctr">
                  <a:buNone/>
                </a:pP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人的听觉不能有效分辨所有频率分量，即所谓的</a:t>
                </a:r>
                <a:r>
                  <a:rPr lang="zh-CN" altLang="en-US" b="1" dirty="0" smtClean="0"/>
                  <a:t>屏蔽效应</a:t>
                </a:r>
                <a:r>
                  <a:rPr lang="zh-CN" altLang="en-US" dirty="0" smtClean="0"/>
                  <a:t>，只有当两个频率分量相差一定</a:t>
                </a:r>
                <a:r>
                  <a:rPr lang="zh-CN" altLang="en-US" b="1" dirty="0" smtClean="0"/>
                  <a:t>带宽</a:t>
                </a:r>
                <a:r>
                  <a:rPr lang="zh-CN" altLang="en-US" dirty="0" smtClean="0"/>
                  <a:t>时，人耳才能区分它们，否则就听成一个音调。这个带宽称为</a:t>
                </a:r>
                <a:r>
                  <a:rPr lang="zh-CN" altLang="en-US" b="1" dirty="0" smtClean="0"/>
                  <a:t>临界带宽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3200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=25+75[1+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/1000)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0.69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32004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为中心频率。</a:t>
                </a:r>
                <a:endParaRPr lang="en-US" altLang="zh-CN" dirty="0" smtClean="0"/>
              </a:p>
              <a:p>
                <a:pPr marL="320040" lvl="1" indent="0" algn="ctr"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1kHz</a:t>
                </a:r>
                <a:r>
                  <a:rPr lang="zh-CN" altLang="en-US" dirty="0" smtClean="0"/>
                  <a:t>以下时，临界带宽基本恒定为</a:t>
                </a:r>
                <a:r>
                  <a:rPr lang="en-US" altLang="zh-CN" dirty="0" smtClean="0"/>
                  <a:t>100Hz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320040" lvl="1" indent="0" algn="ctr"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1kHz</a:t>
                </a:r>
                <a:r>
                  <a:rPr lang="zh-CN" altLang="en-US" dirty="0" smtClean="0"/>
                  <a:t>以上时，临界带宽呈指数增加。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980728"/>
                <a:ext cx="8534400" cy="5200544"/>
              </a:xfrm>
              <a:blipFill rotWithShape="0">
                <a:blip r:embed="rId2"/>
                <a:stretch>
                  <a:fillRect l="-857" t="-2110" r="-2571" b="-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95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558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980728"/>
            <a:ext cx="8534400" cy="5200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基于人耳的听觉特性，可以构造模仿人耳的感知特性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Mel</a:t>
            </a:r>
            <a:r>
              <a:rPr lang="zh-CN" altLang="en-US" sz="2000" dirty="0" smtClean="0"/>
              <a:t>频率尺度：对数关系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Mel</a:t>
            </a:r>
            <a:r>
              <a:rPr lang="zh-CN" altLang="en-US" sz="2000" dirty="0" smtClean="0"/>
              <a:t>滤波器组：屏蔽效应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每一</a:t>
            </a:r>
            <a:r>
              <a:rPr lang="zh-CN" altLang="en-US" sz="1800" dirty="0" smtClean="0"/>
              <a:t>个滤波器的中心频率在</a:t>
            </a:r>
            <a:r>
              <a:rPr lang="en-US" altLang="zh-CN" sz="1800" dirty="0" err="1" smtClean="0"/>
              <a:t>mel</a:t>
            </a:r>
            <a:r>
              <a:rPr lang="zh-CN" altLang="en-US" sz="1800" dirty="0" smtClean="0"/>
              <a:t>频率域中呈线性分布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每一</a:t>
            </a:r>
            <a:r>
              <a:rPr lang="zh-CN" altLang="en-US" sz="1800" dirty="0" smtClean="0"/>
              <a:t>个滤波器的带宽在其临界带宽范围内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05" y="3645024"/>
            <a:ext cx="6102963" cy="22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4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980728"/>
                <a:ext cx="8534400" cy="520054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b="1" dirty="0" smtClean="0"/>
                  <a:t>滤波器组的设计</a:t>
                </a:r>
                <a:endParaRPr lang="en-US" altLang="zh-CN" sz="2400" b="1" dirty="0" smtClean="0"/>
              </a:p>
              <a:p>
                <a:pPr lvl="1"/>
                <a:r>
                  <a:rPr lang="zh-CN" altLang="en-US" sz="2000" dirty="0" smtClean="0"/>
                  <a:t>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在</a:t>
                </a:r>
                <a:r>
                  <a:rPr lang="en-US" altLang="zh-CN" sz="2000" i="1" dirty="0" err="1" smtClean="0"/>
                  <a:t>mel</a:t>
                </a:r>
                <a:r>
                  <a:rPr lang="zh-CN" altLang="en-US" sz="2000" dirty="0" smtClean="0"/>
                  <a:t>频率域是等间隔分布</a:t>
                </a:r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每一个滤波器的中心频率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计算如下 ：</a:t>
                </a:r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marL="320040" lvl="1" indent="0">
                  <a:buNone/>
                </a:pPr>
                <a:r>
                  <a:rPr lang="en-US" altLang="zh-CN" sz="2000" i="1" dirty="0" smtClean="0"/>
                  <a:t>	N</a:t>
                </a:r>
                <a:r>
                  <a:rPr lang="zh-CN" altLang="en-US" sz="2000" dirty="0" smtClean="0"/>
                  <a:t>：窗口宽度；</a:t>
                </a:r>
                <a:r>
                  <a:rPr lang="en-US" altLang="zh-CN" sz="2000" i="1" dirty="0" smtClean="0"/>
                  <a:t>F</a:t>
                </a:r>
                <a:r>
                  <a:rPr lang="en-US" altLang="zh-CN" sz="2000" i="1" baseline="-25000" dirty="0" smtClean="0"/>
                  <a:t>s</a:t>
                </a:r>
                <a:r>
                  <a:rPr lang="zh-CN" altLang="en-US" sz="2000" dirty="0" smtClean="0"/>
                  <a:t>：采样频率；</a:t>
                </a:r>
                <a:r>
                  <a:rPr lang="en-US" altLang="zh-CN" sz="2000" i="1" dirty="0" smtClean="0"/>
                  <a:t>M</a:t>
                </a:r>
                <a:r>
                  <a:rPr lang="zh-CN" altLang="en-US" sz="2000" dirty="0" smtClean="0"/>
                  <a:t>是滤波器的数量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980728"/>
                <a:ext cx="8534400" cy="5200544"/>
              </a:xfrm>
              <a:blipFill rotWithShape="0">
                <a:blip r:embed="rId2"/>
                <a:stretch>
                  <a:fillRect l="-500" t="-1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960240"/>
            <a:ext cx="6581775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40311" y="3222268"/>
                <a:ext cx="1123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1" y="3222268"/>
                <a:ext cx="112357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996396" y="3212976"/>
                <a:ext cx="719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96" y="3212976"/>
                <a:ext cx="71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54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04607" y="3222268"/>
                <a:ext cx="1123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07" y="3222268"/>
                <a:ext cx="11235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387" y="4293096"/>
            <a:ext cx="4467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79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zh-CN" altLang="en-US" dirty="0"/>
                  <a:t>于是</a:t>
                </a:r>
                <a:r>
                  <a:rPr lang="zh-CN" altLang="en-US" dirty="0" smtClean="0"/>
                  <a:t>，得到</a:t>
                </a:r>
                <a:r>
                  <a:rPr lang="zh-CN" altLang="en-US" dirty="0"/>
                  <a:t>了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个带通滤波器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，每个滤波器具有三角形状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altLang="zh-CN" dirty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altLang="zh-CN" dirty="0" smtClean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altLang="zh-CN" dirty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altLang="zh-CN" dirty="0" smtClean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altLang="zh-CN" dirty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endParaRPr lang="en-US" altLang="zh-CN" dirty="0" smtClean="0"/>
              </a:p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altLang="zh-CN" dirty="0" smtClean="0"/>
                  <a:t>MFCC</a:t>
                </a:r>
                <a:r>
                  <a:rPr lang="zh-CN" altLang="en-US" dirty="0" smtClean="0"/>
                  <a:t>：</a:t>
                </a:r>
                <a:r>
                  <a:rPr lang="en-US" altLang="zh-CN" dirty="0" err="1" smtClean="0"/>
                  <a:t>mel</a:t>
                </a:r>
                <a:r>
                  <a:rPr lang="en-US" altLang="zh-CN" dirty="0" smtClean="0"/>
                  <a:t> frequency </a:t>
                </a:r>
                <a:r>
                  <a:rPr lang="en-US" altLang="zh-CN" dirty="0" err="1" smtClean="0"/>
                  <a:t>cepstrum</a:t>
                </a:r>
                <a:r>
                  <a:rPr lang="en-US" altLang="zh-CN" dirty="0" smtClean="0"/>
                  <a:t> coefficient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zh-CN" altLang="en-US" sz="1800" dirty="0" smtClean="0"/>
                  <a:t>考虑了人的听觉系统特性，将线性频谱映射到基于听觉感知特性的</a:t>
                </a:r>
                <a:r>
                  <a:rPr lang="en-US" altLang="zh-CN" sz="1800" dirty="0" err="1" smtClean="0"/>
                  <a:t>mel</a:t>
                </a:r>
                <a:r>
                  <a:rPr lang="zh-CN" altLang="en-US" sz="1800" dirty="0" smtClean="0"/>
                  <a:t>频谱上，然后再</a:t>
                </a:r>
                <a:r>
                  <a:rPr lang="zh-CN" altLang="en-US" sz="1800" dirty="0"/>
                  <a:t>计算</a:t>
                </a:r>
                <a:r>
                  <a:rPr lang="zh-CN" altLang="en-US" sz="1800" dirty="0" smtClean="0"/>
                  <a:t>倒谱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904" r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4824"/>
            <a:ext cx="692945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4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en-US" altLang="zh-CN" dirty="0" smtClean="0"/>
              <a:t>MFCC</a:t>
            </a:r>
            <a:r>
              <a:rPr lang="zh-CN" altLang="en-US" dirty="0" smtClean="0"/>
              <a:t>计算（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53616"/>
          </a:xfrm>
        </p:spPr>
        <p:txBody>
          <a:bodyPr/>
          <a:lstStyle/>
          <a:p>
            <a:r>
              <a:rPr lang="en-US" altLang="zh-CN" b="1" dirty="0" smtClean="0"/>
              <a:t>MFCC</a:t>
            </a:r>
            <a:r>
              <a:rPr lang="zh-CN" altLang="en-US" b="1" dirty="0" smtClean="0"/>
              <a:t>的定义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9"/>
            <a:ext cx="4216785" cy="108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429000"/>
            <a:ext cx="640209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13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0</TotalTime>
  <Words>323</Words>
  <Application>Microsoft Office PowerPoint</Application>
  <PresentationFormat>全屏显示(4:3)</PresentationFormat>
  <Paragraphs>89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华文行楷</vt:lpstr>
      <vt:lpstr>宋体</vt:lpstr>
      <vt:lpstr>幼圆</vt:lpstr>
      <vt:lpstr>Arial</vt:lpstr>
      <vt:lpstr>Cambria Math</vt:lpstr>
      <vt:lpstr>Franklin Gothic Book</vt:lpstr>
      <vt:lpstr>Perpetua</vt:lpstr>
      <vt:lpstr>Verdana</vt:lpstr>
      <vt:lpstr>Wingdings 2</vt:lpstr>
      <vt:lpstr>sp#ln-01 20150309</vt:lpstr>
      <vt:lpstr>11 数字信号处理：语音频域特征 复习</vt:lpstr>
      <vt:lpstr>回顾</vt:lpstr>
      <vt:lpstr>卷积信号同态处理及倒谱计算</vt:lpstr>
      <vt:lpstr>浊音信号倒谱：实例</vt:lpstr>
      <vt:lpstr>MFCC计算（1）</vt:lpstr>
      <vt:lpstr>MFCC计算（2）</vt:lpstr>
      <vt:lpstr>MFCC计算（3）</vt:lpstr>
      <vt:lpstr>MFCC计算（4）</vt:lpstr>
      <vt:lpstr>MFCC计算（5）</vt:lpstr>
      <vt:lpstr>MFCC计算（6）</vt:lpstr>
      <vt:lpstr>MFCC计算（7）</vt:lpstr>
      <vt:lpstr>MFCC计算（8）</vt:lpstr>
      <vt:lpstr>MFCC计算（9）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2016-03-22T12:42:29Z</dcterms:created>
  <dcterms:modified xsi:type="dcterms:W3CDTF">2018-05-01T13:20:27Z</dcterms:modified>
</cp:coreProperties>
</file>