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9" r:id="rId2"/>
  </p:sldMasterIdLst>
  <p:notesMasterIdLst>
    <p:notesMasterId r:id="rId35"/>
  </p:notesMasterIdLst>
  <p:sldIdLst>
    <p:sldId id="392" r:id="rId3"/>
    <p:sldId id="393" r:id="rId4"/>
    <p:sldId id="331" r:id="rId5"/>
    <p:sldId id="394" r:id="rId6"/>
    <p:sldId id="259" r:id="rId7"/>
    <p:sldId id="261" r:id="rId8"/>
    <p:sldId id="262" r:id="rId9"/>
    <p:sldId id="333" r:id="rId10"/>
    <p:sldId id="346" r:id="rId11"/>
    <p:sldId id="347" r:id="rId12"/>
    <p:sldId id="343" r:id="rId13"/>
    <p:sldId id="410" r:id="rId14"/>
    <p:sldId id="344" r:id="rId15"/>
    <p:sldId id="363" r:id="rId16"/>
    <p:sldId id="362" r:id="rId17"/>
    <p:sldId id="395" r:id="rId18"/>
    <p:sldId id="396" r:id="rId19"/>
    <p:sldId id="359" r:id="rId20"/>
    <p:sldId id="397" r:id="rId21"/>
    <p:sldId id="368" r:id="rId22"/>
    <p:sldId id="398" r:id="rId23"/>
    <p:sldId id="399" r:id="rId24"/>
    <p:sldId id="400" r:id="rId25"/>
    <p:sldId id="401" r:id="rId26"/>
    <p:sldId id="402" r:id="rId27"/>
    <p:sldId id="403" r:id="rId28"/>
    <p:sldId id="411" r:id="rId29"/>
    <p:sldId id="413" r:id="rId30"/>
    <p:sldId id="414" r:id="rId31"/>
    <p:sldId id="405" r:id="rId32"/>
    <p:sldId id="406" r:id="rId33"/>
    <p:sldId id="407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3366"/>
    <a:srgbClr val="003399"/>
    <a:srgbClr val="020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81802" autoAdjust="0"/>
  </p:normalViewPr>
  <p:slideViewPr>
    <p:cSldViewPr showGuides="1">
      <p:cViewPr varScale="1">
        <p:scale>
          <a:sx n="57" d="100"/>
          <a:sy n="57" d="100"/>
        </p:scale>
        <p:origin x="1470" y="6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83D215B-13E8-424F-8216-4FCDF2D94F5B}" type="datetimeFigureOut">
              <a:rPr lang="zh-CN" altLang="en-US"/>
              <a:pPr>
                <a:defRPr/>
              </a:pPr>
              <a:t>2018-04-07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66712E3-D98C-41DE-AF35-F232DB055F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9932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0323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544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131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4CF1C7-30BF-4B64-8A55-AAC2AF1B26B0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9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http://wenku.baidu.com/view/9dcfd4f0dd36a32d72758144.html?from=search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099E1E-767F-424D-A759-9509A5C73706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8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6712E3-D98C-41DE-AF35-F232DB055FD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4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6712E3-D98C-41DE-AF35-F232DB055FD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6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141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105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725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963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sz="1400" smtClean="0">
                <a:solidFill>
                  <a:srgbClr val="69646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099D6AB-7D79-4022-8D81-CBEE09BC8EFC}" type="datetimeFigureOut">
              <a:rPr lang="en-US"/>
              <a:pPr>
                <a:defRPr/>
              </a:pPr>
              <a:t>4/7/2018</a:t>
            </a:fld>
            <a:endParaRPr lang="en-US" dirty="0"/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latinLnBrk="0" hangingPunct="1">
              <a:defRPr kumimoji="0" sz="1400" dirty="0" smtClean="0">
                <a:solidFill>
                  <a:srgbClr val="69646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复旦大学 计算机科学技术学院</a:t>
            </a:r>
            <a:endParaRPr lang="en-US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741DFA3-0BC5-4742-A286-7E1C01DEF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01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sz="1400" smtClean="0">
                <a:solidFill>
                  <a:srgbClr val="69646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6A514E-4CAF-4951-A107-41BD56D61883}" type="datetimeFigureOut">
              <a:rPr lang="en-US"/>
              <a:pPr>
                <a:defRPr/>
              </a:pPr>
              <a:t>4/7/2018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latinLnBrk="0" hangingPunct="1">
              <a:defRPr kumimoji="0" sz="1400" dirty="0" smtClean="0">
                <a:solidFill>
                  <a:srgbClr val="69646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复旦大学 计算机科学技术学院</a:t>
            </a:r>
            <a:endParaRPr 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501DA14-68C7-439B-84A8-2A2810B744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839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7F258-D999-4337-9D6D-7908817F3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877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7FB29D1-3DDE-4A82-B401-E5C283F36BB5}" type="datetimeFigureOut">
              <a:rPr lang="zh-CN" altLang="en-US"/>
              <a:pPr>
                <a:defRPr/>
              </a:pPr>
              <a:t>2018-04-07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02CD-0A0A-4CD3-B10B-195A72A45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43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sz="1400" smtClean="0">
                <a:solidFill>
                  <a:srgbClr val="69646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E6846B-A345-4EFA-BBFE-D13CD3D64370}" type="datetimeFigureOut">
              <a:rPr lang="en-US"/>
              <a:pPr>
                <a:defRPr/>
              </a:pPr>
              <a:t>4/7/2018</a:t>
            </a:fld>
            <a:endParaRPr lang="en-US" dirty="0"/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latinLnBrk="0" hangingPunct="1">
              <a:defRPr kumimoji="0" sz="1400" dirty="0" smtClean="0">
                <a:solidFill>
                  <a:srgbClr val="69646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复旦大学 计算机科学技术学院</a:t>
            </a:r>
            <a:endParaRPr lang="en-US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9A766BE-AA6F-4010-AF32-5C85E0C519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2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sz="1400" smtClean="0">
                <a:solidFill>
                  <a:srgbClr val="69646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6E3743-642C-4688-A454-B1F8D7BAC919}" type="datetimeFigureOut">
              <a:rPr lang="en-US"/>
              <a:pPr>
                <a:defRPr/>
              </a:pPr>
              <a:t>4/7/2018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latinLnBrk="0" hangingPunct="1">
              <a:defRPr kumimoji="0" sz="1400" dirty="0" smtClean="0">
                <a:solidFill>
                  <a:srgbClr val="69646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复旦大学 计算机科学技术学院</a:t>
            </a:r>
            <a:endParaRPr 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CD0C27A-F595-4810-B368-FEE8EC4508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539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E7926-4EE8-4E34-AAE9-5C93A1CEE8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204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B1ADF8-DDCA-4C74-842C-CFACC56AE4C5}" type="datetimeFigureOut">
              <a:rPr lang="zh-CN" altLang="en-US"/>
              <a:pPr>
                <a:defRPr/>
              </a:pPr>
              <a:t>2018-04-07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14D50-0DC3-4505-B945-995C19A62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21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304800" y="12192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938" y="6191250"/>
            <a:ext cx="1397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rgbClr val="696464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50105B98-E2C4-4379-AD80-DF925B49F0E4}" type="datetimeFigureOut">
              <a:rPr lang="en-US"/>
              <a:pPr>
                <a:defRPr/>
              </a:pPr>
              <a:t>4/7/2018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488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 dirty="0" smtClean="0">
                <a:solidFill>
                  <a:srgbClr val="696464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复旦大学 计算机科学技术学院</a:t>
            </a: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725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90B82C6-24A9-4D8E-8B06-C6E2810838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304800" y="12192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938" y="6191250"/>
            <a:ext cx="1397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rgbClr val="696464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51E64F-071A-4F68-A006-B8800036E1E7}" type="datetimeFigureOut">
              <a:rPr lang="en-US"/>
              <a:pPr>
                <a:defRPr/>
              </a:pPr>
              <a:t>4/7/2018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488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 dirty="0" smtClean="0">
                <a:solidFill>
                  <a:srgbClr val="696464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复旦大学 计算机科学技术学院</a:t>
            </a: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725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F087ECF-8FD7-4D11-ABC5-595053995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6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7.wmf"/><Relationship Id="rId1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png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副标题 1"/>
          <p:cNvSpPr>
            <a:spLocks noGrp="1"/>
          </p:cNvSpPr>
          <p:nvPr>
            <p:ph type="subTitle" idx="1"/>
          </p:nvPr>
        </p:nvSpPr>
        <p:spPr>
          <a:xfrm>
            <a:off x="1066800" y="3357563"/>
            <a:ext cx="7010400" cy="2679700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12291" name="标题 3"/>
          <p:cNvSpPr>
            <a:spLocks noGrp="1"/>
          </p:cNvSpPr>
          <p:nvPr>
            <p:ph type="ctrTitle"/>
          </p:nvPr>
        </p:nvSpPr>
        <p:spPr>
          <a:xfrm>
            <a:off x="684213" y="1557338"/>
            <a:ext cx="7772400" cy="1371600"/>
          </a:xfrm>
        </p:spPr>
        <p:txBody>
          <a:bodyPr/>
          <a:lstStyle/>
          <a:p>
            <a:r>
              <a:rPr lang="en-US" altLang="zh-CN" sz="4000" smtClean="0"/>
              <a:t>11 </a:t>
            </a:r>
            <a:r>
              <a:rPr lang="zh-CN" altLang="en-US" sz="4000" smtClean="0"/>
              <a:t>数字信号处理：</a:t>
            </a:r>
            <a:r>
              <a:rPr lang="zh-CN" altLang="en-US" sz="4000"/>
              <a:t>语音</a:t>
            </a:r>
            <a:r>
              <a:rPr lang="zh-CN" altLang="en-US" sz="4000" smtClean="0"/>
              <a:t>频域</a:t>
            </a:r>
            <a:r>
              <a:rPr lang="zh-CN" altLang="en-US" sz="4000" smtClean="0"/>
              <a:t>分析</a:t>
            </a:r>
            <a:endParaRPr lang="zh-CN" alt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4350" y="836613"/>
          <a:ext cx="80899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Picture" r:id="rId3" imgW="4314960" imgH="1438200" progId="Word.Picture.8">
                  <p:embed/>
                </p:oleObj>
              </mc:Choice>
              <mc:Fallback>
                <p:oleObj name="Picture" r:id="rId3" imgW="4314960" imgH="1438200" progId="Word.Picture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836613"/>
                        <a:ext cx="808990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828666"/>
              </p:ext>
            </p:extLst>
          </p:nvPr>
        </p:nvGraphicFramePr>
        <p:xfrm>
          <a:off x="1547813" y="3059113"/>
          <a:ext cx="5976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公式" r:id="rId5" imgW="2870200" imgH="215900" progId="Equation.3">
                  <p:embed/>
                </p:oleObj>
              </mc:Choice>
              <mc:Fallback>
                <p:oleObj name="公式" r:id="rId5" imgW="28702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59113"/>
                        <a:ext cx="5976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16392"/>
              </p:ext>
            </p:extLst>
          </p:nvPr>
        </p:nvGraphicFramePr>
        <p:xfrm>
          <a:off x="2525713" y="3640138"/>
          <a:ext cx="2808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公式" r:id="rId7" imgW="1459866" imgH="241195" progId="Equation.3">
                  <p:embed/>
                </p:oleObj>
              </mc:Choice>
              <mc:Fallback>
                <p:oleObj name="公式" r:id="rId7" imgW="1459866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640138"/>
                        <a:ext cx="2808287" cy="460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538335"/>
              </p:ext>
            </p:extLst>
          </p:nvPr>
        </p:nvGraphicFramePr>
        <p:xfrm>
          <a:off x="1187450" y="4362450"/>
          <a:ext cx="70564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公式" r:id="rId9" imgW="3378200" imgH="241300" progId="Equation.3">
                  <p:embed/>
                </p:oleObj>
              </mc:Choice>
              <mc:Fallback>
                <p:oleObj name="公式" r:id="rId9" imgW="3378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2450"/>
                        <a:ext cx="7056438" cy="496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43691"/>
              </p:ext>
            </p:extLst>
          </p:nvPr>
        </p:nvGraphicFramePr>
        <p:xfrm>
          <a:off x="2484438" y="4932363"/>
          <a:ext cx="3168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公式" r:id="rId11" imgW="1345616" imgH="215806" progId="Equation.3">
                  <p:embed/>
                </p:oleObj>
              </mc:Choice>
              <mc:Fallback>
                <p:oleObj name="公式" r:id="rId11" imgW="134561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32363"/>
                        <a:ext cx="3168650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61107"/>
              </p:ext>
            </p:extLst>
          </p:nvPr>
        </p:nvGraphicFramePr>
        <p:xfrm>
          <a:off x="1114425" y="5795963"/>
          <a:ext cx="71294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公式" r:id="rId13" imgW="3175000" imgH="228600" progId="Equation.3">
                  <p:embed/>
                </p:oleObj>
              </mc:Choice>
              <mc:Fallback>
                <p:oleObj name="公式" r:id="rId13" imgW="3175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795963"/>
                        <a:ext cx="7129463" cy="512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文本框 13"/>
          <p:cNvSpPr txBox="1">
            <a:spLocks noChangeArrowheads="1"/>
          </p:cNvSpPr>
          <p:nvPr/>
        </p:nvSpPr>
        <p:spPr bwMode="auto">
          <a:xfrm>
            <a:off x="2339975" y="404813"/>
            <a:ext cx="4500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卷积同态系统的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逆特征系统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</a:rPr>
              <a:t>复</a:t>
            </a:r>
            <a:r>
              <a:rPr lang="zh-CN" altLang="en-US" dirty="0" smtClean="0">
                <a:latin typeface="黑体" panose="02010609060101010101" pitchFamily="49" charset="-122"/>
              </a:rPr>
              <a:t>倒谱和倒谱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68313" y="1196975"/>
                <a:ext cx="8229600" cy="525621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400" dirty="0" smtClean="0">
                    <a:ea typeface="黑体" panose="02010609060101010101" pitchFamily="49" charset="-122"/>
                  </a:rPr>
                  <a:t>设信号</a:t>
                </a:r>
                <a:r>
                  <a:rPr lang="en-US" altLang="zh-CN" sz="2400" i="1" dirty="0" smtClean="0">
                    <a:ea typeface="黑体" panose="02010609060101010101" pitchFamily="49" charset="-122"/>
                  </a:rPr>
                  <a:t>x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(</a:t>
                </a:r>
                <a:r>
                  <a:rPr lang="en-US" altLang="zh-CN" sz="2400" i="1" dirty="0" smtClean="0">
                    <a:ea typeface="黑体" panose="02010609060101010101" pitchFamily="49" charset="-122"/>
                  </a:rPr>
                  <a:t>n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)</a:t>
                </a:r>
                <a:r>
                  <a:rPr lang="zh-CN" altLang="en-US" sz="2400" dirty="0" smtClean="0">
                    <a:ea typeface="黑体" panose="02010609060101010101" pitchFamily="49" charset="-122"/>
                  </a:rPr>
                  <a:t>的</a:t>
                </a:r>
                <a:r>
                  <a:rPr lang="en-US" altLang="zh-CN" sz="2400" i="1" dirty="0" smtClean="0">
                    <a:ea typeface="黑体" panose="02010609060101010101" pitchFamily="49" charset="-122"/>
                  </a:rPr>
                  <a:t>Z</a:t>
                </a:r>
                <a:r>
                  <a:rPr lang="zh-CN" altLang="en-US" sz="2400" dirty="0" smtClean="0">
                    <a:ea typeface="黑体" panose="02010609060101010101" pitchFamily="49" charset="-122"/>
                  </a:rPr>
                  <a:t>变换为</a:t>
                </a:r>
                <a:r>
                  <a:rPr lang="en-US" altLang="zh-CN" sz="2400" i="1" dirty="0" smtClean="0">
                    <a:ea typeface="黑体" panose="02010609060101010101" pitchFamily="49" charset="-122"/>
                  </a:rPr>
                  <a:t>X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(</a:t>
                </a:r>
                <a:r>
                  <a:rPr lang="en-US" altLang="zh-CN" sz="2400" i="1" dirty="0" smtClean="0">
                    <a:ea typeface="黑体" panose="02010609060101010101" pitchFamily="49" charset="-122"/>
                  </a:rPr>
                  <a:t>z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)=</a:t>
                </a:r>
                <a:r>
                  <a:rPr lang="en-US" altLang="zh-CN" sz="2400" i="1" dirty="0" smtClean="0">
                    <a:ea typeface="黑体" panose="02010609060101010101" pitchFamily="49" charset="-122"/>
                  </a:rPr>
                  <a:t>Z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[</a:t>
                </a:r>
                <a:r>
                  <a:rPr lang="en-US" altLang="zh-CN" sz="2400" i="1" dirty="0" smtClean="0">
                    <a:ea typeface="黑体" panose="02010609060101010101" pitchFamily="49" charset="-122"/>
                  </a:rPr>
                  <a:t>x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(</a:t>
                </a:r>
                <a:r>
                  <a:rPr lang="en-US" altLang="zh-CN" sz="2400" i="1" dirty="0" smtClean="0">
                    <a:ea typeface="黑体" panose="02010609060101010101" pitchFamily="49" charset="-122"/>
                  </a:rPr>
                  <a:t>n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)]</a:t>
                </a:r>
                <a:r>
                  <a:rPr lang="zh-CN" altLang="en-US" sz="2400" dirty="0" smtClean="0">
                    <a:ea typeface="黑体" panose="02010609060101010101" pitchFamily="49" charset="-122"/>
                  </a:rPr>
                  <a:t>，其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对数</a:t>
                </a:r>
                <a:r>
                  <a:rPr lang="zh-CN" altLang="en-US" sz="2400" dirty="0" smtClean="0">
                    <a:ea typeface="黑体" panose="02010609060101010101" pitchFamily="49" charset="-122"/>
                  </a:rPr>
                  <a:t>为： </a:t>
                </a: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endParaRPr lang="en-US" altLang="zh-CN" sz="2400" dirty="0" smtClean="0"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400" dirty="0" smtClean="0">
                    <a:ea typeface="黑体" panose="02010609060101010101" pitchFamily="49" charset="-122"/>
                  </a:rPr>
                  <a:t>                                                                             </a:t>
                </a: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400" dirty="0" smtClean="0">
                    <a:ea typeface="黑体" panose="02010609060101010101" pitchFamily="49" charset="-122"/>
                  </a:rPr>
                  <a:t>那么            的逆</a:t>
                </a:r>
                <a:r>
                  <a:rPr lang="en-US" altLang="zh-CN" sz="2400" i="1" dirty="0" smtClean="0">
                    <a:ea typeface="黑体" panose="02010609060101010101" pitchFamily="49" charset="-122"/>
                  </a:rPr>
                  <a:t>Z</a:t>
                </a:r>
                <a:r>
                  <a:rPr lang="zh-CN" altLang="en-US" sz="2400" dirty="0" smtClean="0">
                    <a:ea typeface="黑体" panose="02010609060101010101" pitchFamily="49" charset="-122"/>
                  </a:rPr>
                  <a:t>变换（复倒谱）可写成：</a:t>
                </a:r>
                <a:endParaRPr lang="en-US" altLang="zh-CN" sz="2400" dirty="0" smtClean="0"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endParaRPr lang="zh-CN" altLang="en-US" sz="2400" dirty="0" smtClean="0"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400" dirty="0" smtClean="0">
                    <a:ea typeface="黑体" panose="02010609060101010101" pitchFamily="49" charset="-122"/>
                  </a:rPr>
                  <a:t>                                                                           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                                                </a:t>
                </a: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Font typeface="Wingdings 2" panose="05020102010507070707" pitchFamily="18" charset="2"/>
                  <a:buNone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8313" y="1196975"/>
                <a:ext cx="8229600" cy="5256213"/>
              </a:xfrm>
              <a:blipFill rotWithShape="0">
                <a:blip r:embed="rId4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12898"/>
              </p:ext>
            </p:extLst>
          </p:nvPr>
        </p:nvGraphicFramePr>
        <p:xfrm>
          <a:off x="2555875" y="2092399"/>
          <a:ext cx="40338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公式" r:id="rId5" imgW="1765300" imgH="241300" progId="Equation.3">
                  <p:embed/>
                </p:oleObj>
              </mc:Choice>
              <mc:Fallback>
                <p:oleObj name="公式" r:id="rId5" imgW="17653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92399"/>
                        <a:ext cx="4033838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627808"/>
              </p:ext>
            </p:extLst>
          </p:nvPr>
        </p:nvGraphicFramePr>
        <p:xfrm>
          <a:off x="1116013" y="4087986"/>
          <a:ext cx="69103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公式" r:id="rId7" imgW="2908300" imgH="241300" progId="Equation.3">
                  <p:embed/>
                </p:oleObj>
              </mc:Choice>
              <mc:Fallback>
                <p:oleObj name="公式" r:id="rId7" imgW="2908300" imgH="241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87986"/>
                        <a:ext cx="6910387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82154"/>
              </p:ext>
            </p:extLst>
          </p:nvPr>
        </p:nvGraphicFramePr>
        <p:xfrm>
          <a:off x="1187624" y="3159249"/>
          <a:ext cx="720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9" imgW="355446" imgH="241195" progId="Equation.DSMT4">
                  <p:embed/>
                </p:oleObj>
              </mc:Choice>
              <mc:Fallback>
                <p:oleObj name="Equation" r:id="rId9" imgW="355446" imgH="241195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159249"/>
                        <a:ext cx="720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188913"/>
            <a:ext cx="8534400" cy="79216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复</a:t>
            </a:r>
            <a:r>
              <a:rPr lang="zh-CN" altLang="en-US" dirty="0" smtClean="0">
                <a:latin typeface="黑体" panose="02010609060101010101" pitchFamily="49" charset="-122"/>
              </a:rPr>
              <a:t>对数函数的多值性问题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052736"/>
            <a:ext cx="8286750" cy="4533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7584" y="51571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在计算复倒谱时，应保证复对数函数的单值性，满足广义叠加原理，且要选定收敛域以保证逆</a:t>
            </a:r>
            <a:r>
              <a:rPr lang="en-US" altLang="zh-CN" sz="2400" b="1" dirty="0" smtClean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</a:t>
            </a:r>
            <a:r>
              <a:rPr lang="zh-CN" altLang="en-US" sz="2400" b="1" dirty="0" smtClean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变换的唯一性。</a:t>
            </a:r>
            <a:endParaRPr lang="zh-CN" altLang="en-US" sz="24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3970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3861048"/>
            <a:ext cx="8229600" cy="2304554"/>
          </a:xfrm>
        </p:spPr>
        <p:txBody>
          <a:bodyPr>
            <a:normAutofit lnSpcReduction="10000"/>
          </a:bodyPr>
          <a:lstStyle/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ea typeface="黑体" panose="02010609060101010101" pitchFamily="49" charset="-122"/>
              </a:rPr>
              <a:t>如果对                的</a:t>
            </a:r>
            <a:r>
              <a:rPr lang="zh-CN" altLang="en-US" sz="2400" dirty="0">
                <a:ea typeface="黑体" panose="02010609060101010101" pitchFamily="49" charset="-122"/>
              </a:rPr>
              <a:t>绝对值取对数，</a:t>
            </a:r>
            <a:r>
              <a:rPr lang="zh-CN" altLang="en-US" sz="2400" dirty="0" smtClean="0">
                <a:ea typeface="黑体" panose="02010609060101010101" pitchFamily="49" charset="-122"/>
              </a:rPr>
              <a:t>得到</a:t>
            </a:r>
            <a:r>
              <a:rPr lang="zh-CN" altLang="en-US" sz="2400" dirty="0">
                <a:ea typeface="黑体" panose="02010609060101010101" pitchFamily="49" charset="-122"/>
              </a:rPr>
              <a:t>：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zh-CN" altLang="en-US" sz="2400" dirty="0">
              <a:ea typeface="黑体" panose="02010609060101010101" pitchFamily="49" charset="-122"/>
            </a:endParaRP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dirty="0">
                <a:ea typeface="黑体" panose="02010609060101010101" pitchFamily="49" charset="-122"/>
              </a:rPr>
              <a:t>   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则求出的倒频谱</a:t>
            </a:r>
            <a:r>
              <a:rPr lang="en-US" altLang="zh-CN" sz="2400" i="1" dirty="0">
                <a:ea typeface="黑体" panose="02010609060101010101" pitchFamily="49" charset="-122"/>
              </a:rPr>
              <a:t>c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实倒谱</a:t>
            </a:r>
            <a:r>
              <a:rPr lang="zh-CN" altLang="en-US" sz="2400" dirty="0">
                <a:ea typeface="黑体" panose="02010609060101010101" pitchFamily="49" charset="-122"/>
              </a:rPr>
              <a:t>，简称为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倒谱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ea typeface="黑体" panose="02010609060101010101" pitchFamily="49" charset="-122"/>
              </a:rPr>
              <a:t>即：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 marL="0" indent="0" fontAlgn="auto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dirty="0">
                <a:ea typeface="黑体" panose="02010609060101010101" pitchFamily="49" charset="-122"/>
              </a:rPr>
              <a:t>             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 fontAlgn="auto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                                                                 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55987"/>
              </p:ext>
            </p:extLst>
          </p:nvPr>
        </p:nvGraphicFramePr>
        <p:xfrm>
          <a:off x="3060700" y="4365104"/>
          <a:ext cx="30241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公式" r:id="rId4" imgW="1371600" imgH="241300" progId="Equation.3">
                  <p:embed/>
                </p:oleObj>
              </mc:Choice>
              <mc:Fallback>
                <p:oleObj name="公式" r:id="rId4" imgW="1371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365104"/>
                        <a:ext cx="3024188" cy="547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89945"/>
              </p:ext>
            </p:extLst>
          </p:nvPr>
        </p:nvGraphicFramePr>
        <p:xfrm>
          <a:off x="2268538" y="5589240"/>
          <a:ext cx="46085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公式" r:id="rId6" imgW="2082800" imgH="393700" progId="Equation.3">
                  <p:embed/>
                </p:oleObj>
              </mc:Choice>
              <mc:Fallback>
                <p:oleObj name="公式" r:id="rId6" imgW="20828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240"/>
                        <a:ext cx="4608512" cy="860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69975"/>
              </p:ext>
            </p:extLst>
          </p:nvPr>
        </p:nvGraphicFramePr>
        <p:xfrm>
          <a:off x="2844006" y="1772816"/>
          <a:ext cx="34559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Equation" r:id="rId8" imgW="1714500" imgH="393700" progId="Equation.DSMT4">
                  <p:embed/>
                </p:oleObj>
              </mc:Choice>
              <mc:Fallback>
                <p:oleObj name="Equation" r:id="rId8" imgW="17145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006" y="1772816"/>
                        <a:ext cx="3455988" cy="81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490405"/>
              </p:ext>
            </p:extLst>
          </p:nvPr>
        </p:nvGraphicFramePr>
        <p:xfrm>
          <a:off x="1619250" y="3861296"/>
          <a:ext cx="936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7" name="Equation" r:id="rId10" imgW="495085" imgH="228501" progId="Equation.DSMT4">
                  <p:embed/>
                </p:oleObj>
              </mc:Choice>
              <mc:Fallback>
                <p:oleObj name="Equation" r:id="rId10" imgW="495085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61296"/>
                        <a:ext cx="936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5"/>
          <p:cNvSpPr>
            <a:spLocks noChangeArrowheads="1"/>
          </p:cNvSpPr>
          <p:nvPr/>
        </p:nvSpPr>
        <p:spPr bwMode="auto">
          <a:xfrm>
            <a:off x="539552" y="385500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信号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的复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倒谱另一种形式：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18095" y="2780928"/>
                <a:ext cx="8158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CC"/>
                    </a:solidFill>
                  </a:rPr>
                  <a:t>是时间序列，是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CC"/>
                    </a:solidFill>
                  </a:rPr>
                  <a:t>的“复倒频谱”，简称复倒谱。</a:t>
                </a:r>
                <a:endParaRPr lang="zh-CN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95" y="2780928"/>
                <a:ext cx="815836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9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84382"/>
              </p:ext>
            </p:extLst>
          </p:nvPr>
        </p:nvGraphicFramePr>
        <p:xfrm>
          <a:off x="1043608" y="1052736"/>
          <a:ext cx="698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公式" r:id="rId13" imgW="3200400" imgH="241300" progId="Equation.3">
                  <p:embed/>
                </p:oleObj>
              </mc:Choice>
              <mc:Fallback>
                <p:oleObj name="公式" r:id="rId13" imgW="3200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52736"/>
                        <a:ext cx="69850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163269"/>
              </p:ext>
            </p:extLst>
          </p:nvPr>
        </p:nvGraphicFramePr>
        <p:xfrm>
          <a:off x="5147469" y="332656"/>
          <a:ext cx="11525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公式" r:id="rId15" imgW="469696" imgH="203112" progId="Equation.3">
                  <p:embed/>
                </p:oleObj>
              </mc:Choice>
              <mc:Fallback>
                <p:oleObj name="公式" r:id="rId15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469" y="332656"/>
                        <a:ext cx="1152525" cy="493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552" y="260648"/>
            <a:ext cx="8011232" cy="350865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在计算倒谱的情况下，信号经过同态处理的正、逆特征系统后，不能还原自身！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因为此时只有幅值信息，丢掉了相位信息。对语音信号分析来说，因为人的听觉系统对频谱幅值敏感，对相位不敏感，所以倒谱分析可以用于语音信号。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68760"/>
            <a:ext cx="85344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则其傅里叶变换为：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	          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对上式取复对数为：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	          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则其幅度和相位分别为：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	         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87484"/>
              </p:ext>
            </p:extLst>
          </p:nvPr>
        </p:nvGraphicFramePr>
        <p:xfrm>
          <a:off x="2555875" y="2372494"/>
          <a:ext cx="4032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7" name="公式" r:id="rId3" imgW="1663700" imgH="228600" progId="Equation.3">
                  <p:embed/>
                </p:oleObj>
              </mc:Choice>
              <mc:Fallback>
                <p:oleObj name="公式" r:id="rId3" imgW="1663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72494"/>
                        <a:ext cx="4032250" cy="552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87598"/>
              </p:ext>
            </p:extLst>
          </p:nvPr>
        </p:nvGraphicFramePr>
        <p:xfrm>
          <a:off x="1619250" y="3808462"/>
          <a:ext cx="59039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公式" r:id="rId5" imgW="2146300" imgH="228600" progId="Equation.3">
                  <p:embed/>
                </p:oleObj>
              </mc:Choice>
              <mc:Fallback>
                <p:oleObj name="公式" r:id="rId5" imgW="2146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08462"/>
                        <a:ext cx="5903913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513887"/>
              </p:ext>
            </p:extLst>
          </p:nvPr>
        </p:nvGraphicFramePr>
        <p:xfrm>
          <a:off x="2052638" y="5270847"/>
          <a:ext cx="50403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" name="公式" r:id="rId7" imgW="2298700" imgH="279400" progId="Equation.3">
                  <p:embed/>
                </p:oleObj>
              </mc:Choice>
              <mc:Fallback>
                <p:oleObj name="公式" r:id="rId7" imgW="22987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270847"/>
                        <a:ext cx="5040312" cy="606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215296"/>
              </p:ext>
            </p:extLst>
          </p:nvPr>
        </p:nvGraphicFramePr>
        <p:xfrm>
          <a:off x="2144713" y="5901457"/>
          <a:ext cx="39401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0" name="公式" r:id="rId9" imgW="1473120" imgH="228600" progId="Equation.3">
                  <p:embed/>
                </p:oleObj>
              </mc:Choice>
              <mc:Fallback>
                <p:oleObj name="公式" r:id="rId9" imgW="14731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5901457"/>
                        <a:ext cx="3940175" cy="623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3"/>
          <p:cNvSpPr>
            <a:spLocks noChangeArrowheads="1"/>
          </p:cNvSpPr>
          <p:nvPr/>
        </p:nvSpPr>
        <p:spPr bwMode="auto">
          <a:xfrm>
            <a:off x="279400" y="1092795"/>
            <a:ext cx="1989138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设信号为：</a:t>
            </a:r>
          </a:p>
        </p:txBody>
      </p:sp>
      <p:graphicFrame>
        <p:nvGraphicFramePr>
          <p:cNvPr id="3380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638950"/>
              </p:ext>
            </p:extLst>
          </p:nvPr>
        </p:nvGraphicFramePr>
        <p:xfrm>
          <a:off x="2555031" y="1102321"/>
          <a:ext cx="33131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1" name="公式" r:id="rId11" imgW="1205977" imgH="215806" progId="Equation.3">
                  <p:embed/>
                </p:oleObj>
              </mc:Choice>
              <mc:Fallback>
                <p:oleObj name="公式" r:id="rId11" imgW="1205977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031" y="1102321"/>
                        <a:ext cx="3313113" cy="598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五边形 3"/>
          <p:cNvSpPr/>
          <p:nvPr/>
        </p:nvSpPr>
        <p:spPr>
          <a:xfrm>
            <a:off x="395288" y="5901457"/>
            <a:ext cx="1512887" cy="612775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相位缠绕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04800" y="116632"/>
            <a:ext cx="8534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复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幼圆" panose="02010509060101010101" pitchFamily="49" charset="-122"/>
              </a:rPr>
              <a:t>倒谱的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anose="02010609060101010101" pitchFamily="49" charset="-122"/>
                <a:ea typeface="幼圆" panose="02010509060101010101" pitchFamily="49" charset="-122"/>
              </a:rPr>
              <a:t>计算方法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矩形 6"/>
          <p:cNvSpPr>
            <a:spLocks noChangeArrowheads="1"/>
          </p:cNvSpPr>
          <p:nvPr/>
        </p:nvSpPr>
        <p:spPr bwMode="auto">
          <a:xfrm>
            <a:off x="1423988" y="6021288"/>
            <a:ext cx="6316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6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有没有避免相位卷绕求复倒谱的方法？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980728"/>
            <a:ext cx="6677025" cy="478155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956720"/>
              </p:ext>
            </p:extLst>
          </p:nvPr>
        </p:nvGraphicFramePr>
        <p:xfrm>
          <a:off x="3513113" y="260648"/>
          <a:ext cx="39401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公式" r:id="rId4" imgW="1473120" imgH="228600" progId="Equation.3">
                  <p:embed/>
                </p:oleObj>
              </mc:Choice>
              <mc:Fallback>
                <p:oleObj name="公式" r:id="rId4" imgW="1473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13" y="260648"/>
                        <a:ext cx="3940175" cy="623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五边形 11"/>
          <p:cNvSpPr/>
          <p:nvPr/>
        </p:nvSpPr>
        <p:spPr>
          <a:xfrm>
            <a:off x="1763688" y="260648"/>
            <a:ext cx="1512887" cy="612775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相位缠绕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1333" y="4931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主值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04800" y="115888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微分法（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133600"/>
            <a:ext cx="81724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6"/>
          <p:cNvSpPr txBox="1"/>
          <p:nvPr/>
        </p:nvSpPr>
        <p:spPr>
          <a:xfrm>
            <a:off x="563563" y="1412875"/>
            <a:ext cx="4800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</a:rPr>
              <a:t>信号</a:t>
            </a:r>
            <a:r>
              <a:rPr lang="en-US" altLang="zh-CN" sz="2000" b="1" i="1" dirty="0">
                <a:latin typeface="+mn-ea"/>
                <a:ea typeface="+mn-ea"/>
              </a:rPr>
              <a:t>X(n)</a:t>
            </a:r>
            <a:r>
              <a:rPr lang="zh-CN" altLang="en-US" sz="2000" b="1" dirty="0">
                <a:latin typeface="+mn-ea"/>
                <a:ea typeface="+mn-ea"/>
              </a:rPr>
              <a:t>及其复倒谱     的计算方法：</a:t>
            </a: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46843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6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186113"/>
            <a:ext cx="5816600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04800" y="115888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微分法（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36867" name="内容占位符 6"/>
          <p:cNvSpPr>
            <a:spLocks noGrp="1"/>
          </p:cNvSpPr>
          <p:nvPr>
            <p:ph idx="1"/>
          </p:nvPr>
        </p:nvSpPr>
        <p:spPr>
          <a:xfrm>
            <a:off x="566738" y="4344988"/>
            <a:ext cx="8001000" cy="1387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FF"/>
                </a:solidFill>
              </a:rPr>
              <a:t>缺点</a:t>
            </a:r>
            <a:r>
              <a:rPr lang="zh-CN" altLang="en-US" sz="2400" smtClean="0"/>
              <a:t>：</a:t>
            </a:r>
            <a:r>
              <a:rPr lang="en-US" altLang="zh-CN" sz="2400" i="1" smtClean="0"/>
              <a:t>nx(n)</a:t>
            </a:r>
            <a:r>
              <a:rPr lang="zh-CN" altLang="en-US" sz="2400" smtClean="0"/>
              <a:t>中高频分量比</a:t>
            </a:r>
            <a:r>
              <a:rPr lang="en-US" altLang="zh-CN" sz="2400" i="1" smtClean="0"/>
              <a:t>x(n)</a:t>
            </a:r>
            <a:r>
              <a:rPr lang="zh-CN" altLang="en-US" sz="2400" smtClean="0"/>
              <a:t>多，如果仍按照原采样频率进行分析，将会导致频率混叠问题！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96975"/>
            <a:ext cx="8167688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5888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/>
              <a:t>最小相位信号法（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537845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>
                <a:latin typeface="+mn-ea"/>
              </a:rPr>
              <a:t>被</a:t>
            </a:r>
            <a:r>
              <a:rPr lang="zh-CN" altLang="en-US" sz="2400" dirty="0">
                <a:latin typeface="+mn-ea"/>
              </a:rPr>
              <a:t>处理的信号</a:t>
            </a:r>
            <a:r>
              <a:rPr lang="en-US" altLang="zh-CN" sz="2400" i="1" dirty="0">
                <a:latin typeface="+mn-ea"/>
              </a:rPr>
              <a:t>x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zh-CN" altLang="en-US" sz="2400" dirty="0">
                <a:latin typeface="+mn-ea"/>
              </a:rPr>
              <a:t>最小相位信号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274320" indent="-274320" algn="just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b="1" dirty="0">
                <a:latin typeface="+mn-ea"/>
              </a:rPr>
              <a:t>最小相位信号：</a:t>
            </a:r>
            <a:r>
              <a:rPr lang="zh-CN" altLang="en-US" sz="2400" dirty="0" smtClean="0">
                <a:latin typeface="+mn-ea"/>
              </a:rPr>
              <a:t>其</a:t>
            </a:r>
            <a:r>
              <a:rPr lang="en-US" altLang="zh-CN" sz="2400" dirty="0" smtClean="0">
                <a:latin typeface="+mn-ea"/>
              </a:rPr>
              <a:t>Z</a:t>
            </a:r>
            <a:r>
              <a:rPr lang="zh-CN" altLang="en-US" sz="2400" dirty="0" smtClean="0">
                <a:latin typeface="+mn-ea"/>
              </a:rPr>
              <a:t>变换</a:t>
            </a:r>
            <a:r>
              <a:rPr lang="zh-CN" altLang="en-US" sz="2400" dirty="0">
                <a:latin typeface="+mn-ea"/>
              </a:rPr>
              <a:t>的全部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极点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零点</a:t>
            </a:r>
            <a:r>
              <a:rPr lang="zh-CN" altLang="en-US" sz="2400" dirty="0">
                <a:latin typeface="+mn-ea"/>
              </a:rPr>
              <a:t>皆</a:t>
            </a:r>
            <a:r>
              <a:rPr lang="zh-CN" altLang="en-US" sz="2400" dirty="0" smtClean="0">
                <a:latin typeface="+mn-ea"/>
              </a:rPr>
              <a:t>位于</a:t>
            </a:r>
            <a:r>
              <a:rPr lang="en-US" altLang="zh-CN" sz="2400" dirty="0" smtClean="0">
                <a:latin typeface="+mn-ea"/>
              </a:rPr>
              <a:t>Z</a:t>
            </a:r>
            <a:r>
              <a:rPr lang="zh-CN" altLang="en-US" sz="2400" dirty="0" smtClean="0">
                <a:latin typeface="+mn-ea"/>
              </a:rPr>
              <a:t>平面</a:t>
            </a:r>
            <a:r>
              <a:rPr lang="zh-CN" altLang="en-US" sz="2400" dirty="0">
                <a:latin typeface="+mn-ea"/>
              </a:rPr>
              <a:t>单位圆内部</a:t>
            </a:r>
            <a:r>
              <a:rPr lang="zh-CN" altLang="en-US" sz="2400" dirty="0" smtClean="0">
                <a:latin typeface="+mn-ea"/>
              </a:rPr>
              <a:t>的信号</a:t>
            </a:r>
            <a:r>
              <a:rPr lang="zh-CN" altLang="en-US" sz="2400" dirty="0">
                <a:latin typeface="+mn-ea"/>
              </a:rPr>
              <a:t>，本质上是指具有最小相位延迟的序列</a:t>
            </a:r>
            <a:r>
              <a:rPr lang="zh-CN" altLang="en-US" sz="2400" dirty="0" smtClean="0">
                <a:latin typeface="+mn-ea"/>
              </a:rPr>
              <a:t>信号。</a:t>
            </a:r>
            <a:endParaRPr lang="en-US" altLang="zh-CN" sz="2400" dirty="0" smtClean="0">
              <a:latin typeface="+mn-ea"/>
            </a:endParaRPr>
          </a:p>
          <a:p>
            <a:pPr marL="274320" indent="-274320" algn="just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>
                <a:latin typeface="+mn-ea"/>
              </a:rPr>
              <a:t>在实际应用中，许多信号是</a:t>
            </a:r>
            <a:r>
              <a:rPr lang="zh-CN" altLang="en-US" sz="2400" dirty="0">
                <a:latin typeface="+mn-ea"/>
              </a:rPr>
              <a:t>最小相位信号，或可以看作是最小相位信号</a:t>
            </a:r>
            <a:r>
              <a:rPr lang="zh-CN" altLang="en-US" sz="2400" dirty="0" smtClean="0">
                <a:latin typeface="+mn-ea"/>
              </a:rPr>
              <a:t>。语音</a:t>
            </a:r>
            <a:r>
              <a:rPr lang="zh-CN" altLang="en-US" sz="2400" dirty="0">
                <a:latin typeface="+mn-ea"/>
              </a:rPr>
              <a:t>信号的模型就是极点都在</a:t>
            </a:r>
            <a:r>
              <a:rPr lang="en-US" altLang="zh-CN" sz="2400" i="1" dirty="0">
                <a:latin typeface="+mn-ea"/>
              </a:rPr>
              <a:t>z</a:t>
            </a:r>
            <a:r>
              <a:rPr lang="zh-CN" altLang="en-US" sz="2400" dirty="0">
                <a:latin typeface="+mn-ea"/>
              </a:rPr>
              <a:t>平面单位圆内的全极点模型，或者极零点都在</a:t>
            </a:r>
            <a:r>
              <a:rPr lang="en-US" altLang="zh-CN" sz="2400" i="1" dirty="0">
                <a:latin typeface="+mn-ea"/>
              </a:rPr>
              <a:t>z</a:t>
            </a:r>
            <a:r>
              <a:rPr lang="zh-CN" altLang="en-US" sz="2400" dirty="0">
                <a:latin typeface="+mn-ea"/>
              </a:rPr>
              <a:t>平面单位圆内的极零点模型。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3"/>
            <a:ext cx="80073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484563"/>
            <a:ext cx="8007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内容提要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叠加原理和广义叠加原理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卷积同态系统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复倒谱和倒谱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复倒谱的计算方法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语音信号的倒谱分析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计算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系数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484313"/>
            <a:ext cx="8229600" cy="495300"/>
          </a:xfrm>
        </p:spPr>
        <p:txBody>
          <a:bodyPr>
            <a:normAutofit lnSpcReduction="10000"/>
          </a:bodyPr>
          <a:lstStyle/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最小相位信号法求复倒谱原理框图如下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466725" y="2420938"/>
          <a:ext cx="820896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图片" r:id="rId3" imgW="5609844" imgH="1827276" progId="Word.Picture.8">
                  <p:embed/>
                </p:oleObj>
              </mc:Choice>
              <mc:Fallback>
                <p:oleObj name="图片" r:id="rId3" imgW="5609844" imgH="182727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49" r="11107" b="49843"/>
                      <a:stretch>
                        <a:fillRect/>
                      </a:stretch>
                    </p:blipFill>
                    <p:spPr bwMode="auto">
                      <a:xfrm>
                        <a:off x="466725" y="2420938"/>
                        <a:ext cx="820896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0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302125"/>
            <a:ext cx="2714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68421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语音信号的倒谱分析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zh-CN" altLang="en-US" sz="2400" dirty="0" smtClean="0">
                <a:latin typeface="+mn-ea"/>
              </a:rPr>
              <a:t>根据语音信号产生的线性模型，语音信号由激励信号与声道冲激响应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卷积</a:t>
            </a:r>
            <a:r>
              <a:rPr lang="zh-CN" altLang="en-US" sz="2400" dirty="0" smtClean="0">
                <a:latin typeface="+mn-ea"/>
              </a:rPr>
              <a:t>产生的，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解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卷积</a:t>
            </a:r>
            <a:r>
              <a:rPr lang="zh-CN" altLang="en-US" sz="2400" dirty="0" smtClean="0">
                <a:latin typeface="+mn-ea"/>
              </a:rPr>
              <a:t>就是将卷积分量分开，可采用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同态解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卷积</a:t>
            </a:r>
            <a:r>
              <a:rPr lang="zh-CN" altLang="en-US" sz="2400" dirty="0" smtClean="0">
                <a:latin typeface="+mn-ea"/>
              </a:rPr>
              <a:t>的方法。</a:t>
            </a:r>
            <a:endParaRPr lang="en-US" altLang="zh-CN" sz="2400" dirty="0" smtClean="0">
              <a:latin typeface="+mn-ea"/>
            </a:endParaRPr>
          </a:p>
          <a:p>
            <a:pPr marL="274320" indent="-27432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zh-CN" altLang="en-US" sz="2400" dirty="0" smtClean="0">
                <a:latin typeface="+mn-ea"/>
              </a:rPr>
              <a:t>倒谱分析：</a:t>
            </a:r>
            <a:r>
              <a:rPr lang="en-US" altLang="zh-CN" sz="2400" dirty="0">
                <a:latin typeface="+mn-ea"/>
              </a:rPr>
              <a:t>spectrum-&gt;</a:t>
            </a:r>
            <a:r>
              <a:rPr lang="en-US" altLang="zh-CN" sz="2400" dirty="0" err="1">
                <a:latin typeface="+mn-ea"/>
              </a:rPr>
              <a:t>cesptrum</a:t>
            </a:r>
            <a:endParaRPr lang="en-US" altLang="zh-CN" sz="2400" dirty="0">
              <a:latin typeface="+mn-ea"/>
            </a:endParaRPr>
          </a:p>
          <a:p>
            <a:pPr marL="548640" lvl="1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zh-CN" altLang="en-US" sz="2000" dirty="0">
                <a:latin typeface="+mn-ea"/>
              </a:rPr>
              <a:t>语音信号 </a:t>
            </a:r>
            <a:r>
              <a:rPr lang="en-US" altLang="zh-CN" sz="2000" dirty="0">
                <a:latin typeface="+mn-ea"/>
              </a:rPr>
              <a:t>-〉</a:t>
            </a:r>
            <a:r>
              <a:rPr lang="zh-CN" altLang="en-US" sz="2000" dirty="0">
                <a:latin typeface="+mn-ea"/>
              </a:rPr>
              <a:t>同态解卷积分析 </a:t>
            </a:r>
            <a:r>
              <a:rPr lang="en-US" altLang="zh-CN" sz="2000" dirty="0">
                <a:latin typeface="+mn-ea"/>
              </a:rPr>
              <a:t>-〉</a:t>
            </a:r>
            <a:r>
              <a:rPr lang="zh-CN" altLang="en-US" sz="2000" dirty="0">
                <a:latin typeface="+mn-ea"/>
              </a:rPr>
              <a:t>分离出激励信号和</a:t>
            </a:r>
            <a:r>
              <a:rPr lang="zh-CN" altLang="en-US" sz="2000" dirty="0" smtClean="0">
                <a:latin typeface="+mn-ea"/>
              </a:rPr>
              <a:t>声道</a:t>
            </a:r>
            <a:r>
              <a:rPr lang="zh-CN" altLang="en-US" sz="2000" dirty="0">
                <a:latin typeface="+mn-ea"/>
              </a:rPr>
              <a:t>冲激</a:t>
            </a:r>
            <a:r>
              <a:rPr lang="zh-CN" altLang="en-US" sz="2000" dirty="0" smtClean="0">
                <a:latin typeface="+mn-ea"/>
              </a:rPr>
              <a:t>响应</a:t>
            </a:r>
            <a:endParaRPr lang="en-US" altLang="zh-CN" sz="2000" dirty="0">
              <a:latin typeface="+mn-ea"/>
            </a:endParaRPr>
          </a:p>
          <a:p>
            <a:pPr marL="822960" lvl="2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zh-CN" altLang="en-US" sz="1700" dirty="0">
                <a:latin typeface="+mn-ea"/>
              </a:rPr>
              <a:t>对</a:t>
            </a:r>
            <a:r>
              <a:rPr lang="zh-CN" altLang="en-US" sz="1700" b="1" dirty="0">
                <a:latin typeface="+mn-ea"/>
              </a:rPr>
              <a:t>声门激励信号</a:t>
            </a:r>
            <a:r>
              <a:rPr lang="zh-CN" altLang="en-US" sz="1700" dirty="0">
                <a:latin typeface="+mn-ea"/>
              </a:rPr>
              <a:t>进行分析，以判断浊音、清音以及浊音的基音频率</a:t>
            </a:r>
            <a:endParaRPr lang="en-US" altLang="zh-CN" sz="1700" dirty="0">
              <a:latin typeface="+mn-ea"/>
            </a:endParaRPr>
          </a:p>
          <a:p>
            <a:pPr marL="822960" lvl="2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zh-CN" altLang="en-US" sz="1700" dirty="0">
                <a:latin typeface="+mn-ea"/>
              </a:rPr>
              <a:t>对</a:t>
            </a:r>
            <a:r>
              <a:rPr lang="zh-CN" altLang="en-US" sz="1700" b="1" dirty="0">
                <a:latin typeface="+mn-ea"/>
              </a:rPr>
              <a:t>声道</a:t>
            </a:r>
            <a:r>
              <a:rPr lang="zh-CN" altLang="en-US" sz="1700" b="1" dirty="0" smtClean="0">
                <a:latin typeface="+mn-ea"/>
              </a:rPr>
              <a:t>冲激响应</a:t>
            </a:r>
            <a:r>
              <a:rPr lang="zh-CN" altLang="en-US" sz="1700" dirty="0">
                <a:latin typeface="+mn-ea"/>
              </a:rPr>
              <a:t>进行分析，以判断声道特性及</a:t>
            </a:r>
            <a:r>
              <a:rPr lang="zh-CN" altLang="en-US" sz="1700" dirty="0" smtClean="0">
                <a:latin typeface="+mn-ea"/>
              </a:rPr>
              <a:t>共振峰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3250" y="260350"/>
            <a:ext cx="8001000" cy="682625"/>
          </a:xfrm>
        </p:spPr>
        <p:txBody>
          <a:bodyPr bIns="45720"/>
          <a:lstStyle/>
          <a:p>
            <a:pPr algn="ctr"/>
            <a:r>
              <a:rPr lang="zh-CN" altLang="en-US" smtClean="0"/>
              <a:t>声门激励信号的倒谱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851025"/>
            <a:ext cx="8610600" cy="46736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000" dirty="0" smtClean="0"/>
              <a:t>声门激励信号（浊音）：</a:t>
            </a:r>
            <a:endParaRPr lang="en-US" altLang="zh-CN" sz="2000" dirty="0" smtClean="0"/>
          </a:p>
          <a:p>
            <a:pPr>
              <a:lnSpc>
                <a:spcPts val="3000"/>
              </a:lnSpc>
            </a:pPr>
            <a:r>
              <a:rPr lang="zh-CN" altLang="en-US" sz="2000" dirty="0" smtClean="0"/>
              <a:t>进行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变换并求对数：</a:t>
            </a: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</p:txBody>
      </p:sp>
      <p:graphicFrame>
        <p:nvGraphicFramePr>
          <p:cNvPr id="419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384953"/>
              </p:ext>
            </p:extLst>
          </p:nvPr>
        </p:nvGraphicFramePr>
        <p:xfrm>
          <a:off x="3604617" y="1785473"/>
          <a:ext cx="2695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公式" r:id="rId4" imgW="1739880" imgH="444240" progId="Equation.3">
                  <p:embed/>
                </p:oleObj>
              </mc:Choice>
              <mc:Fallback>
                <p:oleObj name="公式" r:id="rId4" imgW="17398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617" y="1785473"/>
                        <a:ext cx="26955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8"/>
          <p:cNvGraphicFramePr>
            <a:graphicFrameLocks noChangeAspect="1"/>
          </p:cNvGraphicFramePr>
          <p:nvPr/>
        </p:nvGraphicFramePr>
        <p:xfrm>
          <a:off x="1333500" y="2895600"/>
          <a:ext cx="481965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公式" r:id="rId6" imgW="3111480" imgH="939600" progId="Equation.3">
                  <p:embed/>
                </p:oleObj>
              </mc:Choice>
              <mc:Fallback>
                <p:oleObj name="公式" r:id="rId6" imgW="311148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895600"/>
                        <a:ext cx="481965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9"/>
          <p:cNvGraphicFramePr>
            <a:graphicFrameLocks noChangeAspect="1"/>
          </p:cNvGraphicFramePr>
          <p:nvPr/>
        </p:nvGraphicFramePr>
        <p:xfrm>
          <a:off x="1309688" y="4411663"/>
          <a:ext cx="592931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公式" r:id="rId8" imgW="3581280" imgH="914400" progId="Equation.3">
                  <p:embed/>
                </p:oleObj>
              </mc:Choice>
              <mc:Fallback>
                <p:oleObj name="公式" r:id="rId8" imgW="358128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411663"/>
                        <a:ext cx="5929312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835025"/>
          </a:xfrm>
        </p:spPr>
        <p:txBody>
          <a:bodyPr bIns="45720"/>
          <a:lstStyle/>
          <a:p>
            <a:pPr algn="ctr"/>
            <a:r>
              <a:rPr lang="zh-CN" altLang="en-US" smtClean="0"/>
              <a:t>声门激励信号的倒谱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640978" y="1412776"/>
            <a:ext cx="7891462" cy="5184576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/>
              <a:t>求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反变换获得倒谱：</a:t>
            </a:r>
            <a:endParaRPr lang="en-US" altLang="zh-CN" sz="24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4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/>
              <a:t>由声门激励的倒谱可以获得下列结论：</a:t>
            </a:r>
            <a:endParaRPr lang="en-US" altLang="zh-CN" sz="2400" dirty="0" smtClean="0"/>
          </a:p>
          <a:p>
            <a:pPr marL="471487" lvl="1" indent="0" fontAlgn="auto">
              <a:lnSpc>
                <a:spcPct val="160000"/>
              </a:lnSpc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000" dirty="0"/>
              <a:t>一个周期冲激的有限</a:t>
            </a:r>
            <a:r>
              <a:rPr lang="zh-CN" altLang="en-US" sz="2000" dirty="0" smtClean="0"/>
              <a:t>长度序列，</a:t>
            </a:r>
            <a:r>
              <a:rPr lang="zh-CN" altLang="en-US" sz="2000" dirty="0"/>
              <a:t>其倒谱也是</a:t>
            </a:r>
            <a:r>
              <a:rPr lang="zh-CN" altLang="en-US" sz="2000" dirty="0" smtClean="0"/>
              <a:t>周期冲激序列，且周期长度是</a:t>
            </a:r>
            <a:r>
              <a:rPr lang="en-US" altLang="zh-CN" sz="2000" i="1" dirty="0" smtClean="0"/>
              <a:t>N</a:t>
            </a:r>
            <a:r>
              <a:rPr lang="en-US" altLang="zh-CN" sz="2000" i="1" baseline="-25000" dirty="0" smtClean="0"/>
              <a:t>P</a:t>
            </a:r>
            <a:r>
              <a:rPr lang="zh-CN" altLang="en-US" sz="2000" dirty="0" smtClean="0"/>
              <a:t>不变，只是信号长度成为无限长，振幅随</a:t>
            </a:r>
            <a:r>
              <a:rPr lang="en-US" altLang="zh-CN" sz="2000" i="1" dirty="0" smtClean="0"/>
              <a:t>k</a:t>
            </a:r>
            <a:r>
              <a:rPr lang="zh-CN" altLang="en-US" sz="2000" dirty="0" smtClean="0"/>
              <a:t>增加而衰减。当声门激励为浊音时，其倒谱只在</a:t>
            </a:r>
            <a:r>
              <a:rPr lang="en-US" altLang="zh-CN" sz="2000" i="1" dirty="0" err="1" smtClean="0"/>
              <a:t>kN</a:t>
            </a:r>
            <a:r>
              <a:rPr lang="en-US" altLang="zh-CN" sz="2000" i="1" baseline="-25000" dirty="0" err="1" smtClean="0"/>
              <a:t>P</a:t>
            </a:r>
            <a:r>
              <a:rPr lang="zh-CN" altLang="en-US" sz="2000" dirty="0" smtClean="0"/>
              <a:t>诸点上不等于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，其它均为零，那么第一个非零点和原点的距离就是基音周期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000" baseline="-25000" dirty="0" smtClean="0"/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000" dirty="0" smtClean="0"/>
          </a:p>
        </p:txBody>
      </p:sp>
      <p:graphicFrame>
        <p:nvGraphicFramePr>
          <p:cNvPr id="44036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660228"/>
              </p:ext>
            </p:extLst>
          </p:nvPr>
        </p:nvGraphicFramePr>
        <p:xfrm>
          <a:off x="1043608" y="1916832"/>
          <a:ext cx="7104062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公式" r:id="rId3" imgW="3479760" imgH="965160" progId="Equation.3">
                  <p:embed/>
                </p:oleObj>
              </mc:Choice>
              <mc:Fallback>
                <p:oleObj name="公式" r:id="rId3" imgW="3479760" imgH="96516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7104062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3250" y="333375"/>
            <a:ext cx="8001000" cy="682625"/>
          </a:xfrm>
        </p:spPr>
        <p:txBody>
          <a:bodyPr bIns="45720"/>
          <a:lstStyle/>
          <a:p>
            <a:pPr algn="ctr"/>
            <a:r>
              <a:rPr lang="zh-CN" altLang="en-US" dirty="0" smtClean="0"/>
              <a:t>声道冲激</a:t>
            </a:r>
            <a:r>
              <a:rPr lang="zh-CN" altLang="en-US" dirty="0"/>
              <a:t>响应</a:t>
            </a:r>
            <a:r>
              <a:rPr lang="zh-CN" altLang="en-US" dirty="0" smtClean="0"/>
              <a:t>的倒谱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1880" y="1340768"/>
            <a:ext cx="8610600" cy="46736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400" dirty="0" smtClean="0"/>
              <a:t>用极零点模型描述声道响应，其</a:t>
            </a:r>
            <a:r>
              <a:rPr lang="en-US" altLang="zh-CN" sz="2400" i="1" dirty="0" smtClean="0"/>
              <a:t>Z</a:t>
            </a:r>
            <a:r>
              <a:rPr lang="zh-CN" altLang="en-US" sz="2400" dirty="0" smtClean="0"/>
              <a:t>变换如下：</a:t>
            </a:r>
            <a:endParaRPr lang="en-US" altLang="zh-CN" sz="2400" dirty="0" smtClean="0"/>
          </a:p>
          <a:p>
            <a:pPr>
              <a:lnSpc>
                <a:spcPts val="3000"/>
              </a:lnSpc>
            </a:pPr>
            <a:endParaRPr lang="en-US" altLang="zh-CN" sz="2400" dirty="0" smtClean="0"/>
          </a:p>
          <a:p>
            <a:pPr>
              <a:lnSpc>
                <a:spcPts val="3000"/>
              </a:lnSpc>
            </a:pPr>
            <a:endParaRPr lang="en-US" altLang="zh-CN" sz="2400" dirty="0" smtClean="0"/>
          </a:p>
          <a:p>
            <a:pPr lvl="1">
              <a:lnSpc>
                <a:spcPts val="2800"/>
              </a:lnSpc>
            </a:pPr>
            <a:endParaRPr lang="en-US" altLang="zh-CN" dirty="0" smtClean="0"/>
          </a:p>
          <a:p>
            <a:pPr lvl="1">
              <a:lnSpc>
                <a:spcPts val="2800"/>
              </a:lnSpc>
            </a:pPr>
            <a:endParaRPr lang="en-US" altLang="zh-CN" dirty="0" smtClean="0"/>
          </a:p>
          <a:p>
            <a:pPr lvl="1">
              <a:lnSpc>
                <a:spcPts val="2800"/>
              </a:lnSpc>
            </a:pPr>
            <a:endParaRPr lang="en-US" altLang="zh-CN" dirty="0" smtClean="0"/>
          </a:p>
          <a:p>
            <a:pPr lvl="1">
              <a:lnSpc>
                <a:spcPts val="2800"/>
              </a:lnSpc>
            </a:pPr>
            <a:endParaRPr lang="en-US" altLang="zh-CN" dirty="0" smtClean="0"/>
          </a:p>
          <a:p>
            <a:pPr lvl="1">
              <a:lnSpc>
                <a:spcPts val="2800"/>
              </a:lnSpc>
            </a:pPr>
            <a:endParaRPr lang="en-US" altLang="zh-CN" dirty="0" smtClean="0"/>
          </a:p>
          <a:p>
            <a:pPr lvl="1">
              <a:lnSpc>
                <a:spcPts val="28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sz="2400" dirty="0" smtClean="0"/>
              <a:t>计算</a:t>
            </a:r>
            <a:r>
              <a:rPr lang="en-US" altLang="zh-CN" sz="2400" dirty="0" smtClean="0"/>
              <a:t>X(z)</a:t>
            </a:r>
            <a:r>
              <a:rPr lang="zh-CN" altLang="en-US" sz="2400" dirty="0" smtClean="0"/>
              <a:t>的复对数</a:t>
            </a:r>
            <a:endParaRPr lang="en-US" altLang="zh-CN" sz="2400" dirty="0" smtClean="0"/>
          </a:p>
          <a:p>
            <a:pPr lvl="1">
              <a:lnSpc>
                <a:spcPts val="3000"/>
              </a:lnSpc>
            </a:pPr>
            <a:endParaRPr lang="en-US" altLang="zh-CN" dirty="0" smtClean="0"/>
          </a:p>
        </p:txBody>
      </p:sp>
      <p:graphicFrame>
        <p:nvGraphicFramePr>
          <p:cNvPr id="450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871553"/>
              </p:ext>
            </p:extLst>
          </p:nvPr>
        </p:nvGraphicFramePr>
        <p:xfrm>
          <a:off x="955799" y="1844824"/>
          <a:ext cx="6352555" cy="258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公式" r:id="rId4" imgW="3136680" imgH="1320480" progId="Equation.3">
                  <p:embed/>
                </p:oleObj>
              </mc:Choice>
              <mc:Fallback>
                <p:oleObj name="公式" r:id="rId4" imgW="3136680" imgH="1320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799" y="1844824"/>
                        <a:ext cx="6352555" cy="258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40534"/>
              </p:ext>
            </p:extLst>
          </p:nvPr>
        </p:nvGraphicFramePr>
        <p:xfrm>
          <a:off x="971550" y="5678066"/>
          <a:ext cx="79311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Equation" r:id="rId6" imgW="5118100" imgH="444500" progId="Equation.3">
                  <p:embed/>
                </p:oleObj>
              </mc:Choice>
              <mc:Fallback>
                <p:oleObj name="Equation" r:id="rId6" imgW="51181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78066"/>
                        <a:ext cx="79311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582" y="4581128"/>
            <a:ext cx="6810762" cy="3773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3250" y="177800"/>
            <a:ext cx="8001000" cy="682625"/>
          </a:xfrm>
        </p:spPr>
        <p:txBody>
          <a:bodyPr bIns="45720"/>
          <a:lstStyle/>
          <a:p>
            <a:pPr algn="ctr"/>
            <a:r>
              <a:rPr lang="zh-CN" altLang="en-US" dirty="0" smtClean="0"/>
              <a:t>声道冲激</a:t>
            </a:r>
            <a:r>
              <a:rPr lang="zh-CN" altLang="en-US" dirty="0"/>
              <a:t>响应</a:t>
            </a:r>
            <a:r>
              <a:rPr lang="zh-CN" altLang="en-US" dirty="0" smtClean="0"/>
              <a:t>的倒谱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628775"/>
            <a:ext cx="8610600" cy="46736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000" smtClean="0"/>
              <a:t>希望上式逆</a:t>
            </a:r>
            <a:r>
              <a:rPr lang="en-US" altLang="zh-CN" sz="2000" smtClean="0"/>
              <a:t>Z</a:t>
            </a:r>
            <a:r>
              <a:rPr lang="zh-CN" altLang="en-US" sz="2000" smtClean="0"/>
              <a:t>变换是稳定序列，即绝对可求和，使            的收敛域（</a:t>
            </a:r>
            <a:r>
              <a:rPr lang="en-US" altLang="zh-CN" sz="2000" smtClean="0"/>
              <a:t>ROC</a:t>
            </a:r>
            <a:r>
              <a:rPr lang="zh-CN" altLang="en-US" sz="2000" smtClean="0"/>
              <a:t>）包括单位圆；</a:t>
            </a:r>
            <a:endParaRPr lang="en-US" altLang="zh-CN" sz="2000" smtClean="0"/>
          </a:p>
          <a:p>
            <a:pPr>
              <a:lnSpc>
                <a:spcPts val="3000"/>
              </a:lnSpc>
            </a:pPr>
            <a:r>
              <a:rPr lang="zh-CN" altLang="en-US" sz="2000" smtClean="0"/>
              <a:t>可以写出一般项的幂级数展开：</a:t>
            </a:r>
            <a:endParaRPr lang="en-US" altLang="zh-CN" sz="2000" smtClean="0"/>
          </a:p>
          <a:p>
            <a:pPr>
              <a:lnSpc>
                <a:spcPts val="3000"/>
              </a:lnSpc>
            </a:pPr>
            <a:endParaRPr lang="en-US" altLang="zh-CN" sz="2000" smtClean="0"/>
          </a:p>
          <a:p>
            <a:pPr>
              <a:lnSpc>
                <a:spcPts val="3000"/>
              </a:lnSpc>
            </a:pPr>
            <a:r>
              <a:rPr lang="zh-CN" altLang="en-US" sz="2000" smtClean="0"/>
              <a:t>两式</a:t>
            </a:r>
            <a:r>
              <a:rPr lang="en-US" altLang="zh-CN" sz="2000" smtClean="0"/>
              <a:t>ROC</a:t>
            </a:r>
            <a:r>
              <a:rPr lang="zh-CN" altLang="en-US" sz="2000" smtClean="0"/>
              <a:t>为：</a:t>
            </a:r>
            <a:endParaRPr lang="en-US" altLang="zh-CN" sz="2000" smtClean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6227763" y="1677988"/>
          <a:ext cx="5508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4" imgW="355446" imgH="241195" progId="Equation.3">
                  <p:embed/>
                </p:oleObj>
              </mc:Choice>
              <mc:Fallback>
                <p:oleObj name="Equation" r:id="rId4" imgW="355446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677988"/>
                        <a:ext cx="5508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332288" y="2343150"/>
          <a:ext cx="448786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公式" r:id="rId6" imgW="2895480" imgH="914400" progId="Equation.3">
                  <p:embed/>
                </p:oleObj>
              </mc:Choice>
              <mc:Fallback>
                <p:oleObj name="公式" r:id="rId6" imgW="289548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2343150"/>
                        <a:ext cx="4487862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57625"/>
            <a:ext cx="23907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48100"/>
            <a:ext cx="23622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3250" y="404813"/>
            <a:ext cx="8001000" cy="682625"/>
          </a:xfrm>
        </p:spPr>
        <p:txBody>
          <a:bodyPr bIns="45720"/>
          <a:lstStyle/>
          <a:p>
            <a:pPr algn="ctr"/>
            <a:r>
              <a:rPr lang="zh-CN" altLang="en-US" dirty="0" smtClean="0"/>
              <a:t>声道冲激</a:t>
            </a:r>
            <a:r>
              <a:rPr lang="zh-CN" altLang="en-US" dirty="0"/>
              <a:t>响应</a:t>
            </a:r>
            <a:r>
              <a:rPr lang="zh-CN" altLang="en-US" dirty="0" smtClean="0"/>
              <a:t>的倒谱</a:t>
            </a:r>
            <a:r>
              <a:rPr lang="en-US" altLang="zh-CN" dirty="0" smtClean="0"/>
              <a:t>-3</a:t>
            </a: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628800"/>
            <a:ext cx="8610600" cy="46736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000" dirty="0" smtClean="0"/>
              <a:t>          的</a:t>
            </a:r>
            <a:r>
              <a:rPr lang="en-US" altLang="zh-CN" sz="2000" dirty="0" smtClean="0"/>
              <a:t>ROC:</a:t>
            </a:r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endParaRPr lang="en-US" altLang="zh-CN" sz="2000" dirty="0" smtClean="0"/>
          </a:p>
          <a:p>
            <a:pPr>
              <a:lnSpc>
                <a:spcPts val="3000"/>
              </a:lnSpc>
            </a:pPr>
            <a:r>
              <a:rPr lang="zh-CN" altLang="en-US" sz="2000" dirty="0" smtClean="0"/>
              <a:t>单位圆内的零极点形成复倒谱的右边；单位圆外的零极点形成复倒谱的左边；       在原点的值取决于增益</a:t>
            </a:r>
            <a:endParaRPr lang="en-US" altLang="zh-CN" sz="2000" dirty="0" smtClean="0"/>
          </a:p>
          <a:p>
            <a:pPr>
              <a:lnSpc>
                <a:spcPts val="3000"/>
              </a:lnSpc>
            </a:pPr>
            <a:r>
              <a:rPr lang="zh-CN" altLang="en-US" sz="2000" dirty="0" smtClean="0"/>
              <a:t>复倒谱通常是双边的，且是比例因子为</a:t>
            </a:r>
            <a:r>
              <a:rPr lang="en-US" altLang="zh-CN" sz="2000" dirty="0" smtClean="0"/>
              <a:t>1/n</a:t>
            </a:r>
            <a:r>
              <a:rPr lang="zh-CN" altLang="en-US" sz="2000" dirty="0" smtClean="0"/>
              <a:t>的衰减指数之和</a:t>
            </a:r>
            <a:endParaRPr lang="en-US" altLang="zh-CN" sz="2000" dirty="0" smtClean="0"/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976592"/>
              </p:ext>
            </p:extLst>
          </p:nvPr>
        </p:nvGraphicFramePr>
        <p:xfrm>
          <a:off x="564754" y="1628800"/>
          <a:ext cx="5508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4" imgW="355446" imgH="241195" progId="Equation.3">
                  <p:embed/>
                </p:oleObj>
              </mc:Choice>
              <mc:Fallback>
                <p:oleObj name="Equation" r:id="rId4" imgW="355446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54" y="1628800"/>
                        <a:ext cx="5508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85925"/>
            <a:ext cx="42195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1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655217"/>
              </p:ext>
            </p:extLst>
          </p:nvPr>
        </p:nvGraphicFramePr>
        <p:xfrm>
          <a:off x="971600" y="4774605"/>
          <a:ext cx="5318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Equation" r:id="rId7" imgW="342751" imgH="241195" progId="Equation.3">
                  <p:embed/>
                </p:oleObj>
              </mc:Choice>
              <mc:Fallback>
                <p:oleObj name="Equation" r:id="rId7" imgW="342751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74605"/>
                        <a:ext cx="531813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6088" y="404813"/>
            <a:ext cx="8229600" cy="424815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400" b="1" dirty="0" smtClean="0">
                <a:ea typeface="黑体" panose="02010609060101010101" pitchFamily="49" charset="-122"/>
              </a:rPr>
              <a:t>于是</a:t>
            </a:r>
            <a:r>
              <a:rPr lang="en-US" altLang="zh-CN" sz="2400" b="1" i="1" dirty="0" smtClean="0">
                <a:ea typeface="黑体" panose="02010609060101010101" pitchFamily="49" charset="-122"/>
              </a:rPr>
              <a:t>X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(</a:t>
            </a:r>
            <a:r>
              <a:rPr lang="en-US" altLang="zh-CN" sz="2400" b="1" i="1" dirty="0" smtClean="0">
                <a:ea typeface="黑体" panose="02010609060101010101" pitchFamily="49" charset="-122"/>
              </a:rPr>
              <a:t>z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的复对数是：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复倒谱具有如下形式：</a:t>
            </a:r>
            <a:r>
              <a:rPr lang="zh-CN" altLang="en-US" sz="2400" dirty="0" smtClean="0">
                <a:ea typeface="黑体" panose="02010609060101010101" pitchFamily="49" charset="-122"/>
              </a:rPr>
              <a:t>                                                                              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2400" dirty="0" smtClean="0">
              <a:ea typeface="黑体" panose="02010609060101010101" pitchFamily="49" charset="-122"/>
            </a:endParaRPr>
          </a:p>
          <a:p>
            <a:pPr marL="0" indent="0" algn="just">
              <a:lnSpc>
                <a:spcPct val="120000"/>
              </a:lnSpc>
              <a:buFont typeface="Wingdings 2" panose="05020102010507070707" pitchFamily="18" charset="2"/>
              <a:buNone/>
            </a:pPr>
            <a:endParaRPr lang="en-US" altLang="zh-CN" sz="2400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977900" y="981075"/>
          <a:ext cx="72659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公式" r:id="rId3" imgW="3429000" imgH="444500" progId="Equation.3">
                  <p:embed/>
                </p:oleObj>
              </mc:Choice>
              <mc:Fallback>
                <p:oleObj name="公式" r:id="rId3" imgW="3429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981075"/>
                        <a:ext cx="7265988" cy="947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2673350" y="2060575"/>
          <a:ext cx="38433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公式" r:id="rId5" imgW="2005729" imgH="444307" progId="Equation.3">
                  <p:embed/>
                </p:oleObj>
              </mc:Choice>
              <mc:Fallback>
                <p:oleObj name="公式" r:id="rId5" imgW="200572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060575"/>
                        <a:ext cx="3843338" cy="858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2297113" y="3573016"/>
          <a:ext cx="45466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Equation" r:id="rId7" imgW="1968500" imgH="1371600" progId="Equation.DSMT4">
                  <p:embed/>
                </p:oleObj>
              </mc:Choice>
              <mc:Fallback>
                <p:oleObj name="Equation" r:id="rId7" imgW="19685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573016"/>
                        <a:ext cx="4546600" cy="292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583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1" y="1268760"/>
            <a:ext cx="8259377" cy="48965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66447" y="609329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声道冲激响应</a:t>
            </a:r>
            <a:endParaRPr lang="zh-CN" altLang="en-US" sz="2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8935" y="609329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声门激励信号</a:t>
            </a:r>
            <a:endParaRPr lang="zh-CN" altLang="en-US" sz="2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浊音信号倒谱分析结果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287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/>
              <a:t>清</a:t>
            </a:r>
            <a:r>
              <a:rPr lang="zh-CN" altLang="en-US" dirty="0" smtClean="0"/>
              <a:t>音信</a:t>
            </a:r>
            <a:r>
              <a:rPr lang="zh-CN" altLang="en-US" dirty="0"/>
              <a:t>号倒谱分析结果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6" y="1196752"/>
            <a:ext cx="8299648" cy="43924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558924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zh-CN" altLang="en-US" dirty="0"/>
              <a:t>对数幅度</a:t>
            </a:r>
            <a:r>
              <a:rPr lang="zh-CN" altLang="en-US" dirty="0" smtClean="0"/>
              <a:t>谱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变化没有规律，没有谐波出现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40152" y="5733256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平滑后的声道特性</a:t>
            </a:r>
            <a:endParaRPr lang="zh-CN" altLang="en-US" sz="2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08104" y="130069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没有浊音时的尖峰出现</a:t>
            </a:r>
            <a:endParaRPr lang="zh-CN" altLang="en-US" sz="2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467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>
                <a:latin typeface="黑体" panose="02010609060101010101" pitchFamily="49" charset="-122"/>
              </a:rPr>
              <a:t>叠加原理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5233988"/>
          </a:xfrm>
        </p:spPr>
        <p:txBody>
          <a:bodyPr>
            <a:normAutofit lnSpcReduction="10000"/>
          </a:bodyPr>
          <a:lstStyle/>
          <a:p>
            <a:pPr marL="0" indent="0" algn="just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对于</a:t>
            </a:r>
            <a:r>
              <a:rPr lang="zh-CN" altLang="en-US" sz="2400" dirty="0">
                <a:ea typeface="黑体" panose="02010609060101010101" pitchFamily="49" charset="-122"/>
              </a:rPr>
              <a:t>一个线性系统来说，其输入输出的关系服从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叠加原理</a:t>
            </a:r>
            <a:r>
              <a:rPr lang="zh-CN" altLang="en-US" sz="2400" dirty="0" smtClean="0"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设</a:t>
            </a:r>
            <a:r>
              <a:rPr lang="zh-CN" altLang="en-US" sz="2400" dirty="0">
                <a:ea typeface="黑体" panose="02010609060101010101" pitchFamily="49" charset="-122"/>
              </a:rPr>
              <a:t>输入信号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</a:rPr>
              <a:t>由两个信号分量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 smtClean="0">
                <a:ea typeface="黑体" panose="02010609060101010101" pitchFamily="49" charset="-122"/>
              </a:rPr>
              <a:t>1</a:t>
            </a:r>
            <a:r>
              <a:rPr lang="en-US" altLang="zh-CN" sz="2400" dirty="0" smtClean="0">
                <a:ea typeface="黑体" panose="02010609060101010101" pitchFamily="49" charset="-122"/>
              </a:rPr>
              <a:t>(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n</a:t>
            </a:r>
            <a:r>
              <a:rPr lang="en-US" altLang="zh-CN" sz="2400" dirty="0" smtClean="0"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ea typeface="黑体" panose="02010609060101010101" pitchFamily="49" charset="-122"/>
              </a:rPr>
              <a:t>与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 smtClean="0"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ea typeface="黑体" panose="02010609060101010101" pitchFamily="49" charset="-122"/>
              </a:rPr>
              <a:t>(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和</a:t>
            </a:r>
            <a:r>
              <a:rPr lang="zh-CN" altLang="en-US" sz="2400" dirty="0">
                <a:ea typeface="黑体" panose="02010609060101010101" pitchFamily="49" charset="-122"/>
              </a:rPr>
              <a:t>构成，系统输出为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</a:rPr>
              <a:t>，则</a:t>
            </a:r>
            <a:r>
              <a:rPr lang="zh-CN" altLang="en-US" sz="2400" dirty="0" smtClean="0">
                <a:ea typeface="黑体" panose="02010609060101010101" pitchFamily="49" charset="-122"/>
              </a:rPr>
              <a:t>有：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L</a:t>
            </a:r>
            <a:r>
              <a:rPr lang="en-US" altLang="zh-CN" sz="2400" dirty="0" smtClean="0">
                <a:ea typeface="黑体" panose="02010609060101010101" pitchFamily="49" charset="-122"/>
              </a:rPr>
              <a:t>[]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线性算子。 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421"/>
              </p:ext>
            </p:extLst>
          </p:nvPr>
        </p:nvGraphicFramePr>
        <p:xfrm>
          <a:off x="1811338" y="2954338"/>
          <a:ext cx="55943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3" imgW="2425680" imgH="723600" progId="Equation.3">
                  <p:embed/>
                </p:oleObj>
              </mc:Choice>
              <mc:Fallback>
                <p:oleObj name="公式" r:id="rId3" imgW="242568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954338"/>
                        <a:ext cx="5594350" cy="163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87062"/>
              </p:ext>
            </p:extLst>
          </p:nvPr>
        </p:nvGraphicFramePr>
        <p:xfrm>
          <a:off x="2411413" y="4868863"/>
          <a:ext cx="4392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公式" r:id="rId5" imgW="1739900" imgH="203200" progId="Equation.3">
                  <p:embed/>
                </p:oleObj>
              </mc:Choice>
              <mc:Fallback>
                <p:oleObj name="公式" r:id="rId5" imgW="1739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868863"/>
                        <a:ext cx="4392612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3250" y="188913"/>
            <a:ext cx="8001000" cy="682625"/>
          </a:xfrm>
        </p:spPr>
        <p:txBody>
          <a:bodyPr bIns="45720"/>
          <a:lstStyle/>
          <a:p>
            <a:pPr algn="ctr"/>
            <a:r>
              <a:rPr lang="zh-CN" altLang="en-US" smtClean="0"/>
              <a:t>基于听觉特征的</a:t>
            </a:r>
            <a:r>
              <a:rPr lang="en-US" altLang="zh-CN" smtClean="0"/>
              <a:t>MEL</a:t>
            </a:r>
            <a:r>
              <a:rPr lang="zh-CN" altLang="en-US" smtClean="0"/>
              <a:t>频率倒谱系数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412875"/>
            <a:ext cx="8610600" cy="467360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zh-CN" altLang="en-US" sz="2000" smtClean="0"/>
              <a:t>一种常用的语音特征：</a:t>
            </a:r>
            <a:r>
              <a:rPr lang="en-US" altLang="zh-CN" sz="2400" b="1" smtClean="0">
                <a:solidFill>
                  <a:srgbClr val="FF0000"/>
                </a:solidFill>
              </a:rPr>
              <a:t>MFCC</a:t>
            </a:r>
            <a:r>
              <a:rPr lang="zh-CN" altLang="en-US" sz="2000" smtClean="0"/>
              <a:t> </a:t>
            </a:r>
            <a:r>
              <a:rPr lang="en-US" altLang="zh-CN" sz="2000" smtClean="0"/>
              <a:t>--- mel frequency cepstrum coefficient</a:t>
            </a:r>
          </a:p>
          <a:p>
            <a:pPr>
              <a:lnSpc>
                <a:spcPts val="3300"/>
              </a:lnSpc>
            </a:pPr>
            <a:r>
              <a:rPr lang="zh-CN" altLang="en-US" sz="2000" smtClean="0"/>
              <a:t>将人耳的听觉感知特征和语音的产生机制相结合</a:t>
            </a:r>
            <a:r>
              <a:rPr lang="en-US" altLang="zh-CN" sz="2000" smtClean="0"/>
              <a:t>-》</a:t>
            </a:r>
            <a:r>
              <a:rPr lang="zh-CN" altLang="en-US" sz="2000" smtClean="0"/>
              <a:t>被广泛使用；</a:t>
            </a:r>
            <a:endParaRPr lang="en-US" altLang="zh-CN" sz="2000" smtClean="0"/>
          </a:p>
          <a:p>
            <a:pPr>
              <a:lnSpc>
                <a:spcPts val="3300"/>
              </a:lnSpc>
            </a:pPr>
            <a:r>
              <a:rPr lang="zh-CN" altLang="en-US" sz="2000" smtClean="0"/>
              <a:t>人耳能在嘈杂的环境中分辨各种声音 </a:t>
            </a:r>
            <a:r>
              <a:rPr lang="en-US" altLang="zh-CN" sz="2000" smtClean="0"/>
              <a:t>-》</a:t>
            </a:r>
            <a:r>
              <a:rPr lang="zh-CN" altLang="en-US" sz="2000" smtClean="0"/>
              <a:t>耳蜗起到重要作用 </a:t>
            </a:r>
            <a:r>
              <a:rPr lang="en-US" altLang="zh-CN" sz="2000" smtClean="0"/>
              <a:t>-》</a:t>
            </a:r>
            <a:r>
              <a:rPr lang="zh-CN" altLang="en-US" sz="2000" smtClean="0"/>
              <a:t>耳蜗相当于滤波器组 </a:t>
            </a:r>
            <a:r>
              <a:rPr lang="en-US" altLang="zh-CN" sz="2000" smtClean="0"/>
              <a:t>-》</a:t>
            </a:r>
            <a:r>
              <a:rPr lang="zh-CN" altLang="en-US" sz="2000" smtClean="0"/>
              <a:t>作用：在对数频率尺度上进行滤波 </a:t>
            </a:r>
            <a:r>
              <a:rPr lang="en-US" altLang="zh-CN" sz="2000" smtClean="0"/>
              <a:t>-》</a:t>
            </a:r>
            <a:r>
              <a:rPr lang="zh-CN" altLang="en-US" sz="2000" smtClean="0"/>
              <a:t>对低频信号敏感；</a:t>
            </a:r>
            <a:endParaRPr lang="en-US" altLang="zh-CN" sz="2000" smtClean="0"/>
          </a:p>
          <a:p>
            <a:pPr>
              <a:lnSpc>
                <a:spcPts val="3300"/>
              </a:lnSpc>
            </a:pPr>
            <a:r>
              <a:rPr lang="zh-CN" altLang="en-US" sz="2000" smtClean="0"/>
              <a:t>基于上述原理，得到类似与耳蜗的滤波器组：</a:t>
            </a:r>
            <a:r>
              <a:rPr lang="en-US" altLang="zh-CN" sz="2000" smtClean="0"/>
              <a:t>Mel</a:t>
            </a:r>
            <a:r>
              <a:rPr lang="zh-CN" altLang="en-US" sz="2000" smtClean="0"/>
              <a:t>频率滤波器组</a:t>
            </a:r>
            <a:endParaRPr lang="en-US" altLang="zh-CN" sz="2000" smtClean="0"/>
          </a:p>
          <a:p>
            <a:pPr>
              <a:lnSpc>
                <a:spcPts val="3300"/>
              </a:lnSpc>
            </a:pPr>
            <a:r>
              <a:rPr lang="en-US" altLang="zh-CN" sz="2000" smtClean="0"/>
              <a:t>Mel</a:t>
            </a:r>
            <a:r>
              <a:rPr lang="zh-CN" altLang="en-US" sz="2000" smtClean="0"/>
              <a:t>频率：</a:t>
            </a:r>
            <a:endParaRPr lang="en-US" altLang="zh-CN" sz="2000" smtClean="0"/>
          </a:p>
        </p:txBody>
      </p:sp>
      <p:graphicFrame>
        <p:nvGraphicFramePr>
          <p:cNvPr id="52228" name="Object 7"/>
          <p:cNvGraphicFramePr>
            <a:graphicFrameLocks noChangeAspect="1"/>
          </p:cNvGraphicFramePr>
          <p:nvPr/>
        </p:nvGraphicFramePr>
        <p:xfrm>
          <a:off x="1836738" y="3933825"/>
          <a:ext cx="27352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4" imgW="1765300" imgH="228600" progId="Equation.3">
                  <p:embed/>
                </p:oleObj>
              </mc:Choice>
              <mc:Fallback>
                <p:oleObj name="Equation" r:id="rId4" imgW="1765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933825"/>
                        <a:ext cx="273526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3250" y="115888"/>
            <a:ext cx="8001000" cy="682625"/>
          </a:xfrm>
        </p:spPr>
        <p:txBody>
          <a:bodyPr bIns="45720"/>
          <a:lstStyle/>
          <a:p>
            <a:pPr algn="ctr"/>
            <a:r>
              <a:rPr lang="zh-CN" altLang="en-US" smtClean="0"/>
              <a:t>基于听觉特征的</a:t>
            </a:r>
            <a:r>
              <a:rPr lang="en-US" altLang="zh-CN" smtClean="0"/>
              <a:t>MEL</a:t>
            </a:r>
            <a:r>
              <a:rPr lang="zh-CN" altLang="en-US" smtClean="0"/>
              <a:t>频率倒谱系数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563688"/>
            <a:ext cx="8610600" cy="4673600"/>
          </a:xfrm>
        </p:spPr>
        <p:txBody>
          <a:bodyPr/>
          <a:lstStyle/>
          <a:p>
            <a:r>
              <a:rPr lang="en-US" altLang="zh-CN" sz="2000" smtClean="0"/>
              <a:t>MFCC</a:t>
            </a:r>
            <a:r>
              <a:rPr lang="zh-CN" altLang="en-US" sz="2000" smtClean="0"/>
              <a:t>计算：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分帧 </a:t>
            </a:r>
            <a:r>
              <a:rPr lang="en-US" altLang="zh-CN" sz="1800" smtClean="0"/>
              <a:t>-&gt; </a:t>
            </a:r>
            <a:r>
              <a:rPr lang="zh-CN" altLang="en-US" sz="1800" smtClean="0"/>
              <a:t>预加重 </a:t>
            </a:r>
            <a:r>
              <a:rPr lang="en-US" altLang="zh-CN" sz="1800" smtClean="0"/>
              <a:t>-&gt; </a:t>
            </a:r>
            <a:r>
              <a:rPr lang="zh-CN" altLang="en-US" sz="1800" smtClean="0"/>
              <a:t>加汉明窗 </a:t>
            </a:r>
            <a:r>
              <a:rPr lang="en-US" altLang="zh-CN" sz="1800" smtClean="0"/>
              <a:t>-&gt; </a:t>
            </a:r>
            <a:r>
              <a:rPr lang="zh-CN" altLang="en-US" sz="1800" smtClean="0"/>
              <a:t>短时傅里叶变换 </a:t>
            </a:r>
            <a:r>
              <a:rPr lang="en-US" altLang="zh-CN" sz="1800" smtClean="0"/>
              <a:t>-&gt; </a:t>
            </a:r>
            <a:r>
              <a:rPr lang="zh-CN" altLang="en-US" sz="1800" smtClean="0"/>
              <a:t>得到频谱；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求频谱平方，即能量谱，用</a:t>
            </a:r>
            <a:r>
              <a:rPr lang="en-US" altLang="zh-CN" sz="1800" smtClean="0"/>
              <a:t>M</a:t>
            </a:r>
            <a:r>
              <a:rPr lang="zh-CN" altLang="en-US" sz="1800" smtClean="0"/>
              <a:t>个</a:t>
            </a:r>
            <a:r>
              <a:rPr lang="en-US" altLang="zh-CN" sz="1800" smtClean="0"/>
              <a:t>Mel</a:t>
            </a:r>
            <a:r>
              <a:rPr lang="zh-CN" altLang="en-US" sz="1800" smtClean="0"/>
              <a:t>带通滤波器进行滤波；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对每个滤波器的输出取对数，得到相应频带的对数功率谱，并进行反离散余弦变换，得到</a:t>
            </a:r>
            <a:r>
              <a:rPr lang="en-US" altLang="zh-CN" sz="1800" smtClean="0"/>
              <a:t>L</a:t>
            </a:r>
            <a:r>
              <a:rPr lang="zh-CN" altLang="en-US" sz="1800" smtClean="0"/>
              <a:t>个</a:t>
            </a:r>
            <a:r>
              <a:rPr lang="en-US" altLang="zh-CN" sz="1800" smtClean="0"/>
              <a:t>MFCC</a:t>
            </a:r>
            <a:r>
              <a:rPr lang="zh-CN" altLang="en-US" sz="1800" smtClean="0"/>
              <a:t>系数，一般</a:t>
            </a:r>
            <a:r>
              <a:rPr lang="en-US" altLang="zh-CN" sz="1800" smtClean="0"/>
              <a:t>L </a:t>
            </a:r>
            <a:r>
              <a:rPr lang="zh-CN" altLang="en-US" sz="1800" smtClean="0"/>
              <a:t>取</a:t>
            </a:r>
            <a:r>
              <a:rPr lang="en-US" altLang="zh-CN" sz="1800" smtClean="0"/>
              <a:t>12 ~ 16</a:t>
            </a:r>
            <a:r>
              <a:rPr lang="zh-CN" altLang="en-US" sz="1800" smtClean="0"/>
              <a:t>个左右。</a:t>
            </a:r>
            <a:r>
              <a:rPr lang="en-US" altLang="zh-CN" sz="1800" smtClean="0"/>
              <a:t>MFCC</a:t>
            </a:r>
            <a:r>
              <a:rPr lang="zh-CN" altLang="en-US" sz="1800" smtClean="0"/>
              <a:t>系数为：</a:t>
            </a:r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r>
              <a:rPr lang="zh-CN" altLang="en-US" sz="1800" smtClean="0"/>
              <a:t>将直接得到的</a:t>
            </a:r>
            <a:r>
              <a:rPr lang="en-US" altLang="zh-CN" sz="1800" smtClean="0"/>
              <a:t>MFCC</a:t>
            </a:r>
            <a:r>
              <a:rPr lang="zh-CN" altLang="en-US" sz="1800" smtClean="0"/>
              <a:t>特征作为静态特征，再做一阶和二阶差分，得到相应的动态特征。</a:t>
            </a:r>
            <a:endParaRPr lang="en-US" altLang="zh-CN" sz="1800" smtClean="0"/>
          </a:p>
        </p:txBody>
      </p:sp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1752600" y="3213100"/>
          <a:ext cx="5292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4" imgW="3416300" imgH="431800" progId="Equation.3">
                  <p:embed/>
                </p:oleObj>
              </mc:Choice>
              <mc:Fallback>
                <p:oleObj name="Equation" r:id="rId4" imgW="3416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13100"/>
                        <a:ext cx="5292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7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581525"/>
            <a:ext cx="538638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1258888" y="1628775"/>
            <a:ext cx="2032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利用叠加原理分离信号</a:t>
            </a: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250825" y="1433463"/>
            <a:ext cx="8610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1828800" indent="-22860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286000" indent="-22860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2743200" indent="-22860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200400" indent="-22860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假设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两个信号的频谱不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重叠，可用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线性滤波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方法分离信号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6388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838"/>
            <a:ext cx="4176713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117764"/>
              </p:ext>
            </p:extLst>
          </p:nvPr>
        </p:nvGraphicFramePr>
        <p:xfrm>
          <a:off x="641648" y="2853481"/>
          <a:ext cx="2759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4" imgW="1180588" imgH="215806" progId="Equation.3">
                  <p:embed/>
                </p:oleObj>
              </mc:Choice>
              <mc:Fallback>
                <p:oleObj name="Equation" r:id="rId4" imgW="1180588" imgH="215806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48" y="2853481"/>
                        <a:ext cx="2759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826897"/>
              </p:ext>
            </p:extLst>
          </p:nvPr>
        </p:nvGraphicFramePr>
        <p:xfrm>
          <a:off x="611560" y="4313708"/>
          <a:ext cx="413385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6" imgW="2120900" imgH="914400" progId="Equation.3">
                  <p:embed/>
                </p:oleObj>
              </mc:Choice>
              <mc:Fallback>
                <p:oleObj name="Equation" r:id="rId6" imgW="2120900" imgH="9144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13708"/>
                        <a:ext cx="413385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 bwMode="auto">
          <a:xfrm>
            <a:off x="1830760" y="3626321"/>
            <a:ext cx="323850" cy="37941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277938" y="4625975"/>
          <a:ext cx="6607175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Picture" r:id="rId3" imgW="2876400" imgH="1076400" progId="Word.Picture.8">
                  <p:embed/>
                </p:oleObj>
              </mc:Choice>
              <mc:Fallback>
                <p:oleObj name="Picture" r:id="rId3" imgW="2876400" imgH="10764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625975"/>
                        <a:ext cx="6607175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2425" y="1268413"/>
            <a:ext cx="8424863" cy="511333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对照线性系统的叠加原理，我们能定义一类系统，它服从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广义叠加原理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，其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可由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（或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）代替。例如：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卷积同态系统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174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26018"/>
              </p:ext>
            </p:extLst>
          </p:nvPr>
        </p:nvGraphicFramePr>
        <p:xfrm>
          <a:off x="2555875" y="2708275"/>
          <a:ext cx="40322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公式" r:id="rId5" imgW="1689100" imgH="685800" progId="Equation.3">
                  <p:embed/>
                </p:oleObj>
              </mc:Choice>
              <mc:Fallback>
                <p:oleObj name="公式" r:id="rId5" imgW="1689100" imgH="685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08275"/>
                        <a:ext cx="4032250" cy="1225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>
                <a:latin typeface="黑体" panose="02010609060101010101" pitchFamily="49" charset="-122"/>
              </a:rPr>
              <a:t>广义叠加原理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4508500"/>
            <a:ext cx="8229600" cy="187325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特征系统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D</a:t>
            </a:r>
            <a:r>
              <a:rPr lang="en-US" altLang="zh-CN" sz="2400" baseline="-25000" dirty="0" smtClean="0">
                <a:ea typeface="黑体" panose="02010609060101010101" pitchFamily="49" charset="-122"/>
              </a:rPr>
              <a:t>*</a:t>
            </a:r>
            <a:r>
              <a:rPr lang="en-US" altLang="zh-CN" sz="2400" dirty="0" smtClean="0">
                <a:ea typeface="黑体" panose="02010609060101010101" pitchFamily="49" charset="-122"/>
              </a:rPr>
              <a:t>[ ] </a:t>
            </a:r>
            <a:r>
              <a:rPr lang="zh-CN" altLang="en-US" sz="2400" dirty="0" smtClean="0">
                <a:ea typeface="黑体" panose="02010609060101010101" pitchFamily="49" charset="-122"/>
              </a:rPr>
              <a:t>：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ea typeface="黑体" panose="02010609060101010101" pitchFamily="49" charset="-122"/>
              </a:rPr>
              <a:t>其输入是若干信号的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卷积</a:t>
            </a:r>
            <a:r>
              <a:rPr lang="zh-CN" altLang="en-US" sz="2400" dirty="0" smtClean="0">
                <a:ea typeface="黑体" panose="02010609060101010101" pitchFamily="49" charset="-122"/>
              </a:rPr>
              <a:t>组合，而输出为若干信号的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加法</a:t>
            </a:r>
            <a:r>
              <a:rPr lang="zh-CN" altLang="en-US" sz="2400" dirty="0" smtClean="0">
                <a:ea typeface="黑体" panose="02010609060101010101" pitchFamily="49" charset="-122"/>
              </a:rPr>
              <a:t>组合。特征系统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D</a:t>
            </a:r>
            <a:r>
              <a:rPr lang="en-US" altLang="zh-CN" sz="2400" baseline="-25000" dirty="0" smtClean="0">
                <a:ea typeface="黑体" panose="02010609060101010101" pitchFamily="49" charset="-122"/>
              </a:rPr>
              <a:t>*</a:t>
            </a:r>
            <a:r>
              <a:rPr lang="en-US" altLang="zh-CN" sz="2400" dirty="0" smtClean="0">
                <a:ea typeface="黑体" panose="02010609060101010101" pitchFamily="49" charset="-122"/>
              </a:rPr>
              <a:t>[ ]</a:t>
            </a:r>
            <a:r>
              <a:rPr lang="zh-CN" altLang="en-US" sz="2400" dirty="0" smtClean="0">
                <a:ea typeface="黑体" panose="02010609060101010101" pitchFamily="49" charset="-122"/>
              </a:rPr>
              <a:t>有下列性质：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         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     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 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122238" y="188913"/>
          <a:ext cx="8890000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Picture" r:id="rId4" imgW="4305960" imgH="1429560" progId="Word.Picture.8">
                  <p:embed/>
                </p:oleObj>
              </mc:Choice>
              <mc:Fallback>
                <p:oleObj name="Picture" r:id="rId4" imgW="4305960" imgH="14295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88913"/>
                        <a:ext cx="8890000" cy="355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468313" y="3060700"/>
            <a:ext cx="82089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卷积同态系统由三部分组成：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特征系统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[ ]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、线性系统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[]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及逆特征系统     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[ ]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0" name="Object 10"/>
          <p:cNvGraphicFramePr>
            <a:graphicFrameLocks noChangeAspect="1"/>
          </p:cNvGraphicFramePr>
          <p:nvPr/>
        </p:nvGraphicFramePr>
        <p:xfrm>
          <a:off x="6148388" y="3644900"/>
          <a:ext cx="503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6" imgW="266584" imgH="228501" progId="Equation.DSMT4">
                  <p:embed/>
                </p:oleObj>
              </mc:Choice>
              <mc:Fallback>
                <p:oleObj name="Equation" r:id="rId6" imgW="266584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3644900"/>
                        <a:ext cx="5032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>
                <a:latin typeface="黑体" panose="02010609060101010101" pitchFamily="49" charset="-122"/>
              </a:rPr>
              <a:t>卷积同态系统</a:t>
            </a:r>
          </a:p>
        </p:txBody>
      </p:sp>
      <p:sp>
        <p:nvSpPr>
          <p:cNvPr id="18442" name="文本框 1"/>
          <p:cNvSpPr txBox="1">
            <a:spLocks noChangeArrowheads="1"/>
          </p:cNvSpPr>
          <p:nvPr/>
        </p:nvSpPr>
        <p:spPr bwMode="auto">
          <a:xfrm>
            <a:off x="1692275" y="198913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特征系统</a:t>
            </a:r>
          </a:p>
        </p:txBody>
      </p:sp>
      <p:sp>
        <p:nvSpPr>
          <p:cNvPr id="18443" name="文本框 2"/>
          <p:cNvSpPr txBox="1">
            <a:spLocks noChangeArrowheads="1"/>
          </p:cNvSpPr>
          <p:nvPr/>
        </p:nvSpPr>
        <p:spPr bwMode="auto">
          <a:xfrm>
            <a:off x="4040188" y="198913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线性系统</a:t>
            </a:r>
          </a:p>
        </p:txBody>
      </p:sp>
      <p:sp>
        <p:nvSpPr>
          <p:cNvPr id="18444" name="文本框 3"/>
          <p:cNvSpPr txBox="1">
            <a:spLocks noChangeArrowheads="1"/>
          </p:cNvSpPr>
          <p:nvPr/>
        </p:nvSpPr>
        <p:spPr bwMode="auto">
          <a:xfrm>
            <a:off x="6329363" y="1989138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逆特征系统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92379"/>
              </p:ext>
            </p:extLst>
          </p:nvPr>
        </p:nvGraphicFramePr>
        <p:xfrm>
          <a:off x="539750" y="188913"/>
          <a:ext cx="80645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公式" r:id="rId3" imgW="3251200" imgH="215900" progId="Equation.3">
                  <p:embed/>
                </p:oleObj>
              </mc:Choice>
              <mc:Fallback>
                <p:oleObj name="公式" r:id="rId3" imgW="32512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8913"/>
                        <a:ext cx="8064500" cy="544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98958"/>
              </p:ext>
            </p:extLst>
          </p:nvPr>
        </p:nvGraphicFramePr>
        <p:xfrm>
          <a:off x="1908175" y="793750"/>
          <a:ext cx="37449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公式" r:id="rId5" imgW="1396394" imgH="215806" progId="Equation.3">
                  <p:embed/>
                </p:oleObj>
              </mc:Choice>
              <mc:Fallback>
                <p:oleObj name="公式" r:id="rId5" imgW="1396394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93750"/>
                        <a:ext cx="3744913" cy="658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46088" y="1700213"/>
            <a:ext cx="82296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400" b="0" dirty="0" smtClean="0">
                <a:latin typeface="+mn-lt"/>
                <a:ea typeface="黑体" panose="02010609060101010101" pitchFamily="49" charset="-122"/>
              </a:rPr>
              <a:t>输入到普通线性系统</a:t>
            </a:r>
            <a:r>
              <a:rPr lang="en-US" altLang="zh-CN" sz="2400" b="0" i="1" dirty="0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2400" b="0" dirty="0" smtClean="0">
                <a:ea typeface="黑体" panose="02010609060101010101" pitchFamily="49" charset="-122"/>
              </a:rPr>
              <a:t> [] </a:t>
            </a:r>
            <a:r>
              <a:rPr lang="zh-CN" altLang="en-US" sz="2400" b="0" dirty="0" smtClean="0">
                <a:latin typeface="+mn-lt"/>
                <a:ea typeface="黑体" panose="02010609060101010101" pitchFamily="49" charset="-122"/>
              </a:rPr>
              <a:t>，服从一般叠加原理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，如下式表示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                                                       </a:t>
            </a:r>
          </a:p>
        </p:txBody>
      </p:sp>
      <p:graphicFrame>
        <p:nvGraphicFramePr>
          <p:cNvPr id="2048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06016"/>
              </p:ext>
            </p:extLst>
          </p:nvPr>
        </p:nvGraphicFramePr>
        <p:xfrm>
          <a:off x="468313" y="2433638"/>
          <a:ext cx="82089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公式" r:id="rId7" imgW="2984500" imgH="215900" progId="Equation.3">
                  <p:embed/>
                </p:oleObj>
              </mc:Choice>
              <mc:Fallback>
                <p:oleObj name="公式" r:id="rId7" imgW="29845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33638"/>
                        <a:ext cx="8208962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017473"/>
              </p:ext>
            </p:extLst>
          </p:nvPr>
        </p:nvGraphicFramePr>
        <p:xfrm>
          <a:off x="1803400" y="3181350"/>
          <a:ext cx="39211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公式" r:id="rId9" imgW="1447172" imgH="215806" progId="Equation.3">
                  <p:embed/>
                </p:oleObj>
              </mc:Choice>
              <mc:Fallback>
                <p:oleObj name="公式" r:id="rId9" imgW="1447172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181350"/>
                        <a:ext cx="3921125" cy="592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6088" y="3933825"/>
            <a:ext cx="8229600" cy="27051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特征系统</a:t>
            </a:r>
            <a:r>
              <a:rPr lang="en-US" altLang="zh-CN" sz="2800" i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2800" baseline="-25000" dirty="0" smtClean="0">
                <a:solidFill>
                  <a:srgbClr val="FF0000"/>
                </a:solidFill>
                <a:ea typeface="黑体" panose="02010609060101010101" pitchFamily="49" charset="-122"/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的逆系统 </a:t>
            </a:r>
            <a:r>
              <a:rPr lang="zh-CN" altLang="en-US" sz="2400" dirty="0" smtClean="0">
                <a:ea typeface="黑体" panose="02010609060101010101" pitchFamily="49" charset="-122"/>
              </a:rPr>
              <a:t>：将信号的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加法</a:t>
            </a:r>
            <a:r>
              <a:rPr lang="zh-CN" altLang="en-US" sz="2400" dirty="0" smtClean="0">
                <a:ea typeface="黑体" panose="02010609060101010101" pitchFamily="49" charset="-122"/>
              </a:rPr>
              <a:t>组合变换回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卷积</a:t>
            </a:r>
            <a:r>
              <a:rPr lang="zh-CN" altLang="en-US" sz="2400" dirty="0" smtClean="0">
                <a:ea typeface="黑体" panose="02010609060101010101" pitchFamily="49" charset="-122"/>
              </a:rPr>
              <a:t>组合。具有下列性质：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           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545428"/>
              </p:ext>
            </p:extLst>
          </p:nvPr>
        </p:nvGraphicFramePr>
        <p:xfrm>
          <a:off x="1885950" y="4868863"/>
          <a:ext cx="5329238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公式" r:id="rId11" imgW="2362200" imgH="749300" progId="Equation.3">
                  <p:embed/>
                </p:oleObj>
              </mc:Choice>
              <mc:Fallback>
                <p:oleObj name="公式" r:id="rId11" imgW="2362200" imgH="749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868863"/>
                        <a:ext cx="5329238" cy="1697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468313" y="1208088"/>
            <a:ext cx="82296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1828800" indent="-22860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286000" indent="-22860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2743200" indent="-22860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200400" indent="-22860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按照卷积定理，时域上是两个信号的卷积，则其</a:t>
            </a:r>
            <a:r>
              <a:rPr lang="en-US" altLang="zh-CN" sz="2400" i="1">
                <a:ea typeface="黑体" panose="02010609060101010101" pitchFamily="49" charset="-122"/>
              </a:rPr>
              <a:t>Z</a:t>
            </a:r>
            <a:r>
              <a:rPr lang="zh-CN" altLang="en-US" sz="2400">
                <a:ea typeface="黑体" panose="02010609060101010101" pitchFamily="49" charset="-122"/>
              </a:rPr>
              <a:t>变换是两个信号</a:t>
            </a:r>
            <a:r>
              <a:rPr lang="en-US" altLang="zh-CN" sz="2400" i="1">
                <a:ea typeface="黑体" panose="02010609060101010101" pitchFamily="49" charset="-122"/>
              </a:rPr>
              <a:t>Z</a:t>
            </a:r>
            <a:r>
              <a:rPr lang="zh-CN" altLang="en-US" sz="2400">
                <a:ea typeface="黑体" panose="02010609060101010101" pitchFamily="49" charset="-122"/>
              </a:rPr>
              <a:t>变换的乘积，即：</a:t>
            </a:r>
          </a:p>
          <a:p>
            <a:pPr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endParaRPr lang="en-US" altLang="zh-CN" sz="2400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其</a:t>
            </a:r>
            <a:r>
              <a:rPr lang="en-US" altLang="zh-CN" sz="2400" i="1">
                <a:ea typeface="黑体" panose="02010609060101010101" pitchFamily="49" charset="-122"/>
              </a:rPr>
              <a:t>Z</a:t>
            </a:r>
            <a:r>
              <a:rPr lang="zh-CN" altLang="en-US" sz="2400">
                <a:ea typeface="黑体" panose="02010609060101010101" pitchFamily="49" charset="-122"/>
              </a:rPr>
              <a:t>变换为：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400">
              <a:ea typeface="黑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400">
              <a:ea typeface="黑体" panose="02010609060101010101" pitchFamily="49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利用</a:t>
            </a:r>
            <a:r>
              <a:rPr lang="en-US" altLang="zh-CN" sz="2400" i="1">
                <a:ea typeface="黑体" panose="02010609060101010101" pitchFamily="49" charset="-122"/>
              </a:rPr>
              <a:t>Z</a:t>
            </a:r>
            <a:r>
              <a:rPr lang="zh-CN" altLang="en-US" sz="2400">
                <a:ea typeface="黑体" panose="02010609060101010101" pitchFamily="49" charset="-122"/>
              </a:rPr>
              <a:t>变换表示，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卷积</a:t>
            </a:r>
            <a:r>
              <a:rPr lang="zh-CN" altLang="en-US" sz="2400">
                <a:ea typeface="黑体" panose="02010609060101010101" pitchFamily="49" charset="-122"/>
              </a:rPr>
              <a:t>组合可变为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乘法</a:t>
            </a:r>
            <a:r>
              <a:rPr lang="zh-CN" altLang="en-US" sz="2400">
                <a:ea typeface="黑体" panose="02010609060101010101" pitchFamily="49" charset="-122"/>
              </a:rPr>
              <a:t>组合。 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29818"/>
              </p:ext>
            </p:extLst>
          </p:nvPr>
        </p:nvGraphicFramePr>
        <p:xfrm>
          <a:off x="2914650" y="2174875"/>
          <a:ext cx="3313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公式" r:id="rId3" imgW="1358310" imgH="215806" progId="Equation.3">
                  <p:embed/>
                </p:oleObj>
              </mc:Choice>
              <mc:Fallback>
                <p:oleObj name="公式" r:id="rId3" imgW="135831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2174875"/>
                        <a:ext cx="3313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8685"/>
              </p:ext>
            </p:extLst>
          </p:nvPr>
        </p:nvGraphicFramePr>
        <p:xfrm>
          <a:off x="2914650" y="3138488"/>
          <a:ext cx="33131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公式" r:id="rId5" imgW="1371600" imgH="215900" progId="Equation.3">
                  <p:embed/>
                </p:oleObj>
              </mc:Choice>
              <mc:Fallback>
                <p:oleObj name="公式" r:id="rId5" imgW="13716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138488"/>
                        <a:ext cx="33131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792162"/>
          </a:xfrm>
        </p:spPr>
        <p:txBody>
          <a:bodyPr/>
          <a:lstStyle/>
          <a:p>
            <a:pPr algn="ctr"/>
            <a:r>
              <a:rPr lang="zh-CN" altLang="en-US" smtClean="0">
                <a:latin typeface="黑体" panose="02010609060101010101" pitchFamily="49" charset="-122"/>
              </a:rPr>
              <a:t>卷积同态系统的实现方法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4508500"/>
            <a:ext cx="8229600" cy="1512888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ea typeface="黑体" panose="02010609060101010101" pitchFamily="49" charset="-122"/>
              </a:rPr>
              <a:t>利用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对数</a:t>
            </a:r>
            <a:r>
              <a:rPr lang="zh-CN" altLang="en-US" sz="2400" dirty="0" smtClean="0">
                <a:ea typeface="黑体" panose="02010609060101010101" pitchFamily="49" charset="-122"/>
              </a:rPr>
              <a:t>特性，将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乘法</a:t>
            </a:r>
            <a:r>
              <a:rPr lang="zh-CN" altLang="en-US" sz="2400" dirty="0" smtClean="0">
                <a:ea typeface="黑体" panose="02010609060101010101" pitchFamily="49" charset="-122"/>
              </a:rPr>
              <a:t>组合变为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加法</a:t>
            </a:r>
            <a:r>
              <a:rPr lang="zh-CN" altLang="en-US" sz="2400" dirty="0" smtClean="0">
                <a:ea typeface="黑体" panose="02010609060101010101" pitchFamily="49" charset="-122"/>
              </a:rPr>
              <a:t>组合，再进行逆</a:t>
            </a:r>
            <a:r>
              <a:rPr lang="en-US" altLang="zh-CN" sz="2400" i="1" dirty="0" smtClean="0">
                <a:ea typeface="黑体" panose="02010609060101010101" pitchFamily="49" charset="-122"/>
              </a:rPr>
              <a:t>Z</a:t>
            </a:r>
            <a:r>
              <a:rPr lang="zh-CN" altLang="en-US" sz="2400" dirty="0" smtClean="0">
                <a:ea typeface="黑体" panose="02010609060101010101" pitchFamily="49" charset="-122"/>
              </a:rPr>
              <a:t>变换，输出信号仍为加法组合，这就构成了卷积同态系统的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特征系统</a:t>
            </a:r>
            <a:r>
              <a:rPr lang="en-US" altLang="zh-CN" sz="2400" b="1" i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2400" b="1" baseline="-25000" dirty="0" smtClean="0">
                <a:solidFill>
                  <a:srgbClr val="FF0000"/>
                </a:solidFill>
                <a:ea typeface="黑体" panose="02010609060101010101" pitchFamily="49" charset="-122"/>
              </a:rPr>
              <a:t>*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[ ] </a:t>
            </a:r>
            <a:r>
              <a:rPr lang="zh-CN" altLang="en-US" sz="2400" dirty="0" smtClean="0">
                <a:ea typeface="黑体" panose="02010609060101010101" pitchFamily="49" charset="-122"/>
              </a:rPr>
              <a:t>。具体公式如下：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             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              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733479"/>
              </p:ext>
            </p:extLst>
          </p:nvPr>
        </p:nvGraphicFramePr>
        <p:xfrm>
          <a:off x="1136650" y="692150"/>
          <a:ext cx="43926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公式" r:id="rId3" imgW="2171700" imgH="241300" progId="Equation.3">
                  <p:embed/>
                </p:oleObj>
              </mc:Choice>
              <mc:Fallback>
                <p:oleObj name="公式" r:id="rId3" imgW="2171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692150"/>
                        <a:ext cx="4392613" cy="481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16532"/>
              </p:ext>
            </p:extLst>
          </p:nvPr>
        </p:nvGraphicFramePr>
        <p:xfrm>
          <a:off x="1852613" y="1341438"/>
          <a:ext cx="52562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公式" r:id="rId5" imgW="2514600" imgH="241300" progId="Equation.3">
                  <p:embed/>
                </p:oleObj>
              </mc:Choice>
              <mc:Fallback>
                <p:oleObj name="公式" r:id="rId5" imgW="2514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341438"/>
                        <a:ext cx="5256212" cy="496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09936"/>
              </p:ext>
            </p:extLst>
          </p:nvPr>
        </p:nvGraphicFramePr>
        <p:xfrm>
          <a:off x="938213" y="2349500"/>
          <a:ext cx="72739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公式" r:id="rId7" imgW="3619500" imgH="241300" progId="Equation.3">
                  <p:embed/>
                </p:oleObj>
              </mc:Choice>
              <mc:Fallback>
                <p:oleObj name="公式" r:id="rId7" imgW="36195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349500"/>
                        <a:ext cx="7273925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047750" y="3213100"/>
          <a:ext cx="7053263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Picture" r:id="rId9" imgW="4314960" imgH="1438200" progId="Word.Picture.8">
                  <p:embed/>
                </p:oleObj>
              </mc:Choice>
              <mc:Fallback>
                <p:oleObj name="Picture" r:id="rId9" imgW="4314960" imgH="1438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213100"/>
                        <a:ext cx="7053263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5693186"/>
            <a:ext cx="7759304" cy="400110"/>
          </a:xfrm>
          <a:prstGeom prst="rect">
            <a:avLst/>
          </a:prstGeom>
          <a:blipFill rotWithShape="0">
            <a:blip r:embed="rId11"/>
            <a:stretch>
              <a:fillRect l="-786" t="-12121" r="-79" b="-2727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304800" y="548680"/>
            <a:ext cx="8534400" cy="5760640"/>
          </a:xfr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同态处理的用途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将二个信号通过卷积（或乘积）合成的信号分开，是一种非线性处理方法。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对语音信号来说，同态处理的目的是将激励和声道分开，然后再分别进行研究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70C0"/>
                </a:solidFill>
                <a:latin typeface="+mn-ea"/>
              </a:rPr>
              <a:t>对激励进行研究，可以确定语音片段是清音、浊音及浊音的基音频率等特征</a:t>
            </a:r>
            <a:endParaRPr lang="en-US" altLang="zh-CN" sz="2200" b="1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70C0"/>
                </a:solidFill>
                <a:latin typeface="+mn-ea"/>
              </a:rPr>
              <a:t>对声道进行研究，可以确定声道特性及共振峰等特征</a:t>
            </a:r>
            <a:endParaRPr lang="zh-CN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</TotalTime>
  <Words>1374</Words>
  <Application>Microsoft Office PowerPoint</Application>
  <PresentationFormat>全屏显示(4:3)</PresentationFormat>
  <Paragraphs>196</Paragraphs>
  <Slides>32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黑体</vt:lpstr>
      <vt:lpstr>华文行楷</vt:lpstr>
      <vt:lpstr>华文细黑</vt:lpstr>
      <vt:lpstr>宋体</vt:lpstr>
      <vt:lpstr>微软雅黑</vt:lpstr>
      <vt:lpstr>幼圆</vt:lpstr>
      <vt:lpstr>Arial</vt:lpstr>
      <vt:lpstr>Calibri</vt:lpstr>
      <vt:lpstr>Cambria Math</vt:lpstr>
      <vt:lpstr>Franklin Gothic Book</vt:lpstr>
      <vt:lpstr>Perpetua</vt:lpstr>
      <vt:lpstr>Times New Roman</vt:lpstr>
      <vt:lpstr>Verdana</vt:lpstr>
      <vt:lpstr>Wingdings 2</vt:lpstr>
      <vt:lpstr>sp#ln-01 20150309</vt:lpstr>
      <vt:lpstr>1_sp#ln-01 20150309</vt:lpstr>
      <vt:lpstr>公式</vt:lpstr>
      <vt:lpstr>Equation</vt:lpstr>
      <vt:lpstr>Picture</vt:lpstr>
      <vt:lpstr>图片</vt:lpstr>
      <vt:lpstr>11 数字信号处理：语音频域分析</vt:lpstr>
      <vt:lpstr>内容提要</vt:lpstr>
      <vt:lpstr>叠加原理</vt:lpstr>
      <vt:lpstr>利用叠加原理分离信号</vt:lpstr>
      <vt:lpstr>广义叠加原理</vt:lpstr>
      <vt:lpstr>卷积同态系统</vt:lpstr>
      <vt:lpstr>PowerPoint 演示文稿</vt:lpstr>
      <vt:lpstr>卷积同态系统的实现方法</vt:lpstr>
      <vt:lpstr>PowerPoint 演示文稿</vt:lpstr>
      <vt:lpstr>PowerPoint 演示文稿</vt:lpstr>
      <vt:lpstr>复倒谱和倒谱</vt:lpstr>
      <vt:lpstr>PowerPoint 演示文稿</vt:lpstr>
      <vt:lpstr>PowerPoint 演示文稿</vt:lpstr>
      <vt:lpstr>PowerPoint 演示文稿</vt:lpstr>
      <vt:lpstr>PowerPoint 演示文稿</vt:lpstr>
      <vt:lpstr>微分法（1）</vt:lpstr>
      <vt:lpstr>微分法（2）</vt:lpstr>
      <vt:lpstr>最小相位信号法（1）</vt:lpstr>
      <vt:lpstr>PowerPoint 演示文稿</vt:lpstr>
      <vt:lpstr>PowerPoint 演示文稿</vt:lpstr>
      <vt:lpstr>语音信号的倒谱分析</vt:lpstr>
      <vt:lpstr>声门激励信号的倒谱-1</vt:lpstr>
      <vt:lpstr>声门激励信号的倒谱-2</vt:lpstr>
      <vt:lpstr>声道冲激响应的倒谱-1</vt:lpstr>
      <vt:lpstr>声道冲激响应的倒谱-2</vt:lpstr>
      <vt:lpstr>声道冲激响应的倒谱-3</vt:lpstr>
      <vt:lpstr>PowerPoint 演示文稿</vt:lpstr>
      <vt:lpstr>浊音信号倒谱分析结果</vt:lpstr>
      <vt:lpstr>清音信号倒谱分析结果</vt:lpstr>
      <vt:lpstr>基于听觉特征的MEL频率倒谱系数</vt:lpstr>
      <vt:lpstr>基于听觉特征的MEL频率倒谱系数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 Speech　Signal　Process</dc:title>
  <dc:creator>USER</dc:creator>
  <cp:lastModifiedBy>薛向阳</cp:lastModifiedBy>
  <cp:revision>408</cp:revision>
  <dcterms:created xsi:type="dcterms:W3CDTF">2010-08-23T04:03:08Z</dcterms:created>
  <dcterms:modified xsi:type="dcterms:W3CDTF">2018-04-07T04:07:55Z</dcterms:modified>
</cp:coreProperties>
</file>