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4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53" r:id="rId1"/>
    <p:sldMasterId id="2147484057" r:id="rId2"/>
    <p:sldMasterId id="2147484096" r:id="rId3"/>
    <p:sldMasterId id="2147484135" r:id="rId4"/>
    <p:sldMasterId id="2147484174" r:id="rId5"/>
  </p:sldMasterIdLst>
  <p:notesMasterIdLst>
    <p:notesMasterId r:id="rId17"/>
  </p:notesMasterIdLst>
  <p:sldIdLst>
    <p:sldId id="256" r:id="rId6"/>
    <p:sldId id="278" r:id="rId7"/>
    <p:sldId id="279" r:id="rId8"/>
    <p:sldId id="280" r:id="rId9"/>
    <p:sldId id="282" r:id="rId10"/>
    <p:sldId id="281" r:id="rId11"/>
    <p:sldId id="283" r:id="rId12"/>
    <p:sldId id="286" r:id="rId13"/>
    <p:sldId id="284" r:id="rId14"/>
    <p:sldId id="287" r:id="rId15"/>
    <p:sldId id="262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76757" autoAdjust="0"/>
  </p:normalViewPr>
  <p:slideViewPr>
    <p:cSldViewPr>
      <p:cViewPr varScale="1">
        <p:scale>
          <a:sx n="53" d="100"/>
          <a:sy n="53" d="100"/>
        </p:scale>
        <p:origin x="18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697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0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5/21/2018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A7B5-DC41-4AE2-93B8-24C7018EB0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696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40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32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2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4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36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65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9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894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743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87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2966-3F64-45BB-8FAC-09C580A6950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2146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40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4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88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215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97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28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82982"/>
      </p:ext>
    </p:extLst>
  </p:cSld>
  <p:clrMapOvr>
    <a:masterClrMapping/>
  </p:clrMapOvr>
  <p:transition>
    <p:blinds dir="vert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8259"/>
      </p:ext>
    </p:extLst>
  </p:cSld>
  <p:clrMapOvr>
    <a:masterClrMapping/>
  </p:clrMapOvr>
  <p:transition>
    <p:blinds dir="vert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FD72-69DE-4C23-B920-05EC04E51BD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9774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D9E-3365-451C-BEB2-C70DEEE042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9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8B7-CFFB-4402-A382-B2D6FB3B22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5861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324-0809-41F8-8EFD-A3A4079C86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4011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D67C-189E-4C38-A87C-B62F4CC5B7E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7951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AAB4-5822-4C47-B765-722350B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02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42D-8F71-4B83-8708-F02488FD69E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781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A7B5-DC41-4AE2-93B8-24C7018EB0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135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2966-3F64-45BB-8FAC-09C580A6950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1750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8B7-CFFB-4402-A382-B2D6FB3B22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8636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267-F759-4124-90A5-9AFA6640F43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283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E621-A355-4209-A2F8-C0C632E1C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8547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4C15-E76E-48C4-8448-AA0564272F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1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267-F759-4124-90A5-9AFA6640F43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841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73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22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019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72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595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99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14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627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34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130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E621-A355-4209-A2F8-C0C632E1C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7618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12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18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33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737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86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00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31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803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69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385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4C15-E76E-48C4-8448-AA0564272F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2174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787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12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46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72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62835"/>
      </p:ext>
    </p:extLst>
  </p:cSld>
  <p:clrMapOvr>
    <a:masterClrMapping/>
  </p:clrMapOvr>
  <p:transition>
    <p:blinds dir="vert"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96942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94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28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81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7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5/21/2018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58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26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1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42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6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67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92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66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91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6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39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93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940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938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10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41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27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09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23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FD72-69DE-4C23-B920-05EC04E51BD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5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725507"/>
      </p:ext>
    </p:extLst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71539"/>
      </p:ext>
    </p:extLst>
  </p:cSld>
  <p:clrMapOvr>
    <a:masterClrMapping/>
  </p:clrMapOvr>
  <p:transition>
    <p:blinds dir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FD72-69DE-4C23-B920-05EC04E51BD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51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D9E-3365-451C-BEB2-C70DEEE042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046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324-0809-41F8-8EFD-A3A4079C86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63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D67C-189E-4C38-A87C-B62F4CC5B7E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332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AAB4-5822-4C47-B765-722350B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5288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42D-8F71-4B83-8708-F02488FD69E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423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A7B5-DC41-4AE2-93B8-24C7018EB0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134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2966-3F64-45BB-8FAC-09C580A6950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0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D9E-3365-451C-BEB2-C70DEEE042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82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8B7-CFFB-4402-A382-B2D6FB3B22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087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267-F759-4124-90A5-9AFA6640F43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623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E621-A355-4209-A2F8-C0C632E1C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493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4C15-E76E-48C4-8448-AA0564272F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100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84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2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6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331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48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82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324-0809-41F8-8EFD-A3A4079C86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889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751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29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46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93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764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462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883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59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97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2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D67C-189E-4C38-A87C-B62F4CC5B7E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830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26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79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857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00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31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802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25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11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53388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16706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AAB4-5822-4C47-B765-722350B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422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FD72-69DE-4C23-B920-05EC04E51BD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12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D9E-3365-451C-BEB2-C70DEEE042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939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324-0809-41F8-8EFD-A3A4079C86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496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D67C-189E-4C38-A87C-B62F4CC5B7E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8952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AAB4-5822-4C47-B765-722350B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509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42D-8F71-4B83-8708-F02488FD69E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30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A7B5-DC41-4AE2-93B8-24C7018EB0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2377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2966-3F64-45BB-8FAC-09C580A6950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322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8B7-CFFB-4402-A382-B2D6FB3B22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3942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267-F759-4124-90A5-9AFA6640F43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1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42D-8F71-4B83-8708-F02488FD69E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2408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E621-A355-4209-A2F8-C0C632E1C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2571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4C15-E76E-48C4-8448-AA0564272F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544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94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25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961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44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41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67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849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41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36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9" Type="http://schemas.openxmlformats.org/officeDocument/2006/relationships/theme" Target="../theme/theme3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38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78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105.xml"/><Relationship Id="rId39" Type="http://schemas.openxmlformats.org/officeDocument/2006/relationships/theme" Target="../theme/theme4.xml"/><Relationship Id="rId3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100.xml"/><Relationship Id="rId34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12.xml"/><Relationship Id="rId38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11.xml"/><Relationship Id="rId37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102.xml"/><Relationship Id="rId28" Type="http://schemas.openxmlformats.org/officeDocument/2006/relationships/slideLayout" Target="../slideLayouts/slideLayout107.xml"/><Relationship Id="rId36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9.xml"/><Relationship Id="rId35" Type="http://schemas.openxmlformats.org/officeDocument/2006/relationships/slideLayout" Target="../slideLayouts/slideLayout1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26" Type="http://schemas.openxmlformats.org/officeDocument/2006/relationships/slideLayout" Target="../slideLayouts/slideLayout143.xml"/><Relationship Id="rId39" Type="http://schemas.openxmlformats.org/officeDocument/2006/relationships/theme" Target="../theme/theme5.xml"/><Relationship Id="rId3" Type="http://schemas.openxmlformats.org/officeDocument/2006/relationships/slideLayout" Target="../slideLayouts/slideLayout120.xml"/><Relationship Id="rId21" Type="http://schemas.openxmlformats.org/officeDocument/2006/relationships/slideLayout" Target="../slideLayouts/slideLayout138.xml"/><Relationship Id="rId34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33.xml"/><Relationship Id="rId20" Type="http://schemas.openxmlformats.org/officeDocument/2006/relationships/slideLayout" Target="../slideLayouts/slideLayout137.xml"/><Relationship Id="rId29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27.xml"/><Relationship Id="rId19" Type="http://schemas.openxmlformats.org/officeDocument/2006/relationships/slideLayout" Target="../slideLayouts/slideLayout136.xml"/><Relationship Id="rId31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5/21/2018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74FBB43-7EF7-41B5-A740-F4A0355159BF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47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  <p:sldLayoutId id="2147484075" r:id="rId18"/>
    <p:sldLayoutId id="2147484076" r:id="rId19"/>
    <p:sldLayoutId id="2147484077" r:id="rId20"/>
    <p:sldLayoutId id="2147484078" r:id="rId21"/>
    <p:sldLayoutId id="2147484079" r:id="rId22"/>
    <p:sldLayoutId id="2147484080" r:id="rId23"/>
    <p:sldLayoutId id="2147484081" r:id="rId24"/>
    <p:sldLayoutId id="2147484082" r:id="rId25"/>
    <p:sldLayoutId id="2147484083" r:id="rId26"/>
    <p:sldLayoutId id="2147484084" r:id="rId27"/>
    <p:sldLayoutId id="2147484085" r:id="rId28"/>
    <p:sldLayoutId id="2147484086" r:id="rId29"/>
    <p:sldLayoutId id="2147484087" r:id="rId30"/>
    <p:sldLayoutId id="2147484088" r:id="rId31"/>
    <p:sldLayoutId id="2147484089" r:id="rId32"/>
    <p:sldLayoutId id="2147484090" r:id="rId33"/>
    <p:sldLayoutId id="2147484091" r:id="rId34"/>
    <p:sldLayoutId id="2147484092" r:id="rId35"/>
    <p:sldLayoutId id="2147484093" r:id="rId36"/>
    <p:sldLayoutId id="2147484094" r:id="rId37"/>
    <p:sldLayoutId id="2147484095" r:id="rId3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74FBB43-7EF7-41B5-A740-F4A0355159BF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87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  <p:sldLayoutId id="2147484110" r:id="rId14"/>
    <p:sldLayoutId id="2147484111" r:id="rId15"/>
    <p:sldLayoutId id="2147484112" r:id="rId16"/>
    <p:sldLayoutId id="2147484113" r:id="rId17"/>
    <p:sldLayoutId id="2147484114" r:id="rId18"/>
    <p:sldLayoutId id="2147484115" r:id="rId19"/>
    <p:sldLayoutId id="2147484116" r:id="rId20"/>
    <p:sldLayoutId id="2147484117" r:id="rId21"/>
    <p:sldLayoutId id="2147484118" r:id="rId22"/>
    <p:sldLayoutId id="2147484119" r:id="rId23"/>
    <p:sldLayoutId id="2147484120" r:id="rId24"/>
    <p:sldLayoutId id="2147484121" r:id="rId25"/>
    <p:sldLayoutId id="2147484122" r:id="rId26"/>
    <p:sldLayoutId id="2147484123" r:id="rId27"/>
    <p:sldLayoutId id="2147484124" r:id="rId28"/>
    <p:sldLayoutId id="2147484125" r:id="rId29"/>
    <p:sldLayoutId id="2147484126" r:id="rId30"/>
    <p:sldLayoutId id="2147484127" r:id="rId31"/>
    <p:sldLayoutId id="2147484128" r:id="rId32"/>
    <p:sldLayoutId id="2147484129" r:id="rId33"/>
    <p:sldLayoutId id="2147484130" r:id="rId34"/>
    <p:sldLayoutId id="2147484131" r:id="rId35"/>
    <p:sldLayoutId id="2147484132" r:id="rId36"/>
    <p:sldLayoutId id="2147484133" r:id="rId37"/>
    <p:sldLayoutId id="2147484134" r:id="rId3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74FBB43-7EF7-41B5-A740-F4A0355159BF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5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  <p:sldLayoutId id="2147484151" r:id="rId16"/>
    <p:sldLayoutId id="2147484152" r:id="rId17"/>
    <p:sldLayoutId id="2147484153" r:id="rId18"/>
    <p:sldLayoutId id="2147484154" r:id="rId19"/>
    <p:sldLayoutId id="2147484155" r:id="rId20"/>
    <p:sldLayoutId id="2147484156" r:id="rId21"/>
    <p:sldLayoutId id="2147484157" r:id="rId22"/>
    <p:sldLayoutId id="2147484158" r:id="rId23"/>
    <p:sldLayoutId id="2147484159" r:id="rId24"/>
    <p:sldLayoutId id="2147484160" r:id="rId25"/>
    <p:sldLayoutId id="2147484161" r:id="rId26"/>
    <p:sldLayoutId id="2147484162" r:id="rId27"/>
    <p:sldLayoutId id="2147484163" r:id="rId28"/>
    <p:sldLayoutId id="2147484164" r:id="rId29"/>
    <p:sldLayoutId id="2147484165" r:id="rId30"/>
    <p:sldLayoutId id="2147484166" r:id="rId31"/>
    <p:sldLayoutId id="2147484167" r:id="rId32"/>
    <p:sldLayoutId id="2147484168" r:id="rId33"/>
    <p:sldLayoutId id="2147484169" r:id="rId34"/>
    <p:sldLayoutId id="2147484170" r:id="rId35"/>
    <p:sldLayoutId id="2147484171" r:id="rId36"/>
    <p:sldLayoutId id="2147484172" r:id="rId37"/>
    <p:sldLayoutId id="2147484173" r:id="rId3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74FBB43-7EF7-41B5-A740-F4A0355159BF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2018-05-21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57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  <p:sldLayoutId id="2147484188" r:id="rId14"/>
    <p:sldLayoutId id="2147484189" r:id="rId15"/>
    <p:sldLayoutId id="2147484190" r:id="rId16"/>
    <p:sldLayoutId id="2147484191" r:id="rId17"/>
    <p:sldLayoutId id="2147484192" r:id="rId18"/>
    <p:sldLayoutId id="2147484193" r:id="rId19"/>
    <p:sldLayoutId id="2147484194" r:id="rId20"/>
    <p:sldLayoutId id="2147484195" r:id="rId21"/>
    <p:sldLayoutId id="2147484196" r:id="rId22"/>
    <p:sldLayoutId id="2147484197" r:id="rId23"/>
    <p:sldLayoutId id="2147484198" r:id="rId24"/>
    <p:sldLayoutId id="2147484199" r:id="rId25"/>
    <p:sldLayoutId id="2147484200" r:id="rId26"/>
    <p:sldLayoutId id="2147484201" r:id="rId27"/>
    <p:sldLayoutId id="2147484202" r:id="rId28"/>
    <p:sldLayoutId id="2147484203" r:id="rId29"/>
    <p:sldLayoutId id="2147484204" r:id="rId30"/>
    <p:sldLayoutId id="2147484205" r:id="rId31"/>
    <p:sldLayoutId id="2147484206" r:id="rId32"/>
    <p:sldLayoutId id="2147484207" r:id="rId33"/>
    <p:sldLayoutId id="2147484208" r:id="rId34"/>
    <p:sldLayoutId id="2147484209" r:id="rId35"/>
    <p:sldLayoutId id="2147484210" r:id="rId36"/>
    <p:sldLayoutId id="2147484211" r:id="rId37"/>
    <p:sldLayoutId id="2147484212" r:id="rId3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smtClean="0"/>
              <a:t>办公室</a:t>
            </a:r>
            <a:r>
              <a:rPr lang="zh-CN" altLang="en-US" dirty="0" smtClean="0"/>
              <a:t>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smtClean="0"/>
              <a:t>12 </a:t>
            </a:r>
            <a:r>
              <a:rPr lang="zh-CN" altLang="en-US" sz="4000" smtClean="0"/>
              <a:t>数字信号处理</a:t>
            </a:r>
            <a:r>
              <a:rPr lang="zh-CN" altLang="en-US" sz="4000" smtClean="0"/>
              <a:t>：模式识别基础复习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相关算法之间的关系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5079" cy="424847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953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22621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5339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latin typeface="+mn-ea"/>
              </a:rPr>
              <a:t>线性可分</a:t>
            </a:r>
            <a:r>
              <a:rPr lang="zh-CN" altLang="en-US" b="1">
                <a:latin typeface="+mn-ea"/>
              </a:rPr>
              <a:t>问题</a:t>
            </a:r>
            <a:r>
              <a:rPr lang="zh-CN" altLang="en-US" b="1" smtClean="0">
                <a:latin typeface="+mn-ea"/>
              </a:rPr>
              <a:t>与</a:t>
            </a:r>
            <a:r>
              <a:rPr lang="zh-CN" altLang="en-US" b="1" smtClean="0">
                <a:latin typeface="+mn-ea"/>
              </a:rPr>
              <a:t>感知器算法</a:t>
            </a:r>
            <a:endParaRPr lang="en-US" altLang="zh-CN" b="1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smtClean="0">
                <a:latin typeface="+mn-ea"/>
              </a:rPr>
              <a:t>支撑向量机</a:t>
            </a:r>
            <a:endParaRPr lang="en-US" altLang="zh-CN" b="1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smtClean="0">
                <a:latin typeface="+mn-ea"/>
              </a:rPr>
              <a:t>k-Means</a:t>
            </a:r>
            <a:r>
              <a:rPr lang="zh-CN" altLang="en-US" b="1" smtClean="0">
                <a:latin typeface="+mn-ea"/>
              </a:rPr>
              <a:t>聚类算法与矢量量化</a:t>
            </a:r>
            <a:endParaRPr lang="en-US" altLang="zh-CN" b="1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smtClean="0">
                <a:latin typeface="+mn-ea"/>
              </a:rPr>
              <a:t>隐马尔科夫模型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645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1971" y="205784"/>
            <a:ext cx="3467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二类线性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89" y="1340768"/>
            <a:ext cx="603182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2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感知器（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Perceptron 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）算法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1539739"/>
            <a:ext cx="6048375" cy="31146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7812" y="5124508"/>
            <a:ext cx="6048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感知器可作为两类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分类器如果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训练集线性可分，则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证明通过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使得分类错误为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89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感知器算法细节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4" y="1496541"/>
            <a:ext cx="8646612" cy="3864917"/>
          </a:xfrm>
          <a:prstGeom prst="rect">
            <a:avLst/>
          </a:prstGeom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支撑向量机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Support Vector Machi</a:t>
            </a:r>
            <a:r>
              <a:rPr lang="en-US" altLang="zh-CN" sz="2800" dirty="0" smtClean="0"/>
              <a:t>ne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" y="1196752"/>
            <a:ext cx="8579296" cy="12241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 smtClean="0"/>
              <a:t>对于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维线性可分的两类问题，其分类边界</a:t>
            </a:r>
            <a:r>
              <a:rPr lang="en-US" altLang="zh-CN" sz="2400" i="1" dirty="0" smtClean="0"/>
              <a:t>H</a:t>
            </a:r>
            <a:r>
              <a:rPr lang="zh-CN" altLang="en-US" sz="2400" dirty="0" smtClean="0"/>
              <a:t>是超平面，有无穷多</a:t>
            </a:r>
            <a:r>
              <a:rPr lang="zh-CN" altLang="en-US" sz="2400" smtClean="0"/>
              <a:t>个</a:t>
            </a:r>
            <a:r>
              <a:rPr lang="zh-CN" altLang="en-US" sz="2400" smtClean="0"/>
              <a:t>超平面：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2" y="2433432"/>
            <a:ext cx="5542043" cy="400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7"/>
          <p:cNvSpPr/>
          <p:nvPr/>
        </p:nvSpPr>
        <p:spPr>
          <a:xfrm>
            <a:off x="1965424" y="5363368"/>
            <a:ext cx="1368152" cy="557336"/>
          </a:xfrm>
          <a:prstGeom prst="wedgeEllipseCallout">
            <a:avLst>
              <a:gd name="adj1" fmla="val 44154"/>
              <a:gd name="adj2" fmla="val -4067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分类间隔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rgbClr val="FF0000"/>
                </a:solidFill>
              </a:rPr>
              <a:t>(margin)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4768" y="2442093"/>
            <a:ext cx="2827712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prstClr val="black"/>
                </a:solidFill>
                <a:latin typeface="Calibri"/>
              </a:rPr>
              <a:t>找到分类间隔</a:t>
            </a:r>
            <a:r>
              <a:rPr lang="en-US" altLang="zh-CN" sz="2000" i="1" dirty="0" smtClean="0">
                <a:solidFill>
                  <a:prstClr val="black"/>
                </a:solidFill>
                <a:latin typeface="Calibri"/>
              </a:rPr>
              <a:t>d</a:t>
            </a:r>
            <a:r>
              <a:rPr lang="zh-CN" altLang="en-US" sz="2000" dirty="0" smtClean="0">
                <a:solidFill>
                  <a:prstClr val="black"/>
                </a:solidFill>
                <a:latin typeface="Calibri"/>
              </a:rPr>
              <a:t>最大的最优权向量</a:t>
            </a:r>
            <a:r>
              <a:rPr lang="en-US" altLang="zh-CN" sz="2000" i="1" dirty="0" smtClean="0">
                <a:solidFill>
                  <a:prstClr val="black"/>
                </a:solidFill>
                <a:latin typeface="Calibri"/>
              </a:rPr>
              <a:t>w</a:t>
            </a:r>
            <a:r>
              <a:rPr lang="zh-CN" altLang="en-US" sz="2000" dirty="0" smtClean="0">
                <a:solidFill>
                  <a:prstClr val="black"/>
                </a:solidFill>
                <a:latin typeface="Calibri"/>
              </a:rPr>
              <a:t>，可以发现</a:t>
            </a:r>
            <a:r>
              <a:rPr lang="en-US" altLang="zh-CN" sz="2000" i="1" dirty="0" smtClean="0">
                <a:solidFill>
                  <a:prstClr val="black"/>
                </a:solidFill>
                <a:latin typeface="Calibri"/>
              </a:rPr>
              <a:t>d</a:t>
            </a:r>
            <a:r>
              <a:rPr lang="zh-CN" altLang="en-US" sz="2000" dirty="0" smtClean="0">
                <a:solidFill>
                  <a:prstClr val="black"/>
                </a:solidFill>
                <a:latin typeface="Calibri"/>
              </a:rPr>
              <a:t>是由距离分类边界最近的样本所决定的，这些少量的样本称为支撑向量，其他样本都不会影响最优权向量的确定。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-Means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68152"/>
                <a:ext cx="8712968" cy="4797152"/>
              </a:xfrm>
              <a:ln>
                <a:solidFill>
                  <a:srgbClr val="0070C0"/>
                </a:solidFill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个训练样本的数据集，</a:t>
                </a:r>
                <a:r>
                  <a:rPr lang="en-US" altLang="zh-CN" sz="2400" i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个类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clusters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clusters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算法：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从数据集中随机选择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样本作为初始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cluster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的中心</a:t>
                </a:r>
                <a:r>
                  <a:rPr lang="en-US" altLang="zh-CN" sz="2000" i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sz="2000" i="1" baseline="-25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5725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UcPeriod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计算数据集中每一个样本</a:t>
                </a:r>
                <a:r>
                  <a:rPr lang="en-US" altLang="zh-CN" sz="20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i="1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0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cluster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中心</a:t>
                </a:r>
                <a:r>
                  <a:rPr lang="en-US" altLang="zh-CN" sz="2000" i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sz="2000" i="1" baseline="-25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的距离</a:t>
                </a:r>
                <a:r>
                  <a:rPr lang="en-US" altLang="zh-CN" sz="20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d(</a:t>
                </a:r>
                <a:r>
                  <a:rPr lang="en-US" altLang="zh-CN" sz="2000" i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i="1" baseline="-25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i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,C</a:t>
                </a:r>
                <a:r>
                  <a:rPr lang="en-US" altLang="zh-CN" sz="2000" i="1" baseline="-25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0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，即将该样本归类到最小距离的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cluster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，从而对数据集中所有样本实现了划分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5725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UcPeriod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更新聚类中心，获得新的</a:t>
                </a:r>
                <a:r>
                  <a:rPr lang="en-US" altLang="zh-CN" sz="2000" i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sz="2000" i="1" baseline="-25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_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𝑐𝑙𝑢𝑠𝑡𝑒𝑟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zh-CN" altLang="en-US" sz="2000" b="0" i="1" smtClean="0">
                            <a:latin typeface="Cambria Math"/>
                          </a:rPr>
                          <m:t>𝜖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_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𝑐𝑙𝑢𝑠𝑡𝑒𝑟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5725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UcPeriod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计算总类内差异：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</a:rPr>
                      <m:t>E</m:t>
                    </m:r>
                    <m:r>
                      <a:rPr lang="en-US" altLang="zh-CN" sz="2000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sz="2000" i="1" dirty="0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  <a:ea typeface="Cambria Math"/>
                              </a:rPr>
                              <m:t>_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  <a:ea typeface="Cambria Math"/>
                              </a:rPr>
                              <m:t>𝑐𝑙𝑢𝑠𝑡𝑒𝑟</m:t>
                            </m:r>
                          </m:sub>
                          <m:sup/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b="0" i="1" dirty="0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转（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）直到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没有明显变化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68152"/>
                <a:ext cx="8712968" cy="4797152"/>
              </a:xfrm>
              <a:blipFill rotWithShape="0">
                <a:blip r:embed="rId2"/>
                <a:stretch>
                  <a:fillRect l="-838" t="-887" r="-628" b="-101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516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6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矢量量化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示意图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43608" y="1916832"/>
                <a:ext cx="1872208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00"/>
                    </a:solidFill>
                    <a:latin typeface="Calibri"/>
                  </a:rPr>
                  <a:t>样本点</a:t>
                </a:r>
                <a:endParaRPr lang="en-US" altLang="zh-CN" dirty="0" smtClean="0">
                  <a:solidFill>
                    <a:srgbClr val="000000"/>
                  </a:solidFill>
                  <a:latin typeface="Calibri"/>
                </a:endParaRPr>
              </a:p>
              <a:p>
                <a:r>
                  <a:rPr lang="zh-CN" altLang="en-US" dirty="0" smtClean="0">
                    <a:solidFill>
                      <a:srgbClr val="000000"/>
                    </a:solidFill>
                    <a:latin typeface="Calibri"/>
                  </a:rPr>
                  <a:t>（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Calibri"/>
                  </a:rPr>
                  <a:t>信源矢量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Calibri"/>
                  </a:rPr>
                  <a:t>）</a:t>
                </a:r>
                <a:endParaRPr lang="zh-CN" alt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1872208" cy="679930"/>
              </a:xfrm>
              <a:prstGeom prst="rect">
                <a:avLst/>
              </a:prstGeom>
              <a:blipFill rotWithShape="0">
                <a:blip r:embed="rId2"/>
                <a:stretch>
                  <a:fillRect l="-326" t="-7143" r="-651" b="-9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5536" y="3008440"/>
                <a:ext cx="2736304" cy="70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Calibri"/>
                  </a:rPr>
                  <a:t>区域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Calibri"/>
                  </a:rPr>
                  <a:t>质心</a:t>
                </a:r>
                <a:endParaRPr lang="en-US" altLang="zh-CN" dirty="0" smtClean="0">
                  <a:solidFill>
                    <a:srgbClr val="000000"/>
                  </a:solidFill>
                  <a:latin typeface="Calibri"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Calibri"/>
                  </a:rPr>
                  <a:t>（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Calibri"/>
                  </a:rPr>
                  <a:t>码字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Calibri"/>
                  </a:rPr>
                  <a:t>，</a:t>
                </a:r>
                <a:r>
                  <a:rPr lang="zh-CN" altLang="en-US" dirty="0">
                    <a:solidFill>
                      <a:srgbClr val="000000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量化矢量）</m:t>
                    </m:r>
                  </m:oMath>
                </a14:m>
                <a:endParaRPr lang="zh-CN" alt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08440"/>
                <a:ext cx="2736304" cy="708592"/>
              </a:xfrm>
              <a:prstGeom prst="rect">
                <a:avLst/>
              </a:prstGeom>
              <a:blipFill rotWithShape="0">
                <a:blip r:embed="rId3"/>
                <a:stretch>
                  <a:fillRect t="-7759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693421" y="458112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Calibri"/>
              </a:rPr>
              <a:t>聚类</a:t>
            </a:r>
            <a:endParaRPr lang="en-US" altLang="zh-CN" dirty="0" smtClean="0">
              <a:solidFill>
                <a:srgbClr val="000000"/>
              </a:solidFill>
              <a:latin typeface="Calibri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Calibri"/>
              </a:rPr>
              <a:t>边界</a:t>
            </a:r>
            <a:endParaRPr lang="zh-CN" alt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8647" y="3789040"/>
            <a:ext cx="923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alibri"/>
              </a:rPr>
              <a:t>Voronoi</a:t>
            </a:r>
            <a:endParaRPr lang="en-US" altLang="zh-CN" dirty="0" smtClean="0">
              <a:solidFill>
                <a:srgbClr val="000000"/>
              </a:solidFill>
              <a:latin typeface="Calibri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Calibri"/>
              </a:rPr>
              <a:t>区域</a:t>
            </a:r>
            <a:endParaRPr lang="zh-CN" alt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340768"/>
            <a:ext cx="4876800" cy="509587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26" name="直接箭头连接符 25"/>
          <p:cNvCxnSpPr/>
          <p:nvPr/>
        </p:nvCxnSpPr>
        <p:spPr>
          <a:xfrm rot="-300000">
            <a:off x="2697737" y="2269653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-180000">
            <a:off x="2412944" y="3218720"/>
            <a:ext cx="17281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016586" y="3573016"/>
            <a:ext cx="1547302" cy="382400"/>
          </a:xfrm>
          <a:prstGeom prst="straightConnector1">
            <a:avLst/>
          </a:prstGeom>
          <a:ln w="76200">
            <a:solidFill>
              <a:srgbClr val="00B05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>
            <a:stCxn id="15" idx="3"/>
          </p:cNvCxnSpPr>
          <p:nvPr/>
        </p:nvCxnSpPr>
        <p:spPr>
          <a:xfrm flipV="1">
            <a:off x="2339752" y="4581128"/>
            <a:ext cx="2232248" cy="32316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5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1628800"/>
            <a:ext cx="86201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57200" y="3839916"/>
            <a:ext cx="172354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可观察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猜测隐藏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幕后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缸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554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sp#ln-01 20150309</Template>
  <TotalTime>0</TotalTime>
  <Words>292</Words>
  <Application>Microsoft Office PowerPoint</Application>
  <PresentationFormat>全屏显示(4:3)</PresentationFormat>
  <Paragraphs>52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华文行楷</vt:lpstr>
      <vt:lpstr>宋体</vt:lpstr>
      <vt:lpstr>微软雅黑</vt:lpstr>
      <vt:lpstr>幼圆</vt:lpstr>
      <vt:lpstr>Arial</vt:lpstr>
      <vt:lpstr>Calibri</vt:lpstr>
      <vt:lpstr>Cambria Math</vt:lpstr>
      <vt:lpstr>Franklin Gothic Book</vt:lpstr>
      <vt:lpstr>Perpetua</vt:lpstr>
      <vt:lpstr>Verdana</vt:lpstr>
      <vt:lpstr>Wingdings 2</vt:lpstr>
      <vt:lpstr>sp#ln-01 20150309</vt:lpstr>
      <vt:lpstr>Office 主题</vt:lpstr>
      <vt:lpstr>1_Office 主题</vt:lpstr>
      <vt:lpstr>2_Office 主题</vt:lpstr>
      <vt:lpstr>3_Office 主题</vt:lpstr>
      <vt:lpstr>12 数字信号处理：模式识别基础复习</vt:lpstr>
      <vt:lpstr>回顾</vt:lpstr>
      <vt:lpstr>PowerPoint 演示文稿</vt:lpstr>
      <vt:lpstr>感知器（Perceptron ）算法</vt:lpstr>
      <vt:lpstr>感知器算法细节</vt:lpstr>
      <vt:lpstr>支撑向量机：Support Vector Machine</vt:lpstr>
      <vt:lpstr>k-Means算法</vt:lpstr>
      <vt:lpstr>矢量量化示意图（2维）</vt:lpstr>
      <vt:lpstr>HMM样例</vt:lpstr>
      <vt:lpstr>HMM相关算法之间的关系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2016-03-22T12:42:29Z</dcterms:created>
  <dcterms:modified xsi:type="dcterms:W3CDTF">2018-05-21T05:04:39Z</dcterms:modified>
</cp:coreProperties>
</file>