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1" r:id="rId1"/>
  </p:sldMasterIdLst>
  <p:notesMasterIdLst>
    <p:notesMasterId r:id="rId66"/>
  </p:notesMasterIdLst>
  <p:sldIdLst>
    <p:sldId id="475" r:id="rId2"/>
    <p:sldId id="442" r:id="rId3"/>
    <p:sldId id="455" r:id="rId4"/>
    <p:sldId id="419" r:id="rId5"/>
    <p:sldId id="445" r:id="rId6"/>
    <p:sldId id="414" r:id="rId7"/>
    <p:sldId id="416" r:id="rId8"/>
    <p:sldId id="446" r:id="rId9"/>
    <p:sldId id="464" r:id="rId10"/>
    <p:sldId id="542" r:id="rId11"/>
    <p:sldId id="543" r:id="rId12"/>
    <p:sldId id="457" r:id="rId13"/>
    <p:sldId id="451" r:id="rId14"/>
    <p:sldId id="452" r:id="rId15"/>
    <p:sldId id="453" r:id="rId16"/>
    <p:sldId id="456" r:id="rId17"/>
    <p:sldId id="436" r:id="rId18"/>
    <p:sldId id="474" r:id="rId19"/>
    <p:sldId id="458" r:id="rId20"/>
    <p:sldId id="459" r:id="rId21"/>
    <p:sldId id="460" r:id="rId22"/>
    <p:sldId id="461" r:id="rId23"/>
    <p:sldId id="471" r:id="rId24"/>
    <p:sldId id="472" r:id="rId25"/>
    <p:sldId id="465" r:id="rId26"/>
    <p:sldId id="466" r:id="rId27"/>
    <p:sldId id="467" r:id="rId28"/>
    <p:sldId id="468" r:id="rId29"/>
    <p:sldId id="469" r:id="rId30"/>
    <p:sldId id="439" r:id="rId31"/>
    <p:sldId id="463" r:id="rId32"/>
    <p:sldId id="440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44" r:id="rId41"/>
    <p:sldId id="51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306" r:id="rId6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FF0000"/>
    <a:srgbClr val="666633"/>
    <a:srgbClr val="00CC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0" autoAdjust="0"/>
    <p:restoredTop sz="85007" autoAdjust="0"/>
  </p:normalViewPr>
  <p:slideViewPr>
    <p:cSldViewPr>
      <p:cViewPr varScale="1">
        <p:scale>
          <a:sx n="59" d="100"/>
          <a:sy n="59" d="100"/>
        </p:scale>
        <p:origin x="16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2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CFA9EC8-BA8D-43DA-92B6-3233AA9EF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4005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28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01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36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66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00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20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3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43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51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2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</a:rPr>
              <a:pPr/>
              <a:t>5/13/2018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</a:rPr>
              <a:t>复旦大学 计算机科学技术学院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8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8397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>
                <a:solidFill>
                  <a:srgbClr val="696464"/>
                </a:solidFill>
              </a:rPr>
              <a:pPr/>
              <a:t>2018-05-13</a:t>
            </a:fld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9646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33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4CF2E0-CCC4-4E1E-9902-C3C36AB3FDA4}" type="datetimeFigureOut">
              <a:rPr lang="en-US" smtClean="0">
                <a:solidFill>
                  <a:srgbClr val="696464"/>
                </a:solidFill>
                <a:ea typeface="宋体" pitchFamily="2" charset="-122"/>
              </a:rPr>
              <a:pPr/>
              <a:t>5/13/2018</a:t>
            </a:fld>
            <a:endParaRPr lang="en-US" dirty="0">
              <a:solidFill>
                <a:srgbClr val="696464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696464"/>
                </a:solidFill>
                <a:ea typeface="宋体"/>
              </a:rPr>
              <a:t>复旦大学 计算机科学技术学院</a:t>
            </a:r>
            <a:endParaRPr lang="en-US" dirty="0">
              <a:solidFill>
                <a:srgbClr val="696464"/>
              </a:solidFill>
              <a:ea typeface="宋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5.wmf"/><Relationship Id="rId3" Type="http://schemas.openxmlformats.org/officeDocument/2006/relationships/image" Target="../media/image33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/>
              <a:t>13 </a:t>
            </a:r>
            <a:r>
              <a:rPr lang="zh-CN" altLang="en-US" sz="4000" smtClean="0"/>
              <a:t>数字信号处理：</a:t>
            </a:r>
            <a:r>
              <a:rPr lang="zh-CN" altLang="en-US" sz="4000" b="1" smtClean="0"/>
              <a:t>语音识别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9392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幼圆" pitchFamily="49" charset="-122"/>
                <a:ea typeface="幼圆" pitchFamily="49" charset="-122"/>
              </a:rPr>
              <a:t>语音识别问题的</a:t>
            </a:r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形式化</a:t>
            </a:r>
            <a:r>
              <a:rPr lang="zh-CN" altLang="en-US" sz="3600" b="1" dirty="0" smtClean="0">
                <a:latin typeface="幼圆" pitchFamily="49" charset="-122"/>
                <a:ea typeface="幼圆" pitchFamily="49" charset="-122"/>
              </a:rPr>
              <a:t>描述</a:t>
            </a:r>
            <a:r>
              <a:rPr lang="en-US" altLang="zh-CN" sz="3600" b="1" dirty="0" smtClean="0">
                <a:latin typeface="幼圆" pitchFamily="49" charset="-122"/>
                <a:ea typeface="幼圆" pitchFamily="49" charset="-122"/>
              </a:rPr>
              <a:t>-1</a:t>
            </a:r>
            <a:endParaRPr lang="zh-CN" altLang="en-US" sz="3600" dirty="0"/>
          </a:p>
        </p:txBody>
      </p:sp>
      <p:sp>
        <p:nvSpPr>
          <p:cNvPr id="8" name="Rectangle 36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SzPct val="80000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问题设置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lvl="2" algn="just">
              <a:lnSpc>
                <a:spcPct val="110000"/>
              </a:lnSpc>
              <a:spcBef>
                <a:spcPct val="20000"/>
              </a:spcBef>
              <a:buSzPct val="80000"/>
              <a:buFont typeface="Wingdings" pitchFamily="2" charset="2"/>
              <a:buChar char="n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待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识语音的特征模式：</a:t>
            </a:r>
            <a:r>
              <a:rPr lang="en-US" altLang="zh-CN" sz="28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=t</a:t>
            </a:r>
            <a:r>
              <a:rPr lang="en-US" altLang="zh-CN" sz="28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,t</a:t>
            </a:r>
            <a:r>
              <a:rPr lang="en-US" altLang="zh-CN" sz="28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800" dirty="0">
                <a:latin typeface="Times New Roman"/>
                <a:ea typeface="幼圆" pitchFamily="49" charset="-122"/>
              </a:rPr>
              <a:t>…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, </a:t>
            </a:r>
            <a:r>
              <a:rPr lang="en-US" altLang="zh-CN" sz="2800" dirty="0" err="1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2800" baseline="-25000" dirty="0" err="1">
                <a:latin typeface="幼圆" pitchFamily="49" charset="-122"/>
                <a:ea typeface="幼圆" pitchFamily="49" charset="-122"/>
              </a:rPr>
              <a:t>I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lvl="2" algn="just">
              <a:lnSpc>
                <a:spcPct val="70000"/>
              </a:lnSpc>
              <a:spcBef>
                <a:spcPct val="20000"/>
              </a:spcBef>
              <a:buSzPct val="80000"/>
              <a:buFont typeface="Wingdings" pitchFamily="2" charset="2"/>
              <a:buChar char="n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词汇表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中第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ｎ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个单词：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W(n), 1≤n≤N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Pct val="80000"/>
              <a:buFont typeface="Wingdings" pitchFamily="2" charset="2"/>
              <a:buChar char="n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当</a:t>
            </a:r>
            <a:r>
              <a:rPr lang="en-US" altLang="zh-CN" sz="28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被观察到后，与</a:t>
            </a:r>
            <a:r>
              <a:rPr lang="en-US" altLang="zh-CN" sz="28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对应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的单词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W(n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概率：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519112" lvl="2" indent="0">
              <a:lnSpc>
                <a:spcPct val="80000"/>
              </a:lnSpc>
              <a:spcBef>
                <a:spcPct val="20000"/>
              </a:spcBef>
              <a:buSzPct val="80000"/>
              <a:buNone/>
            </a:pPr>
            <a:endParaRPr lang="en-US" altLang="zh-CN" dirty="0">
              <a:latin typeface="幼圆" pitchFamily="49" charset="-122"/>
              <a:ea typeface="幼圆" pitchFamily="49" charset="-122"/>
            </a:endParaRPr>
          </a:p>
          <a:p>
            <a:pPr marL="519112" lvl="2" indent="0" algn="ctr">
              <a:lnSpc>
                <a:spcPct val="80000"/>
              </a:lnSpc>
              <a:spcBef>
                <a:spcPct val="20000"/>
              </a:spcBef>
              <a:buSzPct val="80000"/>
              <a:buNone/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P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( W(n)|</a:t>
            </a:r>
            <a:r>
              <a:rPr lang="en-US" altLang="zh-CN" b="1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b="1" dirty="0">
                <a:latin typeface="幼圆" pitchFamily="49" charset="-122"/>
                <a:ea typeface="幼圆" pitchFamily="49" charset="-122"/>
              </a:rPr>
              <a:t>)</a:t>
            </a:r>
            <a:endParaRPr lang="en-US" altLang="zh-CN" sz="2000" b="1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                                 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于是，语音识别的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形式化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描述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: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       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k = </a:t>
            </a:r>
            <a:r>
              <a:rPr lang="en-US" altLang="zh-CN" sz="2800" dirty="0" err="1">
                <a:latin typeface="幼圆" pitchFamily="49" charset="-122"/>
                <a:ea typeface="幼圆" pitchFamily="49" charset="-122"/>
              </a:rPr>
              <a:t>argmax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{ P( W(n)|</a:t>
            </a:r>
            <a:r>
              <a:rPr lang="en-US" altLang="zh-CN" sz="28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) }</a:t>
            </a:r>
          </a:p>
          <a:p>
            <a:pPr algn="just">
              <a:lnSpc>
                <a:spcPct val="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               </a:t>
            </a:r>
            <a:r>
              <a:rPr lang="en-US" altLang="zh-CN" dirty="0" smtClean="0">
                <a:latin typeface="幼圆" pitchFamily="49" charset="-122"/>
                <a:ea typeface="幼圆" pitchFamily="49" charset="-122"/>
              </a:rPr>
              <a:t>n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6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幼圆" pitchFamily="49" charset="-122"/>
                <a:ea typeface="幼圆" pitchFamily="49" charset="-122"/>
              </a:rPr>
              <a:t>语音识别问题的</a:t>
            </a:r>
            <a:r>
              <a:rPr lang="zh-CN" altLang="en-US" sz="3600" b="1" dirty="0">
                <a:latin typeface="幼圆" pitchFamily="49" charset="-122"/>
                <a:ea typeface="幼圆" pitchFamily="49" charset="-122"/>
              </a:rPr>
              <a:t>形式化</a:t>
            </a:r>
            <a:r>
              <a:rPr lang="zh-CN" altLang="en-US" sz="3600" b="1" dirty="0" smtClean="0">
                <a:latin typeface="幼圆" pitchFamily="49" charset="-122"/>
                <a:ea typeface="幼圆" pitchFamily="49" charset="-122"/>
              </a:rPr>
              <a:t>描述</a:t>
            </a:r>
            <a:r>
              <a:rPr lang="en-US" altLang="zh-CN" sz="3600" b="1" dirty="0" smtClean="0">
                <a:latin typeface="幼圆" pitchFamily="49" charset="-122"/>
                <a:ea typeface="幼圆" pitchFamily="49" charset="-122"/>
              </a:rPr>
              <a:t>-2</a:t>
            </a:r>
            <a:endParaRPr lang="zh-CN" altLang="en-US" sz="36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  <a:buSzPct val="80000"/>
            </a:pPr>
            <a:r>
              <a:rPr kumimoji="1" lang="zh-CN" altLang="en-US" sz="2400" b="1" kern="1200" dirty="0">
                <a:latin typeface="幼圆" pitchFamily="49" charset="-122"/>
                <a:ea typeface="幼圆" pitchFamily="49" charset="-122"/>
              </a:rPr>
              <a:t>声学</a:t>
            </a:r>
            <a:r>
              <a:rPr kumimoji="1" lang="zh-CN" altLang="en-US" sz="2400" b="1" kern="1200" dirty="0" smtClean="0">
                <a:latin typeface="幼圆" pitchFamily="49" charset="-122"/>
                <a:ea typeface="幼圆" pitchFamily="49" charset="-122"/>
              </a:rPr>
              <a:t>模型</a:t>
            </a:r>
            <a:r>
              <a:rPr kumimoji="1" lang="en-US" altLang="zh-CN" sz="2400" b="1" kern="12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P(T|W(n))</a:t>
            </a:r>
            <a:r>
              <a:rPr kumimoji="1" lang="zh-CN" altLang="en-US" sz="2400" b="1" kern="1200" dirty="0" smtClean="0">
                <a:latin typeface="幼圆" pitchFamily="49" charset="-122"/>
                <a:ea typeface="幼圆" pitchFamily="49" charset="-122"/>
              </a:rPr>
              <a:t>与语言模型</a:t>
            </a:r>
            <a:r>
              <a:rPr kumimoji="1" lang="en-US" altLang="zh-CN" sz="2400" b="1" kern="12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P(W(n))</a:t>
            </a:r>
          </a:p>
          <a:p>
            <a:pPr lvl="1" algn="just">
              <a:lnSpc>
                <a:spcPct val="110000"/>
              </a:lnSpc>
              <a:buSzPct val="80000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P(W(n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)|</a:t>
            </a:r>
            <a:r>
              <a:rPr lang="en-US" altLang="zh-CN" sz="20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)= P(</a:t>
            </a:r>
            <a:r>
              <a:rPr lang="en-US" altLang="zh-CN" sz="20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|W(n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))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P(W(n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))/P(</a:t>
            </a:r>
            <a:r>
              <a:rPr lang="en-US" altLang="zh-CN" sz="2000" i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lvl="1" algn="just">
              <a:lnSpc>
                <a:spcPct val="110000"/>
              </a:lnSpc>
              <a:buSzPct val="80000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k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= 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arg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max{P(</a:t>
            </a:r>
            <a:r>
              <a:rPr lang="en-US" altLang="zh-CN" sz="2000" i="1" dirty="0" smtClean="0">
                <a:latin typeface="幼圆" pitchFamily="49" charset="-122"/>
                <a:ea typeface="幼圆" pitchFamily="49" charset="-122"/>
              </a:rPr>
              <a:t>T 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|W(n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))</a:t>
            </a:r>
            <a:r>
              <a:rPr lang="zh-CN" altLang="en-US" sz="2000" dirty="0" smtClean="0">
                <a:latin typeface="Times New Roman"/>
                <a:ea typeface="幼圆" pitchFamily="49" charset="-122"/>
              </a:rPr>
              <a:t>*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P(W(n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))}</a:t>
            </a:r>
          </a:p>
          <a:p>
            <a:pPr algn="just">
              <a:lnSpc>
                <a:spcPct val="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    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        n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110000"/>
              </a:lnSpc>
              <a:buSzPct val="80000"/>
            </a:pPr>
            <a:r>
              <a:rPr kumimoji="1" lang="zh-CN" altLang="en-US" sz="2400" b="1" kern="1200" dirty="0">
                <a:latin typeface="幼圆" pitchFamily="49" charset="-122"/>
                <a:ea typeface="幼圆" pitchFamily="49" charset="-122"/>
              </a:rPr>
              <a:t>模式匹配与统计模型</a:t>
            </a:r>
            <a:r>
              <a:rPr kumimoji="1" lang="en-US" altLang="zh-CN" sz="2400" b="1" kern="1200" dirty="0">
                <a:latin typeface="幼圆" pitchFamily="49" charset="-122"/>
                <a:ea typeface="幼圆" pitchFamily="49" charset="-122"/>
              </a:rPr>
              <a:t>(T :</a:t>
            </a:r>
            <a:r>
              <a:rPr kumimoji="1" lang="zh-CN" altLang="en-US" sz="2400" b="1" kern="1200" dirty="0">
                <a:latin typeface="幼圆" pitchFamily="49" charset="-122"/>
                <a:ea typeface="幼圆" pitchFamily="49" charset="-122"/>
              </a:rPr>
              <a:t>待识语音</a:t>
            </a:r>
            <a:r>
              <a:rPr kumimoji="1" lang="en-US" altLang="zh-CN" sz="2400" b="1" kern="1200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模式匹配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		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       概率模型</a:t>
            </a:r>
            <a:endParaRPr lang="zh-CN" altLang="en-US" sz="16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   词 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汇 表 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W(k), 1≤k≤N	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词 汇 表 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W(k), 1≤k≤N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参考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模式  </a:t>
            </a:r>
            <a:r>
              <a:rPr lang="en-US" altLang="zh-CN" sz="1600" i="1" dirty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(k), 1≤k≤N	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参考模型 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M(k), 1≤k≤N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失真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测度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1600" dirty="0" err="1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1600" baseline="-25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lang="en-US" altLang="zh-CN" sz="1600" baseline="-25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= D(</a:t>
            </a:r>
            <a:r>
              <a:rPr lang="en-US" altLang="zh-CN" sz="1600" i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1600" i="1" dirty="0">
                <a:latin typeface="幼圆" pitchFamily="49" charset="-122"/>
                <a:ea typeface="幼圆" pitchFamily="49" charset="-122"/>
              </a:rPr>
              <a:t>R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(k))	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概率测度 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P(</a:t>
            </a:r>
            <a:r>
              <a:rPr lang="en-US" altLang="zh-CN" sz="1600" i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|M(k))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        </a:t>
            </a:r>
            <a:r>
              <a:rPr lang="en-US" altLang="zh-CN" sz="1600" dirty="0" err="1" smtClean="0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1600" baseline="-25000" dirty="0" err="1" smtClean="0">
                <a:latin typeface="幼圆" pitchFamily="49" charset="-122"/>
                <a:ea typeface="幼圆" pitchFamily="49" charset="-122"/>
              </a:rPr>
              <a:t>k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: DTW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距离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         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    P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由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M(k)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生成</a:t>
            </a:r>
            <a:r>
              <a:rPr lang="en-US" altLang="zh-CN" sz="1600" i="1" dirty="0">
                <a:latin typeface="幼圆" pitchFamily="49" charset="-122"/>
                <a:ea typeface="幼圆" pitchFamily="49" charset="-122"/>
              </a:rPr>
              <a:t>T </a:t>
            </a:r>
            <a:r>
              <a:rPr lang="zh-CN" altLang="en-US" sz="1600" i="1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概率</a:t>
            </a:r>
          </a:p>
          <a:p>
            <a:pPr algn="just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   判    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别  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n = </a:t>
            </a:r>
            <a:r>
              <a:rPr lang="en-US" altLang="zh-CN" sz="1600" dirty="0" err="1">
                <a:latin typeface="幼圆" pitchFamily="49" charset="-122"/>
                <a:ea typeface="幼圆" pitchFamily="49" charset="-122"/>
              </a:rPr>
              <a:t>argmin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{</a:t>
            </a:r>
            <a:r>
              <a:rPr lang="en-US" altLang="zh-CN" sz="1600" dirty="0" err="1"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1600" baseline="-25000" dirty="0" err="1">
                <a:latin typeface="幼圆" pitchFamily="49" charset="-122"/>
                <a:ea typeface="幼圆" pitchFamily="49" charset="-122"/>
              </a:rPr>
              <a:t>k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}	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判    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别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n=</a:t>
            </a:r>
            <a:r>
              <a:rPr lang="en-US" altLang="zh-CN" sz="1600" dirty="0" err="1" smtClean="0">
                <a:latin typeface="幼圆" pitchFamily="49" charset="-122"/>
                <a:ea typeface="幼圆" pitchFamily="49" charset="-122"/>
              </a:rPr>
              <a:t>arg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max{P(</a:t>
            </a:r>
            <a:r>
              <a:rPr lang="en-US" altLang="zh-CN" sz="16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|M(k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))}</a:t>
            </a:r>
          </a:p>
          <a:p>
            <a:pPr algn="just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              </a:t>
            </a: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en-US" altLang="zh-CN" sz="1200" dirty="0">
                <a:latin typeface="幼圆" pitchFamily="49" charset="-122"/>
                <a:ea typeface="幼圆" pitchFamily="49" charset="-122"/>
              </a:rPr>
              <a:t>1≤k≤N   </a:t>
            </a:r>
            <a:r>
              <a:rPr lang="en-US" altLang="zh-CN" sz="1200" dirty="0" smtClean="0">
                <a:latin typeface="幼圆" pitchFamily="49" charset="-122"/>
                <a:ea typeface="幼圆" pitchFamily="49" charset="-122"/>
              </a:rPr>
              <a:t>                               </a:t>
            </a:r>
            <a:r>
              <a:rPr lang="en-US" altLang="zh-CN" sz="1200" dirty="0" err="1">
                <a:latin typeface="幼圆" pitchFamily="49" charset="-122"/>
                <a:ea typeface="幼圆" pitchFamily="49" charset="-122"/>
              </a:rPr>
              <a:t>1≤k≤N</a:t>
            </a:r>
            <a:endParaRPr lang="en-US" altLang="zh-CN" sz="1200" dirty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altLang="zh-CN" sz="1600" dirty="0" smtClean="0"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1600" dirty="0" smtClean="0"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en-US" sz="1600" b="1" dirty="0" smtClean="0">
                <a:latin typeface="幼圆" pitchFamily="49" charset="-122"/>
                <a:ea typeface="幼圆" pitchFamily="49" charset="-122"/>
              </a:rPr>
              <a:t>识别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</a:rPr>
              <a:t>结果  </a:t>
            </a:r>
            <a:r>
              <a:rPr lang="en-US" altLang="zh-CN" sz="1600" b="1" dirty="0">
                <a:latin typeface="幼圆" pitchFamily="49" charset="-122"/>
                <a:ea typeface="幼圆" pitchFamily="49" charset="-122"/>
              </a:rPr>
              <a:t>W(n)           </a:t>
            </a:r>
            <a:r>
              <a:rPr lang="en-US" altLang="zh-CN" sz="1600" b="1" dirty="0" smtClean="0"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</a:rPr>
              <a:t>识别结果  </a:t>
            </a:r>
            <a:r>
              <a:rPr lang="en-US" altLang="zh-CN" sz="1600" b="1" dirty="0">
                <a:latin typeface="幼圆" pitchFamily="49" charset="-122"/>
                <a:ea typeface="幼圆" pitchFamily="49" charset="-122"/>
              </a:rPr>
              <a:t>W(n)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14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3600" b="1" kern="1200" dirty="0" smtClean="0"/>
              <a:t>语音识别的</a:t>
            </a:r>
            <a:r>
              <a:rPr lang="zh-CN" altLang="en-US" sz="3600" b="1" kern="1200" dirty="0"/>
              <a:t>具体</a:t>
            </a:r>
            <a:r>
              <a:rPr lang="zh-CN" altLang="en-US" sz="3600" b="1" kern="1200" dirty="0" smtClean="0"/>
              <a:t>原理框图</a:t>
            </a:r>
            <a:endParaRPr lang="zh-CN" altLang="en-US" sz="3600" b="1" kern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01000" cy="434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4627" y="4417874"/>
            <a:ext cx="2056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平均能量</a:t>
            </a:r>
            <a:endParaRPr lang="en-US" altLang="zh-CN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过零</a:t>
            </a:r>
            <a:r>
              <a:rPr lang="zh-CN" altLang="en-US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率</a:t>
            </a:r>
            <a:endParaRPr lang="en-US" altLang="zh-CN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+mj-lt"/>
                <a:ea typeface="华文行楷" pitchFamily="2" charset="-122"/>
              </a:rPr>
              <a:t>LPC</a:t>
            </a:r>
            <a:r>
              <a:rPr lang="zh-CN" altLang="en-US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系数及倒谱</a:t>
            </a:r>
            <a:endParaRPr lang="en-US" altLang="zh-CN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+mj-lt"/>
                <a:ea typeface="华文行楷" pitchFamily="2" charset="-122"/>
              </a:rPr>
              <a:t>Me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itchFamily="2" charset="-122"/>
              </a:rPr>
              <a:t>l</a:t>
            </a:r>
            <a:r>
              <a:rPr lang="zh-CN" altLang="en-US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倒谱</a:t>
            </a:r>
            <a:endParaRPr lang="en-US" altLang="zh-CN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itchFamily="2" charset="-122"/>
              </a:rPr>
              <a:t>LSP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华文行楷" pitchFamily="2" charset="-122"/>
              </a:rPr>
              <a:t>共振峰频率</a:t>
            </a:r>
            <a:endParaRPr lang="zh-CN" altLang="en-US" dirty="0">
              <a:solidFill>
                <a:schemeClr val="bg1"/>
              </a:solidFill>
              <a:latin typeface="+mn-lt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93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z="3600" b="1" kern="1200" dirty="0"/>
              <a:t>基于</a:t>
            </a:r>
            <a:r>
              <a:rPr lang="en-US" altLang="zh-CN" sz="3600" b="1" kern="1200" dirty="0"/>
              <a:t>VQ</a:t>
            </a:r>
            <a:r>
              <a:rPr lang="zh-CN" altLang="en-US" sz="3600" b="1" kern="1200" dirty="0" smtClean="0"/>
              <a:t>的语音识别算法</a:t>
            </a:r>
            <a:endParaRPr lang="zh-CN" altLang="en-US" sz="3600" b="1" kern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36022"/>
            <a:ext cx="7848600" cy="410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6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kern="1200" dirty="0"/>
              <a:t>基于</a:t>
            </a:r>
            <a:r>
              <a:rPr lang="en-US" altLang="zh-CN" sz="3600" b="1" kern="1200" dirty="0"/>
              <a:t>VQ</a:t>
            </a:r>
            <a:r>
              <a:rPr lang="zh-CN" altLang="en-US" sz="3600" b="1" kern="1200" dirty="0"/>
              <a:t>的语音识别</a:t>
            </a:r>
            <a:r>
              <a:rPr lang="zh-CN" altLang="en-US" sz="3600" b="1" kern="1200" dirty="0" smtClean="0"/>
              <a:t>算法</a:t>
            </a:r>
            <a:r>
              <a:rPr lang="en-US" altLang="zh-CN" sz="3600" b="1" kern="1200" dirty="0" smtClean="0"/>
              <a:t>-2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 smtClean="0"/>
              <a:t>对孤立词识别任务，为每一个词训练建立一个码书，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个孤立词就可以获得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个码书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C</a:t>
            </a:r>
            <a:r>
              <a:rPr lang="en-US" altLang="zh-CN" sz="2000" baseline="30000" dirty="0"/>
              <a:t>(1</a:t>
            </a:r>
            <a:r>
              <a:rPr lang="en-US" altLang="zh-CN" sz="2000" baseline="30000" dirty="0" smtClean="0"/>
              <a:t>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, C</a:t>
            </a:r>
            <a:r>
              <a:rPr lang="en-US" altLang="zh-CN" sz="2000" baseline="30000" dirty="0" smtClean="0"/>
              <a:t>(2)</a:t>
            </a:r>
            <a:r>
              <a:rPr lang="en-US" altLang="zh-CN" sz="2000" dirty="0" smtClean="0"/>
              <a:t> ,…, C</a:t>
            </a:r>
            <a:r>
              <a:rPr lang="en-US" altLang="zh-CN" sz="2000" baseline="30000" dirty="0" smtClean="0"/>
              <a:t>(M)</a:t>
            </a:r>
            <a:r>
              <a:rPr lang="en-US" altLang="zh-CN" sz="2000" dirty="0" smtClean="0"/>
              <a:t>}</a:t>
            </a:r>
            <a:endParaRPr lang="en-US" altLang="zh-CN" sz="2000" baseline="30000" dirty="0" smtClean="0"/>
          </a:p>
          <a:p>
            <a:r>
              <a:rPr lang="zh-CN" altLang="en-US" sz="2000" dirty="0"/>
              <a:t>在识别时</a:t>
            </a:r>
            <a:r>
              <a:rPr lang="zh-CN" altLang="en-US" sz="2000" dirty="0" smtClean="0"/>
              <a:t>，一个未知的语音向量序列，分别用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个码书进行量化，可以计算出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个平均失真</a:t>
            </a:r>
            <a:endParaRPr lang="en-US" altLang="zh-CN" sz="2000" dirty="0" smtClean="0"/>
          </a:p>
          <a:p>
            <a:r>
              <a:rPr lang="zh-CN" altLang="en-US" sz="2000" dirty="0" smtClean="0"/>
              <a:t>取最小平均失真的相应码书对应的孤立词即为识别结果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3581400" y="3657600"/>
            <a:ext cx="1447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itchFamily="2" charset="-122"/>
              </a:rPr>
              <a:t>码</a:t>
            </a:r>
            <a:r>
              <a:rPr lang="zh-CN" altLang="en-US" dirty="0" smtClean="0">
                <a:ea typeface="宋体" pitchFamily="2" charset="-122"/>
              </a:rPr>
              <a:t>书</a:t>
            </a:r>
            <a:r>
              <a:rPr lang="en-US" altLang="zh-CN" dirty="0"/>
              <a:t>C</a:t>
            </a:r>
            <a:r>
              <a:rPr lang="en-US" altLang="zh-CN" baseline="30000" dirty="0"/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81400" y="4343400"/>
            <a:ext cx="1447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itchFamily="2" charset="-122"/>
              </a:rPr>
              <a:t>码</a:t>
            </a:r>
            <a:r>
              <a:rPr lang="zh-CN" altLang="en-US" dirty="0" smtClean="0">
                <a:ea typeface="宋体" pitchFamily="2" charset="-122"/>
              </a:rPr>
              <a:t>书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(2)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81400" y="5486400"/>
            <a:ext cx="1447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itchFamily="2" charset="-122"/>
              </a:rPr>
              <a:t>码</a:t>
            </a:r>
            <a:r>
              <a:rPr lang="zh-CN" altLang="en-US" dirty="0" smtClean="0">
                <a:ea typeface="宋体" pitchFamily="2" charset="-122"/>
              </a:rPr>
              <a:t>书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(M)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43600" y="3657600"/>
            <a:ext cx="609600" cy="2362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pitchFamily="2" charset="-122"/>
              </a:rPr>
              <a:t>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最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小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值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 bwMode="auto">
          <a:xfrm>
            <a:off x="2971800" y="39243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2971800" y="45720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2971800" y="5775434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2971800" y="3924300"/>
            <a:ext cx="0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8" idx="1"/>
          </p:cNvCxnSpPr>
          <p:nvPr/>
        </p:nvCxnSpPr>
        <p:spPr bwMode="auto">
          <a:xfrm flipV="1">
            <a:off x="1966397" y="4876801"/>
            <a:ext cx="1005403" cy="5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66397" y="446689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输入语音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矢量序列</a:t>
            </a:r>
            <a:endParaRPr lang="zh-CN" altLang="en-US" sz="1600" dirty="0"/>
          </a:p>
        </p:txBody>
      </p:sp>
      <p:cxnSp>
        <p:nvCxnSpPr>
          <p:cNvPr id="20" name="直接箭头连接符 19"/>
          <p:cNvCxnSpPr>
            <a:stCxn id="7" idx="3"/>
          </p:cNvCxnSpPr>
          <p:nvPr/>
        </p:nvCxnSpPr>
        <p:spPr bwMode="auto">
          <a:xfrm>
            <a:off x="5029200" y="46101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6" idx="3"/>
          </p:cNvCxnSpPr>
          <p:nvPr/>
        </p:nvCxnSpPr>
        <p:spPr bwMode="auto">
          <a:xfrm>
            <a:off x="5029200" y="39243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8" idx="3"/>
          </p:cNvCxnSpPr>
          <p:nvPr/>
        </p:nvCxnSpPr>
        <p:spPr bwMode="auto">
          <a:xfrm>
            <a:off x="5029200" y="57531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stCxn id="9" idx="3"/>
          </p:cNvCxnSpPr>
          <p:nvPr/>
        </p:nvCxnSpPr>
        <p:spPr bwMode="auto">
          <a:xfrm>
            <a:off x="6553200" y="4838700"/>
            <a:ext cx="8764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629400" y="44620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类别号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18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/>
              <a:t>失真测度</a:t>
            </a:r>
            <a:r>
              <a:rPr lang="en-US" altLang="zh-CN" sz="3600" b="1" dirty="0" smtClean="0"/>
              <a:t>d(.,.)</a:t>
            </a:r>
            <a:endParaRPr lang="zh-CN" altLang="en-US" sz="3600" b="1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zh-CN" altLang="en-US" sz="2400" dirty="0" smtClean="0"/>
              <a:t>距离测度与失真测度</a:t>
            </a:r>
            <a:endParaRPr lang="en-US" altLang="zh-CN" sz="2400" dirty="0" smtClean="0"/>
          </a:p>
          <a:p>
            <a:pPr lvl="1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数学上距离</a:t>
            </a:r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正值性  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)≥0;</a:t>
            </a:r>
            <a:r>
              <a:rPr lang="zh-CN" altLang="en-US" sz="2200" dirty="0" smtClean="0"/>
              <a:t>当</a:t>
            </a:r>
            <a:r>
              <a:rPr lang="en-US" altLang="zh-CN" sz="2200" dirty="0" smtClean="0"/>
              <a:t>x=y</a:t>
            </a:r>
            <a:r>
              <a:rPr lang="zh-CN" altLang="en-US" sz="2200" dirty="0" smtClean="0"/>
              <a:t>时，有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)=0</a:t>
            </a:r>
            <a:r>
              <a:rPr lang="zh-CN" altLang="en-US" sz="2200" dirty="0" smtClean="0"/>
              <a:t>；</a:t>
            </a:r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对称性  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)= d(</a:t>
            </a:r>
            <a:r>
              <a:rPr lang="en-US" altLang="zh-CN" sz="2200" dirty="0" err="1" smtClean="0"/>
              <a:t>y,x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；</a:t>
            </a:r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三角形不等式性 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 </a:t>
            </a:r>
            <a:r>
              <a:rPr lang="en-US" altLang="zh-CN" sz="2200" dirty="0"/>
              <a:t>&lt;</a:t>
            </a:r>
            <a:r>
              <a:rPr lang="en-US" altLang="zh-CN" sz="2200" dirty="0" smtClean="0"/>
              <a:t>= d(</a:t>
            </a:r>
            <a:r>
              <a:rPr lang="en-US" altLang="zh-CN" sz="2200" dirty="0" err="1" smtClean="0"/>
              <a:t>x,z</a:t>
            </a:r>
            <a:r>
              <a:rPr lang="en-US" altLang="zh-CN" sz="2200" dirty="0" smtClean="0"/>
              <a:t>)+ d(</a:t>
            </a:r>
            <a:r>
              <a:rPr lang="en-US" altLang="zh-CN" sz="2200" dirty="0" err="1" smtClean="0"/>
              <a:t>z,y</a:t>
            </a:r>
            <a:r>
              <a:rPr lang="en-US" altLang="zh-CN" sz="2200" dirty="0" smtClean="0"/>
              <a:t>)</a:t>
            </a:r>
            <a:endParaRPr lang="zh-CN" altLang="en-US" sz="2200" dirty="0" smtClean="0"/>
          </a:p>
          <a:p>
            <a:pPr lvl="1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失真测度</a:t>
            </a:r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正值性  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)≥0;  </a:t>
            </a:r>
            <a:r>
              <a:rPr lang="zh-CN" altLang="en-US" sz="2200" dirty="0" smtClean="0"/>
              <a:t>当</a:t>
            </a:r>
            <a:r>
              <a:rPr lang="en-US" altLang="zh-CN" sz="2200" dirty="0" smtClean="0"/>
              <a:t>x=y</a:t>
            </a:r>
            <a:r>
              <a:rPr lang="zh-CN" altLang="en-US" sz="2200" dirty="0" smtClean="0"/>
              <a:t>时，有</a:t>
            </a:r>
            <a:r>
              <a:rPr lang="en-US" altLang="zh-CN" sz="2200" dirty="0" smtClean="0"/>
              <a:t>D(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)=0</a:t>
            </a:r>
            <a:r>
              <a:rPr lang="zh-CN" altLang="en-US" sz="2200" dirty="0" smtClean="0"/>
              <a:t>；</a:t>
            </a:r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/>
              <a:t>主观</a:t>
            </a:r>
            <a:r>
              <a:rPr lang="zh-CN" altLang="en-US" sz="2200" dirty="0" smtClean="0"/>
              <a:t>评价上有意义，即小的失真应该对应更相似的话音</a:t>
            </a:r>
            <a:endParaRPr lang="en-US" altLang="zh-CN" sz="2200" dirty="0" smtClean="0"/>
          </a:p>
          <a:p>
            <a:pPr lvl="2">
              <a:lnSpc>
                <a:spcPts val="3700"/>
              </a:lnSpc>
              <a:spcBef>
                <a:spcPct val="0"/>
              </a:spcBef>
            </a:pPr>
            <a:r>
              <a:rPr lang="zh-CN" altLang="en-US" sz="2200" dirty="0" smtClean="0"/>
              <a:t>平均失真存在，并且易于计算</a:t>
            </a:r>
            <a:endParaRPr lang="en-US" altLang="zh-CN" sz="2200" dirty="0" smtClean="0"/>
          </a:p>
          <a:p>
            <a:pPr>
              <a:lnSpc>
                <a:spcPts val="3300"/>
              </a:lnSpc>
              <a:spcBef>
                <a:spcPct val="0"/>
              </a:spcBef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53432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动态</a:t>
            </a:r>
            <a:r>
              <a:rPr lang="zh-CN" altLang="en-US" sz="3600" b="1" dirty="0"/>
              <a:t>时间</a:t>
            </a:r>
            <a:r>
              <a:rPr lang="zh-CN" altLang="en-US" sz="3600" b="1" dirty="0" smtClean="0"/>
              <a:t>弯曲（</a:t>
            </a:r>
            <a:r>
              <a:rPr lang="en-US" altLang="zh-CN" sz="3600" b="1" dirty="0" smtClean="0"/>
              <a:t>DTW</a:t>
            </a:r>
            <a:r>
              <a:rPr lang="zh-CN" altLang="en-US" sz="3600" b="1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同一个人在不同时刻所讲的同一句话、发同一个音，也不可能有同样的时间长度，在进行模板匹配时，这些长度变换就会严重影响识别性能；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Itakura</a:t>
            </a:r>
            <a:r>
              <a:rPr lang="zh-CN" altLang="en-US" sz="2400" dirty="0" smtClean="0"/>
              <a:t>将动态规划的思想用于解决孤立词识别时的说话速度不均匀的难题，提出了动态时间弯曲（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DTW</a:t>
            </a:r>
            <a:r>
              <a:rPr lang="en-US" altLang="zh-CN" sz="2400" dirty="0" smtClean="0"/>
              <a:t>—</a:t>
            </a:r>
            <a:r>
              <a:rPr lang="en-US" altLang="zh-CN" sz="2400" i="1" dirty="0" smtClean="0"/>
              <a:t>Dynamic </a:t>
            </a:r>
            <a:r>
              <a:rPr lang="en-US" altLang="zh-CN" sz="2400" i="1" dirty="0"/>
              <a:t>Time Warping</a:t>
            </a:r>
            <a:r>
              <a:rPr lang="zh-CN" altLang="en-US" sz="2400" dirty="0" smtClean="0"/>
              <a:t>）算法；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DTW</a:t>
            </a:r>
            <a:r>
              <a:rPr lang="zh-CN" altLang="en-US" sz="2400" dirty="0" smtClean="0"/>
              <a:t>实际上将时间归正和距离测度计算结合起来。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7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(DTW)</a:t>
            </a:r>
            <a:endParaRPr lang="zh-CN" altLang="en-US" sz="3600" b="1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语音模式匹配的问题点</a:t>
            </a:r>
            <a:endParaRPr lang="en-US" altLang="zh-CN" sz="2400" dirty="0" smtClean="0"/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cs typeface="+mn-cs"/>
              </a:rPr>
              <a:t>匹配时音长不一致问题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cs typeface="+mn-cs"/>
              </a:rPr>
              <a:t>线性匹配与非线性匹配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ts val="37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>
              <a:lnSpc>
                <a:spcPts val="3300"/>
              </a:lnSpc>
              <a:spcBef>
                <a:spcPct val="0"/>
              </a:spcBef>
              <a:defRPr/>
            </a:pPr>
            <a:endParaRPr lang="en-US" altLang="zh-CN" sz="2000" dirty="0" smtClean="0"/>
          </a:p>
        </p:txBody>
      </p:sp>
      <p:grpSp>
        <p:nvGrpSpPr>
          <p:cNvPr id="8199" name="Group 138"/>
          <p:cNvGrpSpPr>
            <a:grpSpLocks/>
          </p:cNvGrpSpPr>
          <p:nvPr/>
        </p:nvGrpSpPr>
        <p:grpSpPr bwMode="auto">
          <a:xfrm>
            <a:off x="1371600" y="3352800"/>
            <a:ext cx="5895343" cy="2804666"/>
            <a:chOff x="528" y="1449"/>
            <a:chExt cx="4493" cy="2234"/>
          </a:xfrm>
        </p:grpSpPr>
        <p:sp>
          <p:nvSpPr>
            <p:cNvPr id="8201" name="Line 20"/>
            <p:cNvSpPr>
              <a:spLocks noChangeShapeType="1"/>
            </p:cNvSpPr>
            <p:nvPr/>
          </p:nvSpPr>
          <p:spPr bwMode="auto">
            <a:xfrm flipV="1">
              <a:off x="680" y="2203"/>
              <a:ext cx="129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21"/>
            <p:cNvSpPr>
              <a:spLocks noChangeShapeType="1"/>
            </p:cNvSpPr>
            <p:nvPr/>
          </p:nvSpPr>
          <p:spPr bwMode="auto">
            <a:xfrm flipV="1">
              <a:off x="672" y="1449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Freeform 22"/>
            <p:cNvSpPr>
              <a:spLocks/>
            </p:cNvSpPr>
            <p:nvPr/>
          </p:nvSpPr>
          <p:spPr bwMode="auto">
            <a:xfrm>
              <a:off x="680" y="1617"/>
              <a:ext cx="862" cy="586"/>
            </a:xfrm>
            <a:custGeom>
              <a:avLst/>
              <a:gdLst>
                <a:gd name="T0" fmla="*/ 0 w 2880"/>
                <a:gd name="T1" fmla="*/ 586 h 1040"/>
                <a:gd name="T2" fmla="*/ 54 w 2880"/>
                <a:gd name="T3" fmla="*/ 410 h 1040"/>
                <a:gd name="T4" fmla="*/ 108 w 2880"/>
                <a:gd name="T5" fmla="*/ 322 h 1040"/>
                <a:gd name="T6" fmla="*/ 162 w 2880"/>
                <a:gd name="T7" fmla="*/ 322 h 1040"/>
                <a:gd name="T8" fmla="*/ 216 w 2880"/>
                <a:gd name="T9" fmla="*/ 410 h 1040"/>
                <a:gd name="T10" fmla="*/ 269 w 2880"/>
                <a:gd name="T11" fmla="*/ 498 h 1040"/>
                <a:gd name="T12" fmla="*/ 323 w 2880"/>
                <a:gd name="T13" fmla="*/ 498 h 1040"/>
                <a:gd name="T14" fmla="*/ 377 w 2880"/>
                <a:gd name="T15" fmla="*/ 322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0 h 1040"/>
                <a:gd name="T24" fmla="*/ 808 w 2880"/>
                <a:gd name="T25" fmla="*/ 498 h 1040"/>
                <a:gd name="T26" fmla="*/ 862 w 2880"/>
                <a:gd name="T27" fmla="*/ 586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23"/>
            <p:cNvSpPr>
              <a:spLocks noChangeShapeType="1"/>
            </p:cNvSpPr>
            <p:nvPr/>
          </p:nvSpPr>
          <p:spPr bwMode="auto">
            <a:xfrm flipV="1">
              <a:off x="2150" y="1449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24"/>
            <p:cNvSpPr>
              <a:spLocks/>
            </p:cNvSpPr>
            <p:nvPr/>
          </p:nvSpPr>
          <p:spPr bwMode="auto">
            <a:xfrm>
              <a:off x="2150" y="1763"/>
              <a:ext cx="970" cy="433"/>
            </a:xfrm>
            <a:custGeom>
              <a:avLst/>
              <a:gdLst>
                <a:gd name="T0" fmla="*/ 0 w 2340"/>
                <a:gd name="T1" fmla="*/ 433 h 806"/>
                <a:gd name="T2" fmla="*/ 75 w 2340"/>
                <a:gd name="T3" fmla="*/ 265 h 806"/>
                <a:gd name="T4" fmla="*/ 149 w 2340"/>
                <a:gd name="T5" fmla="*/ 98 h 806"/>
                <a:gd name="T6" fmla="*/ 224 w 2340"/>
                <a:gd name="T7" fmla="*/ 98 h 806"/>
                <a:gd name="T8" fmla="*/ 298 w 2340"/>
                <a:gd name="T9" fmla="*/ 182 h 806"/>
                <a:gd name="T10" fmla="*/ 373 w 2340"/>
                <a:gd name="T11" fmla="*/ 265 h 806"/>
                <a:gd name="T12" fmla="*/ 448 w 2340"/>
                <a:gd name="T13" fmla="*/ 265 h 806"/>
                <a:gd name="T14" fmla="*/ 597 w 2340"/>
                <a:gd name="T15" fmla="*/ 98 h 806"/>
                <a:gd name="T16" fmla="*/ 672 w 2340"/>
                <a:gd name="T17" fmla="*/ 14 h 806"/>
                <a:gd name="T18" fmla="*/ 746 w 2340"/>
                <a:gd name="T19" fmla="*/ 14 h 806"/>
                <a:gd name="T20" fmla="*/ 821 w 2340"/>
                <a:gd name="T21" fmla="*/ 98 h 806"/>
                <a:gd name="T22" fmla="*/ 895 w 2340"/>
                <a:gd name="T23" fmla="*/ 265 h 806"/>
                <a:gd name="T24" fmla="*/ 970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25"/>
            <p:cNvSpPr>
              <a:spLocks noChangeShapeType="1"/>
            </p:cNvSpPr>
            <p:nvPr/>
          </p:nvSpPr>
          <p:spPr bwMode="auto">
            <a:xfrm flipV="1">
              <a:off x="2150" y="2203"/>
              <a:ext cx="129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>
              <a:off x="2064" y="2197"/>
              <a:ext cx="118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待测模式</a:t>
              </a:r>
              <a:r>
                <a:rPr lang="en-US" altLang="zh-CN" sz="1400" b="1" i="1" u="sng" dirty="0">
                  <a:latin typeface="幼圆" pitchFamily="49" charset="-122"/>
                  <a:ea typeface="幼圆" pitchFamily="49" charset="-122"/>
                </a:rPr>
                <a:t>T</a:t>
              </a:r>
              <a:endParaRPr lang="en-US" altLang="zh-CN" sz="1400" b="1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208" name="Text Box 27"/>
            <p:cNvSpPr txBox="1">
              <a:spLocks noChangeArrowheads="1"/>
            </p:cNvSpPr>
            <p:nvPr/>
          </p:nvSpPr>
          <p:spPr bwMode="auto">
            <a:xfrm>
              <a:off x="528" y="2197"/>
              <a:ext cx="118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>
                  <a:latin typeface="幼圆" pitchFamily="49" charset="-122"/>
                  <a:ea typeface="幼圆" pitchFamily="49" charset="-122"/>
                </a:rPr>
                <a:t>参考模式</a:t>
              </a:r>
              <a:r>
                <a:rPr lang="en-US" altLang="zh-CN" sz="1400" b="1" i="1" u="sng">
                  <a:latin typeface="幼圆" pitchFamily="49" charset="-122"/>
                  <a:ea typeface="幼圆" pitchFamily="49" charset="-122"/>
                </a:rPr>
                <a:t>R</a:t>
              </a:r>
              <a:endParaRPr lang="en-US" altLang="zh-CN" sz="14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209" name="Text Box 28"/>
            <p:cNvSpPr txBox="1">
              <a:spLocks noChangeArrowheads="1"/>
            </p:cNvSpPr>
            <p:nvPr/>
          </p:nvSpPr>
          <p:spPr bwMode="auto">
            <a:xfrm>
              <a:off x="1803" y="2163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10" name="Text Box 29"/>
            <p:cNvSpPr txBox="1">
              <a:spLocks noChangeArrowheads="1"/>
            </p:cNvSpPr>
            <p:nvPr/>
          </p:nvSpPr>
          <p:spPr bwMode="auto">
            <a:xfrm>
              <a:off x="3267" y="2155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11" name="Line 33"/>
            <p:cNvSpPr>
              <a:spLocks noChangeShapeType="1"/>
            </p:cNvSpPr>
            <p:nvPr/>
          </p:nvSpPr>
          <p:spPr bwMode="auto">
            <a:xfrm flipV="1">
              <a:off x="680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34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35"/>
            <p:cNvSpPr>
              <a:spLocks noChangeShapeType="1"/>
            </p:cNvSpPr>
            <p:nvPr/>
          </p:nvSpPr>
          <p:spPr bwMode="auto">
            <a:xfrm flipV="1">
              <a:off x="2165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6"/>
            <p:cNvSpPr>
              <a:spLocks noChangeShapeType="1"/>
            </p:cNvSpPr>
            <p:nvPr/>
          </p:nvSpPr>
          <p:spPr bwMode="auto">
            <a:xfrm flipV="1">
              <a:off x="3695" y="2496"/>
              <a:ext cx="0" cy="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37"/>
            <p:cNvSpPr>
              <a:spLocks noChangeShapeType="1"/>
            </p:cNvSpPr>
            <p:nvPr/>
          </p:nvSpPr>
          <p:spPr bwMode="auto">
            <a:xfrm flipV="1">
              <a:off x="2165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38"/>
            <p:cNvSpPr>
              <a:spLocks noChangeShapeType="1"/>
            </p:cNvSpPr>
            <p:nvPr/>
          </p:nvSpPr>
          <p:spPr bwMode="auto">
            <a:xfrm flipV="1">
              <a:off x="3697" y="3252"/>
              <a:ext cx="12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Freeform 39"/>
            <p:cNvSpPr>
              <a:spLocks/>
            </p:cNvSpPr>
            <p:nvPr/>
          </p:nvSpPr>
          <p:spPr bwMode="auto">
            <a:xfrm>
              <a:off x="680" y="2819"/>
              <a:ext cx="970" cy="433"/>
            </a:xfrm>
            <a:custGeom>
              <a:avLst/>
              <a:gdLst>
                <a:gd name="T0" fmla="*/ 0 w 2340"/>
                <a:gd name="T1" fmla="*/ 433 h 806"/>
                <a:gd name="T2" fmla="*/ 75 w 2340"/>
                <a:gd name="T3" fmla="*/ 265 h 806"/>
                <a:gd name="T4" fmla="*/ 149 w 2340"/>
                <a:gd name="T5" fmla="*/ 98 h 806"/>
                <a:gd name="T6" fmla="*/ 224 w 2340"/>
                <a:gd name="T7" fmla="*/ 98 h 806"/>
                <a:gd name="T8" fmla="*/ 298 w 2340"/>
                <a:gd name="T9" fmla="*/ 182 h 806"/>
                <a:gd name="T10" fmla="*/ 373 w 2340"/>
                <a:gd name="T11" fmla="*/ 265 h 806"/>
                <a:gd name="T12" fmla="*/ 448 w 2340"/>
                <a:gd name="T13" fmla="*/ 265 h 806"/>
                <a:gd name="T14" fmla="*/ 597 w 2340"/>
                <a:gd name="T15" fmla="*/ 98 h 806"/>
                <a:gd name="T16" fmla="*/ 672 w 2340"/>
                <a:gd name="T17" fmla="*/ 14 h 806"/>
                <a:gd name="T18" fmla="*/ 746 w 2340"/>
                <a:gd name="T19" fmla="*/ 14 h 806"/>
                <a:gd name="T20" fmla="*/ 821 w 2340"/>
                <a:gd name="T21" fmla="*/ 98 h 806"/>
                <a:gd name="T22" fmla="*/ 895 w 2340"/>
                <a:gd name="T23" fmla="*/ 265 h 806"/>
                <a:gd name="T24" fmla="*/ 970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40"/>
            <p:cNvSpPr>
              <a:spLocks/>
            </p:cNvSpPr>
            <p:nvPr/>
          </p:nvSpPr>
          <p:spPr bwMode="auto">
            <a:xfrm>
              <a:off x="680" y="2658"/>
              <a:ext cx="862" cy="587"/>
            </a:xfrm>
            <a:custGeom>
              <a:avLst/>
              <a:gdLst>
                <a:gd name="T0" fmla="*/ 0 w 2880"/>
                <a:gd name="T1" fmla="*/ 587 h 1040"/>
                <a:gd name="T2" fmla="*/ 54 w 2880"/>
                <a:gd name="T3" fmla="*/ 411 h 1040"/>
                <a:gd name="T4" fmla="*/ 108 w 2880"/>
                <a:gd name="T5" fmla="*/ 323 h 1040"/>
                <a:gd name="T6" fmla="*/ 162 w 2880"/>
                <a:gd name="T7" fmla="*/ 323 h 1040"/>
                <a:gd name="T8" fmla="*/ 216 w 2880"/>
                <a:gd name="T9" fmla="*/ 411 h 1040"/>
                <a:gd name="T10" fmla="*/ 269 w 2880"/>
                <a:gd name="T11" fmla="*/ 499 h 1040"/>
                <a:gd name="T12" fmla="*/ 323 w 2880"/>
                <a:gd name="T13" fmla="*/ 499 h 1040"/>
                <a:gd name="T14" fmla="*/ 377 w 2880"/>
                <a:gd name="T15" fmla="*/ 323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1 h 1040"/>
                <a:gd name="T24" fmla="*/ 808 w 2880"/>
                <a:gd name="T25" fmla="*/ 499 h 1040"/>
                <a:gd name="T26" fmla="*/ 862 w 2880"/>
                <a:gd name="T27" fmla="*/ 587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9" name="Group 42"/>
            <p:cNvGrpSpPr>
              <a:grpSpLocks/>
            </p:cNvGrpSpPr>
            <p:nvPr/>
          </p:nvGrpSpPr>
          <p:grpSpPr bwMode="auto">
            <a:xfrm>
              <a:off x="3689" y="2777"/>
              <a:ext cx="831" cy="447"/>
              <a:chOff x="7729" y="5288"/>
              <a:chExt cx="1388" cy="832"/>
            </a:xfrm>
          </p:grpSpPr>
          <p:grpSp>
            <p:nvGrpSpPr>
              <p:cNvPr id="8287" name="Group 43"/>
              <p:cNvGrpSpPr>
                <a:grpSpLocks/>
              </p:cNvGrpSpPr>
              <p:nvPr/>
            </p:nvGrpSpPr>
            <p:grpSpPr bwMode="auto">
              <a:xfrm>
                <a:off x="7729" y="5288"/>
                <a:ext cx="1388" cy="832"/>
                <a:chOff x="7729" y="4196"/>
                <a:chExt cx="1388" cy="832"/>
              </a:xfrm>
            </p:grpSpPr>
            <p:sp>
              <p:nvSpPr>
                <p:cNvPr id="8289" name="Freeform 44"/>
                <p:cNvSpPr>
                  <a:spLocks/>
                </p:cNvSpPr>
                <p:nvPr/>
              </p:nvSpPr>
              <p:spPr bwMode="auto">
                <a:xfrm>
                  <a:off x="7729" y="4300"/>
                  <a:ext cx="371" cy="728"/>
                </a:xfrm>
                <a:custGeom>
                  <a:avLst/>
                  <a:gdLst>
                    <a:gd name="T0" fmla="*/ 0 w 540"/>
                    <a:gd name="T1" fmla="*/ 728 h 728"/>
                    <a:gd name="T2" fmla="*/ 124 w 540"/>
                    <a:gd name="T3" fmla="*/ 104 h 728"/>
                    <a:gd name="T4" fmla="*/ 247 w 540"/>
                    <a:gd name="T5" fmla="*/ 104 h 728"/>
                    <a:gd name="T6" fmla="*/ 371 w 540"/>
                    <a:gd name="T7" fmla="*/ 416 h 7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40"/>
                    <a:gd name="T13" fmla="*/ 0 h 728"/>
                    <a:gd name="T14" fmla="*/ 540 w 540"/>
                    <a:gd name="T15" fmla="*/ 728 h 7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40" h="728">
                      <a:moveTo>
                        <a:pt x="0" y="728"/>
                      </a:moveTo>
                      <a:cubicBezTo>
                        <a:pt x="60" y="468"/>
                        <a:pt x="120" y="208"/>
                        <a:pt x="180" y="104"/>
                      </a:cubicBezTo>
                      <a:cubicBezTo>
                        <a:pt x="240" y="0"/>
                        <a:pt x="300" y="52"/>
                        <a:pt x="360" y="104"/>
                      </a:cubicBezTo>
                      <a:cubicBezTo>
                        <a:pt x="420" y="156"/>
                        <a:pt x="480" y="364"/>
                        <a:pt x="540" y="416"/>
                      </a:cubicBezTo>
                    </a:path>
                  </a:pathLst>
                </a:cu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0" name="Freeform 45"/>
                <p:cNvSpPr>
                  <a:spLocks/>
                </p:cNvSpPr>
                <p:nvPr/>
              </p:nvSpPr>
              <p:spPr bwMode="auto">
                <a:xfrm>
                  <a:off x="8345" y="4196"/>
                  <a:ext cx="772" cy="832"/>
                </a:xfrm>
                <a:custGeom>
                  <a:avLst/>
                  <a:gdLst>
                    <a:gd name="T0" fmla="*/ 0 w 720"/>
                    <a:gd name="T1" fmla="*/ 364 h 832"/>
                    <a:gd name="T2" fmla="*/ 193 w 720"/>
                    <a:gd name="T3" fmla="*/ 52 h 832"/>
                    <a:gd name="T4" fmla="*/ 386 w 720"/>
                    <a:gd name="T5" fmla="*/ 52 h 832"/>
                    <a:gd name="T6" fmla="*/ 579 w 720"/>
                    <a:gd name="T7" fmla="*/ 364 h 832"/>
                    <a:gd name="T8" fmla="*/ 772 w 720"/>
                    <a:gd name="T9" fmla="*/ 832 h 8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0"/>
                    <a:gd name="T16" fmla="*/ 0 h 832"/>
                    <a:gd name="T17" fmla="*/ 720 w 720"/>
                    <a:gd name="T18" fmla="*/ 832 h 8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0" h="832">
                      <a:moveTo>
                        <a:pt x="0" y="364"/>
                      </a:moveTo>
                      <a:cubicBezTo>
                        <a:pt x="60" y="234"/>
                        <a:pt x="120" y="104"/>
                        <a:pt x="180" y="52"/>
                      </a:cubicBezTo>
                      <a:cubicBezTo>
                        <a:pt x="240" y="0"/>
                        <a:pt x="300" y="0"/>
                        <a:pt x="360" y="52"/>
                      </a:cubicBezTo>
                      <a:cubicBezTo>
                        <a:pt x="420" y="104"/>
                        <a:pt x="480" y="234"/>
                        <a:pt x="540" y="364"/>
                      </a:cubicBezTo>
                      <a:cubicBezTo>
                        <a:pt x="600" y="494"/>
                        <a:pt x="660" y="663"/>
                        <a:pt x="720" y="832"/>
                      </a:cubicBezTo>
                    </a:path>
                  </a:pathLst>
                </a:cu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88" name="Freeform 46"/>
              <p:cNvSpPr>
                <a:spLocks/>
              </p:cNvSpPr>
              <p:nvPr/>
            </p:nvSpPr>
            <p:spPr bwMode="auto">
              <a:xfrm>
                <a:off x="8009" y="5652"/>
                <a:ext cx="360" cy="182"/>
              </a:xfrm>
              <a:custGeom>
                <a:avLst/>
                <a:gdLst>
                  <a:gd name="T0" fmla="*/ 0 w 360"/>
                  <a:gd name="T1" fmla="*/ 0 h 156"/>
                  <a:gd name="T2" fmla="*/ 180 w 360"/>
                  <a:gd name="T3" fmla="*/ 182 h 156"/>
                  <a:gd name="T4" fmla="*/ 360 w 36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156"/>
                  <a:gd name="T11" fmla="*/ 360 w 36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156">
                    <a:moveTo>
                      <a:pt x="0" y="0"/>
                    </a:moveTo>
                    <a:cubicBezTo>
                      <a:pt x="60" y="78"/>
                      <a:pt x="120" y="156"/>
                      <a:pt x="180" y="156"/>
                    </a:cubicBezTo>
                    <a:cubicBezTo>
                      <a:pt x="240" y="156"/>
                      <a:pt x="300" y="78"/>
                      <a:pt x="360" y="0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0" name="Freeform 50"/>
            <p:cNvSpPr>
              <a:spLocks/>
            </p:cNvSpPr>
            <p:nvPr/>
          </p:nvSpPr>
          <p:spPr bwMode="auto">
            <a:xfrm>
              <a:off x="3689" y="2665"/>
              <a:ext cx="862" cy="587"/>
            </a:xfrm>
            <a:custGeom>
              <a:avLst/>
              <a:gdLst>
                <a:gd name="T0" fmla="*/ 0 w 2880"/>
                <a:gd name="T1" fmla="*/ 587 h 1040"/>
                <a:gd name="T2" fmla="*/ 54 w 2880"/>
                <a:gd name="T3" fmla="*/ 411 h 1040"/>
                <a:gd name="T4" fmla="*/ 108 w 2880"/>
                <a:gd name="T5" fmla="*/ 323 h 1040"/>
                <a:gd name="T6" fmla="*/ 162 w 2880"/>
                <a:gd name="T7" fmla="*/ 323 h 1040"/>
                <a:gd name="T8" fmla="*/ 216 w 2880"/>
                <a:gd name="T9" fmla="*/ 411 h 1040"/>
                <a:gd name="T10" fmla="*/ 269 w 2880"/>
                <a:gd name="T11" fmla="*/ 499 h 1040"/>
                <a:gd name="T12" fmla="*/ 323 w 2880"/>
                <a:gd name="T13" fmla="*/ 499 h 1040"/>
                <a:gd name="T14" fmla="*/ 377 w 2880"/>
                <a:gd name="T15" fmla="*/ 323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1 h 1040"/>
                <a:gd name="T24" fmla="*/ 808 w 2880"/>
                <a:gd name="T25" fmla="*/ 499 h 1040"/>
                <a:gd name="T26" fmla="*/ 862 w 2880"/>
                <a:gd name="T27" fmla="*/ 587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51"/>
            <p:cNvSpPr>
              <a:spLocks noChangeShapeType="1"/>
            </p:cNvSpPr>
            <p:nvPr/>
          </p:nvSpPr>
          <p:spPr bwMode="auto">
            <a:xfrm>
              <a:off x="1103" y="2819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52"/>
            <p:cNvSpPr>
              <a:spLocks noChangeShapeType="1"/>
            </p:cNvSpPr>
            <p:nvPr/>
          </p:nvSpPr>
          <p:spPr bwMode="auto">
            <a:xfrm>
              <a:off x="1134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53"/>
            <p:cNvSpPr>
              <a:spLocks noChangeShapeType="1"/>
            </p:cNvSpPr>
            <p:nvPr/>
          </p:nvSpPr>
          <p:spPr bwMode="auto">
            <a:xfrm>
              <a:off x="1087" y="288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54"/>
            <p:cNvSpPr>
              <a:spLocks noChangeShapeType="1"/>
            </p:cNvSpPr>
            <p:nvPr/>
          </p:nvSpPr>
          <p:spPr bwMode="auto">
            <a:xfrm>
              <a:off x="1050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55"/>
            <p:cNvSpPr>
              <a:spLocks noChangeShapeType="1"/>
            </p:cNvSpPr>
            <p:nvPr/>
          </p:nvSpPr>
          <p:spPr bwMode="auto">
            <a:xfrm>
              <a:off x="1364" y="288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56"/>
            <p:cNvSpPr>
              <a:spLocks noChangeShapeType="1"/>
            </p:cNvSpPr>
            <p:nvPr/>
          </p:nvSpPr>
          <p:spPr bwMode="auto">
            <a:xfrm>
              <a:off x="1372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57"/>
            <p:cNvSpPr>
              <a:spLocks noChangeShapeType="1"/>
            </p:cNvSpPr>
            <p:nvPr/>
          </p:nvSpPr>
          <p:spPr bwMode="auto">
            <a:xfrm>
              <a:off x="1426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58"/>
            <p:cNvSpPr>
              <a:spLocks noChangeShapeType="1"/>
            </p:cNvSpPr>
            <p:nvPr/>
          </p:nvSpPr>
          <p:spPr bwMode="auto">
            <a:xfrm>
              <a:off x="1489" y="316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59"/>
            <p:cNvSpPr>
              <a:spLocks noChangeShapeType="1"/>
            </p:cNvSpPr>
            <p:nvPr/>
          </p:nvSpPr>
          <p:spPr bwMode="auto">
            <a:xfrm>
              <a:off x="864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911" y="309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61"/>
            <p:cNvSpPr>
              <a:spLocks noChangeShapeType="1"/>
            </p:cNvSpPr>
            <p:nvPr/>
          </p:nvSpPr>
          <p:spPr bwMode="auto">
            <a:xfrm>
              <a:off x="2343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62"/>
            <p:cNvSpPr>
              <a:spLocks noChangeShapeType="1"/>
            </p:cNvSpPr>
            <p:nvPr/>
          </p:nvSpPr>
          <p:spPr bwMode="auto">
            <a:xfrm>
              <a:off x="2365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63"/>
            <p:cNvSpPr>
              <a:spLocks noChangeShapeType="1"/>
            </p:cNvSpPr>
            <p:nvPr/>
          </p:nvSpPr>
          <p:spPr bwMode="auto">
            <a:xfrm>
              <a:off x="2543" y="3001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Line 64"/>
            <p:cNvSpPr>
              <a:spLocks noChangeShapeType="1"/>
            </p:cNvSpPr>
            <p:nvPr/>
          </p:nvSpPr>
          <p:spPr bwMode="auto">
            <a:xfrm>
              <a:off x="2558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5" name="Line 65"/>
            <p:cNvSpPr>
              <a:spLocks noChangeShapeType="1"/>
            </p:cNvSpPr>
            <p:nvPr/>
          </p:nvSpPr>
          <p:spPr bwMode="auto">
            <a:xfrm>
              <a:off x="2651" y="2721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75"/>
            <p:cNvSpPr>
              <a:spLocks noChangeShapeType="1"/>
            </p:cNvSpPr>
            <p:nvPr/>
          </p:nvSpPr>
          <p:spPr bwMode="auto">
            <a:xfrm>
              <a:off x="3759" y="292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76"/>
            <p:cNvSpPr>
              <a:spLocks noChangeShapeType="1"/>
            </p:cNvSpPr>
            <p:nvPr/>
          </p:nvSpPr>
          <p:spPr bwMode="auto">
            <a:xfrm>
              <a:off x="4175" y="2721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77"/>
            <p:cNvSpPr>
              <a:spLocks noChangeShapeType="1"/>
            </p:cNvSpPr>
            <p:nvPr/>
          </p:nvSpPr>
          <p:spPr bwMode="auto">
            <a:xfrm>
              <a:off x="819" y="295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78"/>
            <p:cNvSpPr>
              <a:spLocks noChangeShapeType="1"/>
            </p:cNvSpPr>
            <p:nvPr/>
          </p:nvSpPr>
          <p:spPr bwMode="auto">
            <a:xfrm>
              <a:off x="885" y="3049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79"/>
            <p:cNvSpPr>
              <a:spLocks noChangeShapeType="1"/>
            </p:cNvSpPr>
            <p:nvPr/>
          </p:nvSpPr>
          <p:spPr bwMode="auto">
            <a:xfrm>
              <a:off x="1050" y="3049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80"/>
            <p:cNvSpPr>
              <a:spLocks noChangeShapeType="1"/>
            </p:cNvSpPr>
            <p:nvPr/>
          </p:nvSpPr>
          <p:spPr bwMode="auto">
            <a:xfrm>
              <a:off x="1077" y="293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81"/>
            <p:cNvSpPr>
              <a:spLocks noChangeShapeType="1"/>
            </p:cNvSpPr>
            <p:nvPr/>
          </p:nvSpPr>
          <p:spPr bwMode="auto">
            <a:xfrm>
              <a:off x="1155" y="293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82"/>
            <p:cNvSpPr>
              <a:spLocks noChangeShapeType="1"/>
            </p:cNvSpPr>
            <p:nvPr/>
          </p:nvSpPr>
          <p:spPr bwMode="auto">
            <a:xfrm>
              <a:off x="1116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83"/>
            <p:cNvSpPr>
              <a:spLocks noChangeShapeType="1"/>
            </p:cNvSpPr>
            <p:nvPr/>
          </p:nvSpPr>
          <p:spPr bwMode="auto">
            <a:xfrm>
              <a:off x="838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84"/>
            <p:cNvSpPr>
              <a:spLocks noChangeShapeType="1"/>
            </p:cNvSpPr>
            <p:nvPr/>
          </p:nvSpPr>
          <p:spPr bwMode="auto">
            <a:xfrm>
              <a:off x="911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85"/>
            <p:cNvSpPr>
              <a:spLocks noChangeShapeType="1"/>
            </p:cNvSpPr>
            <p:nvPr/>
          </p:nvSpPr>
          <p:spPr bwMode="auto">
            <a:xfrm>
              <a:off x="1192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86"/>
            <p:cNvSpPr>
              <a:spLocks noChangeShapeType="1"/>
            </p:cNvSpPr>
            <p:nvPr/>
          </p:nvSpPr>
          <p:spPr bwMode="auto">
            <a:xfrm>
              <a:off x="1169" y="271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87"/>
            <p:cNvSpPr>
              <a:spLocks noChangeShapeType="1"/>
            </p:cNvSpPr>
            <p:nvPr/>
          </p:nvSpPr>
          <p:spPr bwMode="auto">
            <a:xfrm>
              <a:off x="1375" y="288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88"/>
            <p:cNvSpPr>
              <a:spLocks noChangeShapeType="1"/>
            </p:cNvSpPr>
            <p:nvPr/>
          </p:nvSpPr>
          <p:spPr bwMode="auto">
            <a:xfrm>
              <a:off x="1387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89"/>
            <p:cNvSpPr>
              <a:spLocks noChangeShapeType="1"/>
            </p:cNvSpPr>
            <p:nvPr/>
          </p:nvSpPr>
          <p:spPr bwMode="auto">
            <a:xfrm>
              <a:off x="1395" y="299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90"/>
            <p:cNvSpPr>
              <a:spLocks noChangeShapeType="1"/>
            </p:cNvSpPr>
            <p:nvPr/>
          </p:nvSpPr>
          <p:spPr bwMode="auto">
            <a:xfrm>
              <a:off x="1419" y="2994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91"/>
            <p:cNvSpPr>
              <a:spLocks noChangeShapeType="1"/>
            </p:cNvSpPr>
            <p:nvPr/>
          </p:nvSpPr>
          <p:spPr bwMode="auto">
            <a:xfrm>
              <a:off x="1453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92"/>
            <p:cNvSpPr>
              <a:spLocks noChangeShapeType="1"/>
            </p:cNvSpPr>
            <p:nvPr/>
          </p:nvSpPr>
          <p:spPr bwMode="auto">
            <a:xfrm>
              <a:off x="1453" y="3105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93"/>
            <p:cNvSpPr>
              <a:spLocks noChangeShapeType="1"/>
            </p:cNvSpPr>
            <p:nvPr/>
          </p:nvSpPr>
          <p:spPr bwMode="auto">
            <a:xfrm>
              <a:off x="1480" y="3105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94"/>
            <p:cNvSpPr>
              <a:spLocks noChangeShapeType="1"/>
            </p:cNvSpPr>
            <p:nvPr/>
          </p:nvSpPr>
          <p:spPr bwMode="auto">
            <a:xfrm>
              <a:off x="1508" y="3168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95"/>
            <p:cNvSpPr>
              <a:spLocks noChangeShapeType="1"/>
            </p:cNvSpPr>
            <p:nvPr/>
          </p:nvSpPr>
          <p:spPr bwMode="auto">
            <a:xfrm>
              <a:off x="1515" y="3217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96"/>
            <p:cNvSpPr>
              <a:spLocks noChangeShapeType="1"/>
            </p:cNvSpPr>
            <p:nvPr/>
          </p:nvSpPr>
          <p:spPr bwMode="auto">
            <a:xfrm>
              <a:off x="1535" y="3217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97"/>
            <p:cNvSpPr>
              <a:spLocks noChangeShapeType="1"/>
            </p:cNvSpPr>
            <p:nvPr/>
          </p:nvSpPr>
          <p:spPr bwMode="auto">
            <a:xfrm>
              <a:off x="2296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98"/>
            <p:cNvSpPr>
              <a:spLocks noChangeShapeType="1"/>
            </p:cNvSpPr>
            <p:nvPr/>
          </p:nvSpPr>
          <p:spPr bwMode="auto">
            <a:xfrm>
              <a:off x="2307" y="2952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99"/>
            <p:cNvSpPr>
              <a:spLocks noChangeShapeType="1"/>
            </p:cNvSpPr>
            <p:nvPr/>
          </p:nvSpPr>
          <p:spPr bwMode="auto">
            <a:xfrm>
              <a:off x="2376" y="3049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100"/>
            <p:cNvSpPr>
              <a:spLocks noChangeShapeType="1"/>
            </p:cNvSpPr>
            <p:nvPr/>
          </p:nvSpPr>
          <p:spPr bwMode="auto">
            <a:xfrm>
              <a:off x="2397" y="3105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101"/>
            <p:cNvSpPr>
              <a:spLocks noChangeShapeType="1"/>
            </p:cNvSpPr>
            <p:nvPr/>
          </p:nvSpPr>
          <p:spPr bwMode="auto">
            <a:xfrm>
              <a:off x="2622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102"/>
            <p:cNvSpPr>
              <a:spLocks noChangeShapeType="1"/>
            </p:cNvSpPr>
            <p:nvPr/>
          </p:nvSpPr>
          <p:spPr bwMode="auto">
            <a:xfrm>
              <a:off x="2680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103"/>
            <p:cNvSpPr>
              <a:spLocks noChangeShapeType="1"/>
            </p:cNvSpPr>
            <p:nvPr/>
          </p:nvSpPr>
          <p:spPr bwMode="auto">
            <a:xfrm>
              <a:off x="2588" y="2819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104"/>
            <p:cNvSpPr>
              <a:spLocks noChangeShapeType="1"/>
            </p:cNvSpPr>
            <p:nvPr/>
          </p:nvSpPr>
          <p:spPr bwMode="auto">
            <a:xfrm>
              <a:off x="2573" y="288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105"/>
            <p:cNvSpPr>
              <a:spLocks noChangeShapeType="1"/>
            </p:cNvSpPr>
            <p:nvPr/>
          </p:nvSpPr>
          <p:spPr bwMode="auto">
            <a:xfrm>
              <a:off x="2639" y="2882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106"/>
            <p:cNvSpPr>
              <a:spLocks noChangeShapeType="1"/>
            </p:cNvSpPr>
            <p:nvPr/>
          </p:nvSpPr>
          <p:spPr bwMode="auto">
            <a:xfrm>
              <a:off x="2585" y="2938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117"/>
            <p:cNvSpPr>
              <a:spLocks noChangeShapeType="1"/>
            </p:cNvSpPr>
            <p:nvPr/>
          </p:nvSpPr>
          <p:spPr bwMode="auto">
            <a:xfrm>
              <a:off x="2840" y="287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Freeform 119"/>
            <p:cNvSpPr>
              <a:spLocks/>
            </p:cNvSpPr>
            <p:nvPr/>
          </p:nvSpPr>
          <p:spPr bwMode="auto">
            <a:xfrm>
              <a:off x="2171" y="2812"/>
              <a:ext cx="877" cy="433"/>
            </a:xfrm>
            <a:custGeom>
              <a:avLst/>
              <a:gdLst>
                <a:gd name="T0" fmla="*/ 0 w 2340"/>
                <a:gd name="T1" fmla="*/ 433 h 806"/>
                <a:gd name="T2" fmla="*/ 67 w 2340"/>
                <a:gd name="T3" fmla="*/ 265 h 806"/>
                <a:gd name="T4" fmla="*/ 135 w 2340"/>
                <a:gd name="T5" fmla="*/ 98 h 806"/>
                <a:gd name="T6" fmla="*/ 202 w 2340"/>
                <a:gd name="T7" fmla="*/ 98 h 806"/>
                <a:gd name="T8" fmla="*/ 270 w 2340"/>
                <a:gd name="T9" fmla="*/ 182 h 806"/>
                <a:gd name="T10" fmla="*/ 337 w 2340"/>
                <a:gd name="T11" fmla="*/ 265 h 806"/>
                <a:gd name="T12" fmla="*/ 405 w 2340"/>
                <a:gd name="T13" fmla="*/ 265 h 806"/>
                <a:gd name="T14" fmla="*/ 540 w 2340"/>
                <a:gd name="T15" fmla="*/ 98 h 806"/>
                <a:gd name="T16" fmla="*/ 607 w 2340"/>
                <a:gd name="T17" fmla="*/ 14 h 806"/>
                <a:gd name="T18" fmla="*/ 675 w 2340"/>
                <a:gd name="T19" fmla="*/ 14 h 806"/>
                <a:gd name="T20" fmla="*/ 742 w 2340"/>
                <a:gd name="T21" fmla="*/ 98 h 806"/>
                <a:gd name="T22" fmla="*/ 810 w 2340"/>
                <a:gd name="T23" fmla="*/ 265 h 806"/>
                <a:gd name="T24" fmla="*/ 877 w 2340"/>
                <a:gd name="T25" fmla="*/ 433 h 8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40"/>
                <a:gd name="T40" fmla="*/ 0 h 806"/>
                <a:gd name="T41" fmla="*/ 2340 w 2340"/>
                <a:gd name="T42" fmla="*/ 806 h 8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40" h="806">
                  <a:moveTo>
                    <a:pt x="0" y="806"/>
                  </a:moveTo>
                  <a:cubicBezTo>
                    <a:pt x="60" y="702"/>
                    <a:pt x="120" y="598"/>
                    <a:pt x="180" y="494"/>
                  </a:cubicBezTo>
                  <a:cubicBezTo>
                    <a:pt x="240" y="390"/>
                    <a:pt x="300" y="234"/>
                    <a:pt x="360" y="182"/>
                  </a:cubicBezTo>
                  <a:cubicBezTo>
                    <a:pt x="420" y="130"/>
                    <a:pt x="480" y="156"/>
                    <a:pt x="540" y="182"/>
                  </a:cubicBezTo>
                  <a:cubicBezTo>
                    <a:pt x="600" y="208"/>
                    <a:pt x="660" y="286"/>
                    <a:pt x="720" y="338"/>
                  </a:cubicBezTo>
                  <a:cubicBezTo>
                    <a:pt x="780" y="390"/>
                    <a:pt x="840" y="468"/>
                    <a:pt x="900" y="494"/>
                  </a:cubicBezTo>
                  <a:cubicBezTo>
                    <a:pt x="960" y="520"/>
                    <a:pt x="990" y="546"/>
                    <a:pt x="1080" y="494"/>
                  </a:cubicBezTo>
                  <a:cubicBezTo>
                    <a:pt x="1170" y="442"/>
                    <a:pt x="1350" y="260"/>
                    <a:pt x="1440" y="182"/>
                  </a:cubicBezTo>
                  <a:cubicBezTo>
                    <a:pt x="1530" y="104"/>
                    <a:pt x="1560" y="52"/>
                    <a:pt x="1620" y="26"/>
                  </a:cubicBezTo>
                  <a:cubicBezTo>
                    <a:pt x="1680" y="0"/>
                    <a:pt x="1740" y="0"/>
                    <a:pt x="1800" y="26"/>
                  </a:cubicBezTo>
                  <a:cubicBezTo>
                    <a:pt x="1860" y="52"/>
                    <a:pt x="1920" y="104"/>
                    <a:pt x="1980" y="182"/>
                  </a:cubicBezTo>
                  <a:cubicBezTo>
                    <a:pt x="2040" y="260"/>
                    <a:pt x="2100" y="390"/>
                    <a:pt x="2160" y="494"/>
                  </a:cubicBezTo>
                  <a:cubicBezTo>
                    <a:pt x="2220" y="598"/>
                    <a:pt x="2280" y="702"/>
                    <a:pt x="2340" y="806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20"/>
            <p:cNvSpPr>
              <a:spLocks noChangeShapeType="1"/>
            </p:cNvSpPr>
            <p:nvPr/>
          </p:nvSpPr>
          <p:spPr bwMode="auto">
            <a:xfrm>
              <a:off x="3750" y="297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121"/>
            <p:cNvSpPr>
              <a:spLocks noChangeShapeType="1"/>
            </p:cNvSpPr>
            <p:nvPr/>
          </p:nvSpPr>
          <p:spPr bwMode="auto">
            <a:xfrm>
              <a:off x="3774" y="2973"/>
              <a:ext cx="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122"/>
            <p:cNvSpPr>
              <a:spLocks noChangeShapeType="1"/>
            </p:cNvSpPr>
            <p:nvPr/>
          </p:nvSpPr>
          <p:spPr bwMode="auto">
            <a:xfrm>
              <a:off x="4151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123"/>
            <p:cNvSpPr>
              <a:spLocks noChangeShapeType="1"/>
            </p:cNvSpPr>
            <p:nvPr/>
          </p:nvSpPr>
          <p:spPr bwMode="auto">
            <a:xfrm>
              <a:off x="4194" y="2763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Freeform 124"/>
            <p:cNvSpPr>
              <a:spLocks/>
            </p:cNvSpPr>
            <p:nvPr/>
          </p:nvSpPr>
          <p:spPr bwMode="auto">
            <a:xfrm>
              <a:off x="2162" y="2664"/>
              <a:ext cx="862" cy="586"/>
            </a:xfrm>
            <a:custGeom>
              <a:avLst/>
              <a:gdLst>
                <a:gd name="T0" fmla="*/ 0 w 2880"/>
                <a:gd name="T1" fmla="*/ 586 h 1040"/>
                <a:gd name="T2" fmla="*/ 54 w 2880"/>
                <a:gd name="T3" fmla="*/ 410 h 1040"/>
                <a:gd name="T4" fmla="*/ 108 w 2880"/>
                <a:gd name="T5" fmla="*/ 322 h 1040"/>
                <a:gd name="T6" fmla="*/ 162 w 2880"/>
                <a:gd name="T7" fmla="*/ 322 h 1040"/>
                <a:gd name="T8" fmla="*/ 216 w 2880"/>
                <a:gd name="T9" fmla="*/ 410 h 1040"/>
                <a:gd name="T10" fmla="*/ 269 w 2880"/>
                <a:gd name="T11" fmla="*/ 498 h 1040"/>
                <a:gd name="T12" fmla="*/ 323 w 2880"/>
                <a:gd name="T13" fmla="*/ 498 h 1040"/>
                <a:gd name="T14" fmla="*/ 377 w 2880"/>
                <a:gd name="T15" fmla="*/ 322 h 1040"/>
                <a:gd name="T16" fmla="*/ 431 w 2880"/>
                <a:gd name="T17" fmla="*/ 147 h 1040"/>
                <a:gd name="T18" fmla="*/ 485 w 2880"/>
                <a:gd name="T19" fmla="*/ 59 h 1040"/>
                <a:gd name="T20" fmla="*/ 593 w 2880"/>
                <a:gd name="T21" fmla="*/ 59 h 1040"/>
                <a:gd name="T22" fmla="*/ 754 w 2880"/>
                <a:gd name="T23" fmla="*/ 410 h 1040"/>
                <a:gd name="T24" fmla="*/ 808 w 2880"/>
                <a:gd name="T25" fmla="*/ 498 h 1040"/>
                <a:gd name="T26" fmla="*/ 862 w 2880"/>
                <a:gd name="T27" fmla="*/ 586 h 104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0"/>
                <a:gd name="T43" fmla="*/ 0 h 1040"/>
                <a:gd name="T44" fmla="*/ 2880 w 2880"/>
                <a:gd name="T45" fmla="*/ 1040 h 104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0" h="1040">
                  <a:moveTo>
                    <a:pt x="0" y="1040"/>
                  </a:moveTo>
                  <a:cubicBezTo>
                    <a:pt x="60" y="923"/>
                    <a:pt x="120" y="806"/>
                    <a:pt x="180" y="728"/>
                  </a:cubicBezTo>
                  <a:cubicBezTo>
                    <a:pt x="240" y="650"/>
                    <a:pt x="300" y="598"/>
                    <a:pt x="360" y="572"/>
                  </a:cubicBezTo>
                  <a:cubicBezTo>
                    <a:pt x="420" y="546"/>
                    <a:pt x="480" y="546"/>
                    <a:pt x="540" y="572"/>
                  </a:cubicBezTo>
                  <a:cubicBezTo>
                    <a:pt x="600" y="598"/>
                    <a:pt x="660" y="676"/>
                    <a:pt x="720" y="728"/>
                  </a:cubicBezTo>
                  <a:cubicBezTo>
                    <a:pt x="780" y="780"/>
                    <a:pt x="840" y="858"/>
                    <a:pt x="900" y="884"/>
                  </a:cubicBezTo>
                  <a:cubicBezTo>
                    <a:pt x="960" y="910"/>
                    <a:pt x="1020" y="936"/>
                    <a:pt x="1080" y="884"/>
                  </a:cubicBezTo>
                  <a:cubicBezTo>
                    <a:pt x="1140" y="832"/>
                    <a:pt x="1200" y="676"/>
                    <a:pt x="1260" y="572"/>
                  </a:cubicBezTo>
                  <a:cubicBezTo>
                    <a:pt x="1320" y="468"/>
                    <a:pt x="1380" y="338"/>
                    <a:pt x="1440" y="260"/>
                  </a:cubicBezTo>
                  <a:cubicBezTo>
                    <a:pt x="1500" y="182"/>
                    <a:pt x="1530" y="130"/>
                    <a:pt x="1620" y="104"/>
                  </a:cubicBezTo>
                  <a:cubicBezTo>
                    <a:pt x="1710" y="78"/>
                    <a:pt x="1830" y="0"/>
                    <a:pt x="1980" y="104"/>
                  </a:cubicBezTo>
                  <a:cubicBezTo>
                    <a:pt x="2130" y="208"/>
                    <a:pt x="2400" y="598"/>
                    <a:pt x="2520" y="728"/>
                  </a:cubicBezTo>
                  <a:cubicBezTo>
                    <a:pt x="2640" y="858"/>
                    <a:pt x="2640" y="832"/>
                    <a:pt x="2700" y="884"/>
                  </a:cubicBezTo>
                  <a:cubicBezTo>
                    <a:pt x="2760" y="936"/>
                    <a:pt x="2820" y="988"/>
                    <a:pt x="2880" y="10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Line 125"/>
            <p:cNvSpPr>
              <a:spLocks noChangeShapeType="1"/>
            </p:cNvSpPr>
            <p:nvPr/>
          </p:nvSpPr>
          <p:spPr bwMode="auto">
            <a:xfrm>
              <a:off x="3912" y="3084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Line 126"/>
            <p:cNvSpPr>
              <a:spLocks noChangeShapeType="1"/>
            </p:cNvSpPr>
            <p:nvPr/>
          </p:nvSpPr>
          <p:spPr bwMode="auto">
            <a:xfrm>
              <a:off x="3936" y="3126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Text Box 127"/>
            <p:cNvSpPr txBox="1">
              <a:spLocks noChangeArrowheads="1"/>
            </p:cNvSpPr>
            <p:nvPr/>
          </p:nvSpPr>
          <p:spPr bwMode="auto">
            <a:xfrm>
              <a:off x="1795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78" name="Text Box 128"/>
            <p:cNvSpPr txBox="1">
              <a:spLocks noChangeArrowheads="1"/>
            </p:cNvSpPr>
            <p:nvPr/>
          </p:nvSpPr>
          <p:spPr bwMode="auto">
            <a:xfrm>
              <a:off x="3289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79" name="Text Box 129"/>
            <p:cNvSpPr txBox="1">
              <a:spLocks noChangeArrowheads="1"/>
            </p:cNvSpPr>
            <p:nvPr/>
          </p:nvSpPr>
          <p:spPr bwMode="auto">
            <a:xfrm>
              <a:off x="4805" y="3196"/>
              <a:ext cx="21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幼圆" pitchFamily="49" charset="-122"/>
                  <a:ea typeface="幼圆" pitchFamily="49" charset="-122"/>
                </a:rPr>
                <a:t>t</a:t>
              </a:r>
            </a:p>
          </p:txBody>
        </p:sp>
        <p:sp>
          <p:nvSpPr>
            <p:cNvPr id="8280" name="Text Box 130"/>
            <p:cNvSpPr txBox="1">
              <a:spLocks noChangeArrowheads="1"/>
            </p:cNvSpPr>
            <p:nvPr/>
          </p:nvSpPr>
          <p:spPr bwMode="auto">
            <a:xfrm>
              <a:off x="644" y="3348"/>
              <a:ext cx="146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600" b="1" dirty="0">
                  <a:latin typeface="幼圆" pitchFamily="49" charset="-122"/>
                  <a:ea typeface="幼圆" pitchFamily="49" charset="-122"/>
                </a:rPr>
                <a:t>直接</a:t>
              </a:r>
              <a:r>
                <a:rPr lang="zh-CN" altLang="en-US" sz="16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600" b="1" baseline="-25000" dirty="0" smtClean="0">
                  <a:latin typeface="幼圆" pitchFamily="49" charset="-122"/>
                  <a:ea typeface="幼圆" pitchFamily="49" charset="-122"/>
                </a:rPr>
                <a:t>1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6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6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6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6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1" name="Text Box 131"/>
            <p:cNvSpPr txBox="1">
              <a:spLocks noChangeArrowheads="1"/>
            </p:cNvSpPr>
            <p:nvPr/>
          </p:nvSpPr>
          <p:spPr bwMode="auto">
            <a:xfrm>
              <a:off x="2096" y="3331"/>
              <a:ext cx="133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线性</a:t>
              </a:r>
              <a:r>
                <a:rPr lang="zh-CN" altLang="en-US" sz="14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400" b="1" baseline="-25000" dirty="0" smtClean="0">
                  <a:latin typeface="幼圆" pitchFamily="49" charset="-122"/>
                  <a:ea typeface="幼圆" pitchFamily="49" charset="-122"/>
                </a:rPr>
                <a:t>2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4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2" name="Text Box 132"/>
            <p:cNvSpPr txBox="1">
              <a:spLocks noChangeArrowheads="1"/>
            </p:cNvSpPr>
            <p:nvPr/>
          </p:nvSpPr>
          <p:spPr bwMode="auto">
            <a:xfrm>
              <a:off x="3490" y="3331"/>
              <a:ext cx="153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400" b="1" dirty="0">
                  <a:latin typeface="幼圆" pitchFamily="49" charset="-122"/>
                  <a:ea typeface="幼圆" pitchFamily="49" charset="-122"/>
                </a:rPr>
                <a:t>非线性</a:t>
              </a:r>
              <a:r>
                <a:rPr lang="zh-CN" altLang="en-US" sz="1400" b="1" dirty="0" smtClean="0">
                  <a:latin typeface="幼圆" pitchFamily="49" charset="-122"/>
                  <a:ea typeface="幼圆" pitchFamily="49" charset="-122"/>
                </a:rPr>
                <a:t>匹配 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D</a:t>
              </a:r>
              <a:r>
                <a:rPr lang="en-US" altLang="zh-CN" sz="1400" b="1" baseline="-25000" dirty="0" smtClean="0">
                  <a:latin typeface="幼圆" pitchFamily="49" charset="-122"/>
                  <a:ea typeface="幼圆" pitchFamily="49" charset="-122"/>
                </a:rPr>
                <a:t>3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(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T</a:t>
              </a:r>
              <a:r>
                <a:rPr lang="en-US" altLang="zh-CN" sz="1400" b="1" dirty="0" smtClean="0"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en-US" altLang="zh-CN" sz="1400" b="1" i="1" dirty="0" smtClean="0">
                  <a:latin typeface="幼圆" pitchFamily="49" charset="-122"/>
                  <a:ea typeface="幼圆" pitchFamily="49" charset="-122"/>
                </a:rPr>
                <a:t>R</a:t>
              </a:r>
              <a:r>
                <a:rPr lang="en-US" altLang="zh-CN" sz="1400" b="1" dirty="0">
                  <a:latin typeface="幼圆" pitchFamily="49" charset="-122"/>
                  <a:ea typeface="幼圆" pitchFamily="49" charset="-122"/>
                </a:rPr>
                <a:t>)</a:t>
              </a:r>
            </a:p>
          </p:txBody>
        </p:sp>
        <p:sp>
          <p:nvSpPr>
            <p:cNvPr id="8283" name="Line 133"/>
            <p:cNvSpPr>
              <a:spLocks noChangeShapeType="1"/>
            </p:cNvSpPr>
            <p:nvPr/>
          </p:nvSpPr>
          <p:spPr bwMode="auto">
            <a:xfrm>
              <a:off x="2872" y="2928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Line 134"/>
            <p:cNvSpPr>
              <a:spLocks noChangeShapeType="1"/>
            </p:cNvSpPr>
            <p:nvPr/>
          </p:nvSpPr>
          <p:spPr bwMode="auto">
            <a:xfrm>
              <a:off x="2896" y="297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35"/>
            <p:cNvSpPr>
              <a:spLocks noChangeShapeType="1"/>
            </p:cNvSpPr>
            <p:nvPr/>
          </p:nvSpPr>
          <p:spPr bwMode="auto">
            <a:xfrm>
              <a:off x="2920" y="304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36"/>
            <p:cNvSpPr>
              <a:spLocks noChangeShapeType="1"/>
            </p:cNvSpPr>
            <p:nvPr/>
          </p:nvSpPr>
          <p:spPr bwMode="auto">
            <a:xfrm>
              <a:off x="2944" y="3112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0" name="Text Box 130"/>
          <p:cNvSpPr txBox="1">
            <a:spLocks noChangeArrowheads="1"/>
          </p:cNvSpPr>
          <p:nvPr/>
        </p:nvSpPr>
        <p:spPr bwMode="auto">
          <a:xfrm>
            <a:off x="5941601" y="3429001"/>
            <a:ext cx="251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不同音长的匹配距离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D3 &lt; D2 &lt; D1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：</a:t>
            </a:r>
            <a:endParaRPr lang="en-US" altLang="zh-CN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4112801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941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9" y="152400"/>
            <a:ext cx="4112801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角上箭头 6"/>
          <p:cNvSpPr/>
          <p:nvPr/>
        </p:nvSpPr>
        <p:spPr bwMode="auto">
          <a:xfrm rot="5400000">
            <a:off x="2343833" y="2724835"/>
            <a:ext cx="609602" cy="646331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4669" y="228600"/>
            <a:ext cx="6463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情形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397" y="4078069"/>
            <a:ext cx="6495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离散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情形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200400" y="54102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200400" y="49530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200400" y="44958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3200400" y="40386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200400" y="35814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6576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41148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45720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864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59436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64008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50292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68580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3657600" y="4953000"/>
            <a:ext cx="457200" cy="45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5029200" y="4495800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V="1">
            <a:off x="5943600" y="3581400"/>
            <a:ext cx="914400" cy="914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V="1">
            <a:off x="3657600" y="4495800"/>
            <a:ext cx="457200" cy="914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 flipV="1">
            <a:off x="4114800" y="3581400"/>
            <a:ext cx="2743200" cy="89603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 bwMode="auto">
          <a:xfrm flipV="1">
            <a:off x="3657600" y="4495800"/>
            <a:ext cx="2743200" cy="9144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 bwMode="auto">
          <a:xfrm flipV="1">
            <a:off x="6400800" y="3581400"/>
            <a:ext cx="457200" cy="89603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>
            <a:off x="3200400" y="56388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3200400" y="51816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3200400" y="47244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3200400" y="42672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3200400" y="38100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3200400" y="3352800"/>
            <a:ext cx="426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70866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66294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61722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64008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/>
        </p:nvCxnSpPr>
        <p:spPr bwMode="auto">
          <a:xfrm>
            <a:off x="43434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57150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2578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48006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34290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48006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>
            <a:off x="43434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3886200" y="2895600"/>
            <a:ext cx="0" cy="2971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4114800" y="4953000"/>
            <a:ext cx="228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 flipV="1">
            <a:off x="4343400" y="4724400"/>
            <a:ext cx="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4343400" y="4724400"/>
            <a:ext cx="45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V="1">
            <a:off x="4800600" y="4495800"/>
            <a:ext cx="2286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6691173" y="586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I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59778" y="3440668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J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97186" y="5867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36443" y="52578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28173" y="3276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路径长度为：</a:t>
            </a:r>
            <a:r>
              <a:rPr lang="en-US" altLang="zh-CN" b="1" dirty="0" smtClean="0">
                <a:solidFill>
                  <a:srgbClr val="0000FF"/>
                </a:solidFill>
              </a:rPr>
              <a:t>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37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)-2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DTW</a:t>
                </a:r>
                <a:r>
                  <a:rPr lang="zh-CN" altLang="en-US" sz="2000" dirty="0" smtClean="0"/>
                  <a:t>采用动态规划（</a:t>
                </a:r>
                <a:r>
                  <a:rPr lang="en-US" altLang="zh-CN" sz="2000" dirty="0" smtClean="0"/>
                  <a:t>DP</a:t>
                </a:r>
                <a:r>
                  <a:rPr lang="zh-CN" altLang="en-US" sz="2000" dirty="0" smtClean="0"/>
                  <a:t>）技术，将全局优化问题转化为许多局部优化问题；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假设参考模板的特征矢量为：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X</m:t>
                    </m:r>
                    <m:r>
                      <a:rPr lang="en-US" altLang="zh-CN" sz="200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 smtClean="0"/>
                  <a:t>，输入语音特征矢量序列为：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 smtClean="0">
                        <a:latin typeface="Cambria Math"/>
                      </a:rPr>
                      <m:t>Y</m:t>
                    </m:r>
                    <m:r>
                      <a:rPr lang="en-US" altLang="zh-CN" sz="200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𝐼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𝐽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设时间归正函数为：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𝐶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…,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为路径长度，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=(</m:t>
                    </m:r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</a:rPr>
                      <m:t>𝑗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zh-CN" altLang="en-US" sz="2000" dirty="0" smtClean="0"/>
                  <a:t>表示第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个匹配点对，距离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𝑑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称为局部距离；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DTW</a:t>
                </a:r>
                <a:r>
                  <a:rPr lang="zh-CN" altLang="en-US" sz="2000" dirty="0"/>
                  <a:t>算法：寻找一个最佳时间归正函数，使得待测语音的时间轴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非线性地映射到参考模板的时间轴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上，使得总失真</a:t>
                </a:r>
                <a:r>
                  <a:rPr lang="zh-CN" altLang="en-US" sz="2000" dirty="0" smtClean="0"/>
                  <a:t>最小：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86" r="-457" b="-6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302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387" y="381000"/>
            <a:ext cx="8001000" cy="682625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/>
              <a:t>人与人、人与机器、机器与机器之间交流</a:t>
            </a:r>
          </a:p>
        </p:txBody>
      </p:sp>
      <p:grpSp>
        <p:nvGrpSpPr>
          <p:cNvPr id="26630" name="Group 232"/>
          <p:cNvGrpSpPr>
            <a:grpSpLocks/>
          </p:cNvGrpSpPr>
          <p:nvPr/>
        </p:nvGrpSpPr>
        <p:grpSpPr bwMode="auto">
          <a:xfrm>
            <a:off x="609600" y="1447800"/>
            <a:ext cx="8001000" cy="4876800"/>
            <a:chOff x="288" y="1344"/>
            <a:chExt cx="5040" cy="2640"/>
          </a:xfrm>
        </p:grpSpPr>
        <p:sp>
          <p:nvSpPr>
            <p:cNvPr id="26633" name="Text Box 167"/>
            <p:cNvSpPr txBox="1">
              <a:spLocks noChangeArrowheads="1"/>
            </p:cNvSpPr>
            <p:nvPr/>
          </p:nvSpPr>
          <p:spPr bwMode="auto">
            <a:xfrm>
              <a:off x="408" y="1950"/>
              <a:ext cx="46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人</a:t>
              </a:r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)</a:t>
              </a:r>
            </a:p>
          </p:txBody>
        </p:sp>
        <p:sp>
          <p:nvSpPr>
            <p:cNvPr id="26634" name="Text Box 168"/>
            <p:cNvSpPr txBox="1">
              <a:spLocks noChangeArrowheads="1"/>
            </p:cNvSpPr>
            <p:nvPr/>
          </p:nvSpPr>
          <p:spPr bwMode="auto">
            <a:xfrm>
              <a:off x="4865" y="1851"/>
              <a:ext cx="46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 dirty="0">
                  <a:latin typeface="隶书" pitchFamily="49" charset="-122"/>
                  <a:ea typeface="隶书" pitchFamily="49" charset="-122"/>
                </a:rPr>
                <a:t>行</a:t>
              </a:r>
            </a:p>
            <a:p>
              <a:pPr algn="just">
                <a:lnSpc>
                  <a:spcPct val="96000"/>
                </a:lnSpc>
              </a:pPr>
              <a:r>
                <a:rPr lang="zh-CN" altLang="en-US" sz="2000" b="1" dirty="0">
                  <a:latin typeface="隶书" pitchFamily="49" charset="-122"/>
                  <a:ea typeface="隶书" pitchFamily="49" charset="-122"/>
                </a:rPr>
                <a:t>为</a:t>
              </a:r>
              <a:endParaRPr lang="zh-CN" altLang="en-US" sz="2000" dirty="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6635" name="Text Box 169"/>
            <p:cNvSpPr txBox="1">
              <a:spLocks noChangeArrowheads="1"/>
            </p:cNvSpPr>
            <p:nvPr/>
          </p:nvSpPr>
          <p:spPr bwMode="auto">
            <a:xfrm>
              <a:off x="779" y="1864"/>
              <a:ext cx="34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意</a:t>
              </a:r>
            </a:p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图</a:t>
              </a:r>
              <a:endParaRPr lang="zh-CN" altLang="en-US" sz="200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6636" name="Text Box 170"/>
            <p:cNvSpPr txBox="1">
              <a:spLocks noChangeArrowheads="1"/>
            </p:cNvSpPr>
            <p:nvPr/>
          </p:nvSpPr>
          <p:spPr bwMode="auto">
            <a:xfrm>
              <a:off x="1435" y="1344"/>
              <a:ext cx="67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说话方</a:t>
              </a:r>
            </a:p>
          </p:txBody>
        </p:sp>
        <p:sp>
          <p:nvSpPr>
            <p:cNvPr id="26637" name="Text Box 171"/>
            <p:cNvSpPr txBox="1">
              <a:spLocks noChangeArrowheads="1"/>
            </p:cNvSpPr>
            <p:nvPr/>
          </p:nvSpPr>
          <p:spPr bwMode="auto">
            <a:xfrm>
              <a:off x="3857" y="1354"/>
              <a:ext cx="751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收听方</a:t>
              </a:r>
            </a:p>
          </p:txBody>
        </p:sp>
        <p:sp>
          <p:nvSpPr>
            <p:cNvPr id="26638" name="Text Box 172"/>
            <p:cNvSpPr txBox="1">
              <a:spLocks noChangeArrowheads="1"/>
            </p:cNvSpPr>
            <p:nvPr/>
          </p:nvSpPr>
          <p:spPr bwMode="auto">
            <a:xfrm>
              <a:off x="949" y="2016"/>
              <a:ext cx="3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800" b="1">
                  <a:latin typeface="隶书" pitchFamily="49" charset="-122"/>
                  <a:ea typeface="隶书" pitchFamily="49" charset="-122"/>
                </a:rPr>
                <a:t>○</a:t>
              </a:r>
            </a:p>
          </p:txBody>
        </p:sp>
        <p:sp>
          <p:nvSpPr>
            <p:cNvPr id="26639" name="Text Box 173"/>
            <p:cNvSpPr txBox="1">
              <a:spLocks noChangeArrowheads="1"/>
            </p:cNvSpPr>
            <p:nvPr/>
          </p:nvSpPr>
          <p:spPr bwMode="auto">
            <a:xfrm>
              <a:off x="1283" y="1670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语言形成</a:t>
              </a:r>
            </a:p>
          </p:txBody>
        </p:sp>
        <p:sp>
          <p:nvSpPr>
            <p:cNvPr id="26640" name="Text Box 174"/>
            <p:cNvSpPr txBox="1">
              <a:spLocks noChangeArrowheads="1"/>
            </p:cNvSpPr>
            <p:nvPr/>
          </p:nvSpPr>
          <p:spPr bwMode="auto">
            <a:xfrm>
              <a:off x="1864" y="1680"/>
              <a:ext cx="344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anchorCtr="1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endParaRPr lang="en-US" altLang="zh-CN" sz="900">
                <a:ea typeface="黑体" pitchFamily="2" charset="-122"/>
              </a:endParaRPr>
            </a:p>
            <a:p>
              <a:pPr fontAlgn="ctr"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发</a:t>
              </a:r>
            </a:p>
            <a:p>
              <a:pPr fontAlgn="ctr">
                <a:lnSpc>
                  <a:spcPct val="96000"/>
                </a:lnSpc>
              </a:pPr>
              <a:endParaRPr lang="zh-CN" altLang="en-US" sz="2000">
                <a:ea typeface="隶书" pitchFamily="49" charset="-122"/>
              </a:endParaRPr>
            </a:p>
            <a:p>
              <a:pPr fontAlgn="ctr"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音</a:t>
              </a:r>
            </a:p>
          </p:txBody>
        </p:sp>
        <p:sp>
          <p:nvSpPr>
            <p:cNvPr id="26641" name="Text Box 175"/>
            <p:cNvSpPr txBox="1">
              <a:spLocks noChangeArrowheads="1"/>
            </p:cNvSpPr>
            <p:nvPr/>
          </p:nvSpPr>
          <p:spPr bwMode="auto">
            <a:xfrm>
              <a:off x="3741" y="1670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endParaRPr lang="en-US" altLang="zh-CN" sz="900">
                <a:ea typeface="黑体" pitchFamily="2" charset="-122"/>
              </a:endParaRPr>
            </a:p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收</a:t>
              </a:r>
            </a:p>
            <a:p>
              <a:pPr>
                <a:lnSpc>
                  <a:spcPct val="96000"/>
                </a:lnSpc>
              </a:pPr>
              <a:endParaRPr lang="zh-CN" altLang="en-US" sz="2000">
                <a:ea typeface="隶书" pitchFamily="49" charset="-122"/>
              </a:endParaRPr>
            </a:p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听</a:t>
              </a:r>
            </a:p>
          </p:txBody>
        </p:sp>
        <p:sp>
          <p:nvSpPr>
            <p:cNvPr id="26642" name="Text Box 176"/>
            <p:cNvSpPr txBox="1">
              <a:spLocks noChangeArrowheads="1"/>
            </p:cNvSpPr>
            <p:nvPr/>
          </p:nvSpPr>
          <p:spPr bwMode="auto">
            <a:xfrm>
              <a:off x="4317" y="1607"/>
              <a:ext cx="347" cy="9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认识</a:t>
              </a:r>
            </a:p>
            <a:p>
              <a:pPr>
                <a:lnSpc>
                  <a:spcPct val="96000"/>
                </a:lnSpc>
              </a:pPr>
              <a:r>
                <a:rPr lang="en-US" altLang="zh-CN" sz="2000">
                  <a:ea typeface="隶书" pitchFamily="49" charset="-122"/>
                </a:rPr>
                <a:t>·</a:t>
              </a:r>
            </a:p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理解</a:t>
              </a:r>
            </a:p>
          </p:txBody>
        </p:sp>
        <p:sp>
          <p:nvSpPr>
            <p:cNvPr id="26643" name="Text Box 177"/>
            <p:cNvSpPr txBox="1">
              <a:spLocks noChangeArrowheads="1"/>
            </p:cNvSpPr>
            <p:nvPr/>
          </p:nvSpPr>
          <p:spPr bwMode="auto">
            <a:xfrm>
              <a:off x="2448" y="1618"/>
              <a:ext cx="105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r>
                <a:rPr lang="zh-CN" altLang="en-US" sz="2000">
                  <a:latin typeface="隶书" pitchFamily="49" charset="-122"/>
                  <a:ea typeface="隶书" pitchFamily="49" charset="-122"/>
                </a:rPr>
                <a:t>传输系统</a:t>
              </a:r>
            </a:p>
            <a:p>
              <a:r>
                <a:rPr lang="en-US" altLang="zh-CN"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zh-CN" altLang="en-US">
                  <a:latin typeface="隶书" pitchFamily="49" charset="-122"/>
                  <a:ea typeface="隶书" pitchFamily="49" charset="-122"/>
                </a:rPr>
                <a:t>编码、解码</a:t>
              </a:r>
              <a:r>
                <a:rPr lang="en-US" altLang="zh-CN">
                  <a:latin typeface="隶书" pitchFamily="49" charset="-122"/>
                  <a:ea typeface="隶书" pitchFamily="49" charset="-122"/>
                </a:rPr>
                <a:t>)</a:t>
              </a:r>
            </a:p>
          </p:txBody>
        </p:sp>
        <p:sp>
          <p:nvSpPr>
            <p:cNvPr id="26644" name="Text Box 178"/>
            <p:cNvSpPr txBox="1">
              <a:spLocks noChangeArrowheads="1"/>
            </p:cNvSpPr>
            <p:nvPr/>
          </p:nvSpPr>
          <p:spPr bwMode="auto">
            <a:xfrm>
              <a:off x="2562" y="2206"/>
              <a:ext cx="809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r>
                <a:rPr lang="zh-CN" altLang="en-US" sz="2000">
                  <a:latin typeface="隶书" pitchFamily="49" charset="-122"/>
                  <a:ea typeface="隶书" pitchFamily="49" charset="-122"/>
                </a:rPr>
                <a:t>空间传播</a:t>
              </a:r>
            </a:p>
          </p:txBody>
        </p:sp>
        <p:sp>
          <p:nvSpPr>
            <p:cNvPr id="26645" name="Line 186"/>
            <p:cNvSpPr>
              <a:spLocks noChangeShapeType="1"/>
            </p:cNvSpPr>
            <p:nvPr/>
          </p:nvSpPr>
          <p:spPr bwMode="auto">
            <a:xfrm>
              <a:off x="1052" y="2093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187"/>
            <p:cNvSpPr txBox="1">
              <a:spLocks noChangeArrowheads="1"/>
            </p:cNvSpPr>
            <p:nvPr/>
          </p:nvSpPr>
          <p:spPr bwMode="auto">
            <a:xfrm>
              <a:off x="1283" y="2726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文本解析</a:t>
              </a:r>
            </a:p>
          </p:txBody>
        </p:sp>
        <p:sp>
          <p:nvSpPr>
            <p:cNvPr id="26647" name="Text Box 188"/>
            <p:cNvSpPr txBox="1">
              <a:spLocks noChangeArrowheads="1"/>
            </p:cNvSpPr>
            <p:nvPr/>
          </p:nvSpPr>
          <p:spPr bwMode="auto">
            <a:xfrm>
              <a:off x="1855" y="2726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语音合成</a:t>
              </a:r>
            </a:p>
          </p:txBody>
        </p:sp>
        <p:sp>
          <p:nvSpPr>
            <p:cNvPr id="26648" name="Text Box 189"/>
            <p:cNvSpPr txBox="1">
              <a:spLocks noChangeArrowheads="1"/>
            </p:cNvSpPr>
            <p:nvPr/>
          </p:nvSpPr>
          <p:spPr bwMode="auto">
            <a:xfrm>
              <a:off x="3733" y="2726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语音识别</a:t>
              </a:r>
            </a:p>
          </p:txBody>
        </p:sp>
        <p:sp>
          <p:nvSpPr>
            <p:cNvPr id="26649" name="Text Box 190"/>
            <p:cNvSpPr txBox="1">
              <a:spLocks noChangeArrowheads="1"/>
            </p:cNvSpPr>
            <p:nvPr/>
          </p:nvSpPr>
          <p:spPr bwMode="auto">
            <a:xfrm>
              <a:off x="773" y="2726"/>
              <a:ext cx="347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文章输入</a:t>
              </a:r>
            </a:p>
          </p:txBody>
        </p:sp>
        <p:sp>
          <p:nvSpPr>
            <p:cNvPr id="26650" name="Text Box 191"/>
            <p:cNvSpPr txBox="1">
              <a:spLocks noChangeArrowheads="1"/>
            </p:cNvSpPr>
            <p:nvPr/>
          </p:nvSpPr>
          <p:spPr bwMode="auto">
            <a:xfrm>
              <a:off x="288" y="2998"/>
              <a:ext cx="62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机器</a:t>
              </a:r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)</a:t>
              </a:r>
            </a:p>
          </p:txBody>
        </p:sp>
        <p:sp>
          <p:nvSpPr>
            <p:cNvPr id="26651" name="Text Box 192"/>
            <p:cNvSpPr txBox="1">
              <a:spLocks noChangeArrowheads="1"/>
            </p:cNvSpPr>
            <p:nvPr/>
          </p:nvSpPr>
          <p:spPr bwMode="auto">
            <a:xfrm>
              <a:off x="4309" y="2726"/>
              <a:ext cx="347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zh-CN" altLang="en-US" sz="2000">
                  <a:ea typeface="隶书" pitchFamily="49" charset="-122"/>
                </a:rPr>
                <a:t>语音理解</a:t>
              </a:r>
            </a:p>
          </p:txBody>
        </p:sp>
        <p:sp>
          <p:nvSpPr>
            <p:cNvPr id="26652" name="Line 197"/>
            <p:cNvSpPr>
              <a:spLocks noChangeShapeType="1"/>
            </p:cNvSpPr>
            <p:nvPr/>
          </p:nvSpPr>
          <p:spPr bwMode="auto">
            <a:xfrm flipV="1">
              <a:off x="2216" y="2522"/>
              <a:ext cx="1504" cy="63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198"/>
            <p:cNvSpPr>
              <a:spLocks noChangeShapeType="1"/>
            </p:cNvSpPr>
            <p:nvPr/>
          </p:nvSpPr>
          <p:spPr bwMode="auto">
            <a:xfrm>
              <a:off x="2225" y="2534"/>
              <a:ext cx="1503" cy="6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Text Box 199"/>
            <p:cNvSpPr txBox="1">
              <a:spLocks noChangeArrowheads="1"/>
            </p:cNvSpPr>
            <p:nvPr/>
          </p:nvSpPr>
          <p:spPr bwMode="auto">
            <a:xfrm>
              <a:off x="4885" y="2638"/>
              <a:ext cx="347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计算机处理</a:t>
              </a:r>
            </a:p>
          </p:txBody>
        </p:sp>
        <p:sp>
          <p:nvSpPr>
            <p:cNvPr id="26655" name="Line 201"/>
            <p:cNvSpPr>
              <a:spLocks noChangeShapeType="1"/>
            </p:cNvSpPr>
            <p:nvPr/>
          </p:nvSpPr>
          <p:spPr bwMode="auto">
            <a:xfrm>
              <a:off x="5024" y="3600"/>
              <a:ext cx="0" cy="31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02"/>
            <p:cNvSpPr>
              <a:spLocks noChangeShapeType="1"/>
            </p:cNvSpPr>
            <p:nvPr/>
          </p:nvSpPr>
          <p:spPr bwMode="auto">
            <a:xfrm>
              <a:off x="1092" y="3912"/>
              <a:ext cx="3932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203"/>
            <p:cNvSpPr>
              <a:spLocks noChangeShapeType="1"/>
            </p:cNvSpPr>
            <p:nvPr/>
          </p:nvSpPr>
          <p:spPr bwMode="auto">
            <a:xfrm flipV="1">
              <a:off x="895" y="3466"/>
              <a:ext cx="0" cy="31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204"/>
            <p:cNvSpPr>
              <a:spLocks noChangeShapeType="1"/>
            </p:cNvSpPr>
            <p:nvPr/>
          </p:nvSpPr>
          <p:spPr bwMode="auto">
            <a:xfrm>
              <a:off x="890" y="3912"/>
              <a:ext cx="231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205"/>
            <p:cNvSpPr>
              <a:spLocks noChangeShapeType="1"/>
            </p:cNvSpPr>
            <p:nvPr/>
          </p:nvSpPr>
          <p:spPr bwMode="auto">
            <a:xfrm>
              <a:off x="896" y="3692"/>
              <a:ext cx="0" cy="212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Text Box 206"/>
            <p:cNvSpPr txBox="1">
              <a:spLocks noChangeArrowheads="1"/>
            </p:cNvSpPr>
            <p:nvPr/>
          </p:nvSpPr>
          <p:spPr bwMode="auto">
            <a:xfrm>
              <a:off x="1170" y="3667"/>
              <a:ext cx="104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应答文生成</a:t>
              </a:r>
            </a:p>
          </p:txBody>
        </p:sp>
        <p:sp>
          <p:nvSpPr>
            <p:cNvPr id="26666" name="Text Box 212"/>
            <p:cNvSpPr txBox="1">
              <a:spLocks noChangeArrowheads="1"/>
            </p:cNvSpPr>
            <p:nvPr/>
          </p:nvSpPr>
          <p:spPr bwMode="auto">
            <a:xfrm>
              <a:off x="1608" y="2896"/>
              <a:ext cx="3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4800">
                  <a:ea typeface="隶书" pitchFamily="49" charset="-122"/>
                </a:rPr>
                <a:t>·</a:t>
              </a:r>
            </a:p>
          </p:txBody>
        </p:sp>
        <p:sp>
          <p:nvSpPr>
            <p:cNvPr id="26670" name="Line 217"/>
            <p:cNvSpPr>
              <a:spLocks noChangeShapeType="1"/>
            </p:cNvSpPr>
            <p:nvPr/>
          </p:nvSpPr>
          <p:spPr bwMode="auto">
            <a:xfrm>
              <a:off x="1632" y="2096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218"/>
            <p:cNvSpPr>
              <a:spLocks noChangeShapeType="1"/>
            </p:cNvSpPr>
            <p:nvPr/>
          </p:nvSpPr>
          <p:spPr bwMode="auto">
            <a:xfrm>
              <a:off x="2208" y="2368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219"/>
            <p:cNvSpPr>
              <a:spLocks noChangeShapeType="1"/>
            </p:cNvSpPr>
            <p:nvPr/>
          </p:nvSpPr>
          <p:spPr bwMode="auto">
            <a:xfrm>
              <a:off x="2208" y="187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220"/>
            <p:cNvSpPr>
              <a:spLocks noChangeShapeType="1"/>
            </p:cNvSpPr>
            <p:nvPr/>
          </p:nvSpPr>
          <p:spPr bwMode="auto">
            <a:xfrm>
              <a:off x="3504" y="188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221"/>
            <p:cNvSpPr>
              <a:spLocks noChangeShapeType="1"/>
            </p:cNvSpPr>
            <p:nvPr/>
          </p:nvSpPr>
          <p:spPr bwMode="auto">
            <a:xfrm>
              <a:off x="3376" y="2384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222"/>
            <p:cNvSpPr>
              <a:spLocks noChangeShapeType="1"/>
            </p:cNvSpPr>
            <p:nvPr/>
          </p:nvSpPr>
          <p:spPr bwMode="auto">
            <a:xfrm>
              <a:off x="4088" y="208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223"/>
            <p:cNvSpPr>
              <a:spLocks noChangeShapeType="1"/>
            </p:cNvSpPr>
            <p:nvPr/>
          </p:nvSpPr>
          <p:spPr bwMode="auto">
            <a:xfrm>
              <a:off x="4080" y="312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224"/>
            <p:cNvSpPr>
              <a:spLocks noChangeShapeType="1"/>
            </p:cNvSpPr>
            <p:nvPr/>
          </p:nvSpPr>
          <p:spPr bwMode="auto">
            <a:xfrm>
              <a:off x="4656" y="312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225"/>
            <p:cNvSpPr>
              <a:spLocks noChangeShapeType="1"/>
            </p:cNvSpPr>
            <p:nvPr/>
          </p:nvSpPr>
          <p:spPr bwMode="auto">
            <a:xfrm>
              <a:off x="1632" y="316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Text Box 226"/>
            <p:cNvSpPr txBox="1">
              <a:spLocks noChangeArrowheads="1"/>
            </p:cNvSpPr>
            <p:nvPr/>
          </p:nvSpPr>
          <p:spPr bwMode="auto">
            <a:xfrm>
              <a:off x="925" y="3088"/>
              <a:ext cx="34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sz="800" b="1">
                  <a:latin typeface="隶书" pitchFamily="49" charset="-122"/>
                  <a:ea typeface="隶书" pitchFamily="49" charset="-122"/>
                </a:rPr>
                <a:t>○</a:t>
              </a:r>
            </a:p>
          </p:txBody>
        </p:sp>
        <p:sp>
          <p:nvSpPr>
            <p:cNvPr id="26680" name="Line 227"/>
            <p:cNvSpPr>
              <a:spLocks noChangeShapeType="1"/>
            </p:cNvSpPr>
            <p:nvPr/>
          </p:nvSpPr>
          <p:spPr bwMode="auto">
            <a:xfrm>
              <a:off x="1048" y="3152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Line 229"/>
            <p:cNvSpPr>
              <a:spLocks noChangeShapeType="1"/>
            </p:cNvSpPr>
            <p:nvPr/>
          </p:nvSpPr>
          <p:spPr bwMode="auto">
            <a:xfrm>
              <a:off x="4664" y="2096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230"/>
            <p:cNvSpPr>
              <a:spLocks noChangeShapeType="1"/>
            </p:cNvSpPr>
            <p:nvPr/>
          </p:nvSpPr>
          <p:spPr bwMode="auto">
            <a:xfrm>
              <a:off x="2208" y="1488"/>
              <a:ext cx="1536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1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)-3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19200"/>
                <a:ext cx="8534400" cy="533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DTW</a:t>
                </a:r>
                <a:r>
                  <a:rPr lang="zh-CN" altLang="en-US" sz="2000" dirty="0" smtClean="0"/>
                  <a:t>算法：通过局部优化方法实现加权距离总和最小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4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/>
                        </a:rPr>
                        <m:t>D</m:t>
                      </m:r>
                      <m:r>
                        <a:rPr lang="en-US" altLang="zh-CN" sz="2000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dirty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 smtClean="0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4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加权函数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选择考虑二个因素：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根据</a:t>
                </a:r>
                <a:r>
                  <a:rPr lang="zh-CN" altLang="en-US" sz="1800" dirty="0" smtClean="0"/>
                  <a:t>第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对匹配点前一步局部路径的走向来选取；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考虑语音各部分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给予不同权值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以加强</a:t>
                </a:r>
                <a:r>
                  <a:rPr lang="zh-CN" altLang="en-US" sz="1800" dirty="0" smtClean="0"/>
                  <a:t>某些区别特征；</a:t>
                </a:r>
                <a:endParaRPr lang="en-US" altLang="zh-CN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在优化过程中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对时间归正函数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做些限制，以保证匹配路径不违背语音特征的时序，约束条件如下：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 smtClean="0"/>
                  <a:t>单调性：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𝑖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)≥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19200"/>
                <a:ext cx="8534400" cy="5334000"/>
              </a:xfrm>
              <a:blipFill rotWithShape="0">
                <a:blip r:embed="rId2"/>
                <a:stretch>
                  <a:fillRect l="-286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29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)-4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sz="2000" dirty="0" smtClean="0"/>
                  <a:t>起点和终点约束，要求：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=1;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sz="2000" dirty="0"/>
                  <a:t>连续性</a:t>
                </a:r>
                <a:r>
                  <a:rPr lang="zh-CN" altLang="en-US" sz="2000" dirty="0" smtClean="0"/>
                  <a:t>：一般要求不允许跳过任何一点，即</a:t>
                </a:r>
                <a:endParaRPr lang="en-US" altLang="zh-CN" sz="2000" dirty="0"/>
              </a:p>
              <a:p>
                <a:pPr marL="33337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/>
                  <a:ea typeface="Cambria Math"/>
                </a:endParaRPr>
              </a:p>
              <a:p>
                <a:pPr marL="33337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−1)≤1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n"/>
                </a:pPr>
                <a:r>
                  <a:rPr lang="zh-CN" altLang="en-US" sz="2000" dirty="0" smtClean="0"/>
                  <a:t>最大修正</a:t>
                </a:r>
                <a:r>
                  <a:rPr lang="zh-CN" altLang="en-US" sz="2000" dirty="0"/>
                  <a:t>量不能超过某个</a:t>
                </a:r>
                <a:r>
                  <a:rPr lang="zh-CN" altLang="en-US" sz="2000" dirty="0" smtClean="0"/>
                  <a:t>阈值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7924800" cy="4267200"/>
              </a:xfrm>
              <a:blipFill rotWithShape="1"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69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)-5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定义最小累计失真函数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，表示到当前匹配点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为止的前面所有可能的路径中最佳路径的累计匹配距离，它存在以下递推关系：</a:t>
                </a:r>
                <a:endParaRPr lang="en-US" altLang="zh-CN" sz="20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→(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pPr marL="438150" lvl="1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表示局部路径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</a:rPr>
                      <m:t>)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→(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的起点，权重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的取值与局部路径有关</a:t>
                </a:r>
                <a:endParaRPr lang="en-US" altLang="zh-CN" sz="2000" dirty="0" smtClean="0"/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en-US" altLang="zh-CN" sz="2000" dirty="0" smtClean="0"/>
                  <a:t>DTW</a:t>
                </a:r>
                <a:r>
                  <a:rPr lang="zh-CN" altLang="en-US" sz="2000" dirty="0" smtClean="0"/>
                  <a:t>算法：</a:t>
                </a:r>
                <a:endParaRPr lang="en-US" altLang="zh-CN" sz="2000" dirty="0" smtClean="0"/>
              </a:p>
              <a:p>
                <a:pPr marL="33337" indent="0">
                  <a:buNone/>
                </a:pPr>
                <a:r>
                  <a:rPr lang="en-US" altLang="zh-CN" sz="2000" b="1" dirty="0" smtClean="0"/>
                  <a:t>Step-1</a:t>
                </a:r>
                <a:r>
                  <a:rPr lang="zh-CN" altLang="en-US" sz="2000" b="1" dirty="0" smtClean="0"/>
                  <a:t> </a:t>
                </a:r>
                <a:r>
                  <a:rPr lang="zh-CN" altLang="en-US" sz="2000" dirty="0" smtClean="0"/>
                  <a:t>初始化。令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i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j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/>
                      </a:rPr>
                      <m:t>=1,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/>
                      </a:rPr>
                      <m:t>d</m:t>
                    </m:r>
                    <m:r>
                      <a:rPr lang="en-US" altLang="zh-CN" sz="20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，并且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86" r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924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91087"/>
            <a:ext cx="3886200" cy="256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6705600" y="4038600"/>
            <a:ext cx="2209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)-6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4381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brk m:alnAt="7"/>
                              </m:rPr>
                              <a:rPr lang="zh-CN" altLang="en-US" sz="2000" b="0" i="1" smtClean="0">
                                <a:latin typeface="Cambria Math"/>
                              </a:rPr>
                              <m:t>当</m:t>
                            </m:r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)∈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∞   </m:t>
                            </m:r>
                            <m:r>
                              <a:rPr lang="zh-CN" altLang="en-US" sz="2000" b="0" i="1" smtClean="0">
                                <a:latin typeface="Cambria Math"/>
                                <a:ea typeface="Cambria Math"/>
                              </a:rPr>
                              <m:t>当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)∉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1600" dirty="0" smtClean="0"/>
              </a:p>
              <a:p>
                <a:pPr marL="438150" lvl="1" indent="0" algn="ctr">
                  <a:buNone/>
                </a:pPr>
                <a:endParaRPr lang="en-US" altLang="zh-CN" sz="1600" dirty="0" smtClean="0"/>
              </a:p>
              <a:p>
                <a:pPr marL="438150" lvl="1" indent="0">
                  <a:buNone/>
                </a:pPr>
                <a:r>
                  <a:rPr lang="en-US" altLang="zh-CN" sz="2000" dirty="0" smtClean="0"/>
                  <a:t>R</a:t>
                </a:r>
                <a:r>
                  <a:rPr lang="zh-CN" altLang="en-US" sz="2000" dirty="0" smtClean="0"/>
                  <a:t>为约束区域，定义为平行四边形，</a:t>
                </a:r>
                <a:endParaRPr lang="en-US" altLang="zh-CN" sz="2000" dirty="0" smtClean="0"/>
              </a:p>
              <a:p>
                <a:pPr marL="438150" lvl="1" indent="0">
                  <a:buNone/>
                </a:pPr>
                <a:r>
                  <a:rPr lang="zh-CN" altLang="en-US" sz="2000" dirty="0" smtClean="0"/>
                  <a:t>顶点为（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）和（</a:t>
                </a:r>
                <a:r>
                  <a:rPr lang="en-US" altLang="zh-CN" sz="2000" dirty="0" smtClean="0"/>
                  <a:t>I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J</a:t>
                </a:r>
                <a:r>
                  <a:rPr lang="zh-CN" altLang="en-US" sz="2000" dirty="0" smtClean="0"/>
                  <a:t>），</a:t>
                </a:r>
                <a:endParaRPr lang="en-US" altLang="zh-CN" sz="2000" dirty="0" smtClean="0"/>
              </a:p>
              <a:p>
                <a:pPr marL="438150" lvl="1" indent="0">
                  <a:buNone/>
                </a:pPr>
                <a:r>
                  <a:rPr lang="zh-CN" altLang="en-US" sz="2000" dirty="0" smtClean="0"/>
                  <a:t>相邻两条边的斜率分别为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1/2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marL="438150" lvl="1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Step-2</a:t>
                </a:r>
                <a:r>
                  <a:rPr lang="zh-CN" altLang="en-US" sz="2000" b="1" dirty="0"/>
                  <a:t>：</a:t>
                </a:r>
                <a:r>
                  <a:rPr lang="zh-CN" altLang="en-US" sz="2000" dirty="0" smtClean="0"/>
                  <a:t>递</a:t>
                </a:r>
                <a:r>
                  <a:rPr lang="zh-CN" altLang="en-US" sz="2000" dirty="0"/>
                  <a:t>推求累计</a:t>
                </a:r>
                <a:r>
                  <a:rPr lang="zh-CN" altLang="en-US" sz="2000" dirty="0" smtClean="0"/>
                  <a:t>距离：</a:t>
                </a:r>
                <a:endParaRPr lang="en-US" altLang="zh-CN" sz="2000" dirty="0" smtClean="0"/>
              </a:p>
              <a:p>
                <a:pPr marL="16383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/>
                        </a:rPr>
                        <m:t>min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⁡{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/>
                </a:endParaRPr>
              </a:p>
              <a:p>
                <a:pPr marL="16383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−1,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2200" i="1">
                          <a:latin typeface="Cambria Math"/>
                        </a:rPr>
                        <m:t>+</m:t>
                      </m:r>
                      <m:r>
                        <a:rPr lang="en-US" altLang="zh-CN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/>
                </a:endParaRPr>
              </a:p>
              <a:p>
                <a:pPr marL="16383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2200" i="1">
                          <a:latin typeface="Cambria Math"/>
                        </a:rPr>
                        <m:t>+</m:t>
                      </m:r>
                      <m:r>
                        <a:rPr lang="en-US" altLang="zh-CN" sz="22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altLang="zh-CN" sz="2200" b="0" i="1" dirty="0" smtClean="0">
                  <a:latin typeface="Cambria Math"/>
                </a:endParaRPr>
              </a:p>
              <a:p>
                <a:pPr marL="16383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𝑖</m:t>
                    </m:r>
                    <m:r>
                      <a:rPr lang="en-US" altLang="zh-CN" sz="2200" b="0" i="1" smtClean="0">
                        <a:latin typeface="Cambria Math"/>
                      </a:rPr>
                      <m:t>=2,3,…,</m:t>
                    </m:r>
                    <m:r>
                      <a:rPr lang="en-US" altLang="zh-CN" sz="2200" b="0" i="1" smtClean="0">
                        <a:latin typeface="Cambria Math"/>
                      </a:rPr>
                      <m:t>𝐼</m:t>
                    </m:r>
                    <m:r>
                      <a:rPr lang="en-US" altLang="zh-CN" sz="2200" b="0" i="1" smtClean="0">
                        <a:latin typeface="Cambria Math"/>
                      </a:rPr>
                      <m:t>;</m:t>
                    </m:r>
                    <m:r>
                      <a:rPr lang="en-US" altLang="zh-CN" sz="2200" b="0" i="1" smtClean="0">
                        <a:latin typeface="Cambria Math"/>
                      </a:rPr>
                      <m:t>𝑗</m:t>
                    </m:r>
                    <m:r>
                      <a:rPr lang="en-US" altLang="zh-CN" sz="2200" b="0" i="1" smtClean="0">
                        <a:latin typeface="Cambria Math"/>
                      </a:rPr>
                      <m:t>=2,3,…</m:t>
                    </m:r>
                    <m:r>
                      <a:rPr lang="en-US" altLang="zh-CN" sz="2200" b="0" i="1" smtClean="0">
                        <a:latin typeface="Cambria Math"/>
                      </a:rPr>
                      <m:t>𝐽</m:t>
                    </m:r>
                    <m:r>
                      <a:rPr lang="en-US" altLang="zh-CN" sz="2200" b="0" i="1" smtClean="0">
                        <a:latin typeface="Cambria Math"/>
                      </a:rPr>
                      <m:t>;(</m:t>
                    </m:r>
                    <m:r>
                      <a:rPr lang="en-US" altLang="zh-CN" sz="2200" b="0" i="1" smtClean="0">
                        <a:latin typeface="Cambria Math"/>
                      </a:rPr>
                      <m:t>𝑖</m:t>
                    </m:r>
                    <m:r>
                      <a:rPr lang="en-US" altLang="zh-CN" sz="2200" b="0" i="1" smtClean="0">
                        <a:latin typeface="Cambria Math"/>
                      </a:rPr>
                      <m:t>,</m:t>
                    </m:r>
                    <m:r>
                      <a:rPr lang="en-US" altLang="zh-CN" sz="2200" b="0" i="1" smtClean="0">
                        <a:latin typeface="Cambria Math"/>
                      </a:rPr>
                      <m:t>𝑗</m:t>
                    </m:r>
                    <m:r>
                      <a:rPr lang="en-US" altLang="zh-CN" sz="2200" b="0" i="1" smtClean="0">
                        <a:latin typeface="Cambria Math"/>
                      </a:rPr>
                      <m:t>)∈</m:t>
                    </m:r>
                    <m:r>
                      <a:rPr lang="en-US" altLang="zh-CN" sz="22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zh-CN" altLang="en-US" sz="2200" b="0" dirty="0" smtClean="0"/>
                  <a:t>；</a:t>
                </a:r>
                <a:endParaRPr lang="en-US" altLang="zh-CN" sz="2200" b="0" dirty="0" smtClean="0"/>
              </a:p>
              <a:p>
                <a:pPr marL="16383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200" b="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=1</m:t>
                    </m:r>
                    <m:r>
                      <a:rPr lang="zh-CN" altLang="en-US" sz="2200" b="0" i="1" smtClean="0">
                        <a:latin typeface="Cambria Math"/>
                      </a:rPr>
                      <m:t>；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 sz="22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zh-CN" sz="2200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7288004" y="4436936"/>
            <a:ext cx="1066801" cy="993577"/>
            <a:chOff x="7391400" y="4495800"/>
            <a:chExt cx="762000" cy="571500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7391400" y="4495800"/>
              <a:ext cx="76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7391400" y="4495800"/>
              <a:ext cx="762000" cy="5715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8153400" y="4495800"/>
              <a:ext cx="0" cy="5715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7059405" y="5757446"/>
            <a:ext cx="155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</a:rPr>
              <a:t>局部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路径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1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93" y="4343400"/>
            <a:ext cx="41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73805" y="4727377"/>
            <a:ext cx="41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4205" y="4800600"/>
            <a:ext cx="417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29845" y="41264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</a:t>
            </a:r>
            <a:r>
              <a:rPr lang="en-US" altLang="zh-CN" sz="1600" dirty="0" err="1"/>
              <a:t>i</a:t>
            </a:r>
            <a:r>
              <a:rPr lang="en-US" altLang="zh-CN" sz="1600" dirty="0" err="1" smtClean="0"/>
              <a:t>,j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40810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(i-1,j)</a:t>
            </a:r>
            <a:endParaRPr lang="zh-CN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541020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(i,j-1)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1273" y="5376446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(i-1,j-1)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2370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34400" cy="4800600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Step-3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回溯求所有匹配点对，从（</a:t>
            </a:r>
            <a:r>
              <a:rPr lang="en-US" altLang="zh-CN" sz="2000" dirty="0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J</a:t>
            </a:r>
            <a:r>
              <a:rPr lang="zh-CN" altLang="en-US" sz="2000" dirty="0"/>
              <a:t>）向前回溯到（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9083"/>
            <a:ext cx="4419600" cy="330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5994"/>
              </p:ext>
            </p:extLst>
          </p:nvPr>
        </p:nvGraphicFramePr>
        <p:xfrm>
          <a:off x="609600" y="3581400"/>
          <a:ext cx="6851650" cy="139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4" imgW="3022600" imgH="711200" progId="Equation.3">
                  <p:embed/>
                </p:oleObj>
              </mc:Choice>
              <mc:Fallback>
                <p:oleObj name="公式" r:id="rId4" imgW="30226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6851650" cy="139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1752600"/>
            <a:ext cx="335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CN" sz="2000" b="1" dirty="0"/>
              <a:t>Step-2’</a:t>
            </a:r>
            <a:r>
              <a:rPr lang="zh-CN" altLang="en-US" sz="2000" b="1" dirty="0"/>
              <a:t>：另一种局部路径</a:t>
            </a:r>
            <a:endParaRPr lang="en-US" altLang="zh-CN" sz="2000" dirty="0"/>
          </a:p>
          <a:p>
            <a:pPr marL="438150" lvl="1" indent="0" algn="l">
              <a:buNone/>
            </a:pP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293804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</a:rPr>
              <a:t>局部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路径</a:t>
            </a:r>
            <a:r>
              <a:rPr lang="en-US" altLang="zh-CN" sz="1600" b="1" dirty="0">
                <a:solidFill>
                  <a:srgbClr val="0000FF"/>
                </a:solidFill>
              </a:rPr>
              <a:t>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动态时间规正法</a:t>
            </a:r>
            <a:r>
              <a:rPr lang="en-US" altLang="zh-CN" sz="3600" b="1" dirty="0"/>
              <a:t>(DTW</a:t>
            </a:r>
            <a:r>
              <a:rPr lang="en-US" altLang="zh-CN" sz="3600" b="1" dirty="0" smtClean="0"/>
              <a:t>)-7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31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42" name="Rectangle 38"/>
          <p:cNvSpPr>
            <a:spLocks noChangeArrowheads="1"/>
          </p:cNvSpPr>
          <p:nvPr/>
        </p:nvSpPr>
        <p:spPr bwMode="auto">
          <a:xfrm>
            <a:off x="5334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动态时间规正法</a:t>
            </a:r>
            <a:r>
              <a:rPr lang="en-US" altLang="zh-C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(DTW)</a:t>
            </a: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的计算实例</a:t>
            </a:r>
            <a:endParaRPr lang="en-US" altLang="zh-CN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567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696725"/>
              </p:ext>
            </p:extLst>
          </p:nvPr>
        </p:nvGraphicFramePr>
        <p:xfrm>
          <a:off x="1555296" y="4511675"/>
          <a:ext cx="60483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公式" r:id="rId3" imgW="3301920" imgH="711000" progId="Equation.3">
                  <p:embed/>
                </p:oleObj>
              </mc:Choice>
              <mc:Fallback>
                <p:oleObj name="公式" r:id="rId3" imgW="3301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296" y="4511675"/>
                        <a:ext cx="60483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82624" y="1200150"/>
            <a:ext cx="7775576" cy="2914650"/>
            <a:chOff x="630237" y="1047750"/>
            <a:chExt cx="7775576" cy="2914650"/>
          </a:xfrm>
        </p:grpSpPr>
        <p:sp>
          <p:nvSpPr>
            <p:cNvPr id="456708" name="Line 4"/>
            <p:cNvSpPr>
              <a:spLocks noChangeShapeType="1"/>
            </p:cNvSpPr>
            <p:nvPr/>
          </p:nvSpPr>
          <p:spPr bwMode="auto">
            <a:xfrm flipV="1">
              <a:off x="2484438" y="3960813"/>
              <a:ext cx="3744912" cy="15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09" name="Line 5"/>
            <p:cNvSpPr>
              <a:spLocks noChangeShapeType="1"/>
            </p:cNvSpPr>
            <p:nvPr/>
          </p:nvSpPr>
          <p:spPr bwMode="auto">
            <a:xfrm>
              <a:off x="3094038" y="3733800"/>
              <a:ext cx="0" cy="228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0" name="Line 6"/>
            <p:cNvSpPr>
              <a:spLocks noChangeShapeType="1"/>
            </p:cNvSpPr>
            <p:nvPr/>
          </p:nvSpPr>
          <p:spPr bwMode="auto">
            <a:xfrm>
              <a:off x="3779838" y="3581400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1" name="Line 7"/>
            <p:cNvSpPr>
              <a:spLocks noChangeShapeType="1"/>
            </p:cNvSpPr>
            <p:nvPr/>
          </p:nvSpPr>
          <p:spPr bwMode="auto">
            <a:xfrm>
              <a:off x="4541838" y="3352800"/>
              <a:ext cx="0" cy="6096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2" name="Line 8"/>
            <p:cNvSpPr>
              <a:spLocks noChangeShapeType="1"/>
            </p:cNvSpPr>
            <p:nvPr/>
          </p:nvSpPr>
          <p:spPr bwMode="auto">
            <a:xfrm>
              <a:off x="5292725" y="3168650"/>
              <a:ext cx="0" cy="762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3" name="Text Box 9"/>
            <p:cNvSpPr txBox="1">
              <a:spLocks noChangeArrowheads="1"/>
            </p:cNvSpPr>
            <p:nvPr/>
          </p:nvSpPr>
          <p:spPr bwMode="auto">
            <a:xfrm>
              <a:off x="5943600" y="3479800"/>
              <a:ext cx="24622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latin typeface="幼圆" pitchFamily="49" charset="-122"/>
                  <a:ea typeface="幼圆" pitchFamily="49" charset="-122"/>
                </a:defRPr>
              </a:lvl1pPr>
            </a:lstStyle>
            <a:p>
              <a:r>
                <a:rPr lang="en-US" altLang="zh-CN" dirty="0"/>
                <a:t>T(</a:t>
              </a:r>
              <a:r>
                <a:rPr lang="en-US" altLang="zh-CN" dirty="0" err="1"/>
                <a:t>i</a:t>
              </a:r>
              <a:r>
                <a:rPr lang="en-US" altLang="zh-CN" dirty="0"/>
                <a:t>)={1 2 3 4}</a:t>
              </a:r>
            </a:p>
          </p:txBody>
        </p:sp>
        <p:sp>
          <p:nvSpPr>
            <p:cNvPr id="456714" name="Text Box 10"/>
            <p:cNvSpPr txBox="1">
              <a:spLocks noChangeArrowheads="1"/>
            </p:cNvSpPr>
            <p:nvPr/>
          </p:nvSpPr>
          <p:spPr bwMode="auto">
            <a:xfrm>
              <a:off x="3094038" y="3429000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6715" name="Text Box 11"/>
            <p:cNvSpPr txBox="1">
              <a:spLocks noChangeArrowheads="1"/>
            </p:cNvSpPr>
            <p:nvPr/>
          </p:nvSpPr>
          <p:spPr bwMode="auto">
            <a:xfrm>
              <a:off x="3779838" y="3276600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6716" name="Text Box 12"/>
            <p:cNvSpPr txBox="1">
              <a:spLocks noChangeArrowheads="1"/>
            </p:cNvSpPr>
            <p:nvPr/>
          </p:nvSpPr>
          <p:spPr bwMode="auto">
            <a:xfrm>
              <a:off x="4468813" y="3340100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6717" name="Text Box 13"/>
            <p:cNvSpPr txBox="1">
              <a:spLocks noChangeArrowheads="1"/>
            </p:cNvSpPr>
            <p:nvPr/>
          </p:nvSpPr>
          <p:spPr bwMode="auto">
            <a:xfrm>
              <a:off x="5364163" y="3097213"/>
              <a:ext cx="381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6718" name="Line 14"/>
            <p:cNvSpPr>
              <a:spLocks noChangeShapeType="1"/>
            </p:cNvSpPr>
            <p:nvPr/>
          </p:nvSpPr>
          <p:spPr bwMode="auto">
            <a:xfrm flipV="1">
              <a:off x="2268538" y="1047750"/>
              <a:ext cx="9525" cy="2265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19" name="Line 15"/>
            <p:cNvSpPr>
              <a:spLocks noChangeShapeType="1"/>
            </p:cNvSpPr>
            <p:nvPr/>
          </p:nvSpPr>
          <p:spPr bwMode="auto">
            <a:xfrm>
              <a:off x="2039938" y="2779713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0" name="Line 16"/>
            <p:cNvSpPr>
              <a:spLocks noChangeShapeType="1"/>
            </p:cNvSpPr>
            <p:nvPr/>
          </p:nvSpPr>
          <p:spPr bwMode="auto">
            <a:xfrm>
              <a:off x="1887538" y="2233613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1" name="Line 17"/>
            <p:cNvSpPr>
              <a:spLocks noChangeShapeType="1"/>
            </p:cNvSpPr>
            <p:nvPr/>
          </p:nvSpPr>
          <p:spPr bwMode="auto">
            <a:xfrm>
              <a:off x="1506538" y="1598613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2" name="Text Box 18"/>
            <p:cNvSpPr txBox="1">
              <a:spLocks noChangeArrowheads="1"/>
            </p:cNvSpPr>
            <p:nvPr/>
          </p:nvSpPr>
          <p:spPr bwMode="auto">
            <a:xfrm>
              <a:off x="1444625" y="2563813"/>
              <a:ext cx="611188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6723" name="Text Box 19"/>
            <p:cNvSpPr txBox="1">
              <a:spLocks noChangeArrowheads="1"/>
            </p:cNvSpPr>
            <p:nvPr/>
          </p:nvSpPr>
          <p:spPr bwMode="auto">
            <a:xfrm>
              <a:off x="1506538" y="1954213"/>
              <a:ext cx="381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6724" name="Text Box 20"/>
            <p:cNvSpPr txBox="1">
              <a:spLocks noChangeArrowheads="1"/>
            </p:cNvSpPr>
            <p:nvPr/>
          </p:nvSpPr>
          <p:spPr bwMode="auto">
            <a:xfrm>
              <a:off x="1125538" y="1268413"/>
              <a:ext cx="381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6725" name="Rectangle 21"/>
            <p:cNvSpPr>
              <a:spLocks noChangeArrowheads="1"/>
            </p:cNvSpPr>
            <p:nvPr/>
          </p:nvSpPr>
          <p:spPr bwMode="auto">
            <a:xfrm>
              <a:off x="630237" y="3384490"/>
              <a:ext cx="19605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幼圆" pitchFamily="49" charset="-122"/>
                  <a:ea typeface="幼圆" pitchFamily="49" charset="-122"/>
                </a:rPr>
                <a:t>R(j)={1,2,4}</a:t>
              </a:r>
            </a:p>
          </p:txBody>
        </p:sp>
        <p:sp>
          <p:nvSpPr>
            <p:cNvPr id="456726" name="Line 22"/>
            <p:cNvSpPr>
              <a:spLocks noChangeShapeType="1"/>
            </p:cNvSpPr>
            <p:nvPr/>
          </p:nvSpPr>
          <p:spPr bwMode="auto">
            <a:xfrm flipV="1">
              <a:off x="2987675" y="2774950"/>
              <a:ext cx="2305050" cy="15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7" name="Line 23"/>
            <p:cNvSpPr>
              <a:spLocks noChangeShapeType="1"/>
            </p:cNvSpPr>
            <p:nvPr/>
          </p:nvSpPr>
          <p:spPr bwMode="auto">
            <a:xfrm>
              <a:off x="2987675" y="1547813"/>
              <a:ext cx="2305050" cy="31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8" name="Line 24"/>
            <p:cNvSpPr>
              <a:spLocks noChangeShapeType="1"/>
            </p:cNvSpPr>
            <p:nvPr/>
          </p:nvSpPr>
          <p:spPr bwMode="auto">
            <a:xfrm>
              <a:off x="2987675" y="1550988"/>
              <a:ext cx="0" cy="12255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29" name="Line 25"/>
            <p:cNvSpPr>
              <a:spLocks noChangeShapeType="1"/>
            </p:cNvSpPr>
            <p:nvPr/>
          </p:nvSpPr>
          <p:spPr bwMode="auto">
            <a:xfrm flipV="1">
              <a:off x="3706813" y="1550988"/>
              <a:ext cx="1587" cy="12255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0" name="Line 26"/>
            <p:cNvSpPr>
              <a:spLocks noChangeShapeType="1"/>
            </p:cNvSpPr>
            <p:nvPr/>
          </p:nvSpPr>
          <p:spPr bwMode="auto">
            <a:xfrm flipV="1">
              <a:off x="4427538" y="1550988"/>
              <a:ext cx="0" cy="12255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1" name="Line 27"/>
            <p:cNvSpPr>
              <a:spLocks noChangeShapeType="1"/>
            </p:cNvSpPr>
            <p:nvPr/>
          </p:nvSpPr>
          <p:spPr bwMode="auto">
            <a:xfrm flipV="1">
              <a:off x="5291138" y="1550988"/>
              <a:ext cx="1587" cy="12033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2" name="Line 28"/>
            <p:cNvSpPr>
              <a:spLocks noChangeShapeType="1"/>
            </p:cNvSpPr>
            <p:nvPr/>
          </p:nvSpPr>
          <p:spPr bwMode="auto">
            <a:xfrm>
              <a:off x="2987675" y="2127250"/>
              <a:ext cx="2305050" cy="31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3" name="Text Box 29"/>
            <p:cNvSpPr txBox="1">
              <a:spLocks noChangeArrowheads="1"/>
            </p:cNvSpPr>
            <p:nvPr/>
          </p:nvSpPr>
          <p:spPr bwMode="auto">
            <a:xfrm>
              <a:off x="4800600" y="1270000"/>
              <a:ext cx="17303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(4,4)</a:t>
              </a:r>
            </a:p>
          </p:txBody>
        </p:sp>
        <p:sp>
          <p:nvSpPr>
            <p:cNvPr id="456734" name="Text Box 30"/>
            <p:cNvSpPr txBox="1">
              <a:spLocks noChangeArrowheads="1"/>
            </p:cNvSpPr>
            <p:nvPr/>
          </p:nvSpPr>
          <p:spPr bwMode="auto">
            <a:xfrm>
              <a:off x="5584825" y="1281668"/>
              <a:ext cx="17303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spcBef>
                  <a:spcPct val="50000"/>
                </a:spcBef>
              </a:lvl1pPr>
            </a:lstStyle>
            <a:p>
              <a:r>
                <a:rPr lang="en-US" altLang="zh-CN" dirty="0"/>
                <a:t>g(4,3)</a:t>
              </a:r>
            </a:p>
          </p:txBody>
        </p:sp>
        <p:sp>
          <p:nvSpPr>
            <p:cNvPr id="456735" name="Text Box 31"/>
            <p:cNvSpPr txBox="1">
              <a:spLocks noChangeArrowheads="1"/>
            </p:cNvSpPr>
            <p:nvPr/>
          </p:nvSpPr>
          <p:spPr bwMode="auto">
            <a:xfrm>
              <a:off x="1924050" y="2717800"/>
              <a:ext cx="29527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(1,1) g(1,1)</a:t>
              </a:r>
            </a:p>
          </p:txBody>
        </p:sp>
        <p:sp>
          <p:nvSpPr>
            <p:cNvPr id="456736" name="Line 32"/>
            <p:cNvSpPr>
              <a:spLocks noChangeShapeType="1"/>
            </p:cNvSpPr>
            <p:nvPr/>
          </p:nvSpPr>
          <p:spPr bwMode="auto">
            <a:xfrm flipV="1">
              <a:off x="3708400" y="1550988"/>
              <a:ext cx="719138" cy="576262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7" name="Line 33"/>
            <p:cNvSpPr>
              <a:spLocks noChangeShapeType="1"/>
            </p:cNvSpPr>
            <p:nvPr/>
          </p:nvSpPr>
          <p:spPr bwMode="auto">
            <a:xfrm>
              <a:off x="4427538" y="1550988"/>
              <a:ext cx="865187" cy="0"/>
            </a:xfrm>
            <a:prstGeom prst="line">
              <a:avLst/>
            </a:prstGeom>
            <a:noFill/>
            <a:ln w="28575" cap="sq">
              <a:solidFill>
                <a:srgbClr val="000099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39" name="Line 35"/>
            <p:cNvSpPr>
              <a:spLocks noChangeShapeType="1"/>
            </p:cNvSpPr>
            <p:nvPr/>
          </p:nvSpPr>
          <p:spPr bwMode="auto">
            <a:xfrm flipV="1">
              <a:off x="4427538" y="1524000"/>
              <a:ext cx="865187" cy="576263"/>
            </a:xfrm>
            <a:prstGeom prst="line">
              <a:avLst/>
            </a:prstGeom>
            <a:noFill/>
            <a:ln w="28575" cap="sq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40" name="Line 36"/>
            <p:cNvSpPr>
              <a:spLocks noChangeShapeType="1"/>
            </p:cNvSpPr>
            <p:nvPr/>
          </p:nvSpPr>
          <p:spPr bwMode="auto">
            <a:xfrm flipV="1">
              <a:off x="4427538" y="2100263"/>
              <a:ext cx="865187" cy="647700"/>
            </a:xfrm>
            <a:prstGeom prst="line">
              <a:avLst/>
            </a:prstGeom>
            <a:noFill/>
            <a:ln w="28575" cap="sq">
              <a:solidFill>
                <a:srgbClr val="FF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41" name="Line 37"/>
            <p:cNvSpPr>
              <a:spLocks noChangeShapeType="1"/>
            </p:cNvSpPr>
            <p:nvPr/>
          </p:nvSpPr>
          <p:spPr bwMode="auto">
            <a:xfrm flipV="1">
              <a:off x="5292725" y="1524000"/>
              <a:ext cx="0" cy="576263"/>
            </a:xfrm>
            <a:prstGeom prst="line">
              <a:avLst/>
            </a:prstGeom>
            <a:noFill/>
            <a:ln w="28575" cap="sq">
              <a:solidFill>
                <a:srgbClr val="FF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6744" name="Rectangle 40"/>
            <p:cNvSpPr>
              <a:spLocks noChangeArrowheads="1"/>
            </p:cNvSpPr>
            <p:nvPr/>
          </p:nvSpPr>
          <p:spPr bwMode="auto">
            <a:xfrm>
              <a:off x="4094734" y="2808287"/>
              <a:ext cx="8338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g(3,1)</a:t>
              </a:r>
            </a:p>
          </p:txBody>
        </p:sp>
        <p:sp>
          <p:nvSpPr>
            <p:cNvPr id="456745" name="Rectangle 41"/>
            <p:cNvSpPr>
              <a:spLocks noChangeArrowheads="1"/>
            </p:cNvSpPr>
            <p:nvPr/>
          </p:nvSpPr>
          <p:spPr bwMode="auto">
            <a:xfrm>
              <a:off x="3759772" y="2124075"/>
              <a:ext cx="8338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g(3,2)</a:t>
              </a:r>
            </a:p>
          </p:txBody>
        </p:sp>
        <p:sp>
          <p:nvSpPr>
            <p:cNvPr id="456746" name="Rectangle 42"/>
            <p:cNvSpPr>
              <a:spLocks noChangeArrowheads="1"/>
            </p:cNvSpPr>
            <p:nvPr/>
          </p:nvSpPr>
          <p:spPr bwMode="auto">
            <a:xfrm>
              <a:off x="3039047" y="1908175"/>
              <a:ext cx="8338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g(2,2)</a:t>
              </a:r>
            </a:p>
          </p:txBody>
        </p:sp>
      </p:grpSp>
      <p:sp>
        <p:nvSpPr>
          <p:cNvPr id="456750" name="Rectangle 46"/>
          <p:cNvSpPr>
            <a:spLocks noChangeArrowheads="1"/>
          </p:cNvSpPr>
          <p:nvPr/>
        </p:nvSpPr>
        <p:spPr bwMode="auto">
          <a:xfrm>
            <a:off x="8358188" y="59436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94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4" name="Line 36"/>
          <p:cNvSpPr>
            <a:spLocks noChangeShapeType="1"/>
          </p:cNvSpPr>
          <p:nvPr/>
        </p:nvSpPr>
        <p:spPr bwMode="auto">
          <a:xfrm flipV="1">
            <a:off x="2484438" y="3816350"/>
            <a:ext cx="3744912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7" name="Line 39"/>
          <p:cNvSpPr>
            <a:spLocks noChangeShapeType="1"/>
          </p:cNvSpPr>
          <p:nvPr/>
        </p:nvSpPr>
        <p:spPr bwMode="auto">
          <a:xfrm>
            <a:off x="3094038" y="358933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8" name="Line 40"/>
          <p:cNvSpPr>
            <a:spLocks noChangeShapeType="1"/>
          </p:cNvSpPr>
          <p:nvPr/>
        </p:nvSpPr>
        <p:spPr bwMode="auto">
          <a:xfrm>
            <a:off x="3779838" y="3436938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49" name="Line 41"/>
          <p:cNvSpPr>
            <a:spLocks noChangeShapeType="1"/>
          </p:cNvSpPr>
          <p:nvPr/>
        </p:nvSpPr>
        <p:spPr bwMode="auto">
          <a:xfrm>
            <a:off x="4541838" y="3208338"/>
            <a:ext cx="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50" name="Line 42"/>
          <p:cNvSpPr>
            <a:spLocks noChangeShapeType="1"/>
          </p:cNvSpPr>
          <p:nvPr/>
        </p:nvSpPr>
        <p:spPr bwMode="auto">
          <a:xfrm>
            <a:off x="5292725" y="3024188"/>
            <a:ext cx="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52" name="Text Box 44"/>
          <p:cNvSpPr txBox="1">
            <a:spLocks noChangeArrowheads="1"/>
          </p:cNvSpPr>
          <p:nvPr/>
        </p:nvSpPr>
        <p:spPr bwMode="auto">
          <a:xfrm>
            <a:off x="6300788" y="367188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>
                <a:latin typeface="幼圆" pitchFamily="49" charset="-122"/>
                <a:ea typeface="幼圆" pitchFamily="49" charset="-122"/>
              </a:rPr>
              <a:t>T(i)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2653" name="Text Box 45"/>
          <p:cNvSpPr txBox="1">
            <a:spLocks noChangeArrowheads="1"/>
          </p:cNvSpPr>
          <p:nvPr/>
        </p:nvSpPr>
        <p:spPr bwMode="auto">
          <a:xfrm>
            <a:off x="3094038" y="328453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452654" name="Text Box 46"/>
          <p:cNvSpPr txBox="1">
            <a:spLocks noChangeArrowheads="1"/>
          </p:cNvSpPr>
          <p:nvPr/>
        </p:nvSpPr>
        <p:spPr bwMode="auto">
          <a:xfrm>
            <a:off x="3779838" y="313213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452655" name="Text Box 47"/>
          <p:cNvSpPr txBox="1">
            <a:spLocks noChangeArrowheads="1"/>
          </p:cNvSpPr>
          <p:nvPr/>
        </p:nvSpPr>
        <p:spPr bwMode="auto">
          <a:xfrm>
            <a:off x="4468813" y="319563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3</a:t>
            </a:r>
          </a:p>
        </p:txBody>
      </p:sp>
      <p:sp>
        <p:nvSpPr>
          <p:cNvPr id="452656" name="Text Box 48"/>
          <p:cNvSpPr txBox="1">
            <a:spLocks noChangeArrowheads="1"/>
          </p:cNvSpPr>
          <p:nvPr/>
        </p:nvSpPr>
        <p:spPr bwMode="auto">
          <a:xfrm>
            <a:off x="5364163" y="295275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4</a:t>
            </a:r>
          </a:p>
        </p:txBody>
      </p:sp>
      <p:sp>
        <p:nvSpPr>
          <p:cNvPr id="452659" name="Line 51"/>
          <p:cNvSpPr>
            <a:spLocks noChangeShapeType="1"/>
          </p:cNvSpPr>
          <p:nvPr/>
        </p:nvSpPr>
        <p:spPr bwMode="auto">
          <a:xfrm flipV="1">
            <a:off x="2268538" y="504825"/>
            <a:ext cx="9525" cy="22653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62" name="Line 54"/>
          <p:cNvSpPr>
            <a:spLocks noChangeShapeType="1"/>
          </p:cNvSpPr>
          <p:nvPr/>
        </p:nvSpPr>
        <p:spPr bwMode="auto">
          <a:xfrm>
            <a:off x="2039938" y="2236788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63" name="Line 55"/>
          <p:cNvSpPr>
            <a:spLocks noChangeShapeType="1"/>
          </p:cNvSpPr>
          <p:nvPr/>
        </p:nvSpPr>
        <p:spPr bwMode="auto">
          <a:xfrm>
            <a:off x="1887538" y="1690688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64" name="Line 56"/>
          <p:cNvSpPr>
            <a:spLocks noChangeShapeType="1"/>
          </p:cNvSpPr>
          <p:nvPr/>
        </p:nvSpPr>
        <p:spPr bwMode="auto">
          <a:xfrm>
            <a:off x="1506538" y="1055688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66" name="Text Box 58"/>
          <p:cNvSpPr txBox="1">
            <a:spLocks noChangeArrowheads="1"/>
          </p:cNvSpPr>
          <p:nvPr/>
        </p:nvSpPr>
        <p:spPr bwMode="auto">
          <a:xfrm>
            <a:off x="1444625" y="2020888"/>
            <a:ext cx="6111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452667" name="Text Box 59"/>
          <p:cNvSpPr txBox="1">
            <a:spLocks noChangeArrowheads="1"/>
          </p:cNvSpPr>
          <p:nvPr/>
        </p:nvSpPr>
        <p:spPr bwMode="auto">
          <a:xfrm>
            <a:off x="1506538" y="14112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1125538" y="7254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4</a:t>
            </a:r>
          </a:p>
        </p:txBody>
      </p:sp>
      <p:sp>
        <p:nvSpPr>
          <p:cNvPr id="452685" name="Rectangle 77"/>
          <p:cNvSpPr>
            <a:spLocks noChangeArrowheads="1"/>
          </p:cNvSpPr>
          <p:nvPr/>
        </p:nvSpPr>
        <p:spPr bwMode="auto">
          <a:xfrm>
            <a:off x="1196975" y="27384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幼圆" pitchFamily="49" charset="-122"/>
                <a:ea typeface="幼圆" pitchFamily="49" charset="-122"/>
              </a:rPr>
              <a:t>R(j)</a:t>
            </a:r>
          </a:p>
        </p:txBody>
      </p:sp>
      <p:sp>
        <p:nvSpPr>
          <p:cNvPr id="452687" name="Line 79"/>
          <p:cNvSpPr>
            <a:spLocks noChangeShapeType="1"/>
          </p:cNvSpPr>
          <p:nvPr/>
        </p:nvSpPr>
        <p:spPr bwMode="auto">
          <a:xfrm flipV="1">
            <a:off x="2987675" y="2232025"/>
            <a:ext cx="230505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89" name="Line 81"/>
          <p:cNvSpPr>
            <a:spLocks noChangeShapeType="1"/>
          </p:cNvSpPr>
          <p:nvPr/>
        </p:nvSpPr>
        <p:spPr bwMode="auto">
          <a:xfrm>
            <a:off x="2987675" y="1004888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91" name="Line 83"/>
          <p:cNvSpPr>
            <a:spLocks noChangeShapeType="1"/>
          </p:cNvSpPr>
          <p:nvPr/>
        </p:nvSpPr>
        <p:spPr bwMode="auto">
          <a:xfrm>
            <a:off x="2987675" y="1008063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92" name="Line 84"/>
          <p:cNvSpPr>
            <a:spLocks noChangeShapeType="1"/>
          </p:cNvSpPr>
          <p:nvPr/>
        </p:nvSpPr>
        <p:spPr bwMode="auto">
          <a:xfrm flipV="1">
            <a:off x="3708400" y="1006475"/>
            <a:ext cx="1588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94" name="Line 86"/>
          <p:cNvSpPr>
            <a:spLocks noChangeShapeType="1"/>
          </p:cNvSpPr>
          <p:nvPr/>
        </p:nvSpPr>
        <p:spPr bwMode="auto">
          <a:xfrm flipV="1">
            <a:off x="4427538" y="1008063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95" name="Line 87"/>
          <p:cNvSpPr>
            <a:spLocks noChangeShapeType="1"/>
          </p:cNvSpPr>
          <p:nvPr/>
        </p:nvSpPr>
        <p:spPr bwMode="auto">
          <a:xfrm flipV="1">
            <a:off x="5291138" y="1008063"/>
            <a:ext cx="1587" cy="1203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698" name="Line 90"/>
          <p:cNvSpPr>
            <a:spLocks noChangeShapeType="1"/>
          </p:cNvSpPr>
          <p:nvPr/>
        </p:nvSpPr>
        <p:spPr bwMode="auto">
          <a:xfrm>
            <a:off x="2987675" y="1584325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702" name="Text Box 94"/>
          <p:cNvSpPr txBox="1">
            <a:spLocks noChangeArrowheads="1"/>
          </p:cNvSpPr>
          <p:nvPr/>
        </p:nvSpPr>
        <p:spPr bwMode="auto">
          <a:xfrm>
            <a:off x="2339975" y="220503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(1,1) g(1,1)</a:t>
            </a:r>
          </a:p>
        </p:txBody>
      </p:sp>
      <p:sp>
        <p:nvSpPr>
          <p:cNvPr id="452709" name="Line 101"/>
          <p:cNvSpPr>
            <a:spLocks noChangeShapeType="1"/>
          </p:cNvSpPr>
          <p:nvPr/>
        </p:nvSpPr>
        <p:spPr bwMode="auto">
          <a:xfrm flipV="1">
            <a:off x="2987675" y="1584325"/>
            <a:ext cx="720725" cy="647700"/>
          </a:xfrm>
          <a:prstGeom prst="line">
            <a:avLst/>
          </a:prstGeom>
          <a:noFill/>
          <a:ln w="28575" cap="sq">
            <a:solidFill>
              <a:srgbClr val="00009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2744" name="Rectangle 136"/>
          <p:cNvSpPr>
            <a:spLocks noChangeArrowheads="1"/>
          </p:cNvSpPr>
          <p:nvPr/>
        </p:nvSpPr>
        <p:spPr bwMode="auto">
          <a:xfrm>
            <a:off x="3779838" y="11969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g(2,2)</a:t>
            </a:r>
          </a:p>
        </p:txBody>
      </p:sp>
      <p:graphicFrame>
        <p:nvGraphicFramePr>
          <p:cNvPr id="452746" name="Object 138"/>
          <p:cNvGraphicFramePr>
            <a:graphicFrameLocks noChangeAspect="1"/>
          </p:cNvGraphicFramePr>
          <p:nvPr/>
        </p:nvGraphicFramePr>
        <p:xfrm>
          <a:off x="1979613" y="4654550"/>
          <a:ext cx="4464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4550"/>
                        <a:ext cx="4464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0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Line 4"/>
          <p:cNvSpPr>
            <a:spLocks noChangeShapeType="1"/>
          </p:cNvSpPr>
          <p:nvPr/>
        </p:nvSpPr>
        <p:spPr bwMode="auto">
          <a:xfrm flipV="1">
            <a:off x="2484438" y="4219575"/>
            <a:ext cx="3744912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3094038" y="3992563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3779838" y="3840163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>
            <a:off x="4541838" y="3611563"/>
            <a:ext cx="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>
            <a:off x="5292725" y="3427413"/>
            <a:ext cx="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6300788" y="4075113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>
                <a:latin typeface="幼圆" pitchFamily="49" charset="-122"/>
                <a:ea typeface="幼圆" pitchFamily="49" charset="-122"/>
              </a:rPr>
              <a:t>T(i)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4666" name="Text Box 10"/>
          <p:cNvSpPr txBox="1">
            <a:spLocks noChangeArrowheads="1"/>
          </p:cNvSpPr>
          <p:nvPr/>
        </p:nvSpPr>
        <p:spPr bwMode="auto">
          <a:xfrm>
            <a:off x="3094038" y="36877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3779838" y="35353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4468813" y="359886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3</a:t>
            </a:r>
          </a:p>
        </p:txBody>
      </p:sp>
      <p:sp>
        <p:nvSpPr>
          <p:cNvPr id="454669" name="Text Box 13"/>
          <p:cNvSpPr txBox="1">
            <a:spLocks noChangeArrowheads="1"/>
          </p:cNvSpPr>
          <p:nvPr/>
        </p:nvSpPr>
        <p:spPr bwMode="auto">
          <a:xfrm>
            <a:off x="5364163" y="335597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4</a:t>
            </a:r>
          </a:p>
        </p:txBody>
      </p:sp>
      <p:sp>
        <p:nvSpPr>
          <p:cNvPr id="454670" name="Line 14"/>
          <p:cNvSpPr>
            <a:spLocks noChangeShapeType="1"/>
          </p:cNvSpPr>
          <p:nvPr/>
        </p:nvSpPr>
        <p:spPr bwMode="auto">
          <a:xfrm flipV="1">
            <a:off x="2268538" y="908050"/>
            <a:ext cx="9525" cy="22653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71" name="Line 15"/>
          <p:cNvSpPr>
            <a:spLocks noChangeShapeType="1"/>
          </p:cNvSpPr>
          <p:nvPr/>
        </p:nvSpPr>
        <p:spPr bwMode="auto">
          <a:xfrm>
            <a:off x="2039938" y="2640013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>
            <a:off x="1887538" y="2093913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73" name="Line 17"/>
          <p:cNvSpPr>
            <a:spLocks noChangeShapeType="1"/>
          </p:cNvSpPr>
          <p:nvPr/>
        </p:nvSpPr>
        <p:spPr bwMode="auto">
          <a:xfrm>
            <a:off x="1506538" y="1458913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74" name="Text Box 18"/>
          <p:cNvSpPr txBox="1">
            <a:spLocks noChangeArrowheads="1"/>
          </p:cNvSpPr>
          <p:nvPr/>
        </p:nvSpPr>
        <p:spPr bwMode="auto">
          <a:xfrm>
            <a:off x="1444625" y="2424113"/>
            <a:ext cx="6111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1</a:t>
            </a:r>
          </a:p>
        </p:txBody>
      </p:sp>
      <p:sp>
        <p:nvSpPr>
          <p:cNvPr id="454675" name="Text Box 19"/>
          <p:cNvSpPr txBox="1">
            <a:spLocks noChangeArrowheads="1"/>
          </p:cNvSpPr>
          <p:nvPr/>
        </p:nvSpPr>
        <p:spPr bwMode="auto">
          <a:xfrm>
            <a:off x="1506538" y="18145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2</a:t>
            </a:r>
          </a:p>
        </p:txBody>
      </p:sp>
      <p:sp>
        <p:nvSpPr>
          <p:cNvPr id="454676" name="Text Box 20"/>
          <p:cNvSpPr txBox="1">
            <a:spLocks noChangeArrowheads="1"/>
          </p:cNvSpPr>
          <p:nvPr/>
        </p:nvSpPr>
        <p:spPr bwMode="auto">
          <a:xfrm>
            <a:off x="1125538" y="1128713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4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1196975" y="31416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幼圆" pitchFamily="49" charset="-122"/>
                <a:ea typeface="幼圆" pitchFamily="49" charset="-122"/>
              </a:rPr>
              <a:t>R(j)</a:t>
            </a:r>
          </a:p>
        </p:txBody>
      </p:sp>
      <p:sp>
        <p:nvSpPr>
          <p:cNvPr id="454678" name="Line 22"/>
          <p:cNvSpPr>
            <a:spLocks noChangeShapeType="1"/>
          </p:cNvSpPr>
          <p:nvPr/>
        </p:nvSpPr>
        <p:spPr bwMode="auto">
          <a:xfrm flipV="1">
            <a:off x="2987675" y="2635250"/>
            <a:ext cx="230505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987675" y="1408113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>
            <a:off x="2987675" y="1411288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V="1">
            <a:off x="3706813" y="1411288"/>
            <a:ext cx="1587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2" name="Line 26"/>
          <p:cNvSpPr>
            <a:spLocks noChangeShapeType="1"/>
          </p:cNvSpPr>
          <p:nvPr/>
        </p:nvSpPr>
        <p:spPr bwMode="auto">
          <a:xfrm flipV="1">
            <a:off x="4427538" y="1411288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3" name="Line 27"/>
          <p:cNvSpPr>
            <a:spLocks noChangeShapeType="1"/>
          </p:cNvSpPr>
          <p:nvPr/>
        </p:nvSpPr>
        <p:spPr bwMode="auto">
          <a:xfrm flipV="1">
            <a:off x="5291138" y="1411288"/>
            <a:ext cx="1587" cy="1203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4" name="Line 28"/>
          <p:cNvSpPr>
            <a:spLocks noChangeShapeType="1"/>
          </p:cNvSpPr>
          <p:nvPr/>
        </p:nvSpPr>
        <p:spPr bwMode="auto">
          <a:xfrm>
            <a:off x="2987675" y="1987550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339975" y="2608263"/>
            <a:ext cx="25209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(1,1)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g(1,1)</a:t>
            </a:r>
          </a:p>
        </p:txBody>
      </p:sp>
      <p:sp>
        <p:nvSpPr>
          <p:cNvPr id="454690" name="Line 34"/>
          <p:cNvSpPr>
            <a:spLocks noChangeShapeType="1"/>
          </p:cNvSpPr>
          <p:nvPr/>
        </p:nvSpPr>
        <p:spPr bwMode="auto">
          <a:xfrm flipV="1">
            <a:off x="2987675" y="1987550"/>
            <a:ext cx="720725" cy="6477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91" name="Line 35"/>
          <p:cNvSpPr>
            <a:spLocks noChangeShapeType="1"/>
          </p:cNvSpPr>
          <p:nvPr/>
        </p:nvSpPr>
        <p:spPr bwMode="auto">
          <a:xfrm>
            <a:off x="3708400" y="1973263"/>
            <a:ext cx="719138" cy="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4693" name="Rectangle 37"/>
          <p:cNvSpPr>
            <a:spLocks noChangeArrowheads="1"/>
          </p:cNvSpPr>
          <p:nvPr/>
        </p:nvSpPr>
        <p:spPr bwMode="auto">
          <a:xfrm>
            <a:off x="4427538" y="167322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g(3,2)</a:t>
            </a:r>
          </a:p>
        </p:txBody>
      </p:sp>
      <p:sp>
        <p:nvSpPr>
          <p:cNvPr id="454694" name="Line 38"/>
          <p:cNvSpPr>
            <a:spLocks noChangeShapeType="1"/>
          </p:cNvSpPr>
          <p:nvPr/>
        </p:nvSpPr>
        <p:spPr bwMode="auto">
          <a:xfrm flipV="1">
            <a:off x="3708400" y="2033588"/>
            <a:ext cx="719138" cy="574675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4695" name="Object 39"/>
          <p:cNvGraphicFramePr>
            <a:graphicFrameLocks noChangeAspect="1"/>
          </p:cNvGraphicFramePr>
          <p:nvPr/>
        </p:nvGraphicFramePr>
        <p:xfrm>
          <a:off x="611188" y="5157788"/>
          <a:ext cx="81375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3657600" imgH="457200" progId="Equation.3">
                  <p:embed/>
                </p:oleObj>
              </mc:Choice>
              <mc:Fallback>
                <p:oleObj name="公式" r:id="rId3" imgW="365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57788"/>
                        <a:ext cx="81375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96" name="Rectangle 40"/>
          <p:cNvSpPr>
            <a:spLocks noChangeArrowheads="1"/>
          </p:cNvSpPr>
          <p:nvPr/>
        </p:nvSpPr>
        <p:spPr bwMode="auto">
          <a:xfrm>
            <a:off x="7524750" y="4868863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331746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4" name="Line 4"/>
          <p:cNvSpPr>
            <a:spLocks noChangeShapeType="1"/>
          </p:cNvSpPr>
          <p:nvPr/>
        </p:nvSpPr>
        <p:spPr bwMode="auto">
          <a:xfrm flipV="1">
            <a:off x="2484438" y="4076700"/>
            <a:ext cx="3744912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>
            <a:off x="3094038" y="38496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3779838" y="3697288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>
            <a:off x="4541838" y="3468688"/>
            <a:ext cx="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>
            <a:off x="5292725" y="3284538"/>
            <a:ext cx="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6300788" y="3932238"/>
            <a:ext cx="100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800" b="0">
                <a:latin typeface="幼圆" pitchFamily="49" charset="-122"/>
                <a:ea typeface="幼圆" pitchFamily="49" charset="-122"/>
              </a:rPr>
              <a:t>T(i)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3094038" y="35448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1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3779838" y="33924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2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4468813" y="345598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3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5364163" y="32131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4</a:t>
            </a: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 flipV="1">
            <a:off x="2268538" y="765175"/>
            <a:ext cx="9525" cy="22653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95" name="Line 15"/>
          <p:cNvSpPr>
            <a:spLocks noChangeShapeType="1"/>
          </p:cNvSpPr>
          <p:nvPr/>
        </p:nvSpPr>
        <p:spPr bwMode="auto">
          <a:xfrm>
            <a:off x="2039938" y="2497138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96" name="Line 16"/>
          <p:cNvSpPr>
            <a:spLocks noChangeShapeType="1"/>
          </p:cNvSpPr>
          <p:nvPr/>
        </p:nvSpPr>
        <p:spPr bwMode="auto">
          <a:xfrm>
            <a:off x="1887538" y="1951038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>
            <a:off x="1506538" y="1316038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698" name="Text Box 18"/>
          <p:cNvSpPr txBox="1">
            <a:spLocks noChangeArrowheads="1"/>
          </p:cNvSpPr>
          <p:nvPr/>
        </p:nvSpPr>
        <p:spPr bwMode="auto">
          <a:xfrm>
            <a:off x="1444625" y="2281238"/>
            <a:ext cx="6111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1</a:t>
            </a:r>
          </a:p>
        </p:txBody>
      </p:sp>
      <p:sp>
        <p:nvSpPr>
          <p:cNvPr id="455699" name="Text Box 19"/>
          <p:cNvSpPr txBox="1">
            <a:spLocks noChangeArrowheads="1"/>
          </p:cNvSpPr>
          <p:nvPr/>
        </p:nvSpPr>
        <p:spPr bwMode="auto">
          <a:xfrm>
            <a:off x="1506538" y="167163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2</a:t>
            </a:r>
          </a:p>
        </p:txBody>
      </p:sp>
      <p:sp>
        <p:nvSpPr>
          <p:cNvPr id="455700" name="Text Box 20"/>
          <p:cNvSpPr txBox="1">
            <a:spLocks noChangeArrowheads="1"/>
          </p:cNvSpPr>
          <p:nvPr/>
        </p:nvSpPr>
        <p:spPr bwMode="auto">
          <a:xfrm>
            <a:off x="1125538" y="985838"/>
            <a:ext cx="38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itchFamily="18" charset="0"/>
              </a:rPr>
              <a:t>4</a:t>
            </a:r>
          </a:p>
        </p:txBody>
      </p:sp>
      <p:sp>
        <p:nvSpPr>
          <p:cNvPr id="455701" name="Rectangle 21"/>
          <p:cNvSpPr>
            <a:spLocks noChangeArrowheads="1"/>
          </p:cNvSpPr>
          <p:nvPr/>
        </p:nvSpPr>
        <p:spPr bwMode="auto">
          <a:xfrm>
            <a:off x="1196975" y="29987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>
                <a:latin typeface="幼圆" pitchFamily="49" charset="-122"/>
                <a:ea typeface="幼圆" pitchFamily="49" charset="-122"/>
              </a:rPr>
              <a:t>R(j)</a:t>
            </a:r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 flipV="1">
            <a:off x="2987675" y="2492375"/>
            <a:ext cx="230505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3" name="Line 23"/>
          <p:cNvSpPr>
            <a:spLocks noChangeShapeType="1"/>
          </p:cNvSpPr>
          <p:nvPr/>
        </p:nvSpPr>
        <p:spPr bwMode="auto">
          <a:xfrm>
            <a:off x="2987675" y="1265238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987675" y="1268413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V="1">
            <a:off x="3706813" y="1268413"/>
            <a:ext cx="1587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V="1">
            <a:off x="4427538" y="1268413"/>
            <a:ext cx="0" cy="12255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7" name="Line 27"/>
          <p:cNvSpPr>
            <a:spLocks noChangeShapeType="1"/>
          </p:cNvSpPr>
          <p:nvPr/>
        </p:nvSpPr>
        <p:spPr bwMode="auto">
          <a:xfrm flipV="1">
            <a:off x="5291138" y="1268413"/>
            <a:ext cx="1587" cy="12033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08" name="Line 28"/>
          <p:cNvSpPr>
            <a:spLocks noChangeShapeType="1"/>
          </p:cNvSpPr>
          <p:nvPr/>
        </p:nvSpPr>
        <p:spPr bwMode="auto">
          <a:xfrm>
            <a:off x="2987675" y="1844675"/>
            <a:ext cx="2305050" cy="3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2339975" y="2492375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(1,1) g(1,1)</a:t>
            </a:r>
          </a:p>
        </p:txBody>
      </p:sp>
      <p:sp>
        <p:nvSpPr>
          <p:cNvPr id="455717" name="Line 37"/>
          <p:cNvSpPr>
            <a:spLocks noChangeShapeType="1"/>
          </p:cNvSpPr>
          <p:nvPr/>
        </p:nvSpPr>
        <p:spPr bwMode="auto">
          <a:xfrm>
            <a:off x="3708400" y="2478088"/>
            <a:ext cx="719138" cy="0"/>
          </a:xfrm>
          <a:prstGeom prst="line">
            <a:avLst/>
          </a:prstGeom>
          <a:noFill/>
          <a:ln w="38100" cap="sq">
            <a:solidFill>
              <a:srgbClr val="FF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>
            <a:off x="2987675" y="2478088"/>
            <a:ext cx="720725" cy="0"/>
          </a:xfrm>
          <a:prstGeom prst="line">
            <a:avLst/>
          </a:prstGeom>
          <a:noFill/>
          <a:ln w="38100" cap="sq">
            <a:solidFill>
              <a:srgbClr val="FF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4140200" y="253841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g(3,1)</a:t>
            </a:r>
          </a:p>
        </p:txBody>
      </p:sp>
      <p:graphicFrame>
        <p:nvGraphicFramePr>
          <p:cNvPr id="455720" name="Object 40"/>
          <p:cNvGraphicFramePr>
            <a:graphicFrameLocks noChangeAspect="1"/>
          </p:cNvGraphicFramePr>
          <p:nvPr/>
        </p:nvGraphicFramePr>
        <p:xfrm>
          <a:off x="1187450" y="5013325"/>
          <a:ext cx="6048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3" imgW="2501640" imgH="203040" progId="Equation.3">
                  <p:embed/>
                </p:oleObj>
              </mc:Choice>
              <mc:Fallback>
                <p:oleObj name="公式" r:id="rId3" imgW="250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048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952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1447800" y="4724400"/>
          <a:ext cx="52403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3" imgW="2298600" imgH="711000" progId="Equation.3">
                  <p:embed/>
                </p:oleObj>
              </mc:Choice>
              <mc:Fallback>
                <p:oleObj name="公式" r:id="rId3" imgW="2298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52403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6156325" y="5157788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√</a:t>
            </a:r>
          </a:p>
        </p:txBody>
      </p:sp>
      <p:grpSp>
        <p:nvGrpSpPr>
          <p:cNvPr id="457780" name="Group 52"/>
          <p:cNvGrpSpPr>
            <a:grpSpLocks/>
          </p:cNvGrpSpPr>
          <p:nvPr/>
        </p:nvGrpSpPr>
        <p:grpSpPr bwMode="auto">
          <a:xfrm>
            <a:off x="1125538" y="765175"/>
            <a:ext cx="5892800" cy="2752725"/>
            <a:chOff x="709" y="482"/>
            <a:chExt cx="3712" cy="1734"/>
          </a:xfrm>
        </p:grpSpPr>
        <p:sp>
          <p:nvSpPr>
            <p:cNvPr id="457750" name="Line 22"/>
            <p:cNvSpPr>
              <a:spLocks noChangeShapeType="1"/>
            </p:cNvSpPr>
            <p:nvPr/>
          </p:nvSpPr>
          <p:spPr bwMode="auto">
            <a:xfrm flipV="1">
              <a:off x="1520" y="2183"/>
              <a:ext cx="2359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51" name="Line 23"/>
            <p:cNvSpPr>
              <a:spLocks noChangeShapeType="1"/>
            </p:cNvSpPr>
            <p:nvPr/>
          </p:nvSpPr>
          <p:spPr bwMode="auto">
            <a:xfrm>
              <a:off x="1904" y="2040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52" name="Line 24"/>
            <p:cNvSpPr>
              <a:spLocks noChangeShapeType="1"/>
            </p:cNvSpPr>
            <p:nvPr/>
          </p:nvSpPr>
          <p:spPr bwMode="auto">
            <a:xfrm>
              <a:off x="2336" y="1944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53" name="Line 25"/>
            <p:cNvSpPr>
              <a:spLocks noChangeShapeType="1"/>
            </p:cNvSpPr>
            <p:nvPr/>
          </p:nvSpPr>
          <p:spPr bwMode="auto">
            <a:xfrm>
              <a:off x="2816" y="1800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54" name="Line 26"/>
            <p:cNvSpPr>
              <a:spLocks noChangeShapeType="1"/>
            </p:cNvSpPr>
            <p:nvPr/>
          </p:nvSpPr>
          <p:spPr bwMode="auto">
            <a:xfrm>
              <a:off x="3289" y="1684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55" name="Text Box 27"/>
            <p:cNvSpPr txBox="1">
              <a:spLocks noChangeArrowheads="1"/>
            </p:cNvSpPr>
            <p:nvPr/>
          </p:nvSpPr>
          <p:spPr bwMode="auto">
            <a:xfrm>
              <a:off x="3787" y="1752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 altLang="zh-CN" sz="2800" b="0">
                  <a:latin typeface="幼圆" pitchFamily="49" charset="-122"/>
                  <a:ea typeface="幼圆" pitchFamily="49" charset="-122"/>
                </a:rPr>
                <a:t>T(i)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57756" name="Text Box 28"/>
            <p:cNvSpPr txBox="1">
              <a:spLocks noChangeArrowheads="1"/>
            </p:cNvSpPr>
            <p:nvPr/>
          </p:nvSpPr>
          <p:spPr bwMode="auto">
            <a:xfrm>
              <a:off x="1904" y="184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7757" name="Text Box 29"/>
            <p:cNvSpPr txBox="1">
              <a:spLocks noChangeArrowheads="1"/>
            </p:cNvSpPr>
            <p:nvPr/>
          </p:nvSpPr>
          <p:spPr bwMode="auto">
            <a:xfrm>
              <a:off x="2336" y="175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7758" name="Text Box 30"/>
            <p:cNvSpPr txBox="1">
              <a:spLocks noChangeArrowheads="1"/>
            </p:cNvSpPr>
            <p:nvPr/>
          </p:nvSpPr>
          <p:spPr bwMode="auto">
            <a:xfrm>
              <a:off x="2770" y="17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7759" name="Text Box 31"/>
            <p:cNvSpPr txBox="1">
              <a:spLocks noChangeArrowheads="1"/>
            </p:cNvSpPr>
            <p:nvPr/>
          </p:nvSpPr>
          <p:spPr bwMode="auto">
            <a:xfrm>
              <a:off x="3334" y="163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7760" name="Line 32"/>
            <p:cNvSpPr>
              <a:spLocks noChangeShapeType="1"/>
            </p:cNvSpPr>
            <p:nvPr/>
          </p:nvSpPr>
          <p:spPr bwMode="auto">
            <a:xfrm flipV="1">
              <a:off x="1429" y="482"/>
              <a:ext cx="6" cy="14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61" name="Line 33"/>
            <p:cNvSpPr>
              <a:spLocks noChangeShapeType="1"/>
            </p:cNvSpPr>
            <p:nvPr/>
          </p:nvSpPr>
          <p:spPr bwMode="auto">
            <a:xfrm>
              <a:off x="1283" y="1579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62" name="Line 34"/>
            <p:cNvSpPr>
              <a:spLocks noChangeShapeType="1"/>
            </p:cNvSpPr>
            <p:nvPr/>
          </p:nvSpPr>
          <p:spPr bwMode="auto">
            <a:xfrm>
              <a:off x="1189" y="1229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63" name="Line 35"/>
            <p:cNvSpPr>
              <a:spLocks noChangeShapeType="1"/>
            </p:cNvSpPr>
            <p:nvPr/>
          </p:nvSpPr>
          <p:spPr bwMode="auto">
            <a:xfrm>
              <a:off x="949" y="829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7764" name="Text Box 36"/>
            <p:cNvSpPr txBox="1">
              <a:spLocks noChangeArrowheads="1"/>
            </p:cNvSpPr>
            <p:nvPr/>
          </p:nvSpPr>
          <p:spPr bwMode="auto">
            <a:xfrm>
              <a:off x="910" y="1437"/>
              <a:ext cx="3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7765" name="Text Box 37"/>
            <p:cNvSpPr txBox="1">
              <a:spLocks noChangeArrowheads="1"/>
            </p:cNvSpPr>
            <p:nvPr/>
          </p:nvSpPr>
          <p:spPr bwMode="auto">
            <a:xfrm>
              <a:off x="949" y="105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7766" name="Text Box 38"/>
            <p:cNvSpPr txBox="1">
              <a:spLocks noChangeArrowheads="1"/>
            </p:cNvSpPr>
            <p:nvPr/>
          </p:nvSpPr>
          <p:spPr bwMode="auto">
            <a:xfrm>
              <a:off x="709" y="62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7767" name="Rectangle 39"/>
            <p:cNvSpPr>
              <a:spLocks noChangeArrowheads="1"/>
            </p:cNvSpPr>
            <p:nvPr/>
          </p:nvSpPr>
          <p:spPr bwMode="auto">
            <a:xfrm>
              <a:off x="754" y="188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0">
                  <a:latin typeface="幼圆" pitchFamily="49" charset="-122"/>
                  <a:ea typeface="幼圆" pitchFamily="49" charset="-122"/>
                </a:rPr>
                <a:t>R(j)</a:t>
              </a:r>
            </a:p>
          </p:txBody>
        </p:sp>
        <p:grpSp>
          <p:nvGrpSpPr>
            <p:cNvPr id="457779" name="Group 51"/>
            <p:cNvGrpSpPr>
              <a:grpSpLocks/>
            </p:cNvGrpSpPr>
            <p:nvPr/>
          </p:nvGrpSpPr>
          <p:grpSpPr bwMode="auto">
            <a:xfrm>
              <a:off x="1882" y="799"/>
              <a:ext cx="1452" cy="774"/>
              <a:chOff x="1882" y="799"/>
              <a:chExt cx="1452" cy="774"/>
            </a:xfrm>
          </p:grpSpPr>
          <p:sp>
            <p:nvSpPr>
              <p:cNvPr id="457734" name="Line 6"/>
              <p:cNvSpPr>
                <a:spLocks noChangeShapeType="1"/>
              </p:cNvSpPr>
              <p:nvPr/>
            </p:nvSpPr>
            <p:spPr bwMode="auto">
              <a:xfrm flipV="1">
                <a:off x="1882" y="1572"/>
                <a:ext cx="1452" cy="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35" name="Line 7"/>
              <p:cNvSpPr>
                <a:spLocks noChangeShapeType="1"/>
              </p:cNvSpPr>
              <p:nvPr/>
            </p:nvSpPr>
            <p:spPr bwMode="auto">
              <a:xfrm>
                <a:off x="1882" y="799"/>
                <a:ext cx="1452" cy="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36" name="Line 8"/>
              <p:cNvSpPr>
                <a:spLocks noChangeShapeType="1"/>
              </p:cNvSpPr>
              <p:nvPr/>
            </p:nvSpPr>
            <p:spPr bwMode="auto">
              <a:xfrm>
                <a:off x="1882" y="801"/>
                <a:ext cx="0" cy="7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37" name="Line 9"/>
              <p:cNvSpPr>
                <a:spLocks noChangeShapeType="1"/>
              </p:cNvSpPr>
              <p:nvPr/>
            </p:nvSpPr>
            <p:spPr bwMode="auto">
              <a:xfrm flipV="1">
                <a:off x="2335" y="801"/>
                <a:ext cx="1" cy="7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38" name="Line 10"/>
              <p:cNvSpPr>
                <a:spLocks noChangeShapeType="1"/>
              </p:cNvSpPr>
              <p:nvPr/>
            </p:nvSpPr>
            <p:spPr bwMode="auto">
              <a:xfrm flipV="1">
                <a:off x="2789" y="801"/>
                <a:ext cx="0" cy="7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39" name="Line 11"/>
              <p:cNvSpPr>
                <a:spLocks noChangeShapeType="1"/>
              </p:cNvSpPr>
              <p:nvPr/>
            </p:nvSpPr>
            <p:spPr bwMode="auto">
              <a:xfrm flipV="1">
                <a:off x="3333" y="801"/>
                <a:ext cx="1" cy="75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40" name="Line 12"/>
              <p:cNvSpPr>
                <a:spLocks noChangeShapeType="1"/>
              </p:cNvSpPr>
              <p:nvPr/>
            </p:nvSpPr>
            <p:spPr bwMode="auto">
              <a:xfrm>
                <a:off x="1882" y="1164"/>
                <a:ext cx="1452" cy="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49" name="Line 21"/>
              <p:cNvSpPr>
                <a:spLocks noChangeShapeType="1"/>
              </p:cNvSpPr>
              <p:nvPr/>
            </p:nvSpPr>
            <p:spPr bwMode="auto">
              <a:xfrm flipV="1">
                <a:off x="1882" y="1162"/>
                <a:ext cx="454" cy="408"/>
              </a:xfrm>
              <a:prstGeom prst="line">
                <a:avLst/>
              </a:prstGeom>
              <a:noFill/>
              <a:ln w="28575" cap="sq">
                <a:solidFill>
                  <a:srgbClr val="CC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77" name="Line 49"/>
              <p:cNvSpPr>
                <a:spLocks noChangeShapeType="1"/>
              </p:cNvSpPr>
              <p:nvPr/>
            </p:nvSpPr>
            <p:spPr bwMode="auto">
              <a:xfrm>
                <a:off x="2336" y="1162"/>
                <a:ext cx="453" cy="0"/>
              </a:xfrm>
              <a:prstGeom prst="line">
                <a:avLst/>
              </a:prstGeom>
              <a:noFill/>
              <a:ln w="28575" cap="sq">
                <a:solidFill>
                  <a:srgbClr val="CC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7778" name="Line 50"/>
              <p:cNvSpPr>
                <a:spLocks noChangeShapeType="1"/>
              </p:cNvSpPr>
              <p:nvPr/>
            </p:nvSpPr>
            <p:spPr bwMode="auto">
              <a:xfrm flipV="1">
                <a:off x="2789" y="799"/>
                <a:ext cx="545" cy="363"/>
              </a:xfrm>
              <a:prstGeom prst="line">
                <a:avLst/>
              </a:prstGeom>
              <a:noFill/>
              <a:ln w="28575" cap="sq">
                <a:solidFill>
                  <a:srgbClr val="CC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41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语音识别</a:t>
            </a:r>
            <a:r>
              <a:rPr lang="zh-CN" altLang="en-US" sz="2800" dirty="0"/>
              <a:t>历史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语音识别分类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语音识别形式化描述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基于</a:t>
            </a:r>
            <a:r>
              <a:rPr lang="zh-CN" altLang="en-US" sz="2800" dirty="0" smtClean="0"/>
              <a:t>矢量量化（</a:t>
            </a:r>
            <a:r>
              <a:rPr lang="en-US" altLang="zh-CN" sz="2800" smtClean="0"/>
              <a:t>VQ</a:t>
            </a:r>
            <a:r>
              <a:rPr lang="zh-CN" altLang="en-US" sz="2800" smtClean="0"/>
              <a:t>）语音识别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基于动态时间弯曲（</a:t>
            </a:r>
            <a:r>
              <a:rPr lang="en-US" altLang="zh-CN" sz="2800" smtClean="0"/>
              <a:t>DTW</a:t>
            </a:r>
            <a:r>
              <a:rPr lang="zh-CN" altLang="en-US" sz="2800" smtClean="0"/>
              <a:t>）语音识别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基于</a:t>
            </a:r>
            <a:r>
              <a:rPr lang="en-US" altLang="zh-CN" sz="2800" smtClean="0"/>
              <a:t>HMM</a:t>
            </a:r>
            <a:r>
              <a:rPr lang="zh-CN" altLang="en-US" sz="2800" smtClean="0"/>
              <a:t>的语音识别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/>
              <a:t>说话</a:t>
            </a:r>
            <a:r>
              <a:rPr lang="zh-CN" altLang="en-US" sz="2800" smtClean="0"/>
              <a:t>人识别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52880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/>
              <a:t>基于</a:t>
            </a:r>
            <a:r>
              <a:rPr lang="en-US" altLang="zh-CN" sz="3600" b="1" dirty="0"/>
              <a:t>DTW</a:t>
            </a:r>
            <a:r>
              <a:rPr lang="zh-CN" altLang="en-US" sz="3600" b="1" dirty="0"/>
              <a:t>技术的</a:t>
            </a:r>
            <a:r>
              <a:rPr lang="zh-CN" altLang="en-US" sz="3600" b="1" dirty="0" smtClean="0"/>
              <a:t>语音识别</a:t>
            </a:r>
            <a:r>
              <a:rPr lang="zh-CN" altLang="en-US" sz="3600" b="1" dirty="0"/>
              <a:t>算法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词 汇 表：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(n), n=1,2,…,N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参考模板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R(k), k=1,2,…,N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待识模式：</a:t>
            </a:r>
            <a:r>
              <a:rPr lang="en-US" altLang="zh-CN" sz="2400" dirty="0" smtClean="0"/>
              <a:t>T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调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DTW</a:t>
            </a:r>
            <a:r>
              <a:rPr lang="zh-CN" altLang="en-US" sz="2000" dirty="0" smtClean="0"/>
              <a:t>算法，计算所有</a:t>
            </a:r>
            <a:r>
              <a:rPr lang="en-US" altLang="zh-CN" sz="2000" dirty="0" err="1" smtClean="0"/>
              <a:t>D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(T,R(k))</a:t>
            </a:r>
            <a:r>
              <a:rPr lang="zh-CN" altLang="en-US" sz="2000" dirty="0" smtClean="0"/>
              <a:t>。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对所有</a:t>
            </a:r>
            <a:r>
              <a:rPr lang="en-US" altLang="zh-CN" sz="2000" dirty="0" err="1" smtClean="0"/>
              <a:t>D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(T,R(k))</a:t>
            </a:r>
            <a:r>
              <a:rPr lang="zh-CN" altLang="en-US" sz="2000" dirty="0" smtClean="0"/>
              <a:t>求其最小值，该最小失真度所对应的下标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为识别结果。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    </a:t>
            </a:r>
            <a:r>
              <a:rPr lang="en-US" altLang="zh-CN" sz="2400" dirty="0" smtClean="0"/>
              <a:t>n=</a:t>
            </a:r>
            <a:r>
              <a:rPr lang="en-US" altLang="zh-CN" sz="2400" dirty="0" err="1" smtClean="0"/>
              <a:t>arg</a:t>
            </a:r>
            <a:r>
              <a:rPr lang="en-US" altLang="zh-CN" sz="2400" dirty="0" smtClean="0"/>
              <a:t> min{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}</a:t>
            </a:r>
            <a:endParaRPr lang="en-US" altLang="zh-CN" sz="2400" dirty="0" smtClean="0">
              <a:cs typeface="+mn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93488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/>
              <a:t>参考模板的训练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8534400" cy="54864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 smtClean="0"/>
                  <a:t>偶然方法</a:t>
                </a:r>
                <a:r>
                  <a:rPr lang="zh-CN" altLang="en-US" sz="2000" dirty="0" smtClean="0"/>
                  <a:t>：当待识别词表不大时，且针对特定人，可以将每一个词的每一遍语音形成一个参考模板</a:t>
                </a:r>
                <a:endParaRPr lang="en-US" altLang="zh-CN" sz="200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/>
                  <a:t>顽健</a:t>
                </a:r>
                <a:r>
                  <a:rPr lang="zh-CN" altLang="en-US" sz="2000" b="1" dirty="0" smtClean="0"/>
                  <a:t>方法</a:t>
                </a:r>
                <a:r>
                  <a:rPr lang="zh-CN" altLang="en-US" sz="2000" dirty="0" smtClean="0"/>
                  <a:t>：将每个词重复说多遍，直到获得一对一致性较好的特征序列。基于</a:t>
                </a:r>
                <a:r>
                  <a:rPr lang="en-US" altLang="zh-CN" sz="2000" dirty="0" smtClean="0"/>
                  <a:t>DTW</a:t>
                </a:r>
                <a:r>
                  <a:rPr lang="zh-CN" altLang="en-US" sz="2000" dirty="0" smtClean="0"/>
                  <a:t>算法计算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个模板（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）的失真，当它小于给定门限时，认为其一致性比较好；然后计算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zh-CN" altLang="en-US" sz="2000" b="0" i="1" smtClean="0">
                            <a:latin typeface="Cambria Math"/>
                          </a:rPr>
                          <m:t>和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zh-CN" altLang="en-US" sz="2000" i="1" smtClean="0">
                        <a:latin typeface="Cambria Math"/>
                        <a:ea typeface="Cambria Math"/>
                      </a:rPr>
                      <m:t>的时间弯曲平均</m:t>
                    </m:r>
                  </m:oMath>
                </a14:m>
                <a:r>
                  <a:rPr lang="zh-CN" altLang="en-US" sz="2000" dirty="0" smtClean="0"/>
                  <a:t>得到一个新的参考模板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。显然这种方法比偶然方法好，但是对非特定人时，效果还是较差</a:t>
                </a:r>
                <a:endParaRPr lang="en-US" altLang="zh-CN" sz="200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 smtClean="0"/>
                  <a:t>聚类方法</a:t>
                </a:r>
                <a:r>
                  <a:rPr lang="zh-CN" altLang="en-US" sz="2000" dirty="0" smtClean="0"/>
                  <a:t>：针对非特定人语音识别</a:t>
                </a:r>
                <a:endParaRPr lang="en-US" altLang="zh-CN" sz="2000" dirty="0" smtClean="0"/>
              </a:p>
              <a:p>
                <a:pPr marL="438150" lvl="1" indent="0" algn="just">
                  <a:lnSpc>
                    <a:spcPct val="150000"/>
                  </a:lnSpc>
                  <a:buNone/>
                </a:pPr>
                <a:r>
                  <a:rPr lang="zh-CN" altLang="en-US" sz="2000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sz="2000" dirty="0" smtClean="0"/>
                  <a:t>为</a:t>
                </a:r>
                <a:r>
                  <a:rPr lang="en-US" altLang="zh-CN" sz="2000" dirty="0" smtClean="0"/>
                  <a:t>L</a:t>
                </a:r>
                <a:r>
                  <a:rPr lang="zh-CN" altLang="en-US" sz="2000" dirty="0" smtClean="0"/>
                  <a:t>个训练序列的集合，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zh-CN" altLang="en-US" sz="200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为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某特定语音</a:t>
                </a:r>
                <a:r>
                  <a:rPr lang="zh-CN" altLang="en-US" sz="2000" dirty="0" smtClean="0"/>
                  <a:t>的一次发音；对每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次发音的特征矢量序列进行匹配计算，得到匹配距离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/>
                          </a:rPr>
                          <m:t>𝛿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sz="1800" i="1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，构成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zh-CN" altLang="en-US" sz="1800" dirty="0" smtClean="0"/>
                  <a:t>的距离矩阵。聚类目的是将</a:t>
                </a:r>
                <a:r>
                  <a:rPr lang="en-US" altLang="zh-CN" sz="1800" dirty="0" smtClean="0"/>
                  <a:t>L</a:t>
                </a:r>
                <a:r>
                  <a:rPr lang="zh-CN" altLang="en-US" sz="1800" dirty="0" smtClean="0"/>
                  <a:t>个训练序列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zh-CN" altLang="en-US" sz="1800" dirty="0" smtClean="0"/>
                  <a:t>聚成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不同的类，使得同一类中语音模式比较接近，每一个类可以用一个典型的语音序列来代表。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8534400" cy="5486400"/>
              </a:xfrm>
              <a:blipFill rotWithShape="0">
                <a:blip r:embed="rId2"/>
                <a:stretch>
                  <a:fillRect l="-286" r="-3643" b="-4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86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/>
              <a:t>基于</a:t>
            </a:r>
            <a:r>
              <a:rPr lang="en-US" altLang="zh-CN" sz="3600" b="1" dirty="0" smtClean="0"/>
              <a:t>DTW</a:t>
            </a:r>
            <a:r>
              <a:rPr lang="zh-CN" altLang="en-US" sz="3600" b="1" dirty="0" smtClean="0"/>
              <a:t>语音识别算法存在的</a:t>
            </a:r>
            <a:r>
              <a:rPr lang="zh-CN" altLang="en-US" sz="3600" b="1" dirty="0"/>
              <a:t>问题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运算量大：需要寻找最佳匹配点；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识别性能过分依赖于端点检测；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没有充分利用语音信号的时序动态信息；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400" dirty="0" smtClean="0">
              <a:cs typeface="+mn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4111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99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采用</a:t>
            </a:r>
            <a:r>
              <a:rPr lang="en-US" altLang="zh-CN" sz="3600" dirty="0" smtClean="0"/>
              <a:t>HMM</a:t>
            </a:r>
            <a:r>
              <a:rPr lang="zh-CN" altLang="en-US" sz="3600" dirty="0" smtClean="0"/>
              <a:t>进行语音识别的理由</a:t>
            </a:r>
            <a:endParaRPr lang="zh-CN" alt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77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27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的语音识别：基本原理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409" y="1853926"/>
            <a:ext cx="4114800" cy="2565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495800"/>
            <a:ext cx="4114800" cy="1628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800" y="2133600"/>
            <a:ext cx="173316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训练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（获得模型）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2192" y="4763265"/>
            <a:ext cx="173316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识别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FFFF"/>
                </a:solidFill>
              </a:rPr>
              <a:t>（获得结果）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01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的训练（结合</a:t>
            </a:r>
            <a:r>
              <a:rPr lang="en-US" altLang="zh-CN" dirty="0" smtClean="0"/>
              <a:t>VQ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8001000" cy="4267200"/>
          </a:xfrm>
        </p:spPr>
        <p:txBody>
          <a:bodyPr/>
          <a:lstStyle/>
          <a:p>
            <a:r>
              <a:rPr lang="zh-CN" altLang="en-US" sz="2800" dirty="0" smtClean="0"/>
              <a:t>利用</a:t>
            </a:r>
            <a:r>
              <a:rPr lang="en-US" altLang="zh-CN" sz="2800" dirty="0" smtClean="0"/>
              <a:t>VQ</a:t>
            </a:r>
            <a:r>
              <a:rPr lang="zh-CN" altLang="en-US" sz="2800" dirty="0" smtClean="0"/>
              <a:t>获得词</a:t>
            </a:r>
            <a:r>
              <a:rPr lang="en-US" altLang="zh-CN" sz="2800" dirty="0" smtClean="0"/>
              <a:t>V</a:t>
            </a:r>
            <a:r>
              <a:rPr lang="en-US" altLang="zh-CN" sz="2800" baseline="30000" dirty="0" smtClean="0"/>
              <a:t>1</a:t>
            </a:r>
            <a:r>
              <a:rPr lang="zh-CN" altLang="en-US" sz="2800" dirty="0" smtClean="0"/>
              <a:t>的观察符号序列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假设词</a:t>
            </a:r>
            <a:r>
              <a:rPr lang="en-US" altLang="zh-CN" sz="2400" dirty="0" smtClean="0"/>
              <a:t>V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遍</a:t>
            </a:r>
            <a:r>
              <a:rPr lang="zh-CN" altLang="en-US" sz="2400" dirty="0"/>
              <a:t>录</a:t>
            </a:r>
            <a:r>
              <a:rPr lang="zh-CN" altLang="en-US" sz="2400" dirty="0" smtClean="0"/>
              <a:t>音信号，每一遍信号可计算一串特征向量（例如</a:t>
            </a:r>
            <a:r>
              <a:rPr lang="en-US" altLang="zh-CN" sz="2400" dirty="0" smtClean="0"/>
              <a:t>MFCC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LSP</a:t>
            </a:r>
            <a:r>
              <a:rPr lang="zh-CN" altLang="en-US" sz="2400" dirty="0" smtClean="0"/>
              <a:t>等）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对词</a:t>
            </a:r>
            <a:r>
              <a:rPr lang="en-US" altLang="zh-CN" sz="2400" dirty="0" smtClean="0"/>
              <a:t>V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的所有特征向量训练</a:t>
            </a:r>
            <a:r>
              <a:rPr lang="en-US" altLang="zh-CN" sz="2400" dirty="0" smtClean="0"/>
              <a:t>VQ</a:t>
            </a:r>
            <a:r>
              <a:rPr lang="zh-CN" altLang="en-US" sz="2400" dirty="0" smtClean="0"/>
              <a:t>模型，生成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个码本向量</a:t>
            </a:r>
            <a:r>
              <a:rPr lang="en-US" altLang="zh-CN" sz="2400" dirty="0" smtClean="0"/>
              <a:t>{cb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,cb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cb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smtClean="0"/>
              <a:t>}</a:t>
            </a:r>
          </a:p>
          <a:p>
            <a:pPr lvl="1"/>
            <a:r>
              <a:rPr lang="zh-CN" altLang="en-US" sz="2400" dirty="0" smtClean="0"/>
              <a:t>将词</a:t>
            </a:r>
            <a:r>
              <a:rPr lang="en-US" altLang="zh-CN" sz="2400" dirty="0" smtClean="0"/>
              <a:t>V</a:t>
            </a:r>
            <a:r>
              <a:rPr lang="en-US" altLang="zh-CN" sz="2400" baseline="30000" dirty="0" smtClean="0"/>
              <a:t>1</a:t>
            </a:r>
            <a:r>
              <a:rPr lang="zh-CN" altLang="en-US" sz="2400" dirty="0" smtClean="0"/>
              <a:t>对应的所有特征向量进行</a:t>
            </a:r>
            <a:r>
              <a:rPr lang="en-US" altLang="zh-CN" sz="2400" dirty="0" smtClean="0"/>
              <a:t>VQ</a:t>
            </a:r>
            <a:r>
              <a:rPr lang="zh-CN" altLang="en-US" sz="2400" dirty="0" smtClean="0"/>
              <a:t>量化，就获得该词对应的观察符号</a:t>
            </a:r>
            <a:endParaRPr lang="en-US" altLang="zh-CN" sz="2400" dirty="0" smtClean="0"/>
          </a:p>
          <a:p>
            <a:r>
              <a:rPr lang="zh-CN" altLang="en-US" sz="2800" dirty="0"/>
              <a:t>根据词</a:t>
            </a:r>
            <a:r>
              <a:rPr lang="en-US" altLang="zh-CN" sz="2800" dirty="0" smtClean="0"/>
              <a:t>V</a:t>
            </a:r>
            <a:r>
              <a:rPr lang="en-US" altLang="zh-CN" sz="2800" baseline="30000" dirty="0" smtClean="0"/>
              <a:t>1</a:t>
            </a:r>
            <a:r>
              <a:rPr lang="zh-CN" altLang="en-US" sz="2800" dirty="0" smtClean="0"/>
              <a:t>观察</a:t>
            </a:r>
            <a:r>
              <a:rPr lang="zh-CN" altLang="en-US" sz="2800" dirty="0"/>
              <a:t>符号序列，采用</a:t>
            </a:r>
            <a:r>
              <a:rPr lang="en-US" altLang="zh-CN" sz="2800" dirty="0"/>
              <a:t>Baum-Welch</a:t>
            </a:r>
            <a:r>
              <a:rPr lang="zh-CN" altLang="en-US" sz="2800" dirty="0"/>
              <a:t>算法进行训练，就获得了词</a:t>
            </a:r>
            <a:r>
              <a:rPr lang="en-US" altLang="zh-CN" sz="2800" dirty="0"/>
              <a:t>V</a:t>
            </a:r>
            <a:r>
              <a:rPr lang="en-US" altLang="zh-CN" sz="2800" baseline="30000" dirty="0"/>
              <a:t>1</a:t>
            </a:r>
            <a:r>
              <a:rPr lang="zh-CN" altLang="en-US" sz="2800" dirty="0"/>
              <a:t>的</a:t>
            </a:r>
            <a:r>
              <a:rPr lang="en-US" altLang="zh-CN" sz="2800" dirty="0"/>
              <a:t>HMM</a:t>
            </a:r>
            <a:r>
              <a:rPr lang="zh-CN" altLang="en-US" sz="2800" dirty="0"/>
              <a:t>模型</a:t>
            </a:r>
            <a:r>
              <a:rPr lang="en-US" altLang="zh-CN" sz="2800" dirty="0"/>
              <a:t>M</a:t>
            </a:r>
            <a:r>
              <a:rPr lang="en-US" altLang="zh-CN" sz="2800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2189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ABBA1-5672-4AE4-8EA2-4E2CF256075D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 smtClean="0"/>
              <a:t>的</a:t>
            </a:r>
            <a:r>
              <a:rPr lang="zh-CN" altLang="en-US" dirty="0"/>
              <a:t>识别</a:t>
            </a:r>
            <a:r>
              <a:rPr lang="zh-CN" altLang="en-US" dirty="0" smtClean="0"/>
              <a:t>（</a:t>
            </a:r>
            <a:r>
              <a:rPr lang="zh-CN" altLang="en-US" dirty="0"/>
              <a:t>结合</a:t>
            </a:r>
            <a:r>
              <a:rPr lang="en-US" altLang="zh-CN" dirty="0"/>
              <a:t>VQ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8001000" cy="4267200"/>
          </a:xfrm>
        </p:spPr>
        <p:txBody>
          <a:bodyPr/>
          <a:lstStyle/>
          <a:p>
            <a:r>
              <a:rPr lang="zh-CN" altLang="en-US" dirty="0" smtClean="0"/>
              <a:t>采集待识别的语音信号，提取其特征向量</a:t>
            </a:r>
            <a:endParaRPr lang="en-US" altLang="zh-CN" dirty="0" smtClean="0"/>
          </a:p>
          <a:p>
            <a:r>
              <a:rPr lang="zh-CN" altLang="en-US" dirty="0" smtClean="0"/>
              <a:t>对于每一个词</a:t>
            </a:r>
            <a:r>
              <a:rPr lang="en-US" altLang="zh-CN" dirty="0" smtClean="0"/>
              <a:t>V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模型（该词对应一个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模型及一个</a:t>
            </a:r>
            <a:r>
              <a:rPr lang="en-US" altLang="zh-CN" dirty="0" smtClean="0"/>
              <a:t>VQ</a:t>
            </a:r>
            <a:r>
              <a:rPr lang="zh-CN" altLang="en-US" dirty="0" smtClean="0"/>
              <a:t>码本）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</a:t>
            </a:r>
            <a:r>
              <a:rPr lang="en-US" altLang="zh-CN" dirty="0" smtClean="0"/>
              <a:t>VQ</a:t>
            </a:r>
            <a:r>
              <a:rPr lang="zh-CN" altLang="en-US" dirty="0" smtClean="0"/>
              <a:t>量化，获得观察符号</a:t>
            </a:r>
            <a:r>
              <a:rPr lang="en-US" altLang="zh-CN" dirty="0"/>
              <a:t>O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 smtClean="0"/>
              <a:t>Viterbi</a:t>
            </a:r>
            <a:r>
              <a:rPr lang="zh-CN" altLang="en-US" dirty="0" smtClean="0"/>
              <a:t>译码算法，获得观察符号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的概率估计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O|</a:t>
            </a:r>
            <a:r>
              <a:rPr lang="el-GR" altLang="zh-CN" dirty="0" smtClean="0"/>
              <a:t>λ</a:t>
            </a:r>
            <a:r>
              <a:rPr lang="en-US" altLang="zh-CN" baseline="30000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挑选出最大概率值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O|</a:t>
            </a:r>
            <a:r>
              <a:rPr lang="el-GR" altLang="zh-CN" dirty="0" smtClean="0"/>
              <a:t>λ</a:t>
            </a:r>
            <a:r>
              <a:rPr lang="en-US" altLang="zh-CN" baseline="30000" dirty="0" smtClean="0"/>
              <a:t>j*</a:t>
            </a:r>
            <a:r>
              <a:rPr lang="zh-CN" altLang="en-US" dirty="0" smtClean="0"/>
              <a:t>），即对应识别结果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词</a:t>
            </a:r>
            <a:r>
              <a:rPr lang="en-US" altLang="zh-CN" dirty="0" err="1" smtClean="0"/>
              <a:t>V</a:t>
            </a:r>
            <a:r>
              <a:rPr lang="en-US" altLang="zh-CN" baseline="30000" dirty="0" err="1" smtClean="0"/>
              <a:t>j</a:t>
            </a:r>
            <a:r>
              <a:rPr lang="en-US" altLang="zh-CN" baseline="30000" dirty="0" smtClean="0"/>
              <a:t>*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8175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CAACD8-5EE2-42B0-A213-6DBBBFB1AA7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C7FBB-347C-49E6-8992-7CAAA86D484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675" y="762000"/>
            <a:ext cx="80010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000000"/>
                </a:solidFill>
              </a:rPr>
              <a:t>基于深度学习的语音识别算法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5378642" cy="48006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531042" y="1828800"/>
            <a:ext cx="3460558" cy="48006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560060" y="2545080"/>
          <a:ext cx="31877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4" imgW="1676160" imgH="419040" progId="Equation.DSMT4">
                  <p:embed/>
                </p:oleObj>
              </mc:Choice>
              <mc:Fallback>
                <p:oleObj name="Equation" r:id="rId4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0060" y="2545080"/>
                        <a:ext cx="3187700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733800" y="2502378"/>
            <a:ext cx="5049933" cy="3517422"/>
            <a:chOff x="3733800" y="2273778"/>
            <a:chExt cx="5049933" cy="3517422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6858000" y="2273778"/>
              <a:ext cx="1057398" cy="46942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>
                <a:buFont typeface="Arial" pitchFamily="34" charset="0"/>
                <a:buNone/>
              </a:pPr>
              <a:endParaRPr lang="zh-CN" altLang="en-US" sz="3000" b="1" smtClean="0">
                <a:solidFill>
                  <a:srgbClr val="133984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908" y="3852208"/>
              <a:ext cx="3044825" cy="1938992"/>
            </a:xfrm>
            <a:prstGeom prst="rect">
              <a:avLst/>
            </a:prstGeom>
            <a:ln w="28575">
              <a:solidFill>
                <a:srgbClr val="FF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给定声学观测向量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的情况下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层</a:t>
              </a:r>
              <a:r>
                <a:rPr lang="zh-CN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DNN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计算后验概率 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p(O|S)</a:t>
              </a:r>
            </a:p>
            <a:p>
              <a:pPr algn="just"/>
              <a:endPara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zh-CN" altLang="en-US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DNN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的输入可以频谱特征，例如 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MFCC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等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7386699" y="2743200"/>
              <a:ext cx="0" cy="11090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3733800" y="4821704"/>
              <a:ext cx="200510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" name="标题 1"/>
          <p:cNvSpPr txBox="1">
            <a:spLocks/>
          </p:cNvSpPr>
          <p:nvPr/>
        </p:nvSpPr>
        <p:spPr>
          <a:xfrm>
            <a:off x="5560061" y="1779647"/>
            <a:ext cx="3223672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kern="0" dirty="0" smtClean="0">
                <a:solidFill>
                  <a:srgbClr val="000000"/>
                </a:solidFill>
              </a:rPr>
              <a:t>DNN—HMM</a:t>
            </a:r>
            <a:r>
              <a:rPr lang="zh-CN" altLang="en-US" sz="2000" b="1" kern="0" dirty="0" smtClean="0">
                <a:solidFill>
                  <a:srgbClr val="000000"/>
                </a:solidFill>
              </a:rPr>
              <a:t>声学建模</a:t>
            </a:r>
            <a:endParaRPr lang="zh-CN" altLang="en-US" sz="20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7543800" cy="455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定义目标函数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426827" y="4259608"/>
            <a:ext cx="7543800" cy="45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j-ea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5pPr>
            <a:lvl6pPr marL="259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6pPr>
            <a:lvl7pPr marL="3052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7pPr>
            <a:lvl8pPr marL="3509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8pPr>
            <a:lvl9pPr marL="3967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维特比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解码</a:t>
            </a:r>
            <a:r>
              <a:rPr lang="zh-CN" altLang="en-US" sz="24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0600" y="48194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状态转移模型，利用维特比解调，在最大化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的条件下，得到观测向量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）的文本输出</a:t>
            </a:r>
            <a:endParaRPr lang="zh-CN" altLang="en-US" dirty="0">
              <a:solidFill>
                <a:srgbClr val="44546A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319" y="1838664"/>
            <a:ext cx="4146081" cy="4181136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066800" y="2243667"/>
          <a:ext cx="1981200" cy="57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5" imgW="1485720" imgH="431640" progId="Equation.DSMT4">
                  <p:embed/>
                </p:oleObj>
              </mc:Choice>
              <mc:Fallback>
                <p:oleObj name="Equation" r:id="rId5" imgW="1485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243667"/>
                        <a:ext cx="1981200" cy="575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4400" y="29144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DNN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计算出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|S</a:t>
            </a:r>
            <a:r>
              <a:rPr lang="en-US" altLang="zh-CN" baseline="-250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由训练字符集所占比重得到先验概率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p(S</a:t>
            </a:r>
            <a:r>
              <a:rPr lang="en-US" altLang="zh-CN" baseline="-25000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，由贝叶斯公式，输出各时刻后验概率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p(</a:t>
            </a:r>
            <a:r>
              <a:rPr lang="en-US" altLang="zh-CN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|O</a:t>
            </a:r>
            <a:r>
              <a:rPr lang="en-US" altLang="zh-CN" baseline="-25000" dirty="0" err="1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44546A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74675" y="762000"/>
            <a:ext cx="80010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000000"/>
                </a:solidFill>
              </a:rPr>
              <a:t>算法细节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CAACD8-5EE2-42B0-A213-6DBBBFB1AA71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2018-05-13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4675" y="762000"/>
            <a:ext cx="80010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000000"/>
                </a:solidFill>
              </a:rPr>
              <a:t>语音识别</a:t>
            </a:r>
            <a:r>
              <a:rPr lang="zh-CN" altLang="en-US" kern="0" dirty="0">
                <a:solidFill>
                  <a:srgbClr val="000000"/>
                </a:solidFill>
              </a:rPr>
              <a:t>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5102901" cy="1738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12" y="3962400"/>
            <a:ext cx="4300588" cy="2229198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685800" y="256032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1408450" y="3581400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DNN-HMM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GMM-HMM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性能比较</a:t>
            </a:r>
          </a:p>
        </p:txBody>
      </p:sp>
      <p:sp>
        <p:nvSpPr>
          <p:cNvPr id="10" name="矩形 9"/>
          <p:cNvSpPr/>
          <p:nvPr/>
        </p:nvSpPr>
        <p:spPr>
          <a:xfrm>
            <a:off x="5607870" y="3276600"/>
            <a:ext cx="231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隐层数与识别精确度关系</a:t>
            </a:r>
          </a:p>
        </p:txBody>
      </p:sp>
    </p:spTree>
    <p:extLst>
      <p:ext uri="{BB962C8B-B14F-4D97-AF65-F5344CB8AC3E}">
        <p14:creationId xmlns:p14="http://schemas.microsoft.com/office/powerpoint/2010/main" val="158466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b="1" smtClean="0"/>
              <a:t>语音识别历史</a:t>
            </a:r>
            <a:endParaRPr lang="zh-CN" altLang="en-US" sz="3600" b="1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1952</a:t>
            </a:r>
            <a:r>
              <a:rPr lang="zh-CN" altLang="en-US" sz="2400" dirty="0" smtClean="0"/>
              <a:t>年贝尔研究所</a:t>
            </a:r>
            <a:r>
              <a:rPr lang="en-US" altLang="zh-CN" sz="2400" dirty="0" smtClean="0"/>
              <a:t>Davis</a:t>
            </a:r>
            <a:r>
              <a:rPr lang="zh-CN" altLang="en-US" sz="2400" dirty="0" smtClean="0"/>
              <a:t>等人研究成功第一个能识别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个英文数字发音的实验系统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1960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Denes</a:t>
            </a:r>
            <a:r>
              <a:rPr lang="zh-CN" altLang="en-US" sz="2400" dirty="0" smtClean="0"/>
              <a:t>等人研究成功第一个计算机语音识别系统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1970</a:t>
            </a:r>
            <a:r>
              <a:rPr lang="zh-CN" altLang="en-US" sz="2400" dirty="0" smtClean="0"/>
              <a:t>年代以后，在小词汇量、孤立词的识别方面取得了实质性进展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1980</a:t>
            </a:r>
            <a:r>
              <a:rPr lang="zh-CN" altLang="en-US" sz="2400" dirty="0" smtClean="0"/>
              <a:t>年代以后，研究转向大词汇量、非特定人连续语音识别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1990</a:t>
            </a:r>
            <a:r>
              <a:rPr lang="zh-CN" altLang="en-US" sz="2400" dirty="0" smtClean="0"/>
              <a:t>年代以后</a:t>
            </a:r>
            <a:r>
              <a:rPr lang="en-US" altLang="zh-CN" sz="2400" dirty="0" smtClean="0"/>
              <a:t>15~20</a:t>
            </a:r>
            <a:r>
              <a:rPr lang="zh-CN" altLang="en-US" sz="2400" dirty="0" smtClean="0"/>
              <a:t>年，语音识别系统框架没有重大突破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/>
              <a:t>2011</a:t>
            </a:r>
            <a:r>
              <a:rPr lang="zh-CN" altLang="en-US" sz="2400" dirty="0" smtClean="0"/>
              <a:t>年以来，深度学习技术促使语音识别技术和应用出现巨大进展，</a:t>
            </a:r>
            <a:r>
              <a:rPr lang="zh-CN" altLang="en-US" sz="2400" dirty="0"/>
              <a:t>例如</a:t>
            </a:r>
            <a:r>
              <a:rPr lang="en-US" altLang="zh-CN" sz="2400" dirty="0" smtClean="0"/>
              <a:t>Siri</a:t>
            </a:r>
            <a:r>
              <a:rPr lang="zh-CN" altLang="en-US" sz="2400" dirty="0" smtClean="0"/>
              <a:t>。目前计算机语音识别水平接近人类。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语音识别</a:t>
            </a:r>
            <a:r>
              <a:rPr lang="zh-CN" altLang="en-US" sz="2800" dirty="0"/>
              <a:t>历史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语音识别分类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语音识别形式化描述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基于</a:t>
            </a:r>
            <a:r>
              <a:rPr lang="zh-CN" altLang="en-US" sz="2800" dirty="0" smtClean="0"/>
              <a:t>矢量量化（</a:t>
            </a:r>
            <a:r>
              <a:rPr lang="en-US" altLang="zh-CN" sz="2800" smtClean="0"/>
              <a:t>VQ</a:t>
            </a:r>
            <a:r>
              <a:rPr lang="zh-CN" altLang="en-US" sz="2800" smtClean="0"/>
              <a:t>）语音识别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基于动态时间弯曲（</a:t>
            </a:r>
            <a:r>
              <a:rPr lang="en-US" altLang="zh-CN" sz="2800" smtClean="0"/>
              <a:t>DTW</a:t>
            </a:r>
            <a:r>
              <a:rPr lang="zh-CN" altLang="en-US" sz="2800" smtClean="0"/>
              <a:t>）语音识别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基于</a:t>
            </a:r>
            <a:r>
              <a:rPr lang="en-US" altLang="zh-CN" sz="2800" smtClean="0"/>
              <a:t>HMM</a:t>
            </a:r>
            <a:r>
              <a:rPr lang="zh-CN" altLang="en-US" sz="2800" smtClean="0"/>
              <a:t>的语音识别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说话</a:t>
            </a:r>
            <a:r>
              <a:rPr lang="zh-CN" altLang="en-US" sz="2800" smtClean="0">
                <a:solidFill>
                  <a:srgbClr val="FF0000"/>
                </a:solidFill>
              </a:rPr>
              <a:t>人识别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85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09600" y="152401"/>
            <a:ext cx="80010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生物特征识别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8173" y="1066800"/>
            <a:ext cx="84134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生物特征识别</a:t>
            </a:r>
            <a:endParaRPr lang="en-US" altLang="zh-CN" sz="2000" b="1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根据人体自身所固有的生理特征和行为特征来识别身份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生理特征</a:t>
            </a:r>
            <a:endParaRPr lang="en-US" altLang="zh-CN" sz="2000" b="1" dirty="0" smtClean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虹膜、指纹、掌纹、人脸、血管纹理、</a:t>
            </a:r>
            <a:r>
              <a:rPr lang="en-US" altLang="zh-CN" dirty="0"/>
              <a:t>DNA</a:t>
            </a:r>
            <a:r>
              <a:rPr lang="zh-CN" altLang="en-US" dirty="0"/>
              <a:t>等</a:t>
            </a:r>
            <a:endParaRPr lang="en-US" altLang="zh-CN" dirty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行为特征</a:t>
            </a:r>
            <a:endParaRPr lang="en-US" altLang="zh-CN" sz="2000" b="1" dirty="0" smtClean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签名、声纹、步态等后天生活习惯形成的行为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生物特征识别技术特点</a:t>
            </a:r>
            <a:endParaRPr lang="en-US" altLang="zh-CN" sz="2000" b="1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随身性：人体固有特征，与人绑定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唯一</a:t>
            </a:r>
            <a:r>
              <a:rPr lang="zh-CN" altLang="en-US" dirty="0" smtClean="0"/>
              <a:t>性：每个人拥有的生物特征不同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稳定性：指纹、虹膜等特征不随时间变化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方便性：不需记忆密码、不会遗失、易测量等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7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09600" y="152401"/>
            <a:ext cx="80010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生物特征识别技术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4" y="1253109"/>
            <a:ext cx="7391400" cy="48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86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400175"/>
            <a:ext cx="7896225" cy="43148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2160896" y="4042084"/>
            <a:ext cx="106680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>
            <a:spLocks/>
          </p:cNvSpPr>
          <p:nvPr/>
        </p:nvSpPr>
        <p:spPr>
          <a:xfrm>
            <a:off x="609600" y="152401"/>
            <a:ext cx="80010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生物特征识别系统基本架构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148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5296"/>
            <a:ext cx="6376987" cy="521550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09600" y="152401"/>
            <a:ext cx="80010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系统的安全性和方便性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814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762000"/>
          </a:xfrm>
        </p:spPr>
        <p:txBody>
          <a:bodyPr/>
          <a:lstStyle/>
          <a:p>
            <a:pPr algn="ctr"/>
            <a:r>
              <a:rPr lang="zh-CN" altLang="en-US" dirty="0" smtClean="0"/>
              <a:t>说话人识别概述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4063" y="1371600"/>
            <a:ext cx="8389937" cy="4267200"/>
          </a:xfrm>
        </p:spPr>
        <p:txBody>
          <a:bodyPr/>
          <a:lstStyle/>
          <a:p>
            <a:r>
              <a:rPr lang="zh-CN" altLang="en-US" sz="2400" dirty="0" smtClean="0"/>
              <a:t>说话人识别</a:t>
            </a:r>
            <a:r>
              <a:rPr lang="en-US" altLang="zh-CN" sz="2400" dirty="0" smtClean="0"/>
              <a:t>(speaker recognition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是识别说话人，不是识别说话的内容，主要着眼于包含在话音中的说话人特征，又称为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声纹</a:t>
            </a:r>
            <a:r>
              <a:rPr lang="zh-CN" altLang="en-US" sz="2400" dirty="0"/>
              <a:t>特征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为什么</a:t>
            </a:r>
            <a:r>
              <a:rPr lang="zh-CN" altLang="en-US" sz="2400" dirty="0"/>
              <a:t>能识别说话人？</a:t>
            </a:r>
          </a:p>
          <a:p>
            <a:pPr lvl="1"/>
            <a:r>
              <a:rPr lang="zh-CN" altLang="en-US" sz="2000" dirty="0"/>
              <a:t>人与</a:t>
            </a:r>
            <a:r>
              <a:rPr lang="zh-CN" altLang="en-US" sz="2000" dirty="0" smtClean="0"/>
              <a:t>人之间</a:t>
            </a:r>
            <a:r>
              <a:rPr lang="zh-CN" altLang="en-US" sz="2000" dirty="0"/>
              <a:t>在发音器官上</a:t>
            </a:r>
            <a:r>
              <a:rPr lang="zh-CN" altLang="en-US" sz="2000" dirty="0" smtClean="0"/>
              <a:t>存在差异</a:t>
            </a:r>
            <a:r>
              <a:rPr lang="zh-CN" altLang="en-US" sz="2000" dirty="0"/>
              <a:t>，例如在声带和声管形状上的差异；</a:t>
            </a:r>
          </a:p>
          <a:p>
            <a:pPr lvl="1"/>
            <a:r>
              <a:rPr lang="zh-CN" altLang="en-US" sz="2000" dirty="0"/>
              <a:t>讲话时发音习惯的差异，包括方言、土语、抑扬顿挫、常用词汇及讲话上的怪僻语等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  <a:p>
            <a:pPr marL="594360" lvl="2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说话人特点以复杂的形式反映在其语音波形</a:t>
            </a:r>
            <a:r>
              <a:rPr lang="zh-CN" altLang="en-US" b="1" dirty="0" smtClean="0">
                <a:solidFill>
                  <a:srgbClr val="FF0000"/>
                </a:solidFill>
              </a:rPr>
              <a:t>中，使得</a:t>
            </a:r>
            <a:r>
              <a:rPr lang="zh-CN" altLang="en-US" b="1" dirty="0">
                <a:solidFill>
                  <a:srgbClr val="FF0000"/>
                </a:solidFill>
              </a:rPr>
              <a:t>每个人的语音都</a:t>
            </a:r>
            <a:r>
              <a:rPr lang="zh-CN" altLang="en-US" b="1" dirty="0" smtClean="0">
                <a:solidFill>
                  <a:srgbClr val="FF0000"/>
                </a:solidFill>
              </a:rPr>
              <a:t>带有个人</a:t>
            </a:r>
            <a:r>
              <a:rPr lang="zh-CN" altLang="en-US" b="1" dirty="0">
                <a:solidFill>
                  <a:srgbClr val="FF0000"/>
                </a:solidFill>
              </a:rPr>
              <a:t>色彩。 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041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0010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说话人识别分类（应用目标）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3000" y="1600200"/>
            <a:ext cx="8001000" cy="4267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/>
              <a:t>说话</a:t>
            </a:r>
            <a:r>
              <a:rPr lang="zh-CN" altLang="en-US" sz="2400" b="1" dirty="0"/>
              <a:t>人确认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verification</a:t>
            </a:r>
            <a:r>
              <a:rPr lang="zh-CN" altLang="en-US" sz="2400" dirty="0"/>
              <a:t>）：</a:t>
            </a:r>
            <a:r>
              <a:rPr lang="zh-CN" altLang="en-US" sz="2400" dirty="0" smtClean="0"/>
              <a:t>将待识别</a:t>
            </a:r>
            <a:r>
              <a:rPr lang="zh-CN" altLang="en-US" sz="2400" dirty="0"/>
              <a:t>特征模式与一个特定的参考模式进行比较</a:t>
            </a:r>
            <a:r>
              <a:rPr lang="zh-CN" altLang="en-US" sz="2400" dirty="0" smtClean="0"/>
              <a:t>，是一对一的问题，其结果</a:t>
            </a:r>
            <a:r>
              <a:rPr lang="zh-CN" altLang="en-US" sz="2400" dirty="0"/>
              <a:t>输出</a:t>
            </a:r>
            <a:r>
              <a:rPr lang="zh-CN" altLang="en-US" sz="2400" dirty="0" smtClean="0">
                <a:solidFill>
                  <a:srgbClr val="FF0000"/>
                </a:solidFill>
              </a:rPr>
              <a:t>是</a:t>
            </a:r>
            <a:r>
              <a:rPr lang="zh-CN" altLang="en-US" sz="2400" dirty="0" smtClean="0"/>
              <a:t>或者</a:t>
            </a:r>
            <a:r>
              <a:rPr lang="zh-CN" altLang="en-US" sz="2400" dirty="0" smtClean="0">
                <a:solidFill>
                  <a:srgbClr val="FF0000"/>
                </a:solidFill>
              </a:rPr>
              <a:t>不是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/>
            <a:endParaRPr lang="zh-CN" alt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93432"/>
            <a:ext cx="7239000" cy="24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19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说话人识别分类（应用目标）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3000" y="1676400"/>
            <a:ext cx="8001000" cy="4267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/>
              <a:t>说话</a:t>
            </a:r>
            <a:r>
              <a:rPr lang="zh-CN" altLang="en-US" sz="2400" b="1" dirty="0"/>
              <a:t>人辨认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identification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：必须辨认出待识别特征模式是哪一个人</a:t>
            </a:r>
            <a:r>
              <a:rPr lang="zh-CN" altLang="en-US" sz="2400" dirty="0" smtClean="0"/>
              <a:t>的，是多选一的问题</a:t>
            </a:r>
            <a:endParaRPr lang="zh-CN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16" y="3200400"/>
            <a:ext cx="727108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61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685800"/>
          </a:xfrm>
        </p:spPr>
        <p:txBody>
          <a:bodyPr/>
          <a:lstStyle/>
          <a:p>
            <a:pPr algn="ctr"/>
            <a:r>
              <a:rPr lang="zh-CN" altLang="en-US" dirty="0" smtClean="0"/>
              <a:t>应用前景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143000" y="1752600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犯罪取证：缉拿罪犯、法庭证据、话音跟踪等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信息服务：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all 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enter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Siri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781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914400"/>
          </a:xfrm>
        </p:spPr>
        <p:txBody>
          <a:bodyPr/>
          <a:lstStyle/>
          <a:p>
            <a:pPr algn="ctr"/>
            <a:r>
              <a:rPr lang="zh-CN" altLang="en-US" dirty="0" smtClean="0"/>
              <a:t>说话人识别分类（识别对象）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3000" y="1752600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1F2039"/>
                </a:solidFill>
                <a:latin typeface="宋体" pitchFamily="2" charset="-122"/>
              </a:rPr>
              <a:t>与</a:t>
            </a:r>
            <a:r>
              <a:rPr lang="zh-CN" altLang="en-US" sz="2400" dirty="0">
                <a:solidFill>
                  <a:srgbClr val="1F2039"/>
                </a:solidFill>
                <a:latin typeface="宋体" pitchFamily="2" charset="-122"/>
              </a:rPr>
              <a:t>文本有关</a:t>
            </a:r>
            <a:r>
              <a:rPr lang="zh-CN" altLang="en-US" sz="2400" dirty="0">
                <a:solidFill>
                  <a:srgbClr val="1F2039"/>
                </a:solidFill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itchFamily="18" charset="0"/>
              </a:rPr>
              <a:t>Text–Dependent)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039"/>
                </a:solidFill>
                <a:latin typeface="宋体" pitchFamily="2" charset="-122"/>
              </a:rPr>
              <a:t>与文本无关</a:t>
            </a:r>
            <a:r>
              <a:rPr lang="zh-CN" altLang="en-US" sz="2400" dirty="0">
                <a:solidFill>
                  <a:srgbClr val="1F2039"/>
                </a:solidFill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itchFamily="18" charset="0"/>
              </a:rPr>
              <a:t>Text-Independent)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039"/>
                </a:solidFill>
                <a:latin typeface="宋体" pitchFamily="2" charset="-122"/>
              </a:rPr>
              <a:t>文本提示型</a:t>
            </a:r>
            <a:r>
              <a:rPr lang="zh-CN" altLang="en-US" sz="2400" dirty="0">
                <a:solidFill>
                  <a:srgbClr val="1F2039"/>
                </a:solidFill>
                <a:latin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itchFamily="18" charset="0"/>
              </a:rPr>
              <a:t>Text-Prompted)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96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/>
              <a:t>语音识别复杂性</a:t>
            </a:r>
            <a:endParaRPr lang="zh-CN" altLang="en-US" sz="3600" b="1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连续语音，词与词之间没有明显停顿，词间分割困难； 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每个基本声学识别单元（如音素）受前后音素发音方式影响，使声学特征变得不恒定；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不同人、不同心理和生理以及在不同的说话环境下说话，声学信号特征会发生变化； 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一个词的读音不仅包含词义特征，还包含说话人性别、年龄、情绪等大量与词义无关的信息，这些信息很难从话音中分离出来；</a:t>
            </a:r>
            <a:endParaRPr lang="en-US" altLang="zh-CN" sz="2400" dirty="0" smtClean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/>
              <a:t>环境噪声</a:t>
            </a:r>
            <a:r>
              <a:rPr lang="zh-CN" altLang="en-US" sz="2400" dirty="0" smtClean="0"/>
              <a:t>和设备差异影响</a:t>
            </a:r>
            <a:r>
              <a:rPr lang="zh-CN" altLang="en-US" sz="2400" dirty="0"/>
              <a:t>语音特征提取；</a:t>
            </a:r>
            <a:endParaRPr lang="zh-CN" altLang="en-US" sz="2400" dirty="0" smtClean="0"/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一个语句表达的意思往往还和上下文内容、文化背景有关。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90548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5575"/>
            <a:ext cx="8001000" cy="808038"/>
          </a:xfrm>
        </p:spPr>
        <p:txBody>
          <a:bodyPr/>
          <a:lstStyle/>
          <a:p>
            <a:pPr algn="ctr"/>
            <a:r>
              <a:rPr lang="zh-CN" altLang="en-US" dirty="0" smtClean="0"/>
              <a:t>说话人识别的一般框架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762000" y="23622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预处理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667000" y="23622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pitchFamily="2" charset="-122"/>
              </a:rPr>
              <a:t>特征提取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105400" y="16002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参考模板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05400" y="32004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模式匹配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10400" y="32004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判决</a:t>
            </a:r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 bwMode="auto">
          <a:xfrm>
            <a:off x="2133600" y="26670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6" idx="1"/>
          </p:cNvCxnSpPr>
          <p:nvPr/>
        </p:nvCxnSpPr>
        <p:spPr bwMode="auto">
          <a:xfrm>
            <a:off x="304800" y="26670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连接符 15"/>
          <p:cNvCxnSpPr>
            <a:stCxn id="7" idx="3"/>
          </p:cNvCxnSpPr>
          <p:nvPr/>
        </p:nvCxnSpPr>
        <p:spPr bwMode="auto">
          <a:xfrm>
            <a:off x="4038600" y="2667000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>
            <a:endCxn id="8" idx="1"/>
          </p:cNvCxnSpPr>
          <p:nvPr/>
        </p:nvCxnSpPr>
        <p:spPr bwMode="auto">
          <a:xfrm>
            <a:off x="4495800" y="19050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9" idx="1"/>
          </p:cNvCxnSpPr>
          <p:nvPr/>
        </p:nvCxnSpPr>
        <p:spPr bwMode="auto">
          <a:xfrm>
            <a:off x="4495800" y="35052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4495800" y="1905000"/>
            <a:ext cx="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下箭头 24"/>
          <p:cNvSpPr/>
          <p:nvPr/>
        </p:nvSpPr>
        <p:spPr bwMode="auto">
          <a:xfrm>
            <a:off x="5715000" y="2367888"/>
            <a:ext cx="152400" cy="762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stCxn id="9" idx="3"/>
            <a:endCxn id="10" idx="1"/>
          </p:cNvCxnSpPr>
          <p:nvPr/>
        </p:nvCxnSpPr>
        <p:spPr bwMode="auto">
          <a:xfrm>
            <a:off x="6477000" y="35052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0" idx="3"/>
          </p:cNvCxnSpPr>
          <p:nvPr/>
        </p:nvCxnSpPr>
        <p:spPr bwMode="auto">
          <a:xfrm>
            <a:off x="8382000" y="35052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52400" y="26670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语音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82868" y="15240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19600" y="35052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识别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48600" y="38100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识别结果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990600" y="2971800"/>
            <a:ext cx="0" cy="1028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990600" y="3055203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端点监测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预</a:t>
            </a:r>
            <a:r>
              <a:rPr lang="zh-CN" altLang="en-US" sz="1600" dirty="0" smtClean="0"/>
              <a:t>加重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加窗</a:t>
            </a: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2895600" y="297180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897056" y="3048000"/>
            <a:ext cx="1293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倒谱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差值倒谱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 smtClean="0"/>
              <a:t>基音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zh-CN" altLang="en-US" sz="1600" dirty="0"/>
              <a:t>差值</a:t>
            </a:r>
            <a:r>
              <a:rPr lang="zh-CN" altLang="en-US" sz="1600" dirty="0" smtClean="0"/>
              <a:t>基音</a:t>
            </a:r>
            <a:endParaRPr lang="en-US" altLang="zh-CN" sz="16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1656" y="4267201"/>
            <a:ext cx="7127544" cy="13849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要求</a:t>
            </a:r>
            <a:r>
              <a:rPr lang="zh-CN" altLang="en-US" dirty="0" smtClean="0"/>
              <a:t>：特征</a:t>
            </a:r>
            <a:r>
              <a:rPr lang="zh-CN" altLang="en-US" dirty="0"/>
              <a:t>应</a:t>
            </a:r>
            <a:r>
              <a:rPr lang="zh-CN" altLang="en-US" dirty="0" smtClean="0"/>
              <a:t>具有区分能力，鲁棒性（</a:t>
            </a:r>
            <a:r>
              <a:rPr lang="zh-CN" altLang="en-US" dirty="0"/>
              <a:t>能有效区分不同说话人，又能在同一说话人话音发生变化时（例如感冒）保持稳定性</a:t>
            </a:r>
            <a:r>
              <a:rPr lang="zh-CN" altLang="en-US" dirty="0" smtClean="0"/>
              <a:t>；尽量与话音内容无关；易提取；不宜被模仿；随时间变化特征尽量保持不变。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7571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685800"/>
          </a:xfrm>
        </p:spPr>
        <p:txBody>
          <a:bodyPr/>
          <a:lstStyle/>
          <a:p>
            <a:pPr algn="ctr"/>
            <a:r>
              <a:rPr lang="zh-CN" altLang="en-US" b="1" dirty="0"/>
              <a:t>与文本有关的识别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382000" cy="4267200"/>
          </a:xfrm>
        </p:spPr>
        <p:txBody>
          <a:bodyPr/>
          <a:lstStyle/>
          <a:p>
            <a:pPr marL="476250" indent="-457200"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识别时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同时使用语音信号中的语义特征和说话人特征，所以即使利用</a:t>
            </a:r>
            <a:r>
              <a:rPr lang="zh-CN" altLang="en-US" sz="2400" b="1" dirty="0">
                <a:solidFill>
                  <a:srgbClr val="FF0000"/>
                </a:solidFill>
              </a:rPr>
              <a:t>比较短的语料</a:t>
            </a:r>
            <a:r>
              <a:rPr lang="zh-CN" altLang="en-US" sz="2400" dirty="0"/>
              <a:t>，也能从中提取出较稳定的说话人特征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37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6858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 smtClean="0">
                <a:solidFill>
                  <a:srgbClr val="1F2039"/>
                </a:solidFill>
              </a:rPr>
              <a:t>的识别方法（与文本无关）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3000" y="1447800"/>
            <a:ext cx="8001000" cy="4267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1F2039"/>
                </a:solidFill>
              </a:rPr>
              <a:t>基本思路</a:t>
            </a:r>
            <a:endParaRPr lang="en-US" altLang="zh-CN" sz="2400" dirty="0" smtClean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039"/>
                </a:solidFill>
              </a:rPr>
              <a:t>把每一个</a:t>
            </a:r>
            <a:r>
              <a:rPr lang="zh-CN" altLang="en-US" sz="2000" dirty="0">
                <a:solidFill>
                  <a:srgbClr val="1F2039"/>
                </a:solidFill>
              </a:rPr>
              <a:t>待识别说话</a:t>
            </a:r>
            <a:r>
              <a:rPr lang="zh-CN" altLang="en-US" sz="2000" dirty="0" smtClean="0">
                <a:solidFill>
                  <a:srgbClr val="1F2039"/>
                </a:solidFill>
              </a:rPr>
              <a:t>人看作是一</a:t>
            </a:r>
            <a:r>
              <a:rPr lang="zh-CN" altLang="en-US" sz="2000" dirty="0">
                <a:solidFill>
                  <a:srgbClr val="1F2039"/>
                </a:solidFill>
              </a:rPr>
              <a:t>个信号源，用一</a:t>
            </a:r>
            <a:r>
              <a:rPr lang="zh-CN" altLang="en-US" sz="2000" dirty="0" smtClean="0">
                <a:solidFill>
                  <a:srgbClr val="1F2039"/>
                </a:solidFill>
              </a:rPr>
              <a:t>个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r>
              <a:rPr lang="zh-CN" altLang="en-US" sz="2000" dirty="0">
                <a:solidFill>
                  <a:srgbClr val="1F2039"/>
                </a:solidFill>
              </a:rPr>
              <a:t>来表征，码本是从该说话人的训练语音序列中提取的</a:t>
            </a:r>
            <a:r>
              <a:rPr lang="zh-CN" altLang="en-US" sz="2000" dirty="0" smtClean="0">
                <a:solidFill>
                  <a:srgbClr val="1F2039"/>
                </a:solidFill>
              </a:rPr>
              <a:t>特征经聚类而形成的</a:t>
            </a:r>
            <a:endParaRPr lang="en-US" altLang="zh-CN" sz="2000" dirty="0" smtClean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F2039"/>
                </a:solidFill>
              </a:rPr>
              <a:t>对于</a:t>
            </a:r>
            <a:r>
              <a:rPr lang="en-US" altLang="zh-CN" sz="2000" i="1" dirty="0">
                <a:solidFill>
                  <a:srgbClr val="1F2039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1F2039"/>
                </a:solidFill>
              </a:rPr>
              <a:t>个人的系统</a:t>
            </a:r>
            <a:r>
              <a:rPr lang="zh-CN" altLang="en-US" sz="2000" dirty="0" smtClean="0">
                <a:solidFill>
                  <a:srgbClr val="1F2039"/>
                </a:solidFill>
              </a:rPr>
              <a:t>，需</a:t>
            </a:r>
            <a:r>
              <a:rPr lang="zh-CN" altLang="en-US" sz="2000" dirty="0">
                <a:solidFill>
                  <a:srgbClr val="1F2039"/>
                </a:solidFill>
              </a:rPr>
              <a:t>建立</a:t>
            </a:r>
            <a:r>
              <a:rPr lang="en-US" altLang="zh-CN" sz="2000" i="1" dirty="0">
                <a:solidFill>
                  <a:srgbClr val="1F2039"/>
                </a:solidFill>
                <a:latin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rgbClr val="1F2039"/>
                </a:solidFill>
              </a:rPr>
              <a:t>个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endParaRPr lang="en-US" altLang="zh-CN" sz="2000" dirty="0">
              <a:solidFill>
                <a:srgbClr val="1F2039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solidFill>
                  <a:srgbClr val="1F2039"/>
                </a:solidFill>
              </a:rPr>
              <a:t>识别时，先从测试语音中提取一</a:t>
            </a:r>
            <a:r>
              <a:rPr lang="zh-CN" altLang="en-US" sz="2000" dirty="0" smtClean="0">
                <a:solidFill>
                  <a:srgbClr val="1F2039"/>
                </a:solidFill>
              </a:rPr>
              <a:t>组特征矢量，判断该组矢量与哪一个人的</a:t>
            </a:r>
            <a:r>
              <a:rPr lang="en-US" altLang="zh-CN" sz="2000" dirty="0" smtClean="0">
                <a:solidFill>
                  <a:srgbClr val="1F2039"/>
                </a:solidFill>
              </a:rPr>
              <a:t>VQ</a:t>
            </a:r>
            <a:r>
              <a:rPr lang="zh-CN" altLang="en-US" sz="2000" dirty="0" smtClean="0">
                <a:solidFill>
                  <a:srgbClr val="1F2039"/>
                </a:solidFill>
              </a:rPr>
              <a:t>码本</a:t>
            </a:r>
            <a:r>
              <a:rPr lang="zh-CN" altLang="en-US" sz="2000" dirty="0">
                <a:solidFill>
                  <a:srgbClr val="1F2039"/>
                </a:solidFill>
              </a:rPr>
              <a:t>的分布最</a:t>
            </a:r>
            <a:r>
              <a:rPr lang="zh-CN" altLang="en-US" sz="2000" dirty="0" smtClean="0">
                <a:solidFill>
                  <a:srgbClr val="1F2039"/>
                </a:solidFill>
              </a:rPr>
              <a:t>吻合</a:t>
            </a:r>
            <a:endParaRPr lang="zh-CN" altLang="en-US" sz="2000" dirty="0">
              <a:solidFill>
                <a:srgbClr val="1F2039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dirty="0" smtClean="0">
              <a:solidFill>
                <a:srgbClr val="1F2039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p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220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763588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>
                <a:solidFill>
                  <a:srgbClr val="1F2039"/>
                </a:solidFill>
              </a:rPr>
              <a:t>的识别</a:t>
            </a:r>
            <a:r>
              <a:rPr lang="zh-CN" altLang="en-US" b="1" dirty="0" smtClean="0">
                <a:solidFill>
                  <a:srgbClr val="1F2039"/>
                </a:solidFill>
              </a:rPr>
              <a:t>方法</a:t>
            </a:r>
            <a:r>
              <a:rPr lang="en-US" altLang="zh-CN" b="1" dirty="0" smtClean="0">
                <a:solidFill>
                  <a:srgbClr val="1F2039"/>
                </a:solidFill>
              </a:rPr>
              <a:t>-2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20675" y="1371600"/>
            <a:ext cx="8442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    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设</a:t>
            </a:r>
            <a:r>
              <a:rPr lang="zh-CN" altLang="en-US" dirty="0" smtClean="0">
                <a:solidFill>
                  <a:srgbClr val="1F2039"/>
                </a:solidFill>
                <a:latin typeface="Times New Roman" pitchFamily="18" charset="0"/>
              </a:rPr>
              <a:t>Ｎ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个码本的码字数分别为</a:t>
            </a:r>
            <a:r>
              <a:rPr lang="zh-CN" altLang="en-US" dirty="0">
                <a:solidFill>
                  <a:srgbClr val="1F2039"/>
                </a:solidFill>
                <a:latin typeface="Times New Roman" pitchFamily="18" charset="0"/>
              </a:rPr>
              <a:t>Ｍ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。定义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第</a:t>
            </a:r>
            <a:r>
              <a:rPr lang="en-US" altLang="zh-CN" i="1" dirty="0" err="1">
                <a:solidFill>
                  <a:srgbClr val="1F2039"/>
                </a:solidFill>
                <a:latin typeface="Times New Roman" pitchFamily="18" charset="0"/>
              </a:rPr>
              <a:t>i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个码本的平均量化失真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距离： </a:t>
            </a:r>
            <a:endParaRPr lang="zh-CN" altLang="en-US" i="0" dirty="0">
              <a:solidFill>
                <a:srgbClr val="1F2039"/>
              </a:solidFill>
              <a:latin typeface="Times New Roman" pitchFamily="18" charset="0"/>
            </a:endParaRPr>
          </a:p>
        </p:txBody>
      </p:sp>
      <p:grpSp>
        <p:nvGrpSpPr>
          <p:cNvPr id="163855" name="Group 15"/>
          <p:cNvGrpSpPr>
            <a:grpSpLocks/>
          </p:cNvGrpSpPr>
          <p:nvPr/>
        </p:nvGrpSpPr>
        <p:grpSpPr bwMode="auto">
          <a:xfrm>
            <a:off x="323850" y="2286000"/>
            <a:ext cx="8497888" cy="3052762"/>
            <a:chOff x="158" y="2478"/>
            <a:chExt cx="5353" cy="1923"/>
          </a:xfrm>
        </p:grpSpPr>
        <p:graphicFrame>
          <p:nvGraphicFramePr>
            <p:cNvPr id="163847" name="Object 7"/>
            <p:cNvGraphicFramePr>
              <a:graphicFrameLocks noChangeAspect="1"/>
            </p:cNvGraphicFramePr>
            <p:nvPr/>
          </p:nvGraphicFramePr>
          <p:xfrm>
            <a:off x="1746" y="2478"/>
            <a:ext cx="1951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7" r:id="rId3" imgW="1485900" imgH="431800" progId="Equation.3">
                    <p:embed/>
                  </p:oleObj>
                </mc:Choice>
                <mc:Fallback>
                  <p:oleObj r:id="rId3" imgW="1485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478"/>
                          <a:ext cx="1951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54" name="Group 14"/>
            <p:cNvGrpSpPr>
              <a:grpSpLocks/>
            </p:cNvGrpSpPr>
            <p:nvPr/>
          </p:nvGrpSpPr>
          <p:grpSpPr bwMode="auto">
            <a:xfrm>
              <a:off x="158" y="3143"/>
              <a:ext cx="5353" cy="1258"/>
              <a:chOff x="158" y="3143"/>
              <a:chExt cx="5353" cy="1258"/>
            </a:xfrm>
          </p:grpSpPr>
          <p:sp>
            <p:nvSpPr>
              <p:cNvPr id="163849" name="Text Box 9"/>
              <p:cNvSpPr txBox="1">
                <a:spLocks noChangeArrowheads="1"/>
              </p:cNvSpPr>
              <p:nvPr/>
            </p:nvSpPr>
            <p:spPr bwMode="auto">
              <a:xfrm>
                <a:off x="158" y="3203"/>
                <a:ext cx="5353" cy="1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20000"/>
                  </a:spcBef>
                </a:pPr>
                <a:r>
                  <a:rPr lang="zh-CN" altLang="en-US" sz="2800" i="0" dirty="0">
                    <a:solidFill>
                      <a:srgbClr val="1F2039"/>
                    </a:solidFill>
                    <a:latin typeface="Times New Roman" pitchFamily="18" charset="0"/>
                  </a:rPr>
                  <a:t>                                                 代表第</a:t>
                </a:r>
                <a:r>
                  <a:rPr lang="en-US" altLang="zh-CN" sz="2800" dirty="0" err="1">
                    <a:solidFill>
                      <a:srgbClr val="1F2039"/>
                    </a:solidFill>
                    <a:latin typeface="Times New Roman" pitchFamily="18" charset="0"/>
                  </a:rPr>
                  <a:t>i</a:t>
                </a:r>
                <a:r>
                  <a:rPr lang="zh-CN" altLang="en-US" sz="2800" i="0" dirty="0">
                    <a:solidFill>
                      <a:srgbClr val="1F2039"/>
                    </a:solidFill>
                    <a:latin typeface="Times New Roman" pitchFamily="18" charset="0"/>
                  </a:rPr>
                  <a:t>个码本（对应第</a:t>
                </a:r>
                <a:r>
                  <a:rPr lang="en-US" altLang="zh-CN" sz="2800" dirty="0" err="1">
                    <a:solidFill>
                      <a:srgbClr val="1F2039"/>
                    </a:solidFill>
                    <a:latin typeface="Times New Roman" pitchFamily="18" charset="0"/>
                  </a:rPr>
                  <a:t>i</a:t>
                </a:r>
                <a:r>
                  <a:rPr lang="zh-CN" altLang="en-US" sz="2800" i="0" dirty="0">
                    <a:solidFill>
                      <a:srgbClr val="1F2039"/>
                    </a:solidFill>
                    <a:latin typeface="Times New Roman" pitchFamily="18" charset="0"/>
                  </a:rPr>
                  <a:t>个说话人）中第</a:t>
                </a:r>
                <a:r>
                  <a:rPr lang="en-US" altLang="zh-CN" sz="2800" i="1" dirty="0">
                    <a:solidFill>
                      <a:srgbClr val="1F2039"/>
                    </a:solidFill>
                    <a:latin typeface="Times New Roman" pitchFamily="18" charset="0"/>
                  </a:rPr>
                  <a:t>l</a:t>
                </a:r>
                <a:r>
                  <a:rPr lang="zh-CN" altLang="en-US" sz="2800" i="0" dirty="0">
                    <a:solidFill>
                      <a:srgbClr val="1F2039"/>
                    </a:solidFill>
                    <a:latin typeface="Times New Roman" pitchFamily="18" charset="0"/>
                  </a:rPr>
                  <a:t>个码字矢量。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zh-CN" altLang="en-US" sz="2800" i="0" dirty="0">
                    <a:solidFill>
                      <a:srgbClr val="1F2039"/>
                    </a:solidFill>
                    <a:latin typeface="Times New Roman" pitchFamily="18" charset="0"/>
                  </a:rPr>
                  <a:t>    平均量化失真距离最小的那个码本所对应的说话人即为识别结果。 </a:t>
                </a:r>
              </a:p>
            </p:txBody>
          </p:sp>
          <p:graphicFrame>
            <p:nvGraphicFramePr>
              <p:cNvPr id="163850" name="Object 10"/>
              <p:cNvGraphicFramePr>
                <a:graphicFrameLocks noChangeAspect="1"/>
              </p:cNvGraphicFramePr>
              <p:nvPr/>
            </p:nvGraphicFramePr>
            <p:xfrm>
              <a:off x="431" y="3143"/>
              <a:ext cx="225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8" r:id="rId5" imgW="164957" imgH="241091" progId="Equation.3">
                      <p:embed/>
                    </p:oleObj>
                  </mc:Choice>
                  <mc:Fallback>
                    <p:oleObj r:id="rId5" imgW="164957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3143"/>
                            <a:ext cx="225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52" name="Object 12"/>
              <p:cNvGraphicFramePr>
                <a:graphicFrameLocks noChangeAspect="1"/>
              </p:cNvGraphicFramePr>
              <p:nvPr/>
            </p:nvGraphicFramePr>
            <p:xfrm>
              <a:off x="838" y="3241"/>
              <a:ext cx="204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9" name="公式" r:id="rId7" imgW="1739900" imgH="203200" progId="Equation.3">
                      <p:embed/>
                    </p:oleObj>
                  </mc:Choice>
                  <mc:Fallback>
                    <p:oleObj name="公式" r:id="rId7" imgW="1739900" imgH="203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8" y="3241"/>
                            <a:ext cx="2042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31680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6858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>
                <a:solidFill>
                  <a:srgbClr val="1F2039"/>
                </a:solidFill>
              </a:rPr>
              <a:t>的识别方法</a:t>
            </a:r>
            <a:r>
              <a:rPr lang="en-US" altLang="zh-CN" b="1" dirty="0" smtClean="0">
                <a:solidFill>
                  <a:srgbClr val="1F2039"/>
                </a:solidFill>
              </a:rPr>
              <a:t>-3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6275" y="1447800"/>
            <a:ext cx="8467725" cy="3960813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1F2039"/>
                </a:solidFill>
              </a:rPr>
              <a:t>平均</a:t>
            </a:r>
            <a:r>
              <a:rPr lang="zh-CN" altLang="en-US" sz="2400" dirty="0">
                <a:solidFill>
                  <a:srgbClr val="1F2039"/>
                </a:solidFill>
              </a:rPr>
              <a:t>量化失真距离应用在与文本有关的说话人识别任务，一般都能取得很好的效果。</a:t>
            </a:r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1F2039"/>
                </a:solidFill>
              </a:rPr>
              <a:t>当</a:t>
            </a:r>
            <a:r>
              <a:rPr lang="zh-CN" altLang="en-US" sz="2400" dirty="0">
                <a:solidFill>
                  <a:srgbClr val="1F2039"/>
                </a:solidFill>
              </a:rPr>
              <a:t>训练数据不</a:t>
            </a:r>
            <a:r>
              <a:rPr lang="zh-CN" altLang="en-US" sz="2400" dirty="0" smtClean="0">
                <a:solidFill>
                  <a:srgbClr val="1F2039"/>
                </a:solidFill>
              </a:rPr>
              <a:t>充分时，例如待识别特征矢量</a:t>
            </a:r>
            <a:r>
              <a:rPr lang="zh-CN" altLang="en-US" sz="2400" dirty="0">
                <a:solidFill>
                  <a:srgbClr val="1F2039"/>
                </a:solidFill>
              </a:rPr>
              <a:t>在训练词语中没有出现时</a:t>
            </a:r>
            <a:r>
              <a:rPr lang="zh-CN" altLang="en-US" sz="2400" dirty="0" smtClean="0">
                <a:solidFill>
                  <a:srgbClr val="1F2039"/>
                </a:solidFill>
              </a:rPr>
              <a:t>，会</a:t>
            </a:r>
            <a:r>
              <a:rPr lang="zh-CN" altLang="en-US" sz="2400" dirty="0">
                <a:solidFill>
                  <a:srgbClr val="1F2039"/>
                </a:solidFill>
              </a:rPr>
              <a:t>出现很大的失真。 </a:t>
            </a:r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1F2039"/>
                </a:solidFill>
              </a:rPr>
              <a:t>采用失真</a:t>
            </a:r>
            <a:r>
              <a:rPr lang="en-US" altLang="zh-CN" sz="2400" dirty="0">
                <a:solidFill>
                  <a:srgbClr val="1F2039"/>
                </a:solidFill>
                <a:latin typeface="Times New Roman"/>
              </a:rPr>
              <a:t>—</a:t>
            </a:r>
            <a:r>
              <a:rPr lang="zh-CN" altLang="en-US" sz="2400" dirty="0">
                <a:solidFill>
                  <a:srgbClr val="1F2039"/>
                </a:solidFill>
              </a:rPr>
              <a:t>交叠测度（</a:t>
            </a:r>
            <a:r>
              <a:rPr lang="en-US" altLang="zh-CN" sz="2400" dirty="0">
                <a:solidFill>
                  <a:srgbClr val="1F2039"/>
                </a:solidFill>
              </a:rPr>
              <a:t>Distortion-Intersection Measure</a:t>
            </a:r>
            <a:r>
              <a:rPr lang="zh-CN" altLang="en-US" sz="2400" dirty="0">
                <a:solidFill>
                  <a:srgbClr val="1F2039"/>
                </a:solidFill>
              </a:rPr>
              <a:t>，简称</a:t>
            </a:r>
            <a:r>
              <a:rPr lang="en-US" altLang="zh-CN" sz="2400" dirty="0">
                <a:solidFill>
                  <a:srgbClr val="1F2039"/>
                </a:solidFill>
              </a:rPr>
              <a:t>DIM</a:t>
            </a:r>
            <a:r>
              <a:rPr lang="zh-CN" altLang="en-US" sz="2400" dirty="0">
                <a:solidFill>
                  <a:srgbClr val="1F2039"/>
                </a:solidFill>
              </a:rPr>
              <a:t>）</a:t>
            </a:r>
            <a:r>
              <a:rPr lang="zh-CN" altLang="en-US" sz="2400" dirty="0" smtClean="0">
                <a:solidFill>
                  <a:srgbClr val="1F2039"/>
                </a:solidFill>
              </a:rPr>
              <a:t>作为距离测度，</a:t>
            </a:r>
            <a:r>
              <a:rPr lang="zh-CN" altLang="en-US" sz="2400" dirty="0">
                <a:solidFill>
                  <a:srgbClr val="1F2039"/>
                </a:solidFill>
              </a:rPr>
              <a:t>在一定程度上可</a:t>
            </a:r>
            <a:r>
              <a:rPr lang="zh-CN" altLang="en-US" sz="2400" dirty="0" smtClean="0">
                <a:solidFill>
                  <a:srgbClr val="1F2039"/>
                </a:solidFill>
              </a:rPr>
              <a:t>克服</a:t>
            </a:r>
            <a:r>
              <a:rPr lang="zh-CN" altLang="en-US" sz="2400" dirty="0">
                <a:solidFill>
                  <a:srgbClr val="1F2039"/>
                </a:solidFill>
              </a:rPr>
              <a:t>上述</a:t>
            </a:r>
            <a:r>
              <a:rPr lang="zh-CN" altLang="en-US" sz="2400" dirty="0" smtClean="0">
                <a:solidFill>
                  <a:srgbClr val="1F2039"/>
                </a:solidFill>
              </a:rPr>
              <a:t>缺点</a:t>
            </a:r>
            <a:r>
              <a:rPr lang="zh-CN" altLang="en-US" sz="2400" dirty="0">
                <a:solidFill>
                  <a:srgbClr val="1F2039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171832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647700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solidFill>
                  <a:srgbClr val="1F2039"/>
                </a:solidFill>
              </a:rPr>
              <a:t>基于</a:t>
            </a:r>
            <a:r>
              <a:rPr lang="en-US" altLang="zh-CN" b="1" dirty="0">
                <a:solidFill>
                  <a:srgbClr val="1F2039"/>
                </a:solidFill>
              </a:rPr>
              <a:t>VQ</a:t>
            </a:r>
            <a:r>
              <a:rPr lang="zh-CN" altLang="en-US" b="1" dirty="0">
                <a:solidFill>
                  <a:srgbClr val="1F2039"/>
                </a:solidFill>
              </a:rPr>
              <a:t>的识别方法</a:t>
            </a:r>
            <a:r>
              <a:rPr lang="en-US" altLang="zh-CN" b="1" dirty="0" smtClean="0">
                <a:solidFill>
                  <a:srgbClr val="1F2039"/>
                </a:solidFill>
              </a:rPr>
              <a:t>-4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8382000" cy="3960813"/>
          </a:xfrm>
        </p:spPr>
        <p:txBody>
          <a:bodyPr/>
          <a:lstStyle/>
          <a:p>
            <a:pPr algn="just">
              <a:buClr>
                <a:schemeClr val="hlink"/>
              </a:buClr>
              <a:buFont typeface="Wingdings" pitchFamily="2" charset="2"/>
              <a:buChar char="p"/>
            </a:pPr>
            <a:r>
              <a:rPr lang="en-US" altLang="zh-CN" sz="2800" b="1" dirty="0">
                <a:solidFill>
                  <a:srgbClr val="1F2039"/>
                </a:solidFill>
              </a:rPr>
              <a:t>DIM</a:t>
            </a:r>
            <a:r>
              <a:rPr lang="zh-CN" altLang="en-US" sz="2800" b="1" dirty="0">
                <a:solidFill>
                  <a:srgbClr val="1F2039"/>
                </a:solidFill>
              </a:rPr>
              <a:t>定义如下：</a:t>
            </a:r>
            <a:r>
              <a:rPr lang="zh-CN" altLang="en-US" sz="2800" dirty="0">
                <a:solidFill>
                  <a:srgbClr val="1F2039"/>
                </a:solidFill>
              </a:rPr>
              <a:t> </a:t>
            </a:r>
            <a:r>
              <a:rPr lang="zh-CN" altLang="en-US" sz="2800" b="1" dirty="0">
                <a:solidFill>
                  <a:srgbClr val="1F2039"/>
                </a:solidFill>
              </a:rPr>
              <a:t> </a:t>
            </a:r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>
            <p:extLst/>
          </p:nvPr>
        </p:nvGraphicFramePr>
        <p:xfrm>
          <a:off x="1066800" y="2057400"/>
          <a:ext cx="3311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r:id="rId3" imgW="1752600" imgH="431800" progId="Equation.3">
                  <p:embed/>
                </p:oleObj>
              </mc:Choice>
              <mc:Fallback>
                <p:oleObj r:id="rId3" imgW="175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33115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>
            <p:extLst/>
          </p:nvPr>
        </p:nvGraphicFramePr>
        <p:xfrm>
          <a:off x="4648200" y="2293938"/>
          <a:ext cx="15843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公式" r:id="rId5" imgW="850531" imgH="203112" progId="Equation.3">
                  <p:embed/>
                </p:oleObj>
              </mc:Choice>
              <mc:Fallback>
                <p:oleObj name="公式" r:id="rId5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93938"/>
                        <a:ext cx="158432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990600" y="3124200"/>
            <a:ext cx="2447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其中： </a:t>
            </a:r>
            <a:endParaRPr lang="zh-CN" altLang="en-US" i="0" dirty="0">
              <a:solidFill>
                <a:srgbClr val="1F2039"/>
              </a:solidFill>
              <a:latin typeface="Times New Roman" pitchFamily="18" charset="0"/>
            </a:endParaRPr>
          </a:p>
        </p:txBody>
      </p:sp>
      <p:graphicFrame>
        <p:nvGraphicFramePr>
          <p:cNvPr id="186379" name="Object 11"/>
          <p:cNvGraphicFramePr>
            <a:graphicFrameLocks noChangeAspect="1"/>
          </p:cNvGraphicFramePr>
          <p:nvPr>
            <p:extLst/>
          </p:nvPr>
        </p:nvGraphicFramePr>
        <p:xfrm>
          <a:off x="1979613" y="2819400"/>
          <a:ext cx="58324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r:id="rId7" imgW="2844800" imgH="558800" progId="Equation.3">
                  <p:embed/>
                </p:oleObj>
              </mc:Choice>
              <mc:Fallback>
                <p:oleObj r:id="rId7" imgW="2844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19400"/>
                        <a:ext cx="5832475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611188" y="4114800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         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  是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以码字矢量     为形心的聚类近似超球的半径。</a:t>
            </a:r>
            <a:r>
              <a:rPr lang="en-US" altLang="zh-CN" i="0" dirty="0">
                <a:solidFill>
                  <a:srgbClr val="1F2039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86382" name="Object 14"/>
          <p:cNvGraphicFramePr>
            <a:graphicFrameLocks noChangeAspect="1"/>
          </p:cNvGraphicFramePr>
          <p:nvPr>
            <p:extLst/>
          </p:nvPr>
        </p:nvGraphicFramePr>
        <p:xfrm>
          <a:off x="1066800" y="4121150"/>
          <a:ext cx="392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21150"/>
                        <a:ext cx="392112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4" name="Object 16"/>
          <p:cNvGraphicFramePr>
            <a:graphicFrameLocks noChangeAspect="1"/>
          </p:cNvGraphicFramePr>
          <p:nvPr>
            <p:extLst/>
          </p:nvPr>
        </p:nvGraphicFramePr>
        <p:xfrm>
          <a:off x="3352800" y="4197350"/>
          <a:ext cx="3587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r:id="rId11" imgW="164957" imgH="241091" progId="Equation.3">
                  <p:embed/>
                </p:oleObj>
              </mc:Choice>
              <mc:Fallback>
                <p:oleObj r:id="rId11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7350"/>
                        <a:ext cx="3587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611188" y="4724400"/>
            <a:ext cx="842486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         是测试矢量集与第</a:t>
            </a:r>
            <a:r>
              <a:rPr lang="en-US" altLang="zh-CN" dirty="0" err="1">
                <a:solidFill>
                  <a:srgbClr val="1F2039"/>
                </a:solidFill>
                <a:latin typeface="Times New Roman" pitchFamily="18" charset="0"/>
              </a:rPr>
              <a:t>i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个码本计算失真测度时，满足上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式条件</a:t>
            </a:r>
            <a:r>
              <a:rPr lang="zh-CN" altLang="en-US" i="0" dirty="0">
                <a:solidFill>
                  <a:srgbClr val="1F2039"/>
                </a:solidFill>
                <a:latin typeface="Times New Roman" pitchFamily="18" charset="0"/>
              </a:rPr>
              <a:t>的测试矢量的个数，并</a:t>
            </a:r>
            <a:r>
              <a:rPr lang="zh-CN" altLang="en-US" i="0" dirty="0" smtClean="0">
                <a:solidFill>
                  <a:srgbClr val="1F2039"/>
                </a:solidFill>
                <a:latin typeface="Times New Roman" pitchFamily="18" charset="0"/>
              </a:rPr>
              <a:t>取：  </a:t>
            </a:r>
            <a:endParaRPr lang="zh-CN" altLang="en-US" i="0" dirty="0">
              <a:solidFill>
                <a:srgbClr val="1F2039"/>
              </a:solidFill>
              <a:latin typeface="Times New Roman" pitchFamily="18" charset="0"/>
            </a:endParaRPr>
          </a:p>
        </p:txBody>
      </p:sp>
      <p:graphicFrame>
        <p:nvGraphicFramePr>
          <p:cNvPr id="186387" name="Object 19"/>
          <p:cNvGraphicFramePr>
            <a:graphicFrameLocks noChangeAspect="1"/>
          </p:cNvGraphicFramePr>
          <p:nvPr>
            <p:extLst/>
          </p:nvPr>
        </p:nvGraphicFramePr>
        <p:xfrm>
          <a:off x="1066800" y="4648200"/>
          <a:ext cx="3444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公式" r:id="rId13" imgW="152334" imgH="228501" progId="Equation.3">
                  <p:embed/>
                </p:oleObj>
              </mc:Choice>
              <mc:Fallback>
                <p:oleObj name="公式" r:id="rId13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34448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9" name="Object 21"/>
          <p:cNvGraphicFramePr>
            <a:graphicFrameLocks noChangeAspect="1"/>
          </p:cNvGraphicFramePr>
          <p:nvPr>
            <p:extLst/>
          </p:nvPr>
        </p:nvGraphicFramePr>
        <p:xfrm>
          <a:off x="2547938" y="5713413"/>
          <a:ext cx="18716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公式" r:id="rId15" imgW="749300" imgH="279400" progId="Equation.3">
                  <p:embed/>
                </p:oleObj>
              </mc:Choice>
              <mc:Fallback>
                <p:oleObj name="公式" r:id="rId15" imgW="749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13413"/>
                        <a:ext cx="187166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1" name="Object 23"/>
          <p:cNvGraphicFramePr>
            <a:graphicFrameLocks noChangeAspect="1"/>
          </p:cNvGraphicFramePr>
          <p:nvPr>
            <p:extLst/>
          </p:nvPr>
        </p:nvGraphicFramePr>
        <p:xfrm>
          <a:off x="4732337" y="5849938"/>
          <a:ext cx="14398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公式" r:id="rId17" imgW="723586" imgH="279279" progId="Equation.3">
                  <p:embed/>
                </p:oleObj>
              </mc:Choice>
              <mc:Fallback>
                <p:oleObj name="公式" r:id="rId17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7" y="5849938"/>
                        <a:ext cx="14398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507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38113"/>
            <a:ext cx="8001000" cy="700087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基于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的说话</a:t>
            </a:r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人</a:t>
            </a: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识别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4113" y="1600200"/>
            <a:ext cx="7989887" cy="382428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1F2039"/>
                </a:solidFill>
                <a:latin typeface="Times New Roman" pitchFamily="18" charset="0"/>
              </a:rPr>
              <a:t>高斯</a:t>
            </a:r>
            <a:r>
              <a:rPr lang="zh-CN" altLang="en-US" sz="2800" dirty="0">
                <a:solidFill>
                  <a:srgbClr val="1F2039"/>
                </a:solidFill>
                <a:latin typeface="Times New Roman" pitchFamily="18" charset="0"/>
              </a:rPr>
              <a:t>混合模型（</a:t>
            </a:r>
            <a:r>
              <a:rPr lang="en-US" altLang="zh-CN" sz="2800" dirty="0">
                <a:solidFill>
                  <a:srgbClr val="1F2039"/>
                </a:solidFill>
                <a:latin typeface="Times New Roman" pitchFamily="18" charset="0"/>
              </a:rPr>
              <a:t>Gaussian Mixture Model，</a:t>
            </a:r>
            <a:r>
              <a:rPr lang="zh-CN" altLang="en-US" sz="2800" dirty="0">
                <a:solidFill>
                  <a:srgbClr val="1F2039"/>
                </a:solidFill>
                <a:latin typeface="Times New Roman" pitchFamily="18" charset="0"/>
              </a:rPr>
              <a:t>简称</a:t>
            </a:r>
            <a:r>
              <a:rPr lang="en-US" altLang="zh-CN" sz="2800" dirty="0">
                <a:solidFill>
                  <a:srgbClr val="1F2039"/>
                </a:solidFill>
                <a:latin typeface="Times New Roman" pitchFamily="18" charset="0"/>
              </a:rPr>
              <a:t>GMM</a:t>
            </a:r>
            <a:r>
              <a:rPr lang="en-US" altLang="zh-CN" sz="2800" dirty="0" smtClean="0">
                <a:solidFill>
                  <a:srgbClr val="1F2039"/>
                </a:solidFill>
                <a:latin typeface="Times New Roman" pitchFamily="18" charset="0"/>
              </a:rPr>
              <a:t>）</a:t>
            </a:r>
            <a:r>
              <a:rPr lang="zh-CN" altLang="en-US" sz="2800" dirty="0" smtClean="0">
                <a:solidFill>
                  <a:srgbClr val="1F2039"/>
                </a:solidFill>
                <a:latin typeface="Times New Roman" pitchFamily="18" charset="0"/>
              </a:rPr>
              <a:t>受到了普遍</a:t>
            </a:r>
            <a:r>
              <a:rPr lang="zh-CN" altLang="en-US" sz="2800" dirty="0">
                <a:solidFill>
                  <a:srgbClr val="1F2039"/>
                </a:solidFill>
                <a:latin typeface="Times New Roman" pitchFamily="18" charset="0"/>
              </a:rPr>
              <a:t>重视</a:t>
            </a:r>
            <a:r>
              <a:rPr lang="zh-CN" altLang="en-US" sz="2800" dirty="0" smtClean="0">
                <a:solidFill>
                  <a:srgbClr val="1F2039"/>
                </a:solidFill>
                <a:latin typeface="Times New Roman" pitchFamily="18" charset="0"/>
              </a:rPr>
              <a:t>。</a:t>
            </a:r>
            <a:endParaRPr lang="zh-CN" altLang="en-US" sz="2800" dirty="0">
              <a:solidFill>
                <a:srgbClr val="1F2039"/>
              </a:solidFill>
              <a:latin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3" y="3200400"/>
            <a:ext cx="7955970" cy="1938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3165" y="5214976"/>
            <a:ext cx="1579278" cy="4728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一维高斯分布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9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8001000" cy="1216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高斯分布（多维情形）</a:t>
            </a:r>
            <a:endParaRPr lang="zh-CN" altLang="en-US" sz="32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57400"/>
            <a:ext cx="7953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3000" y="228600"/>
            <a:ext cx="8001000" cy="8382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GMM</a:t>
            </a:r>
            <a:r>
              <a:rPr lang="zh-CN" altLang="en-US" sz="3200" dirty="0" smtClean="0"/>
              <a:t>（一维情形）</a:t>
            </a:r>
            <a:endParaRPr lang="zh-CN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8" y="1600200"/>
            <a:ext cx="5501612" cy="41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52800" y="2373868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4657" y="3593068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15000" y="2362200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514600" y="5788152"/>
            <a:ext cx="914400" cy="612648"/>
          </a:xfrm>
          <a:prstGeom prst="wedgeRectCallout">
            <a:avLst>
              <a:gd name="adj1" fmla="val 13496"/>
              <a:gd name="adj2" fmla="val -144673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可观察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可估计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402125" y="2980420"/>
            <a:ext cx="914400" cy="612648"/>
          </a:xfrm>
          <a:prstGeom prst="wedgeRectCallout">
            <a:avLst>
              <a:gd name="adj1" fmla="val -186504"/>
              <a:gd name="adj2" fmla="val -4442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隐状态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72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78105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的说话人</a:t>
            </a: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识别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-2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533400" y="1219200"/>
            <a:ext cx="80391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i="0" dirty="0"/>
              <a:t>GMM</a:t>
            </a:r>
            <a:r>
              <a:rPr lang="zh-CN" altLang="en-US" sz="2400" i="0" dirty="0">
                <a:latin typeface="宋体" pitchFamily="2" charset="-122"/>
              </a:rPr>
              <a:t>本质上是一种多维</a:t>
            </a:r>
            <a:r>
              <a:rPr lang="zh-CN" altLang="en-US" sz="2400" i="0" dirty="0" smtClean="0">
                <a:latin typeface="宋体" pitchFamily="2" charset="-122"/>
              </a:rPr>
              <a:t>概率密度函数，</a:t>
            </a:r>
            <a:r>
              <a:rPr lang="en-US" altLang="zh-CN" sz="2400" dirty="0" smtClean="0"/>
              <a:t>M</a:t>
            </a:r>
            <a:r>
              <a:rPr lang="zh-CN" altLang="en-US" sz="2400" i="0" dirty="0" smtClean="0">
                <a:latin typeface="宋体" pitchFamily="2" charset="-122"/>
              </a:rPr>
              <a:t>阶的</a:t>
            </a:r>
            <a:r>
              <a:rPr lang="en-US" altLang="zh-CN" sz="2400" i="0" dirty="0" smtClean="0"/>
              <a:t>GMM</a:t>
            </a:r>
            <a:r>
              <a:rPr lang="zh-CN" altLang="en-US" sz="2400" i="0" dirty="0" smtClean="0"/>
              <a:t>概率密度</a:t>
            </a:r>
            <a:r>
              <a:rPr lang="zh-CN" altLang="en-US" sz="2400" i="0" dirty="0" smtClean="0">
                <a:latin typeface="宋体" pitchFamily="2" charset="-122"/>
              </a:rPr>
              <a:t>函数如下</a:t>
            </a:r>
            <a:r>
              <a:rPr lang="zh-CN" altLang="en-US" sz="2400" dirty="0">
                <a:latin typeface="宋体" pitchFamily="2" charset="-122"/>
              </a:rPr>
              <a:t>：</a:t>
            </a:r>
            <a:endParaRPr lang="zh-CN" altLang="en-US" sz="2400" i="0" dirty="0"/>
          </a:p>
        </p:txBody>
      </p:sp>
      <p:graphicFrame>
        <p:nvGraphicFramePr>
          <p:cNvPr id="46117" name="Object 37"/>
          <p:cNvGraphicFramePr>
            <a:graphicFrameLocks noChangeAspect="1"/>
          </p:cNvGraphicFramePr>
          <p:nvPr>
            <p:extLst/>
          </p:nvPr>
        </p:nvGraphicFramePr>
        <p:xfrm>
          <a:off x="2262187" y="2362200"/>
          <a:ext cx="45958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3" imgW="2273300" imgH="431800" progId="Equation.DSMT4">
                  <p:embed/>
                </p:oleObj>
              </mc:Choice>
              <mc:Fallback>
                <p:oleObj r:id="rId3" imgW="2273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2362200"/>
                        <a:ext cx="459581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0" name="Object 40"/>
          <p:cNvGraphicFramePr>
            <a:graphicFrameLocks noChangeAspect="1"/>
          </p:cNvGraphicFramePr>
          <p:nvPr>
            <p:extLst/>
          </p:nvPr>
        </p:nvGraphicFramePr>
        <p:xfrm>
          <a:off x="6934200" y="3257327"/>
          <a:ext cx="10731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5" imgW="533169" imgH="431613" progId="Equation.DSMT4">
                  <p:embed/>
                </p:oleObj>
              </mc:Choice>
              <mc:Fallback>
                <p:oleObj r:id="rId5" imgW="5331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57327"/>
                        <a:ext cx="10731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2" name="Object 42"/>
          <p:cNvGraphicFramePr>
            <a:graphicFrameLocks noChangeAspect="1"/>
          </p:cNvGraphicFramePr>
          <p:nvPr>
            <p:extLst/>
          </p:nvPr>
        </p:nvGraphicFramePr>
        <p:xfrm>
          <a:off x="609600" y="4221163"/>
          <a:ext cx="80152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r:id="rId7" imgW="4051300" imgH="520700" progId="Equation.DSMT4">
                  <p:embed/>
                </p:oleObj>
              </mc:Choice>
              <mc:Fallback>
                <p:oleObj r:id="rId7" imgW="4051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21163"/>
                        <a:ext cx="8015287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09600" y="3486090"/>
            <a:ext cx="6558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M </a:t>
            </a:r>
            <a:r>
              <a:rPr lang="zh-CN" altLang="en-US" sz="2000" i="0" dirty="0">
                <a:latin typeface="宋体" pitchFamily="2" charset="-122"/>
              </a:rPr>
              <a:t>阶</a:t>
            </a:r>
            <a:r>
              <a:rPr lang="en-US" altLang="zh-CN" sz="2000" i="0" dirty="0" smtClean="0"/>
              <a:t>GMM</a:t>
            </a:r>
            <a:r>
              <a:rPr lang="zh-CN" altLang="en-US" sz="2000" dirty="0">
                <a:latin typeface="宋体" pitchFamily="2" charset="-122"/>
              </a:rPr>
              <a:t>可</a:t>
            </a:r>
            <a:r>
              <a:rPr lang="zh-CN" altLang="en-US" sz="2000" i="0" dirty="0" smtClean="0">
                <a:latin typeface="宋体" pitchFamily="2" charset="-122"/>
              </a:rPr>
              <a:t>用</a:t>
            </a:r>
            <a:r>
              <a:rPr lang="en-US" altLang="zh-CN" sz="2000" dirty="0"/>
              <a:t>M</a:t>
            </a:r>
            <a:r>
              <a:rPr lang="zh-CN" altLang="en-US" sz="2000" i="0" dirty="0">
                <a:latin typeface="宋体" pitchFamily="2" charset="-122"/>
              </a:rPr>
              <a:t>个单高斯分布的线性组合来</a:t>
            </a:r>
            <a:r>
              <a:rPr lang="zh-CN" altLang="en-US" sz="2000" i="0" dirty="0" smtClean="0">
                <a:latin typeface="宋体" pitchFamily="2" charset="-122"/>
              </a:rPr>
              <a:t>描述，且：</a:t>
            </a:r>
            <a:r>
              <a:rPr lang="zh-CN" altLang="en-US" sz="2000" i="0" dirty="0" smtClean="0"/>
              <a:t> </a:t>
            </a:r>
            <a:endParaRPr lang="zh-CN" altLang="en-US" sz="2000" i="0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685800" y="5508625"/>
          <a:ext cx="3159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9" imgW="1586811" imgH="253890" progId="Equation.DSMT4">
                  <p:embed/>
                </p:oleObj>
              </mc:Choice>
              <mc:Fallback>
                <p:oleObj r:id="rId9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08625"/>
                        <a:ext cx="3159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34829" y="5543490"/>
            <a:ext cx="18421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i="0" dirty="0" smtClean="0"/>
              <a:t>GMM</a:t>
            </a:r>
            <a:r>
              <a:rPr lang="zh-CN" altLang="en-US" sz="2000" i="0" dirty="0" smtClean="0"/>
              <a:t>模型</a:t>
            </a:r>
            <a:r>
              <a:rPr lang="zh-CN" altLang="en-US" sz="2000" i="0" dirty="0" smtClean="0">
                <a:latin typeface="宋体" pitchFamily="2" charset="-122"/>
              </a:rPr>
              <a:t>参数</a:t>
            </a:r>
            <a:endParaRPr lang="zh-CN" altLang="en-US" sz="2000" i="0" dirty="0"/>
          </a:p>
        </p:txBody>
      </p:sp>
      <p:sp>
        <p:nvSpPr>
          <p:cNvPr id="4" name="右箭头 3"/>
          <p:cNvSpPr/>
          <p:nvPr/>
        </p:nvSpPr>
        <p:spPr>
          <a:xfrm>
            <a:off x="4041103" y="5638800"/>
            <a:ext cx="530897" cy="27625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1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dirty="0" smtClean="0"/>
              <a:t>语音识别分类</a:t>
            </a:r>
            <a:r>
              <a:rPr lang="en-US" altLang="zh-CN" sz="3600" b="1" dirty="0" smtClean="0"/>
              <a:t>-1</a:t>
            </a:r>
            <a:endParaRPr lang="zh-CN" altLang="en-US" sz="3600" b="1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按照词汇量大小分：词汇表中包含的词条数量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小词汇量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10-100</a:t>
            </a:r>
            <a:r>
              <a:rPr lang="zh-CN" altLang="en-US" sz="2000" dirty="0" smtClean="0"/>
              <a:t>个词；中词汇量：</a:t>
            </a:r>
            <a:r>
              <a:rPr lang="en-US" altLang="zh-CN" sz="2000" dirty="0" smtClean="0"/>
              <a:t>100-500</a:t>
            </a:r>
            <a:r>
              <a:rPr lang="zh-CN" altLang="en-US" sz="2000" dirty="0" smtClean="0"/>
              <a:t>个词；大</a:t>
            </a:r>
            <a:r>
              <a:rPr lang="zh-CN" altLang="en-US" sz="2000" dirty="0"/>
              <a:t>词汇量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个以上词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按照发音方式分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孤立单词识别</a:t>
            </a:r>
            <a:r>
              <a:rPr lang="zh-CN" altLang="en-US" sz="2000" dirty="0"/>
              <a:t>（</a:t>
            </a:r>
            <a:r>
              <a:rPr lang="en-US" altLang="zh-CN" sz="2000" dirty="0" smtClean="0"/>
              <a:t>Isolated Word Recognition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：机器只能识别一个个孤立的音节、词或短语；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连接词识别</a:t>
            </a:r>
            <a:r>
              <a:rPr lang="zh-CN" altLang="en-US" sz="2000" dirty="0"/>
              <a:t>（</a:t>
            </a:r>
            <a:r>
              <a:rPr lang="en-US" altLang="zh-CN" sz="2000" dirty="0" smtClean="0"/>
              <a:t>Connected Word Recognition</a:t>
            </a:r>
            <a:r>
              <a:rPr lang="zh-CN" altLang="en-US" sz="2000" dirty="0" smtClean="0"/>
              <a:t>）：发音介于孤立词和连续语音之间，表面上看是连续发音，但是能够明显感觉音和音之间有停顿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/>
              <a:t>连续</a:t>
            </a:r>
            <a:r>
              <a:rPr lang="zh-CN" altLang="en-US" sz="2000" dirty="0" smtClean="0"/>
              <a:t>语音识别（</a:t>
            </a:r>
            <a:r>
              <a:rPr lang="en-US" altLang="zh-CN" sz="2000" dirty="0" smtClean="0"/>
              <a:t>Continuous Speech Recognition </a:t>
            </a:r>
            <a:r>
              <a:rPr lang="zh-CN" altLang="en-US" sz="2000" dirty="0" smtClean="0"/>
              <a:t>）：连续自然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关键词检出（</a:t>
            </a:r>
            <a:r>
              <a:rPr lang="en-US" altLang="zh-CN" sz="2000" dirty="0" smtClean="0"/>
              <a:t>Keyword Spotting</a:t>
            </a:r>
            <a:r>
              <a:rPr lang="zh-CN" altLang="en-US" sz="2000" dirty="0" smtClean="0"/>
              <a:t>）：连续自然发音中识别关键词</a:t>
            </a:r>
            <a:endParaRPr lang="en-US" altLang="zh-CN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001000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的说话人识别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-3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457200" y="1524000"/>
            <a:ext cx="8264856" cy="95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i="0" dirty="0">
                <a:latin typeface="宋体" pitchFamily="2" charset="-122"/>
              </a:rPr>
              <a:t>为说话人建立</a:t>
            </a:r>
            <a:r>
              <a:rPr lang="en-US" altLang="zh-CN" sz="2000" i="0" dirty="0"/>
              <a:t>GMM</a:t>
            </a:r>
            <a:r>
              <a:rPr lang="zh-CN" altLang="en-US" sz="2000" i="0" dirty="0">
                <a:latin typeface="宋体" pitchFamily="2" charset="-122"/>
              </a:rPr>
              <a:t>模型，实际上就是通过</a:t>
            </a:r>
            <a:r>
              <a:rPr lang="zh-CN" altLang="en-US" sz="2000" i="0" dirty="0" smtClean="0">
                <a:latin typeface="宋体" pitchFamily="2" charset="-122"/>
              </a:rPr>
              <a:t>训练估计</a:t>
            </a:r>
            <a:r>
              <a:rPr lang="en-US" altLang="zh-CN" sz="2000" i="0" dirty="0"/>
              <a:t>GMM</a:t>
            </a:r>
            <a:r>
              <a:rPr lang="zh-CN" altLang="en-US" sz="2000" i="0" dirty="0">
                <a:latin typeface="宋体" pitchFamily="2" charset="-122"/>
              </a:rPr>
              <a:t>模型的参数，</a:t>
            </a:r>
            <a:r>
              <a:rPr lang="zh-CN" altLang="en-US" sz="2000" i="0" dirty="0" smtClean="0">
                <a:latin typeface="宋体" pitchFamily="2" charset="-122"/>
              </a:rPr>
              <a:t>常用方法</a:t>
            </a:r>
            <a:r>
              <a:rPr lang="zh-CN" altLang="en-US" sz="2000" i="0" dirty="0">
                <a:latin typeface="宋体" pitchFamily="2" charset="-122"/>
              </a:rPr>
              <a:t>是最大似然的估计方法</a:t>
            </a:r>
            <a:r>
              <a:rPr lang="zh-CN" altLang="en-US" sz="2000" i="0" dirty="0"/>
              <a:t> 。</a:t>
            </a:r>
            <a:endParaRPr lang="en-US" altLang="zh-CN" sz="2000" i="0" dirty="0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496793" y="2678668"/>
            <a:ext cx="7199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i="0" dirty="0">
                <a:latin typeface="宋体" pitchFamily="2" charset="-122"/>
              </a:rPr>
              <a:t>给定训练矢量</a:t>
            </a:r>
            <a:r>
              <a:rPr lang="zh-CN" altLang="en-US" sz="2000" i="0" dirty="0" smtClean="0">
                <a:latin typeface="宋体" pitchFamily="2" charset="-122"/>
              </a:rPr>
              <a:t>集                    ，最优化</a:t>
            </a:r>
            <a:r>
              <a:rPr lang="zh-CN" altLang="en-US" sz="2000" dirty="0" smtClean="0">
                <a:latin typeface="宋体" pitchFamily="2" charset="-122"/>
              </a:rPr>
              <a:t>代价函数</a:t>
            </a:r>
            <a:r>
              <a:rPr lang="zh-CN" altLang="en-US" sz="2000" i="0" dirty="0" smtClean="0">
                <a:latin typeface="宋体" pitchFamily="2" charset="-122"/>
              </a:rPr>
              <a:t>是</a:t>
            </a:r>
            <a:r>
              <a:rPr lang="zh-CN" altLang="en-US" sz="2000" i="0" dirty="0">
                <a:latin typeface="宋体" pitchFamily="2" charset="-122"/>
              </a:rPr>
              <a:t>：</a:t>
            </a:r>
            <a:r>
              <a:rPr lang="zh-CN" altLang="en-US" sz="2000" i="0" dirty="0"/>
              <a:t> </a:t>
            </a:r>
          </a:p>
        </p:txBody>
      </p:sp>
      <p:graphicFrame>
        <p:nvGraphicFramePr>
          <p:cNvPr id="47157" name="Object 53"/>
          <p:cNvGraphicFramePr>
            <a:graphicFrameLocks noChangeAspect="1"/>
          </p:cNvGraphicFramePr>
          <p:nvPr>
            <p:extLst/>
          </p:nvPr>
        </p:nvGraphicFramePr>
        <p:xfrm>
          <a:off x="2438400" y="26670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3" imgW="1104900" imgH="228600" progId="Equation.DSMT4">
                  <p:embed/>
                </p:oleObj>
              </mc:Choice>
              <mc:Fallback>
                <p:oleObj r:id="rId3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0" name="Object 56"/>
          <p:cNvGraphicFramePr>
            <a:graphicFrameLocks noChangeAspect="1"/>
          </p:cNvGraphicFramePr>
          <p:nvPr>
            <p:extLst/>
          </p:nvPr>
        </p:nvGraphicFramePr>
        <p:xfrm>
          <a:off x="2133600" y="3479800"/>
          <a:ext cx="2860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r:id="rId5" imgW="1422400" imgH="431800" progId="Equation.DSMT4">
                  <p:embed/>
                </p:oleObj>
              </mc:Choice>
              <mc:Fallback>
                <p:oleObj r:id="rId5" imgW="1422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79800"/>
                        <a:ext cx="28606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531813" y="4572000"/>
            <a:ext cx="82311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i="0" dirty="0" smtClean="0">
                <a:latin typeface="宋体" pitchFamily="2" charset="-122"/>
              </a:rPr>
              <a:t>可</a:t>
            </a:r>
            <a:r>
              <a:rPr lang="zh-CN" altLang="en-US" sz="2000" i="0" dirty="0">
                <a:latin typeface="宋体" pitchFamily="2" charset="-122"/>
              </a:rPr>
              <a:t>采用</a:t>
            </a:r>
            <a:r>
              <a:rPr lang="en-US" altLang="zh-CN" sz="2000" b="1" i="0" dirty="0">
                <a:solidFill>
                  <a:srgbClr val="FF0000"/>
                </a:solidFill>
              </a:rPr>
              <a:t>EM</a:t>
            </a:r>
            <a:r>
              <a:rPr lang="zh-CN" altLang="en-US" sz="2000" i="0" dirty="0">
                <a:latin typeface="宋体" pitchFamily="2" charset="-122"/>
              </a:rPr>
              <a:t>算法来估计。</a:t>
            </a:r>
            <a:endParaRPr lang="zh-CN" altLang="en-US" sz="2000" i="0" dirty="0"/>
          </a:p>
        </p:txBody>
      </p:sp>
      <p:sp>
        <p:nvSpPr>
          <p:cNvPr id="4" name="右箭头 3"/>
          <p:cNvSpPr/>
          <p:nvPr/>
        </p:nvSpPr>
        <p:spPr>
          <a:xfrm>
            <a:off x="5299075" y="3784600"/>
            <a:ext cx="609600" cy="3048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0131" y="3728028"/>
            <a:ext cx="6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/>
          </p:nvPr>
        </p:nvGraphicFramePr>
        <p:xfrm>
          <a:off x="3632200" y="5383212"/>
          <a:ext cx="3454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7" imgW="1701800" imgH="279400" progId="Equation.DSMT4">
                  <p:embed/>
                </p:oleObj>
              </mc:Choice>
              <mc:Fallback>
                <p:oleObj r:id="rId7" imgW="170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383212"/>
                        <a:ext cx="3454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3400" y="5432034"/>
            <a:ext cx="335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latin typeface="宋体" pitchFamily="2" charset="-122"/>
              </a:rPr>
              <a:t>通常</a:t>
            </a:r>
            <a:r>
              <a:rPr lang="zh-CN" altLang="en-US" sz="2000" i="0" dirty="0" smtClean="0">
                <a:latin typeface="宋体" pitchFamily="2" charset="-122"/>
              </a:rPr>
              <a:t>协方差矩阵取</a:t>
            </a:r>
            <a:r>
              <a:rPr lang="zh-CN" altLang="en-US" sz="2000" i="0" dirty="0">
                <a:latin typeface="宋体" pitchFamily="2" charset="-122"/>
              </a:rPr>
              <a:t>对角</a:t>
            </a:r>
            <a:r>
              <a:rPr lang="zh-CN" altLang="en-US" sz="2000" i="0" dirty="0" smtClean="0">
                <a:latin typeface="宋体" pitchFamily="2" charset="-122"/>
              </a:rPr>
              <a:t>阵：</a:t>
            </a:r>
            <a:r>
              <a:rPr lang="zh-CN" altLang="en-US" sz="2000" i="0" dirty="0" smtClean="0"/>
              <a:t> </a:t>
            </a:r>
            <a:endParaRPr lang="zh-CN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763788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52400"/>
            <a:ext cx="8001000" cy="624341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用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EM</a:t>
            </a: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算法训练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 smtClean="0">
                <a:latin typeface="华文中宋" pitchFamily="2" charset="-122"/>
                <a:ea typeface="仿宋_GB2312" pitchFamily="49" charset="-122"/>
              </a:rPr>
              <a:t>模型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3"/>
              <p:cNvSpPr txBox="1">
                <a:spLocks noChangeArrowheads="1"/>
              </p:cNvSpPr>
              <p:nvPr/>
            </p:nvSpPr>
            <p:spPr bwMode="auto">
              <a:xfrm>
                <a:off x="323850" y="1219201"/>
                <a:ext cx="554119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i="0" dirty="0" smtClean="0">
                    <a:latin typeface="宋体" pitchFamily="2" charset="-122"/>
                  </a:rPr>
                  <a:t>训练数据落在假定的隐状态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i="0" dirty="0" smtClean="0">
                    <a:latin typeface="宋体" pitchFamily="2" charset="-122"/>
                  </a:rPr>
                  <a:t>（</a:t>
                </a:r>
                <a:r>
                  <a:rPr lang="en-US" altLang="zh-CN" i="1" dirty="0" smtClean="0">
                    <a:latin typeface="宋体" pitchFamily="2" charset="-122"/>
                  </a:rPr>
                  <a:t>cluster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i="0" dirty="0" smtClean="0">
                    <a:latin typeface="宋体" pitchFamily="2" charset="-122"/>
                  </a:rPr>
                  <a:t>）的概率：</a:t>
                </a:r>
                <a:r>
                  <a:rPr lang="zh-CN" altLang="en-US" i="0" dirty="0" smtClean="0"/>
                  <a:t> </a:t>
                </a:r>
                <a:endParaRPr lang="zh-CN" altLang="en-US" i="0" dirty="0"/>
              </a:p>
            </p:txBody>
          </p:sp>
        </mc:Choice>
        <mc:Fallback xmlns="">
          <p:sp>
            <p:nvSpPr>
              <p:cNvPr id="6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219201"/>
                <a:ext cx="554119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80" t="-11475" b="-213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6"/>
          <p:cNvGraphicFramePr>
            <a:graphicFrameLocks noChangeAspect="1"/>
          </p:cNvGraphicFramePr>
          <p:nvPr>
            <p:extLst/>
          </p:nvPr>
        </p:nvGraphicFramePr>
        <p:xfrm>
          <a:off x="5707062" y="1165225"/>
          <a:ext cx="1760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r:id="rId4" imgW="888614" imgH="253890" progId="Equation.DSMT4">
                  <p:embed/>
                </p:oleObj>
              </mc:Choice>
              <mc:Fallback>
                <p:oleObj r:id="rId4" imgW="88861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2" y="1165225"/>
                        <a:ext cx="17605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>
            <p:extLst/>
          </p:nvPr>
        </p:nvGraphicFramePr>
        <p:xfrm>
          <a:off x="1143000" y="1676400"/>
          <a:ext cx="34877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r:id="rId6" imgW="1727200" imgH="469900" progId="Equation.DSMT4">
                  <p:embed/>
                </p:oleObj>
              </mc:Choice>
              <mc:Fallback>
                <p:oleObj r:id="rId6" imgW="17272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3487738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23850" y="2701925"/>
            <a:ext cx="3348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0" dirty="0"/>
              <a:t>则重估公式：</a:t>
            </a:r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>
            <p:extLst/>
          </p:nvPr>
        </p:nvGraphicFramePr>
        <p:xfrm>
          <a:off x="1143000" y="3200400"/>
          <a:ext cx="2997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r:id="rId8" imgW="1485900" imgH="431800" progId="Equation.DSMT4">
                  <p:embed/>
                </p:oleObj>
              </mc:Choice>
              <mc:Fallback>
                <p:oleObj r:id="rId8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29972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/>
          </p:nvPr>
        </p:nvGraphicFramePr>
        <p:xfrm>
          <a:off x="4724400" y="2820987"/>
          <a:ext cx="3065463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r:id="rId10" imgW="1536700" imgH="838200" progId="Equation.DSMT4">
                  <p:embed/>
                </p:oleObj>
              </mc:Choice>
              <mc:Fallback>
                <p:oleObj r:id="rId10" imgW="1536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20987"/>
                        <a:ext cx="3065463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143000" y="4419600"/>
          <a:ext cx="42100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r:id="rId12" imgW="2108200" imgH="838200" progId="Equation.DSMT4">
                  <p:embed/>
                </p:oleObj>
              </mc:Choice>
              <mc:Fallback>
                <p:oleObj r:id="rId12" imgW="2108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42100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499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001000" cy="762000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的说话人识别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-5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85800" y="1524000"/>
            <a:ext cx="7772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chemeClr val="hlink"/>
              </a:buClr>
            </a:pPr>
            <a:r>
              <a:rPr lang="zh-CN" altLang="en-US" i="0" dirty="0" smtClean="0">
                <a:latin typeface="宋体" pitchFamily="2" charset="-122"/>
              </a:rPr>
              <a:t>对于</a:t>
            </a:r>
            <a:r>
              <a:rPr lang="zh-CN" altLang="en-US" i="0" dirty="0">
                <a:latin typeface="宋体" pitchFamily="2" charset="-122"/>
              </a:rPr>
              <a:t>有</a:t>
            </a:r>
            <a:r>
              <a:rPr lang="en-US" altLang="zh-CN" dirty="0"/>
              <a:t>N</a:t>
            </a:r>
            <a:r>
              <a:rPr lang="zh-CN" altLang="en-US" i="0" dirty="0">
                <a:latin typeface="宋体" pitchFamily="2" charset="-122"/>
              </a:rPr>
              <a:t>个人的说话人识别系统，其中每个说话人用一个</a:t>
            </a:r>
            <a:r>
              <a:rPr lang="en-US" altLang="zh-CN" i="0" dirty="0"/>
              <a:t>GMM</a:t>
            </a:r>
            <a:r>
              <a:rPr lang="zh-CN" altLang="en-US" i="0" dirty="0">
                <a:latin typeface="宋体" pitchFamily="2" charset="-122"/>
              </a:rPr>
              <a:t>模型来代表，记</a:t>
            </a:r>
            <a:r>
              <a:rPr lang="zh-CN" altLang="en-US" i="0" dirty="0" smtClean="0">
                <a:latin typeface="宋体" pitchFamily="2" charset="-122"/>
              </a:rPr>
              <a:t>为</a:t>
            </a:r>
            <a:r>
              <a:rPr lang="en-US" altLang="zh-CN" i="0" dirty="0" smtClean="0">
                <a:latin typeface="宋体" pitchFamily="2" charset="-122"/>
              </a:rPr>
              <a:t>:</a:t>
            </a:r>
            <a:r>
              <a:rPr lang="zh-CN" altLang="en-US" i="0" dirty="0" smtClean="0"/>
              <a:t> </a:t>
            </a:r>
            <a:endParaRPr lang="zh-CN" altLang="en-US" i="0" dirty="0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>
            <p:extLst/>
          </p:nvPr>
        </p:nvGraphicFramePr>
        <p:xfrm>
          <a:off x="1295400" y="1981200"/>
          <a:ext cx="1468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r:id="rId3" imgW="736600" imgH="228600" progId="Equation.DSMT4">
                  <p:embed/>
                </p:oleObj>
              </mc:Choice>
              <mc:Fallback>
                <p:oleObj r:id="rId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14684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85800" y="2895600"/>
            <a:ext cx="2805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i="0" dirty="0"/>
              <a:t>若</a:t>
            </a:r>
            <a:r>
              <a:rPr lang="zh-CN" altLang="en-US" i="0" dirty="0">
                <a:latin typeface="宋体" pitchFamily="2" charset="-122"/>
              </a:rPr>
              <a:t>观测特征矢量序列</a:t>
            </a:r>
            <a:r>
              <a:rPr lang="zh-CN" altLang="en-US" i="0" dirty="0" smtClean="0">
                <a:latin typeface="宋体" pitchFamily="2" charset="-122"/>
              </a:rPr>
              <a:t>为：</a:t>
            </a:r>
            <a:r>
              <a:rPr lang="zh-CN" altLang="en-US" i="0" dirty="0" smtClean="0"/>
              <a:t> </a:t>
            </a:r>
            <a:endParaRPr lang="zh-CN" altLang="en-US" i="0" dirty="0"/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>
            <p:extLst/>
          </p:nvPr>
        </p:nvGraphicFramePr>
        <p:xfrm>
          <a:off x="3429000" y="28956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r:id="rId5" imgW="1104900" imgH="228600" progId="Equation.DSMT4">
                  <p:embed/>
                </p:oleObj>
              </mc:Choice>
              <mc:Fallback>
                <p:oleObj r:id="rId5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>
            <p:extLst/>
          </p:nvPr>
        </p:nvGraphicFramePr>
        <p:xfrm>
          <a:off x="2590800" y="3581400"/>
          <a:ext cx="3332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r:id="rId7" imgW="1663700" imgH="419100" progId="Equation.DSMT4">
                  <p:embed/>
                </p:oleObj>
              </mc:Choice>
              <mc:Fallback>
                <p:oleObj r:id="rId7" imgW="1663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3332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>
            <p:extLst/>
          </p:nvPr>
        </p:nvGraphicFramePr>
        <p:xfrm>
          <a:off x="3733800" y="4551362"/>
          <a:ext cx="26130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r:id="rId9" imgW="1307532" imgH="622030" progId="Equation.DSMT4">
                  <p:embed/>
                </p:oleObj>
              </mc:Choice>
              <mc:Fallback>
                <p:oleObj r:id="rId9" imgW="1307532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51362"/>
                        <a:ext cx="2613025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991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001000" cy="776288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基于</a:t>
            </a:r>
            <a:r>
              <a:rPr lang="en-US" altLang="zh-CN" dirty="0">
                <a:latin typeface="华文中宋" pitchFamily="2" charset="-122"/>
                <a:ea typeface="仿宋_GB2312" pitchFamily="49" charset="-122"/>
              </a:rPr>
              <a:t>GMM</a:t>
            </a:r>
            <a:r>
              <a:rPr lang="zh-CN" altLang="en-US" dirty="0">
                <a:latin typeface="华文中宋" pitchFamily="2" charset="-122"/>
                <a:ea typeface="仿宋_GB2312" pitchFamily="49" charset="-122"/>
              </a:rPr>
              <a:t>的说话人识别</a:t>
            </a:r>
            <a:r>
              <a:rPr lang="en-US" altLang="zh-CN" dirty="0" smtClean="0">
                <a:latin typeface="华文中宋" pitchFamily="2" charset="-122"/>
                <a:ea typeface="仿宋_GB2312" pitchFamily="49" charset="-122"/>
              </a:rPr>
              <a:t>-6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71750" y="153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509963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2247" name="Object 23"/>
          <p:cNvGraphicFramePr>
            <a:graphicFrameLocks noChangeAspect="1"/>
          </p:cNvGraphicFramePr>
          <p:nvPr>
            <p:extLst/>
          </p:nvPr>
        </p:nvGraphicFramePr>
        <p:xfrm>
          <a:off x="3200400" y="2057400"/>
          <a:ext cx="27320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r:id="rId3" imgW="1384300" imgH="292100" progId="Equation.DSMT4">
                  <p:embed/>
                </p:oleObj>
              </mc:Choice>
              <mc:Fallback>
                <p:oleObj r:id="rId3" imgW="1384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27320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465262" y="2876490"/>
            <a:ext cx="2878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i="0" dirty="0"/>
              <a:t>有时简化</a:t>
            </a:r>
            <a:r>
              <a:rPr lang="zh-CN" altLang="en-US" sz="2000" i="0" dirty="0" smtClean="0"/>
              <a:t>为</a:t>
            </a:r>
            <a:r>
              <a:rPr lang="zh-CN" altLang="en-US" sz="2000" dirty="0"/>
              <a:t>：</a:t>
            </a:r>
            <a:endParaRPr lang="zh-CN" altLang="en-US" sz="2000" i="0" dirty="0"/>
          </a:p>
        </p:txBody>
      </p:sp>
      <p:graphicFrame>
        <p:nvGraphicFramePr>
          <p:cNvPr id="52250" name="Object 26"/>
          <p:cNvGraphicFramePr>
            <a:graphicFrameLocks noChangeAspect="1"/>
          </p:cNvGraphicFramePr>
          <p:nvPr>
            <p:extLst/>
          </p:nvPr>
        </p:nvGraphicFramePr>
        <p:xfrm>
          <a:off x="3200400" y="3581400"/>
          <a:ext cx="27320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r:id="rId5" imgW="1384300" imgH="292100" progId="Equation.DSMT4">
                  <p:embed/>
                </p:oleObj>
              </mc:Choice>
              <mc:Fallback>
                <p:oleObj r:id="rId5" imgW="1384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73208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>
            <p:extLst/>
          </p:nvPr>
        </p:nvGraphicFramePr>
        <p:xfrm>
          <a:off x="3251200" y="4851400"/>
          <a:ext cx="307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7" imgW="1536480" imgH="317160" progId="Equation.3">
                  <p:embed/>
                </p:oleObj>
              </mc:Choice>
              <mc:Fallback>
                <p:oleObj name="Equation" r:id="rId7" imgW="1536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851400"/>
                        <a:ext cx="3073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068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532151" y="1905000"/>
            <a:ext cx="2031325" cy="110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2400" dirty="0" smtClean="0"/>
              <a:t>按照说话人分</a:t>
            </a:r>
            <a:endParaRPr lang="en-US" altLang="zh-CN" sz="2400" dirty="0" smtClean="0"/>
          </a:p>
          <a:p>
            <a:pPr lvl="1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特定人语音识别</a:t>
            </a:r>
            <a:r>
              <a:rPr lang="en-US" altLang="zh-CN" sz="2000" dirty="0" smtClean="0"/>
              <a:t>(Speaker-Dependent)</a:t>
            </a: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语音识别的标准模板或模型只适应于某个人；</a:t>
            </a:r>
            <a:endParaRPr lang="en-US" altLang="zh-CN" sz="1700" dirty="0" smtClean="0">
              <a:cs typeface="+mn-cs"/>
            </a:endParaRP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模板或模型通过输入词汇表中的每个字、词或短语的语音建立。</a:t>
            </a:r>
            <a:endParaRPr lang="en-US" altLang="zh-CN" sz="1700" dirty="0" smtClean="0">
              <a:cs typeface="+mn-cs"/>
            </a:endParaRP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其他人使用，需建立自己的标准模板或模型。</a:t>
            </a:r>
          </a:p>
          <a:p>
            <a:pPr lvl="1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2000" dirty="0" smtClean="0"/>
              <a:t>非特定人语音识别</a:t>
            </a:r>
            <a:r>
              <a:rPr lang="en-US" altLang="zh-CN" sz="2000" dirty="0" smtClean="0"/>
              <a:t>(Speaker-Independent)</a:t>
            </a: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语音识别的标准模板或模型适应于指定的某一范畴的说话人（如说 标准普通话）；</a:t>
            </a:r>
            <a:endParaRPr lang="en-US" altLang="zh-CN" sz="1700" dirty="0" smtClean="0">
              <a:cs typeface="+mn-cs"/>
            </a:endParaRP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标准模板或模型由该范畴的多人通过训练产生。</a:t>
            </a:r>
            <a:endParaRPr lang="en-US" altLang="zh-CN" sz="1700" dirty="0" smtClean="0">
              <a:cs typeface="+mn-cs"/>
            </a:endParaRPr>
          </a:p>
          <a:p>
            <a:pPr lvl="2">
              <a:lnSpc>
                <a:spcPts val="3300"/>
              </a:lnSpc>
              <a:spcBef>
                <a:spcPct val="0"/>
              </a:spcBef>
              <a:defRPr/>
            </a:pPr>
            <a:r>
              <a:rPr lang="zh-CN" altLang="en-US" sz="1700" dirty="0" smtClean="0">
                <a:cs typeface="+mn-cs"/>
              </a:rPr>
              <a:t>识别时可供参加训练的发音人（圈内人）使用，也可供未参加训练的同范畴发音人（圈外人）使用。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74675" y="381000"/>
            <a:ext cx="8001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eaLnBrk="0" hangingPunct="0">
              <a:defRPr sz="3800">
                <a:solidFill>
                  <a:schemeClr val="tx2"/>
                </a:solidFill>
                <a:ea typeface="宋体" pitchFamily="2" charset="-122"/>
              </a:defRPr>
            </a:lvl2pPr>
            <a:lvl3pPr algn="l" eaLnBrk="0" hangingPunct="0">
              <a:defRPr sz="3800">
                <a:solidFill>
                  <a:schemeClr val="tx2"/>
                </a:solidFill>
                <a:ea typeface="宋体" pitchFamily="2" charset="-122"/>
              </a:defRPr>
            </a:lvl3pPr>
            <a:lvl4pPr algn="l" eaLnBrk="0" hangingPunct="0">
              <a:defRPr sz="3800">
                <a:solidFill>
                  <a:schemeClr val="tx2"/>
                </a:solidFill>
                <a:ea typeface="宋体" pitchFamily="2" charset="-122"/>
              </a:defRPr>
            </a:lvl4pPr>
            <a:lvl5pPr algn="l" eaLnBrk="0" hangingPunct="0">
              <a:defRPr sz="3800">
                <a:solidFill>
                  <a:schemeClr val="tx2"/>
                </a:solidFill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ea typeface="宋体" pitchFamily="2" charset="-122"/>
              </a:defRPr>
            </a:lvl9pPr>
          </a:lstStyle>
          <a:p>
            <a:r>
              <a:rPr lang="zh-CN" altLang="en-US" dirty="0"/>
              <a:t>语音识别分类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600200" y="3505200"/>
            <a:ext cx="6858000" cy="243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kern="1200" dirty="0"/>
              <a:t>语音识别分类</a:t>
            </a:r>
            <a:r>
              <a:rPr lang="en-US" altLang="zh-CN" sz="3600" b="1" kern="1200" dirty="0"/>
              <a:t>-3</a:t>
            </a:r>
            <a:endParaRPr lang="zh-CN" altLang="en-US" sz="3600" b="1" kern="12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从识别方法来分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模板匹配法（</a:t>
            </a:r>
            <a:r>
              <a:rPr lang="en-US" altLang="zh-CN" sz="2000" dirty="0" smtClean="0">
                <a:solidFill>
                  <a:srgbClr val="FF0000"/>
                </a:solidFill>
              </a:rPr>
              <a:t>VQ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DTW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统计模型法（隐马尔科夫模型</a:t>
            </a:r>
            <a:r>
              <a:rPr lang="en-US" altLang="zh-CN" sz="2000" dirty="0" smtClean="0"/>
              <a:t>HMM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2362200" y="4343400"/>
            <a:ext cx="1066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预处理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038600" y="4343400"/>
            <a:ext cx="10668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pitchFamily="2" charset="-122"/>
              </a:rPr>
              <a:t>特征提取</a:t>
            </a:r>
          </a:p>
        </p:txBody>
      </p:sp>
      <p:cxnSp>
        <p:nvCxnSpPr>
          <p:cNvPr id="11" name="直接箭头连接符 10"/>
          <p:cNvCxnSpPr>
            <a:endCxn id="7" idx="1"/>
          </p:cNvCxnSpPr>
          <p:nvPr/>
        </p:nvCxnSpPr>
        <p:spPr bwMode="auto">
          <a:xfrm>
            <a:off x="1752600" y="46101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 bwMode="auto">
          <a:xfrm>
            <a:off x="3429000" y="46101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连接符 14"/>
          <p:cNvCxnSpPr>
            <a:stCxn id="8" idx="3"/>
          </p:cNvCxnSpPr>
          <p:nvPr/>
        </p:nvCxnSpPr>
        <p:spPr bwMode="auto">
          <a:xfrm>
            <a:off x="5105400" y="46101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334000" y="4038600"/>
            <a:ext cx="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334000" y="40386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5334000" y="52578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5791200" y="3810000"/>
            <a:ext cx="1295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pitchFamily="2" charset="-122"/>
              </a:rPr>
              <a:t>分类器设计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791200" y="5029200"/>
            <a:ext cx="12954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pitchFamily="2" charset="-122"/>
              </a:rPr>
              <a:t>分类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6248400" y="4419600"/>
            <a:ext cx="3048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97803" y="420266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97804" y="472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识别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5486400" y="4648200"/>
            <a:ext cx="274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箭头连接符 36"/>
          <p:cNvCxnSpPr>
            <a:stCxn id="25" idx="3"/>
          </p:cNvCxnSpPr>
          <p:nvPr/>
        </p:nvCxnSpPr>
        <p:spPr bwMode="auto">
          <a:xfrm>
            <a:off x="7086600" y="5295900"/>
            <a:ext cx="1143000" cy="5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39000" y="5285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输出结果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9452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kern="1200" dirty="0" smtClean="0"/>
              <a:t>总结：语音识别</a:t>
            </a:r>
            <a:r>
              <a:rPr lang="zh-CN" altLang="en-US" sz="3600" b="1" kern="1200" dirty="0"/>
              <a:t>的几个关键因素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说话人有关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无关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词表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孤立</a:t>
            </a:r>
            <a:r>
              <a:rPr lang="zh-CN" altLang="en-US" sz="2400" dirty="0" smtClean="0"/>
              <a:t>词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连续语音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环境噪声</a:t>
            </a:r>
          </a:p>
        </p:txBody>
      </p:sp>
    </p:spTree>
    <p:extLst>
      <p:ext uri="{BB962C8B-B14F-4D97-AF65-F5344CB8AC3E}">
        <p14:creationId xmlns:p14="http://schemas.microsoft.com/office/powerpoint/2010/main" val="141393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8472</TotalTime>
  <Words>2951</Words>
  <Application>Microsoft Office PowerPoint</Application>
  <PresentationFormat>全屏显示(4:3)</PresentationFormat>
  <Paragraphs>481</Paragraphs>
  <Slides>64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6" baseType="lpstr">
      <vt:lpstr>仿宋_GB2312</vt:lpstr>
      <vt:lpstr>黑体</vt:lpstr>
      <vt:lpstr>华文行楷</vt:lpstr>
      <vt:lpstr>华文中宋</vt:lpstr>
      <vt:lpstr>楷体</vt:lpstr>
      <vt:lpstr>隶书</vt:lpstr>
      <vt:lpstr>宋体</vt:lpstr>
      <vt:lpstr>幼圆</vt:lpstr>
      <vt:lpstr>Arial</vt:lpstr>
      <vt:lpstr>Cambria</vt:lpstr>
      <vt:lpstr>Cambria Math</vt:lpstr>
      <vt:lpstr>Franklin Gothic Book</vt:lpstr>
      <vt:lpstr>Perpetua</vt:lpstr>
      <vt:lpstr>Times New Roman</vt:lpstr>
      <vt:lpstr>Verdana</vt:lpstr>
      <vt:lpstr>Wingdings</vt:lpstr>
      <vt:lpstr>Wingdings 2</vt:lpstr>
      <vt:lpstr>sp#ln-01 20150309</vt:lpstr>
      <vt:lpstr>公式</vt:lpstr>
      <vt:lpstr>Equation</vt:lpstr>
      <vt:lpstr>Equation.3</vt:lpstr>
      <vt:lpstr>Equation.DSMT4</vt:lpstr>
      <vt:lpstr>13 数字信号处理：语音识别</vt:lpstr>
      <vt:lpstr>人与人、人与机器、机器与机器之间交流</vt:lpstr>
      <vt:lpstr>内容提要</vt:lpstr>
      <vt:lpstr>语音识别历史</vt:lpstr>
      <vt:lpstr>语音识别复杂性</vt:lpstr>
      <vt:lpstr>语音识别分类-1</vt:lpstr>
      <vt:lpstr>PowerPoint 演示文稿</vt:lpstr>
      <vt:lpstr>语音识别分类-3</vt:lpstr>
      <vt:lpstr>总结：语音识别的几个关键因素</vt:lpstr>
      <vt:lpstr>语音识别问题的形式化描述-1</vt:lpstr>
      <vt:lpstr>语音识别问题的形式化描述-2</vt:lpstr>
      <vt:lpstr>语音识别的具体原理框图</vt:lpstr>
      <vt:lpstr>基于VQ的语音识别算法</vt:lpstr>
      <vt:lpstr>基于VQ的语音识别算法-2</vt:lpstr>
      <vt:lpstr>失真测度d(.,.)</vt:lpstr>
      <vt:lpstr>动态时间弯曲（DTW）</vt:lpstr>
      <vt:lpstr>动态时间规正法(DTW)</vt:lpstr>
      <vt:lpstr>PowerPoint 演示文稿</vt:lpstr>
      <vt:lpstr>动态时间规正法(DTW)-2</vt:lpstr>
      <vt:lpstr>动态时间规正法(DTW)-3</vt:lpstr>
      <vt:lpstr>动态时间规正法(DTW)-4</vt:lpstr>
      <vt:lpstr>动态时间规正法(DTW)-5</vt:lpstr>
      <vt:lpstr>动态时间规正法(DTW)-6</vt:lpstr>
      <vt:lpstr>动态时间规正法(DTW)-7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基于DTW技术的语音识别算法</vt:lpstr>
      <vt:lpstr>参考模板的训练</vt:lpstr>
      <vt:lpstr>基于DTW语音识别算法存在的问题</vt:lpstr>
      <vt:lpstr>采用HMM进行语音识别的理由</vt:lpstr>
      <vt:lpstr>基于HMM的语音识别：基本原理</vt:lpstr>
      <vt:lpstr>HMM的训练（结合VQ）</vt:lpstr>
      <vt:lpstr>HMM的识别（结合VQ）</vt:lpstr>
      <vt:lpstr>PowerPoint 演示文稿</vt:lpstr>
      <vt:lpstr>PowerPoint 演示文稿</vt:lpstr>
      <vt:lpstr>PowerPoint 演示文稿</vt:lpstr>
      <vt:lpstr>内容提要</vt:lpstr>
      <vt:lpstr>PowerPoint 演示文稿</vt:lpstr>
      <vt:lpstr>PowerPoint 演示文稿</vt:lpstr>
      <vt:lpstr>PowerPoint 演示文稿</vt:lpstr>
      <vt:lpstr>PowerPoint 演示文稿</vt:lpstr>
      <vt:lpstr>说话人识别概述</vt:lpstr>
      <vt:lpstr>说话人识别分类（应用目标）</vt:lpstr>
      <vt:lpstr>说话人识别分类（应用目标）</vt:lpstr>
      <vt:lpstr>应用前景</vt:lpstr>
      <vt:lpstr>说话人识别分类（识别对象）</vt:lpstr>
      <vt:lpstr>说话人识别的一般框架</vt:lpstr>
      <vt:lpstr>与文本有关的识别方法</vt:lpstr>
      <vt:lpstr>基于VQ的识别方法（与文本无关） </vt:lpstr>
      <vt:lpstr>基于VQ的识别方法-2</vt:lpstr>
      <vt:lpstr>基于VQ的识别方法-3</vt:lpstr>
      <vt:lpstr>基于VQ的识别方法-4</vt:lpstr>
      <vt:lpstr>基于GMM的说话人识别</vt:lpstr>
      <vt:lpstr>高斯分布（多维情形）</vt:lpstr>
      <vt:lpstr>GMM（一维情形）</vt:lpstr>
      <vt:lpstr>基于GMM的说话人识别-2</vt:lpstr>
      <vt:lpstr>基于GMM的说话人识别-3</vt:lpstr>
      <vt:lpstr>PowerPoint 演示文稿</vt:lpstr>
      <vt:lpstr>基于GMM的说话人识别-5</vt:lpstr>
      <vt:lpstr>基于GMM的说话人识别-6</vt:lpstr>
      <vt:lpstr>PowerPoint 演示文稿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智能发育机器人中期汇报</dc:title>
  <dc:creator>ZWQ</dc:creator>
  <cp:lastModifiedBy>薛向阳</cp:lastModifiedBy>
  <cp:revision>1272</cp:revision>
  <dcterms:created xsi:type="dcterms:W3CDTF">2005-01-10T03:00:21Z</dcterms:created>
  <dcterms:modified xsi:type="dcterms:W3CDTF">2018-05-13T13:39:17Z</dcterms:modified>
</cp:coreProperties>
</file>