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53" r:id="rId1"/>
    <p:sldMasterId id="2147484057" r:id="rId2"/>
    <p:sldMasterId id="2147484096" r:id="rId3"/>
  </p:sldMasterIdLst>
  <p:notesMasterIdLst>
    <p:notesMasterId r:id="rId22"/>
  </p:notesMasterIdLst>
  <p:sldIdLst>
    <p:sldId id="256" r:id="rId4"/>
    <p:sldId id="27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80" r:id="rId13"/>
    <p:sldId id="267" r:id="rId14"/>
    <p:sldId id="269" r:id="rId15"/>
    <p:sldId id="268" r:id="rId16"/>
    <p:sldId id="263" r:id="rId17"/>
    <p:sldId id="266" r:id="rId18"/>
    <p:sldId id="270" r:id="rId19"/>
    <p:sldId id="264" r:id="rId20"/>
    <p:sldId id="262" r:id="rId2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6633"/>
    <a:srgbClr val="00CC99"/>
    <a:srgbClr val="A5002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76757" autoAdjust="0"/>
  </p:normalViewPr>
  <p:slideViewPr>
    <p:cSldViewPr>
      <p:cViewPr varScale="1">
        <p:scale>
          <a:sx n="53" d="100"/>
          <a:sy n="53" d="100"/>
        </p:scale>
        <p:origin x="1806" y="7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60EE80B-7A1C-4EA9-9D41-6E2180383E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806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7697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http://wenku.baidu.com/view/04c34fdeb9f3f90f76c61bca.html?from=search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EE80B-7A1C-4EA9-9D41-6E2180383ED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383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http://wenku.baidu.com/view/081d5c5af01dc281e53af0d5.html?re=view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EE80B-7A1C-4EA9-9D41-6E2180383ED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152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206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4/8/2018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16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A7B5-DC41-4AE2-93B8-24C7018EB0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8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2966-3F64-45BB-8FAC-09C580A6950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solidFill>
                  <a:prstClr val="black"/>
                </a:solidFill>
                <a:latin typeface="Calibri"/>
              </a:rPr>
              <a:t>薛向阳</a:t>
            </a:r>
            <a:endParaRPr lang="zh-CN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95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8B7-CFFB-4402-A382-B2D6FB3B22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solidFill>
                  <a:prstClr val="black"/>
                </a:solidFill>
                <a:latin typeface="Calibri"/>
              </a:rPr>
              <a:t>薛向阳</a:t>
            </a:r>
            <a:endParaRPr lang="zh-CN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430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F267-F759-4124-90A5-9AFA6640F43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solidFill>
                  <a:prstClr val="black"/>
                </a:solidFill>
                <a:latin typeface="Calibri"/>
              </a:rPr>
              <a:t>薛向阳</a:t>
            </a:r>
            <a:endParaRPr lang="zh-CN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33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E621-A355-4209-A2F8-C0C632E1C8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solidFill>
                  <a:prstClr val="black"/>
                </a:solidFill>
                <a:latin typeface="Calibri"/>
              </a:rPr>
              <a:t>薛向阳</a:t>
            </a:r>
            <a:endParaRPr lang="zh-CN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69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4C15-E76E-48C4-8448-AA0564272F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92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439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178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659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49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8006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4/8/2018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10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4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19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269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205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028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779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57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187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561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98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7987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9942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5773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06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49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698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715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08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86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157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277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800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25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FD72-69DE-4C23-B920-05EC04E51BD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64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86690"/>
      </p:ext>
    </p:extLst>
  </p:cSld>
  <p:clrMapOvr>
    <a:masterClrMapping/>
  </p:clrMapOvr>
  <p:transition>
    <p:blinds dir="vert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50205"/>
      </p:ext>
    </p:extLst>
  </p:cSld>
  <p:clrMapOvr>
    <a:masterClrMapping/>
  </p:clrMapOvr>
  <p:transition>
    <p:blinds dir="vert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FD72-69DE-4C23-B920-05EC04E51BD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5614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CD9E-3365-451C-BEB2-C70DEEE042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3328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324-0809-41F8-8EFD-A3A4079C86A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879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D67C-189E-4C38-A87C-B62F4CC5B7E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943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AAB4-5822-4C47-B765-722350B731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9598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642D-8F71-4B83-8708-F02488FD69E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2870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A7B5-DC41-4AE2-93B8-24C7018EB0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7472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2966-3F64-45BB-8FAC-09C580A6950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solidFill>
                  <a:prstClr val="black"/>
                </a:solidFill>
                <a:latin typeface="Calibri"/>
              </a:rPr>
              <a:t>薛向阳</a:t>
            </a:r>
            <a:endParaRPr lang="zh-CN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37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CD9E-3365-451C-BEB2-C70DEEE042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9340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38B7-CFFB-4402-A382-B2D6FB3B22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solidFill>
                  <a:prstClr val="black"/>
                </a:solidFill>
                <a:latin typeface="Calibri"/>
              </a:rPr>
              <a:t>薛向阳</a:t>
            </a:r>
            <a:endParaRPr lang="zh-CN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817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F267-F759-4124-90A5-9AFA6640F43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solidFill>
                  <a:prstClr val="black"/>
                </a:solidFill>
                <a:latin typeface="Calibri"/>
              </a:rPr>
              <a:t>薛向阳</a:t>
            </a:r>
            <a:endParaRPr lang="zh-CN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332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E621-A355-4209-A2F8-C0C632E1C8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solidFill>
                  <a:prstClr val="black"/>
                </a:solidFill>
                <a:latin typeface="Calibri"/>
              </a:rPr>
              <a:t>薛向阳</a:t>
            </a:r>
            <a:endParaRPr lang="zh-CN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575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4C15-E76E-48C4-8448-AA0564272F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259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695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597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803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092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388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223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D324-0809-41F8-8EFD-A3A4079C86A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9706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36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452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74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5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160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504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864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325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184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558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D67C-189E-4C38-A87C-B62F4CC5B7E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45348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28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6297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149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233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2515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4563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694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256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08321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879192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AAB4-5822-4C47-B765-722350B731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90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642D-8F71-4B83-8708-F02488FD69E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6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9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34" Type="http://schemas.openxmlformats.org/officeDocument/2006/relationships/slideLayout" Target="../slideLayouts/slideLayout37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41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40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36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34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9" Type="http://schemas.openxmlformats.org/officeDocument/2006/relationships/theme" Target="../theme/theme3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75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33" Type="http://schemas.openxmlformats.org/officeDocument/2006/relationships/slideLayout" Target="../slideLayouts/slideLayout74.xml"/><Relationship Id="rId38" Type="http://schemas.openxmlformats.org/officeDocument/2006/relationships/slideLayout" Target="../slideLayouts/slideLayout79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73.xml"/><Relationship Id="rId37" Type="http://schemas.openxmlformats.org/officeDocument/2006/relationships/slideLayout" Target="../slideLayouts/slideLayout78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36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72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Relationship Id="rId35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00B05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8382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4/8/2018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74FBB43-7EF7-41B5-A740-F4A0355159BF}" type="datetime1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2018-04-08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653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  <p:sldLayoutId id="2147484070" r:id="rId13"/>
    <p:sldLayoutId id="2147484071" r:id="rId14"/>
    <p:sldLayoutId id="2147484072" r:id="rId15"/>
    <p:sldLayoutId id="2147484073" r:id="rId16"/>
    <p:sldLayoutId id="2147484074" r:id="rId17"/>
    <p:sldLayoutId id="2147484075" r:id="rId18"/>
    <p:sldLayoutId id="2147484076" r:id="rId19"/>
    <p:sldLayoutId id="2147484077" r:id="rId20"/>
    <p:sldLayoutId id="2147484078" r:id="rId21"/>
    <p:sldLayoutId id="2147484079" r:id="rId22"/>
    <p:sldLayoutId id="2147484080" r:id="rId23"/>
    <p:sldLayoutId id="2147484081" r:id="rId24"/>
    <p:sldLayoutId id="2147484082" r:id="rId25"/>
    <p:sldLayoutId id="2147484083" r:id="rId26"/>
    <p:sldLayoutId id="2147484084" r:id="rId27"/>
    <p:sldLayoutId id="2147484085" r:id="rId28"/>
    <p:sldLayoutId id="2147484086" r:id="rId29"/>
    <p:sldLayoutId id="2147484087" r:id="rId30"/>
    <p:sldLayoutId id="2147484088" r:id="rId31"/>
    <p:sldLayoutId id="2147484089" r:id="rId32"/>
    <p:sldLayoutId id="2147484090" r:id="rId33"/>
    <p:sldLayoutId id="2147484091" r:id="rId34"/>
    <p:sldLayoutId id="2147484092" r:id="rId35"/>
    <p:sldLayoutId id="2147484093" r:id="rId36"/>
    <p:sldLayoutId id="2147484094" r:id="rId37"/>
    <p:sldLayoutId id="2147484095" r:id="rId3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74FBB43-7EF7-41B5-A740-F4A0355159BF}" type="datetime1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2018-04-08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945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  <p:sldLayoutId id="2147484108" r:id="rId12"/>
    <p:sldLayoutId id="2147484109" r:id="rId13"/>
    <p:sldLayoutId id="2147484110" r:id="rId14"/>
    <p:sldLayoutId id="2147484111" r:id="rId15"/>
    <p:sldLayoutId id="2147484112" r:id="rId16"/>
    <p:sldLayoutId id="2147484113" r:id="rId17"/>
    <p:sldLayoutId id="2147484114" r:id="rId18"/>
    <p:sldLayoutId id="2147484115" r:id="rId19"/>
    <p:sldLayoutId id="2147484116" r:id="rId20"/>
    <p:sldLayoutId id="2147484117" r:id="rId21"/>
    <p:sldLayoutId id="2147484118" r:id="rId22"/>
    <p:sldLayoutId id="2147484119" r:id="rId23"/>
    <p:sldLayoutId id="2147484120" r:id="rId24"/>
    <p:sldLayoutId id="2147484121" r:id="rId25"/>
    <p:sldLayoutId id="2147484122" r:id="rId26"/>
    <p:sldLayoutId id="2147484123" r:id="rId27"/>
    <p:sldLayoutId id="2147484124" r:id="rId28"/>
    <p:sldLayoutId id="2147484125" r:id="rId29"/>
    <p:sldLayoutId id="2147484126" r:id="rId30"/>
    <p:sldLayoutId id="2147484127" r:id="rId31"/>
    <p:sldLayoutId id="2147484128" r:id="rId32"/>
    <p:sldLayoutId id="2147484129" r:id="rId33"/>
    <p:sldLayoutId id="2147484130" r:id="rId34"/>
    <p:sldLayoutId id="2147484131" r:id="rId35"/>
    <p:sldLayoutId id="2147484132" r:id="rId36"/>
    <p:sldLayoutId id="2147484133" r:id="rId37"/>
    <p:sldLayoutId id="2147484134" r:id="rId38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1"/>
          <p:cNvSpPr>
            <a:spLocks noGrp="1"/>
          </p:cNvSpPr>
          <p:nvPr>
            <p:ph type="subTitle" idx="1"/>
          </p:nvPr>
        </p:nvSpPr>
        <p:spPr>
          <a:xfrm>
            <a:off x="1066800" y="3356992"/>
            <a:ext cx="7010400" cy="2681064"/>
          </a:xfrm>
        </p:spPr>
        <p:txBody>
          <a:bodyPr/>
          <a:lstStyle/>
          <a:p>
            <a:r>
              <a:rPr lang="zh-CN" altLang="en-US" sz="3200" b="1" dirty="0" smtClean="0"/>
              <a:t>薛向阳</a:t>
            </a:r>
            <a:endParaRPr lang="en-US" altLang="zh-CN" sz="3200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邮件：</a:t>
            </a:r>
            <a:r>
              <a:rPr lang="en-US" altLang="zh-CN" dirty="0" smtClean="0"/>
              <a:t>xyxue@fudan.edu.cn</a:t>
            </a:r>
          </a:p>
          <a:p>
            <a:r>
              <a:rPr lang="zh-CN" altLang="en-US" dirty="0" smtClean="0"/>
              <a:t>办公室：计算机楼</a:t>
            </a:r>
            <a:r>
              <a:rPr lang="en-US" altLang="zh-CN" dirty="0" smtClean="0"/>
              <a:t>408</a:t>
            </a:r>
            <a:r>
              <a:rPr lang="zh-CN" altLang="en-US" dirty="0" smtClean="0"/>
              <a:t>房间</a:t>
            </a:r>
            <a:endParaRPr lang="en-US" altLang="zh-CN" dirty="0" smtClean="0"/>
          </a:p>
        </p:txBody>
      </p:sp>
      <p:sp>
        <p:nvSpPr>
          <p:cNvPr id="3075" name="标题 3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371600"/>
          </a:xfrm>
        </p:spPr>
        <p:txBody>
          <a:bodyPr>
            <a:noAutofit/>
          </a:bodyPr>
          <a:lstStyle/>
          <a:p>
            <a:r>
              <a:rPr lang="en-US" altLang="zh-CN" sz="4000" smtClean="0"/>
              <a:t>14 </a:t>
            </a:r>
            <a:r>
              <a:rPr lang="zh-CN" altLang="en-US" sz="4000" dirty="0" smtClean="0"/>
              <a:t>数字信号处理：语音编码</a:t>
            </a:r>
            <a:endParaRPr lang="zh-CN" alt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26870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595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语音信号</a:t>
            </a:r>
            <a:r>
              <a:rPr lang="en-US" altLang="zh-CN" sz="2800" smtClean="0"/>
              <a:t>PCM</a:t>
            </a:r>
            <a:r>
              <a:rPr lang="zh-CN" altLang="en-US" sz="2800" smtClean="0"/>
              <a:t>编码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FF0000"/>
                </a:solidFill>
              </a:rPr>
              <a:t>语音线性预测编码</a:t>
            </a:r>
            <a:endParaRPr lang="en-US" altLang="zh-CN" sz="280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/>
              <a:t>语音质量评价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5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信源编码基本概念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800" y="1124744"/>
            <a:ext cx="8534400" cy="48965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信源编码（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Source Coding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）主要是指利用信源的统计相关特性去除冗余信息，达到压缩信源信息速率的目的，又称为数据压缩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压缩的可能性来源于：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存在容易信息（时间冗余、空间冗余、统计冗余等）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利用人的听觉（或视觉）具有的不敏感性，可以去掉声音（或图像）中人不觉得敏感的信息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672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语音压缩极限性能估计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语音由音素（</a:t>
            </a:r>
            <a:r>
              <a:rPr lang="en-US" altLang="zh-CN" dirty="0" smtClean="0"/>
              <a:t>phoneme</a:t>
            </a:r>
            <a:r>
              <a:rPr lang="zh-CN" altLang="en-US" dirty="0" smtClean="0"/>
              <a:t>）构成。以英语语音为例，在正常语速情况下，每秒大概产生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个音素。英语中大概有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7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8</a:t>
            </a:r>
            <a:r>
              <a:rPr lang="zh-CN" altLang="en-US" dirty="0" smtClean="0"/>
              <a:t>个音素。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假如音素等概率出现，英语语音的每秒比特数大致是</a:t>
            </a:r>
            <a:r>
              <a:rPr lang="en-US" altLang="zh-CN" dirty="0" smtClean="0"/>
              <a:t>70~80</a:t>
            </a:r>
            <a:r>
              <a:rPr lang="zh-CN" altLang="en-US" dirty="0" smtClean="0"/>
              <a:t>左右。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压缩比大致为：</a:t>
            </a:r>
            <a:r>
              <a:rPr lang="en-US" altLang="zh-CN" dirty="0" smtClean="0"/>
              <a:t>900~800</a:t>
            </a:r>
            <a:r>
              <a:rPr lang="zh-CN" altLang="en-US" dirty="0" smtClean="0"/>
              <a:t>倍 </a:t>
            </a:r>
            <a:r>
              <a:rPr lang="en-US" altLang="zh-CN" dirty="0" smtClean="0"/>
              <a:t>【64kbps/(70~80bps)】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31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语音的模型参数编码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800" y="1124744"/>
            <a:ext cx="8534400" cy="506650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语音编码类型：波形编码、参数编码、混合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en-US" altLang="zh-CN" sz="24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语音的参数编码不传送语音波形，而是传送产生语音的模型参数。反映语音特征的参数有：</a:t>
            </a:r>
            <a:endParaRPr lang="en-US" altLang="zh-CN" sz="2400" dirty="0" smtClean="0">
              <a:latin typeface="+mj-ea"/>
              <a:ea typeface="+mj-ea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基音周期（声带振动频率）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共振峰频率（声道谐振频率）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语音强度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浊音</a:t>
            </a:r>
            <a:r>
              <a:rPr lang="en-US" altLang="zh-CN" sz="2000" dirty="0" smtClean="0">
                <a:latin typeface="+mj-ea"/>
                <a:ea typeface="+mj-ea"/>
              </a:rPr>
              <a:t>/</a:t>
            </a:r>
            <a:r>
              <a:rPr lang="zh-CN" altLang="en-US" sz="2000" dirty="0" smtClean="0">
                <a:latin typeface="+mj-ea"/>
                <a:ea typeface="+mj-ea"/>
              </a:rPr>
              <a:t>清音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时变线性滤波器的参数</a:t>
            </a:r>
            <a:endParaRPr lang="zh-CN" altLang="en-US" sz="2000" dirty="0">
              <a:latin typeface="+mj-ea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73002"/>
            <a:ext cx="8768537" cy="314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30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线性预测编码器原理图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96752"/>
            <a:ext cx="8640175" cy="37444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81880" y="5013176"/>
            <a:ext cx="861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1" dirty="0" smtClean="0">
                <a:latin typeface="+mj-ea"/>
                <a:ea typeface="+mj-ea"/>
              </a:rPr>
              <a:t>LPC</a:t>
            </a:r>
            <a:r>
              <a:rPr lang="zh-CN" altLang="en-US" sz="2400" b="1" dirty="0" smtClean="0">
                <a:latin typeface="+mj-ea"/>
                <a:ea typeface="+mj-ea"/>
              </a:rPr>
              <a:t>编码方法</a:t>
            </a:r>
            <a:r>
              <a:rPr lang="zh-CN" altLang="en-US" sz="2000" dirty="0" smtClean="0">
                <a:latin typeface="+mj-ea"/>
                <a:ea typeface="+mj-ea"/>
              </a:rPr>
              <a:t>：比特率</a:t>
            </a:r>
            <a:r>
              <a:rPr lang="en-US" altLang="zh-CN" sz="2000" dirty="0" smtClean="0">
                <a:latin typeface="+mj-ea"/>
                <a:ea typeface="+mj-ea"/>
              </a:rPr>
              <a:t>2kbps--4.8kbps</a:t>
            </a:r>
            <a:r>
              <a:rPr lang="zh-CN" altLang="en-US" sz="2000" dirty="0" smtClean="0">
                <a:latin typeface="+mj-ea"/>
                <a:ea typeface="+mj-ea"/>
              </a:rPr>
              <a:t>；语音质量不太好，译码重建信号和原始话音波形差别较大，力求听懂即可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2960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线性预测编码（</a:t>
            </a:r>
            <a:r>
              <a:rPr lang="en-US" altLang="zh-CN" dirty="0" smtClean="0"/>
              <a:t>LPC</a:t>
            </a:r>
            <a:r>
              <a:rPr lang="zh-CN" altLang="en-US" dirty="0" smtClean="0"/>
              <a:t>）步骤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4800" y="1124744"/>
            <a:ext cx="8534400" cy="4962072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/>
              <a:t>分帧处理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10~20ms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/>
              <a:t>语音分析</a:t>
            </a:r>
            <a:endParaRPr lang="en-US" altLang="zh-CN" sz="2400" b="1" dirty="0" smtClean="0"/>
          </a:p>
          <a:p>
            <a:pPr marL="1062990" lvl="2" indent="-514350">
              <a:lnSpc>
                <a:spcPct val="150000"/>
              </a:lnSpc>
            </a:pPr>
            <a:r>
              <a:rPr lang="zh-CN" altLang="en-US" dirty="0" smtClean="0"/>
              <a:t>基音周期估计：</a:t>
            </a:r>
            <a:r>
              <a:rPr lang="en-US" altLang="zh-CN" dirty="0" smtClean="0"/>
              <a:t>P</a:t>
            </a:r>
          </a:p>
          <a:p>
            <a:pPr marL="1062990" lvl="2" indent="-514350">
              <a:lnSpc>
                <a:spcPct val="150000"/>
              </a:lnSpc>
            </a:pPr>
            <a:r>
              <a:rPr lang="zh-CN" altLang="en-US" dirty="0" smtClean="0"/>
              <a:t>浊音</a:t>
            </a:r>
            <a:r>
              <a:rPr lang="en-US" altLang="zh-CN" dirty="0" smtClean="0"/>
              <a:t>/</a:t>
            </a:r>
            <a:r>
              <a:rPr lang="zh-CN" altLang="en-US" dirty="0" smtClean="0"/>
              <a:t>清音判决：</a:t>
            </a:r>
            <a:r>
              <a:rPr lang="en-US" altLang="zh-CN" dirty="0" smtClean="0"/>
              <a:t>U/V</a:t>
            </a:r>
          </a:p>
          <a:p>
            <a:pPr marL="1062990" lvl="2" indent="-514350">
              <a:lnSpc>
                <a:spcPct val="150000"/>
              </a:lnSpc>
            </a:pPr>
            <a:r>
              <a:rPr lang="zh-CN" altLang="en-US" dirty="0" smtClean="0"/>
              <a:t>计算线性预测系数：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}</a:t>
            </a:r>
          </a:p>
          <a:p>
            <a:pPr marL="1440180" lvl="4" indent="-342900">
              <a:lnSpc>
                <a:spcPct val="150000"/>
              </a:lnSpc>
            </a:pPr>
            <a:r>
              <a:rPr lang="zh-CN" altLang="en-US" dirty="0" smtClean="0"/>
              <a:t>采取最小均方误差准则（</a:t>
            </a:r>
            <a:r>
              <a:rPr lang="en-US" altLang="zh-CN" dirty="0" err="1" smtClean="0"/>
              <a:t>mse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440180" lvl="4" indent="-342900">
              <a:lnSpc>
                <a:spcPct val="150000"/>
              </a:lnSpc>
            </a:pPr>
            <a:r>
              <a:rPr lang="zh-CN" altLang="en-US" dirty="0" smtClean="0"/>
              <a:t>预测系数</a:t>
            </a:r>
            <a:r>
              <a:rPr lang="en-US" altLang="zh-CN" dirty="0"/>
              <a:t>{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en-US" altLang="zh-CN" dirty="0"/>
              <a:t>}</a:t>
            </a:r>
            <a:r>
              <a:rPr lang="zh-CN" altLang="en-US" dirty="0" smtClean="0"/>
              <a:t>可转化为线谱对</a:t>
            </a:r>
            <a:endParaRPr lang="en-US" altLang="zh-CN" dirty="0" smtClean="0"/>
          </a:p>
          <a:p>
            <a:pPr marL="1062990" lvl="2" indent="-514350">
              <a:lnSpc>
                <a:spcPct val="150000"/>
              </a:lnSpc>
            </a:pPr>
            <a:r>
              <a:rPr lang="zh-CN" altLang="en-US" dirty="0" smtClean="0"/>
              <a:t>计算增益：</a:t>
            </a:r>
            <a:r>
              <a:rPr lang="en-US" altLang="zh-CN" dirty="0" smtClean="0"/>
              <a:t>G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/>
              <a:t>对上述模型参数进行</a:t>
            </a:r>
            <a:r>
              <a:rPr lang="zh-CN" altLang="en-US" sz="2400" b="1" dirty="0" smtClean="0"/>
              <a:t>量化编码和传输</a:t>
            </a:r>
            <a:r>
              <a:rPr lang="zh-CN" altLang="en-US" sz="2400" dirty="0" smtClean="0"/>
              <a:t>（引入噪声）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7895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圆角矩形 121"/>
          <p:cNvSpPr/>
          <p:nvPr/>
        </p:nvSpPr>
        <p:spPr>
          <a:xfrm>
            <a:off x="1115617" y="3861048"/>
            <a:ext cx="5806232" cy="23583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" name="圆角矩形 119"/>
          <p:cNvSpPr/>
          <p:nvPr/>
        </p:nvSpPr>
        <p:spPr>
          <a:xfrm>
            <a:off x="1115616" y="836712"/>
            <a:ext cx="5806233" cy="28964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534400" cy="576064"/>
          </a:xfrm>
        </p:spPr>
        <p:txBody>
          <a:bodyPr>
            <a:noAutofit/>
          </a:bodyPr>
          <a:lstStyle/>
          <a:p>
            <a:pPr algn="ctr"/>
            <a:r>
              <a:rPr lang="zh-CN" altLang="en-US" dirty="0" smtClean="0"/>
              <a:t>波形编码：</a:t>
            </a:r>
            <a:r>
              <a:rPr lang="en-US" altLang="zh-CN" dirty="0" smtClean="0">
                <a:solidFill>
                  <a:srgbClr val="0000FF"/>
                </a:solidFill>
              </a:rPr>
              <a:t>DPCM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1278233" y="1068842"/>
            <a:ext cx="5472735" cy="2486178"/>
            <a:chOff x="285056" y="1340768"/>
            <a:chExt cx="5472735" cy="2486178"/>
          </a:xfrm>
        </p:grpSpPr>
        <p:sp>
          <p:nvSpPr>
            <p:cNvPr id="9" name="文本框 8"/>
            <p:cNvSpPr txBox="1"/>
            <p:nvPr/>
          </p:nvSpPr>
          <p:spPr>
            <a:xfrm>
              <a:off x="1931156" y="1490926"/>
              <a:ext cx="1188000" cy="612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 smtClean="0"/>
                <a:t>量化器</a:t>
              </a:r>
              <a:endParaRPr lang="zh-CN" altLang="en-US" sz="24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31156" y="3214946"/>
              <a:ext cx="1188000" cy="612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/>
                <a:t>预测</a:t>
              </a:r>
              <a:r>
                <a:rPr lang="zh-CN" altLang="en-US" sz="2400" dirty="0" smtClean="0"/>
                <a:t>器</a:t>
              </a:r>
              <a:endParaRPr lang="zh-CN" altLang="en-US" sz="2400" dirty="0"/>
            </a:p>
          </p:txBody>
        </p:sp>
        <p:sp>
          <p:nvSpPr>
            <p:cNvPr id="11" name="流程图: 或者 10"/>
            <p:cNvSpPr/>
            <p:nvPr/>
          </p:nvSpPr>
          <p:spPr>
            <a:xfrm>
              <a:off x="971600" y="1550564"/>
              <a:ext cx="504056" cy="504000"/>
            </a:xfrm>
            <a:prstGeom prst="flowChar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2" name="流程图: 或者 11"/>
            <p:cNvSpPr/>
            <p:nvPr/>
          </p:nvSpPr>
          <p:spPr>
            <a:xfrm>
              <a:off x="4049656" y="2530610"/>
              <a:ext cx="504056" cy="504000"/>
            </a:xfrm>
            <a:prstGeom prst="flowChar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>
                <a:solidFill>
                  <a:schemeClr val="dk1"/>
                </a:solidFill>
              </a:endParaRPr>
            </a:p>
          </p:txBody>
        </p:sp>
        <p:cxnSp>
          <p:nvCxnSpPr>
            <p:cNvPr id="14" name="直接箭头连接符 13"/>
            <p:cNvCxnSpPr>
              <a:endCxn id="11" idx="2"/>
            </p:cNvCxnSpPr>
            <p:nvPr/>
          </p:nvCxnSpPr>
          <p:spPr>
            <a:xfrm>
              <a:off x="301824" y="1802564"/>
              <a:ext cx="6697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1" idx="6"/>
              <a:endCxn id="9" idx="1"/>
            </p:cNvCxnSpPr>
            <p:nvPr/>
          </p:nvCxnSpPr>
          <p:spPr>
            <a:xfrm flipV="1">
              <a:off x="1475656" y="1796926"/>
              <a:ext cx="455500" cy="5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707904" y="1484784"/>
              <a:ext cx="1188000" cy="612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 smtClean="0"/>
                <a:t>编码</a:t>
              </a:r>
              <a:endParaRPr lang="zh-CN" altLang="en-US" sz="2400" dirty="0"/>
            </a:p>
          </p:txBody>
        </p:sp>
        <p:cxnSp>
          <p:nvCxnSpPr>
            <p:cNvPr id="22" name="直接箭头连接符 21"/>
            <p:cNvCxnSpPr>
              <a:stCxn id="20" idx="3"/>
            </p:cNvCxnSpPr>
            <p:nvPr/>
          </p:nvCxnSpPr>
          <p:spPr>
            <a:xfrm>
              <a:off x="4895904" y="1790784"/>
              <a:ext cx="785560" cy="8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9" idx="3"/>
              <a:endCxn id="20" idx="1"/>
            </p:cNvCxnSpPr>
            <p:nvPr/>
          </p:nvCxnSpPr>
          <p:spPr>
            <a:xfrm flipV="1">
              <a:off x="3119156" y="1790784"/>
              <a:ext cx="588748" cy="61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0" idx="2"/>
              <a:endCxn id="12" idx="0"/>
            </p:cNvCxnSpPr>
            <p:nvPr/>
          </p:nvCxnSpPr>
          <p:spPr>
            <a:xfrm flipH="1">
              <a:off x="4301684" y="2096784"/>
              <a:ext cx="220" cy="433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endCxn id="12" idx="2"/>
            </p:cNvCxnSpPr>
            <p:nvPr/>
          </p:nvCxnSpPr>
          <p:spPr>
            <a:xfrm>
              <a:off x="1235441" y="2776456"/>
              <a:ext cx="2814215" cy="6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12" idx="4"/>
            </p:cNvCxnSpPr>
            <p:nvPr/>
          </p:nvCxnSpPr>
          <p:spPr>
            <a:xfrm>
              <a:off x="4301684" y="3034610"/>
              <a:ext cx="0" cy="5388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endCxn id="10" idx="3"/>
            </p:cNvCxnSpPr>
            <p:nvPr/>
          </p:nvCxnSpPr>
          <p:spPr>
            <a:xfrm flipH="1" flipV="1">
              <a:off x="3119156" y="3520947"/>
              <a:ext cx="1200816" cy="7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endCxn id="11" idx="4"/>
            </p:cNvCxnSpPr>
            <p:nvPr/>
          </p:nvCxnSpPr>
          <p:spPr>
            <a:xfrm flipV="1">
              <a:off x="1223628" y="2054564"/>
              <a:ext cx="0" cy="1478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10" idx="1"/>
            </p:cNvCxnSpPr>
            <p:nvPr/>
          </p:nvCxnSpPr>
          <p:spPr>
            <a:xfrm flipH="1">
              <a:off x="1223628" y="3520947"/>
              <a:ext cx="707528" cy="7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3563888" y="3140968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s’(n)</a:t>
              </a:r>
              <a:endParaRPr lang="zh-CN" altLang="en-US" i="1" dirty="0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597780" y="1772816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+</a:t>
              </a:r>
              <a:endParaRPr lang="zh-CN" altLang="en-US" dirty="0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964867" y="206084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</a:t>
              </a:r>
              <a:endParaRPr lang="zh-CN" altLang="en-US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3694124" y="2411596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+</a:t>
              </a:r>
              <a:endParaRPr lang="zh-CN" altLang="en-US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4270188" y="2204864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+</a:t>
              </a:r>
              <a:endParaRPr lang="zh-CN" altLang="en-US" dirty="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19618" y="134076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d(n)</a:t>
              </a:r>
              <a:endParaRPr lang="zh-CN" altLang="en-US" i="1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048622" y="1340768"/>
              <a:ext cx="779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d</a:t>
              </a:r>
              <a:r>
                <a:rPr lang="en-US" altLang="zh-CN" i="1" baseline="-25000" dirty="0" err="1" smtClean="0"/>
                <a:t>q</a:t>
              </a:r>
              <a:r>
                <a:rPr lang="en-US" altLang="zh-CN" i="1" dirty="0" smtClean="0"/>
                <a:t>(n)</a:t>
              </a:r>
              <a:endParaRPr lang="zh-CN" altLang="en-US" i="1" dirty="0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285056" y="134076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>
                  <a:solidFill>
                    <a:srgbClr val="0000FF"/>
                  </a:solidFill>
                </a:rPr>
                <a:t>s</a:t>
              </a:r>
              <a:r>
                <a:rPr lang="en-US" altLang="zh-CN" b="1" i="1" dirty="0" smtClean="0">
                  <a:solidFill>
                    <a:srgbClr val="0000FF"/>
                  </a:solidFill>
                </a:rPr>
                <a:t>(n)</a:t>
              </a:r>
              <a:endParaRPr lang="zh-CN" altLang="en-US" b="1" i="1" dirty="0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/>
                <p:cNvSpPr txBox="1"/>
                <p:nvPr/>
              </p:nvSpPr>
              <p:spPr>
                <a:xfrm>
                  <a:off x="524817" y="3131676"/>
                  <a:ext cx="810478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2" name="文本框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817" y="3131676"/>
                  <a:ext cx="810478" cy="39074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文本框 102"/>
            <p:cNvSpPr txBox="1"/>
            <p:nvPr/>
          </p:nvSpPr>
          <p:spPr>
            <a:xfrm>
              <a:off x="5031310" y="1340768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solidFill>
                    <a:srgbClr val="FFC000"/>
                  </a:solidFill>
                </a:rPr>
                <a:t>I(n)</a:t>
              </a:r>
              <a:endParaRPr lang="zh-CN" altLang="en-US" b="1" i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1335985" y="4395280"/>
            <a:ext cx="5335795" cy="1698015"/>
            <a:chOff x="3602371" y="4179257"/>
            <a:chExt cx="5335795" cy="1698015"/>
          </a:xfrm>
        </p:grpSpPr>
        <p:sp>
          <p:nvSpPr>
            <p:cNvPr id="48" name="文本框 47"/>
            <p:cNvSpPr txBox="1"/>
            <p:nvPr/>
          </p:nvSpPr>
          <p:spPr>
            <a:xfrm>
              <a:off x="4320104" y="4335712"/>
              <a:ext cx="1188000" cy="5997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/>
                <a:t>解</a:t>
              </a:r>
              <a:r>
                <a:rPr lang="zh-CN" altLang="en-US" sz="2400" dirty="0" smtClean="0"/>
                <a:t>码</a:t>
              </a:r>
              <a:endParaRPr lang="zh-CN" altLang="en-US" sz="2400" dirty="0"/>
            </a:p>
          </p:txBody>
        </p:sp>
        <p:sp>
          <p:nvSpPr>
            <p:cNvPr id="49" name="流程图: 或者 48"/>
            <p:cNvSpPr/>
            <p:nvPr/>
          </p:nvSpPr>
          <p:spPr>
            <a:xfrm>
              <a:off x="6041504" y="4386921"/>
              <a:ext cx="504056" cy="504000"/>
            </a:xfrm>
            <a:prstGeom prst="flowChar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067684" y="5265272"/>
              <a:ext cx="1188000" cy="612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/>
                <a:t>预测</a:t>
              </a:r>
              <a:r>
                <a:rPr lang="zh-CN" altLang="en-US" sz="2400" dirty="0" smtClean="0"/>
                <a:t>器</a:t>
              </a:r>
              <a:endParaRPr lang="zh-CN" altLang="en-US" sz="2400" dirty="0"/>
            </a:p>
          </p:txBody>
        </p:sp>
        <p:cxnSp>
          <p:nvCxnSpPr>
            <p:cNvPr id="57" name="直接箭头连接符 56"/>
            <p:cNvCxnSpPr>
              <a:stCxn id="49" idx="6"/>
            </p:cNvCxnSpPr>
            <p:nvPr/>
          </p:nvCxnSpPr>
          <p:spPr>
            <a:xfrm>
              <a:off x="6545560" y="4638921"/>
              <a:ext cx="2346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8556476" y="4674366"/>
              <a:ext cx="0" cy="896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50" idx="3"/>
            </p:cNvCxnSpPr>
            <p:nvPr/>
          </p:nvCxnSpPr>
          <p:spPr>
            <a:xfrm flipH="1">
              <a:off x="8255684" y="5571272"/>
              <a:ext cx="3007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50" idx="1"/>
            </p:cNvCxnSpPr>
            <p:nvPr/>
          </p:nvCxnSpPr>
          <p:spPr>
            <a:xfrm flipH="1">
              <a:off x="6293532" y="5571272"/>
              <a:ext cx="774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endCxn id="49" idx="4"/>
            </p:cNvCxnSpPr>
            <p:nvPr/>
          </p:nvCxnSpPr>
          <p:spPr>
            <a:xfrm flipV="1">
              <a:off x="6293532" y="4890921"/>
              <a:ext cx="0" cy="680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48" idx="3"/>
              <a:endCxn id="49" idx="2"/>
            </p:cNvCxnSpPr>
            <p:nvPr/>
          </p:nvCxnSpPr>
          <p:spPr>
            <a:xfrm>
              <a:off x="5508104" y="4635570"/>
              <a:ext cx="533400" cy="3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48" idx="1"/>
            </p:cNvCxnSpPr>
            <p:nvPr/>
          </p:nvCxnSpPr>
          <p:spPr>
            <a:xfrm flipH="1" flipV="1">
              <a:off x="3694124" y="4632751"/>
              <a:ext cx="625980" cy="281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本框 113"/>
            <p:cNvSpPr txBox="1"/>
            <p:nvPr/>
          </p:nvSpPr>
          <p:spPr>
            <a:xfrm>
              <a:off x="5436096" y="4211796"/>
              <a:ext cx="779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d</a:t>
              </a:r>
              <a:r>
                <a:rPr lang="en-US" altLang="zh-CN" i="1" baseline="-25000" dirty="0" err="1" smtClean="0"/>
                <a:t>q</a:t>
              </a:r>
              <a:r>
                <a:rPr lang="en-US" altLang="zh-CN" i="1" dirty="0" smtClean="0"/>
                <a:t>(n)</a:t>
              </a:r>
              <a:endParaRPr lang="zh-CN" altLang="en-US" i="1" dirty="0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8125123" y="422831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solidFill>
                    <a:srgbClr val="FF0000"/>
                  </a:solidFill>
                </a:rPr>
                <a:t>s’(n)</a:t>
              </a:r>
              <a:endParaRPr lang="zh-CN" altLang="en-US" b="1" i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/>
                <p:cNvSpPr txBox="1"/>
                <p:nvPr/>
              </p:nvSpPr>
              <p:spPr>
                <a:xfrm>
                  <a:off x="6295320" y="5162847"/>
                  <a:ext cx="810478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6" name="文本框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5320" y="5162847"/>
                  <a:ext cx="810478" cy="39074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文本框 116"/>
            <p:cNvSpPr txBox="1"/>
            <p:nvPr/>
          </p:nvSpPr>
          <p:spPr>
            <a:xfrm>
              <a:off x="3602371" y="4179257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 smtClean="0">
                  <a:solidFill>
                    <a:srgbClr val="FFC000"/>
                  </a:solidFill>
                </a:rPr>
                <a:t>I(n)</a:t>
              </a:r>
              <a:endParaRPr lang="zh-CN" altLang="en-US" b="1" i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123" name="文本框 122"/>
          <p:cNvSpPr txBox="1"/>
          <p:nvPr/>
        </p:nvSpPr>
        <p:spPr>
          <a:xfrm>
            <a:off x="7092280" y="1973588"/>
            <a:ext cx="1015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</a:rPr>
              <a:t>DPCM</a:t>
            </a:r>
          </a:p>
          <a:p>
            <a:r>
              <a:rPr lang="zh-CN" altLang="en-US" sz="2000" b="1" dirty="0" smtClean="0">
                <a:solidFill>
                  <a:srgbClr val="0000FF"/>
                </a:solidFill>
              </a:rPr>
              <a:t>编码器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7092280" y="4494831"/>
            <a:ext cx="1015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</a:rPr>
              <a:t>DPCM</a:t>
            </a:r>
          </a:p>
          <a:p>
            <a:r>
              <a:rPr lang="zh-CN" altLang="en-US" sz="2000" b="1" dirty="0" smtClean="0">
                <a:solidFill>
                  <a:srgbClr val="0000FF"/>
                </a:solidFill>
              </a:rPr>
              <a:t>译码器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6190260" y="260648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</a:rPr>
              <a:t>差分脉冲编码调制</a:t>
            </a:r>
            <a:r>
              <a:rPr lang="en-US" altLang="zh-CN" b="1" dirty="0" smtClean="0">
                <a:solidFill>
                  <a:srgbClr val="0000FF"/>
                </a:solidFill>
              </a:rPr>
              <a:t>】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685800" y="2059101"/>
            <a:ext cx="7774632" cy="3170099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</a:rPr>
              <a:t>压缩机理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</a:rPr>
              <a:t>对预测差值进行编码，而不是对信号样本值编码。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</a:rPr>
              <a:t>预测差值的变化范围小，需要的编码比特数比信号样本的编码比特数少</a:t>
            </a:r>
            <a:r>
              <a:rPr lang="zh-CN" altLang="en-US" sz="2400" b="1" dirty="0">
                <a:solidFill>
                  <a:srgbClr val="0000FF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79319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话音质量评价方法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800" y="1052736"/>
            <a:ext cx="8534400" cy="480060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客观评价</a:t>
            </a:r>
            <a:r>
              <a:rPr lang="zh-CN" altLang="en-US" sz="2400" b="1" dirty="0"/>
              <a:t>：</a:t>
            </a:r>
            <a:endParaRPr lang="en-US" altLang="zh-CN" sz="2400" b="1" dirty="0" smtClean="0"/>
          </a:p>
          <a:p>
            <a:pPr lvl="1"/>
            <a:r>
              <a:rPr lang="zh-CN" altLang="en-US" sz="2000" dirty="0" smtClean="0"/>
              <a:t>信噪比（</a:t>
            </a:r>
            <a:r>
              <a:rPr lang="en-US" altLang="zh-CN" sz="2000" dirty="0" smtClean="0"/>
              <a:t>SNR</a:t>
            </a:r>
            <a:r>
              <a:rPr lang="zh-CN" altLang="en-US" sz="2000" dirty="0" smtClean="0"/>
              <a:t>：</a:t>
            </a:r>
            <a:r>
              <a:rPr lang="en-US" altLang="zh-CN" sz="2000" dirty="0"/>
              <a:t>S</a:t>
            </a:r>
            <a:r>
              <a:rPr lang="en-US" altLang="zh-CN" sz="2000" dirty="0" smtClean="0"/>
              <a:t>ignal to Noise </a:t>
            </a:r>
            <a:r>
              <a:rPr lang="en-US" altLang="zh-CN" sz="2000" dirty="0"/>
              <a:t>R</a:t>
            </a:r>
            <a:r>
              <a:rPr lang="en-US" altLang="zh-CN" sz="2000" dirty="0" smtClean="0"/>
              <a:t>atio</a:t>
            </a:r>
            <a:r>
              <a:rPr lang="zh-CN" altLang="en-US" sz="2000" dirty="0" smtClean="0"/>
              <a:t>）：压缩编码过程中可能会引入噪声，压缩前后话音质量可以用</a:t>
            </a:r>
            <a:r>
              <a:rPr lang="en-US" altLang="zh-CN" sz="2000" dirty="0" smtClean="0"/>
              <a:t>SNR</a:t>
            </a:r>
            <a:r>
              <a:rPr lang="zh-CN" altLang="en-US" sz="2000" dirty="0" smtClean="0"/>
              <a:t>计算</a:t>
            </a:r>
            <a:endParaRPr lang="en-US" altLang="zh-CN" sz="2000" dirty="0" smtClean="0"/>
          </a:p>
          <a:p>
            <a:r>
              <a:rPr lang="zh-CN" altLang="en-US" sz="2400" b="1" dirty="0" smtClean="0"/>
              <a:t>主观评价：</a:t>
            </a:r>
            <a:endParaRPr lang="en-US" altLang="zh-CN" sz="2400" b="1" dirty="0" smtClean="0"/>
          </a:p>
          <a:p>
            <a:pPr lvl="1"/>
            <a:r>
              <a:rPr lang="zh-CN" altLang="en-US" sz="2000" dirty="0" smtClean="0"/>
              <a:t>由人评价打分（</a:t>
            </a:r>
            <a:r>
              <a:rPr lang="en-US" altLang="zh-CN" sz="2000" dirty="0" err="1" smtClean="0"/>
              <a:t>MoS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Mean Opinion Score</a:t>
            </a:r>
            <a:r>
              <a:rPr lang="zh-CN" altLang="en-US" sz="2000" dirty="0" smtClean="0"/>
              <a:t>），其取值</a:t>
            </a:r>
            <a:r>
              <a:rPr lang="en-US" altLang="zh-CN" sz="2000" dirty="0"/>
              <a:t>{</a:t>
            </a:r>
            <a:r>
              <a:rPr lang="en-US" altLang="zh-CN" sz="2000" dirty="0" smtClean="0"/>
              <a:t>0,1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3,4,5</a:t>
            </a:r>
            <a:r>
              <a:rPr lang="en-US" altLang="zh-CN" sz="2000" dirty="0"/>
              <a:t>}</a:t>
            </a:r>
            <a:r>
              <a:rPr lang="zh-CN" altLang="en-US" sz="2000" dirty="0" smtClean="0"/>
              <a:t>，反映了用户听到话音后的感受</a:t>
            </a:r>
            <a:endParaRPr lang="zh-CN" altLang="en-US" sz="2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546535"/>
              </p:ext>
            </p:extLst>
          </p:nvPr>
        </p:nvGraphicFramePr>
        <p:xfrm>
          <a:off x="664840" y="3527008"/>
          <a:ext cx="7867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84176"/>
                <a:gridCol w="2304256"/>
                <a:gridCol w="3259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语音质量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失真觉察程度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收听注意力等级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</a:t>
                      </a:r>
                      <a:r>
                        <a:rPr lang="en-US" altLang="zh-CN" dirty="0" smtClean="0"/>
                        <a:t>(excellent)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不觉察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可完全放松，不需要注意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良</a:t>
                      </a:r>
                      <a:r>
                        <a:rPr lang="en-US" altLang="zh-CN" dirty="0" smtClean="0"/>
                        <a:t>(good)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刚有觉察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需要注意，但不需要明显集中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r>
                        <a:rPr lang="en-US" altLang="zh-CN" dirty="0" smtClean="0"/>
                        <a:t>(fair)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有觉察，且刚觉可恶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中等程度注意力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差</a:t>
                      </a:r>
                      <a:r>
                        <a:rPr lang="en-US" altLang="zh-CN" dirty="0" smtClean="0"/>
                        <a:t>(poor)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明显觉察，且可厌，但能忍受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需要集中注意力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劣</a:t>
                      </a:r>
                      <a:r>
                        <a:rPr lang="en-US" altLang="zh-CN" dirty="0" smtClean="0"/>
                        <a:t>(unacceptable)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不可忍受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即使努力听，也很难听懂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88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609600" y="2362200"/>
            <a:ext cx="22621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25339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595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FF0000"/>
                </a:solidFill>
              </a:rPr>
              <a:t>语音信号</a:t>
            </a:r>
            <a:r>
              <a:rPr lang="en-US" altLang="zh-CN" sz="2800" smtClean="0">
                <a:solidFill>
                  <a:srgbClr val="FF0000"/>
                </a:solidFill>
              </a:rPr>
              <a:t>PCM</a:t>
            </a:r>
            <a:r>
              <a:rPr lang="zh-CN" altLang="en-US" sz="2800" smtClean="0">
                <a:solidFill>
                  <a:srgbClr val="FF0000"/>
                </a:solidFill>
              </a:rPr>
              <a:t>编码</a:t>
            </a:r>
            <a:endParaRPr lang="en-US" altLang="zh-CN" sz="280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/>
              <a:t>语音线性预测编码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语音质量评价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9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标量量化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2174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>
                    <a:latin typeface="+mj-ea"/>
                    <a:ea typeface="+mj-ea"/>
                  </a:rPr>
                  <a:t>对信号的每一个样本进行量化的过程，即是将连续信号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</m:oMath>
                </a14:m>
                <a:r>
                  <a:rPr lang="zh-CN" altLang="en-US" sz="2000" dirty="0" smtClean="0">
                    <a:latin typeface="+mj-ea"/>
                    <a:ea typeface="+mj-ea"/>
                  </a:rPr>
                  <a:t>的幅值变成有限个离散幅值集合中一个值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j-ea"/>
                      </a:rPr>
                      <m:t>𝑦</m:t>
                    </m:r>
                  </m:oMath>
                </a14:m>
                <a:r>
                  <a:rPr lang="zh-CN" altLang="en-US" sz="2000" dirty="0" smtClean="0">
                    <a:latin typeface="+mj-ea"/>
                    <a:ea typeface="+mj-ea"/>
                  </a:rPr>
                  <a:t>的过程：</a:t>
                </a:r>
                <a:endParaRPr lang="en-US" altLang="zh-CN" sz="2000" dirty="0" smtClean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 smtClean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 smtClean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 smtClean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 smtClean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>
                    <a:latin typeface="+mj-ea"/>
                    <a:ea typeface="+mj-ea"/>
                  </a:rPr>
                  <a:t>如果量化器的输入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</m:oMath>
                </a14:m>
                <a:r>
                  <a:rPr lang="zh-CN" altLang="en-US" sz="2000" dirty="0" smtClean="0">
                    <a:latin typeface="+mj-ea"/>
                    <a:ea typeface="+mj-ea"/>
                  </a:rPr>
                  <a:t>落在区间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+mj-ea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+mj-ea"/>
                    <a:ea typeface="+mj-ea"/>
                  </a:rPr>
                  <a:t>中，量化器输出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+mj-ea"/>
                    <a:ea typeface="+mj-ea"/>
                  </a:rPr>
                  <a:t>。如果</a:t>
                </a:r>
                <a14:m>
                  <m:oMath xmlns:m="http://schemas.openxmlformats.org/officeDocument/2006/math">
                    <m:r>
                      <a:rPr lang="zh-CN" altLang="en-US" sz="2000" b="0" i="1" dirty="0">
                        <a:latin typeface="Cambria Math" panose="02040503050406030204" pitchFamily="18" charset="0"/>
                        <a:ea typeface="+mj-ea"/>
                      </a:rPr>
                      <m:t>有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j-ea"/>
                      </a:rPr>
                      <m:t>𝐿</m:t>
                    </m:r>
                  </m:oMath>
                </a14:m>
                <a:r>
                  <a:rPr lang="zh-CN" altLang="en-US" sz="2000" dirty="0" smtClean="0">
                    <a:latin typeface="+mj-ea"/>
                    <a:ea typeface="+mj-ea"/>
                  </a:rPr>
                  <a:t>个量化值，那么每个样本需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j-ea"/>
                      </a:rPr>
                      <m:t>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𝑙𝑜𝑔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j-ea"/>
                      </a:rPr>
                      <m:t>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j-ea"/>
                      </a:rPr>
                      <m:t>𝑏𝑖𝑡𝑠</m:t>
                    </m:r>
                  </m:oMath>
                </a14:m>
                <a:r>
                  <a:rPr lang="zh-CN" altLang="en-US" sz="2000" dirty="0" smtClean="0">
                    <a:latin typeface="+mj-ea"/>
                    <a:ea typeface="+mj-ea"/>
                  </a:rPr>
                  <a:t>进行编码表示。</a:t>
                </a:r>
                <a:endParaRPr lang="en-US" altLang="zh-CN" sz="2000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0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217443"/>
              </a:xfrm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10589" y="2348880"/>
            <a:ext cx="5526181" cy="1152128"/>
            <a:chOff x="2051720" y="2492896"/>
            <a:chExt cx="5526181" cy="1152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3779912" y="2492896"/>
                  <a:ext cx="1584176" cy="11521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b="1" dirty="0" smtClean="0">
                      <a:solidFill>
                        <a:srgbClr val="4F81BD"/>
                      </a:solidFill>
                    </a:rPr>
                    <a:t>量化器</a:t>
                  </a:r>
                  <a:endParaRPr lang="en-US" altLang="zh-CN" b="1" i="1" dirty="0" smtClean="0">
                    <a:solidFill>
                      <a:srgbClr val="4F81BD"/>
                    </a:solidFill>
                    <a:latin typeface="Cambria Math" panose="02040503050406030204" pitchFamily="18" charset="0"/>
                  </a:endParaRPr>
                </a:p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zh-CN" b="1" i="1" smtClean="0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4F81BD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2" y="2492896"/>
                  <a:ext cx="1584176" cy="115212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/>
            <p:cNvCxnSpPr/>
            <p:nvPr/>
          </p:nvCxnSpPr>
          <p:spPr>
            <a:xfrm>
              <a:off x="2051720" y="3068960"/>
              <a:ext cx="17281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5364088" y="3068960"/>
              <a:ext cx="18235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2051720" y="2564904"/>
                  <a:ext cx="1576072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b="1" dirty="0" smtClean="0">
                      <a:solidFill>
                        <a:srgbClr val="4F81BD"/>
                      </a:solidFill>
                      <a:latin typeface="Calibri"/>
                    </a:rPr>
                    <a:t>输入连续</a:t>
                  </a:r>
                  <a14:m>
                    <m:oMath xmlns:m="http://schemas.openxmlformats.org/officeDocument/2006/math">
                      <m:r>
                        <a:rPr lang="zh-CN" altLang="en-US" b="1" i="1" dirty="0" smtClean="0">
                          <a:solidFill>
                            <a:srgbClr val="4F81BD"/>
                          </a:solidFill>
                          <a:latin typeface="Cambria Math" panose="02040503050406030204" pitchFamily="18" charset="0"/>
                        </a:rPr>
                        <m:t>幅</m:t>
                      </m:r>
                      <m:r>
                        <a:rPr lang="zh-CN" altLang="en-US" b="1" i="1" dirty="0">
                          <a:solidFill>
                            <a:srgbClr val="4F81BD"/>
                          </a:solidFill>
                          <a:latin typeface="Cambria Math" panose="02040503050406030204" pitchFamily="18" charset="0"/>
                        </a:rPr>
                        <m:t>值</m:t>
                      </m:r>
                    </m:oMath>
                  </a14:m>
                  <a:endParaRPr lang="en-US" altLang="zh-CN" b="1" i="1" dirty="0" smtClean="0">
                    <a:solidFill>
                      <a:srgbClr val="4F81BD"/>
                    </a:solidFill>
                    <a:latin typeface="Cambria Math" panose="02040503050406030204" pitchFamily="18" charset="0"/>
                  </a:endParaRPr>
                </a:p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altLang="zh-CN" b="1" i="1" dirty="0" smtClean="0">
                    <a:solidFill>
                      <a:srgbClr val="4F81BD"/>
                    </a:solidFill>
                    <a:latin typeface="Cambria Math" panose="02040503050406030204" pitchFamily="18" charset="0"/>
                  </a:endParaRPr>
                </a:p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∈(−∞,∞)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4F81BD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2564904"/>
                  <a:ext cx="1576072" cy="9233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089" t="-4605" r="-1544" b="-46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5436096" y="2564904"/>
                  <a:ext cx="2141805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b="1" dirty="0" smtClean="0">
                      <a:solidFill>
                        <a:srgbClr val="4F81BD"/>
                      </a:solidFill>
                      <a:latin typeface="Calibri"/>
                    </a:rPr>
                    <a:t>输出离散</a:t>
                  </a:r>
                  <a:r>
                    <a:rPr lang="zh-CN" altLang="en-US" b="1" dirty="0">
                      <a:solidFill>
                        <a:srgbClr val="4F81BD"/>
                      </a:solidFill>
                      <a:latin typeface="Calibri"/>
                    </a:rPr>
                    <a:t>幅</a:t>
                  </a:r>
                  <a:r>
                    <a:rPr lang="zh-CN" altLang="en-US" b="1" dirty="0" smtClean="0">
                      <a:solidFill>
                        <a:srgbClr val="4F81BD"/>
                      </a:solidFill>
                      <a:latin typeface="Calibri"/>
                    </a:rPr>
                    <a:t>值</a:t>
                  </a:r>
                  <a:endParaRPr lang="en-US" altLang="zh-CN" b="1" dirty="0" smtClean="0">
                    <a:solidFill>
                      <a:srgbClr val="4F81BD"/>
                    </a:solidFill>
                    <a:latin typeface="Calibri"/>
                  </a:endParaRPr>
                </a:p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altLang="zh-CN" b="1" i="1" dirty="0" smtClean="0">
                    <a:solidFill>
                      <a:srgbClr val="4F81BD"/>
                    </a:solidFill>
                    <a:latin typeface="Cambria Math" panose="02040503050406030204" pitchFamily="18" charset="0"/>
                  </a:endParaRPr>
                </a:p>
                <a:p>
                  <a:pPr algn="l" fontAlgn="auto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4F81B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4F81B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4F81B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4F81B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4F81B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4F81B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4F81B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4F81B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4F81B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4F81BD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096" y="2564904"/>
                  <a:ext cx="2141805" cy="9233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73" t="-5263"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820" y="3933056"/>
            <a:ext cx="74845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3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78706"/>
                <a:ext cx="8229600" cy="58466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srgbClr val="0070C0"/>
                    </a:solidFill>
                  </a:rPr>
                  <a:t>均匀量化</a:t>
                </a:r>
                <a:r>
                  <a:rPr lang="zh-CN" altLang="en-US" sz="2400" dirty="0" smtClean="0"/>
                  <a:t>：各量化区间的间隔相等</a:t>
                </a:r>
                <a:endParaRPr lang="en-US" altLang="zh-CN" sz="2400" dirty="0" smtClean="0"/>
              </a:p>
              <a:p>
                <a:pPr marL="40005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        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zh-CN" sz="1800" dirty="0" smtClean="0"/>
              </a:p>
              <a:p>
                <a:pPr marL="40005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</m:sSup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p>
                      </m:sSup>
                      <m:r>
                        <a:rPr lang="zh-CN" alt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1800" dirty="0" smtClean="0"/>
              </a:p>
              <a:p>
                <a:pPr marL="40005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量化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</a:rPr>
                      <m:t>区间</m:t>
                    </m:r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中心</m:t>
                    </m:r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1800" dirty="0" smtClean="0"/>
              </a:p>
              <a:p>
                <a:pPr marL="40005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量化误差的范围：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1800" dirty="0" smtClean="0"/>
              </a:p>
              <a:p>
                <a:pPr marL="40005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量化噪声的概率密度分布：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den>
                    </m:f>
                  </m:oMath>
                </a14:m>
                <a:r>
                  <a:rPr lang="en-US" altLang="zh-CN" sz="1800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|≤</m:t>
                    </m:r>
                    <m:f>
                      <m:f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num>
                      <m:den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1800" dirty="0" smtClean="0"/>
              </a:p>
              <a:p>
                <a:pPr marL="40005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量化噪声的功率：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∆/2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∆/2</m:t>
                        </m:r>
                      </m:sup>
                      <m:e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𝑑𝑞</m:t>
                        </m:r>
                      </m:e>
                    </m:nary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altLang="zh-CN" sz="1800" dirty="0" smtClean="0"/>
                  <a:t>        </a:t>
                </a:r>
              </a:p>
              <a:p>
                <a:pPr marL="400050" lvl="1" indent="0" algn="ctr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p>
                  </m:oMath>
                </a14:m>
                <a:r>
                  <a:rPr lang="en-US" altLang="zh-CN" sz="1800" dirty="0" smtClean="0"/>
                  <a:t>)</a:t>
                </a:r>
              </a:p>
              <a:p>
                <a:pPr marL="40005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量化信噪比</a:t>
                </a:r>
                <a:r>
                  <a:rPr lang="en-US" altLang="zh-CN" sz="1800" dirty="0" smtClean="0"/>
                  <a:t>(dB)</a:t>
                </a:r>
                <a:r>
                  <a:rPr lang="zh-CN" altLang="en-US" sz="1800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6.02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+4.77+20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 smtClean="0"/>
                  <a:t>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78706"/>
                <a:ext cx="8229600" cy="5846638"/>
              </a:xfrm>
              <a:blipFill rotWithShape="0">
                <a:blip r:embed="rId2"/>
                <a:stretch>
                  <a:fillRect l="-963" b="-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44624"/>
            <a:ext cx="8229600" cy="63408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 smtClean="0">
                <a:solidFill>
                  <a:prstClr val="black"/>
                </a:solidFill>
              </a:rPr>
              <a:t>标量量化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5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4704"/>
                <a:ext cx="8229600" cy="5591646"/>
              </a:xfrm>
            </p:spPr>
            <p:txBody>
              <a:bodyPr>
                <a:normAutofit/>
              </a:bodyPr>
              <a:lstStyle/>
              <a:p>
                <a:pPr marL="400050" lvl="2" indent="0">
                  <a:lnSpc>
                    <a:spcPct val="150000"/>
                  </a:lnSpc>
                  <a:buNone/>
                </a:pPr>
                <a:r>
                  <a:rPr lang="zh-CN" altLang="en-US" sz="1800" b="1" dirty="0" smtClean="0">
                    <a:solidFill>
                      <a:srgbClr val="0070C0"/>
                    </a:solidFill>
                  </a:rPr>
                  <a:t>量化信噪比</a:t>
                </a:r>
                <a:r>
                  <a:rPr lang="en-US" altLang="zh-CN" sz="1800" b="1" dirty="0">
                    <a:solidFill>
                      <a:srgbClr val="0070C0"/>
                    </a:solidFill>
                  </a:rPr>
                  <a:t>(dB)</a:t>
                </a:r>
                <a:r>
                  <a:rPr lang="zh-CN" altLang="en-US" sz="18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6.02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+4.77+20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 smtClean="0"/>
              </a:p>
              <a:p>
                <a:pPr marL="400050" lvl="2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1800" dirty="0" smtClean="0"/>
                  <a:t>输入信号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 smtClean="0"/>
                  <a:t>的均方差，其大小与输入信号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 smtClean="0"/>
                  <a:t>的概率分布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 smtClean="0"/>
                  <a:t>有关</a:t>
                </a:r>
                <a:endParaRPr lang="en-US" altLang="zh-CN" sz="1800" dirty="0" smtClean="0"/>
              </a:p>
              <a:p>
                <a:pPr marL="400050" lvl="2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当输入信号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[−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800" dirty="0" smtClean="0"/>
                  <a:t>服从均匀分布时，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18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=6.02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1800" dirty="0" smtClean="0"/>
              </a:p>
              <a:p>
                <a:pPr marL="0" indent="-400050">
                  <a:lnSpc>
                    <a:spcPct val="150000"/>
                  </a:lnSpc>
                </a:pPr>
                <a:r>
                  <a:rPr lang="zh-CN" altLang="en-US" sz="2600" b="1" dirty="0">
                    <a:solidFill>
                      <a:srgbClr val="0070C0"/>
                    </a:solidFill>
                  </a:rPr>
                  <a:t>非</a:t>
                </a:r>
                <a:r>
                  <a:rPr lang="zh-CN" altLang="en-US" sz="2600" b="1" dirty="0" smtClean="0">
                    <a:solidFill>
                      <a:srgbClr val="0070C0"/>
                    </a:solidFill>
                  </a:rPr>
                  <a:t>均匀量化</a:t>
                </a:r>
                <a:endParaRPr lang="en-US" altLang="zh-CN" sz="2600" b="1" dirty="0">
                  <a:solidFill>
                    <a:srgbClr val="0070C0"/>
                  </a:solidFill>
                </a:endParaRPr>
              </a:p>
              <a:p>
                <a:pPr marL="400050" lvl="2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语音信号不服从均匀分布，如果采用均匀量化策略，对幅度比较小的语音信号，其量化噪声较大，量化信噪比就较低。因此，应研究与信号概率分布相适应的标量量化方法</a:t>
                </a:r>
                <a:endParaRPr lang="en-US" altLang="zh-CN" sz="1800" dirty="0" smtClean="0"/>
              </a:p>
              <a:p>
                <a:pPr marL="400050" lvl="1" indent="0">
                  <a:lnSpc>
                    <a:spcPct val="150000"/>
                  </a:lnSpc>
                  <a:buNone/>
                </a:pPr>
                <a:r>
                  <a:rPr lang="en-US" altLang="zh-CN" sz="1800" dirty="0" err="1" smtClean="0"/>
                  <a:t>Lioyd</a:t>
                </a:r>
                <a:r>
                  <a:rPr lang="zh-CN" altLang="en-US" sz="1800" dirty="0"/>
                  <a:t>和</a:t>
                </a:r>
                <a:r>
                  <a:rPr lang="en-US" altLang="zh-CN" sz="1800" dirty="0" smtClean="0"/>
                  <a:t>Max</a:t>
                </a:r>
                <a:r>
                  <a:rPr lang="zh-CN" altLang="en-US" sz="1800" dirty="0" smtClean="0"/>
                  <a:t>提出最佳非均匀量化器，使得量化噪声能量最小：</a:t>
                </a:r>
                <a:endParaRPr lang="en-US" altLang="zh-CN" sz="1800" dirty="0" smtClean="0"/>
              </a:p>
              <a:p>
                <a:pPr marL="40005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8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altLang="zh-CN" sz="1800" dirty="0"/>
              </a:p>
              <a:p>
                <a:pPr marL="400050" lvl="2" indent="0">
                  <a:lnSpc>
                    <a:spcPct val="150000"/>
                  </a:lnSpc>
                  <a:buNone/>
                </a:pPr>
                <a:endParaRPr lang="en-US" altLang="zh-CN" sz="1800" dirty="0" smtClean="0"/>
              </a:p>
              <a:p>
                <a:pPr marL="342900" lvl="1" indent="-342900">
                  <a:lnSpc>
                    <a:spcPct val="150000"/>
                  </a:lnSpc>
                  <a:buFont typeface="Arial" pitchFamily="34" charset="0"/>
                  <a:buChar char="•"/>
                </a:pPr>
                <a:endParaRPr lang="en-US" altLang="zh-CN" sz="2000" dirty="0" smtClean="0"/>
              </a:p>
              <a:p>
                <a:pPr marL="342900" lvl="1" indent="-342900">
                  <a:lnSpc>
                    <a:spcPct val="150000"/>
                  </a:lnSpc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9" name="内容占位符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4704"/>
                <a:ext cx="8229600" cy="5591646"/>
              </a:xfrm>
              <a:blipFill rotWithShape="0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44624"/>
            <a:ext cx="8229600" cy="63408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 smtClean="0">
                <a:solidFill>
                  <a:prstClr val="black"/>
                </a:solidFill>
              </a:rPr>
              <a:t>标量量化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9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6712"/>
                <a:ext cx="8229600" cy="55196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/>
                  <a:t>给定</a:t>
                </a:r>
                <a:r>
                  <a:rPr lang="en-US" altLang="zh-CN" sz="2000" i="1" dirty="0" smtClean="0"/>
                  <a:t>L</a:t>
                </a:r>
                <a:r>
                  <a:rPr lang="zh-CN" altLang="en-US" sz="2000" dirty="0" smtClean="0"/>
                  <a:t>后，对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000" dirty="0" smtClean="0"/>
                  <a:t>求偏导，可以计算出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：</a:t>
                </a:r>
                <a:endParaRPr lang="en-US" altLang="zh-CN" sz="20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 smtClean="0"/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r>
                  <a:rPr lang="zh-CN" altLang="en-US" sz="2000" b="1" dirty="0" smtClean="0"/>
                  <a:t>求解方法：迭代计算</a:t>
                </a:r>
                <a:endParaRPr lang="en-US" altLang="zh-CN" sz="2000" b="1" dirty="0" smtClean="0"/>
              </a:p>
              <a:p>
                <a:endParaRPr lang="en-US" altLang="zh-CN" sz="2000" b="1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      最佳量化区间分界点为相邻区间质心的中点</a:t>
                </a:r>
                <a:endParaRPr lang="en-US" altLang="zh-CN" sz="2000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sub>
                          <m:sup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sup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num>
                      <m:den>
                        <m:nary>
                          <m:nary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Sup>
                              <m:sSub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sub>
                          <m:sup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sup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den>
                    </m:f>
                  </m:oMath>
                </a14:m>
                <a:r>
                  <a:rPr lang="zh-CN" altLang="en-US" sz="2000" dirty="0" smtClean="0"/>
                  <a:t>         最佳区间的概率质心     </a:t>
                </a:r>
                <a:endParaRPr lang="en-US" altLang="zh-CN" sz="2000" dirty="0" smtClean="0"/>
              </a:p>
              <a:p>
                <a:pPr marL="400050" lvl="1" indent="0">
                  <a:buNone/>
                </a:pPr>
                <a:endParaRPr lang="en-US" altLang="zh-CN" sz="2000" dirty="0"/>
              </a:p>
              <a:p>
                <a:pPr marL="400050" lvl="1" indent="0">
                  <a:buNone/>
                </a:pPr>
                <a:r>
                  <a:rPr lang="zh-CN" altLang="en-US" sz="2000" dirty="0" smtClean="0"/>
                  <a:t>已知信号分布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，给定</a:t>
                </a:r>
                <a:r>
                  <a:rPr lang="en-US" altLang="zh-CN" sz="2000" i="1" dirty="0" smtClean="0"/>
                  <a:t>L</a:t>
                </a:r>
                <a:r>
                  <a:rPr lang="zh-CN" altLang="en-US" sz="2000" dirty="0" smtClean="0"/>
                  <a:t>后，选择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dirty="0" smtClean="0"/>
                  <a:t>初值，计算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dirty="0" smtClean="0"/>
                  <a:t>，如此循环，直至收敛。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6712"/>
                <a:ext cx="8229600" cy="5519638"/>
              </a:xfrm>
              <a:blipFill rotWithShape="0">
                <a:blip r:embed="rId2"/>
                <a:stretch>
                  <a:fillRect l="-667" t="-773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44624"/>
            <a:ext cx="8229600" cy="63408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 smtClean="0">
                <a:solidFill>
                  <a:prstClr val="black"/>
                </a:solidFill>
              </a:rPr>
              <a:t>标量量化：</a:t>
            </a:r>
            <a:r>
              <a:rPr lang="zh-CN" altLang="en-US" sz="4000" dirty="0" smtClean="0">
                <a:solidFill>
                  <a:prstClr val="black"/>
                </a:solidFill>
              </a:rPr>
              <a:t>非均匀量化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482620" y="3308499"/>
            <a:ext cx="432048" cy="984597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9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连续语音信号非均匀量化编码：</a:t>
            </a:r>
            <a:r>
              <a:rPr lang="en-US" altLang="zh-CN" sz="3600" dirty="0" smtClean="0"/>
              <a:t>PCM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" y="1268760"/>
            <a:ext cx="8651304" cy="13745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587530"/>
            <a:ext cx="4201177" cy="208823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20272" y="3605752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 smtClean="0">
                <a:solidFill>
                  <a:srgbClr val="F79646">
                    <a:lumMod val="75000"/>
                  </a:srgbClr>
                </a:solidFill>
                <a:latin typeface="Calibri"/>
              </a:rPr>
              <a:t>A=87.6</a:t>
            </a:r>
            <a:endParaRPr lang="zh-CN" altLang="en-US" sz="2000" b="1" dirty="0">
              <a:solidFill>
                <a:srgbClr val="F79646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" y="2960962"/>
            <a:ext cx="3466728" cy="356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08" y="1366639"/>
            <a:ext cx="8453966" cy="479866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57200" y="44624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4000" dirty="0" smtClean="0">
                <a:solidFill>
                  <a:prstClr val="black"/>
                </a:solidFill>
              </a:rPr>
              <a:t>用</a:t>
            </a:r>
            <a:r>
              <a:rPr lang="en-US" altLang="zh-CN" sz="4000" dirty="0" smtClean="0">
                <a:solidFill>
                  <a:prstClr val="black"/>
                </a:solidFill>
              </a:rPr>
              <a:t>13</a:t>
            </a:r>
            <a:r>
              <a:rPr lang="zh-CN" altLang="en-US" sz="4000" dirty="0" smtClean="0">
                <a:solidFill>
                  <a:prstClr val="black"/>
                </a:solidFill>
              </a:rPr>
              <a:t>折线近似非线性压缩函数</a:t>
            </a:r>
            <a:endParaRPr lang="zh-CN" altLang="en-US" sz="4000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08" y="1366639"/>
            <a:ext cx="8453966" cy="479866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45360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标注 28"/>
          <p:cNvSpPr/>
          <p:nvPr/>
        </p:nvSpPr>
        <p:spPr>
          <a:xfrm>
            <a:off x="4860032" y="5186220"/>
            <a:ext cx="1422834" cy="720080"/>
          </a:xfrm>
          <a:prstGeom prst="wedgeRectCallout">
            <a:avLst>
              <a:gd name="adj1" fmla="val -18877"/>
              <a:gd name="adj2" fmla="val -1048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 smtClean="0">
                <a:solidFill>
                  <a:srgbClr val="00B0F0"/>
                </a:solidFill>
              </a:rPr>
              <a:t>3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个比特可表示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8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个区间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  <p:sp>
        <p:nvSpPr>
          <p:cNvPr id="25" name="矩形标注 24"/>
          <p:cNvSpPr/>
          <p:nvPr/>
        </p:nvSpPr>
        <p:spPr>
          <a:xfrm>
            <a:off x="3132402" y="5171706"/>
            <a:ext cx="1422834" cy="720080"/>
          </a:xfrm>
          <a:prstGeom prst="wedgeRectCallout">
            <a:avLst>
              <a:gd name="adj1" fmla="val -20917"/>
              <a:gd name="adj2" fmla="val -1048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 smtClean="0">
                <a:solidFill>
                  <a:srgbClr val="00B0F0"/>
                </a:solidFill>
              </a:rPr>
              <a:t>3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个比特可表示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8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个区间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3240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语音信号频率范围：</a:t>
            </a:r>
            <a:r>
              <a:rPr lang="en-US" altLang="zh-CN" sz="2400" dirty="0" smtClean="0">
                <a:latin typeface="+mj-ea"/>
                <a:ea typeface="+mj-ea"/>
              </a:rPr>
              <a:t>300Hz ~ 3.4kHz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采样频率：</a:t>
            </a:r>
            <a:r>
              <a:rPr lang="en-US" altLang="zh-CN" sz="2400" dirty="0" smtClean="0">
                <a:latin typeface="+mj-ea"/>
                <a:ea typeface="+mj-ea"/>
              </a:rPr>
              <a:t>8000kHz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利用</a:t>
            </a:r>
            <a:r>
              <a:rPr lang="en-US" altLang="zh-CN" sz="2400" dirty="0" smtClean="0">
                <a:latin typeface="+mj-ea"/>
                <a:ea typeface="+mj-ea"/>
              </a:rPr>
              <a:t>A</a:t>
            </a:r>
            <a:r>
              <a:rPr lang="zh-CN" altLang="en-US" sz="2400" dirty="0" smtClean="0">
                <a:latin typeface="+mj-ea"/>
                <a:ea typeface="+mj-ea"/>
              </a:rPr>
              <a:t>律将语音信号幅值划成正值、负值各</a:t>
            </a:r>
            <a:r>
              <a:rPr lang="en-US" altLang="zh-CN" sz="2400" dirty="0" smtClean="0">
                <a:latin typeface="+mj-ea"/>
                <a:ea typeface="+mj-ea"/>
              </a:rPr>
              <a:t>8</a:t>
            </a:r>
            <a:r>
              <a:rPr lang="zh-CN" altLang="en-US" sz="2400" dirty="0" smtClean="0">
                <a:latin typeface="+mj-ea"/>
                <a:ea typeface="+mj-ea"/>
              </a:rPr>
              <a:t>个区间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每一</a:t>
            </a:r>
            <a:r>
              <a:rPr lang="zh-CN" altLang="en-US" sz="2400" dirty="0" smtClean="0">
                <a:latin typeface="+mj-ea"/>
                <a:ea typeface="+mj-ea"/>
              </a:rPr>
              <a:t>个区间内再均匀量化成</a:t>
            </a:r>
            <a:r>
              <a:rPr lang="en-US" altLang="zh-CN" sz="2400" dirty="0" smtClean="0">
                <a:latin typeface="+mj-ea"/>
                <a:ea typeface="+mj-ea"/>
              </a:rPr>
              <a:t>16</a:t>
            </a:r>
            <a:r>
              <a:rPr lang="zh-CN" altLang="en-US" sz="2400" dirty="0" smtClean="0">
                <a:latin typeface="+mj-ea"/>
                <a:ea typeface="+mj-ea"/>
              </a:rPr>
              <a:t>份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于是，每个语音信号样本可编码表示成如下</a:t>
            </a:r>
            <a:r>
              <a:rPr lang="en-US" altLang="zh-CN" sz="2400" dirty="0" smtClean="0">
                <a:latin typeface="+mj-ea"/>
                <a:ea typeface="+mj-ea"/>
              </a:rPr>
              <a:t>8</a:t>
            </a:r>
            <a:r>
              <a:rPr lang="zh-CN" altLang="en-US" sz="2400" dirty="0" smtClean="0">
                <a:latin typeface="+mj-ea"/>
                <a:ea typeface="+mj-ea"/>
              </a:rPr>
              <a:t>比特格式：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44624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smtClean="0">
                <a:solidFill>
                  <a:prstClr val="black"/>
                </a:solidFill>
              </a:rPr>
              <a:t>语音</a:t>
            </a:r>
            <a:r>
              <a:rPr lang="zh-CN" altLang="en-US" sz="3600" dirty="0" smtClean="0">
                <a:solidFill>
                  <a:prstClr val="black"/>
                </a:solidFill>
              </a:rPr>
              <a:t>信号</a:t>
            </a:r>
            <a:r>
              <a:rPr lang="en-US" altLang="zh-CN" sz="3600" dirty="0" smtClean="0">
                <a:solidFill>
                  <a:prstClr val="black"/>
                </a:solidFill>
              </a:rPr>
              <a:t>PCM</a:t>
            </a:r>
            <a:r>
              <a:rPr lang="zh-CN" altLang="en-US" sz="3600" dirty="0" smtClean="0">
                <a:solidFill>
                  <a:prstClr val="black"/>
                </a:solidFill>
              </a:rPr>
              <a:t>编码</a:t>
            </a:r>
            <a:endParaRPr lang="zh-CN" altLang="en-US" sz="3600" dirty="0">
              <a:solidFill>
                <a:prstClr val="black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860746" y="4437112"/>
            <a:ext cx="3410980" cy="374554"/>
            <a:chOff x="2817204" y="4437112"/>
            <a:chExt cx="3410980" cy="374554"/>
          </a:xfrm>
        </p:grpSpPr>
        <p:sp>
          <p:nvSpPr>
            <p:cNvPr id="6" name="文本框 5"/>
            <p:cNvSpPr txBox="1"/>
            <p:nvPr/>
          </p:nvSpPr>
          <p:spPr>
            <a:xfrm>
              <a:off x="2817204" y="4437112"/>
              <a:ext cx="386644" cy="3693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dirty="0" smtClean="0">
                  <a:solidFill>
                    <a:srgbClr val="00B0F0"/>
                  </a:solidFill>
                  <a:latin typeface="Calibri"/>
                </a:rPr>
                <a:t>C</a:t>
              </a:r>
              <a:r>
                <a:rPr lang="en-US" altLang="zh-CN" b="1" baseline="-25000" dirty="0" smtClean="0">
                  <a:solidFill>
                    <a:srgbClr val="00B0F0"/>
                  </a:solidFill>
                  <a:latin typeface="Calibri"/>
                </a:rPr>
                <a:t>1</a:t>
              </a:r>
              <a:endParaRPr lang="zh-CN" altLang="en-US" b="1" baseline="-25000" dirty="0">
                <a:solidFill>
                  <a:srgbClr val="00B0F0"/>
                </a:solidFill>
                <a:latin typeface="Calibri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49252" y="4437112"/>
              <a:ext cx="386644" cy="3693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dirty="0" smtClean="0">
                  <a:solidFill>
                    <a:srgbClr val="00B0F0"/>
                  </a:solidFill>
                  <a:latin typeface="Calibri"/>
                </a:rPr>
                <a:t>C</a:t>
              </a:r>
              <a:r>
                <a:rPr lang="en-US" altLang="zh-CN" b="1" baseline="-25000" dirty="0" smtClean="0">
                  <a:solidFill>
                    <a:srgbClr val="00B0F0"/>
                  </a:solidFill>
                  <a:latin typeface="Calibri"/>
                </a:rPr>
                <a:t>1</a:t>
              </a:r>
              <a:endParaRPr lang="zh-CN" altLang="en-US" b="1" baseline="-25000" dirty="0">
                <a:solidFill>
                  <a:srgbClr val="00B0F0"/>
                </a:solidFill>
                <a:latin typeface="Calibri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681300" y="4442334"/>
              <a:ext cx="386644" cy="3693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dirty="0" smtClean="0">
                  <a:solidFill>
                    <a:srgbClr val="00B0F0"/>
                  </a:solidFill>
                  <a:latin typeface="Calibri"/>
                </a:rPr>
                <a:t>C</a:t>
              </a:r>
              <a:r>
                <a:rPr lang="en-US" altLang="zh-CN" b="1" baseline="-25000" dirty="0" smtClean="0">
                  <a:solidFill>
                    <a:srgbClr val="00B0F0"/>
                  </a:solidFill>
                  <a:latin typeface="Calibri"/>
                </a:rPr>
                <a:t>1</a:t>
              </a:r>
              <a:endParaRPr lang="zh-CN" altLang="en-US" b="1" baseline="-25000" dirty="0">
                <a:solidFill>
                  <a:srgbClr val="00B0F0"/>
                </a:solidFill>
                <a:latin typeface="Calibri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113348" y="4442334"/>
              <a:ext cx="386644" cy="3693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dirty="0" smtClean="0">
                  <a:solidFill>
                    <a:srgbClr val="00B0F0"/>
                  </a:solidFill>
                  <a:latin typeface="Calibri"/>
                </a:rPr>
                <a:t>C</a:t>
              </a:r>
              <a:r>
                <a:rPr lang="en-US" altLang="zh-CN" b="1" baseline="-25000" dirty="0" smtClean="0">
                  <a:solidFill>
                    <a:srgbClr val="00B0F0"/>
                  </a:solidFill>
                  <a:latin typeface="Calibri"/>
                </a:rPr>
                <a:t>1</a:t>
              </a:r>
              <a:endParaRPr lang="zh-CN" altLang="en-US" b="1" baseline="-25000" dirty="0">
                <a:solidFill>
                  <a:srgbClr val="00B0F0"/>
                </a:solidFill>
                <a:latin typeface="Calibri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545396" y="4437112"/>
              <a:ext cx="386644" cy="3693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dirty="0" smtClean="0">
                  <a:solidFill>
                    <a:srgbClr val="00B0F0"/>
                  </a:solidFill>
                  <a:latin typeface="Calibri"/>
                </a:rPr>
                <a:t>C</a:t>
              </a:r>
              <a:r>
                <a:rPr lang="en-US" altLang="zh-CN" b="1" baseline="-25000" dirty="0" smtClean="0">
                  <a:solidFill>
                    <a:srgbClr val="00B0F0"/>
                  </a:solidFill>
                  <a:latin typeface="Calibri"/>
                </a:rPr>
                <a:t>1</a:t>
              </a:r>
              <a:endParaRPr lang="zh-CN" altLang="en-US" b="1" baseline="-25000" dirty="0">
                <a:solidFill>
                  <a:srgbClr val="00B0F0"/>
                </a:solidFill>
                <a:latin typeface="Calibri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77444" y="4437112"/>
              <a:ext cx="386644" cy="3693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dirty="0" smtClean="0">
                  <a:solidFill>
                    <a:srgbClr val="00B0F0"/>
                  </a:solidFill>
                  <a:latin typeface="Calibri"/>
                </a:rPr>
                <a:t>C</a:t>
              </a:r>
              <a:r>
                <a:rPr lang="en-US" altLang="zh-CN" b="1" baseline="-25000" dirty="0" smtClean="0">
                  <a:solidFill>
                    <a:srgbClr val="00B0F0"/>
                  </a:solidFill>
                  <a:latin typeface="Calibri"/>
                </a:rPr>
                <a:t>1</a:t>
              </a:r>
              <a:endParaRPr lang="zh-CN" altLang="en-US" b="1" baseline="-25000" dirty="0">
                <a:solidFill>
                  <a:srgbClr val="00B0F0"/>
                </a:solidFill>
                <a:latin typeface="Calibri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409492" y="4442334"/>
              <a:ext cx="386644" cy="3693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dirty="0" smtClean="0">
                  <a:solidFill>
                    <a:srgbClr val="00B0F0"/>
                  </a:solidFill>
                  <a:latin typeface="Calibri"/>
                </a:rPr>
                <a:t>C</a:t>
              </a:r>
              <a:r>
                <a:rPr lang="en-US" altLang="zh-CN" b="1" baseline="-25000" dirty="0" smtClean="0">
                  <a:solidFill>
                    <a:srgbClr val="00B0F0"/>
                  </a:solidFill>
                  <a:latin typeface="Calibri"/>
                </a:rPr>
                <a:t>1</a:t>
              </a:r>
              <a:endParaRPr lang="zh-CN" altLang="en-US" b="1" baseline="-25000" dirty="0">
                <a:solidFill>
                  <a:srgbClr val="00B0F0"/>
                </a:solidFill>
                <a:latin typeface="Calibri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841540" y="4442334"/>
              <a:ext cx="386644" cy="3693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dirty="0" smtClean="0">
                  <a:solidFill>
                    <a:srgbClr val="00B0F0"/>
                  </a:solidFill>
                  <a:latin typeface="Calibri"/>
                </a:rPr>
                <a:t>C</a:t>
              </a:r>
              <a:r>
                <a:rPr lang="en-US" altLang="zh-CN" b="1" baseline="-25000" dirty="0" smtClean="0">
                  <a:solidFill>
                    <a:srgbClr val="00B0F0"/>
                  </a:solidFill>
                  <a:latin typeface="Calibri"/>
                </a:rPr>
                <a:t>1</a:t>
              </a:r>
              <a:endParaRPr lang="zh-CN" altLang="en-US" b="1" baseline="-25000" dirty="0">
                <a:solidFill>
                  <a:srgbClr val="00B0F0"/>
                </a:solidFill>
                <a:latin typeface="Calibri"/>
              </a:endParaRPr>
            </a:p>
          </p:txBody>
        </p:sp>
      </p:grpSp>
      <p:sp>
        <p:nvSpPr>
          <p:cNvPr id="22" name="矩形标注 21"/>
          <p:cNvSpPr/>
          <p:nvPr/>
        </p:nvSpPr>
        <p:spPr>
          <a:xfrm>
            <a:off x="1619672" y="5166483"/>
            <a:ext cx="1422834" cy="720080"/>
          </a:xfrm>
          <a:prstGeom prst="wedgeRectCallout">
            <a:avLst>
              <a:gd name="adj1" fmla="val 50490"/>
              <a:gd name="adj2" fmla="val -1027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 smtClean="0">
                <a:solidFill>
                  <a:srgbClr val="00B0F0"/>
                </a:solidFill>
              </a:rPr>
              <a:t>表示正负极性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 smtClean="0">
                <a:solidFill>
                  <a:srgbClr val="00B0F0"/>
                </a:solidFill>
              </a:rPr>
              <a:t>1-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正，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0-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负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3131840" y="5186220"/>
            <a:ext cx="1422834" cy="720080"/>
          </a:xfrm>
          <a:prstGeom prst="wedgeRectCallout">
            <a:avLst>
              <a:gd name="adj1" fmla="val 3565"/>
              <a:gd name="adj2" fmla="val -1048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 smtClean="0">
                <a:solidFill>
                  <a:srgbClr val="00B0F0"/>
                </a:solidFill>
              </a:rPr>
              <a:t>3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个比特可表示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8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个区间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3131840" y="5186220"/>
            <a:ext cx="1422834" cy="720080"/>
          </a:xfrm>
          <a:prstGeom prst="wedgeRectCallout">
            <a:avLst>
              <a:gd name="adj1" fmla="val 35188"/>
              <a:gd name="adj2" fmla="val -1068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 smtClean="0">
                <a:solidFill>
                  <a:srgbClr val="00B0F0"/>
                </a:solidFill>
              </a:rPr>
              <a:t>3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个比特可表示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8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个区间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  <p:sp>
        <p:nvSpPr>
          <p:cNvPr id="26" name="矩形标注 25"/>
          <p:cNvSpPr/>
          <p:nvPr/>
        </p:nvSpPr>
        <p:spPr>
          <a:xfrm>
            <a:off x="4860594" y="5171706"/>
            <a:ext cx="1422834" cy="720080"/>
          </a:xfrm>
          <a:prstGeom prst="wedgeRectCallout">
            <a:avLst>
              <a:gd name="adj1" fmla="val -54580"/>
              <a:gd name="adj2" fmla="val -1048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 smtClean="0">
                <a:solidFill>
                  <a:srgbClr val="00B0F0"/>
                </a:solidFill>
              </a:rPr>
              <a:t>3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个比特可表示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8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个区间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  <p:sp>
        <p:nvSpPr>
          <p:cNvPr id="27" name="矩形标注 26"/>
          <p:cNvSpPr/>
          <p:nvPr/>
        </p:nvSpPr>
        <p:spPr>
          <a:xfrm>
            <a:off x="4860032" y="5186220"/>
            <a:ext cx="1422834" cy="720080"/>
          </a:xfrm>
          <a:prstGeom prst="wedgeRectCallout">
            <a:avLst>
              <a:gd name="adj1" fmla="val 3565"/>
              <a:gd name="adj2" fmla="val -1048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 smtClean="0">
                <a:solidFill>
                  <a:srgbClr val="00B0F0"/>
                </a:solidFill>
              </a:rPr>
              <a:t>3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个比特可表示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8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个区间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  <p:sp>
        <p:nvSpPr>
          <p:cNvPr id="28" name="矩形标注 27"/>
          <p:cNvSpPr/>
          <p:nvPr/>
        </p:nvSpPr>
        <p:spPr>
          <a:xfrm>
            <a:off x="4860032" y="5186220"/>
            <a:ext cx="1872208" cy="720080"/>
          </a:xfrm>
          <a:prstGeom prst="wedgeRectCallout">
            <a:avLst>
              <a:gd name="adj1" fmla="val 17357"/>
              <a:gd name="adj2" fmla="val -1007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00B0F0"/>
                </a:solidFill>
              </a:rPr>
              <a:t>4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个比特可表示一个区间内的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16</a:t>
            </a:r>
            <a:r>
              <a:rPr lang="zh-CN" altLang="en-US" sz="1400" b="1" dirty="0">
                <a:solidFill>
                  <a:srgbClr val="00B0F0"/>
                </a:solidFill>
              </a:rPr>
              <a:t>份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量化值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03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#ln-01 20150309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sp#ln-01 20150309</Template>
  <TotalTime>0</TotalTime>
  <Words>835</Words>
  <Application>Microsoft Office PowerPoint</Application>
  <PresentationFormat>全屏显示(4:3)</PresentationFormat>
  <Paragraphs>187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华文行楷</vt:lpstr>
      <vt:lpstr>宋体</vt:lpstr>
      <vt:lpstr>微软雅黑</vt:lpstr>
      <vt:lpstr>幼圆</vt:lpstr>
      <vt:lpstr>Arial</vt:lpstr>
      <vt:lpstr>Calibri</vt:lpstr>
      <vt:lpstr>Cambria Math</vt:lpstr>
      <vt:lpstr>Franklin Gothic Book</vt:lpstr>
      <vt:lpstr>Perpetua</vt:lpstr>
      <vt:lpstr>Verdana</vt:lpstr>
      <vt:lpstr>Wingdings 2</vt:lpstr>
      <vt:lpstr>sp#ln-01 20150309</vt:lpstr>
      <vt:lpstr>Office 主题</vt:lpstr>
      <vt:lpstr>1_Office 主题</vt:lpstr>
      <vt:lpstr>14 数字信号处理：语音编码</vt:lpstr>
      <vt:lpstr>内容提要</vt:lpstr>
      <vt:lpstr>标量量化</vt:lpstr>
      <vt:lpstr>PowerPoint 演示文稿</vt:lpstr>
      <vt:lpstr>PowerPoint 演示文稿</vt:lpstr>
      <vt:lpstr>PowerPoint 演示文稿</vt:lpstr>
      <vt:lpstr>连续语音信号非均匀量化编码：PCM</vt:lpstr>
      <vt:lpstr>PowerPoint 演示文稿</vt:lpstr>
      <vt:lpstr>PowerPoint 演示文稿</vt:lpstr>
      <vt:lpstr>内容提要</vt:lpstr>
      <vt:lpstr>信源编码基本概念</vt:lpstr>
      <vt:lpstr>语音压缩极限性能估计</vt:lpstr>
      <vt:lpstr>语音的模型参数编码</vt:lpstr>
      <vt:lpstr>线性预测编码器原理图</vt:lpstr>
      <vt:lpstr>线性预测编码（LPC）步骤</vt:lpstr>
      <vt:lpstr>波形编码：DPCM</vt:lpstr>
      <vt:lpstr>话音质量评价方法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2016-03-22T12:42:29Z</dcterms:created>
  <dcterms:modified xsi:type="dcterms:W3CDTF">2018-04-08T13:44:26Z</dcterms:modified>
</cp:coreProperties>
</file>