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5" r:id="rId2"/>
    <p:sldMasterId id="2147483670" r:id="rId3"/>
  </p:sldMasterIdLst>
  <p:notesMasterIdLst>
    <p:notesMasterId r:id="rId34"/>
  </p:notesMasterIdLst>
  <p:sldIdLst>
    <p:sldId id="308" r:id="rId4"/>
    <p:sldId id="307" r:id="rId5"/>
    <p:sldId id="310" r:id="rId6"/>
    <p:sldId id="312" r:id="rId7"/>
    <p:sldId id="313" r:id="rId8"/>
    <p:sldId id="314" r:id="rId9"/>
    <p:sldId id="315" r:id="rId10"/>
    <p:sldId id="326" r:id="rId11"/>
    <p:sldId id="317" r:id="rId12"/>
    <p:sldId id="318" r:id="rId13"/>
    <p:sldId id="319" r:id="rId14"/>
    <p:sldId id="327" r:id="rId15"/>
    <p:sldId id="328" r:id="rId16"/>
    <p:sldId id="320" r:id="rId17"/>
    <p:sldId id="329" r:id="rId18"/>
    <p:sldId id="330" r:id="rId19"/>
    <p:sldId id="321" r:id="rId20"/>
    <p:sldId id="332" r:id="rId21"/>
    <p:sldId id="333" r:id="rId22"/>
    <p:sldId id="334" r:id="rId23"/>
    <p:sldId id="335" r:id="rId24"/>
    <p:sldId id="331" r:id="rId25"/>
    <p:sldId id="336" r:id="rId26"/>
    <p:sldId id="337" r:id="rId27"/>
    <p:sldId id="338" r:id="rId28"/>
    <p:sldId id="339" r:id="rId29"/>
    <p:sldId id="342" r:id="rId30"/>
    <p:sldId id="341" r:id="rId31"/>
    <p:sldId id="340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393D-0C18-41BA-90C1-A5053A81C19B}" type="datetimeFigureOut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B61C8-C583-4707-9F75-11B618D1C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2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http://wenku.baidu.com/view/9dcfd4f0dd36a32d72758144.html?from=search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099E1E-767F-424D-A759-9509A5C73706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4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41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A54A3-2303-4176-9080-EC9781ADE228}" type="datetime1">
              <a:rPr lang="zh-CN" altLang="en-US" smtClean="0">
                <a:solidFill>
                  <a:srgbClr val="696464"/>
                </a:solidFill>
              </a:rPr>
              <a:t>2018-05-13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>
                <a:solidFill>
                  <a:srgbClr val="696464"/>
                </a:solidFill>
              </a:rPr>
              <a:t>薛向阳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2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4687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2018-05-13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B0776-2562-494B-B32A-17BA5EC57AD4}" type="datetime1">
              <a:rPr lang="zh-CN" altLang="en-US" smtClean="0">
                <a:solidFill>
                  <a:srgbClr val="696464"/>
                </a:solidFill>
              </a:rPr>
              <a:t>2018-05-13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>
                <a:solidFill>
                  <a:srgbClr val="696464"/>
                </a:solidFill>
              </a:rPr>
              <a:t>薛向阳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29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6835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/>
              <a:t>2018-05-13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25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9823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2018-05-13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5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C9B1CF-0389-4864-86BD-D045E80CEDFA}" type="datetime1">
              <a:rPr lang="zh-CN" altLang="en-US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t>2018-05-13</a:t>
            </a:fld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696464"/>
                </a:solidFill>
                <a:latin typeface="Verdana" pitchFamily="34" charset="0"/>
              </a:rPr>
              <a:t>薛向阳</a:t>
            </a:r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2FDE4-A7DD-41A7-A0A6-9B649FB433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9" r:id="rId4"/>
    <p:sldLayoutId id="2147483660" r:id="rId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5/13/2018</a:t>
            </a:fld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696464"/>
                </a:solidFill>
                <a:latin typeface="Verdana" pitchFamily="34" charset="0"/>
              </a:rPr>
              <a:t>复旦大学 计算机科学技术学院</a:t>
            </a:r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2FDE4-A7DD-41A7-A0A6-9B649FB433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5/13/2018</a:t>
            </a:fld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696464"/>
                </a:solidFill>
                <a:latin typeface="Verdana" pitchFamily="34" charset="0"/>
              </a:rPr>
              <a:t>复旦大学 计算机科学技术学院</a:t>
            </a:r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2FDE4-A7DD-41A7-A0A6-9B649FB433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0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4" Type="http://schemas.openxmlformats.org/officeDocument/2006/relationships/image" Target="../media/image68.png"/><Relationship Id="rId9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484240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15 </a:t>
            </a:r>
            <a:r>
              <a:rPr lang="zh-CN" altLang="en-US" sz="4000" smtClean="0"/>
              <a:t>数字信号处理：课程</a:t>
            </a:r>
            <a:r>
              <a:rPr lang="zh-CN" altLang="en-US" sz="4000" dirty="0" smtClean="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7289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811" y="980728"/>
            <a:ext cx="8523661" cy="180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变换及其收敛域（</a:t>
            </a:r>
            <a:r>
              <a:rPr lang="en-US" altLang="zh-CN" dirty="0" err="1" smtClean="0"/>
              <a:t>RoC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67544" y="1052736"/>
            <a:ext cx="64087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200" dirty="0"/>
              <a:t>给定</a:t>
            </a:r>
            <a:r>
              <a:rPr lang="en-US" altLang="zh-CN" sz="2200" dirty="0"/>
              <a:t>x(n)</a:t>
            </a:r>
            <a:r>
              <a:rPr lang="zh-CN" altLang="en-US" sz="2200" dirty="0"/>
              <a:t>，</a:t>
            </a:r>
            <a:r>
              <a:rPr lang="en-US" altLang="zh-CN" sz="2200" dirty="0"/>
              <a:t>n=-</a:t>
            </a:r>
            <a:r>
              <a:rPr lang="en-US" altLang="zh-CN" sz="2200" dirty="0">
                <a:sym typeface="Symbol" pitchFamily="18" charset="2"/>
              </a:rPr>
              <a:t> ~ </a:t>
            </a:r>
            <a:r>
              <a:rPr lang="zh-CN" altLang="en-US" sz="2200" dirty="0">
                <a:sym typeface="Symbol" pitchFamily="18" charset="2"/>
              </a:rPr>
              <a:t>，</a:t>
            </a:r>
            <a:r>
              <a:rPr lang="zh-CN" altLang="en-US" sz="2200" dirty="0" smtClean="0">
                <a:sym typeface="Symbol" pitchFamily="18" charset="2"/>
              </a:rPr>
              <a:t>其双边</a:t>
            </a:r>
            <a:r>
              <a:rPr lang="en-US" altLang="zh-CN" sz="2200" i="1" dirty="0" smtClean="0">
                <a:sym typeface="Symbol" pitchFamily="18" charset="2"/>
              </a:rPr>
              <a:t>Z</a:t>
            </a:r>
            <a:r>
              <a:rPr lang="zh-CN" altLang="en-US" sz="2200" dirty="0">
                <a:sym typeface="Symbol" pitchFamily="18" charset="2"/>
              </a:rPr>
              <a:t>变换定义为：</a:t>
            </a:r>
            <a:r>
              <a:rPr lang="en-US" altLang="zh-CN" sz="2200" dirty="0">
                <a:sym typeface="Symbol" pitchFamily="18" charset="2"/>
              </a:rPr>
              <a:t> </a:t>
            </a:r>
            <a:endParaRPr lang="zh-CN" alt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0" y="1484784"/>
            <a:ext cx="60066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139952" y="2852936"/>
            <a:ext cx="4752528" cy="2300288"/>
            <a:chOff x="3995936" y="3493432"/>
            <a:chExt cx="4752528" cy="2300288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314826" y="3493432"/>
              <a:ext cx="2433638" cy="2300288"/>
              <a:chOff x="3518" y="1872"/>
              <a:chExt cx="1888" cy="1731"/>
            </a:xfrm>
          </p:grpSpPr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3627" y="2208"/>
                <a:ext cx="1524" cy="130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0" name="Oval 17"/>
              <p:cNvSpPr>
                <a:spLocks noChangeArrowheads="1"/>
              </p:cNvSpPr>
              <p:nvPr/>
            </p:nvSpPr>
            <p:spPr bwMode="auto">
              <a:xfrm>
                <a:off x="3888" y="2334"/>
                <a:ext cx="988" cy="987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4690" y="1872"/>
                <a:ext cx="625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单位圆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4820" y="2783"/>
                <a:ext cx="23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1817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4658" y="2824"/>
                <a:ext cx="8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 flipV="1">
                <a:off x="4658" y="2824"/>
                <a:ext cx="82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graphicFrame>
            <p:nvGraphicFramePr>
              <p:cNvPr id="16" name="Object 23"/>
              <p:cNvGraphicFramePr>
                <a:graphicFrameLocks noChangeAspect="1"/>
              </p:cNvGraphicFramePr>
              <p:nvPr/>
            </p:nvGraphicFramePr>
            <p:xfrm>
              <a:off x="4464" y="2016"/>
              <a:ext cx="26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2" name="Equation" r:id="rId4" imgW="215619" imgH="164885" progId="Equation.DSMT4">
                      <p:embed/>
                    </p:oleObj>
                  </mc:Choice>
                  <mc:Fallback>
                    <p:oleObj name="Equation" r:id="rId4" imgW="215619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016"/>
                            <a:ext cx="26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4"/>
              <p:cNvGraphicFramePr>
                <a:graphicFrameLocks noChangeAspect="1"/>
              </p:cNvGraphicFramePr>
              <p:nvPr/>
            </p:nvGraphicFramePr>
            <p:xfrm>
              <a:off x="5105" y="2621"/>
              <a:ext cx="30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3" name="Equation" r:id="rId6" imgW="215619" imgH="177569" progId="Equation.DSMT4">
                      <p:embed/>
                    </p:oleObj>
                  </mc:Choice>
                  <mc:Fallback>
                    <p:oleObj name="Equation" r:id="rId6" imgW="215619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5" y="2621"/>
                            <a:ext cx="30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30" y="1968"/>
                <a:ext cx="57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 dirty="0">
                    <a:latin typeface="Times New Roman" pitchFamily="18" charset="0"/>
                    <a:ea typeface="楷体_GB2312" pitchFamily="49" charset="-122"/>
                  </a:rPr>
                  <a:t>Z</a:t>
                </a:r>
                <a:r>
                  <a:rPr lang="zh-CN" altLang="en-US" sz="1600" b="1" dirty="0">
                    <a:latin typeface="Times New Roman" pitchFamily="18" charset="0"/>
                    <a:ea typeface="楷体_GB2312" pitchFamily="49" charset="-122"/>
                  </a:rPr>
                  <a:t>平面</a:t>
                </a:r>
              </a:p>
            </p:txBody>
          </p:sp>
          <p:sp>
            <p:nvSpPr>
              <p:cNvPr id="19" name="Oval 26"/>
              <p:cNvSpPr>
                <a:spLocks noChangeArrowheads="1"/>
              </p:cNvSpPr>
              <p:nvPr/>
            </p:nvSpPr>
            <p:spPr bwMode="auto">
              <a:xfrm>
                <a:off x="4050" y="2514"/>
                <a:ext cx="658" cy="6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 flipV="1">
                <a:off x="4377" y="2064"/>
                <a:ext cx="0" cy="15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1" name="Line 28"/>
              <p:cNvSpPr>
                <a:spLocks noChangeShapeType="1"/>
              </p:cNvSpPr>
              <p:nvPr/>
            </p:nvSpPr>
            <p:spPr bwMode="auto">
              <a:xfrm flipH="1" flipV="1">
                <a:off x="4658" y="2813"/>
                <a:ext cx="82" cy="82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2" name="Line 29"/>
              <p:cNvSpPr>
                <a:spLocks noChangeShapeType="1"/>
              </p:cNvSpPr>
              <p:nvPr/>
            </p:nvSpPr>
            <p:spPr bwMode="auto">
              <a:xfrm flipV="1">
                <a:off x="4658" y="2802"/>
                <a:ext cx="82" cy="82"/>
              </a:xfrm>
              <a:prstGeom prst="line">
                <a:avLst/>
              </a:prstGeom>
              <a:noFill/>
              <a:ln w="28575">
                <a:solidFill>
                  <a:srgbClr val="00181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4605" y="2784"/>
                <a:ext cx="23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1817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>
                <a:off x="3518" y="2844"/>
                <a:ext cx="18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995936" y="3633480"/>
              <a:ext cx="2376264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当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0&lt;a&lt;1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时</a:t>
              </a:r>
              <a:endPara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收敛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域包含单位圆</a:t>
              </a:r>
              <a:endPara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此时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DTFT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存在</a:t>
              </a:r>
              <a:endPara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520" y="4221088"/>
            <a:ext cx="7920038" cy="2275582"/>
            <a:chOff x="539552" y="4393778"/>
            <a:chExt cx="7920038" cy="2275582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280641"/>
                </p:ext>
              </p:extLst>
            </p:nvPr>
          </p:nvGraphicFramePr>
          <p:xfrm>
            <a:off x="539552" y="4393778"/>
            <a:ext cx="7920038" cy="2275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Equation" r:id="rId8" imgW="4279900" imgH="1104900" progId="Equation.DSMT4">
                    <p:embed/>
                  </p:oleObj>
                </mc:Choice>
                <mc:Fallback>
                  <p:oleObj name="Equation" r:id="rId8" imgW="4279900" imgH="1104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393778"/>
                          <a:ext cx="7920038" cy="2275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32"/>
            <p:cNvSpPr txBox="1"/>
            <p:nvPr/>
          </p:nvSpPr>
          <p:spPr>
            <a:xfrm>
              <a:off x="3218362" y="4485314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因果序列</a:t>
              </a:r>
              <a:endParaRPr lang="zh-CN" altLang="en-US" b="1" dirty="0"/>
            </a:p>
          </p:txBody>
        </p:sp>
      </p:grpSp>
      <p:sp>
        <p:nvSpPr>
          <p:cNvPr id="28" name="云形标注 27"/>
          <p:cNvSpPr/>
          <p:nvPr/>
        </p:nvSpPr>
        <p:spPr>
          <a:xfrm>
            <a:off x="351871" y="2959221"/>
            <a:ext cx="1944216" cy="939557"/>
          </a:xfrm>
          <a:prstGeom prst="cloudCallout">
            <a:avLst>
              <a:gd name="adj1" fmla="val 14907"/>
              <a:gd name="adj2" fmla="val 7558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会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计算？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3811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语音产生机理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0728"/>
            <a:ext cx="8515350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965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476499" y="1340768"/>
            <a:ext cx="4783137" cy="2959100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561" y="1861468"/>
            <a:ext cx="1108075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脉冲序列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发生器</a:t>
            </a:r>
          </a:p>
        </p:txBody>
      </p:sp>
      <p:cxnSp>
        <p:nvCxnSpPr>
          <p:cNvPr id="7" name="直接箭头连接符 3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2211636" y="2185318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592636" y="1861468"/>
            <a:ext cx="876300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声门波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模型</a:t>
            </a:r>
          </a:p>
        </p:txBody>
      </p:sp>
      <p:cxnSp>
        <p:nvCxnSpPr>
          <p:cNvPr id="9" name="直接箭头连接符 5"/>
          <p:cNvCxnSpPr>
            <a:cxnSpLocks noChangeShapeType="1"/>
            <a:endCxn id="6" idx="1"/>
          </p:cNvCxnSpPr>
          <p:nvPr/>
        </p:nvCxnSpPr>
        <p:spPr bwMode="auto">
          <a:xfrm>
            <a:off x="459036" y="2185318"/>
            <a:ext cx="644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98724" y="1874168"/>
            <a:ext cx="646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基音</a:t>
            </a:r>
            <a:endParaRPr lang="en-US" altLang="zh-CN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周期</a:t>
            </a:r>
            <a:endParaRPr lang="en-US" altLang="zh-CN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T</a:t>
            </a:r>
            <a:r>
              <a:rPr lang="en-US" altLang="zh-CN" baseline="-25000">
                <a:solidFill>
                  <a:srgbClr val="000000"/>
                </a:solidFill>
              </a:rPr>
              <a:t>p</a:t>
            </a:r>
            <a:endParaRPr lang="zh-CN" altLang="en-US" baseline="-250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561" y="2775868"/>
            <a:ext cx="1108075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随机噪声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发生器</a:t>
            </a:r>
          </a:p>
        </p:txBody>
      </p:sp>
      <p:sp>
        <p:nvSpPr>
          <p:cNvPr id="12" name="流程图: 汇总连接 7"/>
          <p:cNvSpPr>
            <a:spLocks noChangeArrowheads="1"/>
          </p:cNvSpPr>
          <p:nvPr/>
        </p:nvSpPr>
        <p:spPr bwMode="auto">
          <a:xfrm>
            <a:off x="3888036" y="2028156"/>
            <a:ext cx="304800" cy="3048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13" name="直接箭头连接符 10"/>
          <p:cNvCxnSpPr>
            <a:cxnSpLocks noChangeShapeType="1"/>
            <a:stCxn id="8" idx="3"/>
            <a:endCxn id="12" idx="2"/>
          </p:cNvCxnSpPr>
          <p:nvPr/>
        </p:nvCxnSpPr>
        <p:spPr bwMode="auto">
          <a:xfrm flipV="1">
            <a:off x="3468936" y="2180556"/>
            <a:ext cx="419100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流程图: 汇总连接 18"/>
          <p:cNvSpPr>
            <a:spLocks noChangeArrowheads="1"/>
          </p:cNvSpPr>
          <p:nvPr/>
        </p:nvSpPr>
        <p:spPr bwMode="auto">
          <a:xfrm>
            <a:off x="3888036" y="2947318"/>
            <a:ext cx="304800" cy="3048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15" name="直接箭头连接符 19"/>
          <p:cNvCxnSpPr>
            <a:cxnSpLocks noChangeShapeType="1"/>
            <a:stCxn id="11" idx="3"/>
            <a:endCxn id="14" idx="2"/>
          </p:cNvCxnSpPr>
          <p:nvPr/>
        </p:nvCxnSpPr>
        <p:spPr bwMode="auto">
          <a:xfrm>
            <a:off x="2211636" y="3099718"/>
            <a:ext cx="1676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7"/>
          <p:cNvCxnSpPr>
            <a:cxnSpLocks noChangeShapeType="1"/>
            <a:endCxn id="12" idx="0"/>
          </p:cNvCxnSpPr>
          <p:nvPr/>
        </p:nvCxnSpPr>
        <p:spPr bwMode="auto">
          <a:xfrm>
            <a:off x="4040436" y="1480468"/>
            <a:ext cx="0" cy="547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21"/>
          <p:cNvCxnSpPr>
            <a:cxnSpLocks noChangeShapeType="1"/>
            <a:endCxn id="14" idx="4"/>
          </p:cNvCxnSpPr>
          <p:nvPr/>
        </p:nvCxnSpPr>
        <p:spPr bwMode="auto">
          <a:xfrm flipV="1">
            <a:off x="4040436" y="3252118"/>
            <a:ext cx="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4021090" y="1632868"/>
            <a:ext cx="934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幅度</a:t>
            </a:r>
            <a:r>
              <a:rPr lang="en-US" altLang="zh-CN" dirty="0" smtClean="0">
                <a:solidFill>
                  <a:srgbClr val="000000"/>
                </a:solidFill>
              </a:rPr>
              <a:t>Av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4032513" y="3320381"/>
            <a:ext cx="949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幅度</a:t>
            </a:r>
            <a:r>
              <a:rPr lang="en-US" altLang="zh-CN" dirty="0" smtClean="0">
                <a:solidFill>
                  <a:srgbClr val="000000"/>
                </a:solidFill>
              </a:rPr>
              <a:t>An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0" name="直接箭头连接符 25"/>
          <p:cNvCxnSpPr>
            <a:cxnSpLocks noChangeShapeType="1"/>
          </p:cNvCxnSpPr>
          <p:nvPr/>
        </p:nvCxnSpPr>
        <p:spPr bwMode="auto">
          <a:xfrm>
            <a:off x="4269036" y="2180556"/>
            <a:ext cx="121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32"/>
          <p:cNvCxnSpPr>
            <a:cxnSpLocks noChangeShapeType="1"/>
          </p:cNvCxnSpPr>
          <p:nvPr/>
        </p:nvCxnSpPr>
        <p:spPr bwMode="auto">
          <a:xfrm>
            <a:off x="4269036" y="3120356"/>
            <a:ext cx="121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流程图: 联系 28"/>
          <p:cNvSpPr>
            <a:spLocks noChangeArrowheads="1"/>
          </p:cNvSpPr>
          <p:nvPr/>
        </p:nvSpPr>
        <p:spPr bwMode="auto">
          <a:xfrm>
            <a:off x="5412036" y="2394868"/>
            <a:ext cx="152400" cy="152400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流程图: 联系 34"/>
          <p:cNvSpPr>
            <a:spLocks noChangeArrowheads="1"/>
          </p:cNvSpPr>
          <p:nvPr/>
        </p:nvSpPr>
        <p:spPr bwMode="auto">
          <a:xfrm>
            <a:off x="5424736" y="2748881"/>
            <a:ext cx="152400" cy="152400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流程图: 联系 35"/>
          <p:cNvSpPr>
            <a:spLocks noChangeArrowheads="1"/>
          </p:cNvSpPr>
          <p:nvPr/>
        </p:nvSpPr>
        <p:spPr bwMode="auto">
          <a:xfrm>
            <a:off x="5640636" y="2586956"/>
            <a:ext cx="152400" cy="152400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5" name="直接连接符 3"/>
          <p:cNvCxnSpPr>
            <a:cxnSpLocks noChangeShapeType="1"/>
            <a:endCxn id="22" idx="0"/>
          </p:cNvCxnSpPr>
          <p:nvPr/>
        </p:nvCxnSpPr>
        <p:spPr bwMode="auto">
          <a:xfrm>
            <a:off x="5488236" y="2180556"/>
            <a:ext cx="0" cy="214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5488236" y="2904456"/>
            <a:ext cx="0" cy="214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261349" y="2331368"/>
            <a:ext cx="646112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声道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模型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71024" y="2318668"/>
            <a:ext cx="646112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辐射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模型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29" name="直接箭头连接符 9"/>
          <p:cNvCxnSpPr>
            <a:cxnSpLocks noChangeShapeType="1"/>
            <a:endCxn id="27" idx="1"/>
          </p:cNvCxnSpPr>
          <p:nvPr/>
        </p:nvCxnSpPr>
        <p:spPr bwMode="auto">
          <a:xfrm flipV="1">
            <a:off x="5754936" y="2655218"/>
            <a:ext cx="506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36"/>
          <p:cNvCxnSpPr>
            <a:cxnSpLocks noChangeShapeType="1"/>
          </p:cNvCxnSpPr>
          <p:nvPr/>
        </p:nvCxnSpPr>
        <p:spPr bwMode="auto">
          <a:xfrm>
            <a:off x="6921749" y="2647281"/>
            <a:ext cx="5730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7"/>
          <p:cNvCxnSpPr>
            <a:cxnSpLocks noChangeShapeType="1"/>
          </p:cNvCxnSpPr>
          <p:nvPr/>
        </p:nvCxnSpPr>
        <p:spPr bwMode="auto">
          <a:xfrm>
            <a:off x="8117136" y="2650456"/>
            <a:ext cx="5715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6250236" y="3004468"/>
            <a:ext cx="652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V(Z)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7539286" y="3004468"/>
            <a:ext cx="655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R(Z)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2692649" y="2471068"/>
            <a:ext cx="671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G(Z)</a:t>
            </a:r>
            <a:endParaRPr lang="zh-CN" altLang="en-US" sz="1600">
              <a:solidFill>
                <a:srgbClr val="000000"/>
              </a:solidFill>
            </a:endParaRPr>
          </a:p>
        </p:txBody>
      </p:sp>
      <p:cxnSp>
        <p:nvCxnSpPr>
          <p:cNvPr id="35" name="直接连接符 17"/>
          <p:cNvCxnSpPr>
            <a:cxnSpLocks noChangeShapeType="1"/>
            <a:endCxn id="22" idx="3"/>
          </p:cNvCxnSpPr>
          <p:nvPr/>
        </p:nvCxnSpPr>
        <p:spPr bwMode="auto">
          <a:xfrm flipH="1" flipV="1">
            <a:off x="5434261" y="2525043"/>
            <a:ext cx="206375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弧形 35"/>
          <p:cNvSpPr/>
          <p:nvPr/>
        </p:nvSpPr>
        <p:spPr bwMode="auto">
          <a:xfrm rot="14366826">
            <a:off x="5599361" y="2418681"/>
            <a:ext cx="366713" cy="465137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324172" y="5651401"/>
            <a:ext cx="849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系统传输函数：</a:t>
            </a:r>
            <a:r>
              <a:rPr lang="en-US" altLang="zh-CN" dirty="0">
                <a:solidFill>
                  <a:srgbClr val="000000"/>
                </a:solidFill>
              </a:rPr>
              <a:t>H(Z)=G(Z)V(Z)R(Z) 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zh-CN" altLang="en-US" b="1" dirty="0">
                <a:solidFill>
                  <a:srgbClr val="0000FF"/>
                </a:solidFill>
              </a:rPr>
              <a:t>激励模型</a:t>
            </a:r>
            <a:r>
              <a:rPr lang="en-US" altLang="zh-CN" b="1" dirty="0">
                <a:solidFill>
                  <a:srgbClr val="0000FF"/>
                </a:solidFill>
              </a:rPr>
              <a:t>G</a:t>
            </a:r>
            <a:r>
              <a:rPr lang="zh-CN" altLang="en-US" b="1" dirty="0">
                <a:solidFill>
                  <a:srgbClr val="0000FF"/>
                </a:solidFill>
              </a:rPr>
              <a:t>、声道模型</a:t>
            </a:r>
            <a:r>
              <a:rPr lang="en-US" altLang="zh-CN" b="1" dirty="0">
                <a:solidFill>
                  <a:srgbClr val="0000FF"/>
                </a:solidFill>
              </a:rPr>
              <a:t>V</a:t>
            </a:r>
            <a:r>
              <a:rPr lang="zh-CN" altLang="en-US" b="1" dirty="0">
                <a:solidFill>
                  <a:srgbClr val="0000FF"/>
                </a:solidFill>
              </a:rPr>
              <a:t>、辐射模型</a:t>
            </a:r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6450261" y="1755106"/>
            <a:ext cx="125413" cy="56356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6526461" y="1632868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声道</a:t>
            </a:r>
            <a:endParaRPr lang="en-US" altLang="zh-CN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参数</a:t>
            </a: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13059" y="5118001"/>
            <a:ext cx="849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语音是由气流激励声道，最后从嘴唇或鼻孔、或同时从嘴唇和鼻孔辐射出来形成的</a:t>
            </a: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1449636" y="3930536"/>
            <a:ext cx="2852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</a:rPr>
              <a:t>激励</a:t>
            </a:r>
            <a:r>
              <a:rPr lang="zh-CN" altLang="en-US" b="1" dirty="0" smtClean="0">
                <a:solidFill>
                  <a:srgbClr val="0000FF"/>
                </a:solidFill>
              </a:rPr>
              <a:t>模型（声带</a:t>
            </a:r>
            <a:r>
              <a:rPr lang="en-US" altLang="zh-CN" b="1" dirty="0" smtClean="0">
                <a:solidFill>
                  <a:srgbClr val="0000FF"/>
                </a:solidFill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</a:rPr>
              <a:t>激励源）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9236" y="39305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</a:rPr>
              <a:t>声道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</a:rPr>
              <a:t>调节器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8469" y="3928952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</a:rPr>
              <a:t>唇</a:t>
            </a:r>
            <a:r>
              <a:rPr lang="en-US" altLang="zh-CN" b="1" dirty="0" smtClean="0">
                <a:solidFill>
                  <a:srgbClr val="0000FF"/>
                </a:solidFill>
                <a:latin typeface="Verdana" pitchFamily="34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</a:rPr>
              <a:t>辐射</a:t>
            </a:r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线性产生模型</a:t>
            </a:r>
            <a:endParaRPr lang="zh-CN" altLang="en-US" dirty="0"/>
          </a:p>
        </p:txBody>
      </p:sp>
      <p:sp>
        <p:nvSpPr>
          <p:cNvPr id="45" name="云形标注 44"/>
          <p:cNvSpPr/>
          <p:nvPr/>
        </p:nvSpPr>
        <p:spPr>
          <a:xfrm>
            <a:off x="6732240" y="260648"/>
            <a:ext cx="2075532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理解模型背后的机理？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2863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72605" y="1988840"/>
            <a:ext cx="6619875" cy="4524375"/>
            <a:chOff x="1262062" y="1496913"/>
            <a:chExt cx="6619875" cy="45243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062" y="1496913"/>
              <a:ext cx="6619875" cy="45243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 rot="19840648">
              <a:off x="6325810" y="427573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FF"/>
                  </a:solidFill>
                  <a:latin typeface="Verdana" pitchFamily="34" charset="0"/>
                </a:rPr>
                <a:t>时间</a:t>
              </a:r>
              <a:r>
                <a:rPr lang="en-US" altLang="zh-CN" dirty="0" smtClean="0">
                  <a:solidFill>
                    <a:srgbClr val="0000FF"/>
                  </a:solidFill>
                  <a:latin typeface="Verdana" pitchFamily="34" charset="0"/>
                </a:rPr>
                <a:t>(S)</a:t>
              </a:r>
              <a:endParaRPr lang="zh-CN" altLang="en-US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574768">
              <a:off x="1519569" y="4733912"/>
              <a:ext cx="11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FF"/>
                  </a:solidFill>
                  <a:latin typeface="Verdana" pitchFamily="34" charset="0"/>
                </a:rPr>
                <a:t>频率</a:t>
              </a:r>
              <a:r>
                <a:rPr lang="en-US" altLang="zh-CN" dirty="0" smtClean="0">
                  <a:solidFill>
                    <a:srgbClr val="0000FF"/>
                  </a:solidFill>
                  <a:latin typeface="Verdana" pitchFamily="34" charset="0"/>
                </a:rPr>
                <a:t>(Hz)</a:t>
              </a:r>
              <a:endParaRPr lang="zh-CN" altLang="en-US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92206" y="2926685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FF"/>
                  </a:solidFill>
                  <a:latin typeface="Verdana" pitchFamily="34" charset="0"/>
                </a:rPr>
                <a:t>幅</a:t>
              </a:r>
              <a:endParaRPr lang="en-US" altLang="zh-CN" dirty="0" smtClean="0">
                <a:solidFill>
                  <a:srgbClr val="0000FF"/>
                </a:solidFill>
                <a:latin typeface="Verdana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FF"/>
                  </a:solidFill>
                  <a:latin typeface="Verdana" pitchFamily="34" charset="0"/>
                </a:rPr>
                <a:t>值</a:t>
              </a:r>
              <a:endParaRPr lang="zh-CN" altLang="en-US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语谱图：短时傅里叶变换（</a:t>
            </a:r>
            <a:r>
              <a:rPr lang="en-US" altLang="zh-CN" dirty="0" smtClean="0"/>
              <a:t>STFT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5" y="1290946"/>
            <a:ext cx="4824465" cy="98592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65829" y="129094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FF"/>
                </a:solidFill>
                <a:latin typeface="Verdana" pitchFamily="34" charset="0"/>
              </a:rPr>
              <a:t>加窗</a:t>
            </a:r>
            <a:endParaRPr lang="en-US" altLang="zh-CN" dirty="0" smtClean="0">
              <a:solidFill>
                <a:srgbClr val="0000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FF"/>
                </a:solidFill>
                <a:latin typeface="Verdana" pitchFamily="34" charset="0"/>
              </a:rPr>
              <a:t>变换</a:t>
            </a:r>
            <a:endParaRPr lang="zh-CN" alt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444208" y="1193299"/>
            <a:ext cx="2468741" cy="939557"/>
          </a:xfrm>
          <a:prstGeom prst="cloudCallout">
            <a:avLst>
              <a:gd name="adj1" fmla="val -33832"/>
              <a:gd name="adj2" fmla="val 1003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会计算？如何反映语音特性？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3772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语音时间分析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4674" y="1828800"/>
            <a:ext cx="8001001" cy="3904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/>
              <a:t>短时能量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短时平均过零率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短时自相关系数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端点检测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浊</a:t>
            </a:r>
            <a:r>
              <a:rPr lang="en-US" altLang="zh-CN" sz="2400" smtClean="0"/>
              <a:t>/</a:t>
            </a:r>
            <a:r>
              <a:rPr lang="zh-CN" altLang="en-US" sz="2400" smtClean="0"/>
              <a:t>清</a:t>
            </a:r>
            <a:r>
              <a:rPr lang="en-US" altLang="zh-CN" sz="2400" smtClean="0"/>
              <a:t>/</a:t>
            </a:r>
            <a:r>
              <a:rPr lang="zh-CN" altLang="en-US" sz="2400" smtClean="0"/>
              <a:t>静音分辨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基音估计</a:t>
            </a: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3" y="1196752"/>
            <a:ext cx="813752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6452230" y="260648"/>
            <a:ext cx="2296234" cy="939557"/>
          </a:xfrm>
          <a:prstGeom prst="cloudCallout">
            <a:avLst>
              <a:gd name="adj1" fmla="val -19468"/>
              <a:gd name="adj2" fmla="val 9103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应该会编程序实现端点检测？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0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复</a:t>
            </a:r>
            <a:r>
              <a:rPr lang="zh-CN" altLang="en-US" dirty="0" smtClean="0">
                <a:latin typeface="黑体" panose="02010609060101010101" pitchFamily="49" charset="-122"/>
              </a:rPr>
              <a:t>倒谱和倒谱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68313" y="1196975"/>
                <a:ext cx="8229600" cy="525621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000" dirty="0" smtClean="0">
                    <a:ea typeface="黑体" panose="02010609060101010101" pitchFamily="49" charset="-122"/>
                  </a:rPr>
                  <a:t>设信号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n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)</a:t>
                </a:r>
                <a:r>
                  <a:rPr lang="zh-CN" altLang="en-US" sz="2000" dirty="0" smtClean="0">
                    <a:ea typeface="黑体" panose="02010609060101010101" pitchFamily="49" charset="-122"/>
                  </a:rPr>
                  <a:t>的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Z</a:t>
                </a:r>
                <a:r>
                  <a:rPr lang="zh-CN" altLang="en-US" sz="2000" dirty="0" smtClean="0">
                    <a:ea typeface="黑体" panose="02010609060101010101" pitchFamily="49" charset="-122"/>
                  </a:rPr>
                  <a:t>变换为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z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)=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Z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[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n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)]</a:t>
                </a:r>
                <a:r>
                  <a:rPr lang="zh-CN" altLang="en-US" sz="2000" dirty="0" smtClean="0">
                    <a:ea typeface="黑体" panose="02010609060101010101" pitchFamily="49" charset="-122"/>
                  </a:rPr>
                  <a:t>，其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对数</a:t>
                </a:r>
                <a:r>
                  <a:rPr lang="zh-CN" altLang="en-US" sz="2000" dirty="0" smtClean="0">
                    <a:ea typeface="黑体" panose="02010609060101010101" pitchFamily="49" charset="-122"/>
                  </a:rPr>
                  <a:t>为：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000" dirty="0" smtClean="0">
                    <a:ea typeface="黑体" panose="02010609060101010101" pitchFamily="49" charset="-122"/>
                  </a:rPr>
                  <a:t>                           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000" dirty="0" smtClean="0">
                    <a:ea typeface="黑体" panose="02010609060101010101" pitchFamily="49" charset="-122"/>
                  </a:rPr>
                  <a:t>那么            的逆</a:t>
                </a:r>
                <a:r>
                  <a:rPr lang="en-US" altLang="zh-CN" sz="2000" i="1" dirty="0" smtClean="0">
                    <a:ea typeface="黑体" panose="02010609060101010101" pitchFamily="49" charset="-122"/>
                  </a:rPr>
                  <a:t>Z</a:t>
                </a:r>
                <a:r>
                  <a:rPr lang="zh-CN" altLang="en-US" sz="2000" dirty="0" smtClean="0">
                    <a:ea typeface="黑体" panose="02010609060101010101" pitchFamily="49" charset="-122"/>
                  </a:rPr>
                  <a:t>变换（复倒谱）可写成：</a:t>
                </a:r>
                <a:endParaRPr lang="en-US" altLang="zh-CN" sz="2000" dirty="0" smtClean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000" dirty="0" smtClean="0">
                    <a:ea typeface="黑体" panose="02010609060101010101" pitchFamily="49" charset="-122"/>
                  </a:rPr>
                  <a:t>                                                                       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endPara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8313" y="1196975"/>
                <a:ext cx="8229600" cy="5256213"/>
              </a:xfrm>
              <a:blipFill rotWithShape="0">
                <a:blip r:embed="rId4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44844"/>
              </p:ext>
            </p:extLst>
          </p:nvPr>
        </p:nvGraphicFramePr>
        <p:xfrm>
          <a:off x="2627784" y="1761720"/>
          <a:ext cx="3816325" cy="51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公式" r:id="rId5" imgW="1765300" imgH="241300" progId="Equation.3">
                  <p:embed/>
                </p:oleObj>
              </mc:Choice>
              <mc:Fallback>
                <p:oleObj name="公式" r:id="rId5" imgW="1765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61720"/>
                        <a:ext cx="3816325" cy="5151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6381"/>
              </p:ext>
            </p:extLst>
          </p:nvPr>
        </p:nvGraphicFramePr>
        <p:xfrm>
          <a:off x="1260029" y="2780928"/>
          <a:ext cx="662433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公式" r:id="rId7" imgW="2908300" imgH="241300" progId="Equation.3">
                  <p:embed/>
                </p:oleObj>
              </mc:Choice>
              <mc:Fallback>
                <p:oleObj name="公式" r:id="rId7" imgW="290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029" y="2780928"/>
                        <a:ext cx="6624339" cy="5040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80700"/>
              </p:ext>
            </p:extLst>
          </p:nvPr>
        </p:nvGraphicFramePr>
        <p:xfrm>
          <a:off x="1187625" y="2420888"/>
          <a:ext cx="504056" cy="3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9" imgW="355446" imgH="241195" progId="Equation.DSMT4">
                  <p:embed/>
                </p:oleObj>
              </mc:Choice>
              <mc:Fallback>
                <p:oleObj name="Equation" r:id="rId9" imgW="35544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2420888"/>
                        <a:ext cx="504056" cy="3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8099" y="4549813"/>
            <a:ext cx="6596269" cy="13994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云形标注 7"/>
          <p:cNvSpPr/>
          <p:nvPr/>
        </p:nvSpPr>
        <p:spPr>
          <a:xfrm>
            <a:off x="6588224" y="511296"/>
            <a:ext cx="225097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熟悉原理及计算公式？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7228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31840" y="1196752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</a:rPr>
              <a:t>预加重、分帧、加窗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1840" y="1928408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</a:rPr>
              <a:t>用</a:t>
            </a:r>
            <a:r>
              <a:rPr lang="en-US" altLang="zh-CN" b="1" dirty="0" smtClean="0">
                <a:solidFill>
                  <a:prstClr val="black"/>
                </a:solidFill>
              </a:rPr>
              <a:t>FFT</a:t>
            </a:r>
            <a:r>
              <a:rPr lang="zh-CN" altLang="en-US" b="1" dirty="0" smtClean="0">
                <a:solidFill>
                  <a:prstClr val="black"/>
                </a:solidFill>
              </a:rPr>
              <a:t>计算信号频谱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31840" y="2695073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</a:rPr>
              <a:t>计算频谱的绝对值或平方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1738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</a:rPr>
              <a:t>Mel</a:t>
            </a:r>
            <a:r>
              <a:rPr lang="zh-CN" altLang="en-US" b="1" dirty="0" smtClean="0">
                <a:solidFill>
                  <a:prstClr val="black"/>
                </a:solidFill>
              </a:rPr>
              <a:t>滤波器组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1840" y="4228403"/>
            <a:ext cx="2880320" cy="47282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</a:rPr>
              <a:t>取对数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1840" y="4960059"/>
            <a:ext cx="2880320" cy="47320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</a:rPr>
              <a:t>DCT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1840" y="5692098"/>
            <a:ext cx="2880320" cy="47320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</a:rPr>
              <a:t>Delta MFCC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17" name="直接箭头连接符 16"/>
          <p:cNvCxnSpPr>
            <a:endCxn id="2" idx="1"/>
          </p:cNvCxnSpPr>
          <p:nvPr/>
        </p:nvCxnSpPr>
        <p:spPr>
          <a:xfrm>
            <a:off x="2339752" y="1433163"/>
            <a:ext cx="792088" cy="17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直接箭头连接符 18"/>
          <p:cNvCxnSpPr>
            <a:stCxn id="2" idx="2"/>
            <a:endCxn id="8" idx="0"/>
          </p:cNvCxnSpPr>
          <p:nvPr/>
        </p:nvCxnSpPr>
        <p:spPr>
          <a:xfrm>
            <a:off x="4572000" y="1704583"/>
            <a:ext cx="0" cy="223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4572000" y="2436239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10" idx="2"/>
            <a:endCxn id="12" idx="0"/>
          </p:cNvCxnSpPr>
          <p:nvPr/>
        </p:nvCxnSpPr>
        <p:spPr>
          <a:xfrm>
            <a:off x="4572000" y="3202904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直接箭头连接符 24"/>
          <p:cNvCxnSpPr>
            <a:stCxn id="12" idx="2"/>
            <a:endCxn id="13" idx="0"/>
          </p:cNvCxnSpPr>
          <p:nvPr/>
        </p:nvCxnSpPr>
        <p:spPr>
          <a:xfrm>
            <a:off x="4572000" y="3969569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>
            <a:stCxn id="13" idx="2"/>
            <a:endCxn id="15" idx="0"/>
          </p:cNvCxnSpPr>
          <p:nvPr/>
        </p:nvCxnSpPr>
        <p:spPr>
          <a:xfrm>
            <a:off x="4572000" y="4701225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4572000" y="5433265"/>
            <a:ext cx="0" cy="2588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16" idx="3"/>
          </p:cNvCxnSpPr>
          <p:nvPr/>
        </p:nvCxnSpPr>
        <p:spPr>
          <a:xfrm>
            <a:off x="6012160" y="5928701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762000" y="12479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Verdana" pitchFamily="34" charset="0"/>
              </a:rPr>
              <a:t>输入语音信号</a:t>
            </a:r>
            <a:endParaRPr lang="zh-CN" altLang="en-US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2242" y="5744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Verdana" pitchFamily="34" charset="0"/>
              </a:rPr>
              <a:t>输出语音特征</a:t>
            </a:r>
            <a:endParaRPr lang="zh-CN" altLang="en-US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6544964" y="862376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熟悉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计算细节？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08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LPC &amp; LSP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68580" y="1610072"/>
                <a:ext cx="80010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线性预测误差</a:t>
                </a:r>
                <a:r>
                  <a:rPr lang="en-US" altLang="zh-CN" sz="2400" i="1" dirty="0" smtClean="0"/>
                  <a:t>e(n)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预测</a:t>
                </a:r>
                <a:r>
                  <a:rPr lang="zh-CN" altLang="en-US" sz="2400" dirty="0" smtClean="0"/>
                  <a:t>误差信号</a:t>
                </a:r>
                <a:r>
                  <a:rPr lang="en-US" altLang="zh-CN" sz="2400" i="1" dirty="0" smtClean="0"/>
                  <a:t>e(n)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i="1" dirty="0" smtClean="0"/>
                  <a:t>s(n)</a:t>
                </a:r>
                <a:r>
                  <a:rPr lang="zh-CN" altLang="en-US" sz="2400" dirty="0" smtClean="0"/>
                  <a:t>通过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误差滤波器</a:t>
                </a:r>
                <a:r>
                  <a:rPr lang="en-US" altLang="zh-CN" sz="2400" i="1" dirty="0" smtClean="0"/>
                  <a:t>A(Z)</a:t>
                </a:r>
                <a:r>
                  <a:rPr lang="zh-CN" altLang="en-US" sz="2400" dirty="0" smtClean="0"/>
                  <a:t>的结果：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68580" y="1610072"/>
                <a:ext cx="8001000" cy="4267200"/>
              </a:xfrm>
              <a:blipFill rotWithShape="0">
                <a:blip r:embed="rId2"/>
                <a:stretch>
                  <a:fillRect l="-533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3682008" y="5116715"/>
            <a:ext cx="1828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A(z)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 bwMode="auto">
          <a:xfrm>
            <a:off x="2843808" y="5459615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>
            <a:off x="5510808" y="5459615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6"/>
          <p:cNvSpPr txBox="1"/>
          <p:nvPr/>
        </p:nvSpPr>
        <p:spPr>
          <a:xfrm>
            <a:off x="2946653" y="511671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i="1" dirty="0" smtClean="0"/>
              <a:t>(n)</a:t>
            </a:r>
            <a:endParaRPr lang="zh-CN" altLang="en-US" i="1" dirty="0"/>
          </a:p>
        </p:txBody>
      </p:sp>
      <p:sp>
        <p:nvSpPr>
          <p:cNvPr id="11" name="TextBox 11"/>
          <p:cNvSpPr txBox="1"/>
          <p:nvPr/>
        </p:nvSpPr>
        <p:spPr>
          <a:xfrm>
            <a:off x="5578192" y="508518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e(n)</a:t>
            </a:r>
            <a:endParaRPr lang="zh-CN" altLang="en-US" i="1" dirty="0"/>
          </a:p>
        </p:txBody>
      </p:sp>
      <p:sp>
        <p:nvSpPr>
          <p:cNvPr id="12" name="TextBox 7"/>
          <p:cNvSpPr txBox="1"/>
          <p:nvPr/>
        </p:nvSpPr>
        <p:spPr>
          <a:xfrm>
            <a:off x="3744410" y="59233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预测误差滤波器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59632" y="116632"/>
            <a:ext cx="6597352" cy="721022"/>
          </a:xfrm>
        </p:spPr>
        <p:txBody>
          <a:bodyPr/>
          <a:lstStyle/>
          <a:p>
            <a:pPr algn="ctr"/>
            <a:r>
              <a:rPr lang="en-US" altLang="zh-CN" dirty="0" smtClean="0"/>
              <a:t>LPC</a:t>
            </a:r>
            <a:r>
              <a:rPr lang="zh-CN" altLang="en-US" dirty="0" smtClean="0"/>
              <a:t>系数求解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57808" y="1295400"/>
                <a:ext cx="8001000" cy="47978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求解方程组：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=1,2,…,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矩阵形式（</a:t>
                </a:r>
                <a:r>
                  <a:rPr lang="en-US" altLang="zh-CN" sz="2400" dirty="0" smtClean="0"/>
                  <a:t>Yule-Walker</a:t>
                </a:r>
                <a:r>
                  <a:rPr lang="zh-CN" altLang="en-US" sz="2400" dirty="0" smtClean="0"/>
                  <a:t>方程）：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−3)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0)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57808" y="1295400"/>
                <a:ext cx="8001000" cy="4797896"/>
              </a:xfrm>
              <a:blipFill rotWithShape="0">
                <a:blip r:embed="rId2"/>
                <a:stretch>
                  <a:fillRect l="-610"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云形标注 3"/>
          <p:cNvSpPr/>
          <p:nvPr/>
        </p:nvSpPr>
        <p:spPr>
          <a:xfrm>
            <a:off x="6884876" y="980728"/>
            <a:ext cx="1944216" cy="939557"/>
          </a:xfrm>
          <a:prstGeom prst="cloudCallout">
            <a:avLst>
              <a:gd name="adj1" fmla="val -48549"/>
              <a:gd name="adj2" fmla="val 1003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熟悉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LPC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原理？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4995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LSP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设预测误差滤波器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𝑧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zh-CN" sz="2400" b="0" i="0" smtClean="0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𝐴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latin typeface="Cambria Math"/>
                      </a:rPr>
                      <m:t>𝑧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组成的</a:t>
                </a:r>
                <a:r>
                  <a:rPr lang="en-US" altLang="zh-CN" sz="2400" dirty="0" smtClean="0"/>
                  <a:t>p+1</a:t>
                </a:r>
                <a:r>
                  <a:rPr lang="zh-CN" altLang="en-US" sz="2400" dirty="0" smtClean="0"/>
                  <a:t>阶对称和反对称多项式为：</a:t>
                </a:r>
                <a:endParaRPr lang="en-US" altLang="zh-CN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274320" lvl="1" indent="0" algn="ctr">
                  <a:lnSpc>
                    <a:spcPct val="150000"/>
                  </a:lnSpc>
                  <a:buNone/>
                </a:pPr>
                <a:r>
                  <a:rPr lang="en-US" altLang="zh-CN" sz="1800" b="1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sz="1800" b="1" i="1">
                        <a:latin typeface="Cambria Math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</a:rPr>
                      <m:t>𝟏</m:t>
                    </m:r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−…−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−(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b="1" dirty="0"/>
              </a:p>
              <a:p>
                <a:pPr marL="274320" lvl="1" indent="0" algn="ctr">
                  <a:lnSpc>
                    <a:spcPct val="150000"/>
                  </a:lnSpc>
                  <a:buNone/>
                </a:pPr>
                <a:r>
                  <a:rPr lang="en-US" altLang="zh-CN" sz="1800" b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sz="1800" b="1" i="1">
                        <a:latin typeface="Cambria Math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</a:rPr>
                      <m:t>𝟏</m:t>
                    </m:r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−…−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−(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2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 smtClean="0">
                  <a:latin typeface="Cambria Math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云形标注 3"/>
          <p:cNvSpPr/>
          <p:nvPr/>
        </p:nvSpPr>
        <p:spPr>
          <a:xfrm>
            <a:off x="5742856" y="189203"/>
            <a:ext cx="3096344" cy="962005"/>
          </a:xfrm>
          <a:prstGeom prst="cloudCallout">
            <a:avLst>
              <a:gd name="adj1" fmla="val -32854"/>
              <a:gd name="adj2" fmla="val 891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了解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LPC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LSP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关系？ 为何要用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LSP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1823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latin typeface="+mj-ea"/>
              </a:rPr>
              <a:t>知识点罗列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304800" y="1196752"/>
            <a:ext cx="8534400" cy="53781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计算、卷积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离散时间傅里叶变换（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DTFT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b="1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计算及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en-US" altLang="zh-CN" sz="1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b="1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 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滤波器设计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语音的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机理与线性产生模型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谱图计算（短时傅里叶变换）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语音时域特征分析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过零率、短时能量、端点检测、基音周期估计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语音频域特征分析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倒谱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计算及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MFCC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计算；线性预测和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线谱对（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说话人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识别、话音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</a:p>
        </p:txBody>
      </p:sp>
    </p:spTree>
    <p:extLst>
      <p:ext uri="{BB962C8B-B14F-4D97-AF65-F5344CB8AC3E}">
        <p14:creationId xmlns:p14="http://schemas.microsoft.com/office/powerpoint/2010/main" val="1943567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6" y="1340768"/>
            <a:ext cx="8911650" cy="446449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130622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/>
              <a:t>矢量量化原理框图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05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8001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LBG</a:t>
            </a:r>
            <a:r>
              <a:rPr lang="zh-CN" altLang="en-US" sz="2000" dirty="0" smtClean="0">
                <a:latin typeface="+mn-ea"/>
              </a:rPr>
              <a:t>算法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latin typeface="+mn-ea"/>
              </a:rPr>
              <a:t>给定码书的条件下，寻找信源空间的最佳划分，使平均失真</a:t>
            </a:r>
            <a:r>
              <a:rPr lang="zh-CN" altLang="en-US" sz="2000" dirty="0" smtClean="0">
                <a:latin typeface="+mn-ea"/>
              </a:rPr>
              <a:t>最小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在</a:t>
            </a:r>
            <a:r>
              <a:rPr lang="zh-CN" altLang="en-US" sz="2000" dirty="0" smtClean="0">
                <a:latin typeface="+mn-ea"/>
              </a:rPr>
              <a:t>给定</a:t>
            </a:r>
            <a:r>
              <a:rPr lang="zh-CN" altLang="en-US" sz="2000" dirty="0">
                <a:latin typeface="+mn-ea"/>
              </a:rPr>
              <a:t>划分的条件下，寻找最佳码书，使平均失真</a:t>
            </a:r>
            <a:r>
              <a:rPr lang="zh-CN" altLang="en-US" sz="2000" dirty="0" smtClean="0">
                <a:latin typeface="+mn-ea"/>
              </a:rPr>
              <a:t>最小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30622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/>
              <a:t>设计最佳矢量量化器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32701"/>
            <a:ext cx="3456384" cy="3320635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6876256" y="404664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熟悉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LBG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算法细节？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4564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语音识别一般性系统架构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769891" y="2371252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预处理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674891" y="2371252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pitchFamily="2" charset="-122"/>
              </a:rPr>
              <a:t>特征提取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113291" y="1609252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参考模板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113291" y="3209452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模式匹配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018291" y="3209452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判决</a:t>
            </a:r>
          </a:p>
        </p:txBody>
      </p: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 bwMode="auto">
          <a:xfrm>
            <a:off x="2141491" y="2676052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>
            <a:endCxn id="3" idx="1"/>
          </p:cNvCxnSpPr>
          <p:nvPr/>
        </p:nvCxnSpPr>
        <p:spPr bwMode="auto">
          <a:xfrm>
            <a:off x="312691" y="2676052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连接符 9"/>
          <p:cNvCxnSpPr>
            <a:stCxn id="4" idx="3"/>
          </p:cNvCxnSpPr>
          <p:nvPr/>
        </p:nvCxnSpPr>
        <p:spPr bwMode="auto">
          <a:xfrm>
            <a:off x="4046491" y="2676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箭头连接符 10"/>
          <p:cNvCxnSpPr>
            <a:endCxn id="5" idx="1"/>
          </p:cNvCxnSpPr>
          <p:nvPr/>
        </p:nvCxnSpPr>
        <p:spPr bwMode="auto">
          <a:xfrm>
            <a:off x="4503691" y="1914052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endCxn id="6" idx="1"/>
          </p:cNvCxnSpPr>
          <p:nvPr/>
        </p:nvCxnSpPr>
        <p:spPr bwMode="auto">
          <a:xfrm>
            <a:off x="4503691" y="3514252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4503691" y="1914052"/>
            <a:ext cx="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下箭头 13"/>
          <p:cNvSpPr/>
          <p:nvPr/>
        </p:nvSpPr>
        <p:spPr bwMode="auto">
          <a:xfrm>
            <a:off x="5722891" y="2376940"/>
            <a:ext cx="1524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 bwMode="auto">
          <a:xfrm>
            <a:off x="6484891" y="3514252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7" idx="3"/>
          </p:cNvCxnSpPr>
          <p:nvPr/>
        </p:nvCxnSpPr>
        <p:spPr bwMode="auto">
          <a:xfrm>
            <a:off x="8389891" y="3514252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29"/>
          <p:cNvSpPr txBox="1"/>
          <p:nvPr/>
        </p:nvSpPr>
        <p:spPr>
          <a:xfrm>
            <a:off x="160291" y="267605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语音</a:t>
            </a:r>
            <a:endParaRPr lang="zh-CN" altLang="en-US" dirty="0"/>
          </a:p>
        </p:txBody>
      </p:sp>
      <p:sp>
        <p:nvSpPr>
          <p:cNvPr id="18" name="TextBox 30"/>
          <p:cNvSpPr txBox="1"/>
          <p:nvPr/>
        </p:nvSpPr>
        <p:spPr>
          <a:xfrm>
            <a:off x="4390759" y="153305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19" name="TextBox 31"/>
          <p:cNvSpPr txBox="1"/>
          <p:nvPr/>
        </p:nvSpPr>
        <p:spPr>
          <a:xfrm>
            <a:off x="4427491" y="351425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20" name="TextBox 32"/>
          <p:cNvSpPr txBox="1"/>
          <p:nvPr/>
        </p:nvSpPr>
        <p:spPr>
          <a:xfrm>
            <a:off x="7856491" y="381905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识别结果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998491" y="2980852"/>
            <a:ext cx="0" cy="1028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35"/>
          <p:cNvSpPr txBox="1"/>
          <p:nvPr/>
        </p:nvSpPr>
        <p:spPr>
          <a:xfrm>
            <a:off x="998491" y="3064255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端点监测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预</a:t>
            </a:r>
            <a:r>
              <a:rPr lang="zh-CN" altLang="en-US" sz="1600" dirty="0" smtClean="0"/>
              <a:t>加重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加窗</a:t>
            </a: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903491" y="2980852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37"/>
          <p:cNvSpPr txBox="1"/>
          <p:nvPr/>
        </p:nvSpPr>
        <p:spPr>
          <a:xfrm>
            <a:off x="2904947" y="3057052"/>
            <a:ext cx="1293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倒谱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差值倒谱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基音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差值</a:t>
            </a:r>
            <a:r>
              <a:rPr lang="zh-CN" altLang="en-US" sz="1600" dirty="0" smtClean="0"/>
              <a:t>基音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zh-CN" altLang="en-US" sz="1600" dirty="0"/>
          </a:p>
        </p:txBody>
      </p:sp>
      <p:sp>
        <p:nvSpPr>
          <p:cNvPr id="25" name="TextBox 40"/>
          <p:cNvSpPr txBox="1"/>
          <p:nvPr/>
        </p:nvSpPr>
        <p:spPr>
          <a:xfrm>
            <a:off x="1719547" y="4276253"/>
            <a:ext cx="7127544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</a:t>
            </a:r>
            <a:r>
              <a:rPr lang="zh-CN" altLang="en-US" dirty="0" smtClean="0"/>
              <a:t>：特征</a:t>
            </a:r>
            <a:r>
              <a:rPr lang="zh-CN" altLang="en-US" dirty="0"/>
              <a:t>应</a:t>
            </a:r>
            <a:r>
              <a:rPr lang="zh-CN" altLang="en-US" dirty="0" smtClean="0"/>
              <a:t>具有区分能力，鲁棒性（</a:t>
            </a:r>
            <a:r>
              <a:rPr lang="zh-CN" altLang="en-US" dirty="0"/>
              <a:t>能有效区分不同说话人，又能在同一说话人话音发生变化时（例如感冒）保持稳定性</a:t>
            </a:r>
            <a:r>
              <a:rPr lang="zh-CN" altLang="en-US" dirty="0" smtClean="0"/>
              <a:t>；尽量与话音内容无关；易提取；不宜被模仿；随时间变化特征尽量保持不变。</a:t>
            </a:r>
            <a:endParaRPr lang="en-US" altLang="zh-CN" dirty="0" smtClean="0"/>
          </a:p>
        </p:txBody>
      </p:sp>
      <p:sp>
        <p:nvSpPr>
          <p:cNvPr id="28" name="云形标注 27"/>
          <p:cNvSpPr/>
          <p:nvPr/>
        </p:nvSpPr>
        <p:spPr>
          <a:xfrm>
            <a:off x="6925008" y="1271965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掌握原理！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9428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0" y="152401"/>
            <a:ext cx="8001000" cy="6858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 smtClean="0">
                <a:solidFill>
                  <a:srgbClr val="1F2039"/>
                </a:solidFill>
              </a:rPr>
              <a:t>的说话人识别方法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01000" cy="4267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1F2039"/>
                </a:solidFill>
              </a:rPr>
              <a:t>基本思路</a:t>
            </a:r>
            <a:endParaRPr lang="en-US" altLang="zh-CN" sz="2400" dirty="0" smtClean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039"/>
                </a:solidFill>
              </a:rPr>
              <a:t>把每一个</a:t>
            </a:r>
            <a:r>
              <a:rPr lang="zh-CN" altLang="en-US" sz="2000" dirty="0">
                <a:solidFill>
                  <a:srgbClr val="1F2039"/>
                </a:solidFill>
              </a:rPr>
              <a:t>待识别说话</a:t>
            </a:r>
            <a:r>
              <a:rPr lang="zh-CN" altLang="en-US" sz="2000" dirty="0" smtClean="0">
                <a:solidFill>
                  <a:srgbClr val="1F2039"/>
                </a:solidFill>
              </a:rPr>
              <a:t>人看作是一</a:t>
            </a:r>
            <a:r>
              <a:rPr lang="zh-CN" altLang="en-US" sz="2000" dirty="0">
                <a:solidFill>
                  <a:srgbClr val="1F2039"/>
                </a:solidFill>
              </a:rPr>
              <a:t>个信号源，用一</a:t>
            </a:r>
            <a:r>
              <a:rPr lang="zh-CN" altLang="en-US" sz="2000" dirty="0" smtClean="0">
                <a:solidFill>
                  <a:srgbClr val="1F2039"/>
                </a:solidFill>
              </a:rPr>
              <a:t>个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r>
              <a:rPr lang="zh-CN" altLang="en-US" sz="2000" dirty="0">
                <a:solidFill>
                  <a:srgbClr val="1F2039"/>
                </a:solidFill>
              </a:rPr>
              <a:t>来表征，码本是从该说话人的训练语音序列中提取的</a:t>
            </a:r>
            <a:r>
              <a:rPr lang="zh-CN" altLang="en-US" sz="2000" dirty="0" smtClean="0">
                <a:solidFill>
                  <a:srgbClr val="1F2039"/>
                </a:solidFill>
              </a:rPr>
              <a:t>特征经聚类而形成的</a:t>
            </a:r>
            <a:endParaRPr lang="en-US" altLang="zh-CN" sz="2000" dirty="0" smtClean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039"/>
                </a:solidFill>
              </a:rPr>
              <a:t>对于</a:t>
            </a:r>
            <a:r>
              <a:rPr lang="en-US" altLang="zh-CN" sz="2000" i="1" dirty="0">
                <a:solidFill>
                  <a:srgbClr val="1F2039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1F2039"/>
                </a:solidFill>
              </a:rPr>
              <a:t>个人的系统</a:t>
            </a:r>
            <a:r>
              <a:rPr lang="zh-CN" altLang="en-US" sz="2000" dirty="0" smtClean="0">
                <a:solidFill>
                  <a:srgbClr val="1F2039"/>
                </a:solidFill>
              </a:rPr>
              <a:t>，需</a:t>
            </a:r>
            <a:r>
              <a:rPr lang="zh-CN" altLang="en-US" sz="2000" dirty="0">
                <a:solidFill>
                  <a:srgbClr val="1F2039"/>
                </a:solidFill>
              </a:rPr>
              <a:t>建立</a:t>
            </a:r>
            <a:r>
              <a:rPr lang="en-US" altLang="zh-CN" sz="2000" i="1" dirty="0">
                <a:solidFill>
                  <a:srgbClr val="1F2039"/>
                </a:solidFill>
                <a:latin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rgbClr val="1F2039"/>
                </a:solidFill>
              </a:rPr>
              <a:t>个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endParaRPr lang="en-US" altLang="zh-CN" sz="2000" dirty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srgbClr val="1F2039"/>
                </a:solidFill>
              </a:rPr>
              <a:t>识别时，先从测试语音中提取一</a:t>
            </a:r>
            <a:r>
              <a:rPr lang="zh-CN" altLang="en-US" sz="2000" dirty="0" smtClean="0">
                <a:solidFill>
                  <a:srgbClr val="1F2039"/>
                </a:solidFill>
              </a:rPr>
              <a:t>组特征矢量，判断该组矢量与哪一个人的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r>
              <a:rPr lang="zh-CN" altLang="en-US" sz="2000" dirty="0">
                <a:solidFill>
                  <a:srgbClr val="1F2039"/>
                </a:solidFill>
              </a:rPr>
              <a:t>的分布最</a:t>
            </a:r>
            <a:r>
              <a:rPr lang="zh-CN" altLang="en-US" sz="2000" dirty="0" smtClean="0">
                <a:solidFill>
                  <a:srgbClr val="1F2039"/>
                </a:solidFill>
              </a:rPr>
              <a:t>吻合</a:t>
            </a:r>
            <a:endParaRPr lang="en-US" altLang="zh-CN" sz="2000" dirty="0" smtClean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039"/>
                </a:solidFill>
              </a:rPr>
              <a:t>关键在于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距离</a:t>
            </a:r>
            <a:r>
              <a:rPr lang="zh-CN" altLang="en-US" sz="2000" dirty="0" smtClean="0">
                <a:solidFill>
                  <a:srgbClr val="1F2039"/>
                </a:solidFill>
              </a:rPr>
              <a:t>定义</a:t>
            </a:r>
            <a:endParaRPr lang="zh-CN" altLang="en-US" sz="2000" dirty="0">
              <a:solidFill>
                <a:srgbClr val="1F2039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dirty="0" smtClean="0">
              <a:solidFill>
                <a:srgbClr val="1F2039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endParaRPr lang="zh-CN" altLang="en-US" sz="2000" dirty="0"/>
          </a:p>
        </p:txBody>
      </p:sp>
      <p:sp>
        <p:nvSpPr>
          <p:cNvPr id="6" name="云形标注 5"/>
          <p:cNvSpPr/>
          <p:nvPr/>
        </p:nvSpPr>
        <p:spPr>
          <a:xfrm>
            <a:off x="6012160" y="4775443"/>
            <a:ext cx="1944216" cy="939557"/>
          </a:xfrm>
          <a:prstGeom prst="cloudCallout">
            <a:avLst>
              <a:gd name="adj1" fmla="val -72438"/>
              <a:gd name="adj2" fmla="val -958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理解算法本质！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6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736"/>
            <a:ext cx="7848600" cy="410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 idx="4294967295"/>
          </p:nvPr>
        </p:nvSpPr>
        <p:spPr>
          <a:xfrm>
            <a:off x="609600" y="152401"/>
            <a:ext cx="8001000" cy="6858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 smtClean="0">
                <a:solidFill>
                  <a:srgbClr val="1F2039"/>
                </a:solidFill>
              </a:rPr>
              <a:t>的语音识别方法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6660232" y="5729803"/>
            <a:ext cx="1944216" cy="939557"/>
          </a:xfrm>
          <a:prstGeom prst="cloudCallout">
            <a:avLst>
              <a:gd name="adj1" fmla="val -72438"/>
              <a:gd name="adj2" fmla="val -958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理解算法本质！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2237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632"/>
            <a:ext cx="8534400" cy="7921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b="1" dirty="0"/>
              <a:t>动态</a:t>
            </a:r>
            <a:r>
              <a:rPr lang="zh-CN" altLang="en-US" sz="3600" b="1" dirty="0" smtClean="0"/>
              <a:t>时间弯曲</a:t>
            </a:r>
            <a:r>
              <a:rPr lang="en-US" altLang="zh-CN" sz="3600" b="1" dirty="0" smtClean="0"/>
              <a:t>(DTW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68760"/>
            <a:ext cx="8534400" cy="48006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语音模式匹配的问题点</a:t>
            </a:r>
            <a:endParaRPr lang="en-US" altLang="zh-CN" sz="2400" dirty="0" smtClean="0"/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cs typeface="+mn-cs"/>
              </a:rPr>
              <a:t>匹配时音长不一致问题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cs typeface="+mn-cs"/>
              </a:rPr>
              <a:t>线性匹配与非线性匹配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>
              <a:lnSpc>
                <a:spcPts val="3300"/>
              </a:lnSpc>
              <a:spcBef>
                <a:spcPct val="0"/>
              </a:spcBef>
              <a:defRPr/>
            </a:pPr>
            <a:endParaRPr lang="en-US" altLang="zh-CN" sz="2000" dirty="0" smtClean="0"/>
          </a:p>
        </p:txBody>
      </p:sp>
      <p:grpSp>
        <p:nvGrpSpPr>
          <p:cNvPr id="8199" name="Group 138"/>
          <p:cNvGrpSpPr>
            <a:grpSpLocks/>
          </p:cNvGrpSpPr>
          <p:nvPr/>
        </p:nvGrpSpPr>
        <p:grpSpPr bwMode="auto">
          <a:xfrm>
            <a:off x="1124929" y="3576662"/>
            <a:ext cx="5895343" cy="2804666"/>
            <a:chOff x="528" y="1449"/>
            <a:chExt cx="4493" cy="2234"/>
          </a:xfrm>
        </p:grpSpPr>
        <p:sp>
          <p:nvSpPr>
            <p:cNvPr id="8201" name="Line 20"/>
            <p:cNvSpPr>
              <a:spLocks noChangeShapeType="1"/>
            </p:cNvSpPr>
            <p:nvPr/>
          </p:nvSpPr>
          <p:spPr bwMode="auto">
            <a:xfrm flipV="1">
              <a:off x="680" y="2203"/>
              <a:ext cx="129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21"/>
            <p:cNvSpPr>
              <a:spLocks noChangeShapeType="1"/>
            </p:cNvSpPr>
            <p:nvPr/>
          </p:nvSpPr>
          <p:spPr bwMode="auto">
            <a:xfrm flipV="1">
              <a:off x="672" y="1449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22"/>
            <p:cNvSpPr>
              <a:spLocks/>
            </p:cNvSpPr>
            <p:nvPr/>
          </p:nvSpPr>
          <p:spPr bwMode="auto">
            <a:xfrm>
              <a:off x="680" y="1617"/>
              <a:ext cx="862" cy="586"/>
            </a:xfrm>
            <a:custGeom>
              <a:avLst/>
              <a:gdLst>
                <a:gd name="T0" fmla="*/ 0 w 2880"/>
                <a:gd name="T1" fmla="*/ 586 h 1040"/>
                <a:gd name="T2" fmla="*/ 54 w 2880"/>
                <a:gd name="T3" fmla="*/ 410 h 1040"/>
                <a:gd name="T4" fmla="*/ 108 w 2880"/>
                <a:gd name="T5" fmla="*/ 322 h 1040"/>
                <a:gd name="T6" fmla="*/ 162 w 2880"/>
                <a:gd name="T7" fmla="*/ 322 h 1040"/>
                <a:gd name="T8" fmla="*/ 216 w 2880"/>
                <a:gd name="T9" fmla="*/ 410 h 1040"/>
                <a:gd name="T10" fmla="*/ 269 w 2880"/>
                <a:gd name="T11" fmla="*/ 498 h 1040"/>
                <a:gd name="T12" fmla="*/ 323 w 2880"/>
                <a:gd name="T13" fmla="*/ 498 h 1040"/>
                <a:gd name="T14" fmla="*/ 377 w 2880"/>
                <a:gd name="T15" fmla="*/ 322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0 h 1040"/>
                <a:gd name="T24" fmla="*/ 808 w 2880"/>
                <a:gd name="T25" fmla="*/ 498 h 1040"/>
                <a:gd name="T26" fmla="*/ 862 w 2880"/>
                <a:gd name="T27" fmla="*/ 586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23"/>
            <p:cNvSpPr>
              <a:spLocks noChangeShapeType="1"/>
            </p:cNvSpPr>
            <p:nvPr/>
          </p:nvSpPr>
          <p:spPr bwMode="auto">
            <a:xfrm flipV="1">
              <a:off x="2150" y="1449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24"/>
            <p:cNvSpPr>
              <a:spLocks/>
            </p:cNvSpPr>
            <p:nvPr/>
          </p:nvSpPr>
          <p:spPr bwMode="auto">
            <a:xfrm>
              <a:off x="2150" y="1763"/>
              <a:ext cx="970" cy="433"/>
            </a:xfrm>
            <a:custGeom>
              <a:avLst/>
              <a:gdLst>
                <a:gd name="T0" fmla="*/ 0 w 2340"/>
                <a:gd name="T1" fmla="*/ 433 h 806"/>
                <a:gd name="T2" fmla="*/ 75 w 2340"/>
                <a:gd name="T3" fmla="*/ 265 h 806"/>
                <a:gd name="T4" fmla="*/ 149 w 2340"/>
                <a:gd name="T5" fmla="*/ 98 h 806"/>
                <a:gd name="T6" fmla="*/ 224 w 2340"/>
                <a:gd name="T7" fmla="*/ 98 h 806"/>
                <a:gd name="T8" fmla="*/ 298 w 2340"/>
                <a:gd name="T9" fmla="*/ 182 h 806"/>
                <a:gd name="T10" fmla="*/ 373 w 2340"/>
                <a:gd name="T11" fmla="*/ 265 h 806"/>
                <a:gd name="T12" fmla="*/ 448 w 2340"/>
                <a:gd name="T13" fmla="*/ 265 h 806"/>
                <a:gd name="T14" fmla="*/ 597 w 2340"/>
                <a:gd name="T15" fmla="*/ 98 h 806"/>
                <a:gd name="T16" fmla="*/ 672 w 2340"/>
                <a:gd name="T17" fmla="*/ 14 h 806"/>
                <a:gd name="T18" fmla="*/ 746 w 2340"/>
                <a:gd name="T19" fmla="*/ 14 h 806"/>
                <a:gd name="T20" fmla="*/ 821 w 2340"/>
                <a:gd name="T21" fmla="*/ 98 h 806"/>
                <a:gd name="T22" fmla="*/ 895 w 2340"/>
                <a:gd name="T23" fmla="*/ 265 h 806"/>
                <a:gd name="T24" fmla="*/ 970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25"/>
            <p:cNvSpPr>
              <a:spLocks noChangeShapeType="1"/>
            </p:cNvSpPr>
            <p:nvPr/>
          </p:nvSpPr>
          <p:spPr bwMode="auto">
            <a:xfrm flipV="1">
              <a:off x="2150" y="2203"/>
              <a:ext cx="129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>
              <a:off x="2064" y="2197"/>
              <a:ext cx="118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待测模式</a:t>
              </a:r>
              <a:r>
                <a:rPr lang="en-US" altLang="zh-CN" sz="1400" b="1" i="1" u="sng" dirty="0">
                  <a:latin typeface="幼圆" pitchFamily="49" charset="-122"/>
                  <a:ea typeface="幼圆" pitchFamily="49" charset="-122"/>
                </a:rPr>
                <a:t>T</a:t>
              </a:r>
              <a:endParaRPr lang="en-US" altLang="zh-CN" sz="14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208" name="Text Box 27"/>
            <p:cNvSpPr txBox="1">
              <a:spLocks noChangeArrowheads="1"/>
            </p:cNvSpPr>
            <p:nvPr/>
          </p:nvSpPr>
          <p:spPr bwMode="auto">
            <a:xfrm>
              <a:off x="528" y="2197"/>
              <a:ext cx="118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>
                  <a:latin typeface="幼圆" pitchFamily="49" charset="-122"/>
                  <a:ea typeface="幼圆" pitchFamily="49" charset="-122"/>
                </a:rPr>
                <a:t>参考模式</a:t>
              </a:r>
              <a:r>
                <a:rPr lang="en-US" altLang="zh-CN" sz="1400" b="1" i="1" u="sng">
                  <a:latin typeface="幼圆" pitchFamily="49" charset="-122"/>
                  <a:ea typeface="幼圆" pitchFamily="49" charset="-122"/>
                </a:rPr>
                <a:t>R</a:t>
              </a:r>
              <a:endParaRPr lang="en-US" altLang="zh-CN" sz="14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209" name="Text Box 28"/>
            <p:cNvSpPr txBox="1">
              <a:spLocks noChangeArrowheads="1"/>
            </p:cNvSpPr>
            <p:nvPr/>
          </p:nvSpPr>
          <p:spPr bwMode="auto">
            <a:xfrm>
              <a:off x="1803" y="2163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10" name="Text Box 29"/>
            <p:cNvSpPr txBox="1">
              <a:spLocks noChangeArrowheads="1"/>
            </p:cNvSpPr>
            <p:nvPr/>
          </p:nvSpPr>
          <p:spPr bwMode="auto">
            <a:xfrm>
              <a:off x="3267" y="2155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11" name="Line 33"/>
            <p:cNvSpPr>
              <a:spLocks noChangeShapeType="1"/>
            </p:cNvSpPr>
            <p:nvPr/>
          </p:nvSpPr>
          <p:spPr bwMode="auto">
            <a:xfrm flipV="1">
              <a:off x="680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34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35"/>
            <p:cNvSpPr>
              <a:spLocks noChangeShapeType="1"/>
            </p:cNvSpPr>
            <p:nvPr/>
          </p:nvSpPr>
          <p:spPr bwMode="auto">
            <a:xfrm flipV="1">
              <a:off x="2165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6"/>
            <p:cNvSpPr>
              <a:spLocks noChangeShapeType="1"/>
            </p:cNvSpPr>
            <p:nvPr/>
          </p:nvSpPr>
          <p:spPr bwMode="auto">
            <a:xfrm flipV="1">
              <a:off x="3695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37"/>
            <p:cNvSpPr>
              <a:spLocks noChangeShapeType="1"/>
            </p:cNvSpPr>
            <p:nvPr/>
          </p:nvSpPr>
          <p:spPr bwMode="auto">
            <a:xfrm flipV="1">
              <a:off x="2165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38"/>
            <p:cNvSpPr>
              <a:spLocks noChangeShapeType="1"/>
            </p:cNvSpPr>
            <p:nvPr/>
          </p:nvSpPr>
          <p:spPr bwMode="auto">
            <a:xfrm flipV="1">
              <a:off x="3697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39"/>
            <p:cNvSpPr>
              <a:spLocks/>
            </p:cNvSpPr>
            <p:nvPr/>
          </p:nvSpPr>
          <p:spPr bwMode="auto">
            <a:xfrm>
              <a:off x="680" y="2819"/>
              <a:ext cx="970" cy="433"/>
            </a:xfrm>
            <a:custGeom>
              <a:avLst/>
              <a:gdLst>
                <a:gd name="T0" fmla="*/ 0 w 2340"/>
                <a:gd name="T1" fmla="*/ 433 h 806"/>
                <a:gd name="T2" fmla="*/ 75 w 2340"/>
                <a:gd name="T3" fmla="*/ 265 h 806"/>
                <a:gd name="T4" fmla="*/ 149 w 2340"/>
                <a:gd name="T5" fmla="*/ 98 h 806"/>
                <a:gd name="T6" fmla="*/ 224 w 2340"/>
                <a:gd name="T7" fmla="*/ 98 h 806"/>
                <a:gd name="T8" fmla="*/ 298 w 2340"/>
                <a:gd name="T9" fmla="*/ 182 h 806"/>
                <a:gd name="T10" fmla="*/ 373 w 2340"/>
                <a:gd name="T11" fmla="*/ 265 h 806"/>
                <a:gd name="T12" fmla="*/ 448 w 2340"/>
                <a:gd name="T13" fmla="*/ 265 h 806"/>
                <a:gd name="T14" fmla="*/ 597 w 2340"/>
                <a:gd name="T15" fmla="*/ 98 h 806"/>
                <a:gd name="T16" fmla="*/ 672 w 2340"/>
                <a:gd name="T17" fmla="*/ 14 h 806"/>
                <a:gd name="T18" fmla="*/ 746 w 2340"/>
                <a:gd name="T19" fmla="*/ 14 h 806"/>
                <a:gd name="T20" fmla="*/ 821 w 2340"/>
                <a:gd name="T21" fmla="*/ 98 h 806"/>
                <a:gd name="T22" fmla="*/ 895 w 2340"/>
                <a:gd name="T23" fmla="*/ 265 h 806"/>
                <a:gd name="T24" fmla="*/ 970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40"/>
            <p:cNvSpPr>
              <a:spLocks/>
            </p:cNvSpPr>
            <p:nvPr/>
          </p:nvSpPr>
          <p:spPr bwMode="auto">
            <a:xfrm>
              <a:off x="680" y="2658"/>
              <a:ext cx="862" cy="587"/>
            </a:xfrm>
            <a:custGeom>
              <a:avLst/>
              <a:gdLst>
                <a:gd name="T0" fmla="*/ 0 w 2880"/>
                <a:gd name="T1" fmla="*/ 587 h 1040"/>
                <a:gd name="T2" fmla="*/ 54 w 2880"/>
                <a:gd name="T3" fmla="*/ 411 h 1040"/>
                <a:gd name="T4" fmla="*/ 108 w 2880"/>
                <a:gd name="T5" fmla="*/ 323 h 1040"/>
                <a:gd name="T6" fmla="*/ 162 w 2880"/>
                <a:gd name="T7" fmla="*/ 323 h 1040"/>
                <a:gd name="T8" fmla="*/ 216 w 2880"/>
                <a:gd name="T9" fmla="*/ 411 h 1040"/>
                <a:gd name="T10" fmla="*/ 269 w 2880"/>
                <a:gd name="T11" fmla="*/ 499 h 1040"/>
                <a:gd name="T12" fmla="*/ 323 w 2880"/>
                <a:gd name="T13" fmla="*/ 499 h 1040"/>
                <a:gd name="T14" fmla="*/ 377 w 2880"/>
                <a:gd name="T15" fmla="*/ 323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1 h 1040"/>
                <a:gd name="T24" fmla="*/ 808 w 2880"/>
                <a:gd name="T25" fmla="*/ 499 h 1040"/>
                <a:gd name="T26" fmla="*/ 862 w 2880"/>
                <a:gd name="T27" fmla="*/ 587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9" name="Group 42"/>
            <p:cNvGrpSpPr>
              <a:grpSpLocks/>
            </p:cNvGrpSpPr>
            <p:nvPr/>
          </p:nvGrpSpPr>
          <p:grpSpPr bwMode="auto">
            <a:xfrm>
              <a:off x="3689" y="2777"/>
              <a:ext cx="831" cy="447"/>
              <a:chOff x="7729" y="5288"/>
              <a:chExt cx="1388" cy="832"/>
            </a:xfrm>
          </p:grpSpPr>
          <p:grpSp>
            <p:nvGrpSpPr>
              <p:cNvPr id="8287" name="Group 43"/>
              <p:cNvGrpSpPr>
                <a:grpSpLocks/>
              </p:cNvGrpSpPr>
              <p:nvPr/>
            </p:nvGrpSpPr>
            <p:grpSpPr bwMode="auto">
              <a:xfrm>
                <a:off x="7729" y="5288"/>
                <a:ext cx="1388" cy="832"/>
                <a:chOff x="7729" y="4196"/>
                <a:chExt cx="1388" cy="832"/>
              </a:xfrm>
            </p:grpSpPr>
            <p:sp>
              <p:nvSpPr>
                <p:cNvPr id="8289" name="Freeform 44"/>
                <p:cNvSpPr>
                  <a:spLocks/>
                </p:cNvSpPr>
                <p:nvPr/>
              </p:nvSpPr>
              <p:spPr bwMode="auto">
                <a:xfrm>
                  <a:off x="7729" y="4300"/>
                  <a:ext cx="371" cy="728"/>
                </a:xfrm>
                <a:custGeom>
                  <a:avLst/>
                  <a:gdLst>
                    <a:gd name="T0" fmla="*/ 0 w 540"/>
                    <a:gd name="T1" fmla="*/ 728 h 728"/>
                    <a:gd name="T2" fmla="*/ 124 w 540"/>
                    <a:gd name="T3" fmla="*/ 104 h 728"/>
                    <a:gd name="T4" fmla="*/ 247 w 540"/>
                    <a:gd name="T5" fmla="*/ 104 h 728"/>
                    <a:gd name="T6" fmla="*/ 371 w 540"/>
                    <a:gd name="T7" fmla="*/ 416 h 7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40"/>
                    <a:gd name="T13" fmla="*/ 0 h 728"/>
                    <a:gd name="T14" fmla="*/ 540 w 540"/>
                    <a:gd name="T15" fmla="*/ 728 h 7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40" h="728">
                      <a:moveTo>
                        <a:pt x="0" y="728"/>
                      </a:moveTo>
                      <a:cubicBezTo>
                        <a:pt x="60" y="468"/>
                        <a:pt x="120" y="208"/>
                        <a:pt x="180" y="104"/>
                      </a:cubicBezTo>
                      <a:cubicBezTo>
                        <a:pt x="240" y="0"/>
                        <a:pt x="300" y="52"/>
                        <a:pt x="360" y="104"/>
                      </a:cubicBezTo>
                      <a:cubicBezTo>
                        <a:pt x="420" y="156"/>
                        <a:pt x="480" y="364"/>
                        <a:pt x="540" y="416"/>
                      </a:cubicBezTo>
                    </a:path>
                  </a:pathLst>
                </a:cu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0" name="Freeform 45"/>
                <p:cNvSpPr>
                  <a:spLocks/>
                </p:cNvSpPr>
                <p:nvPr/>
              </p:nvSpPr>
              <p:spPr bwMode="auto">
                <a:xfrm>
                  <a:off x="8345" y="4196"/>
                  <a:ext cx="772" cy="832"/>
                </a:xfrm>
                <a:custGeom>
                  <a:avLst/>
                  <a:gdLst>
                    <a:gd name="T0" fmla="*/ 0 w 720"/>
                    <a:gd name="T1" fmla="*/ 364 h 832"/>
                    <a:gd name="T2" fmla="*/ 193 w 720"/>
                    <a:gd name="T3" fmla="*/ 52 h 832"/>
                    <a:gd name="T4" fmla="*/ 386 w 720"/>
                    <a:gd name="T5" fmla="*/ 52 h 832"/>
                    <a:gd name="T6" fmla="*/ 579 w 720"/>
                    <a:gd name="T7" fmla="*/ 364 h 832"/>
                    <a:gd name="T8" fmla="*/ 772 w 720"/>
                    <a:gd name="T9" fmla="*/ 832 h 8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0"/>
                    <a:gd name="T16" fmla="*/ 0 h 832"/>
                    <a:gd name="T17" fmla="*/ 720 w 720"/>
                    <a:gd name="T18" fmla="*/ 832 h 8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0" h="832">
                      <a:moveTo>
                        <a:pt x="0" y="364"/>
                      </a:moveTo>
                      <a:cubicBezTo>
                        <a:pt x="60" y="234"/>
                        <a:pt x="120" y="104"/>
                        <a:pt x="180" y="52"/>
                      </a:cubicBezTo>
                      <a:cubicBezTo>
                        <a:pt x="240" y="0"/>
                        <a:pt x="300" y="0"/>
                        <a:pt x="360" y="52"/>
                      </a:cubicBezTo>
                      <a:cubicBezTo>
                        <a:pt x="420" y="104"/>
                        <a:pt x="480" y="234"/>
                        <a:pt x="540" y="364"/>
                      </a:cubicBezTo>
                      <a:cubicBezTo>
                        <a:pt x="600" y="494"/>
                        <a:pt x="660" y="663"/>
                        <a:pt x="720" y="832"/>
                      </a:cubicBezTo>
                    </a:path>
                  </a:pathLst>
                </a:cu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88" name="Freeform 46"/>
              <p:cNvSpPr>
                <a:spLocks/>
              </p:cNvSpPr>
              <p:nvPr/>
            </p:nvSpPr>
            <p:spPr bwMode="auto">
              <a:xfrm>
                <a:off x="8009" y="5652"/>
                <a:ext cx="360" cy="182"/>
              </a:xfrm>
              <a:custGeom>
                <a:avLst/>
                <a:gdLst>
                  <a:gd name="T0" fmla="*/ 0 w 360"/>
                  <a:gd name="T1" fmla="*/ 0 h 156"/>
                  <a:gd name="T2" fmla="*/ 180 w 360"/>
                  <a:gd name="T3" fmla="*/ 182 h 156"/>
                  <a:gd name="T4" fmla="*/ 360 w 36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156"/>
                  <a:gd name="T11" fmla="*/ 360 w 36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156">
                    <a:moveTo>
                      <a:pt x="0" y="0"/>
                    </a:moveTo>
                    <a:cubicBezTo>
                      <a:pt x="60" y="78"/>
                      <a:pt x="120" y="156"/>
                      <a:pt x="180" y="156"/>
                    </a:cubicBezTo>
                    <a:cubicBezTo>
                      <a:pt x="240" y="156"/>
                      <a:pt x="300" y="78"/>
                      <a:pt x="360" y="0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0" name="Freeform 50"/>
            <p:cNvSpPr>
              <a:spLocks/>
            </p:cNvSpPr>
            <p:nvPr/>
          </p:nvSpPr>
          <p:spPr bwMode="auto">
            <a:xfrm>
              <a:off x="3689" y="2665"/>
              <a:ext cx="862" cy="587"/>
            </a:xfrm>
            <a:custGeom>
              <a:avLst/>
              <a:gdLst>
                <a:gd name="T0" fmla="*/ 0 w 2880"/>
                <a:gd name="T1" fmla="*/ 587 h 1040"/>
                <a:gd name="T2" fmla="*/ 54 w 2880"/>
                <a:gd name="T3" fmla="*/ 411 h 1040"/>
                <a:gd name="T4" fmla="*/ 108 w 2880"/>
                <a:gd name="T5" fmla="*/ 323 h 1040"/>
                <a:gd name="T6" fmla="*/ 162 w 2880"/>
                <a:gd name="T7" fmla="*/ 323 h 1040"/>
                <a:gd name="T8" fmla="*/ 216 w 2880"/>
                <a:gd name="T9" fmla="*/ 411 h 1040"/>
                <a:gd name="T10" fmla="*/ 269 w 2880"/>
                <a:gd name="T11" fmla="*/ 499 h 1040"/>
                <a:gd name="T12" fmla="*/ 323 w 2880"/>
                <a:gd name="T13" fmla="*/ 499 h 1040"/>
                <a:gd name="T14" fmla="*/ 377 w 2880"/>
                <a:gd name="T15" fmla="*/ 323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1 h 1040"/>
                <a:gd name="T24" fmla="*/ 808 w 2880"/>
                <a:gd name="T25" fmla="*/ 499 h 1040"/>
                <a:gd name="T26" fmla="*/ 862 w 2880"/>
                <a:gd name="T27" fmla="*/ 587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51"/>
            <p:cNvSpPr>
              <a:spLocks noChangeShapeType="1"/>
            </p:cNvSpPr>
            <p:nvPr/>
          </p:nvSpPr>
          <p:spPr bwMode="auto">
            <a:xfrm>
              <a:off x="1103" y="2819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52"/>
            <p:cNvSpPr>
              <a:spLocks noChangeShapeType="1"/>
            </p:cNvSpPr>
            <p:nvPr/>
          </p:nvSpPr>
          <p:spPr bwMode="auto">
            <a:xfrm>
              <a:off x="1134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53"/>
            <p:cNvSpPr>
              <a:spLocks noChangeShapeType="1"/>
            </p:cNvSpPr>
            <p:nvPr/>
          </p:nvSpPr>
          <p:spPr bwMode="auto">
            <a:xfrm>
              <a:off x="1087" y="288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54"/>
            <p:cNvSpPr>
              <a:spLocks noChangeShapeType="1"/>
            </p:cNvSpPr>
            <p:nvPr/>
          </p:nvSpPr>
          <p:spPr bwMode="auto">
            <a:xfrm>
              <a:off x="1050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55"/>
            <p:cNvSpPr>
              <a:spLocks noChangeShapeType="1"/>
            </p:cNvSpPr>
            <p:nvPr/>
          </p:nvSpPr>
          <p:spPr bwMode="auto">
            <a:xfrm>
              <a:off x="1364" y="288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56"/>
            <p:cNvSpPr>
              <a:spLocks noChangeShapeType="1"/>
            </p:cNvSpPr>
            <p:nvPr/>
          </p:nvSpPr>
          <p:spPr bwMode="auto">
            <a:xfrm>
              <a:off x="1372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7"/>
            <p:cNvSpPr>
              <a:spLocks noChangeShapeType="1"/>
            </p:cNvSpPr>
            <p:nvPr/>
          </p:nvSpPr>
          <p:spPr bwMode="auto">
            <a:xfrm>
              <a:off x="1426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58"/>
            <p:cNvSpPr>
              <a:spLocks noChangeShapeType="1"/>
            </p:cNvSpPr>
            <p:nvPr/>
          </p:nvSpPr>
          <p:spPr bwMode="auto">
            <a:xfrm>
              <a:off x="1489" y="316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59"/>
            <p:cNvSpPr>
              <a:spLocks noChangeShapeType="1"/>
            </p:cNvSpPr>
            <p:nvPr/>
          </p:nvSpPr>
          <p:spPr bwMode="auto">
            <a:xfrm>
              <a:off x="864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911" y="309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61"/>
            <p:cNvSpPr>
              <a:spLocks noChangeShapeType="1"/>
            </p:cNvSpPr>
            <p:nvPr/>
          </p:nvSpPr>
          <p:spPr bwMode="auto">
            <a:xfrm>
              <a:off x="2343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62"/>
            <p:cNvSpPr>
              <a:spLocks noChangeShapeType="1"/>
            </p:cNvSpPr>
            <p:nvPr/>
          </p:nvSpPr>
          <p:spPr bwMode="auto">
            <a:xfrm>
              <a:off x="2365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63"/>
            <p:cNvSpPr>
              <a:spLocks noChangeShapeType="1"/>
            </p:cNvSpPr>
            <p:nvPr/>
          </p:nvSpPr>
          <p:spPr bwMode="auto">
            <a:xfrm>
              <a:off x="2543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64"/>
            <p:cNvSpPr>
              <a:spLocks noChangeShapeType="1"/>
            </p:cNvSpPr>
            <p:nvPr/>
          </p:nvSpPr>
          <p:spPr bwMode="auto">
            <a:xfrm>
              <a:off x="2558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65"/>
            <p:cNvSpPr>
              <a:spLocks noChangeShapeType="1"/>
            </p:cNvSpPr>
            <p:nvPr/>
          </p:nvSpPr>
          <p:spPr bwMode="auto">
            <a:xfrm>
              <a:off x="2651" y="2721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75"/>
            <p:cNvSpPr>
              <a:spLocks noChangeShapeType="1"/>
            </p:cNvSpPr>
            <p:nvPr/>
          </p:nvSpPr>
          <p:spPr bwMode="auto">
            <a:xfrm>
              <a:off x="3759" y="292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76"/>
            <p:cNvSpPr>
              <a:spLocks noChangeShapeType="1"/>
            </p:cNvSpPr>
            <p:nvPr/>
          </p:nvSpPr>
          <p:spPr bwMode="auto">
            <a:xfrm>
              <a:off x="4175" y="2721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77"/>
            <p:cNvSpPr>
              <a:spLocks noChangeShapeType="1"/>
            </p:cNvSpPr>
            <p:nvPr/>
          </p:nvSpPr>
          <p:spPr bwMode="auto">
            <a:xfrm>
              <a:off x="819" y="295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78"/>
            <p:cNvSpPr>
              <a:spLocks noChangeShapeType="1"/>
            </p:cNvSpPr>
            <p:nvPr/>
          </p:nvSpPr>
          <p:spPr bwMode="auto">
            <a:xfrm>
              <a:off x="885" y="3049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79"/>
            <p:cNvSpPr>
              <a:spLocks noChangeShapeType="1"/>
            </p:cNvSpPr>
            <p:nvPr/>
          </p:nvSpPr>
          <p:spPr bwMode="auto">
            <a:xfrm>
              <a:off x="1050" y="3049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80"/>
            <p:cNvSpPr>
              <a:spLocks noChangeShapeType="1"/>
            </p:cNvSpPr>
            <p:nvPr/>
          </p:nvSpPr>
          <p:spPr bwMode="auto">
            <a:xfrm>
              <a:off x="1077" y="293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81"/>
            <p:cNvSpPr>
              <a:spLocks noChangeShapeType="1"/>
            </p:cNvSpPr>
            <p:nvPr/>
          </p:nvSpPr>
          <p:spPr bwMode="auto">
            <a:xfrm>
              <a:off x="1155" y="293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82"/>
            <p:cNvSpPr>
              <a:spLocks noChangeShapeType="1"/>
            </p:cNvSpPr>
            <p:nvPr/>
          </p:nvSpPr>
          <p:spPr bwMode="auto">
            <a:xfrm>
              <a:off x="1116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83"/>
            <p:cNvSpPr>
              <a:spLocks noChangeShapeType="1"/>
            </p:cNvSpPr>
            <p:nvPr/>
          </p:nvSpPr>
          <p:spPr bwMode="auto">
            <a:xfrm>
              <a:off x="838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84"/>
            <p:cNvSpPr>
              <a:spLocks noChangeShapeType="1"/>
            </p:cNvSpPr>
            <p:nvPr/>
          </p:nvSpPr>
          <p:spPr bwMode="auto">
            <a:xfrm>
              <a:off x="911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85"/>
            <p:cNvSpPr>
              <a:spLocks noChangeShapeType="1"/>
            </p:cNvSpPr>
            <p:nvPr/>
          </p:nvSpPr>
          <p:spPr bwMode="auto">
            <a:xfrm>
              <a:off x="1192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86"/>
            <p:cNvSpPr>
              <a:spLocks noChangeShapeType="1"/>
            </p:cNvSpPr>
            <p:nvPr/>
          </p:nvSpPr>
          <p:spPr bwMode="auto">
            <a:xfrm>
              <a:off x="1169" y="271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87"/>
            <p:cNvSpPr>
              <a:spLocks noChangeShapeType="1"/>
            </p:cNvSpPr>
            <p:nvPr/>
          </p:nvSpPr>
          <p:spPr bwMode="auto">
            <a:xfrm>
              <a:off x="1375" y="288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88"/>
            <p:cNvSpPr>
              <a:spLocks noChangeShapeType="1"/>
            </p:cNvSpPr>
            <p:nvPr/>
          </p:nvSpPr>
          <p:spPr bwMode="auto">
            <a:xfrm>
              <a:off x="1387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89"/>
            <p:cNvSpPr>
              <a:spLocks noChangeShapeType="1"/>
            </p:cNvSpPr>
            <p:nvPr/>
          </p:nvSpPr>
          <p:spPr bwMode="auto">
            <a:xfrm>
              <a:off x="1395" y="299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90"/>
            <p:cNvSpPr>
              <a:spLocks noChangeShapeType="1"/>
            </p:cNvSpPr>
            <p:nvPr/>
          </p:nvSpPr>
          <p:spPr bwMode="auto">
            <a:xfrm>
              <a:off x="1419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91"/>
            <p:cNvSpPr>
              <a:spLocks noChangeShapeType="1"/>
            </p:cNvSpPr>
            <p:nvPr/>
          </p:nvSpPr>
          <p:spPr bwMode="auto">
            <a:xfrm>
              <a:off x="1453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92"/>
            <p:cNvSpPr>
              <a:spLocks noChangeShapeType="1"/>
            </p:cNvSpPr>
            <p:nvPr/>
          </p:nvSpPr>
          <p:spPr bwMode="auto">
            <a:xfrm>
              <a:off x="1453" y="3105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93"/>
            <p:cNvSpPr>
              <a:spLocks noChangeShapeType="1"/>
            </p:cNvSpPr>
            <p:nvPr/>
          </p:nvSpPr>
          <p:spPr bwMode="auto">
            <a:xfrm>
              <a:off x="1480" y="3105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94"/>
            <p:cNvSpPr>
              <a:spLocks noChangeShapeType="1"/>
            </p:cNvSpPr>
            <p:nvPr/>
          </p:nvSpPr>
          <p:spPr bwMode="auto">
            <a:xfrm>
              <a:off x="1508" y="316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95"/>
            <p:cNvSpPr>
              <a:spLocks noChangeShapeType="1"/>
            </p:cNvSpPr>
            <p:nvPr/>
          </p:nvSpPr>
          <p:spPr bwMode="auto">
            <a:xfrm>
              <a:off x="1515" y="3217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96"/>
            <p:cNvSpPr>
              <a:spLocks noChangeShapeType="1"/>
            </p:cNvSpPr>
            <p:nvPr/>
          </p:nvSpPr>
          <p:spPr bwMode="auto">
            <a:xfrm>
              <a:off x="1535" y="3217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97"/>
            <p:cNvSpPr>
              <a:spLocks noChangeShapeType="1"/>
            </p:cNvSpPr>
            <p:nvPr/>
          </p:nvSpPr>
          <p:spPr bwMode="auto">
            <a:xfrm>
              <a:off x="2296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98"/>
            <p:cNvSpPr>
              <a:spLocks noChangeShapeType="1"/>
            </p:cNvSpPr>
            <p:nvPr/>
          </p:nvSpPr>
          <p:spPr bwMode="auto">
            <a:xfrm>
              <a:off x="2307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99"/>
            <p:cNvSpPr>
              <a:spLocks noChangeShapeType="1"/>
            </p:cNvSpPr>
            <p:nvPr/>
          </p:nvSpPr>
          <p:spPr bwMode="auto">
            <a:xfrm>
              <a:off x="2376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00"/>
            <p:cNvSpPr>
              <a:spLocks noChangeShapeType="1"/>
            </p:cNvSpPr>
            <p:nvPr/>
          </p:nvSpPr>
          <p:spPr bwMode="auto">
            <a:xfrm>
              <a:off x="2397" y="3105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01"/>
            <p:cNvSpPr>
              <a:spLocks noChangeShapeType="1"/>
            </p:cNvSpPr>
            <p:nvPr/>
          </p:nvSpPr>
          <p:spPr bwMode="auto">
            <a:xfrm>
              <a:off x="2622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02"/>
            <p:cNvSpPr>
              <a:spLocks noChangeShapeType="1"/>
            </p:cNvSpPr>
            <p:nvPr/>
          </p:nvSpPr>
          <p:spPr bwMode="auto">
            <a:xfrm>
              <a:off x="2680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03"/>
            <p:cNvSpPr>
              <a:spLocks noChangeShapeType="1"/>
            </p:cNvSpPr>
            <p:nvPr/>
          </p:nvSpPr>
          <p:spPr bwMode="auto">
            <a:xfrm>
              <a:off x="2588" y="2819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04"/>
            <p:cNvSpPr>
              <a:spLocks noChangeShapeType="1"/>
            </p:cNvSpPr>
            <p:nvPr/>
          </p:nvSpPr>
          <p:spPr bwMode="auto">
            <a:xfrm>
              <a:off x="2573" y="288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05"/>
            <p:cNvSpPr>
              <a:spLocks noChangeShapeType="1"/>
            </p:cNvSpPr>
            <p:nvPr/>
          </p:nvSpPr>
          <p:spPr bwMode="auto">
            <a:xfrm>
              <a:off x="2639" y="288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06"/>
            <p:cNvSpPr>
              <a:spLocks noChangeShapeType="1"/>
            </p:cNvSpPr>
            <p:nvPr/>
          </p:nvSpPr>
          <p:spPr bwMode="auto">
            <a:xfrm>
              <a:off x="2585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17"/>
            <p:cNvSpPr>
              <a:spLocks noChangeShapeType="1"/>
            </p:cNvSpPr>
            <p:nvPr/>
          </p:nvSpPr>
          <p:spPr bwMode="auto">
            <a:xfrm>
              <a:off x="2840" y="28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Freeform 119"/>
            <p:cNvSpPr>
              <a:spLocks/>
            </p:cNvSpPr>
            <p:nvPr/>
          </p:nvSpPr>
          <p:spPr bwMode="auto">
            <a:xfrm>
              <a:off x="2171" y="2812"/>
              <a:ext cx="877" cy="433"/>
            </a:xfrm>
            <a:custGeom>
              <a:avLst/>
              <a:gdLst>
                <a:gd name="T0" fmla="*/ 0 w 2340"/>
                <a:gd name="T1" fmla="*/ 433 h 806"/>
                <a:gd name="T2" fmla="*/ 67 w 2340"/>
                <a:gd name="T3" fmla="*/ 265 h 806"/>
                <a:gd name="T4" fmla="*/ 135 w 2340"/>
                <a:gd name="T5" fmla="*/ 98 h 806"/>
                <a:gd name="T6" fmla="*/ 202 w 2340"/>
                <a:gd name="T7" fmla="*/ 98 h 806"/>
                <a:gd name="T8" fmla="*/ 270 w 2340"/>
                <a:gd name="T9" fmla="*/ 182 h 806"/>
                <a:gd name="T10" fmla="*/ 337 w 2340"/>
                <a:gd name="T11" fmla="*/ 265 h 806"/>
                <a:gd name="T12" fmla="*/ 405 w 2340"/>
                <a:gd name="T13" fmla="*/ 265 h 806"/>
                <a:gd name="T14" fmla="*/ 540 w 2340"/>
                <a:gd name="T15" fmla="*/ 98 h 806"/>
                <a:gd name="T16" fmla="*/ 607 w 2340"/>
                <a:gd name="T17" fmla="*/ 14 h 806"/>
                <a:gd name="T18" fmla="*/ 675 w 2340"/>
                <a:gd name="T19" fmla="*/ 14 h 806"/>
                <a:gd name="T20" fmla="*/ 742 w 2340"/>
                <a:gd name="T21" fmla="*/ 98 h 806"/>
                <a:gd name="T22" fmla="*/ 810 w 2340"/>
                <a:gd name="T23" fmla="*/ 265 h 806"/>
                <a:gd name="T24" fmla="*/ 877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20"/>
            <p:cNvSpPr>
              <a:spLocks noChangeShapeType="1"/>
            </p:cNvSpPr>
            <p:nvPr/>
          </p:nvSpPr>
          <p:spPr bwMode="auto">
            <a:xfrm>
              <a:off x="3750" y="297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121"/>
            <p:cNvSpPr>
              <a:spLocks noChangeShapeType="1"/>
            </p:cNvSpPr>
            <p:nvPr/>
          </p:nvSpPr>
          <p:spPr bwMode="auto">
            <a:xfrm>
              <a:off x="3774" y="2973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122"/>
            <p:cNvSpPr>
              <a:spLocks noChangeShapeType="1"/>
            </p:cNvSpPr>
            <p:nvPr/>
          </p:nvSpPr>
          <p:spPr bwMode="auto">
            <a:xfrm>
              <a:off x="4151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123"/>
            <p:cNvSpPr>
              <a:spLocks noChangeShapeType="1"/>
            </p:cNvSpPr>
            <p:nvPr/>
          </p:nvSpPr>
          <p:spPr bwMode="auto">
            <a:xfrm>
              <a:off x="4194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Freeform 124"/>
            <p:cNvSpPr>
              <a:spLocks/>
            </p:cNvSpPr>
            <p:nvPr/>
          </p:nvSpPr>
          <p:spPr bwMode="auto">
            <a:xfrm>
              <a:off x="2162" y="2664"/>
              <a:ext cx="862" cy="586"/>
            </a:xfrm>
            <a:custGeom>
              <a:avLst/>
              <a:gdLst>
                <a:gd name="T0" fmla="*/ 0 w 2880"/>
                <a:gd name="T1" fmla="*/ 586 h 1040"/>
                <a:gd name="T2" fmla="*/ 54 w 2880"/>
                <a:gd name="T3" fmla="*/ 410 h 1040"/>
                <a:gd name="T4" fmla="*/ 108 w 2880"/>
                <a:gd name="T5" fmla="*/ 322 h 1040"/>
                <a:gd name="T6" fmla="*/ 162 w 2880"/>
                <a:gd name="T7" fmla="*/ 322 h 1040"/>
                <a:gd name="T8" fmla="*/ 216 w 2880"/>
                <a:gd name="T9" fmla="*/ 410 h 1040"/>
                <a:gd name="T10" fmla="*/ 269 w 2880"/>
                <a:gd name="T11" fmla="*/ 498 h 1040"/>
                <a:gd name="T12" fmla="*/ 323 w 2880"/>
                <a:gd name="T13" fmla="*/ 498 h 1040"/>
                <a:gd name="T14" fmla="*/ 377 w 2880"/>
                <a:gd name="T15" fmla="*/ 322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0 h 1040"/>
                <a:gd name="T24" fmla="*/ 808 w 2880"/>
                <a:gd name="T25" fmla="*/ 498 h 1040"/>
                <a:gd name="T26" fmla="*/ 862 w 2880"/>
                <a:gd name="T27" fmla="*/ 586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Line 125"/>
            <p:cNvSpPr>
              <a:spLocks noChangeShapeType="1"/>
            </p:cNvSpPr>
            <p:nvPr/>
          </p:nvSpPr>
          <p:spPr bwMode="auto">
            <a:xfrm>
              <a:off x="3912" y="3084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Line 126"/>
            <p:cNvSpPr>
              <a:spLocks noChangeShapeType="1"/>
            </p:cNvSpPr>
            <p:nvPr/>
          </p:nvSpPr>
          <p:spPr bwMode="auto">
            <a:xfrm>
              <a:off x="3936" y="3126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Text Box 127"/>
            <p:cNvSpPr txBox="1">
              <a:spLocks noChangeArrowheads="1"/>
            </p:cNvSpPr>
            <p:nvPr/>
          </p:nvSpPr>
          <p:spPr bwMode="auto">
            <a:xfrm>
              <a:off x="1795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78" name="Text Box 128"/>
            <p:cNvSpPr txBox="1">
              <a:spLocks noChangeArrowheads="1"/>
            </p:cNvSpPr>
            <p:nvPr/>
          </p:nvSpPr>
          <p:spPr bwMode="auto">
            <a:xfrm>
              <a:off x="3289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79" name="Text Box 129"/>
            <p:cNvSpPr txBox="1">
              <a:spLocks noChangeArrowheads="1"/>
            </p:cNvSpPr>
            <p:nvPr/>
          </p:nvSpPr>
          <p:spPr bwMode="auto">
            <a:xfrm>
              <a:off x="4805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80" name="Text Box 130"/>
            <p:cNvSpPr txBox="1">
              <a:spLocks noChangeArrowheads="1"/>
            </p:cNvSpPr>
            <p:nvPr/>
          </p:nvSpPr>
          <p:spPr bwMode="auto">
            <a:xfrm>
              <a:off x="644" y="3348"/>
              <a:ext cx="146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600" b="1" dirty="0">
                  <a:latin typeface="幼圆" pitchFamily="49" charset="-122"/>
                  <a:ea typeface="幼圆" pitchFamily="49" charset="-122"/>
                </a:rPr>
                <a:t>直接</a:t>
              </a:r>
              <a:r>
                <a:rPr lang="zh-CN" altLang="en-US" sz="16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600" b="1" baseline="-25000" dirty="0" smtClean="0"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6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6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6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1" name="Text Box 131"/>
            <p:cNvSpPr txBox="1">
              <a:spLocks noChangeArrowheads="1"/>
            </p:cNvSpPr>
            <p:nvPr/>
          </p:nvSpPr>
          <p:spPr bwMode="auto">
            <a:xfrm>
              <a:off x="2096" y="3331"/>
              <a:ext cx="133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线性</a:t>
              </a:r>
              <a:r>
                <a:rPr lang="zh-CN" altLang="en-US" sz="14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400" b="1" baseline="-25000" dirty="0" smtClean="0"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4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2" name="Text Box 132"/>
            <p:cNvSpPr txBox="1">
              <a:spLocks noChangeArrowheads="1"/>
            </p:cNvSpPr>
            <p:nvPr/>
          </p:nvSpPr>
          <p:spPr bwMode="auto">
            <a:xfrm>
              <a:off x="3490" y="3331"/>
              <a:ext cx="153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非线性</a:t>
              </a:r>
              <a:r>
                <a:rPr lang="zh-CN" altLang="en-US" sz="14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400" b="1" baseline="-25000" dirty="0" smtClean="0">
                  <a:latin typeface="幼圆" pitchFamily="49" charset="-122"/>
                  <a:ea typeface="幼圆" pitchFamily="49" charset="-122"/>
                </a:rPr>
                <a:t>3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4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3" name="Line 133"/>
            <p:cNvSpPr>
              <a:spLocks noChangeShapeType="1"/>
            </p:cNvSpPr>
            <p:nvPr/>
          </p:nvSpPr>
          <p:spPr bwMode="auto">
            <a:xfrm>
              <a:off x="2872" y="29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34"/>
            <p:cNvSpPr>
              <a:spLocks noChangeShapeType="1"/>
            </p:cNvSpPr>
            <p:nvPr/>
          </p:nvSpPr>
          <p:spPr bwMode="auto">
            <a:xfrm>
              <a:off x="2896" y="297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35"/>
            <p:cNvSpPr>
              <a:spLocks noChangeShapeType="1"/>
            </p:cNvSpPr>
            <p:nvPr/>
          </p:nvSpPr>
          <p:spPr bwMode="auto">
            <a:xfrm>
              <a:off x="2920" y="304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36"/>
            <p:cNvSpPr>
              <a:spLocks noChangeShapeType="1"/>
            </p:cNvSpPr>
            <p:nvPr/>
          </p:nvSpPr>
          <p:spPr bwMode="auto">
            <a:xfrm>
              <a:off x="2944" y="311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0" name="Text Box 130"/>
          <p:cNvSpPr txBox="1">
            <a:spLocks noChangeArrowheads="1"/>
          </p:cNvSpPr>
          <p:nvPr/>
        </p:nvSpPr>
        <p:spPr bwMode="auto">
          <a:xfrm>
            <a:off x="5941601" y="3429001"/>
            <a:ext cx="251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不同音长的匹配距离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D3 &lt; D2 &lt; D1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4112801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云形标注 96"/>
          <p:cNvSpPr/>
          <p:nvPr/>
        </p:nvSpPr>
        <p:spPr>
          <a:xfrm>
            <a:off x="6876256" y="260648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会计算？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793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1F2039"/>
                </a:solidFill>
              </a:rPr>
              <a:t>HMM</a:t>
            </a:r>
            <a:r>
              <a:rPr lang="zh-CN" altLang="en-US" sz="3600" b="1" dirty="0" smtClean="0">
                <a:solidFill>
                  <a:srgbClr val="1F2039"/>
                </a:solidFill>
              </a:rPr>
              <a:t>模型</a:t>
            </a:r>
            <a:endParaRPr lang="zh-CN" altLang="en-US" sz="3600" b="1" dirty="0">
              <a:solidFill>
                <a:srgbClr val="1F2039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28800"/>
            <a:ext cx="8620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834" y="3717032"/>
            <a:ext cx="1962853" cy="1763688"/>
          </a:xfrm>
          <a:prstGeom prst="cloudCallout">
            <a:avLst>
              <a:gd name="adj1" fmla="val 68654"/>
              <a:gd name="adj2" fmla="val -4004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为何能够用来对实际问题建模？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9182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612" y="1628800"/>
            <a:ext cx="8486775" cy="4456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a typeface="楷体_GB2312" pitchFamily="49" charset="-122"/>
              </a:rPr>
              <a:t>模型评估问题：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给定观测符号序列                             和模型                   ，如何快速有效计算由模型 </a:t>
            </a:r>
            <a:r>
              <a:rPr lang="zh-CN" altLang="en-US" sz="2600" i="1" dirty="0" smtClean="0">
                <a:solidFill>
                  <a:srgbClr val="FF0000"/>
                </a:solidFill>
                <a:ea typeface="楷体_GB2312" pitchFamily="49" charset="-122"/>
                <a:sym typeface="Symbol"/>
              </a:rPr>
              <a:t> 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产生出的观测序列 </a:t>
            </a:r>
            <a:r>
              <a:rPr lang="en-US" altLang="zh-CN" sz="2600" i="1" dirty="0" smtClean="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概率：</a:t>
            </a:r>
          </a:p>
          <a:p>
            <a:pPr>
              <a:lnSpc>
                <a:spcPct val="13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a typeface="楷体_GB2312" pitchFamily="49" charset="-122"/>
              </a:rPr>
              <a:t>最佳路径问题：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给定观测序列</a:t>
            </a:r>
            <a:r>
              <a:rPr lang="en-US" altLang="zh-CN" sz="2600" i="1" dirty="0" smtClean="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和模型参数</a:t>
            </a:r>
            <a:r>
              <a:rPr lang="zh-CN" altLang="en-US" sz="2600" i="1" dirty="0" smtClean="0">
                <a:solidFill>
                  <a:srgbClr val="FF0000"/>
                </a:solidFill>
                <a:ea typeface="楷体_GB2312" pitchFamily="49" charset="-122"/>
                <a:sym typeface="Symbol"/>
              </a:rPr>
              <a:t>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  <a:sym typeface="Symbol"/>
              </a:rPr>
              <a:t>，寻找某种意义上最优的隐状态序列（</a:t>
            </a:r>
            <a:r>
              <a:rPr lang="en-US" altLang="zh-CN" sz="2600" b="1" dirty="0" err="1" smtClean="0">
                <a:solidFill>
                  <a:srgbClr val="003399"/>
                </a:solidFill>
                <a:ea typeface="楷体_GB2312" pitchFamily="49" charset="-122"/>
                <a:sym typeface="Symbol"/>
              </a:rPr>
              <a:t>viterbi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  <a:sym typeface="Symbol"/>
              </a:rPr>
              <a:t>算法）</a:t>
            </a:r>
            <a:endParaRPr lang="zh-CN" altLang="en-US" sz="2600" b="1" dirty="0" smtClean="0">
              <a:solidFill>
                <a:srgbClr val="003399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a typeface="楷体_GB2312" pitchFamily="49" charset="-122"/>
              </a:rPr>
              <a:t>模型训练问题：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怎样调整模型参数</a:t>
            </a:r>
            <a:r>
              <a:rPr lang="zh-CN" altLang="en-US" sz="2600" i="1" dirty="0" smtClean="0">
                <a:solidFill>
                  <a:srgbClr val="FF0000"/>
                </a:solidFill>
                <a:ea typeface="楷体_GB2312" pitchFamily="49" charset="-122"/>
                <a:sym typeface="Symbol"/>
              </a:rPr>
              <a:t> 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，使得观测序列</a:t>
            </a:r>
            <a:r>
              <a:rPr lang="en-US" altLang="zh-CN" sz="2600" i="1" dirty="0" smtClean="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zh-CN" altLang="en-US" sz="2600" b="1" dirty="0" smtClean="0">
                <a:solidFill>
                  <a:srgbClr val="003399"/>
                </a:solidFill>
                <a:ea typeface="楷体_GB2312" pitchFamily="49" charset="-122"/>
              </a:rPr>
              <a:t>的概率最大</a:t>
            </a:r>
            <a:endParaRPr lang="zh-CN" altLang="en-US" sz="26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1F2039"/>
                </a:solidFill>
              </a:rPr>
              <a:t>HMM</a:t>
            </a:r>
            <a:r>
              <a:rPr lang="zh-CN" altLang="en-US" dirty="0">
                <a:solidFill>
                  <a:srgbClr val="1F2039"/>
                </a:solidFill>
              </a:rPr>
              <a:t>的</a:t>
            </a:r>
            <a:r>
              <a:rPr lang="zh-CN" altLang="en-US" sz="3600" b="1" dirty="0" smtClean="0">
                <a:solidFill>
                  <a:srgbClr val="1F2039"/>
                </a:solidFill>
              </a:rPr>
              <a:t>三</a:t>
            </a:r>
            <a:r>
              <a:rPr lang="zh-CN" altLang="en-US" sz="3600" b="1" dirty="0">
                <a:solidFill>
                  <a:srgbClr val="1F2039"/>
                </a:solidFill>
              </a:rPr>
              <a:t>个问题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/>
          </p:nvPr>
        </p:nvGraphicFramePr>
        <p:xfrm>
          <a:off x="2921149" y="2829728"/>
          <a:ext cx="989026" cy="3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149" y="2829728"/>
                        <a:ext cx="989026" cy="3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5868144" y="1820863"/>
          <a:ext cx="18002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1155700" imgH="228600" progId="Equation.DSMT4">
                  <p:embed/>
                </p:oleObj>
              </mc:Choice>
              <mc:Fallback>
                <p:oleObj name="Equation" r:id="rId5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20863"/>
                        <a:ext cx="18002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1201738" y="2317750"/>
          <a:ext cx="12763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317750"/>
                        <a:ext cx="127635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260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1F2039"/>
                </a:solidFill>
              </a:rPr>
              <a:t>HMM</a:t>
            </a:r>
            <a:r>
              <a:rPr lang="zh-CN" altLang="en-US" dirty="0">
                <a:solidFill>
                  <a:srgbClr val="1F2039"/>
                </a:solidFill>
              </a:rPr>
              <a:t>的计算</a:t>
            </a: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459038" y="3352800"/>
            <a:ext cx="685800" cy="609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64038" y="3352800"/>
            <a:ext cx="685800" cy="609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497638" y="3276600"/>
            <a:ext cx="685800" cy="609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144838" y="3657600"/>
            <a:ext cx="1219200" cy="1587"/>
          </a:xfrm>
          <a:prstGeom prst="line">
            <a:avLst/>
          </a:prstGeom>
          <a:noFill/>
          <a:ln w="28575">
            <a:solidFill>
              <a:srgbClr val="58279F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49838" y="3657600"/>
            <a:ext cx="1447800" cy="1587"/>
          </a:xfrm>
          <a:prstGeom prst="line">
            <a:avLst/>
          </a:prstGeom>
          <a:noFill/>
          <a:ln w="28575">
            <a:solidFill>
              <a:srgbClr val="5A6C67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35238" y="2667000"/>
            <a:ext cx="304800" cy="774700"/>
          </a:xfrm>
          <a:custGeom>
            <a:avLst/>
            <a:gdLst>
              <a:gd name="T0" fmla="*/ 0 w 192"/>
              <a:gd name="T1" fmla="*/ 774700 h 488"/>
              <a:gd name="T2" fmla="*/ 76200 w 192"/>
              <a:gd name="T3" fmla="*/ 12700 h 488"/>
              <a:gd name="T4" fmla="*/ 304800 w 192"/>
              <a:gd name="T5" fmla="*/ 698500 h 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8">
                <a:moveTo>
                  <a:pt x="0" y="488"/>
                </a:moveTo>
                <a:cubicBezTo>
                  <a:pt x="8" y="252"/>
                  <a:pt x="16" y="16"/>
                  <a:pt x="48" y="8"/>
                </a:cubicBezTo>
                <a:cubicBezTo>
                  <a:pt x="80" y="0"/>
                  <a:pt x="168" y="368"/>
                  <a:pt x="192" y="440"/>
                </a:cubicBezTo>
              </a:path>
            </a:pathLst>
          </a:custGeom>
          <a:noFill/>
          <a:ln w="28575" cap="flat" cmpd="sng">
            <a:solidFill>
              <a:srgbClr val="58279F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516438" y="2667000"/>
            <a:ext cx="304800" cy="774700"/>
          </a:xfrm>
          <a:custGeom>
            <a:avLst/>
            <a:gdLst>
              <a:gd name="T0" fmla="*/ 0 w 192"/>
              <a:gd name="T1" fmla="*/ 774700 h 488"/>
              <a:gd name="T2" fmla="*/ 76200 w 192"/>
              <a:gd name="T3" fmla="*/ 12700 h 488"/>
              <a:gd name="T4" fmla="*/ 304800 w 192"/>
              <a:gd name="T5" fmla="*/ 698500 h 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8">
                <a:moveTo>
                  <a:pt x="0" y="488"/>
                </a:moveTo>
                <a:cubicBezTo>
                  <a:pt x="8" y="252"/>
                  <a:pt x="16" y="16"/>
                  <a:pt x="48" y="8"/>
                </a:cubicBezTo>
                <a:cubicBezTo>
                  <a:pt x="80" y="0"/>
                  <a:pt x="168" y="368"/>
                  <a:pt x="192" y="44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64010"/>
              </p:ext>
            </p:extLst>
          </p:nvPr>
        </p:nvGraphicFramePr>
        <p:xfrm>
          <a:off x="1420813" y="3201987"/>
          <a:ext cx="1017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" imgW="469900" imgH="457200" progId="Equation.3">
                  <p:embed/>
                </p:oleObj>
              </mc:Choice>
              <mc:Fallback>
                <p:oleObj name="Equation" r:id="rId3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201987"/>
                        <a:ext cx="1017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61545"/>
              </p:ext>
            </p:extLst>
          </p:nvPr>
        </p:nvGraphicFramePr>
        <p:xfrm>
          <a:off x="2078038" y="2133600"/>
          <a:ext cx="1219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5" imgW="482181" imgH="215713" progId="Equation.3">
                  <p:embed/>
                </p:oleObj>
              </mc:Choice>
              <mc:Fallback>
                <p:oleObj name="Equation" r:id="rId5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133600"/>
                        <a:ext cx="12192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26303"/>
              </p:ext>
            </p:extLst>
          </p:nvPr>
        </p:nvGraphicFramePr>
        <p:xfrm>
          <a:off x="3983038" y="2057400"/>
          <a:ext cx="12842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507780" imgH="215806" progId="Equation.3">
                  <p:embed/>
                </p:oleObj>
              </mc:Choice>
              <mc:Fallback>
                <p:oleObj name="Equation" r:id="rId7" imgW="5077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2057400"/>
                        <a:ext cx="12842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15496"/>
              </p:ext>
            </p:extLst>
          </p:nvPr>
        </p:nvGraphicFramePr>
        <p:xfrm>
          <a:off x="4953000" y="2668587"/>
          <a:ext cx="1017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8587"/>
                        <a:ext cx="1017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22170"/>
              </p:ext>
            </p:extLst>
          </p:nvPr>
        </p:nvGraphicFramePr>
        <p:xfrm>
          <a:off x="2992438" y="3062287"/>
          <a:ext cx="1219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1" imgW="494870" imgH="215713" progId="Equation.3">
                  <p:embed/>
                </p:oleObj>
              </mc:Choice>
              <mc:Fallback>
                <p:oleObj name="Equation" r:id="rId11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062287"/>
                        <a:ext cx="1219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4"/>
          <p:cNvSpPr>
            <a:spLocks/>
          </p:cNvSpPr>
          <p:nvPr/>
        </p:nvSpPr>
        <p:spPr bwMode="auto">
          <a:xfrm>
            <a:off x="2763838" y="3886200"/>
            <a:ext cx="4114800" cy="1157287"/>
          </a:xfrm>
          <a:custGeom>
            <a:avLst/>
            <a:gdLst>
              <a:gd name="T0" fmla="*/ 0 w 2592"/>
              <a:gd name="T1" fmla="*/ 60380 h 920"/>
              <a:gd name="T2" fmla="*/ 1676400 w 2592"/>
              <a:gd name="T3" fmla="*/ 1147224 h 920"/>
              <a:gd name="T4" fmla="*/ 4114800 w 2592"/>
              <a:gd name="T5" fmla="*/ 0 h 9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920">
                <a:moveTo>
                  <a:pt x="0" y="48"/>
                </a:moveTo>
                <a:cubicBezTo>
                  <a:pt x="312" y="484"/>
                  <a:pt x="624" y="920"/>
                  <a:pt x="1056" y="912"/>
                </a:cubicBezTo>
                <a:cubicBezTo>
                  <a:pt x="1488" y="904"/>
                  <a:pt x="2040" y="452"/>
                  <a:pt x="2592" y="0"/>
                </a:cubicBezTo>
              </a:path>
            </a:pathLst>
          </a:custGeom>
          <a:noFill/>
          <a:ln w="28575" cap="flat" cmpd="sng">
            <a:solidFill>
              <a:srgbClr val="58279F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18442"/>
              </p:ext>
            </p:extLst>
          </p:nvPr>
        </p:nvGraphicFramePr>
        <p:xfrm>
          <a:off x="6907213" y="3735387"/>
          <a:ext cx="1017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3" imgW="469900" imgH="457200" progId="Equation.3">
                  <p:embed/>
                </p:oleObj>
              </mc:Choice>
              <mc:Fallback>
                <p:oleObj name="Equation" r:id="rId13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735387"/>
                        <a:ext cx="1017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0588"/>
              </p:ext>
            </p:extLst>
          </p:nvPr>
        </p:nvGraphicFramePr>
        <p:xfrm>
          <a:off x="3886200" y="4394200"/>
          <a:ext cx="1219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15" imgW="495085" imgH="228501" progId="Equation.3">
                  <p:embed/>
                </p:oleObj>
              </mc:Choice>
              <mc:Fallback>
                <p:oleObj name="Equation" r:id="rId15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94200"/>
                        <a:ext cx="12192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30195"/>
              </p:ext>
            </p:extLst>
          </p:nvPr>
        </p:nvGraphicFramePr>
        <p:xfrm>
          <a:off x="5105400" y="3630612"/>
          <a:ext cx="1219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17" imgW="495085" imgH="228501" progId="Equation.3">
                  <p:embed/>
                </p:oleObj>
              </mc:Choice>
              <mc:Fallback>
                <p:oleObj name="Equation" r:id="rId17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30612"/>
                        <a:ext cx="1219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6444208" y="1124744"/>
            <a:ext cx="2304256" cy="1440160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计算观察符号产生概率或最优路径？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46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1F2039"/>
                </a:solidFill>
              </a:rPr>
              <a:t>基于</a:t>
            </a:r>
            <a:r>
              <a:rPr lang="en-US" altLang="zh-CN" dirty="0">
                <a:solidFill>
                  <a:srgbClr val="1F2039"/>
                </a:solidFill>
              </a:rPr>
              <a:t>HMM</a:t>
            </a:r>
            <a:r>
              <a:rPr lang="zh-CN" altLang="en-US" dirty="0">
                <a:solidFill>
                  <a:srgbClr val="1F2039"/>
                </a:solidFill>
              </a:rPr>
              <a:t>的语音识别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09" y="1853926"/>
            <a:ext cx="4114800" cy="2565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495800"/>
            <a:ext cx="4114800" cy="1628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44" y="2197313"/>
            <a:ext cx="173316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训练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（获得模型）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2192" y="4763265"/>
            <a:ext cx="1733167" cy="101566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F0"/>
                </a:solidFill>
              </a:rPr>
              <a:t>识别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F0"/>
                </a:solidFill>
              </a:rPr>
              <a:t>（获得结果）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6634209" y="914369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熟悉算法细节？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717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卷积和卷积性质</a:t>
            </a:r>
            <a:endParaRPr lang="zh-CN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276"/>
              </p:ext>
            </p:extLst>
          </p:nvPr>
        </p:nvGraphicFramePr>
        <p:xfrm>
          <a:off x="2987824" y="1484864"/>
          <a:ext cx="360163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1650960" imgH="330120" progId="Equation.DSMT4">
                  <p:embed/>
                </p:oleObj>
              </mc:Choice>
              <mc:Fallback>
                <p:oleObj name="Equation" r:id="rId3" imgW="1650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84864"/>
                        <a:ext cx="3601634" cy="72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899592" y="3162697"/>
            <a:ext cx="8064896" cy="3290639"/>
            <a:chOff x="899592" y="3162697"/>
            <a:chExt cx="8064896" cy="3290639"/>
          </a:xfrm>
        </p:grpSpPr>
        <p:sp>
          <p:nvSpPr>
            <p:cNvPr id="17" name="矩形 16"/>
            <p:cNvSpPr/>
            <p:nvPr/>
          </p:nvSpPr>
          <p:spPr>
            <a:xfrm>
              <a:off x="899592" y="3162697"/>
              <a:ext cx="8064896" cy="32906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309899"/>
                </p:ext>
              </p:extLst>
            </p:nvPr>
          </p:nvGraphicFramePr>
          <p:xfrm>
            <a:off x="3036488" y="4427025"/>
            <a:ext cx="5928000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Equation" r:id="rId5" imgW="2895480" imgH="228600" progId="Equation.DSMT4">
                    <p:embed/>
                  </p:oleObj>
                </mc:Choice>
                <mc:Fallback>
                  <p:oleObj name="Equation" r:id="rId5" imgW="289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488" y="4427025"/>
                          <a:ext cx="5928000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472284"/>
                </p:ext>
              </p:extLst>
            </p:nvPr>
          </p:nvGraphicFramePr>
          <p:xfrm>
            <a:off x="3036488" y="3212976"/>
            <a:ext cx="3198000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Equation" r:id="rId7" imgW="1562040" imgH="228600" progId="Equation.DSMT4">
                    <p:embed/>
                  </p:oleObj>
                </mc:Choice>
                <mc:Fallback>
                  <p:oleObj name="Equation" r:id="rId7" imgW="1562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488" y="3212976"/>
                          <a:ext cx="3198000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919257"/>
                </p:ext>
              </p:extLst>
            </p:nvPr>
          </p:nvGraphicFramePr>
          <p:xfrm>
            <a:off x="3036489" y="5517232"/>
            <a:ext cx="5199681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Equation" r:id="rId9" imgW="2539800" imgH="228600" progId="Equation.DSMT4">
                    <p:embed/>
                  </p:oleObj>
                </mc:Choice>
                <mc:Fallback>
                  <p:oleObj name="Equation" r:id="rId9" imgW="253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489" y="5517232"/>
                          <a:ext cx="5199681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000916" y="3162697"/>
              <a:ext cx="2297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1.</a:t>
              </a:r>
              <a:r>
                <a:rPr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交换律：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00916" y="4436343"/>
              <a:ext cx="28797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altLang="zh-CN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2.</a:t>
              </a:r>
              <a:r>
                <a:rPr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分配律：</a:t>
              </a:r>
            </a:p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zh-CN" altLang="en-US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endParaRPr>
            </a:p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00916" y="5589041"/>
              <a:ext cx="2808288" cy="57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altLang="zh-CN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3.</a:t>
              </a:r>
              <a:r>
                <a:rPr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结合律：</a:t>
              </a:r>
              <a:endParaRPr lang="zh-CN" altLang="en-US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endParaRPr>
            </a:p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00916" y="1571306"/>
            <a:ext cx="2297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卷积公式：</a:t>
            </a:r>
            <a:endParaRPr lang="zh-CN" altLang="en-US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7164288" y="1812849"/>
            <a:ext cx="1800200" cy="1138064"/>
          </a:xfrm>
          <a:prstGeom prst="cloudCallout">
            <a:avLst>
              <a:gd name="adj1" fmla="val -70395"/>
              <a:gd name="adj2" fmla="val 6462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会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证明吗？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1943708" y="2400296"/>
            <a:ext cx="2088232" cy="699906"/>
          </a:xfrm>
          <a:prstGeom prst="cloudCallout">
            <a:avLst>
              <a:gd name="adj1" fmla="val 44193"/>
              <a:gd name="adj2" fmla="val -796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积分上下限？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283968" y="421284"/>
                <a:ext cx="3126240" cy="84747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21284"/>
                <a:ext cx="3126240" cy="84747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41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31640" y="1196752"/>
            <a:ext cx="20313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306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DTFT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398487"/>
            <a:ext cx="8640960" cy="4495800"/>
          </a:xfrm>
          <a:prstGeom prst="rect">
            <a:avLst/>
          </a:prstGeom>
        </p:spPr>
        <p:txBody>
          <a:bodyPr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600" b="1" kern="0" dirty="0">
                <a:latin typeface="+mn-lt"/>
                <a:ea typeface="+mn-ea"/>
              </a:rPr>
              <a:t>• </a:t>
            </a:r>
            <a:r>
              <a:rPr lang="zh-CN" altLang="en-US" sz="2600" b="1" kern="0" dirty="0">
                <a:latin typeface="+mn-lt"/>
                <a:ea typeface="+mn-ea"/>
              </a:rPr>
              <a:t>离散时间</a:t>
            </a:r>
            <a:r>
              <a:rPr lang="zh-CN" altLang="en-US" sz="2600" b="1" kern="0" dirty="0" smtClean="0">
                <a:latin typeface="+mn-lt"/>
                <a:ea typeface="+mn-ea"/>
              </a:rPr>
              <a:t>信号           的</a:t>
            </a:r>
            <a:r>
              <a:rPr lang="zh-CN" altLang="en-US" sz="2600" b="1" kern="0" dirty="0">
                <a:latin typeface="+mn-lt"/>
                <a:ea typeface="+mn-ea"/>
              </a:rPr>
              <a:t>傅立叶变换（</a:t>
            </a:r>
            <a:r>
              <a:rPr lang="en-US" altLang="zh-CN" sz="2600" b="1" kern="0" dirty="0">
                <a:latin typeface="+mn-lt"/>
                <a:ea typeface="+mn-ea"/>
              </a:rPr>
              <a:t>DTFT</a:t>
            </a:r>
            <a:r>
              <a:rPr lang="zh-CN" altLang="en-US" sz="2600" b="1" kern="0" dirty="0" smtClean="0">
                <a:latin typeface="+mn-lt"/>
                <a:ea typeface="+mn-ea"/>
              </a:rPr>
              <a:t>）：</a:t>
            </a: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defRPr/>
            </a:pPr>
            <a:r>
              <a:rPr lang="en-US" altLang="zh-CN" sz="2800" b="1" kern="0" dirty="0" smtClean="0"/>
              <a:t>			  </a:t>
            </a:r>
            <a:r>
              <a:rPr lang="zh-CN" altLang="en-US" sz="2800" b="1" kern="0" dirty="0" smtClean="0"/>
              <a:t>是以     </a:t>
            </a:r>
            <a:r>
              <a:rPr lang="zh-CN" altLang="en-US" sz="2800" b="1" kern="0" dirty="0"/>
              <a:t>为周期    的</a:t>
            </a:r>
            <a:r>
              <a:rPr lang="zh-CN" altLang="en-US" sz="2800" b="1" kern="0" dirty="0" smtClean="0"/>
              <a:t>连续函数</a:t>
            </a:r>
            <a:endParaRPr lang="zh-CN" altLang="en-US" sz="2800" b="1" kern="0" dirty="0"/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600" b="1" kern="0" dirty="0" smtClean="0">
                <a:latin typeface="+mn-lt"/>
                <a:ea typeface="+mn-ea"/>
              </a:rPr>
              <a:t>•               </a:t>
            </a:r>
            <a:r>
              <a:rPr lang="zh-CN" altLang="en-US" sz="2600" b="1" kern="0" dirty="0" smtClean="0">
                <a:latin typeface="+mn-lt"/>
                <a:ea typeface="+mn-ea"/>
              </a:rPr>
              <a:t>的</a:t>
            </a:r>
            <a:r>
              <a:rPr lang="zh-CN" altLang="en-US" sz="2600" b="1" kern="0" dirty="0">
                <a:latin typeface="+mn-lt"/>
                <a:ea typeface="+mn-ea"/>
              </a:rPr>
              <a:t>傅立叶反变换</a:t>
            </a:r>
            <a:r>
              <a:rPr lang="zh-CN" altLang="en-US" sz="2600" b="1" kern="0" dirty="0" smtClean="0">
                <a:latin typeface="+mn-lt"/>
                <a:ea typeface="+mn-ea"/>
              </a:rPr>
              <a:t>：</a:t>
            </a:r>
            <a:endParaRPr lang="en-US" altLang="zh-CN" sz="2600" b="1" kern="0" dirty="0" smtClean="0">
              <a:latin typeface="+mn-lt"/>
              <a:ea typeface="+mn-ea"/>
            </a:endParaRPr>
          </a:p>
          <a:p>
            <a:pPr marL="469900" indent="-4699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  <a:p>
            <a:pPr marL="469900" indent="-469900" eaLnBrk="0" hangingPunct="0"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200" b="1" kern="0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70668"/>
              </p:ext>
            </p:extLst>
          </p:nvPr>
        </p:nvGraphicFramePr>
        <p:xfrm>
          <a:off x="2700583" y="1988840"/>
          <a:ext cx="36716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公式" r:id="rId3" imgW="1675673" imgH="495085" progId="Equation.3">
                  <p:embed/>
                </p:oleObj>
              </mc:Choice>
              <mc:Fallback>
                <p:oleObj name="公式" r:id="rId3" imgW="167567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583" y="1988840"/>
                        <a:ext cx="3671617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90144"/>
              </p:ext>
            </p:extLst>
          </p:nvPr>
        </p:nvGraphicFramePr>
        <p:xfrm>
          <a:off x="2417659" y="5030191"/>
          <a:ext cx="5610725" cy="127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公式" r:id="rId5" imgW="2031840" imgH="406080" progId="Equation.3">
                  <p:embed/>
                </p:oleObj>
              </mc:Choice>
              <mc:Fallback>
                <p:oleObj name="公式" r:id="rId5" imgW="2031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59" y="5030191"/>
                        <a:ext cx="5610725" cy="127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850219"/>
              </p:ext>
            </p:extLst>
          </p:nvPr>
        </p:nvGraphicFramePr>
        <p:xfrm>
          <a:off x="2627784" y="1438493"/>
          <a:ext cx="648072" cy="47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公式" r:id="rId7" imgW="355446" imgH="228501" progId="Equation.3">
                  <p:embed/>
                </p:oleObj>
              </mc:Choice>
              <mc:Fallback>
                <p:oleObj name="公式" r:id="rId7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38493"/>
                        <a:ext cx="648072" cy="478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15006"/>
              </p:ext>
            </p:extLst>
          </p:nvPr>
        </p:nvGraphicFramePr>
        <p:xfrm>
          <a:off x="611560" y="4322489"/>
          <a:ext cx="8493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公式" r:id="rId9" imgW="571252" imgH="279279" progId="Equation.3">
                  <p:embed/>
                </p:oleObj>
              </mc:Choice>
              <mc:Fallback>
                <p:oleObj name="公式" r:id="rId9" imgW="571252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22489"/>
                        <a:ext cx="8493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6345"/>
              </p:ext>
            </p:extLst>
          </p:nvPr>
        </p:nvGraphicFramePr>
        <p:xfrm>
          <a:off x="3029794" y="3446015"/>
          <a:ext cx="3810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11" imgW="253890" imgH="190417" progId="Equation.3">
                  <p:embed/>
                </p:oleObj>
              </mc:Choice>
              <mc:Fallback>
                <p:oleObj name="公式" r:id="rId11" imgW="253890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794" y="3446015"/>
                        <a:ext cx="3810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93364"/>
              </p:ext>
            </p:extLst>
          </p:nvPr>
        </p:nvGraphicFramePr>
        <p:xfrm>
          <a:off x="4541962" y="3473697"/>
          <a:ext cx="246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公式" r:id="rId13" imgW="164957" imgH="152268" progId="Equation.3">
                  <p:embed/>
                </p:oleObj>
              </mc:Choice>
              <mc:Fallback>
                <p:oleObj name="公式" r:id="rId13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962" y="3473697"/>
                        <a:ext cx="246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标注 13"/>
          <p:cNvSpPr/>
          <p:nvPr/>
        </p:nvSpPr>
        <p:spPr>
          <a:xfrm>
            <a:off x="5784464" y="274638"/>
            <a:ext cx="3036008" cy="988340"/>
          </a:xfrm>
          <a:prstGeom prst="cloudCallout">
            <a:avLst>
              <a:gd name="adj1" fmla="val -41711"/>
              <a:gd name="adj2" fmla="val 7049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给定一个离散时间信号，计算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DTFT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715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DTFT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graphicFrame>
        <p:nvGraphicFramePr>
          <p:cNvPr id="7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92288"/>
              </p:ext>
            </p:extLst>
          </p:nvPr>
        </p:nvGraphicFramePr>
        <p:xfrm>
          <a:off x="755650" y="1340321"/>
          <a:ext cx="7561263" cy="4752975"/>
        </p:xfrm>
        <a:graphic>
          <a:graphicData uri="http://schemas.openxmlformats.org/drawingml/2006/table">
            <a:tbl>
              <a:tblPr/>
              <a:tblGrid>
                <a:gridCol w="75612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性质                   序列                离散时间傅立叶变换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0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线性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时移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频移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频率微分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卷积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相乘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帕斯瓦尔公式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39363"/>
              </p:ext>
            </p:extLst>
          </p:nvPr>
        </p:nvGraphicFramePr>
        <p:xfrm>
          <a:off x="3419475" y="1924744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Equation" r:id="rId3" imgW="330057" imgH="203112" progId="Equation.DSMT4">
                  <p:embed/>
                </p:oleObj>
              </mc:Choice>
              <mc:Fallback>
                <p:oleObj name="Equation" r:id="rId3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24744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17981"/>
              </p:ext>
            </p:extLst>
          </p:nvPr>
        </p:nvGraphicFramePr>
        <p:xfrm>
          <a:off x="5834063" y="1924744"/>
          <a:ext cx="609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924744"/>
                        <a:ext cx="609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54062"/>
              </p:ext>
            </p:extLst>
          </p:nvPr>
        </p:nvGraphicFramePr>
        <p:xfrm>
          <a:off x="3419475" y="2285107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7" imgW="317087" imgH="215619" progId="Equation.DSMT4">
                  <p:embed/>
                </p:oleObj>
              </mc:Choice>
              <mc:Fallback>
                <p:oleObj name="Equation" r:id="rId7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85107"/>
                        <a:ext cx="4381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35073"/>
              </p:ext>
            </p:extLst>
          </p:nvPr>
        </p:nvGraphicFramePr>
        <p:xfrm>
          <a:off x="5795963" y="2285107"/>
          <a:ext cx="723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9" imgW="520700" imgH="228600" progId="Equation.DSMT4">
                  <p:embed/>
                </p:oleObj>
              </mc:Choice>
              <mc:Fallback>
                <p:oleObj name="Equation" r:id="rId9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85107"/>
                        <a:ext cx="723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43998"/>
              </p:ext>
            </p:extLst>
          </p:nvPr>
        </p:nvGraphicFramePr>
        <p:xfrm>
          <a:off x="2916238" y="2789932"/>
          <a:ext cx="1323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11" imgW="952087" imgH="215806" progId="Equation.DSMT4">
                  <p:embed/>
                </p:oleObj>
              </mc:Choice>
              <mc:Fallback>
                <p:oleObj name="Equation" r:id="rId11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89932"/>
                        <a:ext cx="1323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60274"/>
              </p:ext>
            </p:extLst>
          </p:nvPr>
        </p:nvGraphicFramePr>
        <p:xfrm>
          <a:off x="3276600" y="3150294"/>
          <a:ext cx="762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50294"/>
                        <a:ext cx="7620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43558"/>
              </p:ext>
            </p:extLst>
          </p:nvPr>
        </p:nvGraphicFramePr>
        <p:xfrm>
          <a:off x="3263900" y="3509069"/>
          <a:ext cx="876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Equation" r:id="rId15" imgW="571252" imgH="228501" progId="Equation.DSMT4">
                  <p:embed/>
                </p:oleObj>
              </mc:Choice>
              <mc:Fallback>
                <p:oleObj name="Equation" r:id="rId15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09069"/>
                        <a:ext cx="876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776922"/>
              </p:ext>
            </p:extLst>
          </p:nvPr>
        </p:nvGraphicFramePr>
        <p:xfrm>
          <a:off x="3203575" y="3942457"/>
          <a:ext cx="8667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42457"/>
                        <a:ext cx="8667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49951"/>
              </p:ext>
            </p:extLst>
          </p:nvPr>
        </p:nvGraphicFramePr>
        <p:xfrm>
          <a:off x="3197225" y="4301232"/>
          <a:ext cx="942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Equation" r:id="rId19" imgW="672808" imgH="203112" progId="Equation.DSMT4">
                  <p:embed/>
                </p:oleObj>
              </mc:Choice>
              <mc:Fallback>
                <p:oleObj name="Equation" r:id="rId19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301232"/>
                        <a:ext cx="9429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03993"/>
              </p:ext>
            </p:extLst>
          </p:nvPr>
        </p:nvGraphicFramePr>
        <p:xfrm>
          <a:off x="3276600" y="4590157"/>
          <a:ext cx="752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Equation" r:id="rId21" imgW="558558" imgH="203112" progId="Equation.DSMT4">
                  <p:embed/>
                </p:oleObj>
              </mc:Choice>
              <mc:Fallback>
                <p:oleObj name="Equation" r:id="rId21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90157"/>
                        <a:ext cx="7524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85577"/>
              </p:ext>
            </p:extLst>
          </p:nvPr>
        </p:nvGraphicFramePr>
        <p:xfrm>
          <a:off x="5495925" y="2789932"/>
          <a:ext cx="1524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Equation" r:id="rId23" imgW="1257300" imgH="228600" progId="Equation.DSMT4">
                  <p:embed/>
                </p:oleObj>
              </mc:Choice>
              <mc:Fallback>
                <p:oleObj name="Equation" r:id="rId23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789932"/>
                        <a:ext cx="15240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59790"/>
              </p:ext>
            </p:extLst>
          </p:nvPr>
        </p:nvGraphicFramePr>
        <p:xfrm>
          <a:off x="5580063" y="3077269"/>
          <a:ext cx="1219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Equation" r:id="rId25" imgW="774364" imgH="228501" progId="Equation.DSMT4">
                  <p:embed/>
                </p:oleObj>
              </mc:Choice>
              <mc:Fallback>
                <p:oleObj name="Equation" r:id="rId25" imgW="77436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77269"/>
                        <a:ext cx="12192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70520"/>
              </p:ext>
            </p:extLst>
          </p:nvPr>
        </p:nvGraphicFramePr>
        <p:xfrm>
          <a:off x="5707063" y="3437632"/>
          <a:ext cx="952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Equation" r:id="rId27" imgW="685800" imgH="228600" progId="Equation.DSMT4">
                  <p:embed/>
                </p:oleObj>
              </mc:Choice>
              <mc:Fallback>
                <p:oleObj name="Equation" r:id="rId2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437632"/>
                        <a:ext cx="9525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33257"/>
              </p:ext>
            </p:extLst>
          </p:nvPr>
        </p:nvGraphicFramePr>
        <p:xfrm>
          <a:off x="5707063" y="3797994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Equation" r:id="rId29" imgW="660400" imgH="419100" progId="Equation.DSMT4">
                  <p:embed/>
                </p:oleObj>
              </mc:Choice>
              <mc:Fallback>
                <p:oleObj name="Equation" r:id="rId29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797994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51095"/>
              </p:ext>
            </p:extLst>
          </p:nvPr>
        </p:nvGraphicFramePr>
        <p:xfrm>
          <a:off x="5614988" y="4183757"/>
          <a:ext cx="1333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Equation" r:id="rId31" imgW="901309" imgH="228501" progId="Equation.DSMT4">
                  <p:embed/>
                </p:oleObj>
              </mc:Choice>
              <mc:Fallback>
                <p:oleObj name="Equation" r:id="rId31" imgW="90130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4183757"/>
                        <a:ext cx="13335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0348"/>
              </p:ext>
            </p:extLst>
          </p:nvPr>
        </p:nvGraphicFramePr>
        <p:xfrm>
          <a:off x="5292725" y="4445694"/>
          <a:ext cx="2159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Equation" r:id="rId33" imgW="1651000" imgH="393700" progId="Equation.DSMT4">
                  <p:embed/>
                </p:oleObj>
              </mc:Choice>
              <mc:Fallback>
                <p:oleObj name="Equation" r:id="rId33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445694"/>
                        <a:ext cx="2159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2900363" y="2875657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 b="1">
                <a:cs typeface="Times New Roman" pitchFamily="18" charset="0"/>
              </a:rPr>
              <a:t> </a:t>
            </a:r>
            <a:endParaRPr lang="zh-CN" altLang="en-US" sz="2400"/>
          </a:p>
        </p:txBody>
      </p:sp>
      <p:graphicFrame>
        <p:nvGraphicFramePr>
          <p:cNvPr id="2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63712"/>
              </p:ext>
            </p:extLst>
          </p:nvPr>
        </p:nvGraphicFramePr>
        <p:xfrm>
          <a:off x="3124200" y="5166419"/>
          <a:ext cx="3744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Equation" r:id="rId35" imgW="2463800" imgH="431800" progId="Equation.DSMT4">
                  <p:embed/>
                </p:oleObj>
              </mc:Choice>
              <mc:Fallback>
                <p:oleObj name="Equation" r:id="rId35" imgW="246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66419"/>
                        <a:ext cx="37449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2900363" y="3740844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</a:rPr>
              <a:t> </a:t>
            </a:r>
            <a:endParaRPr lang="zh-CN" altLang="en-US" sz="2400"/>
          </a:p>
        </p:txBody>
      </p:sp>
      <p:sp>
        <p:nvSpPr>
          <p:cNvPr id="27" name="云形标注 26"/>
          <p:cNvSpPr/>
          <p:nvPr/>
        </p:nvSpPr>
        <p:spPr>
          <a:xfrm>
            <a:off x="7164287" y="186161"/>
            <a:ext cx="1739319" cy="1368152"/>
          </a:xfrm>
          <a:prstGeom prst="cloudCallout">
            <a:avLst>
              <a:gd name="adj1" fmla="val -54540"/>
              <a:gd name="adj2" fmla="val 1367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会证明吗？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3865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傅里叶分析的四种情形</a:t>
            </a:r>
            <a:endParaRPr lang="zh-CN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25741"/>
              </p:ext>
            </p:extLst>
          </p:nvPr>
        </p:nvGraphicFramePr>
        <p:xfrm>
          <a:off x="754062" y="2253952"/>
          <a:ext cx="1879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3" imgW="1000176" imgH="352357" progId="Equation.3">
                  <p:embed/>
                </p:oleObj>
              </mc:Choice>
              <mc:Fallback>
                <p:oleObj name="Equation" r:id="rId3" imgW="1000176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" y="2253952"/>
                        <a:ext cx="1879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31954"/>
              </p:ext>
            </p:extLst>
          </p:nvPr>
        </p:nvGraphicFramePr>
        <p:xfrm>
          <a:off x="2246312" y="3144540"/>
          <a:ext cx="22510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5" imgW="1295535" imgH="352357" progId="Equation.3">
                  <p:embed/>
                </p:oleObj>
              </mc:Choice>
              <mc:Fallback>
                <p:oleObj name="Equation" r:id="rId5" imgW="1295535" imgH="35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2" y="3144540"/>
                        <a:ext cx="22510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20417"/>
              </p:ext>
            </p:extLst>
          </p:nvPr>
        </p:nvGraphicFramePr>
        <p:xfrm>
          <a:off x="766762" y="4311352"/>
          <a:ext cx="2241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7" imgW="1533441" imgH="314257" progId="Equation.3">
                  <p:embed/>
                </p:oleObj>
              </mc:Choice>
              <mc:Fallback>
                <p:oleObj name="Equation" r:id="rId7" imgW="1533441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4311352"/>
                        <a:ext cx="2241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407496"/>
              </p:ext>
            </p:extLst>
          </p:nvPr>
        </p:nvGraphicFramePr>
        <p:xfrm>
          <a:off x="1712912" y="5073352"/>
          <a:ext cx="27305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公式" r:id="rId9" imgW="1571743" imgH="323985" progId="Equation.3">
                  <p:embed/>
                </p:oleObj>
              </mc:Choice>
              <mc:Fallback>
                <p:oleObj name="公式" r:id="rId9" imgW="1571743" imgH="323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2" y="5073352"/>
                        <a:ext cx="27305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16179"/>
              </p:ext>
            </p:extLst>
          </p:nvPr>
        </p:nvGraphicFramePr>
        <p:xfrm>
          <a:off x="4824412" y="2193627"/>
          <a:ext cx="1990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11" imgW="1066800" imgH="371543" progId="Equation.3">
                  <p:embed/>
                </p:oleObj>
              </mc:Choice>
              <mc:Fallback>
                <p:oleObj name="Equation" r:id="rId11" imgW="1066800" imgH="3715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2" y="2193627"/>
                        <a:ext cx="19907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72604"/>
              </p:ext>
            </p:extLst>
          </p:nvPr>
        </p:nvGraphicFramePr>
        <p:xfrm>
          <a:off x="6589712" y="3092152"/>
          <a:ext cx="2181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13" imgW="1304976" imgH="342900" progId="Equation.3">
                  <p:embed/>
                </p:oleObj>
              </mc:Choice>
              <mc:Fallback>
                <p:oleObj name="Equation" r:id="rId13" imgW="130497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2" y="3092152"/>
                        <a:ext cx="21812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2055"/>
              </p:ext>
            </p:extLst>
          </p:nvPr>
        </p:nvGraphicFramePr>
        <p:xfrm>
          <a:off x="4787900" y="4235152"/>
          <a:ext cx="26400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15" imgW="1600335" imgH="314257" progId="Equation.3">
                  <p:embed/>
                </p:oleObj>
              </mc:Choice>
              <mc:Fallback>
                <p:oleObj name="Equation" r:id="rId15" imgW="1600335" imgH="3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35152"/>
                        <a:ext cx="26400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64540"/>
              </p:ext>
            </p:extLst>
          </p:nvPr>
        </p:nvGraphicFramePr>
        <p:xfrm>
          <a:off x="6191571" y="5008339"/>
          <a:ext cx="26654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公式" r:id="rId17" imgW="1466816" imgH="390457" progId="Equation.3">
                  <p:embed/>
                </p:oleObj>
              </mc:Choice>
              <mc:Fallback>
                <p:oleObj name="公式" r:id="rId17" imgW="1466816" imgH="390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71" y="5008339"/>
                        <a:ext cx="26654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36575" y="1568152"/>
            <a:ext cx="86439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时域       频域           时域           频域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02543" y="1918568"/>
            <a:ext cx="54552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级数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傅立叶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变换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07975" y="980728"/>
            <a:ext cx="864393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连续时间                   离散时间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65162" y="40827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608512" y="1611015"/>
            <a:ext cx="0" cy="498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679450" y="2111077"/>
            <a:ext cx="8215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65162" y="1611015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08025" y="3244552"/>
            <a:ext cx="1674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746375" y="2369840"/>
            <a:ext cx="1862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17537" y="5992515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584450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非周期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60912" y="3239790"/>
            <a:ext cx="17605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189787" y="2287290"/>
            <a:ext cx="183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周期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813300" y="5987752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离散 非周期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7261225" y="6021090"/>
            <a:ext cx="1689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连续 周期</a:t>
            </a: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648072" y="6597352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云形标注 30"/>
          <p:cNvSpPr/>
          <p:nvPr/>
        </p:nvSpPr>
        <p:spPr>
          <a:xfrm>
            <a:off x="7579781" y="128587"/>
            <a:ext cx="1307270" cy="1119635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理解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9836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48816" y="3958158"/>
            <a:ext cx="8299648" cy="2711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8816" y="1052736"/>
            <a:ext cx="8299648" cy="2808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188566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DFT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9607640"/>
              </p:ext>
            </p:extLst>
          </p:nvPr>
        </p:nvGraphicFramePr>
        <p:xfrm>
          <a:off x="808856" y="1052736"/>
          <a:ext cx="6858000" cy="152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3" imgW="3333649" imgH="590685" progId="Equation.DSMT4">
                  <p:embed/>
                </p:oleObj>
              </mc:Choice>
              <mc:Fallback>
                <p:oleObj name="Equation" r:id="rId3" imgW="3333649" imgH="590685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56" y="1052736"/>
                        <a:ext cx="6858000" cy="1526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9864087"/>
              </p:ext>
            </p:extLst>
          </p:nvPr>
        </p:nvGraphicFramePr>
        <p:xfrm>
          <a:off x="812800" y="2820094"/>
          <a:ext cx="78343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5" imgW="3676751" imgH="333443" progId="Equation.DSMT4">
                  <p:embed/>
                </p:oleObj>
              </mc:Choice>
              <mc:Fallback>
                <p:oleObj name="Equation" r:id="rId5" imgW="3676751" imgH="333443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820094"/>
                        <a:ext cx="783431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76285"/>
              </p:ext>
            </p:extLst>
          </p:nvPr>
        </p:nvGraphicFramePr>
        <p:xfrm>
          <a:off x="1874058" y="5876642"/>
          <a:ext cx="18780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7" imgW="748975" imgH="241195" progId="Equation.3">
                  <p:embed/>
                </p:oleObj>
              </mc:Choice>
              <mc:Fallback>
                <p:oleObj name="Equation" r:id="rId7" imgW="748975" imgH="24119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58" y="5876642"/>
                        <a:ext cx="1878012" cy="604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66474"/>
              </p:ext>
            </p:extLst>
          </p:nvPr>
        </p:nvGraphicFramePr>
        <p:xfrm>
          <a:off x="1835696" y="4102174"/>
          <a:ext cx="2447925" cy="60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9" imgW="914400" imgH="241300" progId="Equation.3">
                  <p:embed/>
                </p:oleObj>
              </mc:Choice>
              <mc:Fallback>
                <p:oleObj name="Equation" r:id="rId9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102174"/>
                        <a:ext cx="2447925" cy="6020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41444"/>
              </p:ext>
            </p:extLst>
          </p:nvPr>
        </p:nvGraphicFramePr>
        <p:xfrm>
          <a:off x="1899706" y="4949808"/>
          <a:ext cx="35274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11" imgW="1511300" imgH="241300" progId="Equation.3">
                  <p:embed/>
                </p:oleObj>
              </mc:Choice>
              <mc:Fallback>
                <p:oleObj name="Equation" r:id="rId11" imgW="151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706" y="4949808"/>
                        <a:ext cx="3527425" cy="550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16689"/>
              </p:ext>
            </p:extLst>
          </p:nvPr>
        </p:nvGraphicFramePr>
        <p:xfrm>
          <a:off x="5707013" y="4791058"/>
          <a:ext cx="24653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3" imgW="1371600" imgH="457200" progId="Equation.3">
                  <p:embed/>
                </p:oleObj>
              </mc:Choice>
              <mc:Fallback>
                <p:oleObj name="Equation" r:id="rId13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13" y="4791058"/>
                        <a:ext cx="2465387" cy="785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099418"/>
              </p:ext>
            </p:extLst>
          </p:nvPr>
        </p:nvGraphicFramePr>
        <p:xfrm>
          <a:off x="4248958" y="5836955"/>
          <a:ext cx="25209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5" imgW="799753" imgH="241195" progId="Equation.3">
                  <p:embed/>
                </p:oleObj>
              </mc:Choice>
              <mc:Fallback>
                <p:oleObj name="Equation" r:id="rId1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958" y="5836955"/>
                        <a:ext cx="2520950" cy="687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23528" y="4967957"/>
            <a:ext cx="1550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宋体" charset="-122"/>
              </a:rPr>
              <a:t>周期性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23528" y="4100264"/>
            <a:ext cx="1550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宋体" charset="-122"/>
              </a:rPr>
              <a:t>对称性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23528" y="5832053"/>
            <a:ext cx="1550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宋体" charset="-122"/>
              </a:rPr>
              <a:t>可约性</a:t>
            </a:r>
          </a:p>
        </p:txBody>
      </p:sp>
      <p:sp>
        <p:nvSpPr>
          <p:cNvPr id="19" name="云形标注 18"/>
          <p:cNvSpPr/>
          <p:nvPr/>
        </p:nvSpPr>
        <p:spPr>
          <a:xfrm>
            <a:off x="6804248" y="128587"/>
            <a:ext cx="1944216" cy="683023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熟记于心！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4673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DFT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412776"/>
            <a:ext cx="82296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 </a:t>
            </a:r>
            <a:r>
              <a:rPr lang="en-US" altLang="zh-CN" sz="2000" b="1" dirty="0"/>
              <a:t>- </a:t>
            </a:r>
            <a:r>
              <a:rPr lang="zh-CN" altLang="en-US" sz="2000" b="1" dirty="0"/>
              <a:t>线  性</a:t>
            </a:r>
            <a:r>
              <a:rPr lang="en-US" altLang="zh-CN" sz="2000" b="1" dirty="0"/>
              <a:t>:  </a:t>
            </a:r>
            <a:r>
              <a:rPr lang="zh-CN" altLang="en-US" sz="2000" b="1" dirty="0" smtClean="0"/>
              <a:t>设                                               ，   </a:t>
            </a:r>
            <a:r>
              <a:rPr lang="zh-CN" altLang="en-US" sz="2000" b="1" dirty="0"/>
              <a:t>和   都为常数，</a:t>
            </a:r>
            <a:r>
              <a:rPr lang="zh-CN" altLang="en-US" sz="2000" b="1" dirty="0" smtClean="0"/>
              <a:t>则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- </a:t>
            </a:r>
            <a:r>
              <a:rPr lang="zh-CN" altLang="en-US" sz="2000" b="1" dirty="0"/>
              <a:t>对称性：设      </a:t>
            </a:r>
            <a:r>
              <a:rPr lang="zh-CN" altLang="en-US" sz="2000" b="1" dirty="0" smtClean="0"/>
              <a:t>    </a:t>
            </a:r>
            <a:r>
              <a:rPr lang="zh-CN" altLang="en-US" sz="2000" b="1" dirty="0"/>
              <a:t>是一长度为 </a:t>
            </a:r>
            <a:r>
              <a:rPr lang="zh-CN" altLang="en-US" sz="2000" b="1" dirty="0" smtClean="0"/>
              <a:t>    </a:t>
            </a:r>
            <a:r>
              <a:rPr lang="zh-CN" altLang="en-US" sz="2000" b="1" dirty="0"/>
              <a:t>的实序列，且                               </a:t>
            </a:r>
            <a:endParaRPr lang="en-US" altLang="zh-CN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/>
              <a:t>                </a:t>
            </a:r>
            <a:r>
              <a:rPr lang="zh-CN" altLang="en-US" sz="2000" b="1" dirty="0"/>
              <a:t>则有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       即：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/>
              <a:t>        或：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75366"/>
              </p:ext>
            </p:extLst>
          </p:nvPr>
        </p:nvGraphicFramePr>
        <p:xfrm>
          <a:off x="1935039" y="1526307"/>
          <a:ext cx="2420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公式" r:id="rId3" imgW="1409700" imgH="228600" progId="Equation.3">
                  <p:embed/>
                </p:oleObj>
              </mc:Choice>
              <mc:Fallback>
                <p:oleObj name="公式" r:id="rId3" imgW="140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39" y="1526307"/>
                        <a:ext cx="2420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02754"/>
              </p:ext>
            </p:extLst>
          </p:nvPr>
        </p:nvGraphicFramePr>
        <p:xfrm>
          <a:off x="2090738" y="2111275"/>
          <a:ext cx="51450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公式" r:id="rId5" imgW="2997200" imgH="228600" progId="Equation.3">
                  <p:embed/>
                </p:oleObj>
              </mc:Choice>
              <mc:Fallback>
                <p:oleObj name="公式" r:id="rId5" imgW="299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111275"/>
                        <a:ext cx="51450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792721"/>
              </p:ext>
            </p:extLst>
          </p:nvPr>
        </p:nvGraphicFramePr>
        <p:xfrm>
          <a:off x="4716016" y="1604417"/>
          <a:ext cx="21748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604417"/>
                        <a:ext cx="21748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57964"/>
              </p:ext>
            </p:extLst>
          </p:nvPr>
        </p:nvGraphicFramePr>
        <p:xfrm>
          <a:off x="5203379" y="1556792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379" y="1556792"/>
                        <a:ext cx="2174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526271"/>
              </p:ext>
            </p:extLst>
          </p:nvPr>
        </p:nvGraphicFramePr>
        <p:xfrm>
          <a:off x="3907160" y="270892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公式" r:id="rId11" imgW="177492" imgH="177492" progId="Equation.3">
                  <p:embed/>
                </p:oleObj>
              </mc:Choice>
              <mc:Fallback>
                <p:oleObj name="公式" r:id="rId11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160" y="270892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30810"/>
              </p:ext>
            </p:extLst>
          </p:nvPr>
        </p:nvGraphicFramePr>
        <p:xfrm>
          <a:off x="2011263" y="2721297"/>
          <a:ext cx="544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公式" r:id="rId13" imgW="317225" imgH="203024" progId="Equation.3">
                  <p:embed/>
                </p:oleObj>
              </mc:Choice>
              <mc:Fallback>
                <p:oleObj name="公式" r:id="rId1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63" y="2721297"/>
                        <a:ext cx="544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263521"/>
              </p:ext>
            </p:extLst>
          </p:nvPr>
        </p:nvGraphicFramePr>
        <p:xfrm>
          <a:off x="5807347" y="2699072"/>
          <a:ext cx="20050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公式" r:id="rId15" imgW="1167893" imgH="215806" progId="Equation.3">
                  <p:embed/>
                </p:oleObj>
              </mc:Choice>
              <mc:Fallback>
                <p:oleObj name="公式" r:id="rId15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347" y="2699072"/>
                        <a:ext cx="20050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05895"/>
              </p:ext>
            </p:extLst>
          </p:nvPr>
        </p:nvGraphicFramePr>
        <p:xfrm>
          <a:off x="1979712" y="3051076"/>
          <a:ext cx="1982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公式" r:id="rId17" imgW="1155700" imgH="228600" progId="Equation.3">
                  <p:embed/>
                </p:oleObj>
              </mc:Choice>
              <mc:Fallback>
                <p:oleObj name="公式" r:id="rId17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51076"/>
                        <a:ext cx="1982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25973"/>
              </p:ext>
            </p:extLst>
          </p:nvPr>
        </p:nvGraphicFramePr>
        <p:xfrm>
          <a:off x="2233613" y="3646388"/>
          <a:ext cx="2724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公式" r:id="rId19" imgW="1586811" imgH="215806" progId="Equation.3">
                  <p:embed/>
                </p:oleObj>
              </mc:Choice>
              <mc:Fallback>
                <p:oleObj name="公式" r:id="rId19" imgW="158681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646388"/>
                        <a:ext cx="27241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59195"/>
              </p:ext>
            </p:extLst>
          </p:nvPr>
        </p:nvGraphicFramePr>
        <p:xfrm>
          <a:off x="2220913" y="4284563"/>
          <a:ext cx="28987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公式" r:id="rId21" imgW="1688367" imgH="215806" progId="Equation.3">
                  <p:embed/>
                </p:oleObj>
              </mc:Choice>
              <mc:Fallback>
                <p:oleObj name="公式" r:id="rId21" imgW="168836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284563"/>
                        <a:ext cx="28987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85183"/>
              </p:ext>
            </p:extLst>
          </p:nvPr>
        </p:nvGraphicFramePr>
        <p:xfrm>
          <a:off x="2209800" y="4865588"/>
          <a:ext cx="2027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公式" r:id="rId23" imgW="1180588" imgH="253890" progId="Equation.3">
                  <p:embed/>
                </p:oleObj>
              </mc:Choice>
              <mc:Fallback>
                <p:oleObj name="公式" r:id="rId23" imgW="11805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65588"/>
                        <a:ext cx="20272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80038"/>
              </p:ext>
            </p:extLst>
          </p:nvPr>
        </p:nvGraphicFramePr>
        <p:xfrm>
          <a:off x="2206625" y="5522813"/>
          <a:ext cx="34559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公式" r:id="rId25" imgW="1739900" imgH="215900" progId="Equation.3">
                  <p:embed/>
                </p:oleObj>
              </mc:Choice>
              <mc:Fallback>
                <p:oleObj name="公式" r:id="rId25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22813"/>
                        <a:ext cx="34559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8"/>
          <p:cNvSpPr>
            <a:spLocks/>
          </p:cNvSpPr>
          <p:nvPr/>
        </p:nvSpPr>
        <p:spPr bwMode="auto">
          <a:xfrm>
            <a:off x="2005013" y="3719413"/>
            <a:ext cx="152400" cy="841375"/>
          </a:xfrm>
          <a:prstGeom prst="leftBrace">
            <a:avLst>
              <a:gd name="adj1" fmla="val 460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8" name="AutoShape 19"/>
          <p:cNvSpPr>
            <a:spLocks/>
          </p:cNvSpPr>
          <p:nvPr/>
        </p:nvSpPr>
        <p:spPr bwMode="auto">
          <a:xfrm>
            <a:off x="1981200" y="4964013"/>
            <a:ext cx="152400" cy="841375"/>
          </a:xfrm>
          <a:prstGeom prst="leftBrace">
            <a:avLst>
              <a:gd name="adj1" fmla="val 460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86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68144"/>
            <a:ext cx="7920880" cy="56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04800" y="116558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FFT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5796137" y="128587"/>
            <a:ext cx="1944216" cy="939557"/>
          </a:xfrm>
          <a:prstGeom prst="cloudCallout">
            <a:avLst>
              <a:gd name="adj1" fmla="val -56761"/>
              <a:gd name="adj2" fmla="val 7712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为什么能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快速计算？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5324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1045</Words>
  <Application>Microsoft Office PowerPoint</Application>
  <PresentationFormat>全屏显示(4:3)</PresentationFormat>
  <Paragraphs>261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黑体</vt:lpstr>
      <vt:lpstr>华文行楷</vt:lpstr>
      <vt:lpstr>楷体</vt:lpstr>
      <vt:lpstr>楷体_GB2312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Symbol</vt:lpstr>
      <vt:lpstr>Times New Roman</vt:lpstr>
      <vt:lpstr>Verdana</vt:lpstr>
      <vt:lpstr>Wingdings</vt:lpstr>
      <vt:lpstr>Wingdings 2</vt:lpstr>
      <vt:lpstr>sp#ln-01 20150309</vt:lpstr>
      <vt:lpstr>1_sp#ln-01 20150309</vt:lpstr>
      <vt:lpstr>2_sp#ln-01 20150309</vt:lpstr>
      <vt:lpstr>Equation</vt:lpstr>
      <vt:lpstr>公式</vt:lpstr>
      <vt:lpstr>15 数字信号处理：课程复习</vt:lpstr>
      <vt:lpstr>知识点罗列</vt:lpstr>
      <vt:lpstr>卷积和卷积性质</vt:lpstr>
      <vt:lpstr>DTFT</vt:lpstr>
      <vt:lpstr>DTFT的性质</vt:lpstr>
      <vt:lpstr>傅里叶分析的四种情形</vt:lpstr>
      <vt:lpstr>DFT</vt:lpstr>
      <vt:lpstr>DFT的性质</vt:lpstr>
      <vt:lpstr>FFT</vt:lpstr>
      <vt:lpstr>Z变换及其收敛域（RoC）</vt:lpstr>
      <vt:lpstr>语音产生机理</vt:lpstr>
      <vt:lpstr>线性产生模型</vt:lpstr>
      <vt:lpstr>语谱图：短时傅里叶变换（STFT）</vt:lpstr>
      <vt:lpstr>语音时间分析</vt:lpstr>
      <vt:lpstr>复倒谱和倒谱</vt:lpstr>
      <vt:lpstr>MFCC计算</vt:lpstr>
      <vt:lpstr>LPC &amp; LSP</vt:lpstr>
      <vt:lpstr>LPC系数求解</vt:lpstr>
      <vt:lpstr>LSP</vt:lpstr>
      <vt:lpstr>PowerPoint 演示文稿</vt:lpstr>
      <vt:lpstr>PowerPoint 演示文稿</vt:lpstr>
      <vt:lpstr>语音识别一般性系统架构</vt:lpstr>
      <vt:lpstr>基于VQ的说话人识别方法</vt:lpstr>
      <vt:lpstr>基于VQ的语音识别方法</vt:lpstr>
      <vt:lpstr>动态时间弯曲(DTW)</vt:lpstr>
      <vt:lpstr>HMM模型</vt:lpstr>
      <vt:lpstr>HMM的三个问题</vt:lpstr>
      <vt:lpstr>HMM的计算</vt:lpstr>
      <vt:lpstr>基于HMM的语音识别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xyxue</dc:creator>
  <cp:lastModifiedBy>薛向阳</cp:lastModifiedBy>
  <cp:revision>158</cp:revision>
  <dcterms:created xsi:type="dcterms:W3CDTF">2013-03-10T13:51:02Z</dcterms:created>
  <dcterms:modified xsi:type="dcterms:W3CDTF">2018-05-13T13:41:42Z</dcterms:modified>
</cp:coreProperties>
</file>