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48C0BEA-5664-4830-9557-C239892CD5D2}"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2BA87C-3DCE-4E61-8DB1-C9D5AB277F99}"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8C0BEA-5664-4830-9557-C239892CD5D2}"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2BA87C-3DCE-4E61-8DB1-C9D5AB277F9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8C0BEA-5664-4830-9557-C239892CD5D2}"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2BA87C-3DCE-4E61-8DB1-C9D5AB277F9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8C0BEA-5664-4830-9557-C239892CD5D2}"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2BA87C-3DCE-4E61-8DB1-C9D5AB277F99}"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C0BEA-5664-4830-9557-C239892CD5D2}"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2BA87C-3DCE-4E61-8DB1-C9D5AB277F99}"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48C0BEA-5664-4830-9557-C239892CD5D2}"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2BA87C-3DCE-4E61-8DB1-C9D5AB277F99}"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48C0BEA-5664-4830-9557-C239892CD5D2}" type="datetimeFigureOut">
              <a:rPr lang="en-GB" smtClean="0"/>
              <a:t>30/08/2017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2BA87C-3DCE-4E61-8DB1-C9D5AB277F99}"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48C0BEA-5664-4830-9557-C239892CD5D2}" type="datetimeFigureOut">
              <a:rPr lang="en-GB" smtClean="0"/>
              <a:t>30/08/2017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2BA87C-3DCE-4E61-8DB1-C9D5AB277F9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C0BEA-5664-4830-9557-C239892CD5D2}" type="datetimeFigureOut">
              <a:rPr lang="en-GB" smtClean="0"/>
              <a:t>30/08/2017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2BA87C-3DCE-4E61-8DB1-C9D5AB277F9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C0BEA-5664-4830-9557-C239892CD5D2}"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2BA87C-3DCE-4E61-8DB1-C9D5AB277F99}"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C0BEA-5664-4830-9557-C239892CD5D2}"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2BA87C-3DCE-4E61-8DB1-C9D5AB277F99}"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C0BEA-5664-4830-9557-C239892CD5D2}" type="datetimeFigureOut">
              <a:rPr lang="en-GB" smtClean="0"/>
              <a:t>30/08/2017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BA87C-3DCE-4E61-8DB1-C9D5AB277F99}"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Internal Hardware Device</a:t>
            </a:r>
            <a:endParaRPr lang="en-GB" dirty="0"/>
          </a:p>
        </p:txBody>
      </p:sp>
      <p:sp>
        <p:nvSpPr>
          <p:cNvPr id="3" name="Subtitle 2"/>
          <p:cNvSpPr>
            <a:spLocks noGrp="1"/>
          </p:cNvSpPr>
          <p:nvPr>
            <p:ph type="subTitle" idx="1"/>
          </p:nvPr>
        </p:nvSpPr>
        <p:spPr/>
        <p:txBody>
          <a:bodyPr/>
          <a:lstStyle/>
          <a:p>
            <a:r>
              <a:rPr lang="en-US" dirty="0" err="1" smtClean="0"/>
              <a:t>By:Yash</a:t>
            </a:r>
            <a:r>
              <a:rPr lang="en-US" dirty="0" smtClean="0"/>
              <a:t> Shah</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KeyBoard</a:t>
            </a:r>
            <a:endParaRPr lang="en-GB" dirty="0"/>
          </a:p>
        </p:txBody>
      </p:sp>
      <p:sp>
        <p:nvSpPr>
          <p:cNvPr id="3" name="Content Placeholder 2"/>
          <p:cNvSpPr>
            <a:spLocks noGrp="1"/>
          </p:cNvSpPr>
          <p:nvPr>
            <p:ph idx="1"/>
          </p:nvPr>
        </p:nvSpPr>
        <p:spPr/>
        <p:txBody>
          <a:bodyPr/>
          <a:lstStyle/>
          <a:p>
            <a:r>
              <a:rPr lang="en-GB" dirty="0"/>
              <a:t>a panel of keys that operate a computer or typewriter.</a:t>
            </a:r>
          </a:p>
        </p:txBody>
      </p:sp>
      <p:pic>
        <p:nvPicPr>
          <p:cNvPr id="4" name="Picture 3" descr="268253665_89f1378028fa.jpeg"/>
          <p:cNvPicPr>
            <a:picLocks noChangeAspect="1"/>
          </p:cNvPicPr>
          <p:nvPr/>
        </p:nvPicPr>
        <p:blipFill>
          <a:blip r:embed="rId2" cstate="print"/>
          <a:stretch>
            <a:fillRect/>
          </a:stretch>
        </p:blipFill>
        <p:spPr>
          <a:xfrm>
            <a:off x="2771800" y="2276872"/>
            <a:ext cx="5530214" cy="36724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a:t>
            </a:r>
            <a:endParaRPr lang="en-GB" dirty="0"/>
          </a:p>
        </p:txBody>
      </p:sp>
      <p:sp>
        <p:nvSpPr>
          <p:cNvPr id="3" name="Content Placeholder 2"/>
          <p:cNvSpPr>
            <a:spLocks noGrp="1"/>
          </p:cNvSpPr>
          <p:nvPr>
            <p:ph idx="1"/>
          </p:nvPr>
        </p:nvSpPr>
        <p:spPr/>
        <p:txBody>
          <a:bodyPr/>
          <a:lstStyle/>
          <a:p>
            <a:r>
              <a:rPr lang="en-GB" dirty="0"/>
              <a:t>use a mouse to move a cursor on a computer screen.</a:t>
            </a:r>
          </a:p>
        </p:txBody>
      </p:sp>
      <p:pic>
        <p:nvPicPr>
          <p:cNvPr id="4" name="Picture 3" descr="microsoft-wirelessmobile3500-3.jpg"/>
          <p:cNvPicPr>
            <a:picLocks noChangeAspect="1"/>
          </p:cNvPicPr>
          <p:nvPr/>
        </p:nvPicPr>
        <p:blipFill>
          <a:blip r:embed="rId2" cstate="print"/>
          <a:stretch>
            <a:fillRect/>
          </a:stretch>
        </p:blipFill>
        <p:spPr>
          <a:xfrm>
            <a:off x="2339752" y="2060848"/>
            <a:ext cx="5954918" cy="44371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Microphone</a:t>
            </a:r>
            <a:endParaRPr lang="en-GB" dirty="0"/>
          </a:p>
        </p:txBody>
      </p:sp>
      <p:sp>
        <p:nvSpPr>
          <p:cNvPr id="3" name="Content Placeholder 2"/>
          <p:cNvSpPr>
            <a:spLocks noGrp="1"/>
          </p:cNvSpPr>
          <p:nvPr>
            <p:ph idx="1"/>
          </p:nvPr>
        </p:nvSpPr>
        <p:spPr/>
        <p:txBody>
          <a:bodyPr/>
          <a:lstStyle/>
          <a:p>
            <a:pPr>
              <a:buNone/>
            </a:pPr>
            <a:r>
              <a:rPr lang="en-GB" dirty="0" smtClean="0"/>
              <a:t>A </a:t>
            </a:r>
            <a:r>
              <a:rPr lang="en-GB" dirty="0"/>
              <a:t>device containing a transducer for converting sound waves into electrical signals that can then be amplified, transmitted, and output through a speaker. See also speaker and transducer. ... A device that converts sound waves into analogous electrical waves.</a:t>
            </a:r>
          </a:p>
        </p:txBody>
      </p:sp>
      <p:pic>
        <p:nvPicPr>
          <p:cNvPr id="4" name="Picture 3" descr="86-847-001-06.jpg"/>
          <p:cNvPicPr>
            <a:picLocks noChangeAspect="1"/>
          </p:cNvPicPr>
          <p:nvPr/>
        </p:nvPicPr>
        <p:blipFill>
          <a:blip r:embed="rId2" cstate="print"/>
          <a:stretch>
            <a:fillRect/>
          </a:stretch>
        </p:blipFill>
        <p:spPr>
          <a:xfrm>
            <a:off x="3563888" y="4535742"/>
            <a:ext cx="3096344" cy="23222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WebCam</a:t>
            </a:r>
            <a:endParaRPr lang="en-GB" dirty="0"/>
          </a:p>
        </p:txBody>
      </p:sp>
      <p:sp>
        <p:nvSpPr>
          <p:cNvPr id="3" name="Content Placeholder 2"/>
          <p:cNvSpPr>
            <a:spLocks noGrp="1"/>
          </p:cNvSpPr>
          <p:nvPr>
            <p:ph idx="1"/>
          </p:nvPr>
        </p:nvSpPr>
        <p:spPr/>
        <p:txBody>
          <a:bodyPr/>
          <a:lstStyle/>
          <a:p>
            <a:r>
              <a:rPr lang="en-GB" dirty="0"/>
              <a:t>A </a:t>
            </a:r>
            <a:r>
              <a:rPr lang="en-GB" b="1" dirty="0"/>
              <a:t>webcam</a:t>
            </a:r>
            <a:r>
              <a:rPr lang="en-GB" dirty="0"/>
              <a:t> is a video camera that feeds or streams its image in real time to or through a </a:t>
            </a:r>
            <a:r>
              <a:rPr lang="en-GB" b="1" dirty="0"/>
              <a:t>computer</a:t>
            </a:r>
            <a:r>
              <a:rPr lang="en-GB" dirty="0"/>
              <a:t> to a </a:t>
            </a:r>
            <a:r>
              <a:rPr lang="en-GB" b="1" dirty="0"/>
              <a:t>computer</a:t>
            </a:r>
            <a:r>
              <a:rPr lang="en-GB" dirty="0"/>
              <a:t> network. When "captured" by the </a:t>
            </a:r>
            <a:r>
              <a:rPr lang="en-GB" b="1" dirty="0"/>
              <a:t>computer</a:t>
            </a:r>
            <a:r>
              <a:rPr lang="en-GB" dirty="0"/>
              <a:t>, the video stream may be saved, viewed or sent on to other networks via systems such as the internet, and emailed as an attachment.</a:t>
            </a:r>
          </a:p>
        </p:txBody>
      </p:sp>
      <p:pic>
        <p:nvPicPr>
          <p:cNvPr id="4" name="Picture 3" descr="s-l225.jpg"/>
          <p:cNvPicPr>
            <a:picLocks noChangeAspect="1"/>
          </p:cNvPicPr>
          <p:nvPr/>
        </p:nvPicPr>
        <p:blipFill>
          <a:blip r:embed="rId2" cstate="print"/>
          <a:stretch>
            <a:fillRect/>
          </a:stretch>
        </p:blipFill>
        <p:spPr>
          <a:xfrm>
            <a:off x="5508104" y="4477172"/>
            <a:ext cx="2380828" cy="23808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Speakers</a:t>
            </a:r>
            <a:endParaRPr lang="en-GB" dirty="0"/>
          </a:p>
        </p:txBody>
      </p:sp>
      <p:sp>
        <p:nvSpPr>
          <p:cNvPr id="3" name="Content Placeholder 2"/>
          <p:cNvSpPr>
            <a:spLocks noGrp="1"/>
          </p:cNvSpPr>
          <p:nvPr>
            <p:ph idx="1"/>
          </p:nvPr>
        </p:nvSpPr>
        <p:spPr/>
        <p:txBody>
          <a:bodyPr/>
          <a:lstStyle/>
          <a:p>
            <a:r>
              <a:rPr lang="en-GB" dirty="0"/>
              <a:t>They receive audio input from the </a:t>
            </a:r>
            <a:r>
              <a:rPr lang="en-GB" b="1" dirty="0"/>
              <a:t>computer's</a:t>
            </a:r>
            <a:r>
              <a:rPr lang="en-GB" dirty="0"/>
              <a:t> sound card and produce audio output in the form of sound waves. Most </a:t>
            </a:r>
            <a:r>
              <a:rPr lang="en-GB" b="1" dirty="0"/>
              <a:t>computer speakers</a:t>
            </a:r>
            <a:r>
              <a:rPr lang="en-GB" dirty="0"/>
              <a:t> are active </a:t>
            </a:r>
            <a:r>
              <a:rPr lang="en-GB" b="1" dirty="0"/>
              <a:t>speakers</a:t>
            </a:r>
            <a:r>
              <a:rPr lang="en-GB" dirty="0"/>
              <a:t>, meaning they have an internal amplifier which allows you to increase the volume, or amplitude, of the sound</a:t>
            </a:r>
          </a:p>
        </p:txBody>
      </p:sp>
      <p:pic>
        <p:nvPicPr>
          <p:cNvPr id="4" name="Picture 3" descr="510080-the-best-computer-speakers-of-2016.jpg"/>
          <p:cNvPicPr>
            <a:picLocks noChangeAspect="1"/>
          </p:cNvPicPr>
          <p:nvPr/>
        </p:nvPicPr>
        <p:blipFill>
          <a:blip r:embed="rId2" cstate="print"/>
          <a:stretch>
            <a:fillRect/>
          </a:stretch>
        </p:blipFill>
        <p:spPr>
          <a:xfrm>
            <a:off x="5004048" y="4581128"/>
            <a:ext cx="3682664" cy="20732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a:t>
            </a:r>
            <a:endParaRPr lang="en-GB" dirty="0"/>
          </a:p>
        </p:txBody>
      </p:sp>
      <p:sp>
        <p:nvSpPr>
          <p:cNvPr id="3" name="Content Placeholder 2"/>
          <p:cNvSpPr>
            <a:spLocks noGrp="1"/>
          </p:cNvSpPr>
          <p:nvPr>
            <p:ph idx="1"/>
          </p:nvPr>
        </p:nvSpPr>
        <p:spPr/>
        <p:txBody>
          <a:bodyPr/>
          <a:lstStyle/>
          <a:p>
            <a:r>
              <a:rPr lang="en-GB" sz="2800" dirty="0"/>
              <a:t>A </a:t>
            </a:r>
            <a:r>
              <a:rPr lang="en-GB" sz="2800" b="1" dirty="0"/>
              <a:t>computer monitor</a:t>
            </a:r>
            <a:r>
              <a:rPr lang="en-GB" sz="2800" dirty="0"/>
              <a:t> is an electronic device that shows pictures for </a:t>
            </a:r>
            <a:r>
              <a:rPr lang="en-GB" sz="2800" b="1" dirty="0"/>
              <a:t>computers</a:t>
            </a:r>
            <a:r>
              <a:rPr lang="en-GB" sz="2800" dirty="0"/>
              <a:t>. </a:t>
            </a:r>
            <a:r>
              <a:rPr lang="en-GB" sz="2800" b="1" dirty="0"/>
              <a:t>Monitors</a:t>
            </a:r>
            <a:r>
              <a:rPr lang="en-GB" sz="2800" dirty="0"/>
              <a:t> often look similar to televisions. The main difference between a </a:t>
            </a:r>
            <a:r>
              <a:rPr lang="en-GB" sz="2800" b="1" dirty="0"/>
              <a:t>monitor</a:t>
            </a:r>
            <a:r>
              <a:rPr lang="en-GB" sz="2800" dirty="0"/>
              <a:t> and a television is that a </a:t>
            </a:r>
            <a:r>
              <a:rPr lang="en-GB" sz="2800" b="1" dirty="0"/>
              <a:t>monitor</a:t>
            </a:r>
            <a:r>
              <a:rPr lang="en-GB" sz="2800" dirty="0"/>
              <a:t> does not have a television tuner to change channels. </a:t>
            </a:r>
            <a:r>
              <a:rPr lang="en-GB" sz="2800" b="1" dirty="0"/>
              <a:t>Monitors</a:t>
            </a:r>
            <a:r>
              <a:rPr lang="en-GB" sz="2800" dirty="0"/>
              <a:t> often have higher display resolution than televisions</a:t>
            </a:r>
            <a:r>
              <a:rPr lang="en-GB" dirty="0"/>
              <a:t>.</a:t>
            </a:r>
          </a:p>
        </p:txBody>
      </p:sp>
      <p:pic>
        <p:nvPicPr>
          <p:cNvPr id="4" name="Picture 3" descr="526889-the-best-computer-monitors-of-2017-nec-multisync-ea275wmi.jpg"/>
          <p:cNvPicPr>
            <a:picLocks noChangeAspect="1"/>
          </p:cNvPicPr>
          <p:nvPr/>
        </p:nvPicPr>
        <p:blipFill>
          <a:blip r:embed="rId2" cstate="print"/>
          <a:stretch>
            <a:fillRect/>
          </a:stretch>
        </p:blipFill>
        <p:spPr>
          <a:xfrm>
            <a:off x="5076056" y="4293096"/>
            <a:ext cx="3096344" cy="23256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Printer</a:t>
            </a:r>
            <a:endParaRPr lang="en-GB" dirty="0"/>
          </a:p>
        </p:txBody>
      </p:sp>
      <p:sp>
        <p:nvSpPr>
          <p:cNvPr id="3" name="Content Placeholder 2"/>
          <p:cNvSpPr>
            <a:spLocks noGrp="1"/>
          </p:cNvSpPr>
          <p:nvPr>
            <p:ph idx="1"/>
          </p:nvPr>
        </p:nvSpPr>
        <p:spPr/>
        <p:txBody>
          <a:bodyPr>
            <a:normAutofit/>
          </a:bodyPr>
          <a:lstStyle/>
          <a:p>
            <a:r>
              <a:rPr lang="en-GB" sz="2800" dirty="0"/>
              <a:t>A </a:t>
            </a:r>
            <a:r>
              <a:rPr lang="en-GB" sz="2800" b="1" dirty="0"/>
              <a:t>printer</a:t>
            </a:r>
            <a:r>
              <a:rPr lang="en-GB" sz="2800" dirty="0"/>
              <a:t> is a device that accepts text and graphic output from a </a:t>
            </a:r>
            <a:r>
              <a:rPr lang="en-GB" sz="2800" b="1" dirty="0"/>
              <a:t>computer</a:t>
            </a:r>
            <a:r>
              <a:rPr lang="en-GB" sz="2800" dirty="0"/>
              <a:t> and transfers the information to paper, usually to standard size sheets of paper. </a:t>
            </a:r>
            <a:r>
              <a:rPr lang="en-GB" sz="2800" b="1" dirty="0" err="1"/>
              <a:t>Printers</a:t>
            </a:r>
            <a:r>
              <a:rPr lang="en-GB" sz="2800" dirty="0" err="1"/>
              <a:t>vary</a:t>
            </a:r>
            <a:r>
              <a:rPr lang="en-GB" sz="2800" dirty="0"/>
              <a:t> in size, speed, sophistication, and cost. In general, more expensive </a:t>
            </a:r>
            <a:r>
              <a:rPr lang="en-GB" sz="2800" b="1" dirty="0"/>
              <a:t>printers</a:t>
            </a:r>
            <a:r>
              <a:rPr lang="en-GB" sz="2800" dirty="0"/>
              <a:t> are used for higher-resolution </a:t>
            </a:r>
            <a:r>
              <a:rPr lang="en-GB" sz="2800" dirty="0" err="1"/>
              <a:t>color</a:t>
            </a:r>
            <a:r>
              <a:rPr lang="en-GB" sz="2800" dirty="0"/>
              <a:t> </a:t>
            </a:r>
            <a:r>
              <a:rPr lang="en-GB" sz="2800" b="1" dirty="0"/>
              <a:t>printing</a:t>
            </a:r>
            <a:r>
              <a:rPr lang="en-GB" sz="2800" dirty="0"/>
              <a:t>.</a:t>
            </a:r>
          </a:p>
        </p:txBody>
      </p:sp>
      <p:pic>
        <p:nvPicPr>
          <p:cNvPr id="4" name="Picture 3" descr="530139-canon-pixma-mg5720-wireless-inkjet-all-in-one.jpg"/>
          <p:cNvPicPr>
            <a:picLocks noChangeAspect="1"/>
          </p:cNvPicPr>
          <p:nvPr/>
        </p:nvPicPr>
        <p:blipFill>
          <a:blip r:embed="rId2" cstate="print"/>
          <a:stretch>
            <a:fillRect/>
          </a:stretch>
        </p:blipFill>
        <p:spPr>
          <a:xfrm>
            <a:off x="2483768" y="4193704"/>
            <a:ext cx="3996444" cy="26642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Scanner</a:t>
            </a:r>
            <a:endParaRPr lang="en-GB" dirty="0"/>
          </a:p>
        </p:txBody>
      </p:sp>
      <p:sp>
        <p:nvSpPr>
          <p:cNvPr id="3" name="Content Placeholder 2"/>
          <p:cNvSpPr>
            <a:spLocks noGrp="1"/>
          </p:cNvSpPr>
          <p:nvPr>
            <p:ph idx="1"/>
          </p:nvPr>
        </p:nvSpPr>
        <p:spPr/>
        <p:txBody>
          <a:bodyPr>
            <a:normAutofit/>
          </a:bodyPr>
          <a:lstStyle/>
          <a:p>
            <a:r>
              <a:rPr lang="en-GB" sz="2800" dirty="0"/>
              <a:t>A </a:t>
            </a:r>
            <a:r>
              <a:rPr lang="en-GB" sz="2800" b="1" dirty="0"/>
              <a:t>scanner</a:t>
            </a:r>
            <a:r>
              <a:rPr lang="en-GB" sz="2800" dirty="0"/>
              <a:t> is a device that captures images from photographic prints, posters, magazine pages, and similar sources for </a:t>
            </a:r>
            <a:r>
              <a:rPr lang="en-GB" sz="2800" b="1" dirty="0"/>
              <a:t>computer</a:t>
            </a:r>
            <a:r>
              <a:rPr lang="en-GB" sz="2800" dirty="0"/>
              <a:t> editing and display. </a:t>
            </a:r>
            <a:r>
              <a:rPr lang="en-GB" sz="2800" b="1" dirty="0" err="1"/>
              <a:t>Scanners</a:t>
            </a:r>
            <a:r>
              <a:rPr lang="en-GB" sz="2800" dirty="0" err="1"/>
              <a:t>come</a:t>
            </a:r>
            <a:r>
              <a:rPr lang="en-GB" sz="2800" dirty="0"/>
              <a:t> in hand-held, feed-in, and flatbed types and for </a:t>
            </a:r>
            <a:r>
              <a:rPr lang="en-GB" sz="2800" b="1" dirty="0"/>
              <a:t>scanning</a:t>
            </a:r>
            <a:r>
              <a:rPr lang="en-GB" sz="2800" dirty="0"/>
              <a:t> black-and-white only, or </a:t>
            </a:r>
            <a:r>
              <a:rPr lang="en-GB" sz="2800" dirty="0" err="1"/>
              <a:t>color</a:t>
            </a:r>
            <a:r>
              <a:rPr lang="en-GB" sz="2800" dirty="0"/>
              <a:t>.</a:t>
            </a:r>
          </a:p>
        </p:txBody>
      </p:sp>
      <p:pic>
        <p:nvPicPr>
          <p:cNvPr id="4" name="Picture 3" descr="scanner.jpg"/>
          <p:cNvPicPr>
            <a:picLocks noChangeAspect="1"/>
          </p:cNvPicPr>
          <p:nvPr/>
        </p:nvPicPr>
        <p:blipFill>
          <a:blip r:embed="rId2" cstate="print"/>
          <a:stretch>
            <a:fillRect/>
          </a:stretch>
        </p:blipFill>
        <p:spPr>
          <a:xfrm>
            <a:off x="2771800" y="3833664"/>
            <a:ext cx="3409624" cy="302433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OCR</a:t>
            </a:r>
            <a:endParaRPr lang="en-GB" dirty="0"/>
          </a:p>
        </p:txBody>
      </p:sp>
      <p:sp>
        <p:nvSpPr>
          <p:cNvPr id="3" name="Content Placeholder 2"/>
          <p:cNvSpPr>
            <a:spLocks noGrp="1"/>
          </p:cNvSpPr>
          <p:nvPr>
            <p:ph idx="1"/>
          </p:nvPr>
        </p:nvSpPr>
        <p:spPr/>
        <p:txBody>
          <a:bodyPr/>
          <a:lstStyle/>
          <a:p>
            <a:r>
              <a:rPr lang="en-GB" sz="2800" b="1" dirty="0"/>
              <a:t>OCR</a:t>
            </a:r>
            <a:r>
              <a:rPr lang="en-GB" sz="2800" dirty="0"/>
              <a:t> (</a:t>
            </a:r>
            <a:r>
              <a:rPr lang="en-GB" sz="2800" b="1" dirty="0"/>
              <a:t>optical character recognition</a:t>
            </a:r>
            <a:r>
              <a:rPr lang="en-GB" sz="2800" dirty="0"/>
              <a:t>) is the recognition of printed or written text characters by a </a:t>
            </a:r>
            <a:r>
              <a:rPr lang="en-GB" sz="2800" b="1" dirty="0"/>
              <a:t>computer</a:t>
            </a:r>
            <a:r>
              <a:rPr lang="en-GB" sz="2800" dirty="0"/>
              <a:t>. This involves </a:t>
            </a:r>
            <a:r>
              <a:rPr lang="en-GB" sz="2800" dirty="0" err="1"/>
              <a:t>photoscanning</a:t>
            </a:r>
            <a:r>
              <a:rPr lang="en-GB" sz="2800" dirty="0"/>
              <a:t> of the text character-by-character, analysis of the scanned-in image, and then translation of the character image into character codes, such as ASCII, commonly used in data processing</a:t>
            </a:r>
            <a:r>
              <a:rPr lang="en-GB" dirty="0"/>
              <a:t>.</a:t>
            </a:r>
          </a:p>
        </p:txBody>
      </p:sp>
      <p:pic>
        <p:nvPicPr>
          <p:cNvPr id="4" name="Picture 3" descr="ocr.jpg"/>
          <p:cNvPicPr>
            <a:picLocks noChangeAspect="1"/>
          </p:cNvPicPr>
          <p:nvPr/>
        </p:nvPicPr>
        <p:blipFill>
          <a:blip r:embed="rId2" cstate="print"/>
          <a:stretch>
            <a:fillRect/>
          </a:stretch>
        </p:blipFill>
        <p:spPr>
          <a:xfrm>
            <a:off x="3707904" y="4409728"/>
            <a:ext cx="3240360" cy="24482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a:t>
            </a:r>
            <a:endParaRPr lang="en-GB" dirty="0"/>
          </a:p>
        </p:txBody>
      </p:sp>
      <p:sp>
        <p:nvSpPr>
          <p:cNvPr id="3" name="Content Placeholder 2"/>
          <p:cNvSpPr>
            <a:spLocks noGrp="1"/>
          </p:cNvSpPr>
          <p:nvPr>
            <p:ph idx="1"/>
          </p:nvPr>
        </p:nvSpPr>
        <p:spPr/>
        <p:txBody>
          <a:bodyPr>
            <a:normAutofit/>
          </a:bodyPr>
          <a:lstStyle/>
          <a:p>
            <a:r>
              <a:rPr lang="en-GB" sz="2800" dirty="0"/>
              <a:t>Short for </a:t>
            </a:r>
            <a:r>
              <a:rPr lang="en-GB" sz="2800" b="1" dirty="0"/>
              <a:t>Magnetic-Ink Character Recognition</a:t>
            </a:r>
            <a:r>
              <a:rPr lang="en-GB" sz="2800" dirty="0"/>
              <a:t>, </a:t>
            </a:r>
            <a:r>
              <a:rPr lang="en-GB" sz="2800" b="1" dirty="0"/>
              <a:t>MICR</a:t>
            </a:r>
            <a:r>
              <a:rPr lang="en-GB" sz="2800" dirty="0"/>
              <a:t> is a font capable of recognition using magnetically charged ink. </a:t>
            </a:r>
            <a:r>
              <a:rPr lang="en-GB" sz="2800" b="1" dirty="0"/>
              <a:t>Computers</a:t>
            </a:r>
            <a:r>
              <a:rPr lang="en-GB" sz="2800" dirty="0"/>
              <a:t> equipped with the right hardware and software can print or read the character printed in such ink. </a:t>
            </a:r>
            <a:r>
              <a:rPr lang="en-GB" sz="2800" b="1" dirty="0"/>
              <a:t>MICR</a:t>
            </a:r>
            <a:r>
              <a:rPr lang="en-GB" sz="2800" dirty="0"/>
              <a:t> font is commonly used to print checks, deposit slips, mortgage coupons, etc.</a:t>
            </a:r>
          </a:p>
        </p:txBody>
      </p:sp>
      <p:pic>
        <p:nvPicPr>
          <p:cNvPr id="4" name="Picture 3" descr="micr-st8300.jpg"/>
          <p:cNvPicPr>
            <a:picLocks noChangeAspect="1"/>
          </p:cNvPicPr>
          <p:nvPr/>
        </p:nvPicPr>
        <p:blipFill>
          <a:blip r:embed="rId2" cstate="print"/>
          <a:stretch>
            <a:fillRect/>
          </a:stretch>
        </p:blipFill>
        <p:spPr>
          <a:xfrm>
            <a:off x="4427983" y="4221088"/>
            <a:ext cx="2623793" cy="26369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Mother Board</a:t>
            </a:r>
            <a:endParaRPr lang="en-GB" dirty="0"/>
          </a:p>
        </p:txBody>
      </p:sp>
      <p:sp>
        <p:nvSpPr>
          <p:cNvPr id="3" name="Content Placeholder 2"/>
          <p:cNvSpPr>
            <a:spLocks noGrp="1"/>
          </p:cNvSpPr>
          <p:nvPr>
            <p:ph idx="1"/>
          </p:nvPr>
        </p:nvSpPr>
        <p:spPr/>
        <p:txBody>
          <a:bodyPr/>
          <a:lstStyle/>
          <a:p>
            <a:r>
              <a:rPr lang="en-GB" dirty="0" smtClean="0"/>
              <a:t>A </a:t>
            </a:r>
            <a:r>
              <a:rPr lang="en-GB" dirty="0"/>
              <a:t>printed circuit board containing the principal components of a computer or other device, with connectors into which other circuit boards </a:t>
            </a:r>
            <a:r>
              <a:rPr lang="en-GB" dirty="0" smtClean="0"/>
              <a:t>can </a:t>
            </a:r>
            <a:r>
              <a:rPr lang="en-GB" dirty="0"/>
              <a:t>be </a:t>
            </a:r>
            <a:r>
              <a:rPr lang="en-GB" dirty="0" smtClean="0"/>
              <a:t>slotted.</a:t>
            </a:r>
            <a:endParaRPr lang="en-GB" dirty="0"/>
          </a:p>
        </p:txBody>
      </p:sp>
      <p:pic>
        <p:nvPicPr>
          <p:cNvPr id="4" name="Picture 3" descr="motherboard-450x339.jpg"/>
          <p:cNvPicPr>
            <a:picLocks noChangeAspect="1"/>
          </p:cNvPicPr>
          <p:nvPr/>
        </p:nvPicPr>
        <p:blipFill>
          <a:blip r:embed="rId2" cstate="print"/>
          <a:stretch>
            <a:fillRect/>
          </a:stretch>
        </p:blipFill>
        <p:spPr>
          <a:xfrm>
            <a:off x="3707904" y="3629025"/>
            <a:ext cx="4286250" cy="3228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Blu</a:t>
            </a:r>
            <a:r>
              <a:rPr lang="en-US" dirty="0" smtClean="0"/>
              <a:t>-Ray Disk Drive</a:t>
            </a:r>
            <a:endParaRPr lang="en-GB" dirty="0"/>
          </a:p>
        </p:txBody>
      </p:sp>
      <p:sp>
        <p:nvSpPr>
          <p:cNvPr id="3" name="Content Placeholder 2"/>
          <p:cNvSpPr>
            <a:spLocks noGrp="1"/>
          </p:cNvSpPr>
          <p:nvPr>
            <p:ph idx="1"/>
          </p:nvPr>
        </p:nvSpPr>
        <p:spPr/>
        <p:txBody>
          <a:bodyPr>
            <a:normAutofit/>
          </a:bodyPr>
          <a:lstStyle/>
          <a:p>
            <a:r>
              <a:rPr lang="en-GB" sz="2800" b="1" dirty="0" err="1"/>
              <a:t>Blu</a:t>
            </a:r>
            <a:r>
              <a:rPr lang="en-GB" sz="2800" dirty="0"/>
              <a:t>-</a:t>
            </a:r>
            <a:r>
              <a:rPr lang="en-GB" sz="2800" b="1" dirty="0"/>
              <a:t>ray</a:t>
            </a:r>
            <a:r>
              <a:rPr lang="en-GB" sz="2800" dirty="0"/>
              <a:t>. </a:t>
            </a:r>
            <a:r>
              <a:rPr lang="en-GB" sz="2800" b="1" dirty="0" err="1"/>
              <a:t>Blu</a:t>
            </a:r>
            <a:r>
              <a:rPr lang="en-GB" sz="2800" dirty="0"/>
              <a:t>-</a:t>
            </a:r>
            <a:r>
              <a:rPr lang="en-GB" sz="2800" b="1" dirty="0"/>
              <a:t>ray</a:t>
            </a:r>
            <a:r>
              <a:rPr lang="en-GB" sz="2800" dirty="0"/>
              <a:t> is an optical </a:t>
            </a:r>
            <a:r>
              <a:rPr lang="en-GB" sz="2800" b="1" dirty="0"/>
              <a:t>disc</a:t>
            </a:r>
            <a:r>
              <a:rPr lang="en-GB" sz="2800" dirty="0"/>
              <a:t> format such as CD and DVD. It was developed for recording and playing back high-definition (HD) video and for storing large amounts of data.</a:t>
            </a:r>
          </a:p>
        </p:txBody>
      </p:sp>
      <p:pic>
        <p:nvPicPr>
          <p:cNvPr id="4" name="Picture 3" descr="md05155860-350x350.jpg"/>
          <p:cNvPicPr>
            <a:picLocks noChangeAspect="1"/>
          </p:cNvPicPr>
          <p:nvPr/>
        </p:nvPicPr>
        <p:blipFill>
          <a:blip r:embed="rId2" cstate="print"/>
          <a:stretch>
            <a:fillRect/>
          </a:stretch>
        </p:blipFill>
        <p:spPr>
          <a:xfrm>
            <a:off x="3563888" y="2924944"/>
            <a:ext cx="4176464" cy="417646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 Drive</a:t>
            </a:r>
            <a:endParaRPr lang="en-GB" dirty="0"/>
          </a:p>
        </p:txBody>
      </p:sp>
      <p:sp>
        <p:nvSpPr>
          <p:cNvPr id="3" name="Content Placeholder 2"/>
          <p:cNvSpPr>
            <a:spLocks noGrp="1"/>
          </p:cNvSpPr>
          <p:nvPr>
            <p:ph idx="1"/>
          </p:nvPr>
        </p:nvSpPr>
        <p:spPr/>
        <p:txBody>
          <a:bodyPr>
            <a:normAutofit/>
          </a:bodyPr>
          <a:lstStyle/>
          <a:p>
            <a:r>
              <a:rPr lang="en-GB" sz="2800" dirty="0"/>
              <a:t>A </a:t>
            </a:r>
            <a:r>
              <a:rPr lang="en-GB" sz="2800" b="1" dirty="0"/>
              <a:t>pen drive</a:t>
            </a:r>
            <a:r>
              <a:rPr lang="en-GB" sz="2800" dirty="0"/>
              <a:t> being inserted into a USB port. Licensed from </a:t>
            </a:r>
            <a:r>
              <a:rPr lang="en-GB" sz="2800" dirty="0" err="1"/>
              <a:t>iStockPhoto</a:t>
            </a:r>
            <a:r>
              <a:rPr lang="en-GB" sz="2800" dirty="0"/>
              <a:t>. noun. The definition of a </a:t>
            </a:r>
            <a:r>
              <a:rPr lang="en-GB" sz="2800" b="1" dirty="0"/>
              <a:t>pen drive</a:t>
            </a:r>
            <a:r>
              <a:rPr lang="en-GB" sz="2800" dirty="0"/>
              <a:t> is small storage device shaped like a </a:t>
            </a:r>
            <a:r>
              <a:rPr lang="en-GB" sz="2800" b="1" dirty="0"/>
              <a:t>pen</a:t>
            </a:r>
            <a:r>
              <a:rPr lang="en-GB" sz="2800" dirty="0"/>
              <a:t> with built-in data storage that connects to a </a:t>
            </a:r>
            <a:r>
              <a:rPr lang="en-GB" sz="2800" b="1" dirty="0"/>
              <a:t>computer</a:t>
            </a:r>
            <a:r>
              <a:rPr lang="en-GB" sz="2800" dirty="0"/>
              <a:t> by a USB port. An example of a </a:t>
            </a:r>
            <a:r>
              <a:rPr lang="en-GB" sz="2800" b="1" dirty="0"/>
              <a:t>pen drive</a:t>
            </a:r>
            <a:r>
              <a:rPr lang="en-GB" sz="2800" dirty="0"/>
              <a:t> is </a:t>
            </a:r>
            <a:r>
              <a:rPr lang="en-GB" sz="2800" dirty="0" err="1"/>
              <a:t>a</a:t>
            </a:r>
            <a:r>
              <a:rPr lang="en-GB" sz="2800" b="1" dirty="0" err="1"/>
              <a:t>pen</a:t>
            </a:r>
            <a:r>
              <a:rPr lang="en-GB" sz="2800" dirty="0"/>
              <a:t> with a hidden USB port for saving data.</a:t>
            </a:r>
          </a:p>
        </p:txBody>
      </p:sp>
      <p:pic>
        <p:nvPicPr>
          <p:cNvPr id="4" name="Picture 3" descr="sandisk-cruzer-blade_1.jpg"/>
          <p:cNvPicPr>
            <a:picLocks noChangeAspect="1"/>
          </p:cNvPicPr>
          <p:nvPr/>
        </p:nvPicPr>
        <p:blipFill>
          <a:blip r:embed="rId2" cstate="print"/>
          <a:stretch>
            <a:fillRect/>
          </a:stretch>
        </p:blipFill>
        <p:spPr>
          <a:xfrm>
            <a:off x="2411760" y="4221088"/>
            <a:ext cx="4045014" cy="22322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Stick</a:t>
            </a:r>
            <a:endParaRPr lang="en-GB" dirty="0"/>
          </a:p>
        </p:txBody>
      </p:sp>
      <p:sp>
        <p:nvSpPr>
          <p:cNvPr id="3" name="Content Placeholder 2"/>
          <p:cNvSpPr>
            <a:spLocks noGrp="1"/>
          </p:cNvSpPr>
          <p:nvPr>
            <p:ph idx="1"/>
          </p:nvPr>
        </p:nvSpPr>
        <p:spPr/>
        <p:txBody>
          <a:bodyPr>
            <a:normAutofit/>
          </a:bodyPr>
          <a:lstStyle/>
          <a:p>
            <a:r>
              <a:rPr lang="en-GB" sz="2800" dirty="0"/>
              <a:t>USB </a:t>
            </a:r>
            <a:r>
              <a:rPr lang="en-GB" sz="2800" b="1" dirty="0"/>
              <a:t>memory sticks</a:t>
            </a:r>
            <a:r>
              <a:rPr lang="en-GB" sz="2800" dirty="0"/>
              <a:t>, also called pen drives or flash drives, are becoming more and more popular for the temporary storage and transfer of large amounts of electronic data. They should not be used as main data storage or to make permanent backups.</a:t>
            </a:r>
          </a:p>
        </p:txBody>
      </p:sp>
      <p:pic>
        <p:nvPicPr>
          <p:cNvPr id="4" name="Picture 3" descr="product_thumb.php_.jpg"/>
          <p:cNvPicPr>
            <a:picLocks noChangeAspect="1"/>
          </p:cNvPicPr>
          <p:nvPr/>
        </p:nvPicPr>
        <p:blipFill>
          <a:blip r:embed="rId2" cstate="print"/>
          <a:stretch>
            <a:fillRect/>
          </a:stretch>
        </p:blipFill>
        <p:spPr>
          <a:xfrm>
            <a:off x="3203848" y="3717032"/>
            <a:ext cx="3024336" cy="30243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Tape Drive</a:t>
            </a:r>
            <a:endParaRPr lang="en-GB" dirty="0"/>
          </a:p>
        </p:txBody>
      </p:sp>
      <p:sp>
        <p:nvSpPr>
          <p:cNvPr id="3" name="Content Placeholder 2"/>
          <p:cNvSpPr>
            <a:spLocks noGrp="1"/>
          </p:cNvSpPr>
          <p:nvPr>
            <p:ph idx="1"/>
          </p:nvPr>
        </p:nvSpPr>
        <p:spPr/>
        <p:txBody>
          <a:bodyPr>
            <a:normAutofit/>
          </a:bodyPr>
          <a:lstStyle/>
          <a:p>
            <a:r>
              <a:rPr lang="en-GB" sz="2800" b="1" dirty="0"/>
              <a:t>Magnetic tape</a:t>
            </a:r>
            <a:r>
              <a:rPr lang="en-GB" sz="2800" dirty="0"/>
              <a:t> is a medium for </a:t>
            </a:r>
            <a:r>
              <a:rPr lang="en-GB" sz="2800" b="1" dirty="0"/>
              <a:t>magnetic</a:t>
            </a:r>
            <a:r>
              <a:rPr lang="en-GB" sz="2800" dirty="0"/>
              <a:t> recording, made of a thin, </a:t>
            </a:r>
            <a:r>
              <a:rPr lang="en-GB" sz="2800" dirty="0" err="1"/>
              <a:t>magnetizable</a:t>
            </a:r>
            <a:r>
              <a:rPr lang="en-GB" sz="2800" dirty="0"/>
              <a:t> coating on a long, narrow strip of plastic film. It was developed in Germany, based on </a:t>
            </a:r>
            <a:r>
              <a:rPr lang="en-GB" sz="2800" b="1" dirty="0"/>
              <a:t>magnetic</a:t>
            </a:r>
            <a:r>
              <a:rPr lang="en-GB" sz="2800" dirty="0"/>
              <a:t> wire recording. ... A device that stores </a:t>
            </a:r>
            <a:r>
              <a:rPr lang="en-GB" sz="2800" b="1" dirty="0"/>
              <a:t>computer</a:t>
            </a:r>
            <a:r>
              <a:rPr lang="en-GB" sz="2800" dirty="0"/>
              <a:t> data on </a:t>
            </a:r>
            <a:r>
              <a:rPr lang="en-GB" sz="2800" b="1" dirty="0"/>
              <a:t>magnetic tape</a:t>
            </a:r>
            <a:r>
              <a:rPr lang="en-GB" sz="2800" dirty="0"/>
              <a:t> is a </a:t>
            </a:r>
            <a:r>
              <a:rPr lang="en-GB" sz="2800" b="1" dirty="0" err="1"/>
              <a:t>tape</a:t>
            </a:r>
            <a:r>
              <a:rPr lang="en-GB" sz="2800" dirty="0" err="1"/>
              <a:t>drive</a:t>
            </a:r>
            <a:r>
              <a:rPr lang="en-GB" sz="2800" dirty="0"/>
              <a:t> (</a:t>
            </a:r>
            <a:r>
              <a:rPr lang="en-GB" sz="2800" b="1" dirty="0"/>
              <a:t>tape</a:t>
            </a:r>
            <a:r>
              <a:rPr lang="en-GB" sz="2800" dirty="0"/>
              <a:t> unit, streamer).</a:t>
            </a:r>
          </a:p>
        </p:txBody>
      </p:sp>
      <p:pic>
        <p:nvPicPr>
          <p:cNvPr id="4" name="Picture 3" descr="5108845-Magnetic-tape-reel-for-computer-data-storage-Stock-Photo.jpg"/>
          <p:cNvPicPr>
            <a:picLocks noChangeAspect="1"/>
          </p:cNvPicPr>
          <p:nvPr/>
        </p:nvPicPr>
        <p:blipFill>
          <a:blip r:embed="rId2" cstate="print"/>
          <a:stretch>
            <a:fillRect/>
          </a:stretch>
        </p:blipFill>
        <p:spPr>
          <a:xfrm>
            <a:off x="3707904" y="4221088"/>
            <a:ext cx="2736304" cy="24611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 Card</a:t>
            </a:r>
            <a:endParaRPr lang="en-GB" dirty="0"/>
          </a:p>
        </p:txBody>
      </p:sp>
      <p:sp>
        <p:nvSpPr>
          <p:cNvPr id="3" name="Content Placeholder 2"/>
          <p:cNvSpPr>
            <a:spLocks noGrp="1"/>
          </p:cNvSpPr>
          <p:nvPr>
            <p:ph idx="1"/>
          </p:nvPr>
        </p:nvSpPr>
        <p:spPr/>
        <p:txBody>
          <a:bodyPr/>
          <a:lstStyle/>
          <a:p>
            <a:r>
              <a:rPr lang="en-GB" dirty="0" smtClean="0"/>
              <a:t>A </a:t>
            </a:r>
            <a:r>
              <a:rPr lang="en-GB" dirty="0"/>
              <a:t>printed circuit board that controls the output </a:t>
            </a:r>
            <a:r>
              <a:rPr lang="en-GB" dirty="0" smtClean="0"/>
              <a:t>to </a:t>
            </a:r>
            <a:r>
              <a:rPr lang="en-GB" dirty="0"/>
              <a:t>a display screen.</a:t>
            </a:r>
          </a:p>
        </p:txBody>
      </p:sp>
      <p:pic>
        <p:nvPicPr>
          <p:cNvPr id="4" name="Picture 3" descr="download.jpg"/>
          <p:cNvPicPr>
            <a:picLocks noChangeAspect="1"/>
          </p:cNvPicPr>
          <p:nvPr/>
        </p:nvPicPr>
        <p:blipFill>
          <a:blip r:embed="rId2" cstate="print"/>
          <a:stretch>
            <a:fillRect/>
          </a:stretch>
        </p:blipFill>
        <p:spPr>
          <a:xfrm>
            <a:off x="2123728" y="2708920"/>
            <a:ext cx="5510829" cy="41490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Centeral processing unit</a:t>
            </a:r>
            <a:endParaRPr lang="en-GB" dirty="0"/>
          </a:p>
        </p:txBody>
      </p:sp>
      <p:sp>
        <p:nvSpPr>
          <p:cNvPr id="3" name="Content Placeholder 2"/>
          <p:cNvSpPr>
            <a:spLocks noGrp="1"/>
          </p:cNvSpPr>
          <p:nvPr>
            <p:ph idx="1"/>
          </p:nvPr>
        </p:nvSpPr>
        <p:spPr/>
        <p:txBody>
          <a:bodyPr/>
          <a:lstStyle/>
          <a:p>
            <a:r>
              <a:rPr lang="en-GB" dirty="0"/>
              <a:t>T</a:t>
            </a:r>
            <a:r>
              <a:rPr lang="en-GB" dirty="0" smtClean="0"/>
              <a:t>he </a:t>
            </a:r>
            <a:r>
              <a:rPr lang="en-GB" dirty="0"/>
              <a:t>part of a computer in which operations are controlled and executed.</a:t>
            </a:r>
          </a:p>
        </p:txBody>
      </p:sp>
      <p:pic>
        <p:nvPicPr>
          <p:cNvPr id="4" name="Picture 3" descr="e1f7d8ad99487e9b45fdbcafe5d47046--core-i-computers.jpg"/>
          <p:cNvPicPr>
            <a:picLocks noChangeAspect="1"/>
          </p:cNvPicPr>
          <p:nvPr/>
        </p:nvPicPr>
        <p:blipFill>
          <a:blip r:embed="rId2" cstate="print"/>
          <a:stretch>
            <a:fillRect/>
          </a:stretch>
        </p:blipFill>
        <p:spPr>
          <a:xfrm>
            <a:off x="2411760" y="2708920"/>
            <a:ext cx="4513312" cy="38816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Card	</a:t>
            </a:r>
            <a:endParaRPr lang="en-GB" dirty="0"/>
          </a:p>
        </p:txBody>
      </p:sp>
      <p:sp>
        <p:nvSpPr>
          <p:cNvPr id="3" name="Content Placeholder 2"/>
          <p:cNvSpPr>
            <a:spLocks noGrp="1"/>
          </p:cNvSpPr>
          <p:nvPr>
            <p:ph idx="1"/>
          </p:nvPr>
        </p:nvSpPr>
        <p:spPr/>
        <p:txBody>
          <a:bodyPr/>
          <a:lstStyle/>
          <a:p>
            <a:r>
              <a:rPr lang="en-GB" dirty="0" smtClean="0"/>
              <a:t>A </a:t>
            </a:r>
            <a:r>
              <a:rPr lang="en-GB" dirty="0"/>
              <a:t>device that can be slotted into a computer to allow the use of audio components for multimedia applications.</a:t>
            </a:r>
          </a:p>
        </p:txBody>
      </p:sp>
      <p:pic>
        <p:nvPicPr>
          <p:cNvPr id="4" name="Picture 3" descr="soundcard1.jpg"/>
          <p:cNvPicPr>
            <a:picLocks noChangeAspect="1"/>
          </p:cNvPicPr>
          <p:nvPr/>
        </p:nvPicPr>
        <p:blipFill>
          <a:blip r:embed="rId2" cstate="print"/>
          <a:stretch>
            <a:fillRect/>
          </a:stretch>
        </p:blipFill>
        <p:spPr>
          <a:xfrm>
            <a:off x="1619672" y="3140968"/>
            <a:ext cx="5918466" cy="34563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Disk Drive</a:t>
            </a:r>
            <a:endParaRPr lang="en-GB" dirty="0"/>
          </a:p>
        </p:txBody>
      </p:sp>
      <p:sp>
        <p:nvSpPr>
          <p:cNvPr id="3" name="Content Placeholder 2"/>
          <p:cNvSpPr>
            <a:spLocks noGrp="1"/>
          </p:cNvSpPr>
          <p:nvPr>
            <p:ph idx="1"/>
          </p:nvPr>
        </p:nvSpPr>
        <p:spPr/>
        <p:txBody>
          <a:bodyPr/>
          <a:lstStyle/>
          <a:p>
            <a:r>
              <a:rPr lang="en-GB" dirty="0"/>
              <a:t>A hard disk drive (HDD), hard disk, hard drive or fixed disk is a data storage device that uses </a:t>
            </a:r>
            <a:r>
              <a:rPr lang="en-GB" b="1" dirty="0" err="1"/>
              <a:t>magnetic</a:t>
            </a:r>
            <a:r>
              <a:rPr lang="en-GB" dirty="0" err="1"/>
              <a:t>storage</a:t>
            </a:r>
            <a:r>
              <a:rPr lang="en-GB" dirty="0"/>
              <a:t> to store and retrieve digital information using one or more rigid rapidly rotating disks (platters) coated with </a:t>
            </a:r>
            <a:r>
              <a:rPr lang="en-GB" b="1" dirty="0"/>
              <a:t>magnetic</a:t>
            </a:r>
            <a:r>
              <a:rPr lang="en-GB" dirty="0"/>
              <a:t> </a:t>
            </a:r>
            <a:r>
              <a:rPr lang="en-GB" dirty="0" smtClean="0"/>
              <a:t>material</a:t>
            </a:r>
            <a:r>
              <a:rPr lang="en-GB" dirty="0"/>
              <a:t>.</a:t>
            </a:r>
          </a:p>
        </p:txBody>
      </p:sp>
      <p:pic>
        <p:nvPicPr>
          <p:cNvPr id="4" name="Picture 3" descr="Hitachi-Deskstar-7K2000.jpg"/>
          <p:cNvPicPr>
            <a:picLocks noChangeAspect="1"/>
          </p:cNvPicPr>
          <p:nvPr/>
        </p:nvPicPr>
        <p:blipFill>
          <a:blip r:embed="rId2" cstate="print"/>
          <a:stretch>
            <a:fillRect/>
          </a:stretch>
        </p:blipFill>
        <p:spPr>
          <a:xfrm>
            <a:off x="4860032" y="4134048"/>
            <a:ext cx="3170897" cy="27239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a:t>
            </a:r>
            <a:endParaRPr lang="en-GB" dirty="0"/>
          </a:p>
        </p:txBody>
      </p:sp>
      <p:sp>
        <p:nvSpPr>
          <p:cNvPr id="3" name="Content Placeholder 2"/>
          <p:cNvSpPr>
            <a:spLocks noGrp="1"/>
          </p:cNvSpPr>
          <p:nvPr>
            <p:ph idx="1"/>
          </p:nvPr>
        </p:nvSpPr>
        <p:spPr/>
        <p:txBody>
          <a:bodyPr/>
          <a:lstStyle/>
          <a:p>
            <a:r>
              <a:rPr lang="en-GB" dirty="0"/>
              <a:t>A </a:t>
            </a:r>
            <a:r>
              <a:rPr lang="en-GB" b="1" dirty="0"/>
              <a:t>computer fan</a:t>
            </a:r>
            <a:r>
              <a:rPr lang="en-GB" dirty="0"/>
              <a:t> is any </a:t>
            </a:r>
            <a:r>
              <a:rPr lang="en-GB" b="1" dirty="0"/>
              <a:t>fan</a:t>
            </a:r>
            <a:r>
              <a:rPr lang="en-GB" dirty="0"/>
              <a:t> inside, or attached to, </a:t>
            </a:r>
            <a:r>
              <a:rPr lang="en-GB" dirty="0" err="1"/>
              <a:t>a</a:t>
            </a:r>
            <a:r>
              <a:rPr lang="en-GB" b="1" dirty="0" err="1"/>
              <a:t>computer</a:t>
            </a:r>
            <a:r>
              <a:rPr lang="en-GB" dirty="0"/>
              <a:t> case used for active cooling, and may refer to </a:t>
            </a:r>
            <a:r>
              <a:rPr lang="en-GB" b="1" dirty="0"/>
              <a:t>fans</a:t>
            </a:r>
            <a:r>
              <a:rPr lang="en-GB" dirty="0"/>
              <a:t> that draw cooler air into the case from the outside, expel warm air from inside, or move air across a heat sink to </a:t>
            </a:r>
            <a:r>
              <a:rPr lang="en-GB" sz="2800" dirty="0"/>
              <a:t>cool a particular component.</a:t>
            </a:r>
          </a:p>
        </p:txBody>
      </p:sp>
      <p:pic>
        <p:nvPicPr>
          <p:cNvPr id="4" name="Picture 3" descr="download (1).jpg"/>
          <p:cNvPicPr>
            <a:picLocks noChangeAspect="1"/>
          </p:cNvPicPr>
          <p:nvPr/>
        </p:nvPicPr>
        <p:blipFill>
          <a:blip r:embed="rId2" cstate="print"/>
          <a:stretch>
            <a:fillRect/>
          </a:stretch>
        </p:blipFill>
        <p:spPr>
          <a:xfrm>
            <a:off x="5148064" y="4005064"/>
            <a:ext cx="3460838" cy="25922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Supply	</a:t>
            </a:r>
            <a:endParaRPr lang="en-GB" dirty="0"/>
          </a:p>
        </p:txBody>
      </p:sp>
      <p:sp>
        <p:nvSpPr>
          <p:cNvPr id="3" name="Content Placeholder 2"/>
          <p:cNvSpPr>
            <a:spLocks noGrp="1"/>
          </p:cNvSpPr>
          <p:nvPr>
            <p:ph idx="1"/>
          </p:nvPr>
        </p:nvSpPr>
        <p:spPr>
          <a:solidFill>
            <a:srgbClr val="00B050"/>
          </a:solidFill>
        </p:spPr>
        <p:txBody>
          <a:bodyPr/>
          <a:lstStyle/>
          <a:p>
            <a:r>
              <a:rPr lang="en-GB" dirty="0">
                <a:solidFill>
                  <a:schemeClr val="bg1"/>
                </a:solidFill>
              </a:rPr>
              <a:t>A </a:t>
            </a:r>
            <a:r>
              <a:rPr lang="en-GB" b="1" dirty="0">
                <a:solidFill>
                  <a:schemeClr val="bg1"/>
                </a:solidFill>
              </a:rPr>
              <a:t>power supply</a:t>
            </a:r>
            <a:r>
              <a:rPr lang="en-GB" dirty="0">
                <a:solidFill>
                  <a:schemeClr val="bg1"/>
                </a:solidFill>
              </a:rPr>
              <a:t> unit (or PSU) converts mains AC to low-voltage regulated DC </a:t>
            </a:r>
            <a:r>
              <a:rPr lang="en-GB" b="1" dirty="0">
                <a:solidFill>
                  <a:schemeClr val="bg1"/>
                </a:solidFill>
              </a:rPr>
              <a:t>power</a:t>
            </a:r>
            <a:r>
              <a:rPr lang="en-GB" dirty="0">
                <a:solidFill>
                  <a:schemeClr val="bg1"/>
                </a:solidFill>
              </a:rPr>
              <a:t> for the internal components of a </a:t>
            </a:r>
            <a:r>
              <a:rPr lang="en-GB" b="1" dirty="0">
                <a:solidFill>
                  <a:schemeClr val="bg1"/>
                </a:solidFill>
              </a:rPr>
              <a:t>computer</a:t>
            </a:r>
            <a:r>
              <a:rPr lang="en-GB" dirty="0">
                <a:solidFill>
                  <a:schemeClr val="bg1"/>
                </a:solidFill>
              </a:rPr>
              <a:t>. Modern </a:t>
            </a:r>
            <a:r>
              <a:rPr lang="en-GB" dirty="0" err="1">
                <a:solidFill>
                  <a:schemeClr val="bg1"/>
                </a:solidFill>
              </a:rPr>
              <a:t>personal</a:t>
            </a:r>
            <a:r>
              <a:rPr lang="en-GB" b="1" dirty="0" err="1">
                <a:solidFill>
                  <a:schemeClr val="bg1"/>
                </a:solidFill>
              </a:rPr>
              <a:t>computers</a:t>
            </a:r>
            <a:r>
              <a:rPr lang="en-GB" dirty="0">
                <a:solidFill>
                  <a:schemeClr val="bg1"/>
                </a:solidFill>
              </a:rPr>
              <a:t> universally use switched-mode </a:t>
            </a:r>
            <a:r>
              <a:rPr lang="en-GB" b="1" dirty="0">
                <a:solidFill>
                  <a:schemeClr val="bg1"/>
                </a:solidFill>
              </a:rPr>
              <a:t>power supplies</a:t>
            </a:r>
            <a:r>
              <a:rPr lang="en-GB" dirty="0">
                <a:solidFill>
                  <a:schemeClr val="bg1"/>
                </a:solidFill>
              </a:rPr>
              <a:t>. Some </a:t>
            </a:r>
            <a:r>
              <a:rPr lang="en-GB" b="1" dirty="0">
                <a:solidFill>
                  <a:schemeClr val="bg1"/>
                </a:solidFill>
              </a:rPr>
              <a:t>power supplies</a:t>
            </a:r>
            <a:r>
              <a:rPr lang="en-GB" dirty="0">
                <a:solidFill>
                  <a:schemeClr val="bg1"/>
                </a:solidFill>
              </a:rPr>
              <a:t> have a manual switch for selecting input voltage, while others automatically adapt to the mains voltage.</a:t>
            </a:r>
          </a:p>
        </p:txBody>
      </p:sp>
      <p:pic>
        <p:nvPicPr>
          <p:cNvPr id="4" name="Picture 3" descr="Computer-Power-Supply-PC500W-.jpg"/>
          <p:cNvPicPr>
            <a:picLocks noChangeAspect="1"/>
          </p:cNvPicPr>
          <p:nvPr/>
        </p:nvPicPr>
        <p:blipFill>
          <a:blip r:embed="rId2" cstate="print"/>
          <a:stretch>
            <a:fillRect/>
          </a:stretch>
        </p:blipFill>
        <p:spPr>
          <a:xfrm>
            <a:off x="6228184" y="0"/>
            <a:ext cx="2132545" cy="17281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5400" dirty="0" smtClean="0"/>
          </a:p>
          <a:p>
            <a:pPr>
              <a:buNone/>
            </a:pPr>
            <a:r>
              <a:rPr lang="en-US" sz="5400" b="1" i="1" dirty="0" smtClean="0"/>
              <a:t>External Hardware Devices</a:t>
            </a:r>
            <a:endParaRPr lang="en-GB" sz="5400"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225</Words>
  <Application>Microsoft Office PowerPoint</Application>
  <PresentationFormat>On-screen Show (4:3)</PresentationFormat>
  <Paragraphs>46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Internal Hardware Device</vt:lpstr>
      <vt:lpstr>Mother Board</vt:lpstr>
      <vt:lpstr>Graphics Card</vt:lpstr>
      <vt:lpstr>Centeral processing unit</vt:lpstr>
      <vt:lpstr>Sound Card </vt:lpstr>
      <vt:lpstr>Hard Disk Drive</vt:lpstr>
      <vt:lpstr>Fan</vt:lpstr>
      <vt:lpstr>Power Supply </vt:lpstr>
      <vt:lpstr>Slide 9</vt:lpstr>
      <vt:lpstr>KeyBoard</vt:lpstr>
      <vt:lpstr>Mouse</vt:lpstr>
      <vt:lpstr>Microphone</vt:lpstr>
      <vt:lpstr>WebCam</vt:lpstr>
      <vt:lpstr>Speakers</vt:lpstr>
      <vt:lpstr>Monitor</vt:lpstr>
      <vt:lpstr>Printer</vt:lpstr>
      <vt:lpstr>Scanner</vt:lpstr>
      <vt:lpstr>OCR</vt:lpstr>
      <vt:lpstr>Micr</vt:lpstr>
      <vt:lpstr>Blu-Ray Disk Drive</vt:lpstr>
      <vt:lpstr>Pen Drive</vt:lpstr>
      <vt:lpstr>Memory Stick</vt:lpstr>
      <vt:lpstr>Magnetic Tape Drive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Hardware Device</dc:title>
  <dc:creator>Keyul Shah</dc:creator>
  <cp:lastModifiedBy>Keyul Shah</cp:lastModifiedBy>
  <cp:revision>1</cp:revision>
  <dcterms:created xsi:type="dcterms:W3CDTF">2017-08-30T16:14:04Z</dcterms:created>
  <dcterms:modified xsi:type="dcterms:W3CDTF">2017-08-30T17:18:38Z</dcterms:modified>
</cp:coreProperties>
</file>