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F284-310E-384C-8F8B-4380A0EFC915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05804F1-86E0-9A41-9003-B8B4826F2CD3}" type="slidenum">
              <a:rPr lang="en-CN" smtClean="0"/>
              <a:t>‹#›</a:t>
            </a:fld>
            <a:endParaRPr lang="en-C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8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F284-310E-384C-8F8B-4380A0EFC915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04F1-86E0-9A41-9003-B8B4826F2C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7673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F284-310E-384C-8F8B-4380A0EFC915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04F1-86E0-9A41-9003-B8B4826F2C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049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F284-310E-384C-8F8B-4380A0EFC915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04F1-86E0-9A41-9003-B8B4826F2CD3}" type="slidenum">
              <a:rPr lang="en-CN" smtClean="0"/>
              <a:t>‹#›</a:t>
            </a:fld>
            <a:endParaRPr lang="en-C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1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F284-310E-384C-8F8B-4380A0EFC915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04F1-86E0-9A41-9003-B8B4826F2C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72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F284-310E-384C-8F8B-4380A0EFC915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04F1-86E0-9A41-9003-B8B4826F2CD3}" type="slidenum">
              <a:rPr lang="en-CN" smtClean="0"/>
              <a:t>‹#›</a:t>
            </a:fld>
            <a:endParaRPr lang="en-C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75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F284-310E-384C-8F8B-4380A0EFC915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04F1-86E0-9A41-9003-B8B4826F2C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0272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F284-310E-384C-8F8B-4380A0EFC915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04F1-86E0-9A41-9003-B8B4826F2CD3}" type="slidenum">
              <a:rPr lang="en-CN" smtClean="0"/>
              <a:t>‹#›</a:t>
            </a:fld>
            <a:endParaRPr lang="en-C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3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F284-310E-384C-8F8B-4380A0EFC915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04F1-86E0-9A41-9003-B8B4826F2C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925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F284-310E-384C-8F8B-4380A0EFC915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04F1-86E0-9A41-9003-B8B4826F2C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375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6F284-310E-384C-8F8B-4380A0EFC915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804F1-86E0-9A41-9003-B8B4826F2C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196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026F284-310E-384C-8F8B-4380A0EFC915}" type="datetimeFigureOut">
              <a:rPr lang="en-CN" smtClean="0"/>
              <a:t>2025/8/23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804F1-86E0-9A41-9003-B8B4826F2CD3}" type="slidenum">
              <a:rPr lang="en-CN" smtClean="0"/>
              <a:t>‹#›</a:t>
            </a:fld>
            <a:endParaRPr lang="en-C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5198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8112-F9A1-590A-A31A-AE21419AC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N" dirty="0"/>
              <a:t>Customer Segmentation and rentation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984A5C-0C60-6303-7D3E-71CA7217F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381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8910-3CBF-83B3-932F-3B7B3FD6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6521682" cy="1077229"/>
          </a:xfrm>
        </p:spPr>
        <p:txBody>
          <a:bodyPr/>
          <a:lstStyle/>
          <a:p>
            <a:r>
              <a:rPr lang="en-CN" dirty="0"/>
              <a:t>Business Rention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86D3-D5B6-AB5A-60F3-8B3C367D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CN" dirty="0"/>
              <a:t>ustomers with cluster labelled as “champions” should be </a:t>
            </a:r>
            <a:r>
              <a:rPr lang="en-US" dirty="0"/>
              <a:t>appointed</a:t>
            </a:r>
            <a:r>
              <a:rPr lang="en-CN" dirty="0"/>
              <a:t> </a:t>
            </a:r>
            <a:r>
              <a:rPr lang="en-US" dirty="0"/>
              <a:t>managers</a:t>
            </a:r>
            <a:r>
              <a:rPr lang="en-CN" dirty="0"/>
              <a:t> to give VIP </a:t>
            </a:r>
            <a:r>
              <a:rPr lang="en-US" dirty="0"/>
              <a:t>treatment</a:t>
            </a:r>
            <a:r>
              <a:rPr lang="en-CN" dirty="0"/>
              <a:t> to retain </a:t>
            </a:r>
            <a:r>
              <a:rPr lang="en-US" dirty="0"/>
              <a:t>them.</a:t>
            </a:r>
            <a:r>
              <a:rPr lang="en-CN" dirty="0"/>
              <a:t> Fig.5</a:t>
            </a:r>
          </a:p>
          <a:p>
            <a:r>
              <a:rPr lang="en-CN" dirty="0"/>
              <a:t>Customers </a:t>
            </a:r>
            <a:r>
              <a:rPr lang="en-US" dirty="0"/>
              <a:t>in</a:t>
            </a:r>
            <a:r>
              <a:rPr lang="en-CN" dirty="0"/>
              <a:t> </a:t>
            </a:r>
            <a:r>
              <a:rPr lang="en-US" dirty="0"/>
              <a:t>the cluster labelled “At Risk ” should be given discounts and promos to draw them closer.6	</a:t>
            </a:r>
            <a:endParaRPr lang="en-CN" dirty="0"/>
          </a:p>
          <a:p>
            <a:r>
              <a:rPr lang="en-CN" dirty="0"/>
              <a:t>Customers with cluster </a:t>
            </a:r>
            <a:r>
              <a:rPr lang="en-US" dirty="0"/>
              <a:t>labelled</a:t>
            </a:r>
            <a:r>
              <a:rPr lang="en-CN" dirty="0"/>
              <a:t> “Petention Loyalties “should be encouraged to buy more with 50% discounts</a:t>
            </a:r>
            <a:r>
              <a:rPr lang="en-US" dirty="0"/>
              <a:t>, Fig.7</a:t>
            </a:r>
            <a:endParaRPr lang="en-CN" dirty="0"/>
          </a:p>
          <a:p>
            <a:r>
              <a:rPr lang="en-CN" dirty="0"/>
              <a:t>Customers with </a:t>
            </a:r>
            <a:r>
              <a:rPr lang="en-US" dirty="0"/>
              <a:t>cluster</a:t>
            </a:r>
            <a:r>
              <a:rPr lang="en-CN" dirty="0"/>
              <a:t> </a:t>
            </a:r>
            <a:r>
              <a:rPr lang="en-US" dirty="0"/>
              <a:t>labelled</a:t>
            </a:r>
            <a:r>
              <a:rPr lang="en-CN" dirty="0"/>
              <a:t> “lost” Should </a:t>
            </a:r>
            <a:r>
              <a:rPr lang="en-US" dirty="0"/>
              <a:t>have</a:t>
            </a:r>
            <a:r>
              <a:rPr lang="en-CN" dirty="0"/>
              <a:t> a </a:t>
            </a:r>
            <a:r>
              <a:rPr lang="en-US" dirty="0"/>
              <a:t>dedicated</a:t>
            </a:r>
            <a:r>
              <a:rPr lang="en-CN" dirty="0"/>
              <a:t> </a:t>
            </a:r>
            <a:r>
              <a:rPr lang="en-US" dirty="0"/>
              <a:t>team</a:t>
            </a:r>
            <a:r>
              <a:rPr lang="en-CN" dirty="0"/>
              <a:t> to put in measures to win them back with </a:t>
            </a:r>
            <a:r>
              <a:rPr lang="en-US" dirty="0"/>
              <a:t>advertisements</a:t>
            </a:r>
            <a:r>
              <a:rPr lang="en-CN" dirty="0"/>
              <a:t> and </a:t>
            </a:r>
            <a:r>
              <a:rPr lang="en-US" dirty="0"/>
              <a:t>loyalty</a:t>
            </a:r>
            <a:r>
              <a:rPr lang="en-CN" dirty="0"/>
              <a:t> for returning </a:t>
            </a:r>
            <a:r>
              <a:rPr lang="en-US" dirty="0"/>
              <a:t>customers. Fig</a:t>
            </a:r>
            <a:r>
              <a:rPr lang="en-CN" dirty="0"/>
              <a:t> 8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28468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D056-EE1B-185D-98FD-9D0BF45C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4608799" cy="1077229"/>
          </a:xfrm>
        </p:spPr>
        <p:txBody>
          <a:bodyPr/>
          <a:lstStyle/>
          <a:p>
            <a:r>
              <a:rPr lang="en-CN" dirty="0"/>
              <a:t>Fig.5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5F7930E-0DA4-B966-F555-0C37C0804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447" y="2333296"/>
            <a:ext cx="9423105" cy="2481978"/>
          </a:xfrm>
        </p:spPr>
      </p:pic>
    </p:spTree>
    <p:extLst>
      <p:ext uri="{BB962C8B-B14F-4D97-AF65-F5344CB8AC3E}">
        <p14:creationId xmlns:p14="http://schemas.microsoft.com/office/powerpoint/2010/main" val="1437256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8314-E45E-B4EB-2E19-7EA7BFFA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3957158" cy="1077229"/>
          </a:xfrm>
        </p:spPr>
        <p:txBody>
          <a:bodyPr/>
          <a:lstStyle/>
          <a:p>
            <a:r>
              <a:rPr lang="en-CN" dirty="0"/>
              <a:t>Fig.6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AD614C8E-A095-63A5-A37A-B17C42574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303" y="1530970"/>
            <a:ext cx="6854997" cy="4518994"/>
          </a:xfrm>
        </p:spPr>
      </p:pic>
    </p:spTree>
    <p:extLst>
      <p:ext uri="{BB962C8B-B14F-4D97-AF65-F5344CB8AC3E}">
        <p14:creationId xmlns:p14="http://schemas.microsoft.com/office/powerpoint/2010/main" val="411282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FF85-4A9B-6CFB-DEBA-E79A831C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4955640" cy="1077229"/>
          </a:xfrm>
        </p:spPr>
        <p:txBody>
          <a:bodyPr/>
          <a:lstStyle/>
          <a:p>
            <a:r>
              <a:rPr lang="en-CN" dirty="0"/>
              <a:t>Fig .7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F54F6E2-3E5E-A3C2-915F-2239755E7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809" y="1791908"/>
            <a:ext cx="7650839" cy="4258056"/>
          </a:xfrm>
        </p:spPr>
      </p:pic>
    </p:spTree>
    <p:extLst>
      <p:ext uri="{BB962C8B-B14F-4D97-AF65-F5344CB8AC3E}">
        <p14:creationId xmlns:p14="http://schemas.microsoft.com/office/powerpoint/2010/main" val="391071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A2A0-2EB8-C312-547E-22D692D8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Further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ED03-62B4-1C10-088B-F0DFDFF2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</a:t>
            </a:r>
            <a:r>
              <a:rPr lang="en-CN" dirty="0"/>
              <a:t> to be grouped by clusters with respective </a:t>
            </a:r>
            <a:r>
              <a:rPr lang="en-US" dirty="0"/>
              <a:t>countries</a:t>
            </a:r>
            <a:r>
              <a:rPr lang="en-CN" dirty="0"/>
              <a:t> to gain more </a:t>
            </a:r>
            <a:r>
              <a:rPr lang="en-US" dirty="0"/>
              <a:t>insights</a:t>
            </a:r>
            <a:endParaRPr lang="en-CN" dirty="0"/>
          </a:p>
          <a:p>
            <a:r>
              <a:rPr lang="en-CN" dirty="0"/>
              <a:t>H</a:t>
            </a:r>
            <a:r>
              <a:rPr lang="en-US" dirty="0"/>
              <a:t>o</a:t>
            </a:r>
            <a:r>
              <a:rPr lang="en-CN" dirty="0"/>
              <a:t>w much revenue is generated </a:t>
            </a:r>
            <a:r>
              <a:rPr lang="en-US" dirty="0"/>
              <a:t>on</a:t>
            </a:r>
            <a:r>
              <a:rPr lang="en-CN" dirty="0"/>
              <a:t> </a:t>
            </a:r>
            <a:r>
              <a:rPr lang="en-US" dirty="0"/>
              <a:t>a customer-cluster</a:t>
            </a:r>
            <a:r>
              <a:rPr lang="en-CN" dirty="0"/>
              <a:t> basis</a:t>
            </a:r>
          </a:p>
          <a:p>
            <a:r>
              <a:rPr lang="en-CN" dirty="0"/>
              <a:t>How much reven</a:t>
            </a:r>
            <a:r>
              <a:rPr lang="en-US" dirty="0" err="1"/>
              <a:t>ue</a:t>
            </a:r>
            <a:r>
              <a:rPr lang="en-US" dirty="0"/>
              <a:t> is lost/gained over a period of time relative to </a:t>
            </a:r>
            <a:r>
              <a:rPr lang="en-US" dirty="0" err="1"/>
              <a:t>reten</a:t>
            </a:r>
            <a:r>
              <a:rPr lang="en-CN" dirty="0"/>
              <a:t>tion</a:t>
            </a:r>
          </a:p>
        </p:txBody>
      </p:sp>
    </p:spTree>
    <p:extLst>
      <p:ext uri="{BB962C8B-B14F-4D97-AF65-F5344CB8AC3E}">
        <p14:creationId xmlns:p14="http://schemas.microsoft.com/office/powerpoint/2010/main" val="2873923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E17D-CC46-1CD2-7C51-CC7378FB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Fig 8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F37E22A4-BF74-4CEA-FE69-195C81517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814" y="1786760"/>
            <a:ext cx="7441229" cy="4263204"/>
          </a:xfrm>
        </p:spPr>
      </p:pic>
    </p:spTree>
    <p:extLst>
      <p:ext uri="{BB962C8B-B14F-4D97-AF65-F5344CB8AC3E}">
        <p14:creationId xmlns:p14="http://schemas.microsoft.com/office/powerpoint/2010/main" val="1841177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62BE-7B8A-BF54-28F1-9023325F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4766454" cy="1077229"/>
          </a:xfrm>
        </p:spPr>
        <p:txBody>
          <a:bodyPr/>
          <a:lstStyle/>
          <a:p>
            <a:r>
              <a:rPr lang="en-CN" dirty="0"/>
              <a:t>Segmentaion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6A28-626D-2C70-E26A-0FF7F931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Group customers by Recency,</a:t>
            </a:r>
            <a:r>
              <a:rPr lang="en-US" dirty="0"/>
              <a:t> Frequency and M</a:t>
            </a:r>
            <a:r>
              <a:rPr lang="en-CN" dirty="0"/>
              <a:t>onetry in  Fig.1</a:t>
            </a:r>
          </a:p>
          <a:p>
            <a:r>
              <a:rPr lang="en-CN" dirty="0"/>
              <a:t>Recency- how recent in days customers purchase</a:t>
            </a:r>
          </a:p>
          <a:p>
            <a:r>
              <a:rPr lang="en-US" dirty="0"/>
              <a:t>F</a:t>
            </a:r>
            <a:r>
              <a:rPr lang="en-CN" dirty="0"/>
              <a:t>requency - how often in terms of flow</a:t>
            </a:r>
          </a:p>
          <a:p>
            <a:r>
              <a:rPr lang="en-CN" dirty="0"/>
              <a:t>Monerty -  how much money </a:t>
            </a:r>
            <a:r>
              <a:rPr lang="en-US" dirty="0"/>
              <a:t>was </a:t>
            </a:r>
            <a:r>
              <a:rPr lang="en-CN" dirty="0"/>
              <a:t>spent in terms of buying</a:t>
            </a:r>
          </a:p>
        </p:txBody>
      </p:sp>
    </p:spTree>
    <p:extLst>
      <p:ext uri="{BB962C8B-B14F-4D97-AF65-F5344CB8AC3E}">
        <p14:creationId xmlns:p14="http://schemas.microsoft.com/office/powerpoint/2010/main" val="23437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0F55-8866-F534-E76B-2873CF1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3589295" cy="1077229"/>
          </a:xfrm>
        </p:spPr>
        <p:txBody>
          <a:bodyPr/>
          <a:lstStyle/>
          <a:p>
            <a:r>
              <a:rPr lang="en-CN" dirty="0"/>
              <a:t>Fig.1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340B60-E8D3-ECB3-6322-52D23559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234" y="1885285"/>
            <a:ext cx="8299341" cy="3926935"/>
          </a:xfrm>
        </p:spPr>
      </p:pic>
    </p:spTree>
    <p:extLst>
      <p:ext uri="{BB962C8B-B14F-4D97-AF65-F5344CB8AC3E}">
        <p14:creationId xmlns:p14="http://schemas.microsoft.com/office/powerpoint/2010/main" val="313410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D91B-14BB-CDF5-0C92-9CF07E29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6237902" cy="1077229"/>
          </a:xfrm>
        </p:spPr>
        <p:txBody>
          <a:bodyPr/>
          <a:lstStyle/>
          <a:p>
            <a:r>
              <a:rPr lang="en-CN" dirty="0"/>
              <a:t>Clustering K</a:t>
            </a:r>
            <a:r>
              <a:rPr lang="en-US" dirty="0"/>
              <a:t>-means</a:t>
            </a:r>
            <a:r>
              <a:rPr lang="en-C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9B302-FAAB-6E2C-BDE0-3C8B84E8A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3 main methods were used</a:t>
            </a:r>
            <a:r>
              <a:rPr lang="en-US" dirty="0"/>
              <a:t>, namely:  Elbow, Silhouette score, and </a:t>
            </a:r>
            <a:r>
              <a:rPr lang="en-US" dirty="0" err="1"/>
              <a:t>Calinksi</a:t>
            </a:r>
            <a:r>
              <a:rPr lang="en-US" dirty="0"/>
              <a:t> </a:t>
            </a:r>
            <a:r>
              <a:rPr lang="en-CN" dirty="0"/>
              <a:t>index.Fig.2</a:t>
            </a:r>
          </a:p>
          <a:p>
            <a:r>
              <a:rPr lang="en-CN" dirty="0"/>
              <a:t>Yellow brick was used to </a:t>
            </a:r>
            <a:r>
              <a:rPr lang="en-US" dirty="0"/>
              <a:t>determine the optimal K for the above three methods. Figure</a:t>
            </a:r>
            <a:r>
              <a:rPr lang="en-CN" dirty="0"/>
              <a:t>.3</a:t>
            </a:r>
          </a:p>
        </p:txBody>
      </p:sp>
    </p:spTree>
    <p:extLst>
      <p:ext uri="{BB962C8B-B14F-4D97-AF65-F5344CB8AC3E}">
        <p14:creationId xmlns:p14="http://schemas.microsoft.com/office/powerpoint/2010/main" val="308796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CD85-0AFE-C9F8-2C4C-C25D224A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4535226" cy="1077229"/>
          </a:xfrm>
        </p:spPr>
        <p:txBody>
          <a:bodyPr/>
          <a:lstStyle/>
          <a:p>
            <a:r>
              <a:rPr lang="en-CN" dirty="0"/>
              <a:t>Fig.2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E39E82-990A-7AA3-0727-AE41D443B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067" y="1109255"/>
            <a:ext cx="3779376" cy="29963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1797FB-00B8-379C-A6AA-3A68EE74D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779" y="1228906"/>
            <a:ext cx="4269512" cy="27570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E73AB-FB88-863B-B22C-23B75F494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784" y="4100979"/>
            <a:ext cx="4170431" cy="27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7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50E8-791F-7D12-F0ED-9638E485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5228909" cy="1077229"/>
          </a:xfrm>
        </p:spPr>
        <p:txBody>
          <a:bodyPr/>
          <a:lstStyle/>
          <a:p>
            <a:r>
              <a:rPr lang="en-CN" dirty="0"/>
              <a:t>Fig.3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7F4F92-CEFA-A79D-A9E1-C50A1CD58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782" y="1885285"/>
            <a:ext cx="6257415" cy="3997325"/>
          </a:xfrm>
        </p:spPr>
      </p:pic>
    </p:spTree>
    <p:extLst>
      <p:ext uri="{BB962C8B-B14F-4D97-AF65-F5344CB8AC3E}">
        <p14:creationId xmlns:p14="http://schemas.microsoft.com/office/powerpoint/2010/main" val="209360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EFAA-5C08-3F0D-B628-6CA9F71D8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5743915" cy="1077229"/>
          </a:xfrm>
        </p:spPr>
        <p:txBody>
          <a:bodyPr/>
          <a:lstStyle/>
          <a:p>
            <a:r>
              <a:rPr lang="en-CN" dirty="0"/>
              <a:t>Analysis a</a:t>
            </a:r>
            <a:r>
              <a:rPr lang="en-US" dirty="0" err="1"/>
              <a:t>nd</a:t>
            </a:r>
            <a:r>
              <a:rPr lang="en-CN" dirty="0"/>
              <a:t> </a:t>
            </a:r>
            <a:r>
              <a:rPr lang="en-US" dirty="0"/>
              <a:t>insights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5AEF-1511-4E0E-BAC0-AB78E7B1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The best k was 4</a:t>
            </a:r>
            <a:r>
              <a:rPr lang="en-US" dirty="0"/>
              <a:t>, thus customers were</a:t>
            </a:r>
            <a:r>
              <a:rPr lang="en-CN" dirty="0"/>
              <a:t> grouped into 4 clusters</a:t>
            </a:r>
          </a:p>
          <a:p>
            <a:r>
              <a:rPr lang="en-US" dirty="0"/>
              <a:t>C</a:t>
            </a:r>
            <a:r>
              <a:rPr lang="en-CN" dirty="0"/>
              <a:t>ustomer</a:t>
            </a:r>
            <a:r>
              <a:rPr lang="en-US" dirty="0"/>
              <a:t> clusters were grouped according to RFM(recently, </a:t>
            </a:r>
            <a:r>
              <a:rPr lang="en-US" dirty="0" err="1"/>
              <a:t>fre</a:t>
            </a:r>
            <a:r>
              <a:rPr lang="en-CN" dirty="0"/>
              <a:t>quency,monistery)</a:t>
            </a:r>
          </a:p>
          <a:p>
            <a:r>
              <a:rPr lang="en-CN" dirty="0"/>
              <a:t>Clusters were cat</a:t>
            </a:r>
            <a:r>
              <a:rPr lang="en-US" dirty="0" err="1"/>
              <a:t>egorised</a:t>
            </a:r>
            <a:r>
              <a:rPr lang="en-US" dirty="0"/>
              <a:t> according</a:t>
            </a:r>
            <a:r>
              <a:rPr lang="en-CN" dirty="0"/>
              <a:t> to retention.</a:t>
            </a:r>
          </a:p>
        </p:txBody>
      </p:sp>
    </p:spTree>
    <p:extLst>
      <p:ext uri="{BB962C8B-B14F-4D97-AF65-F5344CB8AC3E}">
        <p14:creationId xmlns:p14="http://schemas.microsoft.com/office/powerpoint/2010/main" val="334514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4615-813E-A3AD-2B8D-935B77A41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4966151" cy="1077229"/>
          </a:xfrm>
        </p:spPr>
        <p:txBody>
          <a:bodyPr/>
          <a:lstStyle/>
          <a:p>
            <a:r>
              <a:rPr lang="en-CN" dirty="0"/>
              <a:t>Re</a:t>
            </a:r>
            <a:r>
              <a:rPr lang="en-US" dirty="0" err="1"/>
              <a:t>te</a:t>
            </a:r>
            <a:r>
              <a:rPr lang="en-CN" dirty="0"/>
              <a:t>ntion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F186-53F8-3DF1-72D2-52C904DE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CN" dirty="0"/>
              <a:t>lusters were lab</a:t>
            </a:r>
            <a:r>
              <a:rPr lang="en-US" dirty="0" err="1"/>
              <a:t>elled</a:t>
            </a:r>
            <a:r>
              <a:rPr lang="en-US" dirty="0"/>
              <a:t> according to RFM in Figure</a:t>
            </a:r>
            <a:r>
              <a:rPr lang="en-CN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805708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F44C-3FE8-4E39-5C5D-5941FD38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9" y="808056"/>
            <a:ext cx="4409102" cy="1077229"/>
          </a:xfrm>
        </p:spPr>
        <p:txBody>
          <a:bodyPr/>
          <a:lstStyle/>
          <a:p>
            <a:r>
              <a:rPr lang="en-CN" dirty="0"/>
              <a:t>Fig.4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8E22BB-68F3-B2A6-73DB-5BC7EBE7A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941" y="1885285"/>
            <a:ext cx="7083376" cy="4232845"/>
          </a:xfrm>
        </p:spPr>
      </p:pic>
    </p:spTree>
    <p:extLst>
      <p:ext uri="{BB962C8B-B14F-4D97-AF65-F5344CB8AC3E}">
        <p14:creationId xmlns:p14="http://schemas.microsoft.com/office/powerpoint/2010/main" val="13223653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{2B6285D0-DDDF-6049-A299-ACBF2008C7B7}tf16401378</Template>
  <TotalTime>93</TotalTime>
  <Words>310</Words>
  <Application>Microsoft Macintosh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MS Shell Dlg 2</vt:lpstr>
      <vt:lpstr>Arial</vt:lpstr>
      <vt:lpstr>Wingdings</vt:lpstr>
      <vt:lpstr>Wingdings 3</vt:lpstr>
      <vt:lpstr>Madison</vt:lpstr>
      <vt:lpstr>Customer Segmentation and rentation rate</vt:lpstr>
      <vt:lpstr>Segmentaion</vt:lpstr>
      <vt:lpstr>Fig.1</vt:lpstr>
      <vt:lpstr>Clustering K-means </vt:lpstr>
      <vt:lpstr>Fig.2</vt:lpstr>
      <vt:lpstr>Fig.3</vt:lpstr>
      <vt:lpstr>Analysis and insights</vt:lpstr>
      <vt:lpstr>Retention Analysis</vt:lpstr>
      <vt:lpstr>Fig.4</vt:lpstr>
      <vt:lpstr>Business Rention Strategies</vt:lpstr>
      <vt:lpstr>Fig.5</vt:lpstr>
      <vt:lpstr>Fig.6</vt:lpstr>
      <vt:lpstr>Fig .7</vt:lpstr>
      <vt:lpstr>Further Investigation</vt:lpstr>
      <vt:lpstr>Fig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minimek_23@outlook.com</dc:creator>
  <cp:lastModifiedBy>minimek_23@outlook.com</cp:lastModifiedBy>
  <cp:revision>4</cp:revision>
  <dcterms:created xsi:type="dcterms:W3CDTF">2025-08-23T20:20:28Z</dcterms:created>
  <dcterms:modified xsi:type="dcterms:W3CDTF">2025-08-23T21:54:11Z</dcterms:modified>
</cp:coreProperties>
</file>