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8288000" cy="10287000"/>
  <p:notesSz cx="6858000" cy="9144000"/>
  <p:embeddedFontLst>
    <p:embeddedFont>
      <p:font typeface="DM Sans" pitchFamily="2" charset="0"/>
      <p:regular r:id="rId7"/>
    </p:embeddedFont>
    <p:embeddedFont>
      <p:font typeface="Oswald" panose="00000500000000000000" pitchFamily="2" charset="0"/>
      <p:regular r:id="rId8"/>
    </p:embeddedFont>
    <p:embeddedFont>
      <p:font typeface="Oswald Bold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ois Ari Kurnia" userId="38af56f3a6e54552" providerId="LiveId" clId="{12F8AF48-19D0-45F0-809B-6B06D34F2F0B}"/>
    <pc:docChg chg="delSld">
      <pc:chgData name="Qois Ari Kurnia" userId="38af56f3a6e54552" providerId="LiveId" clId="{12F8AF48-19D0-45F0-809B-6B06D34F2F0B}" dt="2024-08-07T10:29:04.741" v="0" actId="2696"/>
      <pc:docMkLst>
        <pc:docMk/>
      </pc:docMkLst>
      <pc:sldChg chg="del">
        <pc:chgData name="Qois Ari Kurnia" userId="38af56f3a6e54552" providerId="LiveId" clId="{12F8AF48-19D0-45F0-809B-6B06D34F2F0B}" dt="2024-08-07T10:29:04.741" v="0" actId="2696"/>
        <pc:sldMkLst>
          <pc:docMk/>
          <pc:sldMk cId="0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36347" y="5067300"/>
            <a:ext cx="9815307" cy="1375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9"/>
              </a:lnSpc>
            </a:pPr>
            <a:r>
              <a:rPr lang="en-US" sz="3999" spc="391">
                <a:solidFill>
                  <a:srgbClr val="231F20"/>
                </a:solidFill>
                <a:latin typeface="Oswald Bold"/>
              </a:rPr>
              <a:t>KLASIFIKASI GAMBAR MAKANAN PADANG MENGGUNAKAN CNN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36347" y="3438109"/>
            <a:ext cx="9815307" cy="1186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PENYELESAIAN KASUS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720102" y="857250"/>
            <a:ext cx="12057353" cy="1702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48"/>
              </a:lnSpc>
            </a:pPr>
            <a:r>
              <a:rPr lang="en-US" sz="10107" spc="990">
                <a:solidFill>
                  <a:srgbClr val="FFFFFF"/>
                </a:solidFill>
                <a:latin typeface="Oswald Bold"/>
              </a:rPr>
              <a:t>CNN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502564" y="5933945"/>
            <a:ext cx="12492429" cy="1712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62"/>
              </a:lnSpc>
            </a:pPr>
            <a:r>
              <a:rPr lang="en-US" sz="3305" spc="323">
                <a:solidFill>
                  <a:srgbClr val="F5FFF5"/>
                </a:solidFill>
                <a:latin typeface="DM Sans"/>
              </a:rPr>
              <a:t>-Ekstraksi Fitur Otomatis</a:t>
            </a:r>
          </a:p>
          <a:p>
            <a:pPr algn="l">
              <a:lnSpc>
                <a:spcPts val="4562"/>
              </a:lnSpc>
            </a:pPr>
            <a:r>
              <a:rPr lang="en-US" sz="3305" spc="323">
                <a:solidFill>
                  <a:srgbClr val="F5FFF5"/>
                </a:solidFill>
                <a:latin typeface="DM Sans"/>
              </a:rPr>
              <a:t>-Invariansi Terhadap Translasi</a:t>
            </a:r>
          </a:p>
          <a:p>
            <a:pPr algn="l">
              <a:lnSpc>
                <a:spcPts val="4562"/>
              </a:lnSpc>
            </a:pPr>
            <a:r>
              <a:rPr lang="en-US" sz="3305" spc="323">
                <a:solidFill>
                  <a:srgbClr val="F5FFF5"/>
                </a:solidFill>
                <a:latin typeface="DM Sans"/>
              </a:rPr>
              <a:t>-Parameter Sharing dan Sparsity of Connection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2507480" y="2995218"/>
            <a:ext cx="22512518" cy="680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9"/>
              </a:lnSpc>
            </a:pPr>
            <a:r>
              <a:rPr lang="en-US" sz="3999" spc="391">
                <a:solidFill>
                  <a:srgbClr val="FFFFFF"/>
                </a:solidFill>
                <a:latin typeface="Oswald Bold"/>
              </a:rPr>
              <a:t>MENGAPA MENGGUNAKAN METODE CNN?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538820" y="3655381"/>
            <a:ext cx="2932415" cy="2351362"/>
            <a:chOff x="0" y="0"/>
            <a:chExt cx="1075555" cy="86243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75555" cy="862436"/>
            </a:xfrm>
            <a:custGeom>
              <a:avLst/>
              <a:gdLst/>
              <a:ahLst/>
              <a:cxnLst/>
              <a:rect l="l" t="t" r="r" b="b"/>
              <a:pathLst>
                <a:path w="1075555" h="862436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1075555" cy="881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547505" y="5433876"/>
            <a:ext cx="2932415" cy="1808771"/>
            <a:chOff x="0" y="0"/>
            <a:chExt cx="1075555" cy="66342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75555" cy="663424"/>
            </a:xfrm>
            <a:custGeom>
              <a:avLst/>
              <a:gdLst/>
              <a:ahLst/>
              <a:cxnLst/>
              <a:rect l="l" t="t" r="r" b="b"/>
              <a:pathLst>
                <a:path w="1075555" h="663424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581580"/>
                  </a:lnTo>
                  <a:cubicBezTo>
                    <a:pt x="1075555" y="603286"/>
                    <a:pt x="1066932" y="624104"/>
                    <a:pt x="1051584" y="639452"/>
                  </a:cubicBezTo>
                  <a:cubicBezTo>
                    <a:pt x="1036235" y="654801"/>
                    <a:pt x="1015418" y="663424"/>
                    <a:pt x="993712" y="663424"/>
                  </a:cubicBezTo>
                  <a:lnTo>
                    <a:pt x="81844" y="663424"/>
                  </a:lnTo>
                  <a:cubicBezTo>
                    <a:pt x="60137" y="663424"/>
                    <a:pt x="39320" y="654801"/>
                    <a:pt x="23971" y="639452"/>
                  </a:cubicBezTo>
                  <a:cubicBezTo>
                    <a:pt x="8623" y="624104"/>
                    <a:pt x="0" y="603286"/>
                    <a:pt x="0" y="581580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1075555" cy="682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409759" y="3435433"/>
            <a:ext cx="2932415" cy="1524284"/>
            <a:chOff x="0" y="0"/>
            <a:chExt cx="1075555" cy="55907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75555" cy="559079"/>
            </a:xfrm>
            <a:custGeom>
              <a:avLst/>
              <a:gdLst/>
              <a:ahLst/>
              <a:cxnLst/>
              <a:rect l="l" t="t" r="r" b="b"/>
              <a:pathLst>
                <a:path w="1075555" h="559079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477236"/>
                  </a:lnTo>
                  <a:cubicBezTo>
                    <a:pt x="1075555" y="498942"/>
                    <a:pt x="1066932" y="519759"/>
                    <a:pt x="1051584" y="535108"/>
                  </a:cubicBezTo>
                  <a:cubicBezTo>
                    <a:pt x="1036235" y="550456"/>
                    <a:pt x="1015418" y="559079"/>
                    <a:pt x="993712" y="559079"/>
                  </a:cubicBezTo>
                  <a:lnTo>
                    <a:pt x="81844" y="559079"/>
                  </a:lnTo>
                  <a:cubicBezTo>
                    <a:pt x="60137" y="559079"/>
                    <a:pt x="39320" y="550456"/>
                    <a:pt x="23971" y="535108"/>
                  </a:cubicBezTo>
                  <a:cubicBezTo>
                    <a:pt x="8623" y="519759"/>
                    <a:pt x="0" y="498942"/>
                    <a:pt x="0" y="477236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1075555" cy="5781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 rot="-1885381">
            <a:off x="9292558" y="5356368"/>
            <a:ext cx="1776375" cy="501826"/>
          </a:xfrm>
          <a:custGeom>
            <a:avLst/>
            <a:gdLst/>
            <a:ahLst/>
            <a:cxnLst/>
            <a:rect l="l" t="t" r="r" b="b"/>
            <a:pathLst>
              <a:path w="1776375" h="501826">
                <a:moveTo>
                  <a:pt x="0" y="0"/>
                </a:moveTo>
                <a:lnTo>
                  <a:pt x="1776375" y="0"/>
                </a:lnTo>
                <a:lnTo>
                  <a:pt x="1776375" y="501826"/>
                </a:lnTo>
                <a:lnTo>
                  <a:pt x="0" y="5018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836286" y="1316612"/>
            <a:ext cx="8904094" cy="2053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280"/>
              </a:lnSpc>
              <a:spcBef>
                <a:spcPct val="0"/>
              </a:spcBef>
            </a:pPr>
            <a:r>
              <a:rPr lang="en-US" sz="6000" spc="588">
                <a:solidFill>
                  <a:srgbClr val="231F20"/>
                </a:solidFill>
                <a:latin typeface="Oswald Bold"/>
              </a:rPr>
              <a:t>APA YANG DITERAPKAN DALAM KASUS KAMI?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726736" y="3739486"/>
            <a:ext cx="2556583" cy="1878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KLASIFIKASI GAMBAR MAKANAN PADANG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735421" y="5559768"/>
            <a:ext cx="2556583" cy="1405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PREPROCESSING &amp; AUGMENTATION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597675" y="3707796"/>
            <a:ext cx="2556583" cy="931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ARSITEKTUR CNN</a:t>
            </a:r>
          </a:p>
        </p:txBody>
      </p:sp>
      <p:sp>
        <p:nvSpPr>
          <p:cNvPr id="18" name="Freeform 18"/>
          <p:cNvSpPr/>
          <p:nvPr/>
        </p:nvSpPr>
        <p:spPr>
          <a:xfrm rot="-8970905" flipH="1">
            <a:off x="5018886" y="4830119"/>
            <a:ext cx="1776375" cy="501826"/>
          </a:xfrm>
          <a:custGeom>
            <a:avLst/>
            <a:gdLst/>
            <a:ahLst/>
            <a:cxnLst/>
            <a:rect l="l" t="t" r="r" b="b"/>
            <a:pathLst>
              <a:path w="1776375" h="501826">
                <a:moveTo>
                  <a:pt x="1776374" y="0"/>
                </a:moveTo>
                <a:lnTo>
                  <a:pt x="0" y="0"/>
                </a:lnTo>
                <a:lnTo>
                  <a:pt x="0" y="501826"/>
                </a:lnTo>
                <a:lnTo>
                  <a:pt x="1776374" y="501826"/>
                </a:lnTo>
                <a:lnTo>
                  <a:pt x="177637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887923">
            <a:off x="-5959915" y="498262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3342174" y="5796322"/>
            <a:ext cx="2556583" cy="931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PELATIHAN DAN EVALUASI</a:t>
            </a:r>
          </a:p>
        </p:txBody>
      </p:sp>
      <p:sp>
        <p:nvSpPr>
          <p:cNvPr id="21" name="Freeform 21"/>
          <p:cNvSpPr/>
          <p:nvPr/>
        </p:nvSpPr>
        <p:spPr>
          <a:xfrm rot="-8970905" flipH="1">
            <a:off x="12813546" y="4892587"/>
            <a:ext cx="1776375" cy="501826"/>
          </a:xfrm>
          <a:custGeom>
            <a:avLst/>
            <a:gdLst/>
            <a:ahLst/>
            <a:cxnLst/>
            <a:rect l="l" t="t" r="r" b="b"/>
            <a:pathLst>
              <a:path w="1776375" h="501826">
                <a:moveTo>
                  <a:pt x="1776375" y="0"/>
                </a:moveTo>
                <a:lnTo>
                  <a:pt x="0" y="0"/>
                </a:lnTo>
                <a:lnTo>
                  <a:pt x="0" y="501826"/>
                </a:lnTo>
                <a:lnTo>
                  <a:pt x="1776375" y="501826"/>
                </a:lnTo>
                <a:lnTo>
                  <a:pt x="177637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257863">
            <a:off x="-571305" y="6150994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062404" y="8328424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9531347" y="4240951"/>
            <a:ext cx="4113179" cy="4087473"/>
            <a:chOff x="0" y="0"/>
            <a:chExt cx="1279723" cy="12717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4565683" y="8328424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4580525" y="4240951"/>
            <a:ext cx="4113179" cy="4087473"/>
            <a:chOff x="0" y="0"/>
            <a:chExt cx="1279723" cy="127172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279786" y="8328424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294628" y="4240951"/>
            <a:ext cx="4113179" cy="4087473"/>
            <a:chOff x="0" y="0"/>
            <a:chExt cx="1279723" cy="127172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343797" y="1676897"/>
            <a:ext cx="13617940" cy="1173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59"/>
              </a:lnSpc>
              <a:spcBef>
                <a:spcPct val="0"/>
              </a:spcBef>
            </a:pPr>
            <a:r>
              <a:rPr lang="en-US" sz="6999" spc="685">
                <a:solidFill>
                  <a:srgbClr val="231F20"/>
                </a:solidFill>
                <a:latin typeface="Oswald Bold"/>
              </a:rPr>
              <a:t>HASIL YANG DIHARAPKAN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79906" y="5187543"/>
            <a:ext cx="3542623" cy="204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71950" lvl="1" indent="-185975" algn="l">
              <a:lnSpc>
                <a:spcPts val="2377"/>
              </a:lnSpc>
              <a:buFont typeface="Arial"/>
              <a:buChar char="•"/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Model CNN dilatih menggunakan data yang telah melalui augmentasi dan normalisasi.</a:t>
            </a:r>
          </a:p>
          <a:p>
            <a:pPr marL="371950" lvl="1" indent="-185975" algn="l">
              <a:lnSpc>
                <a:spcPts val="2377"/>
              </a:lnSpc>
              <a:buFont typeface="Arial"/>
              <a:buChar char="•"/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Metrik akurasi dan loss dihasilkan pada setiap epoch.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858181" y="5187543"/>
            <a:ext cx="3542623" cy="204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71950" lvl="1" indent="-185975" algn="l">
              <a:lnSpc>
                <a:spcPts val="2377"/>
              </a:lnSpc>
              <a:buFont typeface="Arial"/>
              <a:buChar char="•"/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Model dievaluasi pada set data validasi untuk memantau performa pada data yang tidak dilatih.</a:t>
            </a:r>
          </a:p>
          <a:p>
            <a:pPr marL="371950" lvl="1" indent="-185975" algn="l">
              <a:lnSpc>
                <a:spcPts val="2377"/>
              </a:lnSpc>
              <a:buFont typeface="Arial"/>
              <a:buChar char="•"/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Metrik yang dihasilkan berupa akurasi dan loss pada set data validasi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816625" y="5187543"/>
            <a:ext cx="3542623" cy="204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71950" lvl="1" indent="-185975" algn="l">
              <a:lnSpc>
                <a:spcPts val="2377"/>
              </a:lnSpc>
              <a:buFont typeface="Arial"/>
              <a:buChar char="•"/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Evaluasi performa pada set data uji terpisah.</a:t>
            </a:r>
          </a:p>
          <a:p>
            <a:pPr marL="371950" lvl="1" indent="-185975" algn="l">
              <a:lnSpc>
                <a:spcPts val="2377"/>
              </a:lnSpc>
              <a:buFont typeface="Arial"/>
              <a:buChar char="•"/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Hasil evaluasi memberikan gambaran tentang kemampuan generalisasi model pada data baru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67432" y="4632197"/>
            <a:ext cx="2974893" cy="452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26"/>
              </a:lnSpc>
              <a:spcBef>
                <a:spcPct val="0"/>
              </a:spcBef>
            </a:pPr>
            <a:r>
              <a:rPr lang="en-US" sz="2700" spc="264">
                <a:solidFill>
                  <a:srgbClr val="FDFBFB"/>
                </a:solidFill>
                <a:latin typeface="Oswald"/>
              </a:rPr>
              <a:t>PELATIHAN MODEL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142046" y="4632197"/>
            <a:ext cx="2974893" cy="452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26"/>
              </a:lnSpc>
              <a:spcBef>
                <a:spcPct val="0"/>
              </a:spcBef>
            </a:pPr>
            <a:r>
              <a:rPr lang="en-US" sz="2700" spc="264">
                <a:solidFill>
                  <a:srgbClr val="FDFBFB"/>
                </a:solidFill>
                <a:latin typeface="Oswald"/>
              </a:rPr>
              <a:t>VALIDASI MODEL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093879" y="4632197"/>
            <a:ext cx="2974893" cy="452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26"/>
              </a:lnSpc>
              <a:spcBef>
                <a:spcPct val="0"/>
              </a:spcBef>
            </a:pPr>
            <a:r>
              <a:rPr lang="en-US" sz="2700" spc="264">
                <a:solidFill>
                  <a:srgbClr val="FDFBFB"/>
                </a:solidFill>
                <a:latin typeface="Oswald"/>
              </a:rPr>
              <a:t>TESTING</a:t>
            </a:r>
          </a:p>
        </p:txBody>
      </p:sp>
      <p:sp>
        <p:nvSpPr>
          <p:cNvPr id="23" name="Freeform 23"/>
          <p:cNvSpPr/>
          <p:nvPr/>
        </p:nvSpPr>
        <p:spPr>
          <a:xfrm>
            <a:off x="13806452" y="8328424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grpSp>
        <p:nvGrpSpPr>
          <p:cNvPr id="24" name="Group 24"/>
          <p:cNvGrpSpPr/>
          <p:nvPr/>
        </p:nvGrpSpPr>
        <p:grpSpPr>
          <a:xfrm>
            <a:off x="13821294" y="4240951"/>
            <a:ext cx="4113179" cy="4087473"/>
            <a:chOff x="0" y="0"/>
            <a:chExt cx="1279723" cy="127172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4099151" y="5187543"/>
            <a:ext cx="3542623" cy="204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71950" lvl="1" indent="-185975" algn="l">
              <a:lnSpc>
                <a:spcPts val="2377"/>
              </a:lnSpc>
              <a:buFont typeface="Arial"/>
              <a:buChar char="•"/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Menggunakan plot untuk menampilkan kurva akurasi dan loss selama pelatihan.</a:t>
            </a:r>
          </a:p>
          <a:p>
            <a:pPr marL="371950" lvl="1" indent="-185975" algn="l">
              <a:lnSpc>
                <a:spcPts val="2377"/>
              </a:lnSpc>
              <a:buFont typeface="Arial"/>
              <a:buChar char="•"/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Memantau apakah model mengalami overfitting atau underfitting.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4284407" y="4632197"/>
            <a:ext cx="2974893" cy="452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26"/>
              </a:lnSpc>
              <a:spcBef>
                <a:spcPct val="0"/>
              </a:spcBef>
            </a:pPr>
            <a:r>
              <a:rPr lang="en-US" sz="2700" spc="264">
                <a:solidFill>
                  <a:srgbClr val="FDFBFB"/>
                </a:solidFill>
                <a:latin typeface="Oswald"/>
              </a:rPr>
              <a:t>VISUALISASI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36945" y="3371019"/>
            <a:ext cx="8097687" cy="3241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THANK'S FOR WATCHING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Custom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Oswald Bold</vt:lpstr>
      <vt:lpstr>DM Sans</vt:lpstr>
      <vt:lpstr>Oswald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Qois Ari Kurnia</cp:lastModifiedBy>
  <cp:revision>1</cp:revision>
  <dcterms:created xsi:type="dcterms:W3CDTF">2006-08-16T00:00:00Z</dcterms:created>
  <dcterms:modified xsi:type="dcterms:W3CDTF">2024-08-07T10:29:08Z</dcterms:modified>
  <dc:identifier>DAGIuPwc6Lw</dc:identifier>
</cp:coreProperties>
</file>