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72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65" r:id="rId15"/>
  </p:sldIdLst>
  <p:sldSz cx="9144000" cy="6858000" type="screen4x3"/>
  <p:notesSz cx="6670675" cy="99298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9900"/>
    <a:srgbClr val="669900"/>
    <a:srgbClr val="9900CC"/>
    <a:srgbClr val="3366FF"/>
    <a:srgbClr val="66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5489" autoAdjust="0"/>
  </p:normalViewPr>
  <p:slideViewPr>
    <p:cSldViewPr>
      <p:cViewPr varScale="1">
        <p:scale>
          <a:sx n="110" d="100"/>
          <a:sy n="110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40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" charset="0"/>
              </a:defRPr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" charset="0"/>
              </a:defRPr>
            </a:lvl1pPr>
          </a:lstStyle>
          <a:p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" charset="0"/>
              </a:defRPr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" charset="0"/>
              </a:defRPr>
            </a:lvl1pPr>
          </a:lstStyle>
          <a:p>
            <a:fld id="{0DB25099-246F-4A4A-96F3-8A90100C4F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214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9B66-6A9A-394A-BAD7-61E995C24834}" type="datetime1">
              <a:rPr lang="zh-CN" altLang="en-US" smtClean="0"/>
              <a:pPr/>
              <a:t>2021/10/7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927863E-492D-924B-8718-F0BAD37C583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4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7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8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xh@hi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691680" y="5589240"/>
            <a:ext cx="601186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中国传媒大学</a:t>
            </a:r>
          </a:p>
          <a:p>
            <a:pPr algn="ctr">
              <a:spcBef>
                <a:spcPct val="50000"/>
              </a:spcBef>
            </a:pP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张雷</a:t>
            </a:r>
            <a:b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leizhang@cuc.edu.cn</a:t>
            </a:r>
            <a:endParaRPr lang="en-US" altLang="zh-CN" sz="18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203" name="WordArt 11"/>
          <p:cNvSpPr>
            <a:spLocks noChangeArrowheads="1" noChangeShapeType="1" noTextEdit="1"/>
          </p:cNvSpPr>
          <p:nvPr/>
        </p:nvSpPr>
        <p:spPr bwMode="auto">
          <a:xfrm>
            <a:off x="1331640" y="1988840"/>
            <a:ext cx="6696744" cy="19442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计算机程序设计（一）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18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实验指导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38C3B8-F988-694C-B918-25592029D2CD}"/>
              </a:ext>
            </a:extLst>
          </p:cNvPr>
          <p:cNvSpPr/>
          <p:nvPr/>
        </p:nvSpPr>
        <p:spPr>
          <a:xfrm>
            <a:off x="539552" y="69269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如果代码没有错误，会在下方的“编译日志”窗口中看到编译成功的提示：</a:t>
            </a:r>
            <a:endParaRPr lang="zh-CN" alt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D989A9-C516-E04E-9CAE-A8D40C5B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01800"/>
            <a:ext cx="7086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1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37B882-1A85-FF4C-AE27-D8FCF476EDCA}"/>
              </a:ext>
            </a:extLst>
          </p:cNvPr>
          <p:cNvSpPr/>
          <p:nvPr/>
        </p:nvSpPr>
        <p:spPr>
          <a:xfrm>
            <a:off x="971600" y="620688"/>
            <a:ext cx="7461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编译完成后，打开源文件所在的目录（本教程中是 </a:t>
            </a:r>
            <a:r>
              <a:rPr lang="en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E:\</a:t>
            </a:r>
            <a:r>
              <a:rPr lang="en" altLang="zh-CN" sz="1800" dirty="0" err="1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cDemo</a:t>
            </a:r>
            <a:r>
              <a:rPr lang="en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\</a:t>
            </a:r>
            <a:r>
              <a:rPr lang="zh-CN" altLang="e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），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会看到多了一个名为</a:t>
            </a:r>
            <a:r>
              <a:rPr lang="en" altLang="zh-CN" sz="1800" dirty="0" err="1"/>
              <a:t>hello.exe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的文件，这就是最终生成的可执行文件。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之所以没有看到目标文件，是因为 </a:t>
            </a:r>
            <a:r>
              <a:rPr lang="en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Dev C++ 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将编译和链接这两个步骤合二为一了，将它们统称为“编译”，并且在链接完成后删除了目标文件，所以我们看不到。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91F632-8ED4-9B41-B011-74EA4A56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80" y="2564904"/>
            <a:ext cx="5812639" cy="30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034704-0706-B341-8835-413406B0AEEF}"/>
              </a:ext>
            </a:extLst>
          </p:cNvPr>
          <p:cNvSpPr/>
          <p:nvPr/>
        </p:nvSpPr>
        <p:spPr>
          <a:xfrm>
            <a:off x="683568" y="548680"/>
            <a:ext cx="8136904" cy="82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更加快捷的方式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实际开发中我们一般使用菜单中的“编译 </a:t>
            </a:r>
            <a:r>
              <a:rPr lang="en-US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编译运行”选项：</a:t>
            </a:r>
            <a:endParaRPr lang="zh-CN" altLang="en-US" sz="1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E6F973-2037-EF45-BBD3-6E19038C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916832"/>
            <a:ext cx="77470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6D6ADC-B2CB-CF44-9C16-DA3906BBA0CA}"/>
              </a:ext>
            </a:extLst>
          </p:cNvPr>
          <p:cNvSpPr/>
          <p:nvPr/>
        </p:nvSpPr>
        <p:spPr>
          <a:xfrm>
            <a:off x="1015070" y="4725144"/>
            <a:ext cx="7113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或者直接按下</a:t>
            </a:r>
            <a:r>
              <a:rPr lang="en" altLang="zh-CN" sz="1600" dirty="0"/>
              <a:t>F11</a:t>
            </a:r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键，这样能够一键完成“编译 </a:t>
            </a:r>
            <a:r>
              <a:rPr lang="en-US" altLang="zh-CN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链接 </a:t>
            </a:r>
            <a:r>
              <a:rPr lang="en-US" altLang="zh-CN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运行”的全过程，不用再到文件夹中找到可执行程序再运行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085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856136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作业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：熟悉</a:t>
            </a:r>
            <a:r>
              <a:rPr kumimoji="1" lang="en-US" altLang="zh-CN" sz="2800" dirty="0"/>
              <a:t>IDE</a:t>
            </a:r>
            <a:r>
              <a:rPr kumimoji="1" lang="zh-CN" altLang="en-US" sz="2800" dirty="0"/>
              <a:t>、数据类型、运算符和表达式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25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、编写自己的“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！”程序。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运算符：</a:t>
            </a:r>
          </a:p>
          <a:p>
            <a:pPr marL="0" indent="0">
              <a:buNone/>
            </a:pPr>
            <a:r>
              <a:rPr lang="zh-CN" altLang="en-US" sz="1900" dirty="0">
                <a:latin typeface="宋体" charset="0"/>
                <a:ea typeface="宋体" charset="0"/>
              </a:rPr>
              <a:t>     编程测试以下例子</a:t>
            </a:r>
            <a:r>
              <a:rPr lang="en-US" altLang="zh-CN" sz="1900" dirty="0">
                <a:latin typeface="宋体" charset="0"/>
                <a:ea typeface="宋体" charset="0"/>
              </a:rPr>
              <a:t>,</a:t>
            </a:r>
            <a:r>
              <a:rPr lang="zh-CN" altLang="en-US" sz="1900" dirty="0">
                <a:latin typeface="宋体" charset="0"/>
                <a:ea typeface="宋体" charset="0"/>
              </a:rPr>
              <a:t>哪些合法，值为多少。假设已定义</a:t>
            </a:r>
            <a:r>
              <a:rPr lang="en-US" altLang="zh-CN" sz="1900" dirty="0" err="1">
                <a:latin typeface="宋体" charset="0"/>
                <a:ea typeface="宋体" charset="0"/>
              </a:rPr>
              <a:t>i</a:t>
            </a:r>
            <a:r>
              <a:rPr lang="zh-CN" altLang="en-US" sz="1900" dirty="0">
                <a:latin typeface="宋体" charset="0"/>
                <a:ea typeface="宋体" charset="0"/>
              </a:rPr>
              <a:t>为整型。</a:t>
            </a:r>
            <a:endParaRPr lang="en-US" altLang="zh-CN" sz="1900" dirty="0">
              <a:latin typeface="宋体" charset="0"/>
              <a:ea typeface="宋体" charset="0"/>
            </a:endParaRPr>
          </a:p>
          <a:p>
            <a:pPr marL="914400" lvl="1" indent="-514350">
              <a:buClr>
                <a:schemeClr val="tx1"/>
              </a:buClr>
              <a:buFont typeface="隶书" charset="0"/>
              <a:buAutoNum type="circleNumDbPlain"/>
            </a:pPr>
            <a:r>
              <a:rPr lang="en-US" altLang="zh-CN" sz="1900" dirty="0" err="1">
                <a:latin typeface="宋体" charset="0"/>
                <a:ea typeface="宋体" charset="0"/>
              </a:rPr>
              <a:t>sizeof</a:t>
            </a:r>
            <a:r>
              <a:rPr lang="en-US" altLang="zh-CN" sz="1900" dirty="0">
                <a:latin typeface="宋体" charset="0"/>
                <a:ea typeface="宋体" charset="0"/>
              </a:rPr>
              <a:t>(</a:t>
            </a:r>
            <a:r>
              <a:rPr lang="en-US" altLang="zh-CN" sz="1900" dirty="0" err="1">
                <a:latin typeface="宋体" charset="0"/>
                <a:ea typeface="宋体" charset="0"/>
              </a:rPr>
              <a:t>int</a:t>
            </a:r>
            <a:r>
              <a:rPr lang="en-US" altLang="zh-CN" sz="1900" dirty="0">
                <a:latin typeface="宋体" charset="0"/>
                <a:ea typeface="宋体" charset="0"/>
              </a:rPr>
              <a:t>)</a:t>
            </a:r>
          </a:p>
          <a:p>
            <a:pPr marL="914400" lvl="1" indent="-514350">
              <a:buClr>
                <a:schemeClr val="tx1"/>
              </a:buClr>
              <a:buFont typeface="Impact" charset="0"/>
              <a:buAutoNum type="circleNumDbPlain"/>
            </a:pPr>
            <a:r>
              <a:rPr lang="en-US" altLang="zh-CN" sz="1900" dirty="0" err="1">
                <a:latin typeface="宋体" charset="0"/>
                <a:ea typeface="宋体" charset="0"/>
              </a:rPr>
              <a:t>sizeof</a:t>
            </a:r>
            <a:r>
              <a:rPr lang="en-US" altLang="zh-CN" sz="1900" dirty="0">
                <a:latin typeface="宋体" charset="0"/>
                <a:ea typeface="宋体" charset="0"/>
              </a:rPr>
              <a:t>(</a:t>
            </a:r>
            <a:r>
              <a:rPr lang="en-US" altLang="zh-CN" sz="1900" dirty="0" err="1">
                <a:latin typeface="宋体" charset="0"/>
                <a:ea typeface="宋体" charset="0"/>
              </a:rPr>
              <a:t>i</a:t>
            </a:r>
            <a:r>
              <a:rPr lang="en-US" altLang="zh-CN" sz="1900" dirty="0">
                <a:latin typeface="宋体" charset="0"/>
                <a:ea typeface="宋体" charset="0"/>
              </a:rPr>
              <a:t>)</a:t>
            </a:r>
          </a:p>
          <a:p>
            <a:pPr marL="914400" lvl="1" indent="-514350">
              <a:buClr>
                <a:schemeClr val="tx1"/>
              </a:buClr>
              <a:buFont typeface="Impact" charset="0"/>
              <a:buAutoNum type="circleNumDbPlain"/>
            </a:pPr>
            <a:r>
              <a:rPr lang="en-US" altLang="zh-CN" sz="1900" dirty="0" err="1">
                <a:latin typeface="宋体" charset="0"/>
                <a:ea typeface="宋体" charset="0"/>
              </a:rPr>
              <a:t>sizeof</a:t>
            </a:r>
            <a:r>
              <a:rPr lang="en-US" altLang="zh-CN" sz="1900" dirty="0">
                <a:latin typeface="宋体" charset="0"/>
                <a:ea typeface="宋体" charset="0"/>
              </a:rPr>
              <a:t>  </a:t>
            </a:r>
            <a:r>
              <a:rPr lang="en-US" altLang="zh-CN" sz="1900" dirty="0" err="1">
                <a:latin typeface="宋体" charset="0"/>
                <a:ea typeface="宋体" charset="0"/>
              </a:rPr>
              <a:t>i</a:t>
            </a:r>
            <a:endParaRPr lang="en-US" altLang="zh-CN" sz="1900" dirty="0">
              <a:latin typeface="宋体" charset="0"/>
              <a:ea typeface="宋体" charset="0"/>
            </a:endParaRPr>
          </a:p>
          <a:p>
            <a:pPr marL="914400" lvl="1" indent="-514350">
              <a:buClr>
                <a:schemeClr val="tx1"/>
              </a:buClr>
              <a:buFont typeface="Impact" charset="0"/>
              <a:buAutoNum type="circleNumDbPlain"/>
            </a:pPr>
            <a:r>
              <a:rPr lang="en-US" altLang="zh-CN" sz="1900" dirty="0" err="1">
                <a:latin typeface="宋体" charset="0"/>
                <a:ea typeface="宋体" charset="0"/>
              </a:rPr>
              <a:t>sizeof</a:t>
            </a:r>
            <a:r>
              <a:rPr lang="en-US" altLang="zh-CN" sz="1900" dirty="0">
                <a:latin typeface="宋体" charset="0"/>
                <a:ea typeface="宋体" charset="0"/>
              </a:rPr>
              <a:t> </a:t>
            </a:r>
            <a:r>
              <a:rPr lang="en-US" altLang="zh-CN" sz="1900" dirty="0" err="1">
                <a:latin typeface="宋体" charset="0"/>
                <a:ea typeface="宋体" charset="0"/>
              </a:rPr>
              <a:t>int</a:t>
            </a:r>
            <a:endParaRPr lang="zh-CN" altLang="en-US" sz="1900" dirty="0">
              <a:latin typeface="宋体" charset="0"/>
              <a:ea typeface="宋体" charset="0"/>
            </a:endParaRPr>
          </a:p>
          <a:p>
            <a:pPr marL="400050" lvl="1" indent="0">
              <a:buClr>
                <a:schemeClr val="tx1"/>
              </a:buClr>
              <a:buNone/>
            </a:pPr>
            <a:r>
              <a:rPr kumimoji="1" lang="zh-CN" altLang="en-US" dirty="0"/>
              <a:t>    编程对比字符与字符串所占内存空间大小。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ea typeface="宋体" charset="0"/>
              </a:rPr>
              <a:t>3</a:t>
            </a:r>
            <a:r>
              <a:rPr lang="zh-CN" altLang="en-US" sz="2000" dirty="0">
                <a:ea typeface="宋体" charset="0"/>
              </a:rPr>
              <a:t>、</a:t>
            </a:r>
            <a:r>
              <a:rPr lang="zh-CN" altLang="en-US" sz="2000" dirty="0">
                <a:latin typeface="宋体" charset="0"/>
                <a:ea typeface="宋体" charset="0"/>
              </a:rPr>
              <a:t>编程对比算符运算符</a:t>
            </a:r>
            <a:r>
              <a:rPr lang="en-US" altLang="zh-CN" sz="2000" dirty="0" err="1">
                <a:latin typeface="宋体" charset="0"/>
                <a:ea typeface="宋体" charset="0"/>
              </a:rPr>
              <a:t>i</a:t>
            </a:r>
            <a:r>
              <a:rPr lang="en-US" altLang="zh-CN" sz="2000" dirty="0">
                <a:latin typeface="宋体" charset="0"/>
                <a:ea typeface="宋体" charset="0"/>
              </a:rPr>
              <a:t>++</a:t>
            </a:r>
            <a:r>
              <a:rPr lang="zh-CN" altLang="en-US" sz="2000" dirty="0">
                <a:latin typeface="宋体" charset="0"/>
                <a:ea typeface="宋体" charset="0"/>
              </a:rPr>
              <a:t>和</a:t>
            </a:r>
            <a:r>
              <a:rPr lang="en-US" altLang="zh-CN" sz="2000" dirty="0">
                <a:latin typeface="宋体" charset="0"/>
                <a:ea typeface="宋体" charset="0"/>
              </a:rPr>
              <a:t>++</a:t>
            </a:r>
            <a:r>
              <a:rPr lang="en-US" altLang="zh-CN" sz="2000" dirty="0" err="1">
                <a:latin typeface="宋体" charset="0"/>
                <a:ea typeface="宋体" charset="0"/>
              </a:rPr>
              <a:t>i</a:t>
            </a:r>
            <a:r>
              <a:rPr lang="zh-CN" altLang="en-US" sz="2000" dirty="0">
                <a:latin typeface="宋体" charset="0"/>
                <a:ea typeface="宋体" charset="0"/>
              </a:rPr>
              <a:t>，</a:t>
            </a:r>
            <a:r>
              <a:rPr lang="en-US" altLang="zh-CN" sz="2000" dirty="0" err="1">
                <a:latin typeface="宋体" charset="0"/>
                <a:ea typeface="宋体" charset="0"/>
              </a:rPr>
              <a:t>i</a:t>
            </a:r>
            <a:r>
              <a:rPr lang="en-US" altLang="zh-CN" sz="2000" dirty="0">
                <a:latin typeface="宋体" charset="0"/>
                <a:ea typeface="宋体" charset="0"/>
              </a:rPr>
              <a:t>--</a:t>
            </a:r>
            <a:r>
              <a:rPr lang="zh-CN" altLang="en-US" sz="2000" dirty="0">
                <a:latin typeface="宋体" charset="0"/>
                <a:ea typeface="宋体" charset="0"/>
              </a:rPr>
              <a:t>和</a:t>
            </a:r>
            <a:r>
              <a:rPr lang="en-US" altLang="zh-CN" sz="2000" dirty="0">
                <a:latin typeface="宋体" charset="0"/>
                <a:ea typeface="宋体" charset="0"/>
              </a:rPr>
              <a:t>--</a:t>
            </a:r>
            <a:r>
              <a:rPr lang="en-US" altLang="zh-CN" sz="2000" dirty="0" err="1">
                <a:latin typeface="宋体" charset="0"/>
                <a:ea typeface="宋体" charset="0"/>
              </a:rPr>
              <a:t>i</a:t>
            </a:r>
            <a:r>
              <a:rPr lang="zh-CN" altLang="en-US" sz="2000" dirty="0">
                <a:latin typeface="宋体" charset="0"/>
                <a:ea typeface="宋体" charset="0"/>
              </a:rPr>
              <a:t>。</a:t>
            </a:r>
            <a:endParaRPr kumimoji="1" lang="zh-CN" altLang="en-US" sz="2000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kumimoji="1" lang="en-US" altLang="zh-CN" sz="2000" dirty="0"/>
              <a:t>4</a:t>
            </a:r>
            <a:r>
              <a:rPr kumimoji="1" lang="zh-CN" altLang="en-US" sz="2000" dirty="0"/>
              <a:t>、设计实验内容，对比</a:t>
            </a:r>
            <a:r>
              <a:rPr lang="en-US" altLang="zh-CN" sz="2000" dirty="0">
                <a:latin typeface="宋体" charset="0"/>
                <a:ea typeface="宋体" charset="0"/>
              </a:rPr>
              <a:t>define</a:t>
            </a:r>
            <a:r>
              <a:rPr lang="zh-CN" altLang="en-US" sz="2000" dirty="0">
                <a:latin typeface="宋体" charset="0"/>
                <a:ea typeface="宋体" charset="0"/>
              </a:rPr>
              <a:t>与</a:t>
            </a:r>
            <a:r>
              <a:rPr lang="en-US" altLang="zh-CN" sz="2000" dirty="0" err="1">
                <a:latin typeface="宋体" charset="0"/>
                <a:ea typeface="宋体" charset="0"/>
              </a:rPr>
              <a:t>const</a:t>
            </a:r>
            <a:r>
              <a:rPr lang="zh-CN" altLang="en-US" sz="2000" dirty="0">
                <a:latin typeface="宋体" charset="0"/>
                <a:ea typeface="宋体" charset="0"/>
              </a:rPr>
              <a:t>的区别。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ea typeface="宋体" charset="0"/>
              </a:rPr>
              <a:t>5</a:t>
            </a:r>
            <a:r>
              <a:rPr lang="zh-CN" altLang="en-US" sz="2000" dirty="0">
                <a:ea typeface="宋体" charset="0"/>
              </a:rPr>
              <a:t>、</a:t>
            </a:r>
            <a:r>
              <a:rPr lang="zh-CN" altLang="en-US" sz="2000" dirty="0">
                <a:latin typeface="宋体" charset="0"/>
                <a:ea typeface="宋体" charset="0"/>
              </a:rPr>
              <a:t>设计实验内容，能够对比出“算术运算符”、“关系运算符”、“逻辑运算符”、“赋值运算符”、“条件运算符”等运算符之间的优先级别、结合方向、运算量等方面的特性。</a:t>
            </a:r>
            <a:endParaRPr lang="en-US" altLang="zh-CN" sz="2000" dirty="0">
              <a:latin typeface="宋体" charset="0"/>
              <a:ea typeface="宋体" charset="0"/>
            </a:endParaRPr>
          </a:p>
          <a:p>
            <a:endParaRPr kumimoji="1" lang="zh-CN" altLang="en-US" dirty="0"/>
          </a:p>
          <a:p>
            <a:pPr marL="400050" lvl="1" indent="0">
              <a:buClr>
                <a:schemeClr val="tx1"/>
              </a:buClr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22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772400" cy="784128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/>
              <a:t>谢谢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911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12120"/>
          </a:xfrm>
        </p:spPr>
        <p:txBody>
          <a:bodyPr/>
          <a:lstStyle/>
          <a:p>
            <a:r>
              <a:rPr lang="zh-CN" altLang="en-US" b="1" dirty="0"/>
              <a:t>作业（实验）目的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作业（</a:t>
            </a:r>
            <a:r>
              <a:rPr lang="zh-CN" altLang="zh-CN" dirty="0"/>
              <a:t>实验</a:t>
            </a:r>
            <a:r>
              <a:rPr lang="zh-CN" altLang="en-US" dirty="0"/>
              <a:t>）</a:t>
            </a:r>
            <a:r>
              <a:rPr lang="zh-CN" altLang="zh-CN" dirty="0"/>
              <a:t>目的在于： 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</a:t>
            </a:r>
            <a:r>
              <a:rPr lang="zh-CN" altLang="zh-CN" dirty="0"/>
              <a:t>①</a:t>
            </a:r>
            <a:r>
              <a:rPr lang="zh-CN" altLang="en-US" dirty="0"/>
              <a:t> 动手实践</a:t>
            </a:r>
            <a:r>
              <a:rPr lang="zh-CN" altLang="zh-CN" dirty="0"/>
              <a:t>，加深对</a:t>
            </a:r>
            <a:r>
              <a:rPr lang="zh-CN" altLang="en-US" dirty="0"/>
              <a:t>基础</a:t>
            </a:r>
            <a:r>
              <a:rPr lang="zh-CN" altLang="zh-CN" dirty="0"/>
              <a:t>语法的掌握；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</a:t>
            </a:r>
            <a:r>
              <a:rPr lang="zh-CN" altLang="zh-CN" dirty="0"/>
              <a:t> ②</a:t>
            </a:r>
            <a:r>
              <a:rPr lang="zh-CN" altLang="en-US" dirty="0"/>
              <a:t> </a:t>
            </a:r>
            <a:r>
              <a:rPr lang="zh-CN" altLang="zh-CN" dirty="0"/>
              <a:t>熟悉所用的</a:t>
            </a:r>
            <a:r>
              <a:rPr lang="en-US" altLang="zh-CN" dirty="0"/>
              <a:t>C</a:t>
            </a:r>
            <a:r>
              <a:rPr lang="zh-CN" altLang="zh-CN" dirty="0"/>
              <a:t>语言开发环境；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 </a:t>
            </a:r>
            <a:r>
              <a:rPr lang="zh-CN" altLang="zh-CN" dirty="0"/>
              <a:t>③上机调试自己的程序，学会编程，重要是能上机调试通过，调试经验是通过自己的直接实践来累积。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9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上机实验的要求：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</a:t>
            </a:r>
            <a:r>
              <a:rPr lang="zh-CN" altLang="zh-CN" dirty="0"/>
              <a:t>①上机输入和调试自己的程序，努力独立完成调试过程，自行解决编译错误； 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</a:t>
            </a:r>
            <a:r>
              <a:rPr lang="zh-CN" altLang="zh-CN" dirty="0"/>
              <a:t>②实验结束，认真编写实验报告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12120"/>
          </a:xfrm>
        </p:spPr>
        <p:txBody>
          <a:bodyPr/>
          <a:lstStyle/>
          <a:p>
            <a:r>
              <a:rPr lang="zh-CN" altLang="en-US" b="1" dirty="0"/>
              <a:t>上机实验要求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57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r>
              <a:rPr kumimoji="1" lang="zh-CN" altLang="en-US" dirty="0"/>
              <a:t>作业（实验报告）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4784"/>
            <a:ext cx="7990656" cy="46874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zh-CN" dirty="0"/>
              <a:t>．解题思路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zh-CN" dirty="0"/>
              <a:t>．调试过程（实验过程出现的问题及解决的方法）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zh-CN" dirty="0"/>
              <a:t>．程序代码及运行结果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zh-CN" dirty="0"/>
              <a:t>．</a:t>
            </a:r>
            <a:r>
              <a:rPr lang="zh-CN" altLang="en-US" dirty="0"/>
              <a:t>总结与</a:t>
            </a:r>
            <a:r>
              <a:rPr lang="zh-CN" altLang="zh-CN" dirty="0"/>
              <a:t>分析</a:t>
            </a:r>
            <a:r>
              <a:rPr lang="zh-CN" altLang="en-US" dirty="0"/>
              <a:t>（心得体会、收获）</a:t>
            </a:r>
            <a:r>
              <a:rPr lang="en-US" altLang="zh-CN" dirty="0"/>
              <a:t> </a:t>
            </a:r>
            <a:r>
              <a:rPr lang="zh-CN" altLang="en-US" dirty="0"/>
              <a:t>，以每道题、每次作业为单位总结分析都可以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7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84128"/>
          </a:xfrm>
        </p:spPr>
        <p:txBody>
          <a:bodyPr/>
          <a:lstStyle/>
          <a:p>
            <a:r>
              <a:rPr lang="en-US" altLang="zh-CN" b="1" dirty="0"/>
              <a:t>DEV</a:t>
            </a:r>
            <a:r>
              <a:rPr lang="zh-CN" altLang="en-US" b="1" dirty="0"/>
              <a:t> </a:t>
            </a:r>
            <a:r>
              <a:rPr lang="en-US" altLang="zh-CN" b="1" dirty="0" err="1"/>
              <a:t>c++</a:t>
            </a:r>
            <a:r>
              <a:rPr lang="zh-CN" altLang="en-US" b="1" dirty="0"/>
              <a:t>集成开发环境</a:t>
            </a:r>
            <a:endParaRPr kumimoji="1"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5656" y="3284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70A60-9540-3748-8C82-01F5E4FC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8087"/>
            <a:ext cx="7918648" cy="4246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74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84128"/>
          </a:xfrm>
        </p:spPr>
        <p:txBody>
          <a:bodyPr/>
          <a:lstStyle/>
          <a:p>
            <a:r>
              <a:rPr lang="en-US" altLang="zh-CN" b="1" dirty="0"/>
              <a:t>DEV</a:t>
            </a:r>
            <a:r>
              <a:rPr lang="zh-CN" altLang="en-US" b="1" dirty="0"/>
              <a:t> </a:t>
            </a:r>
            <a:r>
              <a:rPr lang="en-US" altLang="zh-CN" b="1" dirty="0" err="1"/>
              <a:t>c++</a:t>
            </a:r>
            <a:r>
              <a:rPr lang="zh-CN" altLang="en-US" b="1" dirty="0"/>
              <a:t>集成开发环境</a:t>
            </a:r>
            <a:endParaRPr kumimoji="1"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5656" y="32849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34267-4BDF-1D44-9112-ED035F7A5C39}"/>
              </a:ext>
            </a:extLst>
          </p:cNvPr>
          <p:cNvSpPr/>
          <p:nvPr/>
        </p:nvSpPr>
        <p:spPr>
          <a:xfrm>
            <a:off x="685800" y="1512467"/>
            <a:ext cx="7558608" cy="10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1) </a:t>
            </a:r>
            <a:r>
              <a:rPr lang="zh-CN" altLang="en-US" b="1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新建源文件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打开 </a:t>
            </a:r>
            <a:r>
              <a:rPr lang="en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Dev C++</a:t>
            </a:r>
            <a:r>
              <a:rPr lang="zh-CN" altLang="e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在上方菜单栏中选择“文件 </a:t>
            </a:r>
            <a:r>
              <a:rPr lang="en-US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新建 </a:t>
            </a:r>
            <a:r>
              <a:rPr lang="en-US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源代码”：</a:t>
            </a:r>
            <a:endParaRPr lang="zh-CN" altLang="en-US" sz="18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EA1283F-35BA-BF4A-BCAB-0514BE6E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756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2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DD3A19-F986-4140-9E77-734781ABA9FA}"/>
              </a:ext>
            </a:extLst>
          </p:cNvPr>
          <p:cNvSpPr/>
          <p:nvPr/>
        </p:nvSpPr>
        <p:spPr>
          <a:xfrm>
            <a:off x="827584" y="9807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在空白文件中输入本文开头的代码：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13B56-2EF2-D646-B939-F6F60353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782479" cy="2651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011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48B26C-9529-3E49-8390-63FA2D158CCB}"/>
              </a:ext>
            </a:extLst>
          </p:cNvPr>
          <p:cNvSpPr/>
          <p:nvPr/>
        </p:nvSpPr>
        <p:spPr>
          <a:xfrm>
            <a:off x="287016" y="848992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在上方菜单栏中选择“文件 </a:t>
            </a:r>
            <a:r>
              <a:rPr lang="en-US" altLang="zh-CN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保存”，或者按下</a:t>
            </a:r>
            <a:r>
              <a:rPr lang="en" altLang="zh-CN" sz="1800" dirty="0" err="1"/>
              <a:t>Ctrl+S</a:t>
            </a:r>
            <a:r>
              <a:rPr lang="zh-CN" altLang="en-US" sz="18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组合键，都可以保存源文件。</a:t>
            </a:r>
            <a:endParaRPr lang="zh-CN" alt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F8441F-9B18-6D43-B93B-2B2A67D3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56" y="1700808"/>
            <a:ext cx="5508104" cy="39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CD9F8F-8FE3-C147-AFE7-19B72462E903}"/>
              </a:ext>
            </a:extLst>
          </p:cNvPr>
          <p:cNvSpPr/>
          <p:nvPr/>
        </p:nvSpPr>
        <p:spPr>
          <a:xfrm>
            <a:off x="2823804" y="6009008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注意将源文件后缀改为</a:t>
            </a:r>
            <a:r>
              <a:rPr lang="en-US" altLang="zh-CN" dirty="0"/>
              <a:t>.</a:t>
            </a:r>
            <a:r>
              <a:rPr lang="en" altLang="zh-CN" dirty="0"/>
              <a:t>c</a:t>
            </a:r>
            <a:r>
              <a:rPr lang="zh-CN" altLang="en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0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FAF196-BC14-4B48-B697-4A96BC53B4D2}"/>
              </a:ext>
            </a:extLst>
          </p:cNvPr>
          <p:cNvSpPr/>
          <p:nvPr/>
        </p:nvSpPr>
        <p:spPr>
          <a:xfrm>
            <a:off x="611560" y="759465"/>
            <a:ext cx="7776864" cy="72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2) </a:t>
            </a:r>
            <a:r>
              <a:rPr lang="zh-CN" altLang="en-US" sz="2000" b="1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生成可执行程序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在上方菜单栏中选择“运行 </a:t>
            </a:r>
            <a:r>
              <a:rPr lang="en-US" altLang="zh-CN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--&gt; </a:t>
            </a:r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编译”，就可以完成 </a:t>
            </a:r>
            <a:r>
              <a:rPr lang="en" altLang="zh-CN" sz="1600" dirty="0" err="1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hello.c</a:t>
            </a:r>
            <a:r>
              <a:rPr lang="en" altLang="zh-CN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sz="1600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源文件的编译工作。</a:t>
            </a:r>
            <a:endParaRPr lang="zh-CN" alt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AE2FB1-0C49-B648-8852-5FD67B7B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238647"/>
            <a:ext cx="7721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E93659-7786-F842-B2EC-8F9EA3813798}"/>
              </a:ext>
            </a:extLst>
          </p:cNvPr>
          <p:cNvSpPr/>
          <p:nvPr/>
        </p:nvSpPr>
        <p:spPr>
          <a:xfrm>
            <a:off x="2411760" y="53127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或者直接按下</a:t>
            </a:r>
            <a:r>
              <a:rPr lang="en" altLang="zh-CN" dirty="0"/>
              <a:t>F9</a:t>
            </a:r>
            <a:r>
              <a:rPr lang="zh-CN" altLang="en-US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键，也能够完成编译工作，这样更加便捷。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305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278</TotalTime>
  <Words>649</Words>
  <Application>Microsoft Macintosh PowerPoint</Application>
  <PresentationFormat>全屏显示(4:3)</PresentationFormat>
  <Paragraphs>46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隶书</vt:lpstr>
      <vt:lpstr>宋体</vt:lpstr>
      <vt:lpstr>宋体</vt:lpstr>
      <vt:lpstr>Calibri</vt:lpstr>
      <vt:lpstr>Helvetica Neue</vt:lpstr>
      <vt:lpstr>Impact</vt:lpstr>
      <vt:lpstr>Rockwell</vt:lpstr>
      <vt:lpstr>Rockwell Condensed</vt:lpstr>
      <vt:lpstr>Rockwell Extra Bold</vt:lpstr>
      <vt:lpstr>Times</vt:lpstr>
      <vt:lpstr>Times New Roman</vt:lpstr>
      <vt:lpstr>Wingdings</vt:lpstr>
      <vt:lpstr>木活字</vt:lpstr>
      <vt:lpstr>PowerPoint 演示文稿</vt:lpstr>
      <vt:lpstr>作业（实验）目的</vt:lpstr>
      <vt:lpstr>上机实验要求</vt:lpstr>
      <vt:lpstr>作业（实验报告）</vt:lpstr>
      <vt:lpstr>DEV c++集成开发环境</vt:lpstr>
      <vt:lpstr>DEV c++集成开发环境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作业1：熟悉IDE、数据类型、运算符和表达式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LPLS82</cp:lastModifiedBy>
  <cp:revision>150</cp:revision>
  <dcterms:created xsi:type="dcterms:W3CDTF">2016-09-28T11:18:47Z</dcterms:created>
  <dcterms:modified xsi:type="dcterms:W3CDTF">2021-10-07T09:20:23Z</dcterms:modified>
</cp:coreProperties>
</file>