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tiff" ContentType="image/tif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71"/>
  </p:handoutMasterIdLst>
  <p:sldIdLst>
    <p:sldId id="304" r:id="rId3"/>
    <p:sldId id="305" r:id="rId5"/>
    <p:sldId id="307" r:id="rId6"/>
    <p:sldId id="306" r:id="rId7"/>
    <p:sldId id="270" r:id="rId8"/>
    <p:sldId id="341" r:id="rId9"/>
    <p:sldId id="342" r:id="rId10"/>
    <p:sldId id="329" r:id="rId11"/>
    <p:sldId id="330" r:id="rId12"/>
    <p:sldId id="271" r:id="rId13"/>
    <p:sldId id="272" r:id="rId14"/>
    <p:sldId id="273" r:id="rId15"/>
    <p:sldId id="274" r:id="rId16"/>
    <p:sldId id="408" r:id="rId17"/>
    <p:sldId id="277" r:id="rId18"/>
    <p:sldId id="429" r:id="rId19"/>
    <p:sldId id="336" r:id="rId20"/>
    <p:sldId id="427" r:id="rId21"/>
    <p:sldId id="385" r:id="rId22"/>
    <p:sldId id="386" r:id="rId23"/>
    <p:sldId id="387" r:id="rId24"/>
    <p:sldId id="388" r:id="rId25"/>
    <p:sldId id="389" r:id="rId26"/>
    <p:sldId id="376" r:id="rId27"/>
    <p:sldId id="377" r:id="rId28"/>
    <p:sldId id="380" r:id="rId29"/>
    <p:sldId id="381" r:id="rId30"/>
    <p:sldId id="390" r:id="rId31"/>
    <p:sldId id="391" r:id="rId32"/>
    <p:sldId id="428" r:id="rId33"/>
    <p:sldId id="384" r:id="rId34"/>
    <p:sldId id="393" r:id="rId35"/>
    <p:sldId id="395" r:id="rId36"/>
    <p:sldId id="368" r:id="rId37"/>
    <p:sldId id="414" r:id="rId38"/>
    <p:sldId id="430" r:id="rId39"/>
    <p:sldId id="431" r:id="rId40"/>
    <p:sldId id="291" r:id="rId41"/>
    <p:sldId id="415" r:id="rId42"/>
    <p:sldId id="416" r:id="rId43"/>
    <p:sldId id="417" r:id="rId44"/>
    <p:sldId id="339" r:id="rId45"/>
    <p:sldId id="318" r:id="rId46"/>
    <p:sldId id="418" r:id="rId47"/>
    <p:sldId id="403" r:id="rId48"/>
    <p:sldId id="419" r:id="rId49"/>
    <p:sldId id="420" r:id="rId50"/>
    <p:sldId id="421" r:id="rId51"/>
    <p:sldId id="422" r:id="rId52"/>
    <p:sldId id="423" r:id="rId53"/>
    <p:sldId id="424" r:id="rId54"/>
    <p:sldId id="434" r:id="rId55"/>
    <p:sldId id="435" r:id="rId56"/>
    <p:sldId id="425" r:id="rId57"/>
    <p:sldId id="269" r:id="rId58"/>
    <p:sldId id="426" r:id="rId59"/>
    <p:sldId id="432" r:id="rId60"/>
    <p:sldId id="296" r:id="rId61"/>
    <p:sldId id="294" r:id="rId62"/>
    <p:sldId id="399" r:id="rId63"/>
    <p:sldId id="400" r:id="rId64"/>
    <p:sldId id="401" r:id="rId65"/>
    <p:sldId id="402" r:id="rId66"/>
    <p:sldId id="297" r:id="rId67"/>
    <p:sldId id="324" r:id="rId68"/>
    <p:sldId id="347" r:id="rId69"/>
    <p:sldId id="284" r:id="rId70"/>
  </p:sldIdLst>
  <p:sldSz cx="9144000" cy="6858000" type="screen4x3"/>
  <p:notesSz cx="6670675" cy="9929495"/>
  <p:defaultTextStyle>
    <a:defPPr>
      <a:defRPr lang="en-US"/>
    </a:defPPr>
    <a:lvl1pPr algn="l" rtl="0" eaLnBrk="0" fontAlgn="base" hangingPunct="0">
      <a:lnSpc>
        <a:spcPct val="95000"/>
      </a:lnSpc>
      <a:spcBef>
        <a:spcPct val="20000"/>
      </a:spcBef>
      <a:spcAft>
        <a:spcPct val="0"/>
      </a:spcAft>
      <a:buClr>
        <a:srgbClr val="FFCC66"/>
      </a:buClr>
      <a:buSzPct val="80000"/>
      <a:buFont typeface="Monotype Sorts" charset="2"/>
      <a:buChar char=""/>
      <a:defRPr sz="2800" b="1" kern="1200">
        <a:solidFill>
          <a:srgbClr val="3366FF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lnSpc>
        <a:spcPct val="95000"/>
      </a:lnSpc>
      <a:spcBef>
        <a:spcPct val="20000"/>
      </a:spcBef>
      <a:spcAft>
        <a:spcPct val="0"/>
      </a:spcAft>
      <a:buClr>
        <a:srgbClr val="FFCC66"/>
      </a:buClr>
      <a:buSzPct val="80000"/>
      <a:buFont typeface="Monotype Sorts" charset="2"/>
      <a:buChar char=""/>
      <a:defRPr sz="2800" b="1" kern="1200">
        <a:solidFill>
          <a:srgbClr val="3366FF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lnSpc>
        <a:spcPct val="95000"/>
      </a:lnSpc>
      <a:spcBef>
        <a:spcPct val="20000"/>
      </a:spcBef>
      <a:spcAft>
        <a:spcPct val="0"/>
      </a:spcAft>
      <a:buClr>
        <a:srgbClr val="FFCC66"/>
      </a:buClr>
      <a:buSzPct val="80000"/>
      <a:buFont typeface="Monotype Sorts" charset="2"/>
      <a:buChar char=""/>
      <a:defRPr sz="2800" b="1" kern="1200">
        <a:solidFill>
          <a:srgbClr val="3366FF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lnSpc>
        <a:spcPct val="95000"/>
      </a:lnSpc>
      <a:spcBef>
        <a:spcPct val="20000"/>
      </a:spcBef>
      <a:spcAft>
        <a:spcPct val="0"/>
      </a:spcAft>
      <a:buClr>
        <a:srgbClr val="FFCC66"/>
      </a:buClr>
      <a:buSzPct val="80000"/>
      <a:buFont typeface="Monotype Sorts" charset="2"/>
      <a:buChar char=""/>
      <a:defRPr sz="2800" b="1" kern="1200">
        <a:solidFill>
          <a:srgbClr val="3366FF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lnSpc>
        <a:spcPct val="95000"/>
      </a:lnSpc>
      <a:spcBef>
        <a:spcPct val="20000"/>
      </a:spcBef>
      <a:spcAft>
        <a:spcPct val="0"/>
      </a:spcAft>
      <a:buClr>
        <a:srgbClr val="FFCC66"/>
      </a:buClr>
      <a:buSzPct val="80000"/>
      <a:buFont typeface="Monotype Sorts" charset="2"/>
      <a:buChar char=""/>
      <a:defRPr sz="2800" b="1" kern="1200">
        <a:solidFill>
          <a:srgbClr val="3366FF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3366FF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3366FF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3366FF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3366FF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80000"/>
    <a:srgbClr val="996600"/>
    <a:srgbClr val="FF9900"/>
    <a:srgbClr val="669900"/>
    <a:srgbClr val="FF0000"/>
    <a:srgbClr val="22DEAD"/>
    <a:srgbClr val="89CDC2"/>
    <a:srgbClr val="61B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 autoAdjust="0"/>
    <p:restoredTop sz="93120" autoAdjust="0"/>
  </p:normalViewPr>
  <p:slideViewPr>
    <p:cSldViewPr>
      <p:cViewPr varScale="1">
        <p:scale>
          <a:sx n="119" d="100"/>
          <a:sy n="119" d="100"/>
        </p:scale>
        <p:origin x="14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8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handoutMaster" Target="handoutMasters/handoutMaster1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Times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Times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Times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fld id="{2B8087C7-8FAD-3E41-91BC-71EB540114B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8338" y="4716463"/>
            <a:ext cx="5335587" cy="44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17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6750" y="4778375"/>
            <a:ext cx="5337175" cy="3910013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929573-84BB-5C44-820C-04D1CE102FB3}" type="slidenum">
              <a:rPr lang="en-US" altLang="zh-CN" sz="1200">
                <a:latin typeface="Times New Roman" panose="02020603050405020304" charset="0"/>
              </a:rPr>
            </a:fld>
            <a:endParaRPr lang="en-US" altLang="zh-CN" sz="120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08CB48-F509-9C4B-8947-534F08BD0526}" type="slidenum">
              <a:rPr lang="en-US" altLang="zh-CN" sz="1200">
                <a:latin typeface="Times New Roman" panose="02020603050405020304" charset="0"/>
              </a:rPr>
            </a:fld>
            <a:endParaRPr lang="en-US" altLang="zh-CN" sz="120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命名风格的选择主要依照习惯。比如在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Unix/Linux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下，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variable_name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的形式就多见，而在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Windows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下，广泛采用的是基于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VariableName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形式的匈牙利命名法。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Java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语言里常用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variableName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形式。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17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6750" y="4778375"/>
            <a:ext cx="5337175" cy="3910013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为什么是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1024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而不是更容易计算的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1000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？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为什么是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8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而不是更直观的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10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？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这将在计算机原理课解答。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未来的趋势是任何字符，无论英文、中文还是其它文字，都用两个字节来表示。这种编码叫做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UNICODE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教材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P229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页有对各种类型变量取值范围的描述。在程序中最好的确定范围的方法就是使用这些宏。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整型常数缺生被看作</a:t>
            </a:r>
            <a:r>
              <a:rPr lang="en-US" altLang="zh-CN" dirty="0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类型，如果超出</a:t>
            </a:r>
            <a:r>
              <a:rPr lang="en-US" altLang="zh-CN" dirty="0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的范围，就自动被看作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long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。可以在数字后面加上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或者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强制其为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long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浮点常数缺省为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double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，后缀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f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或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F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为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float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，后缀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或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为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long double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因为字母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和数字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容易混淆，所以当用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做后缀时，常使用大写形式。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整型常数缺生被看作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类型，如果超出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的范围，就自动被看作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long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。可以在数字后面加上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或者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强制其为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long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浮点常数缺省为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double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，后缀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f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或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F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float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，后缀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或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long double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因为字母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和数字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容易混淆，所以当用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做后缀时，常使用大写形式。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DF10A2-751D-AC48-A3C3-E148D6F93F4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E8868FA9-5DE0-DC4E-9D0B-DBF0F250870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AEAF-0EA0-704A-B895-96818C6218A3}" type="datetime1">
              <a:rPr lang="zh-CN" alt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8942-6396-CD42-B2F9-EB138FD1FAA5}" type="datetime1">
              <a:rPr lang="zh-CN" alt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9691-F867-F948-AC60-3B31A7AAD0A1}" type="datetime1">
              <a:rPr lang="zh-CN" alt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624063B-B12D-AC45-827C-DB2740380A72}" type="datetime1">
              <a:rPr lang="zh-CN" alt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12-7628-F247-87F6-CA61EEFEB728}" type="datetime1">
              <a:rPr lang="zh-CN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BE2C-5B41-7F45-A8A6-91292B6F2D13}" type="datetime1">
              <a:rPr lang="zh-CN" alt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A6D24C-21C1-0945-8982-EA44B393C901}" type="datetime1">
              <a:rPr lang="zh-CN" alt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0C78-D17E-FD44-A71A-F94D75D25789}" type="datetime1">
              <a:rPr lang="zh-CN" alt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F14C-703E-A246-973D-C718281E7362}" type="datetime1">
              <a:rPr lang="zh-CN" alt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EF24-D5E1-224B-BCB3-2ACEEF18BA5F}" type="datetime1">
              <a:rPr lang="zh-CN" altLang="en-US" smtClean="0"/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53220A-5D56-A549-921E-42124A0F9C58}" type="datetime1">
              <a:rPr lang="zh-CN" alt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hyperlink" Target="mailto:leizhang@cuc.edu.cn" TargetMode="Externa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slide" Target="slide6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slide" Target="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1" Type="http://schemas.openxmlformats.org/officeDocument/2006/relationships/image" Target="../media/image5.tif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slide" Target="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4" name="WordArt 6"/>
          <p:cNvSpPr>
            <a:spLocks noChangeArrowheads="1" noChangeShapeType="1" noTextEdit="1"/>
          </p:cNvSpPr>
          <p:nvPr/>
        </p:nvSpPr>
        <p:spPr bwMode="auto">
          <a:xfrm>
            <a:off x="827584" y="1855789"/>
            <a:ext cx="7561262" cy="1223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4400" cap="all" dirty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第</a:t>
            </a:r>
            <a:r>
              <a:rPr lang="en-US" altLang="zh-CN" sz="4400" cap="all" dirty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2</a:t>
            </a:r>
            <a:r>
              <a:rPr lang="zh-CN" altLang="en-US" sz="4400" cap="all" dirty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章 数据类型、运算符与表达式</a:t>
            </a:r>
            <a:endParaRPr lang="zh-CN" altLang="en-US" sz="4400" cap="all" dirty="0"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9210" y="3492461"/>
            <a:ext cx="612068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b="0" cap="all" dirty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计算机程序设计</a:t>
            </a:r>
            <a:r>
              <a:rPr lang="en-US" altLang="zh-CN" b="0" cap="all" dirty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1</a:t>
            </a:r>
            <a:endParaRPr lang="zh-CN" altLang="en-US" b="0" cap="all" dirty="0"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21037" y="4797152"/>
            <a:ext cx="4374356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</a:rPr>
              <a:t>张雷</a:t>
            </a:r>
            <a:br>
              <a:rPr lang="zh-CN" altLang="en-US" sz="2000" b="1" dirty="0">
                <a:solidFill>
                  <a:srgbClr val="000000"/>
                </a:solidFill>
                <a:latin typeface="隶书" panose="02010509060101010101" charset="-122"/>
                <a:ea typeface="隶书" panose="02010509060101010101" charset="-122"/>
              </a:rPr>
            </a:br>
            <a:r>
              <a:rPr lang="en-US" altLang="zh-CN" sz="2000" b="1" dirty="0">
                <a:latin typeface="Times New Roman" panose="02020603050405020304" charset="0"/>
                <a:ea typeface="隶书" panose="02010509060101010101" charset="-122"/>
                <a:hlinkClick r:id="rId2"/>
              </a:rPr>
              <a:t>leizhang</a:t>
            </a:r>
            <a:r>
              <a:rPr lang="en-US" altLang="zh-CN" sz="2000" b="1" dirty="0">
                <a:latin typeface="Times New Roman" panose="02020603050405020304" charset="0"/>
                <a:hlinkClick r:id="rId2"/>
              </a:rPr>
              <a:t>@cuc.edu.cn</a:t>
            </a:r>
            <a:endParaRPr lang="zh-CN" altLang="en-US" sz="2000" b="1" dirty="0">
              <a:latin typeface="Times New Roman" panose="02020603050405020304" charset="0"/>
            </a:endParaRPr>
          </a:p>
          <a:p>
            <a:pPr algn="ctr" eaLnBrk="0" hangingPunct="0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charset="0"/>
              </a:rPr>
              <a:t>中国传媒大学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ctr">
              <a:spcBef>
                <a:spcPct val="50000"/>
              </a:spcBef>
              <a:buNone/>
            </a:pPr>
            <a:r>
              <a:rPr lang="zh-CN" altLang="en-US" sz="2000">
                <a:solidFill>
                  <a:schemeClr val="tx1"/>
                </a:solidFill>
              </a:rPr>
              <a:t>计算机与网络空间安全学院</a:t>
            </a:r>
            <a:endParaRPr lang="zh-CN" altLang="en-US" sz="2000">
              <a:solidFill>
                <a:schemeClr val="tx1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endParaRPr lang="en-US" altLang="zh-CN" sz="2400" b="1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996506"/>
          </a:xfrm>
        </p:spPr>
        <p:txBody>
          <a:bodyPr/>
          <a:lstStyle/>
          <a:p>
            <a:pPr>
              <a:defRPr/>
            </a:pPr>
            <a:r>
              <a:rPr lang="en-US" altLang="zh-CN"/>
              <a:t>b, B, KB, MB, GB, TB</a:t>
            </a: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81138"/>
            <a:ext cx="7772400" cy="4268215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如何衡量数据类型所占空间大小？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bit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中文叫法：</a:t>
            </a:r>
            <a:r>
              <a:rPr lang="zh-CN" altLang="en-US" dirty="0">
                <a:ea typeface="宋体" panose="02010600030101010101" pitchFamily="2" charset="-122"/>
              </a:rPr>
              <a:t>位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Byte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中文叫法：</a:t>
            </a:r>
            <a:r>
              <a:rPr lang="zh-CN" altLang="en-US" dirty="0">
                <a:ea typeface="宋体" panose="02010600030101010101" pitchFamily="2" charset="-122"/>
              </a:rPr>
              <a:t>字节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Kilobyte(KB)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中文叫法：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K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Megabyte(MB)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中文叫法：</a:t>
            </a:r>
            <a:r>
              <a:rPr lang="zh-CN" altLang="en-US" dirty="0">
                <a:ea typeface="宋体" panose="02010600030101010101" pitchFamily="2" charset="-122"/>
              </a:rPr>
              <a:t>兆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Gigabyte(GB)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中文叫法：</a:t>
            </a:r>
            <a:r>
              <a:rPr lang="en-US" altLang="zh-CN" dirty="0">
                <a:ea typeface="宋体" panose="02010600030101010101" pitchFamily="2" charset="-122"/>
              </a:rPr>
              <a:t>G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Terabyte(TB)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中文叫法：</a:t>
            </a:r>
            <a:r>
              <a:rPr lang="en-US" altLang="zh-CN" dirty="0">
                <a:ea typeface="宋体" panose="02010600030101010101" pitchFamily="2" charset="-122"/>
              </a:rPr>
              <a:t>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411163" y="4437063"/>
            <a:ext cx="25193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 TB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==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1,024 GB</a:t>
            </a:r>
            <a:endParaRPr lang="zh-CN" altLang="en-US" sz="2400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2073275" y="4821238"/>
            <a:ext cx="2603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 GB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==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1,024 MB</a:t>
            </a:r>
            <a:endParaRPr lang="zh-CN" altLang="en-US" sz="2400" dirty="0">
              <a:solidFill>
                <a:srgbClr val="66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3770313" y="5205413"/>
            <a:ext cx="2603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 MB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==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1,024 KB</a:t>
            </a:r>
            <a:endParaRPr lang="zh-CN" altLang="en-US" sz="2400">
              <a:solidFill>
                <a:srgbClr val="99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5526088" y="5589588"/>
            <a:ext cx="23161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 KB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==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99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1,024 B</a:t>
            </a:r>
            <a:endParaRPr lang="zh-CN" altLang="en-US" sz="2400">
              <a:solidFill>
                <a:srgbClr val="99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7221538" y="5975350"/>
            <a:ext cx="15128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>
                <a:solidFill>
                  <a:srgbClr val="99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 B 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==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8 b</a:t>
            </a:r>
            <a:endParaRPr lang="zh-CN" altLang="en-US" sz="2400">
              <a:solidFill>
                <a:srgbClr val="FF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1EFA-2779-E04B-BC6A-359058BE7292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b, B, KB, MB, GB, TB</a:t>
            </a:r>
            <a:endParaRPr lang="en-US" altLang="zh-CN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97038"/>
            <a:ext cx="8569325" cy="4611687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一个位有多大？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只能是“</a:t>
            </a:r>
            <a:r>
              <a:rPr lang="en-US" altLang="zh-CN">
                <a:ea typeface="宋体" panose="02010600030101010101" pitchFamily="2" charset="-122"/>
              </a:rPr>
              <a:t>0”</a:t>
            </a:r>
            <a:r>
              <a:rPr lang="zh-CN" altLang="en-US">
                <a:ea typeface="宋体" panose="02010600030101010101" pitchFamily="2" charset="-122"/>
              </a:rPr>
              <a:t>或者“</a:t>
            </a:r>
            <a:r>
              <a:rPr lang="en-US" altLang="zh-CN">
                <a:ea typeface="宋体" panose="02010600030101010101" pitchFamily="2" charset="-122"/>
              </a:rPr>
              <a:t>1”</a:t>
            </a:r>
            <a:r>
              <a:rPr lang="zh-CN" altLang="en-US">
                <a:ea typeface="宋体" panose="02010600030101010101" pitchFamily="2" charset="-122"/>
              </a:rPr>
              <a:t>，这叫二进制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一个字节有多大？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保存一个字符（英文字母、数字、符号）</a:t>
            </a:r>
            <a:endParaRPr lang="zh-CN" altLang="en-US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ASCII</a:t>
            </a:r>
            <a:r>
              <a:rPr lang="zh-CN" altLang="en-US">
                <a:ea typeface="宋体" panose="02010600030101010101" pitchFamily="2" charset="-122"/>
              </a:rPr>
              <a:t>（美国标准信息交换码）编码</a:t>
            </a:r>
            <a:endParaRPr lang="zh-CN" altLang="en-US">
              <a:ea typeface="宋体" panose="02010600030101010101" pitchFamily="2" charset="-122"/>
            </a:endParaRPr>
          </a:p>
          <a:p>
            <a:pPr lvl="2"/>
            <a:r>
              <a:rPr lang="zh-CN" altLang="en-US">
                <a:ea typeface="宋体" panose="02010600030101010101" pitchFamily="2" charset="-122"/>
              </a:rPr>
              <a:t>见</a:t>
            </a:r>
            <a:r>
              <a:rPr lang="en-US" altLang="zh-CN">
                <a:ea typeface="宋体" panose="02010600030101010101" pitchFamily="2" charset="-122"/>
              </a:rPr>
              <a:t>P427</a:t>
            </a:r>
            <a:r>
              <a:rPr lang="zh-CN" altLang="en-US">
                <a:ea typeface="宋体" panose="02010600030101010101" pitchFamily="2" charset="-122"/>
              </a:rPr>
              <a:t>附录</a:t>
            </a:r>
            <a:r>
              <a:rPr lang="en-US" altLang="zh-CN">
                <a:ea typeface="宋体" panose="02010600030101010101" pitchFamily="2" charset="-122"/>
              </a:rPr>
              <a:t>D</a:t>
            </a:r>
            <a:r>
              <a:rPr lang="zh-CN" altLang="en-US">
                <a:ea typeface="宋体" panose="02010600030101010101" pitchFamily="2" charset="-122"/>
              </a:rPr>
              <a:t>，常用字符与</a:t>
            </a:r>
            <a:r>
              <a:rPr lang="en-US" altLang="zh-CN">
                <a:ea typeface="宋体" panose="02010600030101010101" pitchFamily="2" charset="-122"/>
              </a:rPr>
              <a:t>ASCII</a:t>
            </a:r>
            <a:r>
              <a:rPr lang="zh-CN" altLang="en-US">
                <a:ea typeface="宋体" panose="02010600030101010101" pitchFamily="2" charset="-122"/>
              </a:rPr>
              <a:t>码对照表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两个字节保存一个汉字</a:t>
            </a:r>
            <a:endParaRPr lang="zh-CN" altLang="en-US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GB</a:t>
            </a:r>
            <a:r>
              <a:rPr lang="zh-CN" altLang="en-US">
                <a:ea typeface="宋体" panose="02010600030101010101" pitchFamily="2" charset="-122"/>
              </a:rPr>
              <a:t>编码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4341" name="Picture 11" descr="ima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292600"/>
            <a:ext cx="31623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2098-1432-A441-ADC9-066E35A9E958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072160"/>
          </a:xfrm>
        </p:spPr>
        <p:txBody>
          <a:bodyPr/>
          <a:lstStyle/>
          <a:p>
            <a:r>
              <a:rPr lang="zh-CN" altLang="en-US"/>
              <a:t>基本数据类型</a:t>
            </a:r>
            <a:endParaRPr lang="zh-CN" alt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84313"/>
            <a:ext cx="7772400" cy="48244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CN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r>
              <a:rPr lang="zh-CN" altLang="en-US">
                <a:ea typeface="宋体" panose="02010600030101010101" pitchFamily="2" charset="-122"/>
              </a:rPr>
              <a:t>整数，在目前绝大多数机器上占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个字节。</a:t>
            </a:r>
            <a:endParaRPr lang="zh-CN" altLang="en-US"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r>
              <a:rPr lang="en-US" altLang="zh-CN">
                <a:ea typeface="宋体" panose="02010600030101010101" pitchFamily="2" charset="-122"/>
              </a:rPr>
              <a:t>TC2</a:t>
            </a:r>
            <a:r>
              <a:rPr lang="zh-CN" altLang="en-US">
                <a:ea typeface="宋体" panose="02010600030101010101" pitchFamily="2" charset="-122"/>
              </a:rPr>
              <a:t>中是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个字节</a:t>
            </a:r>
            <a:endParaRPr lang="zh-CN" altLang="en-US"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r>
              <a:rPr lang="en-US" altLang="zh-CN">
                <a:ea typeface="宋体" panose="02010600030101010101" pitchFamily="2" charset="-122"/>
              </a:rPr>
              <a:t>VC</a:t>
            </a:r>
            <a:r>
              <a:rPr lang="zh-CN" altLang="en-US">
                <a:ea typeface="宋体" panose="02010600030101010101" pitchFamily="2" charset="-122"/>
              </a:rPr>
              <a:t>中是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个字节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float</a:t>
            </a: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r>
              <a:rPr lang="zh-CN" altLang="en-US">
                <a:ea typeface="宋体" panose="02010600030101010101" pitchFamily="2" charset="-122"/>
              </a:rPr>
              <a:t>单精度浮点数，一般是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个字节长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double</a:t>
            </a: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r>
              <a:rPr lang="zh-CN" altLang="en-US">
                <a:ea typeface="宋体" panose="02010600030101010101" pitchFamily="2" charset="-122"/>
              </a:rPr>
              <a:t>双精度浮点数，一般是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en-US">
                <a:ea typeface="宋体" panose="02010600030101010101" pitchFamily="2" charset="-122"/>
              </a:rPr>
              <a:t>个字节长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char</a:t>
            </a:r>
            <a:endParaRPr lang="en-US" altLang="zh-CN">
              <a:solidFill>
                <a:srgbClr val="0000FF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r>
              <a:rPr lang="zh-CN" altLang="en-US">
                <a:ea typeface="宋体" panose="02010600030101010101" pitchFamily="2" charset="-122"/>
              </a:rPr>
              <a:t>字符，一般是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个字节长</a:t>
            </a:r>
            <a:endParaRPr lang="zh-CN" altLang="en-US"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r>
              <a:rPr lang="zh-CN" altLang="en-US">
                <a:ea typeface="宋体" panose="02010600030101010101" pitchFamily="2" charset="-122"/>
              </a:rPr>
              <a:t>用来表示</a:t>
            </a:r>
            <a:r>
              <a:rPr lang="en-US" altLang="zh-CN">
                <a:ea typeface="宋体" panose="02010600030101010101" pitchFamily="2" charset="-122"/>
              </a:rPr>
              <a:t>256</a:t>
            </a:r>
            <a:r>
              <a:rPr lang="zh-CN" altLang="en-US">
                <a:ea typeface="宋体" panose="02010600030101010101" pitchFamily="2" charset="-122"/>
              </a:rPr>
              <a:t>个</a:t>
            </a:r>
            <a:r>
              <a:rPr lang="en-US" altLang="zh-CN">
                <a:ea typeface="宋体" panose="02010600030101010101" pitchFamily="2" charset="-122"/>
              </a:rPr>
              <a:t>ASCII</a:t>
            </a:r>
            <a:r>
              <a:rPr lang="zh-CN" altLang="en-US">
                <a:ea typeface="宋体" panose="02010600030101010101" pitchFamily="2" charset="-122"/>
              </a:rPr>
              <a:t>字符，或者</a:t>
            </a:r>
            <a:r>
              <a:rPr lang="en-US" altLang="zh-CN">
                <a:ea typeface="宋体" panose="02010600030101010101" pitchFamily="2" charset="-122"/>
              </a:rPr>
              <a:t>0~255</a:t>
            </a:r>
            <a:r>
              <a:rPr lang="zh-CN" altLang="en-US">
                <a:ea typeface="宋体" panose="02010600030101010101" pitchFamily="2" charset="-122"/>
              </a:rPr>
              <a:t>的整数</a:t>
            </a:r>
            <a:endParaRPr lang="en-US" altLang="zh-CN">
              <a:solidFill>
                <a:srgbClr val="0000FF"/>
              </a:solidFill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28EE-00F4-0542-A639-5756701945F5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97800" cy="839787"/>
          </a:xfrm>
        </p:spPr>
        <p:txBody>
          <a:bodyPr/>
          <a:lstStyle/>
          <a:p>
            <a:r>
              <a:rPr lang="zh-CN" altLang="en-US"/>
              <a:t>数据类型修饰符</a:t>
            </a:r>
            <a:endParaRPr lang="zh-CN" alt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40767"/>
            <a:ext cx="8642350" cy="4967957"/>
          </a:xfrm>
        </p:spPr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short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short</a:t>
            </a:r>
            <a:r>
              <a:rPr lang="en-US" altLang="zh-CN" dirty="0"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zh-CN" altLang="en-US" dirty="0">
                <a:ea typeface="宋体" panose="02010600030101010101" pitchFamily="2" charset="-122"/>
              </a:rPr>
              <a:t>，短整数，一般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个字节长。通常简写为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short</a:t>
            </a:r>
            <a:endParaRPr lang="en-US" altLang="zh-CN" dirty="0">
              <a:latin typeface="Courier New" panose="02070309020205020404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long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long</a:t>
            </a:r>
            <a:r>
              <a:rPr lang="en-US" altLang="zh-CN" dirty="0"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zh-CN" altLang="en-US" dirty="0">
                <a:ea typeface="宋体" panose="02010600030101010101" pitchFamily="2" charset="-122"/>
              </a:rPr>
              <a:t>，长整数，一般是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个字节长。通常简写为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long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long</a:t>
            </a:r>
            <a:r>
              <a:rPr lang="en-US" altLang="zh-CN" dirty="0"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double</a:t>
            </a:r>
            <a:r>
              <a:rPr lang="zh-CN" altLang="en-US" dirty="0">
                <a:ea typeface="宋体" panose="02010600030101010101" pitchFamily="2" charset="-122"/>
              </a:rPr>
              <a:t>，长双精度（高精度）浮点数，一般是</a:t>
            </a:r>
            <a:r>
              <a:rPr lang="en-US" altLang="zh-CN" dirty="0">
                <a:ea typeface="宋体" panose="02010600030101010101" pitchFamily="2" charset="-122"/>
              </a:rPr>
              <a:t>10</a:t>
            </a:r>
            <a:r>
              <a:rPr lang="zh-CN" altLang="en-US" dirty="0">
                <a:ea typeface="宋体" panose="02010600030101010101" pitchFamily="2" charset="-122"/>
              </a:rPr>
              <a:t>个字节长。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signed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用来修饰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char</a:t>
            </a:r>
            <a:r>
              <a:rPr lang="zh-CN" altLang="en-US" dirty="0">
                <a:latin typeface="Courier New" panose="02070309020205020404" charset="0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zh-CN" altLang="en-US" dirty="0">
                <a:latin typeface="Courier New" panose="0207030902020502040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short</a:t>
            </a:r>
            <a:r>
              <a:rPr lang="zh-CN" altLang="en-US" dirty="0">
                <a:latin typeface="Courier New" panose="02070309020205020404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long</a:t>
            </a:r>
            <a:r>
              <a:rPr lang="zh-CN" altLang="en-US" dirty="0">
                <a:ea typeface="宋体" panose="02010600030101010101" pitchFamily="2" charset="-122"/>
              </a:rPr>
              <a:t>，说明他们是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有符号</a:t>
            </a:r>
            <a:r>
              <a:rPr lang="zh-CN" altLang="en-US" dirty="0">
                <a:ea typeface="宋体" panose="02010600030101010101" pitchFamily="2" charset="-122"/>
              </a:rPr>
              <a:t>的整数（正整数、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和负整数）。一般缺省都是有符号的，所以这个修饰符通常省略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unsigned</a:t>
            </a:r>
            <a:endParaRPr lang="en-US" altLang="zh-CN" sz="2400" dirty="0">
              <a:solidFill>
                <a:srgbClr val="0000FF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用来修饰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char</a:t>
            </a:r>
            <a:r>
              <a:rPr lang="zh-CN" altLang="en-US" dirty="0">
                <a:latin typeface="Courier New" panose="02070309020205020404" charset="0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zh-CN" altLang="en-US" dirty="0">
                <a:latin typeface="Courier New" panose="0207030902020502040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short</a:t>
            </a:r>
            <a:r>
              <a:rPr lang="zh-CN" altLang="en-US" dirty="0">
                <a:latin typeface="Courier New" panose="02070309020205020404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long</a:t>
            </a:r>
            <a:r>
              <a:rPr lang="zh-CN" altLang="en-US" dirty="0">
                <a:ea typeface="宋体" panose="02010600030101010101" pitchFamily="2" charset="-122"/>
              </a:rPr>
              <a:t>，说明他们是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无符号</a:t>
            </a:r>
            <a:r>
              <a:rPr lang="zh-CN" altLang="en-US" dirty="0">
                <a:ea typeface="宋体" panose="02010600030101010101" pitchFamily="2" charset="-122"/>
              </a:rPr>
              <a:t>的整数（正整数和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A8D4-2396-5841-95C3-F656CDAE6C4A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B6A3-EFE9-5A4E-9143-CB16C15BFA0F}" type="datetime1">
              <a:rPr lang="zh-CN" altLang="en-US" smtClean="0"/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graphicFrame>
        <p:nvGraphicFramePr>
          <p:cNvPr id="7" name="Group 2"/>
          <p:cNvGraphicFramePr/>
          <p:nvPr/>
        </p:nvGraphicFramePr>
        <p:xfrm>
          <a:off x="611188" y="765175"/>
          <a:ext cx="7772400" cy="5943600"/>
        </p:xfrm>
        <a:graphic>
          <a:graphicData uri="http://schemas.openxmlformats.org/drawingml/2006/table">
            <a:tbl>
              <a:tblPr/>
              <a:tblGrid>
                <a:gridCol w="2592387"/>
                <a:gridCol w="1700213"/>
                <a:gridCol w="3479800"/>
              </a:tblGrid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类型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长度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取值范围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char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-128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127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[signed] char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-128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127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unsigned char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255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int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-2147483648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2147483647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[signed] int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-2147483648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2147483647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unsigned [int]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4294967295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short int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-32768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32767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unsigned short [int]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0-65535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long int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-2147483648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2147483647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[signed] long [int]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-2147483648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2147483647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unsigned long [int]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4294967295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float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-3.4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×10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38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3.4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×10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38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double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-1.7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×10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308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1.7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×10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308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long double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-1.7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×10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308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1.7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×10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308</a:t>
                      </a:r>
                      <a:endParaRPr kumimoji="1" lang="en-US" altLang="zh-CN" sz="2000" b="1" i="0" u="none" strike="noStrike" cap="none" normalizeH="0" baseline="3000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69"/>
          <p:cNvSpPr>
            <a:spLocks noChangeArrowheads="1"/>
          </p:cNvSpPr>
          <p:nvPr/>
        </p:nvSpPr>
        <p:spPr bwMode="auto">
          <a:xfrm>
            <a:off x="2195513" y="260350"/>
            <a:ext cx="418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VC++ 6.0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数据类型和取值范围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527621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何谓类型溢出</a:t>
            </a:r>
            <a:r>
              <a:rPr lang="zh-CN" altLang="en-US" i="0"/>
              <a:t>（</a:t>
            </a:r>
            <a:r>
              <a:rPr lang="en-US" altLang="zh-CN" dirty="0"/>
              <a:t>Overflow</a:t>
            </a:r>
            <a:r>
              <a:rPr lang="zh-CN" altLang="en-US" i="0" dirty="0"/>
              <a:t>）？</a:t>
            </a:r>
            <a:endParaRPr lang="zh-CN" altLang="en-US" i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4823"/>
            <a:ext cx="7989888" cy="3963839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语言直接提供的任何类型都有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取值范围</a:t>
            </a:r>
            <a:r>
              <a:rPr lang="zh-CN" altLang="en-US" dirty="0">
                <a:ea typeface="宋体" panose="02010600030101010101" pitchFamily="2" charset="-122"/>
              </a:rPr>
              <a:t>。当向其赋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超过此范围</a:t>
            </a:r>
            <a:r>
              <a:rPr lang="zh-CN" altLang="en-US" dirty="0">
                <a:ea typeface="宋体" panose="02010600030101010101" pitchFamily="2" charset="-122"/>
              </a:rPr>
              <a:t>的数值，就会产生数值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溢出</a:t>
            </a:r>
            <a:r>
              <a:rPr lang="zh-CN" altLang="en-US" dirty="0">
                <a:ea typeface="宋体" panose="02010600030101010101" pitchFamily="2" charset="-122"/>
              </a:rPr>
              <a:t>，得到一个不正确的结果。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TC2</a:t>
            </a:r>
            <a:r>
              <a:rPr lang="zh-CN" altLang="en-US" dirty="0">
                <a:ea typeface="宋体" panose="02010600030101010101" pitchFamily="2" charset="-122"/>
              </a:rPr>
              <a:t>中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zh-CN" altLang="en-US" dirty="0">
                <a:ea typeface="宋体" panose="02010600030101010101" pitchFamily="2" charset="-122"/>
              </a:rPr>
              <a:t>的范围是</a:t>
            </a:r>
            <a:r>
              <a:rPr lang="en-US" altLang="zh-CN" dirty="0">
                <a:ea typeface="宋体" panose="02010600030101010101" pitchFamily="2" charset="-122"/>
              </a:rPr>
              <a:t>-32768~32767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溢出的现象与危害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80901" name="Picture 5" descr="j0078622[1]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248150"/>
            <a:ext cx="1125537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7" name="Picture 11" descr="j0215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84888" y="3862388"/>
            <a:ext cx="219233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17" name="Picture 21" descr="j0126395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88" y="5375275"/>
            <a:ext cx="2052637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19" name="AutoShape 23"/>
          <p:cNvSpPr>
            <a:spLocks noChangeArrowheads="1"/>
          </p:cNvSpPr>
          <p:nvPr/>
        </p:nvSpPr>
        <p:spPr bwMode="auto">
          <a:xfrm>
            <a:off x="2268538" y="3960813"/>
            <a:ext cx="2663825" cy="1152525"/>
          </a:xfrm>
          <a:prstGeom prst="cloudCallout">
            <a:avLst>
              <a:gd name="adj1" fmla="val -86176"/>
              <a:gd name="adj2" fmla="val -55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小蛇能吞下大象吗？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6300788" y="6302375"/>
            <a:ext cx="2087562" cy="4397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92075" tIns="46037" rIns="92075" bIns="46037">
            <a:spAutoFit/>
          </a:bodyPr>
          <a:lstStyle/>
          <a:p>
            <a:pPr marL="374650" indent="-374650">
              <a:spcBef>
                <a:spcPct val="50000"/>
              </a:spcBef>
              <a:buFont typeface="Monotype Sorts" charset="2"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typeoverflow.c</a:t>
            </a:r>
            <a:endParaRPr lang="en-US" altLang="zh-CN" sz="24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2CA4-0562-F040-9D59-3DF4330EAD0F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00" fill="hold"/>
                                        <p:tgtEl>
                                          <p:spTgt spid="80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00" fill="hold"/>
                                        <p:tgtEl>
                                          <p:spTgt spid="80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70" decel="1000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770" decel="100000"/>
                                        <p:tgtEl>
                                          <p:spTgt spid="8090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  <p:bldP spid="809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35B6-8B3E-8E48-8C9C-351EB19E64D4}" type="datetime1">
              <a:rPr lang="zh-CN" altLang="en-US" smtClean="0"/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40420" y="1196752"/>
            <a:ext cx="7720012" cy="4344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kumimoji="0"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一台安装了</a:t>
            </a:r>
            <a:r>
              <a:rPr kumimoji="0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Windows 95/98</a:t>
            </a:r>
            <a:r>
              <a:rPr kumimoji="0"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的机器，如果连续运行</a:t>
            </a:r>
            <a:r>
              <a:rPr kumimoji="0"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49.7</a:t>
            </a:r>
            <a:r>
              <a:rPr kumimoji="0"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天没有重新启动，可能死机 </a:t>
            </a:r>
            <a:endParaRPr kumimoji="0"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kumimoji="0"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原因：</a:t>
            </a:r>
            <a:endParaRPr kumimoji="0"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0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自启动时刻起，有一个计数器，记录系统已经运行了多少毫秒。这个计数器是个</a:t>
            </a:r>
            <a:r>
              <a:rPr kumimoji="0"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unsigned long (4</a:t>
            </a:r>
            <a:r>
              <a:rPr kumimoji="0"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字节</a:t>
            </a:r>
            <a:r>
              <a:rPr kumimoji="0"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0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类型的变量</a:t>
            </a:r>
            <a:endParaRPr kumimoji="0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0"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unsigned long</a:t>
            </a:r>
            <a:r>
              <a:rPr kumimoji="0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的最大值是：</a:t>
            </a:r>
            <a:r>
              <a:rPr kumimoji="0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4294967295</a:t>
            </a:r>
            <a:endParaRPr kumimoji="0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0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一天有 </a:t>
            </a:r>
            <a:r>
              <a:rPr kumimoji="0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24*60*60*1000 = 86400000</a:t>
            </a:r>
            <a:r>
              <a:rPr kumimoji="0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毫秒</a:t>
            </a:r>
            <a:endParaRPr kumimoji="0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0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4294967295 / 86400000 = 49.71026961805……</a:t>
            </a:r>
            <a:endParaRPr kumimoji="0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0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0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49.7</a:t>
            </a:r>
            <a:r>
              <a:rPr kumimoji="0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天的时候，此计数器会溢出，引起死机</a:t>
            </a:r>
            <a:endParaRPr kumimoji="0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2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072160"/>
          </a:xfrm>
        </p:spPr>
        <p:txBody>
          <a:bodyPr/>
          <a:lstStyle/>
          <a:p>
            <a:r>
              <a:rPr lang="zh-CN" altLang="en-US"/>
              <a:t>类型溢出的解决方案</a:t>
            </a:r>
            <a:r>
              <a:rPr lang="zh-CN" altLang="en-US" i="0"/>
              <a:t>？</a:t>
            </a:r>
            <a:endParaRPr lang="zh-CN" altLang="en-US" i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844823"/>
            <a:ext cx="8134350" cy="4463901"/>
          </a:xfrm>
        </p:spPr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解决方案：</a:t>
            </a:r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预先估算</a:t>
            </a:r>
            <a:r>
              <a:rPr lang="zh-CN" altLang="en-US" dirty="0">
                <a:ea typeface="宋体" panose="02010600030101010101" pitchFamily="2" charset="-122"/>
              </a:rPr>
              <a:t>运算结果的可能范围，采用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取值范围更大</a:t>
            </a:r>
            <a:r>
              <a:rPr lang="zh-CN" altLang="en-US" dirty="0">
                <a:ea typeface="宋体" panose="02010600030101010101" pitchFamily="2" charset="-122"/>
              </a:rPr>
              <a:t>的类型。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1+2+3+…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1!+2!+3!+…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en-US" altLang="zh-CN" baseline="30000" dirty="0"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+2</a:t>
            </a:r>
            <a:r>
              <a:rPr lang="en-US" altLang="zh-CN" baseline="30000" dirty="0"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+3</a:t>
            </a:r>
            <a:r>
              <a:rPr lang="en-US" altLang="zh-CN" baseline="30000" dirty="0"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+…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如果不需要处理负数，则采用无符号类型。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在运算还没开始之前就判断运算数是否在合理的取值范围内。如果超出，则停止运算，转错误处理。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endParaRPr lang="zh-CN" altLang="en-US" dirty="0">
              <a:solidFill>
                <a:schemeClr val="accent2"/>
              </a:solidFill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0D6F-641B-484D-B5F5-EA674C979286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97800" cy="839787"/>
          </a:xfrm>
        </p:spPr>
        <p:txBody>
          <a:bodyPr/>
          <a:lstStyle/>
          <a:p>
            <a:pPr>
              <a:defRPr/>
            </a:pPr>
            <a:r>
              <a:rPr lang="en-US" altLang="zh-CN" b="1" dirty="0"/>
              <a:t>2.3 </a:t>
            </a:r>
            <a:r>
              <a:rPr lang="zh-CN" altLang="en-US" b="1" dirty="0"/>
              <a:t>常量与变量</a:t>
            </a:r>
            <a:endParaRPr lang="zh-CN" altLang="en-US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239C-916A-C74C-ACF2-5CB6EE88A4AC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2321024"/>
            <a:ext cx="8915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lnSpc>
                <a:spcPct val="100000"/>
              </a:lnSpc>
              <a:buClr>
                <a:srgbClr val="FF9900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800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直接常量</a:t>
            </a:r>
            <a:r>
              <a:rPr lang="en-US" altLang="zh-CN" sz="2800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:</a:t>
            </a:r>
            <a:endParaRPr lang="zh-CN" altLang="zh-CN" sz="2800" b="0" dirty="0">
              <a:solidFill>
                <a:prstClr val="black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lvl="4" eaLnBrk="1" hangingPunct="1">
              <a:lnSpc>
                <a:spcPct val="100000"/>
              </a:lnSpc>
              <a:buClr>
                <a:srgbClr val="073E87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800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整型常量   </a:t>
            </a:r>
            <a:endParaRPr lang="zh-CN" altLang="en-US" sz="2800" b="0" dirty="0">
              <a:solidFill>
                <a:prstClr val="black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lvl="4" eaLnBrk="1" hangingPunct="1">
              <a:lnSpc>
                <a:spcPct val="100000"/>
              </a:lnSpc>
              <a:buClr>
                <a:srgbClr val="073E87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800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实型常量   </a:t>
            </a:r>
            <a:endParaRPr lang="zh-CN" altLang="en-US" sz="2800" b="0" dirty="0">
              <a:solidFill>
                <a:prstClr val="black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lvl="4" eaLnBrk="1" hangingPunct="1">
              <a:lnSpc>
                <a:spcPct val="100000"/>
              </a:lnSpc>
              <a:buClr>
                <a:srgbClr val="073E87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800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字符常量  </a:t>
            </a:r>
            <a:endParaRPr lang="zh-CN" altLang="en-US" sz="2800" b="0" dirty="0">
              <a:solidFill>
                <a:prstClr val="black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lvl="4" eaLnBrk="1" hangingPunct="1">
              <a:lnSpc>
                <a:spcPct val="100000"/>
              </a:lnSpc>
              <a:buClr>
                <a:srgbClr val="073E87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800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字符串常量</a:t>
            </a:r>
            <a:endParaRPr lang="en-US" altLang="zh-CN" sz="2800" b="0" dirty="0">
              <a:solidFill>
                <a:prstClr val="black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lvl="4" eaLnBrk="1" hangingPunct="1">
              <a:lnSpc>
                <a:spcPct val="100000"/>
              </a:lnSpc>
              <a:buClr>
                <a:srgbClr val="073E87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800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枚举常量</a:t>
            </a:r>
            <a:endParaRPr lang="en-US" altLang="zh-CN" sz="2800" b="0" dirty="0">
              <a:solidFill>
                <a:prstClr val="black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lvl="3" eaLnBrk="1" hangingPunct="1">
              <a:lnSpc>
                <a:spcPct val="100000"/>
              </a:lnSpc>
              <a:buClr>
                <a:srgbClr val="CC6600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800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宏常量</a:t>
            </a:r>
            <a:endParaRPr lang="zh-CN" altLang="en-US" sz="2800" b="0" dirty="0">
              <a:solidFill>
                <a:prstClr val="black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412776"/>
            <a:ext cx="8590856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lnSpc>
                <a:spcPct val="100000"/>
              </a:lnSpc>
              <a:buClr>
                <a:srgbClr val="FF3300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b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常量的定义</a:t>
            </a:r>
            <a:r>
              <a:rPr lang="zh-CN" altLang="en-US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：程序运行时其值不能改变的量（即常数）</a:t>
            </a:r>
            <a:endParaRPr lang="zh-CN" altLang="en-US" b="0" dirty="0">
              <a:solidFill>
                <a:prstClr val="black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lvl="2" eaLnBrk="1" hangingPunct="1">
              <a:lnSpc>
                <a:spcPct val="100000"/>
              </a:lnSpc>
              <a:buClr>
                <a:srgbClr val="FF3300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分类</a:t>
            </a:r>
            <a:r>
              <a:rPr lang="en-US" altLang="zh-CN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:</a:t>
            </a:r>
            <a:endParaRPr lang="en-US" altLang="zh-CN" b="0" dirty="0">
              <a:solidFill>
                <a:prstClr val="black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611189" y="1412776"/>
            <a:ext cx="7705228" cy="4608512"/>
          </a:xfrm>
        </p:spPr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整型常数</a:t>
            </a:r>
            <a:endParaRPr lang="zh-CN" altLang="en-US" b="1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18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-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31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long 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型常量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123l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123L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123456l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123456L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unsigned 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型常量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>      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123u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、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123U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浮点常数</a:t>
            </a:r>
            <a:endParaRPr lang="zh-CN" altLang="en-US" b="1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十进制小数形式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123.45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456.78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指数形式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1e-2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4.5e3  //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用字母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e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或者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E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来代表以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为底</a:t>
            </a:r>
            <a:endParaRPr lang="zh-CN" altLang="en-US" sz="2000" dirty="0">
              <a:solidFill>
                <a:srgbClr val="FF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                              的指数</a:t>
            </a:r>
            <a:endParaRPr lang="zh-CN" altLang="en-US" sz="2000" dirty="0">
              <a:solidFill>
                <a:srgbClr val="FF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float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型常量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123.45f</a:t>
            </a:r>
            <a:r>
              <a:rPr lang="zh-CN" altLang="en-US" dirty="0">
                <a:ea typeface="宋体" panose="02010600030101010101" pitchFamily="2" charset="-122"/>
              </a:rPr>
              <a:t>、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456.78F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1e-2f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4.5e3F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long double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型常量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123.45l</a:t>
            </a:r>
            <a:r>
              <a:rPr lang="zh-CN" altLang="en-US" dirty="0">
                <a:ea typeface="宋体" panose="02010600030101010101" pitchFamily="2" charset="-122"/>
              </a:rPr>
              <a:t>、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456.78L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4.5e3L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缺省为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double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solidFill>
                  <a:srgbClr val="00B0F0"/>
                </a:solidFill>
                <a:ea typeface="宋体" panose="02010600030101010101" pitchFamily="2" charset="-122"/>
              </a:rPr>
              <a:t>因为字母</a:t>
            </a:r>
            <a:r>
              <a:rPr lang="en-US" altLang="zh-CN" b="1" dirty="0">
                <a:solidFill>
                  <a:srgbClr val="00B0F0"/>
                </a:solidFill>
                <a:ea typeface="宋体" panose="02010600030101010101" pitchFamily="2" charset="-122"/>
              </a:rPr>
              <a:t>l</a:t>
            </a:r>
            <a:r>
              <a:rPr lang="zh-CN" altLang="en-US" b="1" dirty="0">
                <a:solidFill>
                  <a:srgbClr val="00B0F0"/>
                </a:solidFill>
                <a:ea typeface="宋体" panose="02010600030101010101" pitchFamily="2" charset="-122"/>
              </a:rPr>
              <a:t>和数字</a:t>
            </a:r>
            <a:r>
              <a:rPr lang="en-US" altLang="zh-CN" b="1" dirty="0">
                <a:solidFill>
                  <a:srgbClr val="00B0F0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0B0F0"/>
                </a:solidFill>
                <a:ea typeface="宋体" panose="02010600030101010101" pitchFamily="2" charset="-122"/>
              </a:rPr>
              <a:t>容易混淆，所以当用</a:t>
            </a:r>
            <a:r>
              <a:rPr lang="en-US" altLang="zh-CN" b="1" dirty="0">
                <a:solidFill>
                  <a:srgbClr val="00B0F0"/>
                </a:solidFill>
                <a:ea typeface="宋体" panose="02010600030101010101" pitchFamily="2" charset="-122"/>
              </a:rPr>
              <a:t>l</a:t>
            </a:r>
            <a:r>
              <a:rPr lang="zh-CN" altLang="en-US" b="1" dirty="0">
                <a:solidFill>
                  <a:srgbClr val="00B0F0"/>
                </a:solidFill>
                <a:ea typeface="宋体" panose="02010600030101010101" pitchFamily="2" charset="-122"/>
              </a:rPr>
              <a:t>做后缀时，常使用大写形式</a:t>
            </a:r>
            <a:endParaRPr lang="zh-CN" altLang="en-US" b="1" dirty="0">
              <a:solidFill>
                <a:srgbClr val="00B0F0"/>
              </a:solidFill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3C5A-F2D9-414F-B484-513225B5DECD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内容提要</a:t>
            </a:r>
            <a:endParaRPr lang="zh-CN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zh-CN" altLang="en-US" dirty="0">
                <a:ea typeface="宋体" panose="02010600030101010101" pitchFamily="2" charset="-122"/>
              </a:rPr>
              <a:t>标识符命名；                       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533400" indent="-533400"/>
            <a:r>
              <a:rPr lang="zh-CN" altLang="en-US" dirty="0">
                <a:ea typeface="宋体" panose="02010600030101010101" pitchFamily="2" charset="-122"/>
              </a:rPr>
              <a:t>基本数据类型；</a:t>
            </a:r>
            <a:endParaRPr lang="zh-CN" altLang="en-US" dirty="0">
              <a:ea typeface="宋体" panose="02010600030101010101" pitchFamily="2" charset="-122"/>
            </a:endParaRPr>
          </a:p>
          <a:p>
            <a:pPr marL="533400" indent="-533400"/>
            <a:r>
              <a:rPr lang="zh-CN" altLang="en-US" dirty="0">
                <a:ea typeface="宋体" panose="02010600030101010101" pitchFamily="2" charset="-122"/>
              </a:rPr>
              <a:t>常量和变量；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533400" indent="-533400"/>
            <a:r>
              <a:rPr lang="zh-CN" altLang="en-US" dirty="0">
                <a:ea typeface="宋体" panose="02010600030101010101" pitchFamily="2" charset="-122"/>
              </a:rPr>
              <a:t>常用运算符和表达式；</a:t>
            </a:r>
            <a:endParaRPr lang="zh-CN" altLang="en-US" dirty="0">
              <a:ea typeface="宋体" panose="02010600030101010101" pitchFamily="2" charset="-122"/>
            </a:endParaRPr>
          </a:p>
          <a:p>
            <a:pPr marL="533400" indent="-533400"/>
            <a:r>
              <a:rPr lang="zh-CN" altLang="en-US" dirty="0">
                <a:ea typeface="宋体" panose="02010600030101010101" pitchFamily="2" charset="-122"/>
              </a:rPr>
              <a:t>运算符的优先级与结合性。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E12B-78B2-2A4E-A66C-5145B2BBB936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710946" y="836712"/>
            <a:ext cx="7772400" cy="4679801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八进制与十六进制常数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以数字“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”开始的整型常数是八进制数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022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-037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010</a:t>
            </a:r>
            <a:r>
              <a:rPr lang="zh-CN" altLang="en-US" sz="2000" dirty="0"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ea typeface="宋体" panose="02010600030101010101" pitchFamily="2" charset="-122"/>
              </a:rPr>
              <a:t>大小不一样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因为八进制并不常用，所以此种表示法比较少见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/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以“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0x</a:t>
            </a:r>
            <a:r>
              <a:rPr lang="zh-CN" altLang="en-US" sz="2400" dirty="0">
                <a:ea typeface="宋体" panose="02010600030101010101" pitchFamily="2" charset="-122"/>
              </a:rPr>
              <a:t>”或者“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0X</a:t>
            </a:r>
            <a:r>
              <a:rPr lang="zh-CN" altLang="en-US" sz="2400" dirty="0">
                <a:ea typeface="宋体" panose="02010600030101010101" pitchFamily="2" charset="-122"/>
              </a:rPr>
              <a:t>”开始的整型常数是十六进制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A~F</a:t>
            </a:r>
            <a:r>
              <a:rPr lang="zh-CN" altLang="en-US" sz="2000" dirty="0">
                <a:ea typeface="宋体" panose="02010600030101010101" pitchFamily="2" charset="-122"/>
              </a:rPr>
              <a:t>和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a~f</a:t>
            </a:r>
            <a:r>
              <a:rPr lang="zh-CN" altLang="en-US" sz="2000" dirty="0">
                <a:ea typeface="宋体" panose="02010600030101010101" pitchFamily="2" charset="-122"/>
              </a:rPr>
              <a:t>用来表示十进制的</a:t>
            </a:r>
            <a:r>
              <a:rPr lang="en-US" altLang="zh-CN" sz="2000" dirty="0">
                <a:ea typeface="宋体" panose="02010600030101010101" pitchFamily="2" charset="-122"/>
              </a:rPr>
              <a:t>10~15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十六进制的形式比较常用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0x12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-0x1F, -0x1f</a:t>
            </a: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4FC-5930-E54C-8CB8-E6676EA1843C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42875"/>
            <a:ext cx="7797800" cy="8397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字符（</a:t>
            </a:r>
            <a:r>
              <a:rPr lang="en-US" altLang="zh-CN" dirty="0"/>
              <a:t>Character</a:t>
            </a:r>
            <a:r>
              <a:rPr lang="zh-CN" altLang="en-US" dirty="0"/>
              <a:t>）常数</a:t>
            </a:r>
            <a:endParaRPr lang="zh-CN" alt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>
          <a:xfrm>
            <a:off x="571499" y="1412776"/>
            <a:ext cx="7911847" cy="4556224"/>
          </a:xfrm>
        </p:spPr>
        <p:txBody>
          <a:bodyPr>
            <a:no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字符常数的表示方法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’a’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’A’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’5’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’%’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’$’……</a:t>
            </a: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单引号内只能有一个字符，除非用“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\</a:t>
            </a:r>
            <a:r>
              <a:rPr lang="zh-CN" altLang="en-US" sz="2400" dirty="0">
                <a:ea typeface="宋体" panose="02010600030101010101" pitchFamily="2" charset="-122"/>
              </a:rPr>
              <a:t>”开头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就是一个普通字符，也可以参与各种数学运算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每个字符具有一个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0~255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之间的数值，可从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  <a:hlinkClick r:id="rId1" action="ppaction://hlinksldjump"/>
              </a:rPr>
              <a:t>ASCII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  <a:hlinkClick r:id="rId1" action="ppaction://hlinksldjump"/>
              </a:rPr>
              <a:t>表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查出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注意：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’5’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和整数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的区别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字符的数学运算在密码学内用得比较多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33B6-9329-0044-AF88-079774FE8A4B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-239460" y="5085184"/>
            <a:ext cx="86264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字符常量的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</a:rPr>
              <a:t>值</a:t>
            </a: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：该字符的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</a:rPr>
              <a:t>ASCII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</a:rPr>
              <a:t>码值</a:t>
            </a:r>
            <a:r>
              <a:rPr lang="en-US" altLang="zh-CN" sz="1200" dirty="0">
                <a:solidFill>
                  <a:schemeClr val="folHlink"/>
                </a:solidFill>
                <a:latin typeface="隶书" panose="02010509060101010101" charset="-122"/>
                <a:ea typeface="隶书" panose="02010509060101010101" charset="-122"/>
              </a:rPr>
              <a:t>(</a:t>
            </a:r>
            <a:r>
              <a:rPr lang="en-US" altLang="zh-CN" sz="1200" dirty="0">
                <a:solidFill>
                  <a:schemeClr val="folHlink"/>
                </a:solidFill>
                <a:ea typeface="隶书" panose="02010509060101010101" charset="-122"/>
              </a:rPr>
              <a:t>America Standard Code for Information Interchange</a:t>
            </a:r>
            <a:r>
              <a:rPr lang="zh-CN" altLang="en-US" sz="1200" dirty="0">
                <a:solidFill>
                  <a:schemeClr val="folHlink"/>
                </a:solidFill>
                <a:ea typeface="隶书" panose="02010509060101010101" charset="-122"/>
              </a:rPr>
              <a:t>，美国信息交换标准码</a:t>
            </a:r>
            <a:r>
              <a:rPr lang="zh-CN" altLang="en-US" sz="1600" dirty="0">
                <a:solidFill>
                  <a:schemeClr val="folHlink"/>
                </a:solidFill>
                <a:ea typeface="隶书" panose="02010509060101010101" charset="-122"/>
              </a:rPr>
              <a:t> </a:t>
            </a:r>
            <a:r>
              <a:rPr lang="en-US" altLang="zh-CN" sz="1600" dirty="0">
                <a:solidFill>
                  <a:schemeClr val="folHlink"/>
                </a:solidFill>
                <a:ea typeface="隶书" panose="02010509060101010101" charset="-122"/>
              </a:rPr>
              <a:t>)</a:t>
            </a:r>
            <a:endParaRPr lang="en-US" altLang="zh-CN" sz="1600" dirty="0">
              <a:solidFill>
                <a:schemeClr val="folHlink"/>
              </a:solidFill>
              <a:ea typeface="隶书" panose="020105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3"/>
            <a:ext cx="7772400" cy="822896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字符常数</a:t>
            </a:r>
            <a:endParaRPr lang="zh-CN" alt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619251"/>
            <a:ext cx="8820150" cy="4476749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dirty="0">
                <a:ea typeface="宋体" panose="02010600030101010101" pitchFamily="2" charset="-122"/>
              </a:rPr>
              <a:t>转义字符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r>
              <a:rPr lang="zh-CN" altLang="en-US" dirty="0">
                <a:ea typeface="宋体" panose="02010600030101010101" pitchFamily="2" charset="-122"/>
              </a:rPr>
              <a:t>一些特殊字符（无法从键盘输入或者另有它用）用转义字符表示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  <a:buFontTx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CBE6-CD84-5D47-814F-4CBF0C529BD9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grpSp>
        <p:nvGrpSpPr>
          <p:cNvPr id="48" name="Group 50"/>
          <p:cNvGrpSpPr/>
          <p:nvPr/>
        </p:nvGrpSpPr>
        <p:grpSpPr bwMode="auto">
          <a:xfrm>
            <a:off x="263525" y="2667000"/>
            <a:ext cx="8651875" cy="3294063"/>
            <a:chOff x="324" y="2508"/>
            <a:chExt cx="5414" cy="2075"/>
          </a:xfrm>
        </p:grpSpPr>
        <p:sp>
          <p:nvSpPr>
            <p:cNvPr id="49" name="Oval 2">
              <a:hlinkClick r:id="rId1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794" y="3612"/>
              <a:ext cx="336" cy="240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AE68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rgbClr val="5EAE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&lt;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324" y="2508"/>
              <a:ext cx="5414" cy="2075"/>
            </a:xfrm>
            <a:prstGeom prst="rect">
              <a:avLst/>
            </a:prstGeom>
            <a:solidFill>
              <a:sysClr val="window" lastClr="FFFFFF"/>
            </a:solidFill>
            <a:ln w="38100">
              <a:solidFill>
                <a:srgbClr val="5EAEFF"/>
              </a:solidFill>
              <a:miter lim="800000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pSp>
          <p:nvGrpSpPr>
            <p:cNvPr id="51" name="Group 45"/>
            <p:cNvGrpSpPr/>
            <p:nvPr/>
          </p:nvGrpSpPr>
          <p:grpSpPr bwMode="auto">
            <a:xfrm>
              <a:off x="479" y="2564"/>
              <a:ext cx="5097" cy="2019"/>
              <a:chOff x="333" y="1928"/>
              <a:chExt cx="5097" cy="2019"/>
            </a:xfrm>
          </p:grpSpPr>
          <p:sp>
            <p:nvSpPr>
              <p:cNvPr id="61" name="Text Box 16"/>
              <p:cNvSpPr txBox="1">
                <a:spLocks noChangeArrowheads="1"/>
              </p:cNvSpPr>
              <p:nvPr/>
            </p:nvSpPr>
            <p:spPr bwMode="auto">
              <a:xfrm>
                <a:off x="333" y="1928"/>
                <a:ext cx="751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转义字符</a:t>
                </a:r>
                <a:endParaRPr kumimoji="1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Text Box 17"/>
              <p:cNvSpPr txBox="1">
                <a:spLocks noChangeArrowheads="1"/>
              </p:cNvSpPr>
              <p:nvPr/>
            </p:nvSpPr>
            <p:spPr bwMode="auto">
              <a:xfrm>
                <a:off x="1677" y="1928"/>
                <a:ext cx="433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含义</a:t>
                </a:r>
                <a:endParaRPr kumimoji="1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Text Box 18"/>
              <p:cNvSpPr txBox="1">
                <a:spLocks noChangeArrowheads="1"/>
              </p:cNvSpPr>
              <p:nvPr/>
            </p:nvSpPr>
            <p:spPr bwMode="auto">
              <a:xfrm>
                <a:off x="419" y="2227"/>
                <a:ext cx="239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\n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Text Box 19"/>
              <p:cNvSpPr txBox="1">
                <a:spLocks noChangeArrowheads="1"/>
              </p:cNvSpPr>
              <p:nvPr/>
            </p:nvSpPr>
            <p:spPr bwMode="auto">
              <a:xfrm>
                <a:off x="410" y="2521"/>
                <a:ext cx="239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\v</a:t>
                </a:r>
                <a:endParaRPr kumimoji="1" lang="en-US" altLang="zh-CN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Text Box 20"/>
              <p:cNvSpPr txBox="1">
                <a:spLocks noChangeArrowheads="1"/>
              </p:cNvSpPr>
              <p:nvPr/>
            </p:nvSpPr>
            <p:spPr bwMode="auto">
              <a:xfrm>
                <a:off x="446" y="2815"/>
                <a:ext cx="212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\r</a:t>
                </a:r>
                <a:endParaRPr kumimoji="1" lang="en-US" altLang="zh-CN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Text Box 21"/>
              <p:cNvSpPr txBox="1">
                <a:spLocks noChangeArrowheads="1"/>
              </p:cNvSpPr>
              <p:nvPr/>
            </p:nvSpPr>
            <p:spPr bwMode="auto">
              <a:xfrm>
                <a:off x="427" y="3109"/>
                <a:ext cx="230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\a</a:t>
                </a:r>
                <a:endParaRPr kumimoji="1" lang="en-US" altLang="zh-CN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Text Box 22"/>
              <p:cNvSpPr txBox="1">
                <a:spLocks noChangeArrowheads="1"/>
              </p:cNvSpPr>
              <p:nvPr/>
            </p:nvSpPr>
            <p:spPr bwMode="auto">
              <a:xfrm>
                <a:off x="446" y="3359"/>
                <a:ext cx="212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\‘</a:t>
                </a:r>
                <a:endParaRPr kumimoji="1" lang="en-US" altLang="zh-CN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Text Box 23"/>
              <p:cNvSpPr txBox="1">
                <a:spLocks noChangeArrowheads="1"/>
              </p:cNvSpPr>
              <p:nvPr/>
            </p:nvSpPr>
            <p:spPr bwMode="auto">
              <a:xfrm>
                <a:off x="419" y="3697"/>
                <a:ext cx="399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\ddd</a:t>
                </a:r>
                <a:endParaRPr kumimoji="1" lang="en-US" altLang="zh-CN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Text Box 24"/>
              <p:cNvSpPr txBox="1">
                <a:spLocks noChangeArrowheads="1"/>
              </p:cNvSpPr>
              <p:nvPr/>
            </p:nvSpPr>
            <p:spPr bwMode="auto">
              <a:xfrm>
                <a:off x="2941" y="2184"/>
                <a:ext cx="202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\t</a:t>
                </a:r>
                <a:endParaRPr kumimoji="1" lang="en-US" altLang="zh-CN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Text Box 25"/>
              <p:cNvSpPr txBox="1">
                <a:spLocks noChangeArrowheads="1"/>
              </p:cNvSpPr>
              <p:nvPr/>
            </p:nvSpPr>
            <p:spPr bwMode="auto">
              <a:xfrm>
                <a:off x="2942" y="2500"/>
                <a:ext cx="238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\b</a:t>
                </a:r>
                <a:endParaRPr kumimoji="1" lang="en-US" altLang="zh-CN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Text Box 26"/>
              <p:cNvSpPr txBox="1">
                <a:spLocks noChangeArrowheads="1"/>
              </p:cNvSpPr>
              <p:nvPr/>
            </p:nvSpPr>
            <p:spPr bwMode="auto">
              <a:xfrm>
                <a:off x="2941" y="2815"/>
                <a:ext cx="211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\f</a:t>
                </a:r>
                <a:endParaRPr kumimoji="1" lang="en-US" altLang="zh-CN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Text Box 27"/>
              <p:cNvSpPr txBox="1">
                <a:spLocks noChangeArrowheads="1"/>
              </p:cNvSpPr>
              <p:nvPr/>
            </p:nvSpPr>
            <p:spPr bwMode="auto">
              <a:xfrm>
                <a:off x="2977" y="3109"/>
                <a:ext cx="203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\\</a:t>
                </a:r>
                <a:endParaRPr kumimoji="1" lang="en-US" altLang="zh-CN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Text Box 28"/>
              <p:cNvSpPr txBox="1">
                <a:spLocks noChangeArrowheads="1"/>
              </p:cNvSpPr>
              <p:nvPr/>
            </p:nvSpPr>
            <p:spPr bwMode="auto">
              <a:xfrm>
                <a:off x="2977" y="3359"/>
                <a:ext cx="230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\“</a:t>
                </a:r>
                <a:endParaRPr kumimoji="1" lang="en-US" altLang="zh-CN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Text Box 29"/>
              <p:cNvSpPr txBox="1">
                <a:spLocks noChangeArrowheads="1"/>
              </p:cNvSpPr>
              <p:nvPr/>
            </p:nvSpPr>
            <p:spPr bwMode="auto">
              <a:xfrm>
                <a:off x="2941" y="3697"/>
                <a:ext cx="397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\xhh</a:t>
                </a:r>
                <a:endParaRPr kumimoji="1" lang="en-US" altLang="zh-CN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Text Box 30"/>
              <p:cNvSpPr txBox="1">
                <a:spLocks noChangeArrowheads="1"/>
              </p:cNvSpPr>
              <p:nvPr/>
            </p:nvSpPr>
            <p:spPr bwMode="auto">
              <a:xfrm>
                <a:off x="2757" y="1928"/>
                <a:ext cx="751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转义字符</a:t>
                </a:r>
                <a:endParaRPr kumimoji="1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Text Box 31"/>
              <p:cNvSpPr txBox="1">
                <a:spLocks noChangeArrowheads="1"/>
              </p:cNvSpPr>
              <p:nvPr/>
            </p:nvSpPr>
            <p:spPr bwMode="auto">
              <a:xfrm>
                <a:off x="4140" y="1928"/>
                <a:ext cx="433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含义</a:t>
                </a:r>
                <a:endParaRPr kumimoji="1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" name="Text Box 32"/>
              <p:cNvSpPr txBox="1">
                <a:spLocks noChangeArrowheads="1"/>
              </p:cNvSpPr>
              <p:nvPr/>
            </p:nvSpPr>
            <p:spPr bwMode="auto">
              <a:xfrm>
                <a:off x="1620" y="2227"/>
                <a:ext cx="434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换行</a:t>
                </a:r>
                <a:endParaRPr kumimoji="1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Text Box 33"/>
              <p:cNvSpPr txBox="1">
                <a:spLocks noChangeArrowheads="1"/>
              </p:cNvSpPr>
              <p:nvPr/>
            </p:nvSpPr>
            <p:spPr bwMode="auto">
              <a:xfrm>
                <a:off x="1444" y="2500"/>
                <a:ext cx="751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垂直制表</a:t>
                </a:r>
                <a:endParaRPr kumimoji="1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Text Box 34"/>
              <p:cNvSpPr txBox="1">
                <a:spLocks noChangeArrowheads="1"/>
              </p:cNvSpPr>
              <p:nvPr/>
            </p:nvSpPr>
            <p:spPr bwMode="auto">
              <a:xfrm>
                <a:off x="1620" y="2815"/>
                <a:ext cx="434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回车</a:t>
                </a:r>
                <a:endParaRPr kumimoji="1" lang="zh-CN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Text Box 35"/>
              <p:cNvSpPr txBox="1">
                <a:spLocks noChangeArrowheads="1"/>
              </p:cNvSpPr>
              <p:nvPr/>
            </p:nvSpPr>
            <p:spPr bwMode="auto">
              <a:xfrm>
                <a:off x="1620" y="3109"/>
                <a:ext cx="434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响铃</a:t>
                </a:r>
                <a:endParaRPr kumimoji="1" lang="zh-CN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Text Box 36"/>
              <p:cNvSpPr txBox="1">
                <a:spLocks noChangeArrowheads="1"/>
              </p:cNvSpPr>
              <p:nvPr/>
            </p:nvSpPr>
            <p:spPr bwMode="auto">
              <a:xfrm>
                <a:off x="1518" y="3359"/>
                <a:ext cx="592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单引号</a:t>
                </a:r>
                <a:endParaRPr kumimoji="1" lang="zh-CN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Text Box 37"/>
              <p:cNvSpPr txBox="1">
                <a:spLocks noChangeArrowheads="1"/>
              </p:cNvSpPr>
              <p:nvPr/>
            </p:nvSpPr>
            <p:spPr bwMode="auto">
              <a:xfrm>
                <a:off x="1058" y="3697"/>
                <a:ext cx="1705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3</a:t>
                </a:r>
                <a:r>
                  <a:rPr kumimoji="1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位</a:t>
                </a:r>
                <a:r>
                  <a:rPr kumimoji="1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8</a:t>
                </a:r>
                <a:r>
                  <a:rPr kumimoji="1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进制数代表的字符</a:t>
                </a:r>
                <a:endParaRPr kumimoji="1" lang="zh-CN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Text Box 38"/>
              <p:cNvSpPr txBox="1">
                <a:spLocks noChangeArrowheads="1"/>
              </p:cNvSpPr>
              <p:nvPr/>
            </p:nvSpPr>
            <p:spPr bwMode="auto">
              <a:xfrm>
                <a:off x="4156" y="2227"/>
                <a:ext cx="751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水平制表</a:t>
                </a:r>
                <a:endParaRPr kumimoji="1" lang="zh-CN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4" name="Text Box 39"/>
              <p:cNvSpPr txBox="1">
                <a:spLocks noChangeArrowheads="1"/>
              </p:cNvSpPr>
              <p:nvPr/>
            </p:nvSpPr>
            <p:spPr bwMode="auto">
              <a:xfrm>
                <a:off x="4315" y="2500"/>
                <a:ext cx="434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退格</a:t>
                </a:r>
                <a:endParaRPr kumimoji="1" lang="zh-CN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Text Box 40"/>
              <p:cNvSpPr txBox="1">
                <a:spLocks noChangeArrowheads="1"/>
              </p:cNvSpPr>
              <p:nvPr/>
            </p:nvSpPr>
            <p:spPr bwMode="auto">
              <a:xfrm>
                <a:off x="4315" y="2815"/>
                <a:ext cx="434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换页</a:t>
                </a:r>
                <a:endParaRPr kumimoji="1" lang="zh-CN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Text Box 41"/>
              <p:cNvSpPr txBox="1">
                <a:spLocks noChangeArrowheads="1"/>
              </p:cNvSpPr>
              <p:nvPr/>
            </p:nvSpPr>
            <p:spPr bwMode="auto">
              <a:xfrm>
                <a:off x="4315" y="3109"/>
                <a:ext cx="593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反斜线</a:t>
                </a:r>
                <a:endParaRPr kumimoji="1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Text Box 42"/>
              <p:cNvSpPr txBox="1">
                <a:spLocks noChangeArrowheads="1"/>
              </p:cNvSpPr>
              <p:nvPr/>
            </p:nvSpPr>
            <p:spPr bwMode="auto">
              <a:xfrm>
                <a:off x="4315" y="3403"/>
                <a:ext cx="593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双引号</a:t>
                </a:r>
                <a:endParaRPr kumimoji="1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Text Box 43"/>
              <p:cNvSpPr txBox="1">
                <a:spLocks noChangeArrowheads="1"/>
              </p:cNvSpPr>
              <p:nvPr/>
            </p:nvSpPr>
            <p:spPr bwMode="auto">
              <a:xfrm>
                <a:off x="3646" y="3653"/>
                <a:ext cx="1784" cy="25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2</a:t>
                </a: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位</a:t>
                </a: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16</a:t>
                </a: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进制数代表的字符</a:t>
                </a:r>
                <a:endParaRPr kumimoji="1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2" name="Line 7"/>
            <p:cNvSpPr>
              <a:spLocks noChangeShapeType="1"/>
            </p:cNvSpPr>
            <p:nvPr/>
          </p:nvSpPr>
          <p:spPr bwMode="auto">
            <a:xfrm>
              <a:off x="2903" y="2508"/>
              <a:ext cx="0" cy="2075"/>
            </a:xfrm>
            <a:prstGeom prst="line">
              <a:avLst/>
            </a:prstGeom>
            <a:noFill/>
            <a:ln w="9525">
              <a:solidFill>
                <a:srgbClr val="5EAE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3" name="Line 8"/>
            <p:cNvSpPr>
              <a:spLocks noChangeShapeType="1"/>
            </p:cNvSpPr>
            <p:nvPr/>
          </p:nvSpPr>
          <p:spPr bwMode="auto">
            <a:xfrm>
              <a:off x="1204" y="2508"/>
              <a:ext cx="0" cy="2075"/>
            </a:xfrm>
            <a:prstGeom prst="line">
              <a:avLst/>
            </a:prstGeom>
            <a:noFill/>
            <a:ln w="9525">
              <a:solidFill>
                <a:srgbClr val="5EAE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3793" y="2508"/>
              <a:ext cx="0" cy="2075"/>
            </a:xfrm>
            <a:prstGeom prst="line">
              <a:avLst/>
            </a:prstGeom>
            <a:noFill/>
            <a:ln w="9525">
              <a:solidFill>
                <a:srgbClr val="5EAE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>
              <a:off x="324" y="2820"/>
              <a:ext cx="5414" cy="0"/>
            </a:xfrm>
            <a:prstGeom prst="line">
              <a:avLst/>
            </a:prstGeom>
            <a:noFill/>
            <a:ln w="9525">
              <a:solidFill>
                <a:srgbClr val="5EAE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>
              <a:off x="324" y="3113"/>
              <a:ext cx="5414" cy="0"/>
            </a:xfrm>
            <a:prstGeom prst="line">
              <a:avLst/>
            </a:prstGeom>
            <a:noFill/>
            <a:ln w="9525">
              <a:solidFill>
                <a:srgbClr val="5EAE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324" y="3407"/>
              <a:ext cx="5414" cy="0"/>
            </a:xfrm>
            <a:prstGeom prst="line">
              <a:avLst/>
            </a:prstGeom>
            <a:noFill/>
            <a:ln w="9525">
              <a:solidFill>
                <a:srgbClr val="5EAE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324" y="3701"/>
              <a:ext cx="5414" cy="0"/>
            </a:xfrm>
            <a:prstGeom prst="line">
              <a:avLst/>
            </a:prstGeom>
            <a:noFill/>
            <a:ln w="9525">
              <a:solidFill>
                <a:srgbClr val="5EAE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>
              <a:off x="324" y="3995"/>
              <a:ext cx="5414" cy="0"/>
            </a:xfrm>
            <a:prstGeom prst="line">
              <a:avLst/>
            </a:prstGeom>
            <a:noFill/>
            <a:ln w="9525">
              <a:solidFill>
                <a:srgbClr val="5EAE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>
              <a:off x="324" y="4289"/>
              <a:ext cx="5414" cy="0"/>
            </a:xfrm>
            <a:prstGeom prst="line">
              <a:avLst/>
            </a:prstGeom>
            <a:noFill/>
            <a:ln w="9525">
              <a:solidFill>
                <a:srgbClr val="5EAE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0616"/>
            <a:ext cx="7772400" cy="71212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字符串（</a:t>
            </a:r>
            <a:r>
              <a:rPr lang="en-US" altLang="zh-CN" dirty="0"/>
              <a:t>String</a:t>
            </a:r>
            <a:r>
              <a:rPr lang="zh-CN" altLang="en-US" dirty="0"/>
              <a:t>）常数</a:t>
            </a:r>
            <a:endParaRPr lang="zh-CN" altLang="en-US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>
          <a:xfrm>
            <a:off x="673157" y="5554193"/>
            <a:ext cx="8353053" cy="79479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x"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’x’</a:t>
            </a:r>
            <a:r>
              <a:rPr lang="zh-CN" altLang="en-US" dirty="0">
                <a:ea typeface="宋体" panose="02010600030101010101" pitchFamily="2" charset="-122"/>
              </a:rPr>
              <a:t>是不同的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 dirty="0">
                <a:latin typeface="Courier New" panose="02070309020205020404" charset="0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latin typeface="Courier New" panose="02070309020205020404" charset="0"/>
                <a:ea typeface="宋体" panose="02010600030101010101" pitchFamily="2" charset="-122"/>
              </a:rPr>
              <a:t>string.h</a:t>
            </a:r>
            <a:r>
              <a:rPr lang="en-US" altLang="zh-CN" dirty="0">
                <a:latin typeface="Courier New" panose="02070309020205020404" charset="0"/>
                <a:ea typeface="宋体" panose="02010600030101010101" pitchFamily="2" charset="-122"/>
              </a:rPr>
              <a:t>&gt;</a:t>
            </a:r>
            <a:r>
              <a:rPr lang="zh-CN" altLang="en-US" dirty="0">
                <a:ea typeface="宋体" panose="02010600030101010101" pitchFamily="2" charset="-122"/>
              </a:rPr>
              <a:t>里定义了一系列专门的字符串处理函数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D4F1-A7B8-264D-B0B2-7F7E48BA3946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58304" y="4300538"/>
            <a:ext cx="8010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lnSpc>
                <a:spcPct val="100000"/>
              </a:lnSpc>
              <a:buClr>
                <a:srgbClr val="FF3300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b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字符常量与字符串常量不同</a:t>
            </a:r>
            <a:endParaRPr lang="zh-CN" altLang="en-US" b="0">
              <a:solidFill>
                <a:prstClr val="black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107504" y="1077913"/>
            <a:ext cx="8010525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00000"/>
              </a:lnSpc>
              <a:buClr>
                <a:srgbClr val="6699FF"/>
              </a:buClr>
              <a:buSzTx/>
              <a:buFont typeface="Wingdings" panose="05000000000000000000" pitchFamily="2" charset="2"/>
              <a:buChar char="&amp;"/>
            </a:pPr>
            <a:r>
              <a:rPr lang="zh-CN" altLang="en-US" sz="2800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字符串常量</a:t>
            </a:r>
            <a:endParaRPr lang="zh-CN" altLang="en-US" sz="2800" b="0" dirty="0">
              <a:solidFill>
                <a:prstClr val="black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lvl="2" eaLnBrk="1" hangingPunct="1">
              <a:lnSpc>
                <a:spcPct val="100000"/>
              </a:lnSpc>
              <a:buClr>
                <a:srgbClr val="FF3300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定义：用双引号</a:t>
            </a:r>
            <a:r>
              <a:rPr lang="en-US" altLang="zh-CN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(</a:t>
            </a:r>
            <a:r>
              <a:rPr lang="en-US" altLang="zh-CN" b="0" dirty="0">
                <a:solidFill>
                  <a:prstClr val="black"/>
                </a:solidFill>
                <a:ea typeface="隶书" panose="02010509060101010101" charset="-122"/>
              </a:rPr>
              <a:t>“”</a:t>
            </a:r>
            <a:r>
              <a:rPr lang="en-US" altLang="zh-CN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lang="zh-CN" altLang="en-US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括起来的字符序列</a:t>
            </a:r>
            <a:endParaRPr lang="zh-CN" altLang="en-US" b="0" dirty="0">
              <a:solidFill>
                <a:prstClr val="black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lvl="2" eaLnBrk="1" hangingPunct="1">
              <a:lnSpc>
                <a:spcPct val="100000"/>
              </a:lnSpc>
              <a:buClr>
                <a:srgbClr val="FF3300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存储：每个字符串尾</a:t>
            </a:r>
            <a:r>
              <a:rPr lang="zh-CN" altLang="en-US" dirty="0">
                <a:solidFill>
                  <a:srgbClr val="00B050"/>
                </a:solidFill>
                <a:latin typeface="隶书" panose="02010509060101010101" charset="-122"/>
                <a:ea typeface="隶书" panose="02010509060101010101" charset="-122"/>
              </a:rPr>
              <a:t>自动</a:t>
            </a:r>
            <a:r>
              <a:rPr lang="zh-CN" altLang="en-US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加一个</a:t>
            </a:r>
            <a:r>
              <a:rPr lang="zh-CN" altLang="zh-CN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 </a:t>
            </a:r>
            <a:r>
              <a:rPr lang="zh-CN" altLang="en-US" b="0" dirty="0">
                <a:solidFill>
                  <a:prstClr val="black"/>
                </a:solidFill>
                <a:ea typeface="隶书" panose="02010509060101010101" charset="-122"/>
              </a:rPr>
              <a:t>‘</a:t>
            </a:r>
            <a:r>
              <a:rPr lang="zh-CN" altLang="zh-CN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\0</a:t>
            </a:r>
            <a:r>
              <a:rPr lang="zh-CN" altLang="en-US" b="0" dirty="0">
                <a:solidFill>
                  <a:prstClr val="black"/>
                </a:solidFill>
                <a:ea typeface="隶书" panose="02010509060101010101" charset="-122"/>
              </a:rPr>
              <a:t>’</a:t>
            </a:r>
            <a:r>
              <a:rPr lang="zh-CN" altLang="zh-CN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 </a:t>
            </a:r>
            <a:r>
              <a:rPr lang="zh-CN" altLang="en-US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作为字符串结束标志</a:t>
            </a:r>
            <a:endParaRPr lang="en-US" altLang="zh-CN" b="0" dirty="0">
              <a:solidFill>
                <a:prstClr val="black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lvl="2" eaLnBrk="1" hangingPunct="1">
              <a:lnSpc>
                <a:spcPct val="100000"/>
              </a:lnSpc>
              <a:buClr>
                <a:srgbClr val="FF3300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b="0" dirty="0">
                <a:solidFill>
                  <a:prstClr val="black"/>
                </a:solidFill>
                <a:latin typeface="隶书" panose="02010509060101010101" charset="-122"/>
                <a:ea typeface="隶书" panose="02010509060101010101" charset="-122"/>
              </a:rPr>
              <a:t>是除注释外唯一可以出现中文的地方</a:t>
            </a:r>
            <a:endParaRPr lang="zh-CN" altLang="en-US" b="0" dirty="0">
              <a:solidFill>
                <a:prstClr val="black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lvl="2" eaLnBrk="1" hangingPunct="1">
              <a:lnSpc>
                <a:spcPct val="100000"/>
              </a:lnSpc>
              <a:buClr>
                <a:srgbClr val="FF3300"/>
              </a:buClr>
              <a:buSzTx/>
              <a:buFont typeface="Wingdings" panose="05000000000000000000" pitchFamily="2" charset="2"/>
              <a:buChar char="v"/>
            </a:pPr>
            <a:endParaRPr lang="zh-CN" altLang="zh-CN" b="0" dirty="0">
              <a:solidFill>
                <a:prstClr val="black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29" name="Group 5"/>
          <p:cNvGrpSpPr/>
          <p:nvPr/>
        </p:nvGrpSpPr>
        <p:grpSpPr bwMode="auto">
          <a:xfrm>
            <a:off x="891729" y="3292475"/>
            <a:ext cx="6823075" cy="415925"/>
            <a:chOff x="912" y="1759"/>
            <a:chExt cx="4298" cy="262"/>
          </a:xfrm>
        </p:grpSpPr>
        <p:grpSp>
          <p:nvGrpSpPr>
            <p:cNvPr id="30" name="Group 6"/>
            <p:cNvGrpSpPr/>
            <p:nvPr/>
          </p:nvGrpSpPr>
          <p:grpSpPr bwMode="auto">
            <a:xfrm>
              <a:off x="3587" y="1776"/>
              <a:ext cx="1623" cy="245"/>
              <a:chOff x="3587" y="1584"/>
              <a:chExt cx="1623" cy="245"/>
            </a:xfrm>
          </p:grpSpPr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3587" y="1584"/>
                <a:ext cx="1623" cy="245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h   e    l    l     o     </a:t>
                </a:r>
                <a:r>
                  <a:rPr kumimoji="1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\0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>
                <a:off x="3820" y="1584"/>
                <a:ext cx="0" cy="245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>
                <a:off x="4087" y="1584"/>
                <a:ext cx="0" cy="245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>
                <a:off x="4365" y="1584"/>
                <a:ext cx="0" cy="245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Line 11"/>
              <p:cNvSpPr>
                <a:spLocks noChangeShapeType="1"/>
              </p:cNvSpPr>
              <p:nvPr/>
            </p:nvSpPr>
            <p:spPr bwMode="auto">
              <a:xfrm>
                <a:off x="4654" y="1584"/>
                <a:ext cx="0" cy="245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Line 12"/>
              <p:cNvSpPr>
                <a:spLocks noChangeShapeType="1"/>
              </p:cNvSpPr>
              <p:nvPr/>
            </p:nvSpPr>
            <p:spPr bwMode="auto">
              <a:xfrm>
                <a:off x="4932" y="1584"/>
                <a:ext cx="0" cy="245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912" y="1759"/>
              <a:ext cx="22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例  字符串</a:t>
              </a: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“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hello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”</a:t>
              </a: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在内存中</a:t>
              </a: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endParaRPr>
            </a:p>
          </p:txBody>
        </p:sp>
      </p:grpSp>
      <p:grpSp>
        <p:nvGrpSpPr>
          <p:cNvPr id="38" name="Group 14"/>
          <p:cNvGrpSpPr/>
          <p:nvPr/>
        </p:nvGrpSpPr>
        <p:grpSpPr bwMode="auto">
          <a:xfrm>
            <a:off x="1453704" y="4986338"/>
            <a:ext cx="4135438" cy="457200"/>
            <a:chOff x="1248" y="2688"/>
            <a:chExt cx="2605" cy="288"/>
          </a:xfrm>
        </p:grpSpPr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1968" y="2736"/>
              <a:ext cx="234" cy="17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pSp>
          <p:nvGrpSpPr>
            <p:cNvPr id="40" name="Group 16"/>
            <p:cNvGrpSpPr/>
            <p:nvPr/>
          </p:nvGrpSpPr>
          <p:grpSpPr bwMode="auto">
            <a:xfrm>
              <a:off x="3264" y="2736"/>
              <a:ext cx="589" cy="192"/>
              <a:chOff x="3264" y="2736"/>
              <a:chExt cx="589" cy="267"/>
            </a:xfrm>
          </p:grpSpPr>
          <p:sp>
            <p:nvSpPr>
              <p:cNvPr id="43" name="Rectangle 17"/>
              <p:cNvSpPr>
                <a:spLocks noChangeArrowheads="1"/>
              </p:cNvSpPr>
              <p:nvPr/>
            </p:nvSpPr>
            <p:spPr bwMode="auto">
              <a:xfrm>
                <a:off x="3264" y="2736"/>
                <a:ext cx="589" cy="267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 a   \0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Line 18"/>
              <p:cNvSpPr>
                <a:spLocks noChangeShapeType="1"/>
              </p:cNvSpPr>
              <p:nvPr/>
            </p:nvSpPr>
            <p:spPr bwMode="auto">
              <a:xfrm>
                <a:off x="3552" y="2736"/>
                <a:ext cx="0" cy="267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1248" y="2688"/>
              <a:ext cx="5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例</a:t>
              </a: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 ‘</a:t>
              </a: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a’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42" name="Text Box 20"/>
            <p:cNvSpPr txBox="1">
              <a:spLocks noChangeArrowheads="1"/>
            </p:cNvSpPr>
            <p:nvPr/>
          </p:nvSpPr>
          <p:spPr bwMode="auto">
            <a:xfrm>
              <a:off x="2688" y="2688"/>
              <a:ext cx="3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“a”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Group 22"/>
          <p:cNvGrpSpPr/>
          <p:nvPr/>
        </p:nvGrpSpPr>
        <p:grpSpPr bwMode="auto">
          <a:xfrm>
            <a:off x="898079" y="3776663"/>
            <a:ext cx="2808288" cy="434975"/>
            <a:chOff x="1053" y="1915"/>
            <a:chExt cx="1769" cy="274"/>
          </a:xfrm>
        </p:grpSpPr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1053" y="1915"/>
              <a:ext cx="8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例  空串</a:t>
              </a:r>
              <a:r>
                <a:rPr kumimoji="1" lang="zh-CN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“”</a:t>
              </a: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2556" y="1933"/>
              <a:ext cx="266" cy="25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\0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000152"/>
          </a:xfrm>
        </p:spPr>
        <p:txBody>
          <a:bodyPr/>
          <a:lstStyle/>
          <a:p>
            <a:pPr marL="838200" indent="-838200">
              <a:defRPr/>
            </a:pPr>
            <a:r>
              <a:rPr lang="zh-CN" altLang="en-US"/>
              <a:t>宏常量</a:t>
            </a:r>
            <a:endParaRPr lang="zh-CN" alt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7772400" cy="3744913"/>
          </a:xfrm>
        </p:spPr>
        <p:txBody>
          <a:bodyPr/>
          <a:lstStyle/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</a:rPr>
              <a:t>       </a:t>
            </a:r>
            <a:r>
              <a:rPr lang="en-US" altLang="zh-CN" sz="2800" dirty="0">
                <a:solidFill>
                  <a:srgbClr val="333399"/>
                </a:solidFill>
                <a:latin typeface="Courier New" panose="02070309020205020404" charset="0"/>
                <a:ea typeface="宋体" panose="02010600030101010101" pitchFamily="2" charset="-122"/>
              </a:rPr>
              <a:t>#define</a:t>
            </a:r>
            <a:r>
              <a:rPr lang="en-US" altLang="zh-CN" sz="2800" dirty="0"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标识符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  字符串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333399"/>
                </a:solidFill>
                <a:ea typeface="宋体" panose="02010600030101010101" pitchFamily="2" charset="-122"/>
              </a:rPr>
              <a:t>宏常量</a:t>
            </a:r>
            <a:endParaRPr lang="zh-CN" altLang="en-US" sz="2800" dirty="0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也称符号常量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一般采用全大写字母表示 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333399"/>
                </a:solidFill>
                <a:ea typeface="宋体" panose="02010600030101010101" pitchFamily="2" charset="-122"/>
              </a:rPr>
              <a:t>宏定义不是语句，而是一种编译预处理命令</a:t>
            </a:r>
            <a:endParaRPr lang="zh-CN" altLang="en-US" sz="2800" dirty="0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Monotype Sorts" charset="2"/>
              <a:buNone/>
            </a:pPr>
            <a:endParaRPr lang="zh-CN" altLang="en-US" dirty="0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8907-59E0-3E49-9588-7C6116A419ED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44450"/>
            <a:ext cx="7797800" cy="839788"/>
          </a:xfrm>
        </p:spPr>
        <p:txBody>
          <a:bodyPr/>
          <a:lstStyle/>
          <a:p>
            <a:pPr marL="838200" indent="-838200"/>
            <a:r>
              <a:rPr lang="zh-CN" altLang="en-US"/>
              <a:t>例</a:t>
            </a:r>
            <a:r>
              <a:rPr lang="en-US" altLang="zh-CN"/>
              <a:t>2.2 </a:t>
            </a:r>
            <a:r>
              <a:rPr lang="zh-CN" altLang="en-US"/>
              <a:t>：计算圆的周长和面积 </a:t>
            </a:r>
            <a:endParaRPr lang="zh-CN" altLang="en-US"/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107950" y="1114425"/>
            <a:ext cx="8964613" cy="25431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#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include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 &lt;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stdio.h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&gt;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#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define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 PI  3.14159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#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define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 R   5.3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main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()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("area = %f\n", PI * R * R);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("circumference = %f\n", 2 * PI * R);</a:t>
            </a:r>
            <a:endParaRPr lang="fr-FR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250825" y="5751513"/>
            <a:ext cx="6408738" cy="990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ctr">
            <a:spAutoFit/>
          </a:bodyPr>
          <a:lstStyle>
            <a:lvl1pPr indent="5143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zh-CN">
                <a:solidFill>
                  <a:schemeClr val="bg1"/>
                </a:solidFill>
                <a:latin typeface="Courier New" panose="02070309020205020404" charset="0"/>
              </a:rPr>
              <a:t>area = 88.247263</a:t>
            </a:r>
            <a:endParaRPr lang="en-US" altLang="zh-CN">
              <a:solidFill>
                <a:schemeClr val="bg1"/>
              </a:solidFill>
              <a:latin typeface="Courier New" panose="02070309020205020404" charset="0"/>
            </a:endParaRPr>
          </a:p>
          <a:p>
            <a:pPr>
              <a:buFont typeface="Monotype Sorts" charset="2"/>
              <a:buNone/>
            </a:pPr>
            <a:r>
              <a:rPr lang="en-US" altLang="zh-CN">
                <a:solidFill>
                  <a:schemeClr val="bg1"/>
                </a:solidFill>
                <a:latin typeface="Courier New" panose="02070309020205020404" charset="0"/>
              </a:rPr>
              <a:t>circumference = 33.300854</a:t>
            </a:r>
            <a:endParaRPr lang="en-US" altLang="zh-CN">
              <a:solidFill>
                <a:schemeClr val="bg1"/>
              </a:solidFill>
              <a:latin typeface="Courier New" panose="02070309020205020404" charset="0"/>
            </a:endParaRP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107950" y="3508375"/>
            <a:ext cx="8964613" cy="223837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</a:rPr>
              <a:t>相当于执行</a:t>
            </a:r>
            <a:endParaRPr lang="zh-CN" altLang="en-US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</a:rPr>
              <a:t>#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</a:rPr>
              <a:t>include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</a:rPr>
              <a:t>  &lt;stdio.h&gt;</a:t>
            </a:r>
            <a:endParaRPr lang="en-US" altLang="zh-CN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</a:rPr>
              <a:t>main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</a:rPr>
              <a:t>()</a:t>
            </a:r>
            <a:endParaRPr lang="en-US" altLang="zh-CN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</a:rPr>
              <a:t>{</a:t>
            </a:r>
            <a:endParaRPr lang="en-US" altLang="zh-CN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</a:rPr>
              <a:t>	</a:t>
            </a: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</a:rPr>
              <a:t>printf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</a:rPr>
              <a:t>("area = %f\n", 3.14159 * 5.3 * 5.3);</a:t>
            </a:r>
            <a:endParaRPr lang="en-US" altLang="zh-CN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</a:rPr>
              <a:t>	</a:t>
            </a: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</a:rPr>
              <a:t>printf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</a:rPr>
              <a:t>("circumference = %f\n", 2 * 3.14159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</a:rPr>
              <a:t>* 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</a:rPr>
              <a:t>5.3);</a:t>
            </a:r>
            <a:endParaRPr lang="fr-FR" altLang="zh-CN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</a:rPr>
              <a:t>}</a:t>
            </a:r>
            <a:endParaRPr lang="zh-CN" altLang="en-US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</a:endParaRPr>
          </a:p>
        </p:txBody>
      </p:sp>
      <p:sp>
        <p:nvSpPr>
          <p:cNvPr id="235526" name="AutoShape 6"/>
          <p:cNvSpPr>
            <a:spLocks noChangeArrowheads="1"/>
          </p:cNvSpPr>
          <p:nvPr/>
        </p:nvSpPr>
        <p:spPr bwMode="auto">
          <a:xfrm>
            <a:off x="5000625" y="928688"/>
            <a:ext cx="2857500" cy="928687"/>
          </a:xfrm>
          <a:prstGeom prst="cloudCallout">
            <a:avLst>
              <a:gd name="adj1" fmla="val -119880"/>
              <a:gd name="adj2" fmla="val 4369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</p:spPr>
        <p:txBody>
          <a:bodyPr lIns="92075" tIns="46037" rIns="92075" bIns="46037"/>
          <a:lstStyle>
            <a:lvl1pPr marL="374650" indent="-3746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zh-CN" altLang="en-US" sz="2000">
                <a:solidFill>
                  <a:srgbClr val="333399"/>
                </a:solidFill>
              </a:rPr>
              <a:t>只需修改一处</a:t>
            </a:r>
            <a:endParaRPr lang="zh-CN" altLang="en-US" sz="2000">
              <a:solidFill>
                <a:srgbClr val="333399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14313" y="214313"/>
            <a:ext cx="2160587" cy="936625"/>
          </a:xfrm>
          <a:prstGeom prst="cloudCallout">
            <a:avLst>
              <a:gd name="adj1" fmla="val 16982"/>
              <a:gd name="adj2" fmla="val 8975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</p:spPr>
        <p:txBody>
          <a:bodyPr lIns="92075" tIns="46037" rIns="92075" bIns="46037"/>
          <a:lstStyle>
            <a:lvl1pPr marL="374650" indent="-3746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zh-CN" altLang="en-US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宏替换</a:t>
            </a:r>
            <a:endParaRPr lang="zh-CN" altLang="en-US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86500" y="3286125"/>
            <a:ext cx="2857500" cy="928688"/>
          </a:xfrm>
          <a:prstGeom prst="cloudCallout">
            <a:avLst>
              <a:gd name="adj1" fmla="val -33435"/>
              <a:gd name="adj2" fmla="val 102509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</p:spPr>
        <p:txBody>
          <a:bodyPr lIns="92075" tIns="46037" rIns="92075" bIns="46037"/>
          <a:lstStyle>
            <a:lvl1pPr marL="374650" indent="-3746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zh-CN" altLang="en-US" sz="2000">
                <a:solidFill>
                  <a:srgbClr val="333399"/>
                </a:solidFill>
              </a:rPr>
              <a:t>换值时，需修改多处</a:t>
            </a:r>
            <a:endParaRPr lang="zh-CN" altLang="en-US" sz="2000">
              <a:solidFill>
                <a:srgbClr val="333399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2825-4805-C04B-B82B-330835B46664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 animBg="1"/>
      <p:bldP spid="235525" grpId="0" animBg="1"/>
      <p:bldP spid="23552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7800" cy="839787"/>
          </a:xfrm>
        </p:spPr>
        <p:txBody>
          <a:bodyPr/>
          <a:lstStyle/>
          <a:p>
            <a:r>
              <a:rPr lang="zh-CN" altLang="en-US"/>
              <a:t>枚举（</a:t>
            </a:r>
            <a:r>
              <a:rPr lang="en-US" altLang="zh-CN"/>
              <a:t>Enumeration</a:t>
            </a:r>
            <a:r>
              <a:rPr lang="zh-CN" altLang="en-US"/>
              <a:t>）常量</a:t>
            </a:r>
            <a:endParaRPr lang="zh-CN" alt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8640763" cy="55435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</a:pPr>
            <a:r>
              <a:rPr lang="zh-CN" altLang="en-US" sz="2400" dirty="0">
                <a:solidFill>
                  <a:srgbClr val="333399"/>
                </a:solidFill>
                <a:ea typeface="宋体" panose="02010600030101010101" pitchFamily="2" charset="-122"/>
              </a:rPr>
              <a:t>当某些量仅由有限个数据值组成时，通常用枚举类型来表示。描述的是一组整型值的集合。</a:t>
            </a:r>
            <a:endParaRPr lang="en-US" altLang="zh-CN" sz="2400" dirty="0">
              <a:solidFill>
                <a:srgbClr val="333399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  <a:cs typeface="Times New Roman" panose="02020603050405020304" charset="0"/>
              </a:rPr>
              <a:t>enum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weeks {SUN, MON, TUE, WED, THU, FRI, SAT};//</a:t>
            </a:r>
            <a:r>
              <a:rPr lang="zh-CN" altLang="en-US" sz="2000" dirty="0">
                <a:solidFill>
                  <a:srgbClr val="880000"/>
                </a:solidFill>
                <a:latin typeface="Courier New" panose="02070309020205020404" charset="0"/>
                <a:ea typeface="宋体" panose="02010600030101010101" pitchFamily="2" charset="-122"/>
              </a:rPr>
              <a:t>定义              </a:t>
            </a:r>
            <a:endParaRPr lang="zh-CN" altLang="en-US" sz="2000" dirty="0">
              <a:solidFill>
                <a:srgbClr val="88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zh-CN" altLang="en-US" sz="2000" dirty="0">
                <a:solidFill>
                  <a:srgbClr val="880000"/>
                </a:solidFill>
                <a:latin typeface="Courier New" panose="02070309020205020404" charset="0"/>
                <a:ea typeface="宋体" panose="02010600030101010101" pitchFamily="2" charset="-122"/>
              </a:rPr>
              <a:t>                                               数据类型</a:t>
            </a:r>
            <a:endParaRPr lang="zh-CN" altLang="en-US" sz="2000" dirty="0">
              <a:solidFill>
                <a:srgbClr val="88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enum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weeks 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charset="0"/>
                <a:ea typeface="宋体" panose="02010600030101010101" pitchFamily="2" charset="-122"/>
              </a:rPr>
              <a:t>today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;   //</a:t>
            </a:r>
            <a:r>
              <a:rPr lang="zh-CN" altLang="en-US" sz="2000" dirty="0">
                <a:solidFill>
                  <a:srgbClr val="880000"/>
                </a:solidFill>
                <a:latin typeface="Courier New" panose="02070309020205020404" charset="0"/>
                <a:ea typeface="宋体" panose="02010600030101010101" pitchFamily="2" charset="-122"/>
              </a:rPr>
              <a:t>用上面定义的数据类型定义了一个变量</a:t>
            </a:r>
            <a:endParaRPr lang="zh-CN" altLang="en-US" sz="2000" dirty="0">
              <a:solidFill>
                <a:srgbClr val="88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endParaRPr lang="zh-CN" altLang="en-US" sz="2000" dirty="0">
              <a:solidFill>
                <a:srgbClr val="88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enum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response {no,  yes,  none};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};//</a:t>
            </a:r>
            <a:r>
              <a:rPr lang="zh-CN" altLang="en-US" sz="2000" dirty="0">
                <a:solidFill>
                  <a:srgbClr val="880000"/>
                </a:solidFill>
                <a:latin typeface="Courier New" panose="02070309020205020404" charset="0"/>
                <a:ea typeface="宋体" panose="02010600030101010101" pitchFamily="2" charset="-122"/>
              </a:rPr>
              <a:t>定义数据类型</a:t>
            </a:r>
            <a:endParaRPr lang="en-US" altLang="zh-CN" sz="2000" dirty="0">
              <a:solidFill>
                <a:srgbClr val="88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enum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response 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charset="0"/>
                <a:ea typeface="宋体" panose="02010600030101010101" pitchFamily="2" charset="-122"/>
              </a:rPr>
              <a:t>answer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;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solidFill>
                  <a:srgbClr val="880000"/>
                </a:solidFill>
                <a:latin typeface="Courier New" panose="02070309020205020404" charset="0"/>
                <a:ea typeface="宋体" panose="02010600030101010101" pitchFamily="2" charset="-122"/>
              </a:rPr>
              <a:t>用上面定义的数据类型定义了一个变量</a:t>
            </a:r>
            <a:endParaRPr lang="en-US" altLang="zh-CN" sz="2000" dirty="0">
              <a:solidFill>
                <a:srgbClr val="88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charset="0"/>
                <a:ea typeface="宋体" panose="02010600030101010101" pitchFamily="2" charset="-122"/>
              </a:rPr>
              <a:t>today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 = TUE;</a:t>
            </a: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charset="0"/>
                <a:ea typeface="宋体" panose="02010600030101010101" pitchFamily="2" charset="-122"/>
              </a:rPr>
              <a:t>answer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= yes;</a:t>
            </a: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33CC"/>
                </a:solidFill>
                <a:latin typeface="Courier New" panose="02070309020205020404" charset="0"/>
                <a:ea typeface="宋体" panose="02010600030101010101" pitchFamily="2" charset="-122"/>
              </a:rPr>
              <a:t>enum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response {no = -1,  yes = 1,  none = 0};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除非特别指定，否则这组常量中的第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个标识符的值为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，以后依次递增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1.        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238596" name="AutoShape 4"/>
          <p:cNvSpPr>
            <a:spLocks noChangeArrowheads="1"/>
          </p:cNvSpPr>
          <p:nvPr/>
        </p:nvSpPr>
        <p:spPr bwMode="auto">
          <a:xfrm>
            <a:off x="3995738" y="3860800"/>
            <a:ext cx="2303462" cy="504825"/>
          </a:xfrm>
          <a:prstGeom prst="cloudCallout">
            <a:avLst>
              <a:gd name="adj1" fmla="val -102653"/>
              <a:gd name="adj2" fmla="val 6917"/>
            </a:avLst>
          </a:prstGeom>
          <a:solidFill>
            <a:srgbClr val="FFCC99"/>
          </a:solidFill>
          <a:ln w="9525">
            <a:solidFill>
              <a:srgbClr val="000080"/>
            </a:solidFill>
            <a:round/>
          </a:ln>
          <a:effectLst/>
        </p:spPr>
        <p:txBody>
          <a:bodyPr lIns="92075" tIns="46037" rIns="92075" bIns="46037"/>
          <a:lstStyle>
            <a:lvl1pPr marL="374650" indent="-3746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zh-CN" altLang="en-US" sz="240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其值为</a:t>
            </a:r>
            <a:r>
              <a:rPr lang="en-US" altLang="zh-CN" sz="240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altLang="zh-CN" sz="240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8597" name="AutoShape 5"/>
          <p:cNvSpPr>
            <a:spLocks noChangeArrowheads="1"/>
          </p:cNvSpPr>
          <p:nvPr/>
        </p:nvSpPr>
        <p:spPr bwMode="auto">
          <a:xfrm>
            <a:off x="3924300" y="4581525"/>
            <a:ext cx="2449513" cy="576263"/>
          </a:xfrm>
          <a:prstGeom prst="cloudCallout">
            <a:avLst>
              <a:gd name="adj1" fmla="val -96273"/>
              <a:gd name="adj2" fmla="val -59366"/>
            </a:avLst>
          </a:prstGeom>
          <a:solidFill>
            <a:srgbClr val="FFCC99"/>
          </a:solidFill>
          <a:ln w="9525">
            <a:solidFill>
              <a:srgbClr val="000080"/>
            </a:solidFill>
            <a:round/>
          </a:ln>
          <a:effectLst/>
        </p:spPr>
        <p:txBody>
          <a:bodyPr lIns="92075" tIns="46037" rIns="92075" bIns="46037"/>
          <a:lstStyle>
            <a:lvl1pPr marL="374650" indent="-3746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zh-CN" altLang="en-US" sz="240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其值为</a:t>
            </a:r>
            <a:r>
              <a:rPr lang="en-US" altLang="zh-CN" sz="240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sz="240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13B-B10F-6841-86F0-2CF8AF7154EB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56810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为什么需要常量？</a:t>
            </a:r>
            <a:endParaRPr lang="zh-CN" alt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569325" cy="46116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333399"/>
                </a:solidFill>
                <a:ea typeface="宋体" panose="02010600030101010101" pitchFamily="2" charset="-122"/>
              </a:rPr>
              <a:t>假如不使用常量，直接使用常数，会有什么影响？</a:t>
            </a:r>
            <a:endParaRPr lang="zh-CN" altLang="en-US" dirty="0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ea typeface="宋体" panose="02010600030101010101" pitchFamily="2" charset="-122"/>
              </a:rPr>
              <a:t>程序的可读性变差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ea typeface="宋体" panose="02010600030101010101" pitchFamily="2" charset="-122"/>
              </a:rPr>
              <a:t>容易发生书写错误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ea typeface="宋体" panose="02010600030101010101" pitchFamily="2" charset="-122"/>
              </a:rPr>
              <a:t>当常数需要改变时，要修改所有使用它的代码，工作量大，还可能有遗漏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333399"/>
                </a:solidFill>
                <a:ea typeface="宋体" panose="02010600030101010101" pitchFamily="2" charset="-122"/>
              </a:rPr>
              <a:t>解决方案：</a:t>
            </a:r>
            <a:endParaRPr lang="zh-CN" altLang="en-US" dirty="0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ea typeface="宋体" panose="02010600030101010101" pitchFamily="2" charset="-122"/>
              </a:rPr>
              <a:t>避免使用幻数（直接使用的常数）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ea typeface="宋体" panose="02010600030101010101" pitchFamily="2" charset="-122"/>
              </a:rPr>
              <a:t>把幻数定义为宏常量、</a:t>
            </a:r>
            <a:r>
              <a:rPr lang="en-US" altLang="zh-CN" dirty="0" err="1">
                <a:solidFill>
                  <a:schemeClr val="accent2"/>
                </a:solidFill>
                <a:latin typeface="Courier New" panose="02070309020205020404" charset="0"/>
                <a:ea typeface="宋体" panose="02010600030101010101" pitchFamily="2" charset="-122"/>
              </a:rPr>
              <a:t>const</a:t>
            </a: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常量</a:t>
            </a:r>
            <a:r>
              <a:rPr lang="zh-CN" altLang="en-US" dirty="0">
                <a:ea typeface="宋体" panose="02010600030101010101" pitchFamily="2" charset="-122"/>
              </a:rPr>
              <a:t>，或</a:t>
            </a: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枚举常量</a:t>
            </a:r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dirty="0">
                <a:ea typeface="宋体" panose="02010600030101010101" pitchFamily="2" charset="-122"/>
              </a:rPr>
              <a:t>建议使用后两者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4FDF-458D-B047-BEAB-1A51396C08D1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752054"/>
          </a:xfrm>
        </p:spPr>
        <p:txBody>
          <a:bodyPr/>
          <a:lstStyle/>
          <a:p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84784"/>
            <a:ext cx="7871786" cy="4608512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zh-CN" altLang="en-US" sz="6200" b="1" dirty="0">
                <a:ea typeface="宋体" panose="02010600030101010101" pitchFamily="2" charset="-122"/>
              </a:rPr>
              <a:t>什么是变量？</a:t>
            </a:r>
            <a:endParaRPr lang="zh-CN" altLang="en-US" sz="6200" b="1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zh-CN" altLang="en-US" sz="6000" dirty="0">
                <a:solidFill>
                  <a:srgbClr val="333399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6000" dirty="0">
                <a:solidFill>
                  <a:schemeClr val="hlink"/>
                </a:solidFill>
                <a:ea typeface="宋体" panose="02010600030101010101" pitchFamily="2" charset="-122"/>
              </a:rPr>
              <a:t>一句话，变量是存储数据的值的</a:t>
            </a:r>
            <a:r>
              <a:rPr lang="zh-CN" altLang="en-US" sz="6000" dirty="0">
                <a:solidFill>
                  <a:srgbClr val="FF0000"/>
                </a:solidFill>
                <a:ea typeface="宋体" panose="02010600030101010101" pitchFamily="2" charset="-122"/>
              </a:rPr>
              <a:t>空间</a:t>
            </a:r>
            <a:r>
              <a:rPr lang="en-US" altLang="zh-CN" sz="6000" dirty="0">
                <a:solidFill>
                  <a:srgbClr val="333399"/>
                </a:solidFill>
                <a:ea typeface="宋体" panose="02010600030101010101" pitchFamily="2" charset="-122"/>
              </a:rPr>
              <a:t>.</a:t>
            </a:r>
            <a:r>
              <a:rPr lang="en-US" altLang="zh-CN" sz="3500" dirty="0">
                <a:ea typeface="宋体" panose="02010600030101010101" pitchFamily="2" charset="-122"/>
              </a:rPr>
              <a:t> </a:t>
            </a:r>
            <a:endParaRPr lang="en-US" altLang="zh-CN" sz="35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zh-CN" altLang="en-US" sz="5500" dirty="0">
                <a:ea typeface="宋体" panose="02010600030101010101" pitchFamily="2" charset="-122"/>
              </a:rPr>
              <a:t>     变量都会有个名字，这个名字我们叫做</a:t>
            </a:r>
            <a:r>
              <a:rPr lang="zh-CN" altLang="en-US" sz="5500" dirty="0">
                <a:solidFill>
                  <a:srgbClr val="FF0000"/>
                </a:solidFill>
                <a:ea typeface="宋体" panose="02010600030101010101" pitchFamily="2" charset="-122"/>
              </a:rPr>
              <a:t>标识符</a:t>
            </a:r>
            <a:r>
              <a:rPr lang="zh-CN" altLang="en-US" sz="5500" dirty="0">
                <a:ea typeface="宋体" panose="02010600030101010101" pitchFamily="2" charset="-122"/>
              </a:rPr>
              <a:t>。</a:t>
            </a:r>
            <a:endParaRPr lang="zh-CN" altLang="en-US" sz="55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zh-CN" sz="4900" dirty="0" err="1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en-US" altLang="zh-CN" sz="49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  </a:t>
            </a:r>
            <a:r>
              <a:rPr lang="en-US" altLang="zh-CN" sz="49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i</a:t>
            </a:r>
            <a:r>
              <a:rPr lang="en-US" altLang="zh-CN" sz="49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= 1;</a:t>
            </a:r>
            <a:endParaRPr lang="en-US" altLang="zh-CN" sz="9800" dirty="0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zh-CN" altLang="en-US" sz="5500" dirty="0">
                <a:solidFill>
                  <a:srgbClr val="CC00CC"/>
                </a:solidFill>
                <a:ea typeface="宋体" panose="02010600030101010101" pitchFamily="2" charset="-122"/>
              </a:rPr>
              <a:t>变量中的“</a:t>
            </a:r>
            <a:r>
              <a:rPr lang="zh-CN" altLang="en-US" sz="5500" dirty="0">
                <a:solidFill>
                  <a:schemeClr val="accent2"/>
                </a:solidFill>
                <a:ea typeface="宋体" panose="02010600030101010101" pitchFamily="2" charset="-122"/>
              </a:rPr>
              <a:t>量</a:t>
            </a:r>
            <a:r>
              <a:rPr lang="zh-CN" altLang="en-US" sz="5500" dirty="0">
                <a:solidFill>
                  <a:srgbClr val="CC00CC"/>
                </a:solidFill>
                <a:ea typeface="宋体" panose="02010600030101010101" pitchFamily="2" charset="-122"/>
              </a:rPr>
              <a:t>”，即变量的</a:t>
            </a:r>
            <a:r>
              <a:rPr lang="zh-CN" altLang="en-US" sz="5500" dirty="0">
                <a:solidFill>
                  <a:schemeClr val="accent2"/>
                </a:solidFill>
                <a:ea typeface="宋体" panose="02010600030101010101" pitchFamily="2" charset="-122"/>
              </a:rPr>
              <a:t>值</a:t>
            </a:r>
            <a:r>
              <a:rPr lang="zh-CN" altLang="en-US" sz="5500" dirty="0">
                <a:solidFill>
                  <a:srgbClr val="CC00CC"/>
                </a:solidFill>
                <a:ea typeface="宋体" panose="02010600030101010101" pitchFamily="2" charset="-122"/>
              </a:rPr>
              <a:t>，是在程序执行过程中可以改变、可以赋值的。</a:t>
            </a:r>
            <a:endParaRPr lang="zh-CN" altLang="en-US" sz="5500" dirty="0">
              <a:solidFill>
                <a:srgbClr val="CC00CC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Monotype Sorts" charset="2"/>
              <a:buNone/>
            </a:pPr>
            <a:endParaRPr lang="zh-CN" altLang="en-US" sz="4000" dirty="0">
              <a:solidFill>
                <a:srgbClr val="CC00CC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5500" b="1" dirty="0">
                <a:ea typeface="宋体" panose="02010600030101010101" pitchFamily="2" charset="-122"/>
              </a:rPr>
              <a:t>使用变量的基本原则</a:t>
            </a:r>
            <a:endParaRPr lang="zh-CN" altLang="en-US" sz="5500" b="1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4800" dirty="0">
                <a:ea typeface="宋体" panose="02010600030101010101" pitchFamily="2" charset="-122"/>
              </a:rPr>
              <a:t>变量必须</a:t>
            </a:r>
            <a:r>
              <a:rPr lang="zh-CN" altLang="en-US" sz="4800" dirty="0">
                <a:solidFill>
                  <a:schemeClr val="accent2"/>
                </a:solidFill>
                <a:ea typeface="宋体" panose="02010600030101010101" pitchFamily="2" charset="-122"/>
              </a:rPr>
              <a:t>先定义</a:t>
            </a:r>
            <a:r>
              <a:rPr lang="zh-CN" altLang="en-US" sz="4800" dirty="0">
                <a:ea typeface="宋体" panose="02010600030101010101" pitchFamily="2" charset="-122"/>
              </a:rPr>
              <a:t>，后使用。</a:t>
            </a:r>
            <a:r>
              <a:rPr lang="zh-CN" altLang="en-US" sz="5500" b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变量定义的形式：</a:t>
            </a:r>
            <a:endParaRPr lang="en-US" altLang="zh-CN" sz="4400" b="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zh-CN" altLang="en-US" sz="4800" dirty="0">
                <a:solidFill>
                  <a:srgbClr val="FF0000"/>
                </a:solidFill>
                <a:ea typeface="宋体" panose="02010600030101010101" pitchFamily="2" charset="-122"/>
              </a:rPr>
              <a:t>类型关键字  变量名</a:t>
            </a:r>
            <a:r>
              <a:rPr lang="en-US" altLang="zh-CN" sz="4800" dirty="0">
                <a:solidFill>
                  <a:srgbClr val="FF0000"/>
                </a:solidFill>
                <a:ea typeface="宋体" panose="02010600030101010101" pitchFamily="2" charset="-122"/>
              </a:rPr>
              <a:t>1[,</a:t>
            </a:r>
            <a:r>
              <a:rPr lang="zh-CN" altLang="en-US" sz="4800" dirty="0">
                <a:solidFill>
                  <a:srgbClr val="FF0000"/>
                </a:solidFill>
                <a:ea typeface="宋体" panose="02010600030101010101" pitchFamily="2" charset="-122"/>
              </a:rPr>
              <a:t>变量名</a:t>
            </a:r>
            <a:r>
              <a:rPr lang="en-US" altLang="zh-CN" sz="48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4800" dirty="0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4800" dirty="0">
                <a:solidFill>
                  <a:srgbClr val="FF0000"/>
                </a:solidFill>
                <a:ea typeface="宋体" panose="02010600030101010101" pitchFamily="2" charset="-122"/>
              </a:rPr>
              <a:t>……]</a:t>
            </a:r>
            <a:endParaRPr lang="en-US" altLang="zh-CN" sz="4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FontTx/>
              <a:buNone/>
            </a:pPr>
            <a:endParaRPr lang="zh-CN" altLang="en-US" sz="4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4800" dirty="0">
                <a:ea typeface="宋体" panose="02010600030101010101" pitchFamily="2" charset="-122"/>
              </a:rPr>
              <a:t>所有变量必须在第一条可执行语句前定义</a:t>
            </a:r>
            <a:endParaRPr lang="zh-CN" altLang="en-US" sz="4800" dirty="0"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endParaRPr lang="zh-CN" altLang="en-US" sz="3200" dirty="0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CC0A-A763-9344-B207-273C6CC6D6B6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783781"/>
          </a:xfrm>
        </p:spPr>
        <p:txBody>
          <a:bodyPr/>
          <a:lstStyle/>
          <a:p>
            <a:r>
              <a:rPr lang="zh-CN" altLang="en-US" dirty="0"/>
              <a:t>变量声明</a:t>
            </a:r>
            <a:endParaRPr lang="zh-CN" altLang="en-US" dirty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84784"/>
            <a:ext cx="8134350" cy="504085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dirty="0">
                <a:ea typeface="宋体" panose="02010600030101010101" pitchFamily="2" charset="-122"/>
              </a:rPr>
              <a:t>声明的顺序无关紧要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zh-CN" altLang="en-US" dirty="0">
                <a:ea typeface="宋体" panose="02010600030101010101" pitchFamily="2" charset="-122"/>
              </a:rPr>
              <a:t>一条声明语句可声明若干个同类型的变量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zh-CN" altLang="en-US" dirty="0">
                <a:ea typeface="宋体" panose="02010600030101010101" pitchFamily="2" charset="-122"/>
              </a:rPr>
              <a:t>声明变量，是初始化变量的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最好时机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r>
              <a:rPr lang="zh-CN" altLang="en-US" dirty="0">
                <a:ea typeface="宋体" panose="02010600030101010101" pitchFamily="2" charset="-122"/>
              </a:rPr>
              <a:t>不被初始化的变量，其值为危险的随机数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endParaRPr lang="en-US" altLang="zh-CN" dirty="0">
              <a:solidFill>
                <a:srgbClr val="0000FF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		char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 esc = 'a';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= 1,j,k;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  sum = 0;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		float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eps = 1.0e-5;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03A4-B919-B746-8AF4-800BD22C2CDB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grpSp>
        <p:nvGrpSpPr>
          <p:cNvPr id="43" name="Group 165"/>
          <p:cNvGrpSpPr/>
          <p:nvPr/>
        </p:nvGrpSpPr>
        <p:grpSpPr bwMode="auto">
          <a:xfrm>
            <a:off x="1834256" y="2276872"/>
            <a:ext cx="7634288" cy="4152900"/>
            <a:chOff x="1227" y="1704"/>
            <a:chExt cx="4809" cy="2616"/>
          </a:xfrm>
        </p:grpSpPr>
        <p:sp>
          <p:nvSpPr>
            <p:cNvPr id="44" name="AutoShape 21"/>
            <p:cNvSpPr>
              <a:spLocks noChangeArrowheads="1"/>
            </p:cNvSpPr>
            <p:nvPr/>
          </p:nvSpPr>
          <p:spPr bwMode="auto">
            <a:xfrm>
              <a:off x="1227" y="3500"/>
              <a:ext cx="2192" cy="480"/>
            </a:xfrm>
            <a:prstGeom prst="wedgeRoundRectCallout">
              <a:avLst>
                <a:gd name="adj1" fmla="val 63000"/>
                <a:gd name="adj2" fmla="val -150000"/>
                <a:gd name="adj3" fmla="val 16667"/>
              </a:avLst>
            </a:prstGeom>
            <a:solidFill>
              <a:sysClr val="window" lastClr="FFFFFF"/>
            </a:solidFill>
            <a:ln w="9525">
              <a:solidFill>
                <a:srgbClr val="5EAEFF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rPr>
                <a:t>编译程序根据变量定义为其</a:t>
              </a: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rPr>
                <a:t>分配指定字节的内存单元</a:t>
              </a: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endParaRPr>
            </a:p>
          </p:txBody>
        </p:sp>
        <p:grpSp>
          <p:nvGrpSpPr>
            <p:cNvPr id="45" name="Group 130"/>
            <p:cNvGrpSpPr/>
            <p:nvPr/>
          </p:nvGrpSpPr>
          <p:grpSpPr bwMode="auto">
            <a:xfrm>
              <a:off x="3039" y="1704"/>
              <a:ext cx="2997" cy="2616"/>
              <a:chOff x="1515" y="769"/>
              <a:chExt cx="2997" cy="2616"/>
            </a:xfrm>
          </p:grpSpPr>
          <p:sp>
            <p:nvSpPr>
              <p:cNvPr id="46" name="Rectangle 131"/>
              <p:cNvSpPr>
                <a:spLocks noChangeArrowheads="1"/>
              </p:cNvSpPr>
              <p:nvPr/>
            </p:nvSpPr>
            <p:spPr bwMode="auto">
              <a:xfrm>
                <a:off x="2220" y="1044"/>
                <a:ext cx="1188" cy="2088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rgbClr val="5EAEFF"/>
                </a:solidFill>
                <a:miter lim="800000"/>
              </a:ln>
            </p:spPr>
            <p:txBody>
              <a:bodyPr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Line 132"/>
              <p:cNvSpPr>
                <a:spLocks noChangeShapeType="1"/>
              </p:cNvSpPr>
              <p:nvPr/>
            </p:nvSpPr>
            <p:spPr bwMode="auto">
              <a:xfrm>
                <a:off x="2220" y="1368"/>
                <a:ext cx="1188" cy="0"/>
              </a:xfrm>
              <a:prstGeom prst="line">
                <a:avLst/>
              </a:prstGeom>
              <a:noFill/>
              <a:ln w="9525">
                <a:solidFill>
                  <a:srgbClr val="5EAE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Line 133"/>
              <p:cNvSpPr>
                <a:spLocks noChangeShapeType="1"/>
              </p:cNvSpPr>
              <p:nvPr/>
            </p:nvSpPr>
            <p:spPr bwMode="auto">
              <a:xfrm>
                <a:off x="2220" y="1618"/>
                <a:ext cx="1188" cy="0"/>
              </a:xfrm>
              <a:prstGeom prst="line">
                <a:avLst/>
              </a:prstGeom>
              <a:noFill/>
              <a:ln w="9525">
                <a:solidFill>
                  <a:srgbClr val="5EAE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Line 134"/>
              <p:cNvSpPr>
                <a:spLocks noChangeShapeType="1"/>
              </p:cNvSpPr>
              <p:nvPr/>
            </p:nvSpPr>
            <p:spPr bwMode="auto">
              <a:xfrm>
                <a:off x="2220" y="1868"/>
                <a:ext cx="1188" cy="0"/>
              </a:xfrm>
              <a:prstGeom prst="line">
                <a:avLst/>
              </a:prstGeom>
              <a:noFill/>
              <a:ln w="9525">
                <a:solidFill>
                  <a:srgbClr val="5EAE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Line 135"/>
              <p:cNvSpPr>
                <a:spLocks noChangeShapeType="1"/>
              </p:cNvSpPr>
              <p:nvPr/>
            </p:nvSpPr>
            <p:spPr bwMode="auto">
              <a:xfrm>
                <a:off x="2220" y="2118"/>
                <a:ext cx="1188" cy="0"/>
              </a:xfrm>
              <a:prstGeom prst="line">
                <a:avLst/>
              </a:prstGeom>
              <a:noFill/>
              <a:ln w="9525">
                <a:solidFill>
                  <a:srgbClr val="5EAE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Line 136"/>
              <p:cNvSpPr>
                <a:spLocks noChangeShapeType="1"/>
              </p:cNvSpPr>
              <p:nvPr/>
            </p:nvSpPr>
            <p:spPr bwMode="auto">
              <a:xfrm>
                <a:off x="2220" y="2368"/>
                <a:ext cx="1188" cy="0"/>
              </a:xfrm>
              <a:prstGeom prst="line">
                <a:avLst/>
              </a:prstGeom>
              <a:noFill/>
              <a:ln w="9525">
                <a:solidFill>
                  <a:srgbClr val="5EAE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Line 137"/>
              <p:cNvSpPr>
                <a:spLocks noChangeShapeType="1"/>
              </p:cNvSpPr>
              <p:nvPr/>
            </p:nvSpPr>
            <p:spPr bwMode="auto">
              <a:xfrm>
                <a:off x="2220" y="2618"/>
                <a:ext cx="1188" cy="0"/>
              </a:xfrm>
              <a:prstGeom prst="line">
                <a:avLst/>
              </a:prstGeom>
              <a:noFill/>
              <a:ln w="9525">
                <a:solidFill>
                  <a:srgbClr val="5EAE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Line 138"/>
              <p:cNvSpPr>
                <a:spLocks noChangeShapeType="1"/>
              </p:cNvSpPr>
              <p:nvPr/>
            </p:nvSpPr>
            <p:spPr bwMode="auto">
              <a:xfrm>
                <a:off x="2220" y="2868"/>
                <a:ext cx="1188" cy="0"/>
              </a:xfrm>
              <a:prstGeom prst="line">
                <a:avLst/>
              </a:prstGeom>
              <a:noFill/>
              <a:ln w="9525">
                <a:solidFill>
                  <a:srgbClr val="5EAE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Text Box 139"/>
              <p:cNvSpPr txBox="1">
                <a:spLocks noChangeArrowheads="1"/>
              </p:cNvSpPr>
              <p:nvPr/>
            </p:nvSpPr>
            <p:spPr bwMode="auto">
              <a:xfrm>
                <a:off x="2691" y="2827"/>
                <a:ext cx="306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charset="-122"/>
                  </a:rPr>
                  <a:t>…...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endParaRPr>
              </a:p>
            </p:txBody>
          </p:sp>
          <p:grpSp>
            <p:nvGrpSpPr>
              <p:cNvPr id="55" name="Group 140"/>
              <p:cNvGrpSpPr/>
              <p:nvPr/>
            </p:nvGrpSpPr>
            <p:grpSpPr bwMode="auto">
              <a:xfrm>
                <a:off x="1515" y="1210"/>
                <a:ext cx="705" cy="250"/>
                <a:chOff x="1515" y="922"/>
                <a:chExt cx="705" cy="250"/>
              </a:xfrm>
            </p:grpSpPr>
            <p:sp>
              <p:nvSpPr>
                <p:cNvPr id="78" name="Line 141"/>
                <p:cNvSpPr>
                  <a:spLocks noChangeShapeType="1"/>
                </p:cNvSpPr>
                <p:nvPr/>
              </p:nvSpPr>
              <p:spPr bwMode="auto">
                <a:xfrm>
                  <a:off x="1872" y="10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9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515" y="922"/>
                  <a:ext cx="43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charset="-122"/>
                    </a:rPr>
                    <a:t>地址</a:t>
                  </a:r>
                  <a:endPara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charset="-122"/>
                  </a:endParaRPr>
                </a:p>
              </p:txBody>
            </p:sp>
          </p:grpSp>
          <p:sp>
            <p:nvSpPr>
              <p:cNvPr id="56" name="Text Box 143"/>
              <p:cNvSpPr txBox="1">
                <a:spLocks noChangeArrowheads="1"/>
              </p:cNvSpPr>
              <p:nvPr/>
            </p:nvSpPr>
            <p:spPr bwMode="auto">
              <a:xfrm>
                <a:off x="2139" y="769"/>
                <a:ext cx="15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charset="-122"/>
                  </a:rPr>
                  <a:t>int   a=1, b=-3,c;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endParaRPr>
              </a:p>
            </p:txBody>
          </p:sp>
          <p:sp>
            <p:nvSpPr>
              <p:cNvPr id="57" name="Text Box 144"/>
              <p:cNvSpPr txBox="1">
                <a:spLocks noChangeArrowheads="1"/>
              </p:cNvSpPr>
              <p:nvPr/>
            </p:nvSpPr>
            <p:spPr bwMode="auto">
              <a:xfrm>
                <a:off x="1971" y="1465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charset="-122"/>
                  </a:rPr>
                  <a:t>a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endParaRPr>
              </a:p>
            </p:txBody>
          </p:sp>
          <p:sp>
            <p:nvSpPr>
              <p:cNvPr id="58" name="Text Box 145"/>
              <p:cNvSpPr txBox="1">
                <a:spLocks noChangeArrowheads="1"/>
              </p:cNvSpPr>
              <p:nvPr/>
            </p:nvSpPr>
            <p:spPr bwMode="auto">
              <a:xfrm>
                <a:off x="1971" y="1957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charset="-122"/>
                  </a:rPr>
                  <a:t>b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endParaRPr>
              </a:p>
            </p:txBody>
          </p:sp>
          <p:sp>
            <p:nvSpPr>
              <p:cNvPr id="59" name="Text Box 146"/>
              <p:cNvSpPr txBox="1">
                <a:spLocks noChangeArrowheads="1"/>
              </p:cNvSpPr>
              <p:nvPr/>
            </p:nvSpPr>
            <p:spPr bwMode="auto">
              <a:xfrm>
                <a:off x="1971" y="2485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charset="-122"/>
                  </a:rPr>
                  <a:t>c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endParaRPr>
              </a:p>
            </p:txBody>
          </p:sp>
          <p:sp>
            <p:nvSpPr>
              <p:cNvPr id="60" name="AutoShape 147"/>
              <p:cNvSpPr/>
              <p:nvPr/>
            </p:nvSpPr>
            <p:spPr bwMode="auto">
              <a:xfrm>
                <a:off x="3420" y="1368"/>
                <a:ext cx="60" cy="504"/>
              </a:xfrm>
              <a:prstGeom prst="rightBrace">
                <a:avLst>
                  <a:gd name="adj1" fmla="val 70000"/>
                  <a:gd name="adj2" fmla="val 50000"/>
                </a:avLst>
              </a:prstGeom>
              <a:noFill/>
              <a:ln w="9525">
                <a:solidFill>
                  <a:srgbClr val="5EAE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AutoShape 148"/>
              <p:cNvSpPr/>
              <p:nvPr/>
            </p:nvSpPr>
            <p:spPr bwMode="auto">
              <a:xfrm>
                <a:off x="3420" y="1860"/>
                <a:ext cx="60" cy="504"/>
              </a:xfrm>
              <a:prstGeom prst="rightBrace">
                <a:avLst>
                  <a:gd name="adj1" fmla="val 70000"/>
                  <a:gd name="adj2" fmla="val 50000"/>
                </a:avLst>
              </a:prstGeom>
              <a:noFill/>
              <a:ln w="9525">
                <a:solidFill>
                  <a:srgbClr val="5EAE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AutoShape 149"/>
              <p:cNvSpPr/>
              <p:nvPr/>
            </p:nvSpPr>
            <p:spPr bwMode="auto">
              <a:xfrm>
                <a:off x="3420" y="2364"/>
                <a:ext cx="60" cy="504"/>
              </a:xfrm>
              <a:prstGeom prst="rightBrace">
                <a:avLst>
                  <a:gd name="adj1" fmla="val 70000"/>
                  <a:gd name="adj2" fmla="val 50000"/>
                </a:avLst>
              </a:prstGeom>
              <a:noFill/>
              <a:ln w="9525">
                <a:solidFill>
                  <a:srgbClr val="5EAE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Text Box 150"/>
              <p:cNvSpPr txBox="1">
                <a:spLocks noChangeArrowheads="1"/>
              </p:cNvSpPr>
              <p:nvPr/>
            </p:nvSpPr>
            <p:spPr bwMode="auto">
              <a:xfrm>
                <a:off x="3471" y="1483"/>
                <a:ext cx="52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charset="-122"/>
                  </a:rPr>
                  <a:t>4</a:t>
                </a: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charset="-122"/>
                  </a:rPr>
                  <a:t>字节</a:t>
                </a:r>
                <a:endPara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endParaRPr>
              </a:p>
            </p:txBody>
          </p:sp>
          <p:sp>
            <p:nvSpPr>
              <p:cNvPr id="64" name="Text Box 151"/>
              <p:cNvSpPr txBox="1">
                <a:spLocks noChangeArrowheads="1"/>
              </p:cNvSpPr>
              <p:nvPr/>
            </p:nvSpPr>
            <p:spPr bwMode="auto">
              <a:xfrm>
                <a:off x="3471" y="1987"/>
                <a:ext cx="52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charset="-122"/>
                  </a:rPr>
                  <a:t>4</a:t>
                </a: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charset="-122"/>
                  </a:rPr>
                  <a:t>字节</a:t>
                </a:r>
                <a:endPara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endParaRPr>
              </a:p>
            </p:txBody>
          </p:sp>
          <p:sp>
            <p:nvSpPr>
              <p:cNvPr id="65" name="Text Box 152"/>
              <p:cNvSpPr txBox="1">
                <a:spLocks noChangeArrowheads="1"/>
              </p:cNvSpPr>
              <p:nvPr/>
            </p:nvSpPr>
            <p:spPr bwMode="auto">
              <a:xfrm>
                <a:off x="3471" y="2491"/>
                <a:ext cx="52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charset="-122"/>
                  </a:rPr>
                  <a:t>4</a:t>
                </a: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charset="-122"/>
                  </a:rPr>
                  <a:t>字节</a:t>
                </a:r>
                <a:endPara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endParaRPr>
              </a:p>
            </p:txBody>
          </p:sp>
          <p:grpSp>
            <p:nvGrpSpPr>
              <p:cNvPr id="66" name="Group 153"/>
              <p:cNvGrpSpPr/>
              <p:nvPr/>
            </p:nvGrpSpPr>
            <p:grpSpPr bwMode="auto">
              <a:xfrm>
                <a:off x="1515" y="1714"/>
                <a:ext cx="705" cy="250"/>
                <a:chOff x="1515" y="922"/>
                <a:chExt cx="705" cy="250"/>
              </a:xfrm>
            </p:grpSpPr>
            <p:sp>
              <p:nvSpPr>
                <p:cNvPr id="76" name="Line 154"/>
                <p:cNvSpPr>
                  <a:spLocks noChangeShapeType="1"/>
                </p:cNvSpPr>
                <p:nvPr/>
              </p:nvSpPr>
              <p:spPr bwMode="auto">
                <a:xfrm>
                  <a:off x="1872" y="10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7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1515" y="922"/>
                  <a:ext cx="43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charset="-122"/>
                    </a:rPr>
                    <a:t>地址</a:t>
                  </a:r>
                  <a:endPara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charset="-122"/>
                  </a:endParaRPr>
                </a:p>
              </p:txBody>
            </p:sp>
          </p:grpSp>
          <p:grpSp>
            <p:nvGrpSpPr>
              <p:cNvPr id="67" name="Group 156"/>
              <p:cNvGrpSpPr/>
              <p:nvPr/>
            </p:nvGrpSpPr>
            <p:grpSpPr bwMode="auto">
              <a:xfrm>
                <a:off x="1515" y="2218"/>
                <a:ext cx="705" cy="250"/>
                <a:chOff x="1515" y="922"/>
                <a:chExt cx="705" cy="250"/>
              </a:xfrm>
            </p:grpSpPr>
            <p:sp>
              <p:nvSpPr>
                <p:cNvPr id="74" name="Line 157"/>
                <p:cNvSpPr>
                  <a:spLocks noChangeShapeType="1"/>
                </p:cNvSpPr>
                <p:nvPr/>
              </p:nvSpPr>
              <p:spPr bwMode="auto">
                <a:xfrm>
                  <a:off x="1872" y="10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1515" y="922"/>
                  <a:ext cx="43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charset="-122"/>
                    </a:rPr>
                    <a:t>地址</a:t>
                  </a:r>
                  <a:endPara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charset="-122"/>
                  </a:endParaRPr>
                </a:p>
              </p:txBody>
            </p:sp>
          </p:grpSp>
          <p:sp>
            <p:nvSpPr>
              <p:cNvPr id="68" name="Text Box 159"/>
              <p:cNvSpPr txBox="1">
                <a:spLocks noChangeArrowheads="1"/>
              </p:cNvSpPr>
              <p:nvPr/>
            </p:nvSpPr>
            <p:spPr bwMode="auto">
              <a:xfrm>
                <a:off x="2667" y="1039"/>
                <a:ext cx="306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charset="-122"/>
                  </a:rPr>
                  <a:t>…...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endParaRPr>
              </a:p>
            </p:txBody>
          </p:sp>
          <p:sp>
            <p:nvSpPr>
              <p:cNvPr id="69" name="Text Box 160"/>
              <p:cNvSpPr txBox="1">
                <a:spLocks noChangeArrowheads="1"/>
              </p:cNvSpPr>
              <p:nvPr/>
            </p:nvSpPr>
            <p:spPr bwMode="auto">
              <a:xfrm>
                <a:off x="2571" y="3097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charset="-122"/>
                  </a:rPr>
                  <a:t>内存</a:t>
                </a:r>
                <a:endPara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endParaRPr>
              </a:p>
            </p:txBody>
          </p:sp>
          <p:sp>
            <p:nvSpPr>
              <p:cNvPr id="70" name="Text Box 161"/>
              <p:cNvSpPr txBox="1">
                <a:spLocks noChangeArrowheads="1"/>
              </p:cNvSpPr>
              <p:nvPr/>
            </p:nvSpPr>
            <p:spPr bwMode="auto">
              <a:xfrm>
                <a:off x="2631" y="1453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CC66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charset="-122"/>
                  </a:rPr>
                  <a:t>1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CC660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endParaRPr>
              </a:p>
            </p:txBody>
          </p:sp>
          <p:sp>
            <p:nvSpPr>
              <p:cNvPr id="71" name="Text Box 162"/>
              <p:cNvSpPr txBox="1">
                <a:spLocks noChangeArrowheads="1"/>
              </p:cNvSpPr>
              <p:nvPr/>
            </p:nvSpPr>
            <p:spPr bwMode="auto">
              <a:xfrm>
                <a:off x="2631" y="1969"/>
                <a:ext cx="28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CC66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charset="-122"/>
                  </a:rPr>
                  <a:t>-3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CC660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endParaRPr>
              </a:p>
            </p:txBody>
          </p:sp>
          <p:sp>
            <p:nvSpPr>
              <p:cNvPr id="72" name="Text Box 163"/>
              <p:cNvSpPr txBox="1">
                <a:spLocks noChangeArrowheads="1"/>
              </p:cNvSpPr>
              <p:nvPr/>
            </p:nvSpPr>
            <p:spPr bwMode="auto">
              <a:xfrm>
                <a:off x="2631" y="2470"/>
                <a:ext cx="3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5EAE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charset="-122"/>
                    <a:sym typeface="Symbol" panose="05050102010706020507" charset="2"/>
                  </a:rPr>
                  <a:t>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CC660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endParaRPr>
              </a:p>
            </p:txBody>
          </p:sp>
          <p:sp>
            <p:nvSpPr>
              <p:cNvPr id="73" name="AutoShape 164"/>
              <p:cNvSpPr/>
              <p:nvPr/>
            </p:nvSpPr>
            <p:spPr bwMode="auto">
              <a:xfrm>
                <a:off x="3576" y="2932"/>
                <a:ext cx="936" cy="294"/>
              </a:xfrm>
              <a:prstGeom prst="callout2">
                <a:avLst>
                  <a:gd name="adj1" fmla="val 24491"/>
                  <a:gd name="adj2" fmla="val -5130"/>
                  <a:gd name="adj3" fmla="val 24491"/>
                  <a:gd name="adj4" fmla="val -24250"/>
                  <a:gd name="adj5" fmla="val -87755"/>
                  <a:gd name="adj6" fmla="val -77778"/>
                </a:avLst>
              </a:prstGeom>
              <a:noFill/>
              <a:ln w="952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charset="-122"/>
                  </a:rPr>
                  <a:t>随机数</a:t>
                </a: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70879"/>
            <a:ext cx="7772400" cy="928243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2.1</a:t>
            </a:r>
            <a:r>
              <a:rPr lang="zh-CN" altLang="en-US" dirty="0"/>
              <a:t>：一个简单的</a:t>
            </a:r>
            <a:r>
              <a:rPr lang="en-US" altLang="zh-CN" dirty="0"/>
              <a:t>C</a:t>
            </a:r>
            <a:r>
              <a:rPr lang="zh-CN" altLang="en-US" dirty="0"/>
              <a:t>程序例子 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88925" y="1152525"/>
            <a:ext cx="8820150" cy="5445125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en-US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#</a:t>
            </a:r>
            <a:r>
              <a:rPr lang="en-US" altLang="zh-CN" sz="1800">
                <a:solidFill>
                  <a:srgbClr val="880000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include</a:t>
            </a:r>
            <a:r>
              <a:rPr lang="en-US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 &lt;stdio.h&gt;</a:t>
            </a:r>
            <a:endParaRPr lang="en-US" altLang="zh-CN" sz="1800">
              <a:solidFill>
                <a:schemeClr val="tx1"/>
              </a:solidFill>
              <a:effectLst/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endParaRPr lang="en-US" altLang="zh-CN" sz="1800">
              <a:solidFill>
                <a:schemeClr val="tx1"/>
              </a:solidFill>
              <a:effectLst/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en-US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/*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函数功能</a:t>
            </a:r>
            <a:r>
              <a:rPr lang="zh-CN" altLang="en-US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：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计算两个整数相加之和</a:t>
            </a:r>
            <a:endParaRPr lang="zh-CN" altLang="en-US" sz="1800">
              <a:solidFill>
                <a:schemeClr val="tx1"/>
              </a:solidFill>
              <a:effectLst/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zh-CN" altLang="en-US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入口参数</a:t>
            </a:r>
            <a:r>
              <a:rPr lang="zh-CN" altLang="en-US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：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整型数据</a:t>
            </a:r>
            <a:r>
              <a:rPr lang="en-US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a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和</a:t>
            </a:r>
            <a:r>
              <a:rPr lang="en-US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b</a:t>
            </a:r>
            <a:endParaRPr lang="en-US" altLang="zh-CN" sz="1800">
              <a:solidFill>
                <a:schemeClr val="tx1"/>
              </a:solidFill>
              <a:effectLst/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en-US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返回值：  整型数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a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和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b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之和</a:t>
            </a:r>
            <a:endParaRPr lang="zh-CN" altLang="en-US" sz="1800">
              <a:solidFill>
                <a:schemeClr val="tx1"/>
              </a:solidFill>
              <a:effectLst/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zh-CN" altLang="en-US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*</a:t>
            </a:r>
            <a:r>
              <a:rPr lang="en-US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/</a:t>
            </a:r>
            <a:endParaRPr lang="en-US" altLang="zh-CN" sz="1800">
              <a:solidFill>
                <a:schemeClr val="tx1"/>
              </a:solidFill>
              <a:effectLst/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en-US" altLang="zh-CN" sz="1800">
                <a:solidFill>
                  <a:schemeClr val="accent2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en-US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880000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Add</a:t>
            </a:r>
            <a:r>
              <a:rPr lang="en-US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(</a:t>
            </a:r>
            <a:r>
              <a:rPr lang="en-US" altLang="zh-CN" sz="1800">
                <a:solidFill>
                  <a:srgbClr val="0033CC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en-US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 a, </a:t>
            </a:r>
            <a:r>
              <a:rPr lang="en-US" altLang="zh-CN" sz="1800">
                <a:solidFill>
                  <a:srgbClr val="0033CC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en-US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 b)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{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fr-FR" altLang="zh-CN" sz="1800">
                <a:solidFill>
                  <a:srgbClr val="0033CC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return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 (a + b);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}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endParaRPr lang="fr-FR" altLang="zh-CN" sz="1800">
              <a:solidFill>
                <a:schemeClr val="tx1"/>
              </a:solidFill>
              <a:effectLst/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/*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主函数*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/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rgbClr val="880000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main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()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{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fr-FR" altLang="zh-CN" sz="1800">
                <a:solidFill>
                  <a:srgbClr val="0033CC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  x, y, sum = 0;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endParaRPr lang="fr-FR" altLang="zh-CN" sz="1800">
              <a:solidFill>
                <a:schemeClr val="tx1"/>
              </a:solidFill>
              <a:effectLst/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fr-FR" altLang="zh-CN" sz="1800">
                <a:solidFill>
                  <a:srgbClr val="880000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printf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("Input two integers:");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fr-FR" altLang="zh-CN" sz="1800">
                <a:solidFill>
                  <a:srgbClr val="880000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scanf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("%d%d", &amp;x, &amp;y);         /*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输入两个整型数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x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和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y*/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	sum = </a:t>
            </a:r>
            <a:r>
              <a:rPr lang="fr-FR" altLang="zh-CN" sz="1800">
                <a:solidFill>
                  <a:srgbClr val="880000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Add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(x, y);               /*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调用函数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Add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计算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x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和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y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相加之和*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/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fr-FR" altLang="zh-CN" sz="1800">
                <a:solidFill>
                  <a:srgbClr val="880000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printf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("sum = %d\n", sum);     /*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输出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x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和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y</a:t>
            </a:r>
            <a:r>
              <a:rPr lang="zh-CN" altLang="fr-FR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相加之和*</a:t>
            </a: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/</a:t>
            </a:r>
            <a:endParaRPr lang="fr-FR" altLang="zh-CN" sz="1800">
              <a:solidFill>
                <a:schemeClr val="tx1"/>
              </a:solidFill>
              <a:effectLst/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fr-FR" altLang="zh-CN" sz="1800">
                <a:solidFill>
                  <a:schemeClr val="tx1"/>
                </a:solidFill>
                <a:effectLst/>
                <a:latin typeface="Courier New" panose="02070309020205020404" charset="0"/>
                <a:ea typeface="宋体" panose="02010600030101010101" pitchFamily="2" charset="-122"/>
              </a:rPr>
              <a:t>}</a:t>
            </a:r>
            <a:endParaRPr lang="zh-CN" altLang="en-US" sz="1800">
              <a:solidFill>
                <a:schemeClr val="tx1"/>
              </a:solidFill>
              <a:effectLst/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153604" name="AutoShape 4"/>
          <p:cNvSpPr>
            <a:spLocks noChangeArrowheads="1"/>
          </p:cNvSpPr>
          <p:nvPr/>
        </p:nvSpPr>
        <p:spPr bwMode="auto">
          <a:xfrm>
            <a:off x="5148263" y="2708275"/>
            <a:ext cx="3744912" cy="1655763"/>
          </a:xfrm>
          <a:prstGeom prst="cloudCallout">
            <a:avLst>
              <a:gd name="adj1" fmla="val -47583"/>
              <a:gd name="adj2" fmla="val 92282"/>
            </a:avLst>
          </a:prstGeom>
          <a:solidFill>
            <a:srgbClr val="FFCC99"/>
          </a:solidFill>
          <a:ln w="9525">
            <a:solidFill>
              <a:srgbClr val="000080"/>
            </a:solidFill>
            <a:round/>
          </a:ln>
          <a:effectLst/>
        </p:spPr>
        <p:txBody>
          <a:bodyPr lIns="92075" tIns="46037" rIns="92075" bIns="46037"/>
          <a:lstStyle>
            <a:lvl1pPr marL="374650" indent="-3746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并列的两个函数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Monotype Sorts" charset="2"/>
              <a:buNone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其中一个是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Monotype Sorts" charset="2"/>
              <a:buNone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程序的入口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323850" y="4292600"/>
            <a:ext cx="4608513" cy="2376488"/>
          </a:xfrm>
          <a:prstGeom prst="rect">
            <a:avLst/>
          </a:prstGeom>
          <a:solidFill>
            <a:srgbClr val="FFFF99">
              <a:alpha val="33000"/>
            </a:srgbClr>
          </a:solidFill>
          <a:ln w="9525" algn="ctr">
            <a:solidFill>
              <a:srgbClr val="800000"/>
            </a:solidFill>
            <a:miter lim="800000"/>
          </a:ln>
          <a:effectLst/>
        </p:spPr>
        <p:txBody>
          <a:bodyPr wrap="none" lIns="92075" tIns="46037" rIns="92075" bIns="46037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323850" y="2708275"/>
            <a:ext cx="4608513" cy="1081088"/>
          </a:xfrm>
          <a:prstGeom prst="rect">
            <a:avLst/>
          </a:prstGeom>
          <a:solidFill>
            <a:srgbClr val="FFFF99">
              <a:alpha val="33000"/>
            </a:srgbClr>
          </a:solidFill>
          <a:ln w="9525" algn="ctr">
            <a:solidFill>
              <a:srgbClr val="800000"/>
            </a:solidFill>
            <a:miter lim="800000"/>
          </a:ln>
          <a:effectLst/>
        </p:spPr>
        <p:txBody>
          <a:bodyPr wrap="none" lIns="92075" tIns="46037" rIns="92075" bIns="46037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3608" name="AutoShape 8"/>
          <p:cNvSpPr>
            <a:spLocks noChangeArrowheads="1"/>
          </p:cNvSpPr>
          <p:nvPr/>
        </p:nvSpPr>
        <p:spPr bwMode="auto">
          <a:xfrm>
            <a:off x="5868988" y="1412875"/>
            <a:ext cx="2303462" cy="863600"/>
          </a:xfrm>
          <a:prstGeom prst="cloudCallout">
            <a:avLst>
              <a:gd name="adj1" fmla="val -87769"/>
              <a:gd name="adj2" fmla="val 65625"/>
            </a:avLst>
          </a:prstGeom>
          <a:solidFill>
            <a:srgbClr val="FFCC99"/>
          </a:solidFill>
          <a:ln w="9525">
            <a:solidFill>
              <a:srgbClr val="000080"/>
            </a:solidFill>
            <a:round/>
          </a:ln>
          <a:effectLst/>
        </p:spPr>
        <p:txBody>
          <a:bodyPr lIns="92075" tIns="46037" rIns="92075" bIns="46037"/>
          <a:lstStyle>
            <a:lvl1pPr marL="374650" indent="-3746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程序注释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307975" y="1598613"/>
            <a:ext cx="4608513" cy="1081087"/>
          </a:xfrm>
          <a:prstGeom prst="rect">
            <a:avLst/>
          </a:prstGeom>
          <a:solidFill>
            <a:srgbClr val="CCFFCC">
              <a:alpha val="33000"/>
            </a:srgbClr>
          </a:solidFill>
          <a:ln w="9525" algn="ctr">
            <a:solidFill>
              <a:srgbClr val="800000"/>
            </a:solidFill>
            <a:miter lim="800000"/>
          </a:ln>
          <a:effectLst/>
        </p:spPr>
        <p:txBody>
          <a:bodyPr wrap="none" lIns="92075" tIns="46037" rIns="92075" bIns="46037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5003800" y="5516563"/>
            <a:ext cx="3816350" cy="1081087"/>
          </a:xfrm>
          <a:prstGeom prst="rect">
            <a:avLst/>
          </a:prstGeom>
          <a:solidFill>
            <a:srgbClr val="CCFFCC">
              <a:alpha val="33000"/>
            </a:srgbClr>
          </a:solidFill>
          <a:ln w="9525" algn="ctr">
            <a:solidFill>
              <a:srgbClr val="800000"/>
            </a:solidFill>
            <a:miter lim="800000"/>
          </a:ln>
          <a:effectLst/>
        </p:spPr>
        <p:txBody>
          <a:bodyPr wrap="none" lIns="92075" tIns="46037" rIns="92075" bIns="46037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309563" y="3960813"/>
            <a:ext cx="4608512" cy="288925"/>
          </a:xfrm>
          <a:prstGeom prst="rect">
            <a:avLst/>
          </a:prstGeom>
          <a:solidFill>
            <a:srgbClr val="CCFFCC">
              <a:alpha val="33000"/>
            </a:srgbClr>
          </a:solidFill>
          <a:ln w="9525" algn="ctr">
            <a:solidFill>
              <a:srgbClr val="800000"/>
            </a:solidFill>
            <a:miter lim="800000"/>
          </a:ln>
          <a:effectLst/>
        </p:spPr>
        <p:txBody>
          <a:bodyPr wrap="none" lIns="92075" tIns="46037" rIns="92075" bIns="46037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DAFE-4F13-A24F-A62C-0190D6F88776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nimBg="1"/>
      <p:bldP spid="153605" grpId="0" animBg="1"/>
      <p:bldP spid="153606" grpId="0" animBg="1"/>
      <p:bldP spid="153608" grpId="0" animBg="1"/>
      <p:bldP spid="153609" grpId="0" animBg="1"/>
      <p:bldP spid="153610" grpId="0" animBg="1"/>
      <p:bldP spid="1536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20B8-43BF-E54B-A96E-A8CCB83B63F6}" type="datetime1">
              <a:rPr lang="zh-CN" altLang="en-US" smtClean="0"/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3533" y="867698"/>
            <a:ext cx="8501062" cy="540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lnSpc>
                <a:spcPct val="100000"/>
              </a:lnSpc>
            </a:pPr>
            <a:r>
              <a:rPr kumimoji="0" lang="zh-CN" altLang="en-US" b="0" dirty="0">
                <a:latin typeface="隶书" panose="02010509060101010101" charset="-122"/>
                <a:ea typeface="宋体" panose="02010600030101010101" pitchFamily="2" charset="-122"/>
              </a:rPr>
              <a:t>常变量</a:t>
            </a:r>
            <a:r>
              <a:rPr kumimoji="0" lang="en-US" altLang="zh-CN" b="0" dirty="0">
                <a:latin typeface="隶书" panose="02010509060101010101" charset="-122"/>
                <a:ea typeface="宋体" panose="02010600030101010101" pitchFamily="2" charset="-122"/>
              </a:rPr>
              <a:t>:</a:t>
            </a:r>
            <a:r>
              <a:rPr kumimoji="0" lang="zh-CN" altLang="en-US" b="0" dirty="0">
                <a:latin typeface="隶书" panose="02010509060101010101" charset="-122"/>
                <a:ea typeface="宋体" panose="02010600030101010101" pitchFamily="2" charset="-122"/>
              </a:rPr>
              <a:t>变量的值在运行期间不能改变。</a:t>
            </a:r>
            <a:endParaRPr kumimoji="0" lang="zh-CN" altLang="en-US" b="0" dirty="0">
              <a:latin typeface="隶书" panose="02010509060101010101" charset="-122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</a:pPr>
            <a:r>
              <a:rPr kumimoji="0" lang="zh-CN" altLang="en-US" b="0" dirty="0">
                <a:latin typeface="隶书" panose="02010509060101010101" charset="-122"/>
                <a:ea typeface="宋体" panose="02010600030101010101" pitchFamily="2" charset="-122"/>
              </a:rPr>
              <a:t>定义形式：</a:t>
            </a:r>
            <a:r>
              <a:rPr kumimoji="0" lang="en-US" altLang="zh-CN" b="0" dirty="0" err="1">
                <a:solidFill>
                  <a:srgbClr val="0000FF"/>
                </a:solidFill>
                <a:latin typeface="隶书" panose="02010509060101010101" charset="-122"/>
                <a:ea typeface="宋体" panose="02010600030101010101" pitchFamily="2" charset="-122"/>
              </a:rPr>
              <a:t>const</a:t>
            </a:r>
            <a:r>
              <a:rPr kumimoji="0" lang="en-US" altLang="zh-CN" b="0" dirty="0">
                <a:solidFill>
                  <a:srgbClr val="0000FF"/>
                </a:solidFill>
                <a:latin typeface="隶书" panose="02010509060101010101" charset="-122"/>
                <a:ea typeface="宋体" panose="02010600030101010101" pitchFamily="2" charset="-122"/>
              </a:rPr>
              <a:t> </a:t>
            </a:r>
            <a:r>
              <a:rPr kumimoji="0" lang="zh-CN" altLang="en-US" b="0" dirty="0">
                <a:solidFill>
                  <a:srgbClr val="0000FF"/>
                </a:solidFill>
                <a:latin typeface="隶书" panose="02010509060101010101" charset="-122"/>
                <a:ea typeface="宋体" panose="02010600030101010101" pitchFamily="2" charset="-122"/>
              </a:rPr>
              <a:t>变量类型 变量名 </a:t>
            </a:r>
            <a:r>
              <a:rPr kumimoji="0" lang="en-US" altLang="zh-CN" b="0" dirty="0">
                <a:solidFill>
                  <a:srgbClr val="0000FF"/>
                </a:solidFill>
                <a:latin typeface="隶书" panose="02010509060101010101" charset="-122"/>
                <a:ea typeface="宋体" panose="02010600030101010101" pitchFamily="2" charset="-122"/>
              </a:rPr>
              <a:t>= </a:t>
            </a:r>
            <a:r>
              <a:rPr kumimoji="0" lang="zh-CN" altLang="en-US" b="0" dirty="0">
                <a:solidFill>
                  <a:srgbClr val="0000FF"/>
                </a:solidFill>
                <a:latin typeface="隶书" panose="02010509060101010101" charset="-122"/>
                <a:ea typeface="宋体" panose="02010600030101010101" pitchFamily="2" charset="-122"/>
              </a:rPr>
              <a:t>变量值</a:t>
            </a:r>
            <a:endParaRPr kumimoji="0" lang="zh-CN" altLang="en-US" b="0" dirty="0">
              <a:solidFill>
                <a:srgbClr val="0000FF"/>
              </a:solidFill>
              <a:latin typeface="隶书" panose="02010509060101010101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endParaRPr kumimoji="0" lang="en-US" altLang="zh-CN" b="0" dirty="0">
              <a:latin typeface="Arial" panose="020B0604020202020204" pitchFamily="34" charset="0"/>
              <a:ea typeface="隶书" panose="02010509060101010101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4988" y="2276872"/>
            <a:ext cx="7275512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31B6FD"/>
              </a:buClr>
              <a:buSzTx/>
              <a:buFont typeface="Monotype Sorts" charset="2"/>
              <a:buBlip>
                <a:blip r:embed="rId1"/>
              </a:buBlip>
            </a:pPr>
            <a:r>
              <a:rPr lang="zh-CN" altLang="en-US" sz="2200" b="0">
                <a:solidFill>
                  <a:srgbClr val="073E87"/>
                </a:solidFill>
                <a:latin typeface="隶书" panose="02010509060101010101" charset="-122"/>
              </a:rPr>
              <a:t>常变量在使用前要首先声明；在声明时赋值，在程序中间不能改变其值。</a:t>
            </a:r>
            <a:endParaRPr lang="en-US" altLang="zh-CN" sz="2200" b="0" dirty="0">
              <a:solidFill>
                <a:srgbClr val="073E87"/>
              </a:solidFill>
              <a:latin typeface="隶书" panose="02010509060101010101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31B6FD"/>
              </a:buClr>
              <a:buSzTx/>
              <a:buFont typeface="Monotype Sorts" charset="2"/>
              <a:buBlip>
                <a:blip r:embed="rId1"/>
              </a:buBlip>
            </a:pPr>
            <a:r>
              <a:rPr lang="zh-CN" altLang="en-US" sz="2200" b="0" dirty="0">
                <a:solidFill>
                  <a:srgbClr val="073E87"/>
                </a:solidFill>
                <a:latin typeface="隶书" panose="02010509060101010101" charset="-122"/>
              </a:rPr>
              <a:t>注意</a:t>
            </a:r>
            <a:r>
              <a:rPr lang="en-US" altLang="zh-CN" sz="2200" b="0" dirty="0">
                <a:solidFill>
                  <a:srgbClr val="073E87"/>
                </a:solidFill>
                <a:latin typeface="隶书" panose="02010509060101010101" charset="-122"/>
              </a:rPr>
              <a:t>#define</a:t>
            </a:r>
            <a:r>
              <a:rPr lang="zh-CN" altLang="en-US" sz="2200" b="0" dirty="0">
                <a:solidFill>
                  <a:srgbClr val="073E87"/>
                </a:solidFill>
                <a:latin typeface="隶书" panose="02010509060101010101" charset="-122"/>
              </a:rPr>
              <a:t>和</a:t>
            </a:r>
            <a:r>
              <a:rPr lang="en-US" altLang="zh-CN" sz="2200" b="0" dirty="0" err="1">
                <a:solidFill>
                  <a:srgbClr val="0000FF"/>
                </a:solidFill>
                <a:latin typeface="隶书" panose="02010509060101010101" charset="-122"/>
              </a:rPr>
              <a:t>const</a:t>
            </a:r>
            <a:r>
              <a:rPr lang="zh-CN" altLang="en-US" sz="2200" b="0" dirty="0">
                <a:solidFill>
                  <a:srgbClr val="073E87"/>
                </a:solidFill>
                <a:latin typeface="隶书" panose="02010509060101010101" charset="-122"/>
              </a:rPr>
              <a:t>的区别！</a:t>
            </a:r>
            <a:endParaRPr lang="zh-CN" altLang="en-US" sz="2200" b="0" dirty="0">
              <a:solidFill>
                <a:srgbClr val="073E87"/>
              </a:solidFill>
              <a:latin typeface="隶书" panose="02010509060101010101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92213" y="4240213"/>
            <a:ext cx="4715050" cy="833178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008000"/>
            </a:solidFill>
            <a:miter lim="800000"/>
          </a:ln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如  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const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 float  PI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=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3.14;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       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PI=3.1415;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          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×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）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    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44450"/>
            <a:ext cx="7797800" cy="839788"/>
          </a:xfrm>
        </p:spPr>
        <p:txBody>
          <a:bodyPr/>
          <a:lstStyle/>
          <a:p>
            <a:pPr marL="838200" indent="-838200"/>
            <a:r>
              <a:rPr lang="zh-CN" altLang="en-US"/>
              <a:t>例</a:t>
            </a:r>
            <a:r>
              <a:rPr lang="en-US" altLang="zh-CN"/>
              <a:t>2.2 </a:t>
            </a:r>
            <a:r>
              <a:rPr lang="zh-CN" altLang="en-US"/>
              <a:t>：计算圆的周长和面积 </a:t>
            </a:r>
            <a:endParaRPr lang="zh-CN" altLang="en-US"/>
          </a:p>
        </p:txBody>
      </p:sp>
      <p:sp>
        <p:nvSpPr>
          <p:cNvPr id="242692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3978275"/>
            <a:ext cx="8424863" cy="28797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333399"/>
                </a:solidFill>
                <a:latin typeface="Courier New" panose="02070309020205020404" charset="0"/>
                <a:ea typeface="宋体" panose="02010600030101010101" pitchFamily="2" charset="-122"/>
              </a:rPr>
              <a:t>用</a:t>
            </a:r>
            <a:r>
              <a:rPr lang="en-US" altLang="zh-CN" dirty="0" err="1">
                <a:solidFill>
                  <a:srgbClr val="333399"/>
                </a:solidFill>
                <a:latin typeface="Courier New" panose="02070309020205020404" charset="0"/>
                <a:ea typeface="宋体" panose="02010600030101010101" pitchFamily="2" charset="-122"/>
              </a:rPr>
              <a:t>const</a:t>
            </a:r>
            <a:r>
              <a:rPr lang="zh-CN" altLang="en-US" dirty="0">
                <a:solidFill>
                  <a:srgbClr val="333399"/>
                </a:solidFill>
                <a:latin typeface="Courier New" panose="02070309020205020404" charset="0"/>
                <a:ea typeface="宋体" panose="02010600030101010101" pitchFamily="2" charset="-122"/>
              </a:rPr>
              <a:t>修饰定义的标识符是常量。</a:t>
            </a:r>
            <a:r>
              <a:rPr lang="en-US" altLang="zh-CN" dirty="0" err="1">
                <a:solidFill>
                  <a:srgbClr val="333399"/>
                </a:solidFill>
                <a:latin typeface="Courier New" panose="02070309020205020404" charset="0"/>
                <a:ea typeface="宋体" panose="02010600030101010101" pitchFamily="2" charset="-122"/>
              </a:rPr>
              <a:t>const</a:t>
            </a:r>
            <a:r>
              <a:rPr lang="zh-CN" altLang="en-US" dirty="0">
                <a:solidFill>
                  <a:srgbClr val="333399"/>
                </a:solidFill>
                <a:latin typeface="Courier New" panose="02070309020205020404" charset="0"/>
                <a:ea typeface="宋体" panose="02010600030101010101" pitchFamily="2" charset="-122"/>
              </a:rPr>
              <a:t>常量只能在定义时赋初值，不能在程序中改变其值。</a:t>
            </a:r>
            <a:endParaRPr lang="zh-CN" altLang="en-US" dirty="0">
              <a:solidFill>
                <a:srgbClr val="333399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const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常量</a:t>
            </a:r>
            <a:r>
              <a:rPr lang="zh-CN" altLang="en-US" dirty="0">
                <a:solidFill>
                  <a:srgbClr val="333399"/>
                </a:solidFill>
                <a:latin typeface="Courier New" panose="02070309020205020404" charset="0"/>
                <a:ea typeface="宋体" panose="02010600030101010101" pitchFamily="2" charset="-122"/>
              </a:rPr>
              <a:t>与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</a:rPr>
              <a:t>宏常量</a:t>
            </a:r>
            <a:r>
              <a:rPr lang="zh-CN" altLang="en-US" dirty="0">
                <a:solidFill>
                  <a:srgbClr val="333399"/>
                </a:solidFill>
                <a:latin typeface="Courier New" panose="02070309020205020404" charset="0"/>
                <a:ea typeface="宋体" panose="02010600030101010101" pitchFamily="2" charset="-122"/>
              </a:rPr>
              <a:t>相比的优点是什么？</a:t>
            </a:r>
            <a:endParaRPr lang="zh-CN" altLang="en-US" dirty="0">
              <a:solidFill>
                <a:srgbClr val="333399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 err="1">
                <a:latin typeface="Courier New" panose="02070309020205020404" charset="0"/>
                <a:ea typeface="宋体" panose="02010600030101010101" pitchFamily="2" charset="-122"/>
              </a:rPr>
              <a:t>const</a:t>
            </a:r>
            <a:r>
              <a:rPr lang="zh-CN" altLang="en-US" dirty="0">
                <a:latin typeface="Courier New" panose="02070309020205020404" charset="0"/>
                <a:ea typeface="宋体" panose="02010600030101010101" pitchFamily="2" charset="-122"/>
              </a:rPr>
              <a:t>常量有</a:t>
            </a:r>
            <a:r>
              <a:rPr lang="zh-CN" altLang="en-US" dirty="0">
                <a:solidFill>
                  <a:srgbClr val="333399"/>
                </a:solidFill>
                <a:latin typeface="Courier New" panose="02070309020205020404" charset="0"/>
                <a:ea typeface="宋体" panose="02010600030101010101" pitchFamily="2" charset="-122"/>
              </a:rPr>
              <a:t>数据类型</a:t>
            </a:r>
            <a:endParaRPr lang="zh-CN" altLang="en-US" dirty="0">
              <a:solidFill>
                <a:srgbClr val="333399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Courier New" panose="02070309020205020404" charset="0"/>
                <a:ea typeface="宋体" panose="02010600030101010101" pitchFamily="2" charset="-122"/>
              </a:rPr>
              <a:t>某些集成化调试工具可以对</a:t>
            </a:r>
            <a:r>
              <a:rPr lang="en-US" altLang="zh-CN" dirty="0" err="1">
                <a:latin typeface="Courier New" panose="02070309020205020404" charset="0"/>
                <a:ea typeface="宋体" panose="02010600030101010101" pitchFamily="2" charset="-122"/>
              </a:rPr>
              <a:t>const</a:t>
            </a:r>
            <a:r>
              <a:rPr lang="zh-CN" altLang="en-US" dirty="0">
                <a:latin typeface="Courier New" panose="02070309020205020404" charset="0"/>
                <a:ea typeface="宋体" panose="02010600030101010101" pitchFamily="2" charset="-122"/>
              </a:rPr>
              <a:t>常量进行调试</a:t>
            </a:r>
            <a:endParaRPr lang="zh-CN" altLang="en-US" dirty="0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539750" y="1114425"/>
            <a:ext cx="8280400" cy="28479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#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include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 &lt;stdio.h&gt;</a:t>
            </a:r>
            <a:endParaRPr lang="en-US" altLang="zh-CN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>
              <a:solidFill>
                <a:srgbClr val="88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main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()</a:t>
            </a:r>
            <a:endParaRPr lang="en-US" altLang="zh-CN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{</a:t>
            </a:r>
            <a:endParaRPr lang="en-US" altLang="zh-CN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const float</a:t>
            </a:r>
            <a:r>
              <a:rPr lang="en-US" altLang="zh-CN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pi = 3.14259;</a:t>
            </a:r>
            <a:endParaRPr lang="en-US" altLang="zh-CN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const float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 r = 5.3;</a:t>
            </a:r>
            <a:endParaRPr lang="en-US" altLang="zh-CN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printf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("area = %f\n", pi * r * r);</a:t>
            </a:r>
            <a:endParaRPr lang="en-US" altLang="zh-CN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	</a:t>
            </a:r>
            <a:r>
              <a:rPr lang="en-US" altLang="zh-CN" sz="20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printf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("circumference = %f\n", 2 * pi * r);</a:t>
            </a:r>
            <a:endParaRPr lang="fr-FR" altLang="zh-CN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}</a:t>
            </a:r>
            <a:endParaRPr lang="zh-CN" altLang="en-US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102A-D295-D84E-BBBE-A4150E17948A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2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2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v3hs1uzi[1]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3" y="3933825"/>
            <a:ext cx="1671637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892746"/>
          </a:xfrm>
        </p:spPr>
        <p:txBody>
          <a:bodyPr/>
          <a:lstStyle/>
          <a:p>
            <a:r>
              <a:rPr lang="en-US" altLang="zh-CN" b="1" dirty="0" err="1">
                <a:latin typeface="Courier New" panose="02070309020205020404" charset="0"/>
              </a:rPr>
              <a:t>sizeof</a:t>
            </a:r>
            <a:r>
              <a:rPr lang="zh-CN" altLang="en-US" b="1" dirty="0"/>
              <a:t>到底是什么？</a:t>
            </a:r>
            <a:endParaRPr lang="en-US" altLang="zh-CN" b="1" dirty="0"/>
          </a:p>
        </p:txBody>
      </p:sp>
      <p:sp>
        <p:nvSpPr>
          <p:cNvPr id="252932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484313"/>
            <a:ext cx="6623050" cy="4611687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它是一个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语言的关键字（运算符），并不是函数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可以用两种形式使用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</a:rPr>
              <a:t>sizeof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表达式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00B05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一般都使用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</a:rPr>
              <a:t>sizeof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变量名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00B05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</a:rPr>
              <a:t>sizeof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类型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00B05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求出的结果为</a:t>
            </a:r>
            <a:r>
              <a:rPr lang="zh-CN" altLang="en-US" u="sng" dirty="0">
                <a:solidFill>
                  <a:srgbClr val="880000"/>
                </a:solidFill>
                <a:ea typeface="宋体" panose="02010600030101010101" pitchFamily="2" charset="-122"/>
              </a:rPr>
              <a:t>表达式值所属类型</a:t>
            </a:r>
            <a:r>
              <a:rPr lang="zh-CN" altLang="en-US" dirty="0">
                <a:ea typeface="宋体" panose="02010600030101010101" pitchFamily="2" charset="-122"/>
              </a:rPr>
              <a:t>或者</a:t>
            </a:r>
            <a:r>
              <a:rPr lang="zh-CN" altLang="en-US" u="sng" dirty="0">
                <a:solidFill>
                  <a:srgbClr val="880000"/>
                </a:solidFill>
                <a:ea typeface="宋体" panose="02010600030101010101" pitchFamily="2" charset="-122"/>
              </a:rPr>
              <a:t>类型</a:t>
            </a:r>
            <a:r>
              <a:rPr lang="zh-CN" altLang="en-US" dirty="0">
                <a:ea typeface="宋体" panose="02010600030101010101" pitchFamily="2" charset="-122"/>
              </a:rPr>
              <a:t>占用的</a:t>
            </a: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字节数</a:t>
            </a:r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9882-7F40-0C47-A3C6-385DEA8C86EA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5" y="4637097"/>
            <a:ext cx="6929127" cy="87268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357188"/>
            <a:ext cx="7797800" cy="839787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latin typeface="黑体" panose="02010609060101010101" charset="-122"/>
              </a:rPr>
              <a:t>为什么要用</a:t>
            </a:r>
            <a:r>
              <a:rPr lang="en-US" altLang="zh-CN" sz="3200" b="1" dirty="0" err="1">
                <a:latin typeface="黑体" panose="02010609060101010101" charset="-122"/>
              </a:rPr>
              <a:t>sizeof</a:t>
            </a:r>
            <a:r>
              <a:rPr lang="zh-CN" altLang="en-US" sz="3200" b="1" dirty="0">
                <a:latin typeface="黑体" panose="02010609060101010101" charset="-122"/>
              </a:rPr>
              <a:t>获得类型或变量的字长？</a:t>
            </a:r>
            <a:endParaRPr lang="zh-CN" altLang="en-US" sz="3200" b="1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6825"/>
            <a:ext cx="8497887" cy="5402263"/>
          </a:xfrm>
        </p:spPr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原因</a:t>
            </a:r>
            <a:endParaRPr lang="zh-CN" altLang="en-US" dirty="0">
              <a:ea typeface="宋体" panose="02010600030101010101" pitchFamily="2" charset="-122"/>
            </a:endParaRPr>
          </a:p>
          <a:p>
            <a:pPr marL="274320" lvl="1" indent="0">
              <a:buNone/>
            </a:pP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同种类型</a:t>
            </a:r>
            <a:r>
              <a:rPr lang="zh-CN" altLang="en-US" sz="2800" dirty="0">
                <a:ea typeface="宋体" panose="02010600030101010101" pitchFamily="2" charset="-122"/>
              </a:rPr>
              <a:t>在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不同的平台</a:t>
            </a:r>
            <a:r>
              <a:rPr lang="zh-CN" altLang="en-US" sz="2800" dirty="0">
                <a:ea typeface="宋体" panose="02010600030101010101" pitchFamily="2" charset="-122"/>
              </a:rPr>
              <a:t>其占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字节数不尽相同</a:t>
            </a:r>
            <a:r>
              <a:rPr lang="zh-CN" altLang="en-US" sz="2800" dirty="0">
                <a:ea typeface="宋体" panose="02010600030101010101" pitchFamily="2" charset="-122"/>
              </a:rPr>
              <a:t>。比如</a:t>
            </a:r>
            <a:r>
              <a:rPr lang="en-US" altLang="zh-CN" sz="2800" dirty="0" err="1">
                <a:ea typeface="宋体" panose="02010600030101010101" pitchFamily="2" charset="-122"/>
              </a:rPr>
              <a:t>int</a:t>
            </a:r>
            <a:r>
              <a:rPr lang="zh-CN" altLang="en-US" sz="2800" dirty="0">
                <a:ea typeface="宋体" panose="02010600030101010101" pitchFamily="2" charset="-122"/>
              </a:rPr>
              <a:t>在</a:t>
            </a:r>
            <a:r>
              <a:rPr lang="en-US" altLang="zh-CN" sz="2800" dirty="0">
                <a:ea typeface="宋体" panose="02010600030101010101" pitchFamily="2" charset="-122"/>
              </a:rPr>
              <a:t>16</a:t>
            </a:r>
            <a:r>
              <a:rPr lang="zh-CN" altLang="en-US" sz="2800" dirty="0">
                <a:ea typeface="宋体" panose="02010600030101010101" pitchFamily="2" charset="-122"/>
              </a:rPr>
              <a:t>位、</a:t>
            </a:r>
            <a:r>
              <a:rPr lang="en-US" altLang="zh-CN" sz="2800" dirty="0">
                <a:ea typeface="宋体" panose="02010600030101010101" pitchFamily="2" charset="-122"/>
              </a:rPr>
              <a:t>32</a:t>
            </a:r>
            <a:r>
              <a:rPr lang="zh-CN" altLang="en-US" sz="2800" dirty="0">
                <a:ea typeface="宋体" panose="02010600030101010101" pitchFamily="2" charset="-122"/>
              </a:rPr>
              <a:t>位和</a:t>
            </a:r>
            <a:r>
              <a:rPr lang="en-US" altLang="zh-CN" sz="2800" dirty="0">
                <a:ea typeface="宋体" panose="02010600030101010101" pitchFamily="2" charset="-122"/>
              </a:rPr>
              <a:t>64</a:t>
            </a:r>
            <a:r>
              <a:rPr lang="zh-CN" altLang="en-US" sz="2800" dirty="0">
                <a:ea typeface="宋体" panose="02010600030101010101" pitchFamily="2" charset="-122"/>
              </a:rPr>
              <a:t>位系统分别占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ea typeface="宋体" panose="02010600030101010101" pitchFamily="2" charset="-122"/>
              </a:rPr>
              <a:t>个字节。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marL="274320" lvl="1" indent="0">
              <a:buNone/>
            </a:pP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现象与危害：</a:t>
            </a:r>
            <a:endParaRPr lang="zh-CN" altLang="en-US" dirty="0">
              <a:ea typeface="宋体" panose="02010600030101010101" pitchFamily="2" charset="-122"/>
            </a:endParaRPr>
          </a:p>
          <a:p>
            <a:pPr marL="274320" lvl="1" indent="0"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在平台间移植时会出现问题，导致数据丢失或者溢出。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解决方案：</a:t>
            </a:r>
            <a:endParaRPr lang="zh-CN" altLang="en-US" dirty="0">
              <a:ea typeface="宋体" panose="02010600030101010101" pitchFamily="2" charset="-122"/>
            </a:endParaRPr>
          </a:p>
          <a:p>
            <a:pPr marL="274320" lvl="1" indent="0"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有且只用</a:t>
            </a:r>
            <a:r>
              <a:rPr lang="en-US" altLang="zh-CN" sz="2800" dirty="0" err="1">
                <a:ea typeface="宋体" panose="02010600030101010101" pitchFamily="2" charset="-122"/>
              </a:rPr>
              <a:t>sizeof</a:t>
            </a:r>
            <a:r>
              <a:rPr lang="zh-CN" altLang="en-US" sz="2800" dirty="0">
                <a:ea typeface="宋体" panose="02010600030101010101" pitchFamily="2" charset="-122"/>
              </a:rPr>
              <a:t>获得字长。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E4F-B87E-3C47-AC35-B7E99A987A58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822896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2.4</a:t>
            </a:r>
            <a:r>
              <a:rPr lang="zh-CN" altLang="en-US" b="1" dirty="0">
                <a:ea typeface="宋体" panose="02010600030101010101" pitchFamily="2" charset="-122"/>
              </a:rPr>
              <a:t> 常用运算符和表达式</a:t>
            </a:r>
            <a:endParaRPr lang="zh-CN" altLang="en-US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63F4-17A4-334D-A3B6-EE779B937308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grpSp>
        <p:nvGrpSpPr>
          <p:cNvPr id="12" name="Group 3"/>
          <p:cNvGrpSpPr/>
          <p:nvPr/>
        </p:nvGrpSpPr>
        <p:grpSpPr bwMode="auto">
          <a:xfrm>
            <a:off x="1123950" y="1435373"/>
            <a:ext cx="5984875" cy="5262563"/>
            <a:chOff x="180" y="653"/>
            <a:chExt cx="3770" cy="3315"/>
          </a:xfrm>
        </p:grpSpPr>
        <p:sp>
          <p:nvSpPr>
            <p:cNvPr id="13" name="AutoShape 4"/>
            <p:cNvSpPr/>
            <p:nvPr/>
          </p:nvSpPr>
          <p:spPr bwMode="auto">
            <a:xfrm>
              <a:off x="488" y="788"/>
              <a:ext cx="223" cy="2813"/>
            </a:xfrm>
            <a:prstGeom prst="leftBrace">
              <a:avLst>
                <a:gd name="adj1" fmla="val 155869"/>
                <a:gd name="adj2" fmla="val 50000"/>
              </a:avLst>
            </a:prstGeom>
            <a:noFill/>
            <a:ln w="9525">
              <a:solidFill>
                <a:sysClr val="windowText" lastClr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180" y="1728"/>
              <a:ext cx="375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隶书" panose="02010509060101010101" charset="-122"/>
                </a:rPr>
                <a:t>运</a:t>
              </a:r>
              <a:endParaRPr kumimoji="1" lang="zh-CN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ea typeface="隶书" panose="02010509060101010101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隶书" panose="02010509060101010101" charset="-122"/>
                </a:rPr>
                <a:t>算</a:t>
              </a:r>
              <a:endParaRPr kumimoji="1" lang="zh-CN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ea typeface="隶书" panose="02010509060101010101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隶书" panose="02010509060101010101" charset="-122"/>
                </a:rPr>
                <a:t>符</a:t>
              </a:r>
              <a:endParaRPr kumimoji="1" lang="zh-CN" altLang="en-US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ea typeface="隶书" panose="02010509060101010101" charset="-122"/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768" y="653"/>
              <a:ext cx="3182" cy="3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算术运算符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：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+  -  *  /  %  </a:t>
              </a:r>
              <a:r>
                <a:rPr kumimoji="1" lang="en-US" altLang="zh-CN" sz="240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++  --</a:t>
              </a:r>
              <a:endParaRPr kumimoji="1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关系运算符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：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&lt;  &lt;=   </a:t>
              </a:r>
              <a:r>
                <a:rPr kumimoji="1" lang="en-US" altLang="zh-CN" sz="240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==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   &gt;   &gt;=   !=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逻辑运算符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：</a:t>
              </a:r>
              <a:r>
                <a:rPr kumimoji="1" lang="zh-CN" alt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！  </a:t>
              </a:r>
              <a:r>
                <a:rPr kumimoji="1" lang="en-US" altLang="zh-CN" sz="240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&amp;&amp;  ||</a:t>
              </a:r>
              <a:endParaRPr kumimoji="1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位运算符  ：</a:t>
              </a:r>
              <a:r>
                <a:rPr kumimoji="1" lang="en-US" altLang="zh-CN" sz="240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&lt;&lt;   &gt;&gt;   ~  |  ^  &amp;</a:t>
              </a:r>
              <a:endParaRPr kumimoji="1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赋值运算符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：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= 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及其扩展赋值预算符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条件运算符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：</a:t>
              </a:r>
              <a:r>
                <a:rPr kumimoji="1" lang="en-US" altLang="zh-CN" sz="240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?:</a:t>
              </a:r>
              <a:endParaRPr kumimoji="1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逗号运算符：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,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指针运算符：</a:t>
              </a:r>
              <a:r>
                <a:rPr kumimoji="1" lang="zh-CN" alt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*  </a:t>
              </a:r>
              <a:r>
                <a:rPr kumimoji="1" lang="en-US" altLang="zh-CN" sz="240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&amp;</a:t>
              </a:r>
              <a:endParaRPr kumimoji="1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求字节数  ：</a:t>
              </a:r>
              <a:r>
                <a:rPr kumimoji="1" lang="en-US" altLang="zh-CN" sz="24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sizeof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强制类型转换：类型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分量运算符：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.  </a:t>
              </a:r>
              <a:r>
                <a:rPr kumimoji="1" lang="en-US" altLang="zh-CN" sz="240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-&gt;</a:t>
              </a:r>
              <a:endParaRPr kumimoji="1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下标运算符： 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[]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其它     ： 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隶书" panose="02010509060101010101" charset="-122"/>
                  <a:ea typeface="隶书" panose="02010509060101010101" charset="-122"/>
                </a:rPr>
                <a:t>( ) 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4D10-563F-7548-B714-299B4FCD1FA8}" type="datetime1">
              <a:rPr lang="zh-CN" altLang="en-US" smtClean="0"/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98978" y="836712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274320" fontAlgn="auto">
              <a:spcAft>
                <a:spcPts val="0"/>
              </a:spcAft>
              <a:buFont typeface="Symbol" panose="05050102010706020507" charset="2"/>
              <a:buChar char=""/>
              <a:defRPr/>
            </a:pPr>
            <a:r>
              <a:rPr lang="zh-CN" altLang="en-US" sz="2800" dirty="0">
                <a:latin typeface="隶书" panose="02010509060101010101" charset="-122"/>
                <a:ea typeface="隶书" panose="02010509060101010101" charset="-122"/>
              </a:rPr>
              <a:t>学习运算符应注意：</a:t>
            </a:r>
            <a:endParaRPr lang="en-US" altLang="zh-CN" sz="2800" dirty="0">
              <a:latin typeface="隶书" panose="02010509060101010101" charset="-122"/>
              <a:ea typeface="隶书" panose="02010509060101010101" charset="-122"/>
            </a:endParaRPr>
          </a:p>
          <a:p>
            <a:pPr marL="302260" lvl="1" indent="0" fontAlgn="auto">
              <a:spcAft>
                <a:spcPts val="0"/>
              </a:spcAft>
              <a:buFont typeface="Symbol" panose="05050102010706020507" charset="2"/>
              <a:buNone/>
              <a:defRPr/>
            </a:pPr>
            <a:endParaRPr lang="zh-CN" sz="32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fontAlgn="auto">
              <a:spcAft>
                <a:spcPts val="0"/>
              </a:spcAft>
              <a:buFont typeface="Symbol" panose="05050102010706020507" charset="2"/>
              <a:buChar char=""/>
              <a:defRPr/>
            </a:pPr>
            <a:r>
              <a:rPr lang="zh-CN" altLang="en-US" sz="2400" b="0" dirty="0">
                <a:latin typeface="隶书" panose="02010509060101010101" charset="-122"/>
                <a:ea typeface="隶书" panose="02010509060101010101" charset="-122"/>
              </a:rPr>
              <a:t>运算符功能</a:t>
            </a:r>
            <a:endParaRPr lang="zh-CN" sz="2400" b="0" dirty="0">
              <a:latin typeface="隶书" panose="02010509060101010101" charset="-122"/>
              <a:ea typeface="隶书" panose="02010509060101010101" charset="-122"/>
            </a:endParaRPr>
          </a:p>
          <a:p>
            <a:pPr lvl="2" fontAlgn="auto">
              <a:spcAft>
                <a:spcPts val="0"/>
              </a:spcAft>
              <a:buFont typeface="Symbol" panose="05050102010706020507" charset="2"/>
              <a:buChar char=""/>
              <a:defRPr/>
            </a:pPr>
            <a:r>
              <a:rPr lang="zh-CN" altLang="en-US" sz="2400" b="0" dirty="0">
                <a:latin typeface="隶书" panose="02010509060101010101" charset="-122"/>
                <a:ea typeface="隶书" panose="02010509060101010101" charset="-122"/>
              </a:rPr>
              <a:t>与运算量关系</a:t>
            </a:r>
            <a:endParaRPr lang="zh-CN" sz="2400" b="0" dirty="0">
              <a:latin typeface="隶书" panose="02010509060101010101" charset="-122"/>
              <a:ea typeface="隶书" panose="02010509060101010101" charset="-122"/>
            </a:endParaRPr>
          </a:p>
          <a:p>
            <a:pPr lvl="3" fontAlgn="auto">
              <a:spcAft>
                <a:spcPts val="0"/>
              </a:spcAft>
              <a:buFont typeface="Symbol" panose="05050102010706020507" charset="2"/>
              <a:buChar char=""/>
              <a:defRPr/>
            </a:pPr>
            <a:r>
              <a:rPr lang="zh-CN" altLang="en-US" sz="2400" b="0" dirty="0">
                <a:latin typeface="隶书" panose="02010509060101010101" charset="-122"/>
                <a:ea typeface="隶书" panose="02010509060101010101" charset="-122"/>
              </a:rPr>
              <a:t>要求运算量个数</a:t>
            </a:r>
            <a:endParaRPr lang="zh-CN" sz="2400" b="0" dirty="0">
              <a:latin typeface="隶书" panose="02010509060101010101" charset="-122"/>
              <a:ea typeface="隶书" panose="02010509060101010101" charset="-122"/>
            </a:endParaRPr>
          </a:p>
          <a:p>
            <a:pPr lvl="3" fontAlgn="auto">
              <a:spcAft>
                <a:spcPts val="0"/>
              </a:spcAft>
              <a:buFont typeface="Symbol" panose="05050102010706020507" charset="2"/>
              <a:buChar char=""/>
              <a:defRPr/>
            </a:pPr>
            <a:r>
              <a:rPr lang="zh-CN" altLang="en-US" sz="2400" b="0" dirty="0">
                <a:latin typeface="隶书" panose="02010509060101010101" charset="-122"/>
                <a:ea typeface="隶书" panose="02010509060101010101" charset="-122"/>
              </a:rPr>
              <a:t>要求运算量类型</a:t>
            </a:r>
            <a:endParaRPr lang="zh-CN" sz="3600" b="0" dirty="0">
              <a:latin typeface="隶书" panose="02010509060101010101" charset="-122"/>
              <a:ea typeface="隶书" panose="02010509060101010101" charset="-122"/>
            </a:endParaRPr>
          </a:p>
          <a:p>
            <a:pPr lvl="2" fontAlgn="auto">
              <a:spcAft>
                <a:spcPts val="0"/>
              </a:spcAft>
              <a:buFont typeface="Symbol" panose="05050102010706020507" charset="2"/>
              <a:buChar char=""/>
              <a:defRPr/>
            </a:pPr>
            <a:r>
              <a:rPr lang="zh-CN" altLang="en-US" sz="2400" b="0" dirty="0">
                <a:latin typeface="隶书" panose="02010509060101010101" charset="-122"/>
                <a:ea typeface="隶书" panose="02010509060101010101" charset="-122"/>
              </a:rPr>
              <a:t>运算符优先级别（高、低）</a:t>
            </a:r>
            <a:endParaRPr lang="zh-CN" sz="2400" b="0" dirty="0">
              <a:latin typeface="隶书" panose="02010509060101010101" charset="-122"/>
              <a:ea typeface="隶书" panose="02010509060101010101" charset="-122"/>
            </a:endParaRPr>
          </a:p>
          <a:p>
            <a:pPr lvl="2" fontAlgn="auto">
              <a:spcAft>
                <a:spcPts val="0"/>
              </a:spcAft>
              <a:buFont typeface="Symbol" panose="05050102010706020507" charset="2"/>
              <a:buChar char=""/>
              <a:defRPr/>
            </a:pPr>
            <a:r>
              <a:rPr lang="zh-CN" altLang="en-US" sz="2400" b="0" dirty="0">
                <a:latin typeface="隶书" panose="02010509060101010101" charset="-122"/>
                <a:ea typeface="隶书" panose="02010509060101010101" charset="-122"/>
              </a:rPr>
              <a:t>结合方向（左、右）</a:t>
            </a:r>
            <a:endParaRPr lang="zh-CN" altLang="en-US" sz="2400" b="0" dirty="0">
              <a:latin typeface="隶书" panose="02010509060101010101" charset="-122"/>
              <a:ea typeface="隶书" panose="02010509060101010101" charset="-122"/>
            </a:endParaRPr>
          </a:p>
          <a:p>
            <a:pPr lvl="2" fontAlgn="auto">
              <a:spcAft>
                <a:spcPts val="0"/>
              </a:spcAft>
              <a:buFont typeface="Symbol" panose="05050102010706020507" charset="2"/>
              <a:buChar char=""/>
              <a:defRPr/>
            </a:pPr>
            <a:r>
              <a:rPr lang="zh-CN" altLang="en-US" sz="2400" b="0" dirty="0">
                <a:latin typeface="隶书" panose="02010509060101010101" charset="-122"/>
                <a:ea typeface="隶书" panose="02010509060101010101" charset="-122"/>
              </a:rPr>
              <a:t>运算对象两侧运算符优先级相同，则按规定的结合方向处理</a:t>
            </a:r>
            <a:endParaRPr lang="zh-CN" sz="2400" b="0" dirty="0">
              <a:latin typeface="隶书" panose="02010509060101010101" charset="-122"/>
              <a:ea typeface="隶书" panose="02010509060101010101" charset="-122"/>
            </a:endParaRPr>
          </a:p>
          <a:p>
            <a:pPr lvl="2" fontAlgn="auto">
              <a:spcAft>
                <a:spcPts val="0"/>
              </a:spcAft>
              <a:buFont typeface="Symbol" panose="05050102010706020507" charset="2"/>
              <a:buChar char=""/>
              <a:defRPr/>
            </a:pPr>
            <a:r>
              <a:rPr lang="zh-CN" altLang="en-US" sz="2400" b="0" dirty="0">
                <a:latin typeface="隶书" panose="02010509060101010101" charset="-122"/>
                <a:ea typeface="隶书" panose="02010509060101010101" charset="-122"/>
              </a:rPr>
              <a:t>结果的类型</a:t>
            </a:r>
            <a:endParaRPr lang="zh-CN" sz="28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74320" indent="-274320" fontAlgn="auto">
              <a:spcAft>
                <a:spcPts val="0"/>
              </a:spcAft>
              <a:buFont typeface="Symbol" panose="05050102010706020507" charset="2"/>
              <a:buChar char=""/>
              <a:defRPr/>
            </a:pP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B1-B89D-E34E-8953-C50E391ED6EC}" type="datetime1">
              <a:rPr lang="zh-CN" altLang="en-US" smtClean="0"/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0"/>
            <a:ext cx="6951280" cy="23898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82939"/>
            <a:ext cx="6768752" cy="367400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F465-E6D4-0D47-9670-593E28620653}" type="datetime1">
              <a:rPr lang="zh-CN" altLang="en-US" smtClean="0"/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116632"/>
            <a:ext cx="7092280" cy="33702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07" y="3430256"/>
            <a:ext cx="7094953" cy="284252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59114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算术运算符</a:t>
            </a:r>
            <a:endParaRPr lang="zh-CN" alt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556792"/>
            <a:ext cx="7772400" cy="229231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+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*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/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加、减、乘、除运算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四则混合运算中，先算乘除，后算加减，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按从左向右的顺序计算，左结合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%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求余运算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pic>
        <p:nvPicPr>
          <p:cNvPr id="45060" name="Picture 5" descr="bt2yphjt[1]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333375"/>
            <a:ext cx="1852612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94" name="Rectangle 140"/>
          <p:cNvSpPr>
            <a:spLocks noChangeArrowheads="1"/>
          </p:cNvSpPr>
          <p:nvPr/>
        </p:nvSpPr>
        <p:spPr bwMode="auto">
          <a:xfrm>
            <a:off x="0" y="4327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7" rIns="92075" bIns="46037" anchor="ctr">
            <a:spAutoFit/>
          </a:bodyPr>
          <a:lstStyle>
            <a:lvl1pPr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00EC-6861-8042-AF80-326280E406BA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CF8B-595E-4245-80A5-4AD542D34E47}" type="datetime1">
              <a:rPr lang="zh-CN" altLang="en-US" smtClean="0"/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0875" y="548680"/>
            <a:ext cx="8151813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/>
            <a:r>
              <a:rPr lang="zh-CN" altLang="en-US" b="0" dirty="0">
                <a:latin typeface="隶书" panose="02010509060101010101" charset="-122"/>
                <a:ea typeface="隶书" panose="02010509060101010101" charset="-122"/>
              </a:rPr>
              <a:t>算术表达式和运算符的优先级与结合性</a:t>
            </a:r>
            <a:endParaRPr lang="zh-CN" altLang="en-US" b="0" dirty="0">
              <a:latin typeface="隶书" panose="02010509060101010101" charset="-122"/>
              <a:ea typeface="隶书" panose="02010509060101010101" charset="-122"/>
            </a:endParaRPr>
          </a:p>
          <a:p>
            <a:pPr lvl="2" fontAlgn="auto"/>
            <a:r>
              <a:rPr lang="zh-CN" altLang="en-US" b="0" dirty="0">
                <a:latin typeface="隶书" panose="02010509060101010101" charset="-122"/>
                <a:ea typeface="隶书" panose="02010509060101010101" charset="-122"/>
              </a:rPr>
              <a:t>基本算术运算符：  </a:t>
            </a:r>
            <a:r>
              <a:rPr lang="en-US" altLang="zh-CN" b="0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+ </a:t>
            </a:r>
            <a:r>
              <a:rPr lang="en-US" altLang="zh-CN" b="0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</a:rPr>
              <a:t>-</a:t>
            </a:r>
            <a:r>
              <a:rPr lang="en-US" altLang="zh-CN" b="0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 * / %</a:t>
            </a:r>
            <a:endParaRPr lang="en-US" altLang="zh-CN" b="0" dirty="0">
              <a:latin typeface="隶书" panose="02010509060101010101" charset="-122"/>
              <a:ea typeface="隶书" panose="02010509060101010101" charset="-122"/>
            </a:endParaRPr>
          </a:p>
          <a:p>
            <a:pPr lvl="3" fontAlgn="auto"/>
            <a:r>
              <a:rPr lang="zh-CN" altLang="en-US" b="0" dirty="0">
                <a:latin typeface="隶书" panose="02010509060101010101" charset="-122"/>
                <a:ea typeface="隶书" panose="02010509060101010101" charset="-122"/>
              </a:rPr>
              <a:t>结合方向：从左向右 </a:t>
            </a:r>
            <a:r>
              <a:rPr lang="en-US" altLang="zh-CN" b="0" dirty="0" err="1">
                <a:latin typeface="隶书" panose="02010509060101010101" charset="-122"/>
                <a:ea typeface="隶书" panose="02010509060101010101" charset="-122"/>
              </a:rPr>
              <a:t>a+b</a:t>
            </a:r>
            <a:endParaRPr lang="en-US" altLang="zh-CN" b="0" dirty="0">
              <a:latin typeface="隶书" panose="02010509060101010101" charset="-122"/>
              <a:ea typeface="隶书" panose="02010509060101010101" charset="-122"/>
            </a:endParaRPr>
          </a:p>
          <a:p>
            <a:pPr lvl="3" fontAlgn="auto"/>
            <a:r>
              <a:rPr lang="zh-CN" altLang="en-US" b="0" dirty="0">
                <a:latin typeface="隶书" panose="02010509060101010101" charset="-122"/>
                <a:ea typeface="隶书" panose="02010509060101010101" charset="-122"/>
              </a:rPr>
              <a:t>优先级： </a:t>
            </a:r>
            <a:r>
              <a:rPr lang="en-US" altLang="zh-CN" b="0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</a:rPr>
              <a:t>-</a:t>
            </a:r>
            <a:r>
              <a:rPr lang="en-US" altLang="zh-CN" b="0" dirty="0">
                <a:latin typeface="隶书" panose="02010509060101010101" charset="-122"/>
                <a:ea typeface="隶书" panose="02010509060101010101" charset="-122"/>
              </a:rPr>
              <a:t> ----&gt;</a:t>
            </a:r>
            <a:r>
              <a:rPr lang="en-US" altLang="zh-CN" b="0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* / %</a:t>
            </a:r>
            <a:r>
              <a:rPr lang="en-US" altLang="zh-CN" b="0" dirty="0">
                <a:latin typeface="隶书" panose="02010509060101010101" charset="-122"/>
                <a:ea typeface="隶书" panose="02010509060101010101" charset="-122"/>
              </a:rPr>
              <a:t> -----&gt; </a:t>
            </a:r>
            <a:r>
              <a:rPr lang="en-US" altLang="zh-CN" b="0" dirty="0">
                <a:solidFill>
                  <a:schemeClr val="folHlink"/>
                </a:solidFill>
                <a:latin typeface="隶书" panose="02010509060101010101" charset="-122"/>
                <a:ea typeface="隶书" panose="02010509060101010101" charset="-122"/>
              </a:rPr>
              <a:t>+ -</a:t>
            </a:r>
            <a:endParaRPr lang="en-US" altLang="zh-CN" b="0" dirty="0">
              <a:solidFill>
                <a:schemeClr val="folHlink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lvl="3" fontAlgn="auto"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folHlink"/>
                </a:solidFill>
                <a:latin typeface="隶书" panose="02010509060101010101" charset="-122"/>
                <a:ea typeface="隶书" panose="02010509060101010101" charset="-122"/>
              </a:rPr>
              <a:t>          (2)      (3)         (4)</a:t>
            </a:r>
            <a:r>
              <a:rPr lang="en-US" altLang="zh-CN" b="0" dirty="0">
                <a:latin typeface="隶书" panose="02010509060101010101" charset="-122"/>
                <a:ea typeface="隶书" panose="02010509060101010101" charset="-122"/>
              </a:rPr>
              <a:t>	</a:t>
            </a:r>
            <a:endParaRPr lang="en-US" altLang="zh-CN" b="0" dirty="0">
              <a:latin typeface="隶书" panose="02010509060101010101" charset="-122"/>
              <a:ea typeface="隶书" panose="02010509060101010101" charset="-122"/>
            </a:endParaRPr>
          </a:p>
          <a:p>
            <a:pPr lvl="2" fontAlgn="auto">
              <a:buFont typeface="Wingdings" panose="05000000000000000000" pitchFamily="2" charset="2"/>
              <a:buNone/>
            </a:pPr>
            <a:r>
              <a:rPr lang="zh-CN" altLang="en-US" b="0" dirty="0">
                <a:latin typeface="隶书" panose="02010509060101010101" charset="-122"/>
                <a:ea typeface="隶书" panose="02010509060101010101" charset="-122"/>
              </a:rPr>
              <a:t>说明：</a:t>
            </a:r>
            <a:endParaRPr lang="zh-CN" altLang="en-US" b="0" dirty="0">
              <a:latin typeface="隶书" panose="02010509060101010101" charset="-122"/>
              <a:ea typeface="隶书" panose="02010509060101010101" charset="-122"/>
            </a:endParaRPr>
          </a:p>
          <a:p>
            <a:pPr lvl="3" fontAlgn="auto"/>
            <a:r>
              <a:rPr lang="zh-CN" altLang="en-US" b="0" dirty="0">
                <a:latin typeface="隶书" panose="02010509060101010101" charset="-122"/>
                <a:ea typeface="隶书" panose="02010509060101010101" charset="-122"/>
              </a:rPr>
              <a:t>优先级相同，按结合方向处理</a:t>
            </a:r>
            <a:endParaRPr lang="zh-CN" altLang="en-US" b="0" dirty="0">
              <a:latin typeface="隶书" panose="02010509060101010101" charset="-122"/>
              <a:ea typeface="隶书" panose="02010509060101010101" charset="-122"/>
            </a:endParaRPr>
          </a:p>
          <a:p>
            <a:pPr lvl="3" fontAlgn="auto"/>
            <a:r>
              <a:rPr lang="zh-CN" altLang="en-US" b="0" dirty="0">
                <a:latin typeface="Arial" panose="020B0604020202020204" pitchFamily="34" charset="0"/>
                <a:ea typeface="隶书" panose="02010509060101010101" charset="-122"/>
              </a:rPr>
              <a:t>“</a:t>
            </a:r>
            <a:r>
              <a:rPr lang="zh-CN" altLang="zh-CN" b="0" dirty="0">
                <a:latin typeface="隶书" panose="02010509060101010101" charset="-122"/>
                <a:ea typeface="隶书" panose="02010509060101010101" charset="-122"/>
              </a:rPr>
              <a:t>-</a:t>
            </a:r>
            <a:r>
              <a:rPr lang="zh-CN" altLang="en-US" b="0" dirty="0">
                <a:latin typeface="Arial" panose="020B0604020202020204" pitchFamily="34" charset="0"/>
                <a:ea typeface="隶书" panose="02010509060101010101" charset="-122"/>
              </a:rPr>
              <a:t>”</a:t>
            </a:r>
            <a:r>
              <a:rPr lang="zh-CN" altLang="en-US" b="0" dirty="0">
                <a:latin typeface="隶书" panose="02010509060101010101" charset="-122"/>
                <a:ea typeface="隶书" panose="02010509060101010101" charset="-122"/>
              </a:rPr>
              <a:t>可为</a:t>
            </a:r>
            <a:r>
              <a:rPr lang="zh-CN" altLang="en-US" b="0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单目</a:t>
            </a:r>
            <a:r>
              <a:rPr lang="zh-CN" altLang="en-US" b="0" dirty="0">
                <a:latin typeface="隶书" panose="02010509060101010101" charset="-122"/>
                <a:ea typeface="隶书" panose="02010509060101010101" charset="-122"/>
              </a:rPr>
              <a:t>运算符时</a:t>
            </a:r>
            <a:r>
              <a:rPr lang="zh-CN" altLang="zh-CN" b="0" dirty="0">
                <a:latin typeface="隶书" panose="02010509060101010101" charset="-122"/>
                <a:ea typeface="隶书" panose="02010509060101010101" charset="-122"/>
              </a:rPr>
              <a:t>,</a:t>
            </a:r>
            <a:r>
              <a:rPr lang="zh-CN" altLang="en-US" b="0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</a:rPr>
              <a:t>右结合性 </a:t>
            </a:r>
            <a:r>
              <a:rPr lang="en-US" altLang="zh-CN" b="0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</a:rPr>
              <a:t>a+-b</a:t>
            </a:r>
            <a:endParaRPr lang="zh-CN" altLang="zh-CN" b="0" dirty="0">
              <a:latin typeface="隶书" panose="02010509060101010101" charset="-122"/>
              <a:ea typeface="隶书" panose="02010509060101010101" charset="-122"/>
            </a:endParaRPr>
          </a:p>
          <a:p>
            <a:pPr lvl="3" fontAlgn="auto"/>
            <a:r>
              <a:rPr lang="zh-CN" altLang="en-US" b="0" dirty="0">
                <a:latin typeface="隶书" panose="02010509060101010101" charset="-122"/>
                <a:ea typeface="隶书" panose="02010509060101010101" charset="-122"/>
              </a:rPr>
              <a:t>两整数相除，结果为整数</a:t>
            </a:r>
            <a:endParaRPr lang="zh-CN" altLang="zh-CN" b="0" dirty="0">
              <a:latin typeface="隶书" panose="02010509060101010101" charset="-122"/>
              <a:ea typeface="隶书" panose="02010509060101010101" charset="-122"/>
            </a:endParaRPr>
          </a:p>
          <a:p>
            <a:pPr lvl="3" fontAlgn="auto"/>
            <a:r>
              <a:rPr lang="zh-CN" altLang="zh-CN" b="0" dirty="0">
                <a:latin typeface="隶书" panose="02010509060101010101" charset="-122"/>
                <a:ea typeface="隶书" panose="02010509060101010101" charset="-122"/>
              </a:rPr>
              <a:t>%</a:t>
            </a:r>
            <a:r>
              <a:rPr lang="zh-CN" altLang="en-US" b="0" dirty="0">
                <a:latin typeface="隶书" panose="02010509060101010101" charset="-122"/>
                <a:ea typeface="隶书" panose="02010509060101010101" charset="-122"/>
              </a:rPr>
              <a:t>要求两侧均为整型数据</a:t>
            </a:r>
            <a:endParaRPr lang="zh-CN" altLang="zh-CN" b="0" dirty="0">
              <a:latin typeface="隶书" panose="02010509060101010101" charset="-122"/>
              <a:ea typeface="隶书" panose="02010509060101010101" charset="-122"/>
            </a:endParaRPr>
          </a:p>
          <a:p>
            <a:pPr lvl="3" fontAlgn="auto"/>
            <a:endParaRPr lang="en-US" altLang="zh-CN" b="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148388" y="1315442"/>
            <a:ext cx="2359025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</a:ln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>
                <a:ea typeface="隶书" panose="02010509060101010101" charset="-122"/>
              </a:rPr>
              <a:t>例      </a:t>
            </a:r>
            <a:r>
              <a:rPr lang="en-US" altLang="zh-CN">
                <a:ea typeface="隶书" panose="02010509060101010101" charset="-122"/>
              </a:rPr>
              <a:t>5/2   =</a:t>
            </a:r>
            <a:endParaRPr lang="en-US" altLang="zh-CN">
              <a:ea typeface="隶书" panose="02010509060101010101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隶书" panose="02010509060101010101" charset="-122"/>
              </a:rPr>
              <a:t>       -5/2.0  =</a:t>
            </a:r>
            <a:endParaRPr lang="en-US" altLang="zh-CN">
              <a:ea typeface="隶书" panose="02010509060101010101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70600" y="2418755"/>
            <a:ext cx="2565400" cy="195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</a:ln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>
                <a:ea typeface="隶书" panose="02010509060101010101" charset="-122"/>
              </a:rPr>
              <a:t>例      </a:t>
            </a:r>
            <a:r>
              <a:rPr lang="en-US" altLang="zh-CN">
                <a:ea typeface="隶书" panose="02010509060101010101" charset="-122"/>
              </a:rPr>
              <a:t>5%2   =</a:t>
            </a:r>
            <a:endParaRPr lang="en-US" altLang="zh-CN">
              <a:ea typeface="隶书" panose="02010509060101010101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隶书" panose="02010509060101010101" charset="-122"/>
              </a:rPr>
              <a:t>       -5%2    =</a:t>
            </a:r>
            <a:endParaRPr lang="en-US" altLang="zh-CN">
              <a:solidFill>
                <a:srgbClr val="FF0000"/>
              </a:solidFill>
              <a:ea typeface="隶书" panose="02010509060101010101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隶书" panose="02010509060101010101" charset="-122"/>
              </a:rPr>
              <a:t>       1%10   =</a:t>
            </a:r>
            <a:endParaRPr lang="en-US" altLang="zh-CN">
              <a:solidFill>
                <a:srgbClr val="FF0000"/>
              </a:solidFill>
              <a:ea typeface="隶书" panose="02010509060101010101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隶书" panose="02010509060101010101" charset="-122"/>
              </a:rPr>
              <a:t>        </a:t>
            </a:r>
            <a:r>
              <a:rPr lang="en-US" altLang="zh-CN">
                <a:ea typeface="隶书" panose="02010509060101010101" charset="-122"/>
              </a:rPr>
              <a:t>5%1    =</a:t>
            </a:r>
            <a:endParaRPr lang="en-US" altLang="zh-CN">
              <a:solidFill>
                <a:srgbClr val="FF0000"/>
              </a:solidFill>
              <a:ea typeface="隶书" panose="02010509060101010101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隶书" panose="02010509060101010101" charset="-122"/>
              </a:rPr>
              <a:t>      5.5%2</a:t>
            </a:r>
            <a:endParaRPr lang="en-US" altLang="zh-CN">
              <a:ea typeface="隶书" panose="02010509060101010101" charset="-122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091238" y="1324967"/>
            <a:ext cx="2373063" cy="79624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</a:ln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dirty="0">
                <a:ea typeface="隶书" panose="02010509060101010101" charset="-122"/>
              </a:rPr>
              <a:t>例      </a:t>
            </a:r>
            <a:r>
              <a:rPr lang="en-US" altLang="zh-CN" dirty="0">
                <a:ea typeface="隶书" panose="02010509060101010101" charset="-122"/>
              </a:rPr>
              <a:t>5/2   = </a:t>
            </a:r>
            <a:r>
              <a:rPr lang="en-US" altLang="zh-CN" dirty="0">
                <a:solidFill>
                  <a:srgbClr val="0000FF"/>
                </a:solidFill>
                <a:ea typeface="隶书" panose="02010509060101010101" charset="-122"/>
              </a:rPr>
              <a:t>2</a:t>
            </a:r>
            <a:r>
              <a:rPr lang="en-US" altLang="zh-CN" dirty="0">
                <a:ea typeface="隶书" panose="02010509060101010101" charset="-122"/>
              </a:rPr>
              <a:t>   </a:t>
            </a:r>
            <a:endParaRPr lang="en-US" altLang="zh-CN" dirty="0">
              <a:ea typeface="隶书" panose="02010509060101010101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ea typeface="隶书" panose="02010509060101010101" charset="-122"/>
              </a:rPr>
              <a:t>      -5/2.0 = </a:t>
            </a:r>
            <a:r>
              <a:rPr lang="en-US" altLang="zh-CN" dirty="0">
                <a:solidFill>
                  <a:srgbClr val="0000FF"/>
                </a:solidFill>
                <a:ea typeface="隶书" panose="02010509060101010101" charset="-122"/>
              </a:rPr>
              <a:t>-2.5</a:t>
            </a:r>
            <a:endParaRPr lang="en-US" altLang="zh-CN" dirty="0">
              <a:ea typeface="隶书" panose="02010509060101010101" charset="-122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108700" y="2399705"/>
            <a:ext cx="2647176" cy="1848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</a:ln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dirty="0">
                <a:ea typeface="隶书" panose="02010509060101010101" charset="-122"/>
              </a:rPr>
              <a:t>例      </a:t>
            </a:r>
            <a:r>
              <a:rPr lang="en-US" altLang="zh-CN" dirty="0">
                <a:ea typeface="隶书" panose="02010509060101010101" charset="-122"/>
              </a:rPr>
              <a:t>5%2   = </a:t>
            </a:r>
            <a:r>
              <a:rPr lang="en-US" altLang="zh-CN" dirty="0">
                <a:solidFill>
                  <a:srgbClr val="0000FF"/>
                </a:solidFill>
                <a:ea typeface="隶书" panose="02010509060101010101" charset="-122"/>
              </a:rPr>
              <a:t>1  </a:t>
            </a:r>
            <a:r>
              <a:rPr lang="en-US" altLang="zh-CN" dirty="0">
                <a:ea typeface="隶书" panose="02010509060101010101" charset="-122"/>
              </a:rPr>
              <a:t> </a:t>
            </a:r>
            <a:endParaRPr lang="en-US" altLang="zh-CN" dirty="0">
              <a:ea typeface="隶书" panose="02010509060101010101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ea typeface="隶书" panose="02010509060101010101" charset="-122"/>
              </a:rPr>
              <a:t>       -5%2    =  </a:t>
            </a:r>
            <a:r>
              <a:rPr lang="en-US" altLang="zh-CN" dirty="0">
                <a:solidFill>
                  <a:srgbClr val="0000FF"/>
                </a:solidFill>
                <a:ea typeface="隶书" panose="02010509060101010101" charset="-122"/>
              </a:rPr>
              <a:t>-1</a:t>
            </a:r>
            <a:endParaRPr lang="en-US" altLang="zh-CN" dirty="0">
              <a:solidFill>
                <a:srgbClr val="FF0000"/>
              </a:solidFill>
              <a:ea typeface="隶书" panose="02010509060101010101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ea typeface="隶书" panose="02010509060101010101" charset="-122"/>
              </a:rPr>
              <a:t>       1%10   =</a:t>
            </a:r>
            <a:r>
              <a:rPr lang="en-US" altLang="zh-CN" dirty="0">
                <a:solidFill>
                  <a:srgbClr val="FF0000"/>
                </a:solidFill>
                <a:ea typeface="隶书" panose="02010509060101010101" charset="-122"/>
              </a:rPr>
              <a:t>  </a:t>
            </a:r>
            <a:r>
              <a:rPr lang="en-US" altLang="zh-CN" dirty="0">
                <a:solidFill>
                  <a:srgbClr val="0000FF"/>
                </a:solidFill>
                <a:ea typeface="隶书" panose="02010509060101010101" charset="-122"/>
              </a:rPr>
              <a:t>1</a:t>
            </a:r>
            <a:endParaRPr lang="en-US" altLang="zh-CN" dirty="0">
              <a:solidFill>
                <a:srgbClr val="FF0000"/>
              </a:solidFill>
              <a:ea typeface="隶书" panose="02010509060101010101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ea typeface="隶书" panose="02010509060101010101" charset="-122"/>
              </a:rPr>
              <a:t>        </a:t>
            </a:r>
            <a:r>
              <a:rPr lang="en-US" altLang="zh-CN" dirty="0">
                <a:ea typeface="隶书" panose="02010509060101010101" charset="-122"/>
              </a:rPr>
              <a:t>5%1    =</a:t>
            </a:r>
            <a:r>
              <a:rPr lang="en-US" altLang="zh-CN" dirty="0">
                <a:solidFill>
                  <a:srgbClr val="FF0000"/>
                </a:solidFill>
                <a:ea typeface="隶书" panose="02010509060101010101" charset="-122"/>
              </a:rPr>
              <a:t>  </a:t>
            </a:r>
            <a:r>
              <a:rPr lang="en-US" altLang="zh-CN" dirty="0">
                <a:solidFill>
                  <a:srgbClr val="0000FF"/>
                </a:solidFill>
                <a:ea typeface="隶书" panose="02010509060101010101" charset="-122"/>
              </a:rPr>
              <a:t>0</a:t>
            </a:r>
            <a:endParaRPr lang="en-US" altLang="zh-CN" dirty="0">
              <a:solidFill>
                <a:srgbClr val="FF0000"/>
              </a:solidFill>
              <a:ea typeface="隶书" panose="02010509060101010101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ea typeface="隶书" panose="02010509060101010101" charset="-122"/>
              </a:rPr>
              <a:t>      5.5%2</a:t>
            </a:r>
            <a:r>
              <a:rPr lang="en-US" altLang="zh-CN" dirty="0">
                <a:solidFill>
                  <a:srgbClr val="FF0000"/>
                </a:solidFill>
                <a:ea typeface="隶书" panose="02010509060101010101" charset="-122"/>
              </a:rPr>
              <a:t>      (</a:t>
            </a:r>
            <a:r>
              <a:rPr lang="en-US" altLang="zh-CN" dirty="0">
                <a:solidFill>
                  <a:srgbClr val="FF0000"/>
                </a:solidFill>
                <a:ea typeface="隶书" panose="02010509060101010101" charset="-122"/>
                <a:sym typeface="Symbol" panose="05050102010706020507" charset="2"/>
              </a:rPr>
              <a:t>)</a:t>
            </a:r>
            <a:endParaRPr lang="en-US" altLang="zh-CN" dirty="0">
              <a:ea typeface="隶书" panose="02010509060101010101" charset="-122"/>
            </a:endParaRPr>
          </a:p>
        </p:txBody>
      </p:sp>
      <p:graphicFrame>
        <p:nvGraphicFramePr>
          <p:cNvPr id="12" name="Group 150"/>
          <p:cNvGraphicFramePr>
            <a:graphicFrameLocks noGrp="1"/>
          </p:cNvGraphicFramePr>
          <p:nvPr/>
        </p:nvGraphicFramePr>
        <p:xfrm>
          <a:off x="395288" y="4353917"/>
          <a:ext cx="8424862" cy="1682750"/>
        </p:xfrm>
        <a:graphic>
          <a:graphicData uri="http://schemas.openxmlformats.org/drawingml/2006/table">
            <a:tbl>
              <a:tblPr/>
              <a:tblGrid>
                <a:gridCol w="1225550"/>
                <a:gridCol w="3221037"/>
                <a:gridCol w="1169988"/>
                <a:gridCol w="2808287"/>
              </a:tblGrid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6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函数名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6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功  能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6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函数名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7" marB="4603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6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功  能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6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anose="02010600030101010101" pitchFamily="2" charset="-122"/>
                        </a:rPr>
                        <a:t>sqrt(x)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6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计算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的平方根，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应大于等于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0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6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anose="02010600030101010101" pitchFamily="2" charset="-122"/>
                        </a:rPr>
                        <a:t>exp(x)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7" marB="4603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6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计算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的值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6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anose="02010600030101010101" pitchFamily="2" charset="-122"/>
                        </a:rPr>
                        <a:t>fabs(x)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6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计算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的绝对值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6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anose="02010600030101010101" pitchFamily="2" charset="-122"/>
                        </a:rPr>
                        <a:t>pow(x,y)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7" marB="4603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6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计算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的值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6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anose="02010600030101010101" pitchFamily="2" charset="-122"/>
                        </a:rPr>
                        <a:t>log(x)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6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计算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lnx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的值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6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anose="02010600030101010101" pitchFamily="2" charset="-122"/>
                        </a:rPr>
                        <a:t>sin(x)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7" marB="4603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6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计算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sinx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的值，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为弧度值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6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anose="02010600030101010101" pitchFamily="2" charset="-122"/>
                        </a:rPr>
                        <a:t>log10(x)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6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计算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lgx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的值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6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anose="02010600030101010101" pitchFamily="2" charset="-122"/>
                        </a:rPr>
                        <a:t>cos(x)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7" marB="46037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20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6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charset="2"/>
                        <a:defRPr kumimoji="1" sz="1400">
                          <a:solidFill>
                            <a:schemeClr val="tx2"/>
                          </a:solidFill>
                          <a:latin typeface="Candara" panose="020E0502030303020204" charset="0"/>
                          <a:ea typeface="华文楷体" panose="0201060004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计算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cosx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的值，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为弧度值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7" marB="460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616075" y="6143030"/>
            <a:ext cx="4750018" cy="35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1800" dirty="0">
                <a:solidFill>
                  <a:srgbClr val="00B050"/>
                </a:solidFill>
              </a:rPr>
              <a:t>使用时需包含头文件，即 </a:t>
            </a:r>
            <a:r>
              <a:rPr lang="en-US" altLang="zh-CN" sz="1800" dirty="0">
                <a:solidFill>
                  <a:srgbClr val="00B050"/>
                </a:solidFill>
              </a:rPr>
              <a:t>#include&lt;</a:t>
            </a:r>
            <a:r>
              <a:rPr lang="en-US" altLang="zh-CN" sz="1800" dirty="0" err="1">
                <a:solidFill>
                  <a:srgbClr val="00B050"/>
                </a:solidFill>
              </a:rPr>
              <a:t>math.h</a:t>
            </a:r>
            <a:r>
              <a:rPr lang="en-US" altLang="zh-CN" sz="1800" dirty="0">
                <a:solidFill>
                  <a:srgbClr val="00B050"/>
                </a:solidFill>
              </a:rPr>
              <a:t>&gt;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49609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程序常见符号分类 </a:t>
            </a:r>
            <a:endParaRPr lang="zh-CN" alt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268413"/>
            <a:ext cx="8569325" cy="5400675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</a:pP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关键字（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Keyword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） 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75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又称为保留字，</a:t>
            </a:r>
            <a:r>
              <a:rPr lang="en-US" altLang="zh-CN" sz="2000" dirty="0">
                <a:ea typeface="宋体" panose="02010600030101010101" pitchFamily="2" charset="-122"/>
              </a:rPr>
              <a:t>C</a:t>
            </a:r>
            <a:r>
              <a:rPr lang="zh-CN" altLang="en-US" sz="2000" dirty="0">
                <a:ea typeface="宋体" panose="02010600030101010101" pitchFamily="2" charset="-122"/>
              </a:rPr>
              <a:t>语言中预先规定的具有固定含义的一些单词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lnSpc>
                <a:spcPct val="75000"/>
              </a:lnSpc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数据类型修饰符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控制语句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return</a:t>
            </a:r>
            <a:r>
              <a:rPr lang="zh-CN" altLang="en-US" sz="2000" dirty="0">
                <a:ea typeface="宋体" panose="02010600030101010101" pitchFamily="2" charset="-122"/>
              </a:rPr>
              <a:t>等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</a:pP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标识符（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Identifier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）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75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系统预定义标识符，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main,printf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Courier New" panose="02070309020205020404" charset="0"/>
                <a:ea typeface="宋体" panose="02010600030101010101" pitchFamily="2" charset="-122"/>
              </a:rPr>
              <a:t>等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lnSpc>
                <a:spcPct val="75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用户自定义标识符，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Add, x, y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等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</a:pP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运算符（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Operator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）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75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34</a:t>
            </a:r>
            <a:r>
              <a:rPr lang="zh-CN" altLang="en-US" sz="2000" dirty="0">
                <a:ea typeface="宋体" panose="02010600030101010101" pitchFamily="2" charset="-122"/>
              </a:rPr>
              <a:t>种，详见附录</a:t>
            </a:r>
            <a:r>
              <a:rPr lang="en-US" altLang="zh-CN" sz="2000" dirty="0">
                <a:ea typeface="宋体" panose="02010600030101010101" pitchFamily="2" charset="-122"/>
              </a:rPr>
              <a:t>2 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</a:pP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分隔符（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Separator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） 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75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空格、回车</a:t>
            </a:r>
            <a:r>
              <a:rPr lang="en-US" altLang="zh-CN" sz="2000" dirty="0"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ea typeface="宋体" panose="02010600030101010101" pitchFamily="2" charset="-122"/>
              </a:rPr>
              <a:t>换行、逗号等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</a:pP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其它符号 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75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大花括号“</a:t>
            </a:r>
            <a:r>
              <a:rPr lang="en-US" altLang="zh-CN" sz="2000" dirty="0">
                <a:ea typeface="宋体" panose="02010600030101010101" pitchFamily="2" charset="-122"/>
              </a:rPr>
              <a:t>{”</a:t>
            </a:r>
            <a:r>
              <a:rPr lang="zh-CN" altLang="en-US" sz="2000" dirty="0">
                <a:ea typeface="宋体" panose="02010600030101010101" pitchFamily="2" charset="-122"/>
              </a:rPr>
              <a:t>和“</a:t>
            </a:r>
            <a:r>
              <a:rPr lang="en-US" altLang="zh-CN" sz="2000" dirty="0">
                <a:ea typeface="宋体" panose="02010600030101010101" pitchFamily="2" charset="-122"/>
              </a:rPr>
              <a:t>}”</a:t>
            </a:r>
            <a:r>
              <a:rPr lang="zh-CN" altLang="en-US" sz="2000" dirty="0">
                <a:ea typeface="宋体" panose="02010600030101010101" pitchFamily="2" charset="-122"/>
              </a:rPr>
              <a:t>通常用于标识函数体或者一个语句块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lnSpc>
                <a:spcPct val="75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“</a:t>
            </a:r>
            <a:r>
              <a:rPr lang="en-US" altLang="zh-CN" sz="2000" dirty="0">
                <a:ea typeface="宋体" panose="02010600030101010101" pitchFamily="2" charset="-122"/>
              </a:rPr>
              <a:t>/*”</a:t>
            </a:r>
            <a:r>
              <a:rPr lang="zh-CN" altLang="en-US" sz="2000" dirty="0">
                <a:ea typeface="宋体" panose="02010600030101010101" pitchFamily="2" charset="-122"/>
              </a:rPr>
              <a:t>和“*</a:t>
            </a:r>
            <a:r>
              <a:rPr lang="en-US" altLang="zh-CN" sz="2000" dirty="0">
                <a:ea typeface="宋体" panose="02010600030101010101" pitchFamily="2" charset="-122"/>
              </a:rPr>
              <a:t>/”</a:t>
            </a:r>
            <a:r>
              <a:rPr lang="zh-CN" altLang="en-US" sz="2000" dirty="0">
                <a:ea typeface="宋体" panose="02010600030101010101" pitchFamily="2" charset="-122"/>
              </a:rPr>
              <a:t>是程序注释所需的定界符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</a:pP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数据（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）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75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变量（</a:t>
            </a:r>
            <a:r>
              <a:rPr lang="en-US" altLang="zh-CN" sz="2000" dirty="0">
                <a:ea typeface="宋体" panose="02010600030101010101" pitchFamily="2" charset="-122"/>
              </a:rPr>
              <a:t>Variable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lnSpc>
                <a:spcPct val="75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常量（</a:t>
            </a:r>
            <a:r>
              <a:rPr lang="en-US" altLang="zh-CN" sz="2000" dirty="0">
                <a:ea typeface="宋体" panose="02010600030101010101" pitchFamily="2" charset="-122"/>
              </a:rPr>
              <a:t>Constant</a:t>
            </a:r>
            <a:r>
              <a:rPr lang="zh-CN" altLang="en-US" sz="2000" dirty="0">
                <a:ea typeface="宋体" panose="02010600030101010101" pitchFamily="2" charset="-122"/>
              </a:rPr>
              <a:t>）  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7172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1919288"/>
            <a:ext cx="30384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5868-6FE5-5D44-B9EB-95C487E3D59F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5250" y="908720"/>
            <a:ext cx="7772400" cy="316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/>
            <a:r>
              <a:rPr lang="zh-CN" altLang="en-US" b="0" dirty="0">
                <a:latin typeface="隶书" panose="02010509060101010101" charset="-122"/>
                <a:ea typeface="隶书" panose="02010509060101010101" charset="-122"/>
              </a:rPr>
              <a:t>赋值运算符和表达式</a:t>
            </a:r>
            <a:endParaRPr lang="zh-CN" altLang="en-US" b="0" dirty="0">
              <a:latin typeface="隶书" panose="02010509060101010101" charset="-122"/>
              <a:ea typeface="隶书" panose="02010509060101010101" charset="-122"/>
            </a:endParaRPr>
          </a:p>
          <a:p>
            <a:pPr lvl="2" fontAlgn="auto"/>
            <a:r>
              <a:rPr lang="zh-CN" altLang="en-US" b="0" dirty="0">
                <a:latin typeface="隶书" panose="02010509060101010101" charset="-122"/>
                <a:ea typeface="隶书" panose="02010509060101010101" charset="-122"/>
              </a:rPr>
              <a:t>简单赋值运算符</a:t>
            </a:r>
            <a:endParaRPr lang="zh-CN" altLang="en-US" b="0" dirty="0">
              <a:latin typeface="隶书" panose="02010509060101010101" charset="-122"/>
              <a:ea typeface="隶书" panose="02010509060101010101" charset="-122"/>
            </a:endParaRPr>
          </a:p>
          <a:p>
            <a:pPr lvl="3" fontAlgn="auto"/>
            <a:r>
              <a:rPr lang="zh-CN" altLang="en-US" b="0" dirty="0">
                <a:latin typeface="隶书" panose="02010509060101010101" charset="-122"/>
                <a:ea typeface="隶书" panose="02010509060101010101" charset="-122"/>
              </a:rPr>
              <a:t>符号：   </a:t>
            </a:r>
            <a:r>
              <a:rPr lang="en-US" altLang="zh-CN" b="0" dirty="0">
                <a:latin typeface="隶书" panose="02010509060101010101" charset="-122"/>
                <a:ea typeface="隶书" panose="02010509060101010101" charset="-122"/>
              </a:rPr>
              <a:t>=</a:t>
            </a:r>
            <a:endParaRPr lang="en-US" altLang="zh-CN" b="0" dirty="0">
              <a:latin typeface="隶书" panose="02010509060101010101" charset="-122"/>
              <a:ea typeface="隶书" panose="02010509060101010101" charset="-122"/>
            </a:endParaRPr>
          </a:p>
          <a:p>
            <a:pPr lvl="3" fontAlgn="auto"/>
            <a:r>
              <a:rPr lang="zh-CN" altLang="en-US" b="0" dirty="0">
                <a:latin typeface="隶书" panose="02010509060101010101" charset="-122"/>
                <a:ea typeface="隶书" panose="02010509060101010101" charset="-122"/>
              </a:rPr>
              <a:t>格式：  </a:t>
            </a:r>
            <a:r>
              <a:rPr lang="zh-CN" altLang="en-US" b="0" dirty="0">
                <a:solidFill>
                  <a:srgbClr val="3333FF"/>
                </a:solidFill>
                <a:latin typeface="隶书" panose="02010509060101010101" charset="-122"/>
                <a:ea typeface="隶书" panose="02010509060101010101" charset="-122"/>
              </a:rPr>
              <a:t>变量标识符</a:t>
            </a:r>
            <a:r>
              <a:rPr lang="en-US" altLang="zh-CN" b="0" dirty="0">
                <a:solidFill>
                  <a:srgbClr val="3333FF"/>
                </a:solidFill>
                <a:latin typeface="隶书" panose="02010509060101010101" charset="-122"/>
                <a:ea typeface="隶书" panose="02010509060101010101" charset="-122"/>
              </a:rPr>
              <a:t>=</a:t>
            </a:r>
            <a:r>
              <a:rPr lang="zh-CN" altLang="en-US" b="0" dirty="0">
                <a:solidFill>
                  <a:srgbClr val="3333FF"/>
                </a:solidFill>
                <a:latin typeface="隶书" panose="02010509060101010101" charset="-122"/>
                <a:ea typeface="隶书" panose="02010509060101010101" charset="-122"/>
              </a:rPr>
              <a:t>表达式</a:t>
            </a:r>
            <a:endParaRPr lang="zh-CN" altLang="en-US" b="0" dirty="0">
              <a:solidFill>
                <a:srgbClr val="3333FF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lvl="3" fontAlgn="auto"/>
            <a:r>
              <a:rPr lang="zh-CN" altLang="en-US" b="0" dirty="0">
                <a:latin typeface="隶书" panose="02010509060101010101" charset="-122"/>
                <a:ea typeface="隶书" panose="02010509060101010101" charset="-122"/>
              </a:rPr>
              <a:t>作用：将一个数据（常量或表达式）赋给一个变量</a:t>
            </a:r>
            <a:endParaRPr lang="en-US" altLang="zh-CN" b="0" dirty="0">
              <a:latin typeface="隶书" panose="02010509060101010101" charset="-122"/>
              <a:ea typeface="隶书" panose="02010509060101010101" charset="-122"/>
            </a:endParaRPr>
          </a:p>
          <a:p>
            <a:pPr lvl="1" fontAlgn="auto">
              <a:buClr>
                <a:srgbClr val="FF3300"/>
              </a:buClr>
            </a:pPr>
            <a:r>
              <a:rPr lang="zh-CN" altLang="en-US" sz="2000" b="0" dirty="0">
                <a:latin typeface="隶书" panose="02010509060101010101" charset="-122"/>
                <a:ea typeface="隶书" panose="02010509060101010101" charset="-122"/>
                <a:sym typeface="Wingdings" panose="05000000000000000000" pitchFamily="2" charset="2"/>
              </a:rPr>
              <a:t>复合赋值运算符</a:t>
            </a:r>
            <a:endParaRPr lang="zh-CN" altLang="en-US" sz="2000" b="0" dirty="0">
              <a:latin typeface="隶书" panose="02010509060101010101" charset="-122"/>
              <a:ea typeface="隶书" panose="02010509060101010101" charset="-122"/>
              <a:sym typeface="Wingdings" panose="05000000000000000000" pitchFamily="2" charset="2"/>
            </a:endParaRPr>
          </a:p>
          <a:p>
            <a:pPr lvl="1" fontAlgn="auto">
              <a:buClr>
                <a:srgbClr val="FF9900"/>
              </a:buClr>
            </a:pPr>
            <a:r>
              <a:rPr lang="zh-CN" altLang="en-US" b="0" dirty="0">
                <a:latin typeface="隶书" panose="02010509060101010101" charset="-122"/>
                <a:ea typeface="隶书" panose="02010509060101010101" charset="-122"/>
                <a:sym typeface="Wingdings" panose="05000000000000000000" pitchFamily="2" charset="2"/>
              </a:rPr>
              <a:t>种类</a:t>
            </a:r>
            <a:r>
              <a:rPr lang="zh-CN" altLang="en-US" b="0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  <a:sym typeface="Wingdings" panose="05000000000000000000" pitchFamily="2" charset="2"/>
              </a:rPr>
              <a:t>：</a:t>
            </a:r>
            <a:r>
              <a:rPr lang="en-US" altLang="zh-CN" b="0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  <a:sym typeface="Wingdings" panose="05000000000000000000" pitchFamily="2" charset="2"/>
              </a:rPr>
              <a:t>+=  -=  *=  /=  %=</a:t>
            </a:r>
            <a:endParaRPr lang="en-US" altLang="zh-CN" b="0" dirty="0">
              <a:latin typeface="隶书" panose="02010509060101010101" charset="-122"/>
              <a:ea typeface="隶书" panose="02010509060101010101" charset="-122"/>
              <a:sym typeface="Wingdings" panose="05000000000000000000" pitchFamily="2" charset="2"/>
            </a:endParaRPr>
          </a:p>
          <a:p>
            <a:pPr lvl="1" fontAlgn="auto">
              <a:buClr>
                <a:srgbClr val="FF9900"/>
              </a:buClr>
            </a:pPr>
            <a:r>
              <a:rPr lang="zh-CN" altLang="en-US" b="0" dirty="0">
                <a:latin typeface="隶书" panose="02010509060101010101" charset="-122"/>
                <a:ea typeface="隶书" panose="02010509060101010101" charset="-122"/>
                <a:sym typeface="Wingdings" panose="05000000000000000000" pitchFamily="2" charset="2"/>
              </a:rPr>
              <a:t>含义： </a:t>
            </a:r>
            <a:r>
              <a:rPr lang="en-US" altLang="zh-CN" b="0" dirty="0">
                <a:solidFill>
                  <a:schemeClr val="folHlink"/>
                </a:solidFill>
                <a:latin typeface="隶书" panose="02010509060101010101" charset="-122"/>
                <a:ea typeface="隶书" panose="02010509060101010101" charset="-122"/>
                <a:sym typeface="Wingdings" panose="05000000000000000000" pitchFamily="2" charset="2"/>
              </a:rPr>
              <a:t>exp1 op= exp2</a:t>
            </a:r>
            <a:r>
              <a:rPr lang="en-US" altLang="zh-CN" b="0" dirty="0">
                <a:latin typeface="隶书" panose="02010509060101010101" charset="-122"/>
                <a:ea typeface="隶书" panose="02010509060101010101" charset="-122"/>
                <a:sym typeface="Wingdings" panose="05000000000000000000" pitchFamily="2" charset="2"/>
              </a:rPr>
              <a:t>  </a:t>
            </a:r>
            <a:r>
              <a:rPr lang="en-US" altLang="zh-CN" b="0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sym typeface="Wingdings" panose="05000000000000000000" pitchFamily="2" charset="2"/>
              </a:rPr>
              <a:t>exp1 = exp1  op  exp2</a:t>
            </a:r>
            <a:endParaRPr lang="en-US" altLang="zh-CN" b="0" dirty="0">
              <a:solidFill>
                <a:srgbClr val="FF0000"/>
              </a:solidFill>
              <a:latin typeface="隶书" panose="02010509060101010101" charset="-122"/>
              <a:ea typeface="隶书" panose="02010509060101010101" charset="-122"/>
              <a:sym typeface="Wingdings" panose="05000000000000000000" pitchFamily="2" charset="2"/>
            </a:endParaRPr>
          </a:p>
          <a:p>
            <a:pPr lvl="1" fontAlgn="auto">
              <a:buClr>
                <a:srgbClr val="FF9900"/>
              </a:buClr>
            </a:pPr>
            <a:r>
              <a:rPr lang="zh-CN" altLang="en-US" b="0" dirty="0">
                <a:latin typeface="隶书" panose="02010509060101010101" charset="-122"/>
                <a:ea typeface="隶书" panose="02010509060101010101" charset="-122"/>
                <a:sym typeface="Wingdings" panose="05000000000000000000" pitchFamily="2" charset="2"/>
              </a:rPr>
              <a:t>这种形式看起来更直观，而且执行效率一般也能更高一些</a:t>
            </a:r>
            <a:endParaRPr lang="zh-CN" altLang="en-US" b="0" dirty="0">
              <a:latin typeface="隶书" panose="02010509060101010101" charset="-122"/>
              <a:ea typeface="隶书" panose="02010509060101010101" charset="-122"/>
              <a:sym typeface="Wingdings" panose="05000000000000000000" pitchFamily="2" charset="2"/>
            </a:endParaRPr>
          </a:p>
          <a:p>
            <a:pPr lvl="1" fontAlgn="auto">
              <a:buClr>
                <a:srgbClr val="FF9900"/>
              </a:buClr>
            </a:pPr>
            <a:endParaRPr lang="en-US" altLang="zh-CN" b="0" dirty="0">
              <a:ea typeface="隶书" panose="02010509060101010101" charset="-122"/>
            </a:endParaRPr>
          </a:p>
          <a:p>
            <a:pPr lvl="3" fontAlgn="auto"/>
            <a:endParaRPr lang="en-US" altLang="zh-CN" b="0" dirty="0">
              <a:latin typeface="隶书" panose="02010509060101010101" charset="-122"/>
              <a:ea typeface="隶书" panose="02010509060101010101" charset="-122"/>
            </a:endParaRPr>
          </a:p>
          <a:p>
            <a:pPr lvl="3" fontAlgn="auto"/>
            <a:endParaRPr lang="zh-CN" altLang="en-US" b="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2938" y="2747045"/>
            <a:ext cx="85010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endParaRPr lang="en-US" altLang="zh-CN" sz="2000">
              <a:ea typeface="隶书" panose="02010509060101010101" charset="-122"/>
            </a:endParaRPr>
          </a:p>
        </p:txBody>
      </p:sp>
      <p:grpSp>
        <p:nvGrpSpPr>
          <p:cNvPr id="8" name="Group 7"/>
          <p:cNvGrpSpPr/>
          <p:nvPr/>
        </p:nvGrpSpPr>
        <p:grpSpPr bwMode="auto">
          <a:xfrm>
            <a:off x="2190750" y="4202787"/>
            <a:ext cx="2900363" cy="442913"/>
            <a:chOff x="1680" y="2561"/>
            <a:chExt cx="1827" cy="279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2304" y="2688"/>
              <a:ext cx="422" cy="47"/>
            </a:xfrm>
            <a:prstGeom prst="leftRightArrow">
              <a:avLst>
                <a:gd name="adj1" fmla="val 50000"/>
                <a:gd name="adj2" fmla="val 179574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680" y="2561"/>
              <a:ext cx="5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imes New Roman" panose="02020603050405020304" charset="0"/>
                </a:rPr>
                <a:t>a+=3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880" y="2561"/>
              <a:ext cx="62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imes New Roman" panose="02020603050405020304" charset="0"/>
                </a:rPr>
                <a:t>a=a+3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 bwMode="auto">
          <a:xfrm>
            <a:off x="2190750" y="4669512"/>
            <a:ext cx="3413125" cy="442913"/>
            <a:chOff x="1680" y="2753"/>
            <a:chExt cx="2150" cy="279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2304" y="2880"/>
              <a:ext cx="422" cy="47"/>
            </a:xfrm>
            <a:prstGeom prst="leftRightArrow">
              <a:avLst>
                <a:gd name="adj1" fmla="val 50000"/>
                <a:gd name="adj2" fmla="val 179574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680" y="2753"/>
              <a:ext cx="72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imes New Roman" panose="02020603050405020304" charset="0"/>
                </a:rPr>
                <a:t>x*=y+8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880" y="2753"/>
              <a:ext cx="95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imes New Roman" panose="02020603050405020304" charset="0"/>
                </a:rPr>
                <a:t>x=x*(y+8)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 bwMode="auto">
          <a:xfrm>
            <a:off x="2171700" y="5136237"/>
            <a:ext cx="3033713" cy="442913"/>
            <a:chOff x="1680" y="2945"/>
            <a:chExt cx="1911" cy="279"/>
          </a:xfrm>
        </p:grpSpPr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2304" y="3072"/>
              <a:ext cx="422" cy="47"/>
            </a:xfrm>
            <a:prstGeom prst="leftRightArrow">
              <a:avLst>
                <a:gd name="adj1" fmla="val 50000"/>
                <a:gd name="adj2" fmla="val 179574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680" y="2945"/>
              <a:ext cx="6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imes New Roman" panose="02020603050405020304" charset="0"/>
                </a:rPr>
                <a:t>x%=3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880" y="2945"/>
              <a:ext cx="71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imes New Roman" panose="02020603050405020304" charset="0"/>
                </a:rPr>
                <a:t>x=x%3</a:t>
              </a:r>
              <a:endParaRPr lang="en-US" altLang="zh-CN" dirty="0">
                <a:latin typeface="Times New Roman" panose="02020603050405020304" charset="0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9CC7-BC4B-D54E-A52A-B1996BEB78F5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2690373" y="2980854"/>
            <a:ext cx="3177771" cy="79624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</a:ln>
        </p:spPr>
        <p:txBody>
          <a:bodyPr wrap="none" lIns="90000" tIns="46800" rIns="90000" bIns="468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3">
              <a:spcBef>
                <a:spcPct val="0"/>
              </a:spcBef>
              <a:buNone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例  </a:t>
            </a:r>
            <a:r>
              <a:rPr lang="en-US" altLang="zh-CN" dirty="0">
                <a:solidFill>
                  <a:srgbClr val="FF3300"/>
                </a:solidFill>
                <a:latin typeface="隶书" panose="02010509060101010101" charset="-122"/>
                <a:ea typeface="隶书" panose="02010509060101010101" charset="-122"/>
              </a:rPr>
              <a:t>3=x-2*y;</a:t>
            </a:r>
            <a:endParaRPr lang="en-US" altLang="zh-CN" dirty="0">
              <a:solidFill>
                <a:srgbClr val="FF3300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lvl="3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3300"/>
                </a:solidFill>
                <a:latin typeface="隶书" panose="02010509060101010101" charset="-122"/>
                <a:ea typeface="隶书" panose="02010509060101010101" charset="-122"/>
              </a:rPr>
              <a:t>    </a:t>
            </a:r>
            <a:r>
              <a:rPr lang="en-US" altLang="zh-CN" dirty="0" err="1">
                <a:solidFill>
                  <a:srgbClr val="FF3300"/>
                </a:solidFill>
                <a:latin typeface="隶书" panose="02010509060101010101" charset="-122"/>
                <a:ea typeface="隶书" panose="02010509060101010101" charset="-122"/>
              </a:rPr>
              <a:t>a+b</a:t>
            </a:r>
            <a:r>
              <a:rPr lang="en-US" altLang="zh-CN" dirty="0">
                <a:solidFill>
                  <a:srgbClr val="FF3300"/>
                </a:solidFill>
                <a:latin typeface="隶书" panose="02010509060101010101" charset="-122"/>
                <a:ea typeface="隶书" panose="02010509060101010101" charset="-122"/>
              </a:rPr>
              <a:t>=3;</a:t>
            </a:r>
            <a:endParaRPr lang="en-US" altLang="zh-CN" dirty="0">
              <a:solidFill>
                <a:schemeClr val="accent2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1104900" y="3980979"/>
            <a:ext cx="7191375" cy="1848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</a:ln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dirty="0">
                <a:latin typeface="隶书" panose="02010509060101010101" charset="-122"/>
                <a:ea typeface="隶书" panose="02010509060101010101" charset="-122"/>
              </a:rPr>
              <a:t>例</a:t>
            </a: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:   a=b=c=5</a:t>
            </a:r>
            <a:endParaRPr lang="en-US" altLang="zh-CN" dirty="0">
              <a:latin typeface="隶书" panose="02010509060101010101" charset="-122"/>
              <a:ea typeface="隶书" panose="02010509060101010101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      a=(b=5)</a:t>
            </a:r>
            <a:endParaRPr lang="en-US" altLang="zh-CN" dirty="0">
              <a:latin typeface="隶书" panose="02010509060101010101" charset="-122"/>
              <a:ea typeface="隶书" panose="02010509060101010101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      a=5+(c=6)</a:t>
            </a:r>
            <a:endParaRPr lang="en-US" altLang="zh-CN" dirty="0">
              <a:latin typeface="隶书" panose="02010509060101010101" charset="-122"/>
              <a:ea typeface="隶书" panose="02010509060101010101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      a=(b=4)+(c=6)</a:t>
            </a:r>
            <a:endParaRPr lang="en-US" altLang="zh-CN" dirty="0">
              <a:latin typeface="隶书" panose="02010509060101010101" charset="-122"/>
              <a:ea typeface="隶书" panose="02010509060101010101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隶书" panose="02010509060101010101" charset="-122"/>
                <a:ea typeface="隶书" panose="02010509060101010101" charset="-122"/>
              </a:rPr>
              <a:t>      a=(b=10)/(c=2)</a:t>
            </a:r>
            <a:endParaRPr lang="en-US" altLang="zh-CN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3890963" y="4000029"/>
            <a:ext cx="3737218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表达式值为</a:t>
            </a:r>
            <a:r>
              <a:rPr lang="zh-CN" altLang="zh-CN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，</a:t>
            </a:r>
            <a:r>
              <a:rPr lang="en-US" altLang="zh-CN" dirty="0" err="1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a,b,c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值为</a:t>
            </a:r>
            <a:r>
              <a:rPr lang="zh-CN" altLang="zh-CN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5</a:t>
            </a:r>
            <a:endParaRPr lang="en-US" altLang="zh-CN" dirty="0">
              <a:solidFill>
                <a:srgbClr val="0000FF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9" name="Text Box 38"/>
          <p:cNvSpPr txBox="1">
            <a:spLocks noChangeArrowheads="1"/>
          </p:cNvSpPr>
          <p:nvPr/>
        </p:nvSpPr>
        <p:spPr bwMode="auto">
          <a:xfrm>
            <a:off x="3833813" y="4285779"/>
            <a:ext cx="1513854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// b=5;a=5</a:t>
            </a:r>
            <a:endParaRPr lang="en-US" altLang="zh-CN" dirty="0">
              <a:solidFill>
                <a:srgbClr val="0000FF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0" name="Text Box 39"/>
          <p:cNvSpPr txBox="1">
            <a:spLocks noChangeArrowheads="1"/>
          </p:cNvSpPr>
          <p:nvPr/>
        </p:nvSpPr>
        <p:spPr bwMode="auto">
          <a:xfrm>
            <a:off x="3833813" y="4609629"/>
            <a:ext cx="3342688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表达式值</a:t>
            </a:r>
            <a:r>
              <a:rPr lang="zh-CN" altLang="zh-CN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11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c=6,a=11</a:t>
            </a:r>
            <a:endParaRPr lang="en-US" altLang="zh-CN" dirty="0">
              <a:solidFill>
                <a:srgbClr val="0000FF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3986213" y="5047779"/>
            <a:ext cx="3953624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表达式值</a:t>
            </a:r>
            <a:r>
              <a:rPr lang="zh-CN" altLang="zh-CN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10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a=10,b=4,c=6</a:t>
            </a:r>
            <a:endParaRPr lang="en-US" altLang="zh-CN" dirty="0">
              <a:solidFill>
                <a:srgbClr val="0000FF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4271963" y="5409729"/>
            <a:ext cx="3799736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表达式值</a:t>
            </a:r>
            <a:r>
              <a:rPr lang="zh-CN" altLang="zh-CN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a=5,b=10,c=2</a:t>
            </a:r>
            <a:endParaRPr lang="en-US" altLang="zh-CN" dirty="0">
              <a:solidFill>
                <a:srgbClr val="0000FF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36538" y="764704"/>
            <a:ext cx="8653462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6580" indent="-2730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charset="2"/>
              <a:buChar char=""/>
            </a:pPr>
            <a:r>
              <a:rPr lang="zh-CN" altLang="en-US" sz="2200" dirty="0">
                <a:solidFill>
                  <a:schemeClr val="tx2"/>
                </a:solidFill>
                <a:latin typeface="隶书" panose="02010509060101010101" charset="-122"/>
                <a:ea typeface="隶书" panose="02010509060101010101" charset="-122"/>
              </a:rPr>
              <a:t>赋值运算符和表达式</a:t>
            </a:r>
            <a:endParaRPr lang="zh-CN" altLang="en-US" sz="2200" dirty="0">
              <a:solidFill>
                <a:schemeClr val="tx2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lvl="3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charset="2"/>
              <a:buChar char=""/>
            </a:pPr>
            <a:r>
              <a:rPr lang="zh-CN" altLang="en-US" sz="1800" dirty="0">
                <a:solidFill>
                  <a:schemeClr val="tx2"/>
                </a:solidFill>
                <a:latin typeface="隶书" panose="02010509060101010101" charset="-122"/>
                <a:ea typeface="隶书" panose="02010509060101010101" charset="-122"/>
              </a:rPr>
              <a:t>结合方向：</a:t>
            </a:r>
            <a:r>
              <a:rPr lang="zh-CN" altLang="en-US" sz="1800" dirty="0">
                <a:solidFill>
                  <a:srgbClr val="00B050"/>
                </a:solidFill>
                <a:latin typeface="隶书" panose="02010509060101010101" charset="-122"/>
                <a:ea typeface="隶书" panose="02010509060101010101" charset="-122"/>
              </a:rPr>
              <a:t>自右向左</a:t>
            </a:r>
            <a:endParaRPr lang="zh-CN" altLang="en-US" sz="1800" dirty="0">
              <a:solidFill>
                <a:srgbClr val="00B050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lvl="3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charset="2"/>
              <a:buChar char=""/>
            </a:pPr>
            <a:r>
              <a:rPr lang="zh-CN" altLang="en-US" sz="1800" dirty="0">
                <a:solidFill>
                  <a:schemeClr val="tx2"/>
                </a:solidFill>
                <a:ea typeface="隶书" panose="02010509060101010101" charset="-122"/>
              </a:rPr>
              <a:t>优先级</a:t>
            </a:r>
            <a:r>
              <a:rPr lang="en-US" altLang="zh-CN" sz="1800" dirty="0">
                <a:solidFill>
                  <a:schemeClr val="tx2"/>
                </a:solidFill>
                <a:ea typeface="隶书" panose="02010509060101010101" charset="-122"/>
              </a:rPr>
              <a:t>:   </a:t>
            </a:r>
            <a:r>
              <a:rPr lang="en-US" altLang="zh-CN" sz="1800" dirty="0">
                <a:solidFill>
                  <a:srgbClr val="00B050"/>
                </a:solidFill>
                <a:ea typeface="隶书" panose="02010509060101010101" charset="-122"/>
              </a:rPr>
              <a:t>15</a:t>
            </a:r>
            <a:endParaRPr lang="en-US" altLang="zh-CN" sz="1800" dirty="0">
              <a:solidFill>
                <a:srgbClr val="00B050"/>
              </a:solidFill>
              <a:ea typeface="隶书" panose="02010509060101010101" charset="-122"/>
            </a:endParaRPr>
          </a:p>
          <a:p>
            <a:pPr lvl="3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charset="2"/>
              <a:buChar char=""/>
            </a:pPr>
            <a:r>
              <a:rPr lang="zh-CN" altLang="en-US" sz="1800" dirty="0">
                <a:solidFill>
                  <a:schemeClr val="tx2"/>
                </a:solidFill>
                <a:latin typeface="隶书" panose="02010509060101010101" charset="-122"/>
                <a:ea typeface="隶书" panose="02010509060101010101" charset="-122"/>
              </a:rPr>
              <a:t>左侧必须是变量，不能是常量或表达式</a:t>
            </a:r>
            <a:endParaRPr lang="en-US" altLang="zh-CN" sz="1800" dirty="0">
              <a:solidFill>
                <a:schemeClr val="tx2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lvl="3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charset="2"/>
              <a:buChar char=""/>
            </a:pPr>
            <a:r>
              <a:rPr lang="zh-CN" altLang="en-US" sz="1800" dirty="0">
                <a:solidFill>
                  <a:srgbClr val="00B050"/>
                </a:solidFill>
                <a:latin typeface="隶书" panose="02010509060101010101" charset="-122"/>
                <a:ea typeface="隶书" panose="02010509060101010101" charset="-122"/>
              </a:rPr>
              <a:t>赋值转换</a:t>
            </a:r>
            <a:r>
              <a:rPr lang="zh-CN" altLang="en-US" sz="1800" dirty="0">
                <a:solidFill>
                  <a:schemeClr val="tx2"/>
                </a:solidFill>
                <a:latin typeface="隶书" panose="02010509060101010101" charset="-122"/>
                <a:ea typeface="隶书" panose="02010509060101010101" charset="-122"/>
              </a:rPr>
              <a:t>规则</a:t>
            </a:r>
            <a:r>
              <a:rPr lang="en-US" altLang="zh-CN" sz="1800" dirty="0">
                <a:solidFill>
                  <a:schemeClr val="tx2"/>
                </a:solidFill>
                <a:latin typeface="隶书" panose="02010509060101010101" charset="-122"/>
                <a:ea typeface="隶书" panose="02010509060101010101" charset="-122"/>
              </a:rPr>
              <a:t>:</a:t>
            </a:r>
            <a:r>
              <a:rPr lang="zh-CN" altLang="en-US" sz="1800" dirty="0">
                <a:solidFill>
                  <a:schemeClr val="tx2"/>
                </a:solidFill>
                <a:latin typeface="隶书" panose="02010509060101010101" charset="-122"/>
                <a:ea typeface="隶书" panose="02010509060101010101" charset="-122"/>
              </a:rPr>
              <a:t>使赋值号右边表达式值</a:t>
            </a:r>
            <a:r>
              <a:rPr lang="zh-CN" altLang="en-US" sz="1800" dirty="0">
                <a:solidFill>
                  <a:srgbClr val="00B050"/>
                </a:solidFill>
                <a:latin typeface="隶书" panose="02010509060101010101" charset="-122"/>
                <a:ea typeface="隶书" panose="02010509060101010101" charset="-122"/>
              </a:rPr>
              <a:t>自动</a:t>
            </a:r>
            <a:r>
              <a:rPr lang="zh-CN" altLang="en-US" sz="1800" dirty="0">
                <a:solidFill>
                  <a:schemeClr val="tx2"/>
                </a:solidFill>
                <a:latin typeface="隶书" panose="02010509060101010101" charset="-122"/>
                <a:ea typeface="隶书" panose="02010509060101010101" charset="-122"/>
              </a:rPr>
              <a:t>转换成其左边变量的类型</a:t>
            </a:r>
            <a:endParaRPr lang="en-US" altLang="zh-CN" sz="1800" dirty="0">
              <a:solidFill>
                <a:schemeClr val="tx2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lvl="3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charset="2"/>
              <a:buChar char=""/>
            </a:pPr>
            <a:r>
              <a:rPr lang="zh-CN" altLang="en-US" sz="1800" dirty="0">
                <a:solidFill>
                  <a:schemeClr val="tx2"/>
                </a:solidFill>
                <a:latin typeface="Candara" panose="020E0502030303020204" charset="0"/>
                <a:ea typeface="隶书" panose="02010509060101010101" charset="-122"/>
              </a:rPr>
              <a:t>赋值表达式的值与变量值相等</a:t>
            </a:r>
            <a:r>
              <a:rPr lang="en-US" altLang="zh-CN" sz="1800" dirty="0">
                <a:solidFill>
                  <a:schemeClr val="tx2"/>
                </a:solidFill>
                <a:latin typeface="Candara" panose="020E0502030303020204" charset="0"/>
                <a:ea typeface="隶书" panose="02010509060101010101" charset="-122"/>
              </a:rPr>
              <a:t>,</a:t>
            </a:r>
            <a:r>
              <a:rPr lang="zh-CN" altLang="en-US" sz="1800" dirty="0">
                <a:solidFill>
                  <a:schemeClr val="tx2"/>
                </a:solidFill>
                <a:latin typeface="Candara" panose="020E0502030303020204" charset="0"/>
                <a:ea typeface="隶书" panose="02010509060101010101" charset="-122"/>
              </a:rPr>
              <a:t>且可嵌套</a:t>
            </a:r>
            <a:endParaRPr lang="zh-CN" altLang="en-US" sz="1800" dirty="0">
              <a:solidFill>
                <a:schemeClr val="tx2"/>
              </a:solidFill>
              <a:ea typeface="隶书" panose="0201050906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CAB3-5484-2240-8426-46CA582D9424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增一和减一运算符</a:t>
            </a:r>
            <a:endParaRPr lang="zh-CN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84313"/>
            <a:ext cx="8640763" cy="4824412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n++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++n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--n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++</a:t>
            </a:r>
            <a:r>
              <a:rPr lang="zh-CN" altLang="en-US">
                <a:ea typeface="宋体" panose="02010600030101010101" pitchFamily="2" charset="-122"/>
              </a:rPr>
              <a:t>让参与运算的变量加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让参与运算的变量减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作为后缀运算符时，先取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的值，然后加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减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作为</a:t>
            </a:r>
            <a:r>
              <a:rPr lang="zh-CN" altLang="en-US">
                <a:solidFill>
                  <a:srgbClr val="880000"/>
                </a:solidFill>
                <a:ea typeface="宋体" panose="02010600030101010101" pitchFamily="2" charset="-122"/>
              </a:rPr>
              <a:t>前缀</a:t>
            </a:r>
            <a:r>
              <a:rPr lang="zh-CN" altLang="en-US">
                <a:ea typeface="宋体" panose="02010600030101010101" pitchFamily="2" charset="-122"/>
              </a:rPr>
              <a:t>运算符时，先加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减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，然后取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的值</a:t>
            </a:r>
            <a:endParaRPr lang="en-US" altLang="zh-CN"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403350" y="4292600"/>
            <a:ext cx="2590800" cy="865188"/>
            <a:chOff x="2064" y="1434"/>
            <a:chExt cx="3129" cy="545"/>
          </a:xfrm>
        </p:grpSpPr>
        <p:sp>
          <p:nvSpPr>
            <p:cNvPr id="196613" name="AutoShape 5"/>
            <p:cNvSpPr>
              <a:spLocks noChangeArrowheads="1"/>
            </p:cNvSpPr>
            <p:nvPr/>
          </p:nvSpPr>
          <p:spPr bwMode="auto">
            <a:xfrm>
              <a:off x="2064" y="1434"/>
              <a:ext cx="3129" cy="545"/>
            </a:xfrm>
            <a:prstGeom prst="foldedCorner">
              <a:avLst>
                <a:gd name="adj" fmla="val 12500"/>
              </a:avLst>
            </a:prstGeom>
            <a:solidFill>
              <a:srgbClr val="FFCC99"/>
            </a:solidFill>
            <a:ln w="19050">
              <a:solidFill>
                <a:srgbClr val="FFFF99"/>
              </a:solidFill>
              <a:rou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96614" name="Text Box 6"/>
            <p:cNvSpPr txBox="1">
              <a:spLocks noChangeArrowheads="1"/>
            </p:cNvSpPr>
            <p:nvPr/>
          </p:nvSpPr>
          <p:spPr bwMode="auto">
            <a:xfrm>
              <a:off x="2064" y="1525"/>
              <a:ext cx="3129" cy="30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32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charset="0"/>
                  <a:ea typeface="隶书" panose="02010509060101010101" charset="-122"/>
                </a:rPr>
                <a:t>m = </a:t>
              </a:r>
              <a:r>
                <a:rPr kumimoji="1" lang="en-US" altLang="zh-CN" sz="3200">
                  <a:solidFill>
                    <a:srgbClr val="88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charset="0"/>
                  <a:ea typeface="隶书" panose="02010509060101010101" charset="-122"/>
                </a:rPr>
                <a:t>++</a:t>
              </a:r>
              <a:r>
                <a:rPr kumimoji="1" lang="en-US" altLang="zh-CN" sz="32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charset="0"/>
                  <a:ea typeface="隶书" panose="02010509060101010101" charset="-122"/>
                </a:rPr>
                <a:t>n;</a:t>
              </a:r>
              <a:endParaRPr kumimoji="1" lang="en-US" altLang="zh-CN" sz="32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隶书" panose="02010509060101010101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5005388" y="3644900"/>
            <a:ext cx="2590800" cy="865188"/>
            <a:chOff x="2064" y="1434"/>
            <a:chExt cx="3129" cy="545"/>
          </a:xfrm>
        </p:grpSpPr>
        <p:sp>
          <p:nvSpPr>
            <p:cNvPr id="196616" name="AutoShape 8"/>
            <p:cNvSpPr>
              <a:spLocks noChangeArrowheads="1"/>
            </p:cNvSpPr>
            <p:nvPr/>
          </p:nvSpPr>
          <p:spPr bwMode="auto">
            <a:xfrm>
              <a:off x="2064" y="1434"/>
              <a:ext cx="3129" cy="545"/>
            </a:xfrm>
            <a:prstGeom prst="foldedCorner">
              <a:avLst>
                <a:gd name="adj" fmla="val 12500"/>
              </a:avLst>
            </a:prstGeom>
            <a:solidFill>
              <a:srgbClr val="FFCC99"/>
            </a:solidFill>
            <a:ln w="19050">
              <a:solidFill>
                <a:srgbClr val="FFFF99"/>
              </a:solidFill>
              <a:rou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96617" name="Text Box 9"/>
            <p:cNvSpPr txBox="1">
              <a:spLocks noChangeArrowheads="1"/>
            </p:cNvSpPr>
            <p:nvPr/>
          </p:nvSpPr>
          <p:spPr bwMode="auto">
            <a:xfrm>
              <a:off x="2064" y="1525"/>
              <a:ext cx="3129" cy="310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32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charset="0"/>
                  <a:ea typeface="隶书" panose="02010509060101010101" charset="-122"/>
                </a:rPr>
                <a:t>n=n+1;</a:t>
              </a:r>
              <a:endParaRPr kumimoji="1" lang="en-US" altLang="zh-CN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隶书" panose="02010509060101010101" charset="-122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5003800" y="4724400"/>
            <a:ext cx="2590800" cy="865188"/>
            <a:chOff x="2064" y="1434"/>
            <a:chExt cx="3129" cy="545"/>
          </a:xfrm>
        </p:grpSpPr>
        <p:sp>
          <p:nvSpPr>
            <p:cNvPr id="196619" name="AutoShape 11"/>
            <p:cNvSpPr>
              <a:spLocks noChangeArrowheads="1"/>
            </p:cNvSpPr>
            <p:nvPr/>
          </p:nvSpPr>
          <p:spPr bwMode="auto">
            <a:xfrm>
              <a:off x="2064" y="1434"/>
              <a:ext cx="3129" cy="545"/>
            </a:xfrm>
            <a:prstGeom prst="foldedCorner">
              <a:avLst>
                <a:gd name="adj" fmla="val 12500"/>
              </a:avLst>
            </a:prstGeom>
            <a:solidFill>
              <a:srgbClr val="FFCC99"/>
            </a:solidFill>
            <a:ln w="19050">
              <a:solidFill>
                <a:srgbClr val="FFFF99"/>
              </a:solidFill>
              <a:rou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96620" name="Text Box 12"/>
            <p:cNvSpPr txBox="1">
              <a:spLocks noChangeArrowheads="1"/>
            </p:cNvSpPr>
            <p:nvPr/>
          </p:nvSpPr>
          <p:spPr bwMode="auto">
            <a:xfrm>
              <a:off x="2064" y="1525"/>
              <a:ext cx="3129" cy="307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32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charset="0"/>
                  <a:ea typeface="隶书" panose="02010509060101010101" charset="-122"/>
                </a:rPr>
                <a:t>m = n;</a:t>
              </a:r>
              <a:endParaRPr kumimoji="1" lang="en-US" altLang="zh-CN" sz="32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隶书" panose="02010509060101010101" charset="-122"/>
              </a:endParaRPr>
            </a:p>
          </p:txBody>
        </p:sp>
      </p:grpSp>
      <p:sp>
        <p:nvSpPr>
          <p:cNvPr id="196621" name="AutoShape 13"/>
          <p:cNvSpPr>
            <a:spLocks noChangeArrowheads="1"/>
          </p:cNvSpPr>
          <p:nvPr/>
        </p:nvSpPr>
        <p:spPr bwMode="auto">
          <a:xfrm>
            <a:off x="4211638" y="4148138"/>
            <a:ext cx="719137" cy="10064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66CC"/>
          </a:solidFill>
          <a:ln w="19050" algn="ctr">
            <a:solidFill>
              <a:srgbClr val="99CCFF"/>
            </a:solidFill>
            <a:miter lim="800000"/>
          </a:ln>
          <a:effectLst>
            <a:outerShdw dist="35921" dir="2700000" algn="ctr" rotWithShape="0">
              <a:srgbClr val="990000"/>
            </a:outerShdw>
          </a:effectLst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1F3F-B647-8145-81A2-5BC7594110CA}" type="datetime1">
              <a:rPr lang="zh-CN" altLang="en-US" smtClean="0"/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822896"/>
          </a:xfrm>
        </p:spPr>
        <p:txBody>
          <a:bodyPr/>
          <a:lstStyle/>
          <a:p>
            <a:r>
              <a:rPr lang="zh-CN" altLang="en-US"/>
              <a:t>增一和减一运算符</a:t>
            </a:r>
            <a:endParaRPr lang="zh-CN" alt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84313"/>
            <a:ext cx="8640763" cy="46116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良好的程序设计风格提倡：在一行语句中，一个变量只能出现一次加</a:t>
            </a: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ea typeface="宋体" panose="02010600030101010101" pitchFamily="2" charset="-122"/>
              </a:rPr>
              <a:t>或者减</a:t>
            </a: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ea typeface="宋体" panose="02010600030101010101" pitchFamily="2" charset="-122"/>
              </a:rPr>
              <a:t>运算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过多的加</a:t>
            </a: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ea typeface="宋体" panose="02010600030101010101" pitchFamily="2" charset="-122"/>
              </a:rPr>
              <a:t>和减</a:t>
            </a: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ea typeface="宋体" panose="02010600030101010101" pitchFamily="2" charset="-122"/>
              </a:rPr>
              <a:t>运算混合，不仅可读性差，而且因为编译器实现的方法不同，导致不同编译器产生不同的运行结果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2F8A-CAC3-D446-BECD-7F29FEC2A2E3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11138" y="692696"/>
            <a:ext cx="77724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31B6FD">
                  <a:lumMod val="75000"/>
                </a:srgbClr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rPr>
              <a:t>逗号运算符和表达式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隶书" panose="02010509060101010101" charset="-122"/>
              <a:ea typeface="隶书" panose="02010509060101010101" charset="-122"/>
            </a:endParaRPr>
          </a:p>
          <a:p>
            <a:pPr marL="731520" marR="0" lvl="2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31B6FD">
                  <a:lumMod val="75000"/>
                </a:srgbClr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形式：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表达式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,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表达式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,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……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表达式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n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charset="-122"/>
            </a:endParaRPr>
          </a:p>
          <a:p>
            <a:pPr marL="731520" marR="0" lvl="2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31B6FD">
                  <a:lumMod val="75000"/>
                </a:srgbClr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结合性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: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从左向右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charset="-122"/>
            </a:endParaRPr>
          </a:p>
          <a:p>
            <a:pPr marL="731520" marR="0" lvl="2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31B6FD">
                  <a:lumMod val="75000"/>
                </a:srgbClr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优先级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: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EAE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15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charset="-122"/>
            </a:endParaRPr>
          </a:p>
          <a:p>
            <a:pPr marL="731520" marR="0" lvl="2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31B6FD">
                  <a:lumMod val="75000"/>
                </a:srgbClr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逗号表达式的值：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等于表达式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n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的值</a:t>
            </a:r>
            <a:endParaRPr kumimoji="0" lang="zh-CN" altLang="zh-CN" sz="16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charset="-122"/>
            </a:endParaRPr>
          </a:p>
          <a:p>
            <a:pPr marL="731520" marR="0" lvl="2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31B6FD">
                  <a:lumMod val="75000"/>
                </a:srgbClr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用途：常用于循环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for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语句中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charset="-122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81013" y="3402558"/>
            <a:ext cx="8396287" cy="2990850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5EAEFF"/>
            </a:solidFill>
            <a:miter lim="800000"/>
          </a:ln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例  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a=3*5,a*4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    a=3*5,a*4,a+5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例</a:t>
            </a:r>
            <a:r>
              <a:rPr kumimoji="1" lang="zh-CN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x=(a=3,6*3)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    x=a=3,6*a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例</a:t>
            </a:r>
            <a:r>
              <a:rPr kumimoji="1" lang="zh-CN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a=1;b=2;c=3;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    printf(“%d,%d,%d”,a,b,c);   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    printf(“%d,%d,%d”,(a,b,c),b,c);     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053013" y="3364458"/>
            <a:ext cx="256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00FF"/>
                </a:solidFill>
                <a:latin typeface="Times New Roman" panose="02020603050405020304" charset="0"/>
              </a:rPr>
              <a:t>//a=15,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charset="0"/>
              </a:rPr>
              <a:t>表达式值</a:t>
            </a:r>
            <a:r>
              <a:rPr lang="zh-CN" altLang="zh-CN" b="0" dirty="0">
                <a:solidFill>
                  <a:srgbClr val="0000FF"/>
                </a:solidFill>
                <a:latin typeface="Times New Roman" panose="02020603050405020304" charset="0"/>
              </a:rPr>
              <a:t>60</a:t>
            </a:r>
            <a:endParaRPr lang="en-US" altLang="zh-CN" b="0" dirty="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995863" y="3707358"/>
            <a:ext cx="256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00FF"/>
                </a:solidFill>
                <a:latin typeface="Times New Roman" panose="02020603050405020304" charset="0"/>
              </a:rPr>
              <a:t>//a=15,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charset="0"/>
              </a:rPr>
              <a:t>表达式值</a:t>
            </a:r>
            <a:r>
              <a:rPr lang="zh-CN" altLang="zh-CN" b="0" dirty="0">
                <a:solidFill>
                  <a:srgbClr val="0000FF"/>
                </a:solidFill>
                <a:latin typeface="Times New Roman" panose="02020603050405020304" charset="0"/>
              </a:rPr>
              <a:t>20</a:t>
            </a:r>
            <a:endParaRPr lang="en-US" altLang="zh-CN" b="0" dirty="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146550" y="4164558"/>
            <a:ext cx="463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00FF"/>
                </a:solidFill>
                <a:latin typeface="Times New Roman" panose="02020603050405020304" charset="0"/>
              </a:rPr>
              <a:t>//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charset="0"/>
              </a:rPr>
              <a:t>赋值表达式，表达式值</a:t>
            </a:r>
            <a:r>
              <a:rPr lang="zh-CN" altLang="zh-CN" b="0" dirty="0">
                <a:solidFill>
                  <a:srgbClr val="0000FF"/>
                </a:solidFill>
                <a:latin typeface="Times New Roman" panose="02020603050405020304" charset="0"/>
              </a:rPr>
              <a:t>18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charset="0"/>
              </a:rPr>
              <a:t>，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charset="0"/>
              </a:rPr>
              <a:t>x=18</a:t>
            </a:r>
            <a:endParaRPr lang="en-US" altLang="zh-CN" b="0" dirty="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443413" y="4583658"/>
            <a:ext cx="402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00FF"/>
                </a:solidFill>
                <a:latin typeface="Times New Roman" panose="02020603050405020304" charset="0"/>
              </a:rPr>
              <a:t>//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charset="0"/>
              </a:rPr>
              <a:t>逗号表达式</a:t>
            </a:r>
            <a:r>
              <a:rPr lang="zh-CN" altLang="zh-CN" b="0" dirty="0">
                <a:solidFill>
                  <a:srgbClr val="0000FF"/>
                </a:solidFill>
                <a:latin typeface="Times New Roman" panose="02020603050405020304" charset="0"/>
              </a:rPr>
              <a:t>,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charset="0"/>
              </a:rPr>
              <a:t>表达式值</a:t>
            </a:r>
            <a:r>
              <a:rPr lang="zh-CN" altLang="zh-CN" b="0" dirty="0">
                <a:solidFill>
                  <a:srgbClr val="0000FF"/>
                </a:solidFill>
                <a:latin typeface="Times New Roman" panose="02020603050405020304" charset="0"/>
              </a:rPr>
              <a:t>18,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charset="0"/>
              </a:rPr>
              <a:t>x=3</a:t>
            </a:r>
            <a:endParaRPr lang="en-US" altLang="zh-CN" b="0" dirty="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138863" y="5199608"/>
            <a:ext cx="958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00FF"/>
                </a:solidFill>
                <a:latin typeface="Times New Roman" panose="02020603050405020304" charset="0"/>
              </a:rPr>
              <a:t>//1,2,3</a:t>
            </a:r>
            <a:endParaRPr lang="en-US" altLang="zh-CN" b="0" dirty="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573838" y="5607596"/>
            <a:ext cx="958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00FF"/>
                </a:solidFill>
                <a:latin typeface="Times New Roman" panose="02020603050405020304" charset="0"/>
              </a:rPr>
              <a:t>//3,2,3</a:t>
            </a:r>
            <a:endParaRPr lang="en-US" altLang="zh-CN" b="0" dirty="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702D-AA40-264A-98EF-EABE07FCF80A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D27D-C71F-6644-81E1-A51FBE2038E9}" type="datetime1">
              <a:rPr lang="zh-CN" altLang="en-US" smtClean="0"/>
            </a:fld>
            <a:endParaRPr 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112713" y="920750"/>
            <a:ext cx="7772400" cy="20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/>
            <a:r>
              <a:rPr lang="zh-CN" altLang="en-US" b="0">
                <a:latin typeface="Arial" panose="020B0604020202020204" pitchFamily="34" charset="0"/>
                <a:ea typeface="隶书" panose="02010509060101010101" charset="-122"/>
              </a:rPr>
              <a:t>关系运算符和表达式</a:t>
            </a:r>
            <a:endParaRPr lang="zh-CN" altLang="en-US" b="0">
              <a:latin typeface="Arial" panose="020B0604020202020204" pitchFamily="34" charset="0"/>
              <a:ea typeface="隶书" panose="02010509060101010101" charset="-122"/>
            </a:endParaRPr>
          </a:p>
          <a:p>
            <a:pPr lvl="2" fontAlgn="auto"/>
            <a:r>
              <a:rPr lang="zh-CN" altLang="en-US" b="0">
                <a:latin typeface="Arial" panose="020B0604020202020204" pitchFamily="34" charset="0"/>
                <a:ea typeface="隶书" panose="02010509060101010101" charset="-122"/>
              </a:rPr>
              <a:t>关系运算符</a:t>
            </a:r>
            <a:endParaRPr lang="zh-CN" altLang="en-US" b="0">
              <a:latin typeface="Arial" panose="020B0604020202020204" pitchFamily="34" charset="0"/>
              <a:ea typeface="隶书" panose="02010509060101010101" charset="-122"/>
            </a:endParaRPr>
          </a:p>
          <a:p>
            <a:pPr lvl="3" fontAlgn="auto"/>
            <a:r>
              <a:rPr lang="zh-CN" altLang="en-US" b="0">
                <a:latin typeface="Arial" panose="020B0604020202020204" pitchFamily="34" charset="0"/>
                <a:ea typeface="隶书" panose="02010509060101010101" charset="-122"/>
              </a:rPr>
              <a:t>种类</a:t>
            </a:r>
            <a:r>
              <a:rPr lang="zh-CN" altLang="en-US" b="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charset="-122"/>
              </a:rPr>
              <a:t>：</a:t>
            </a:r>
            <a:r>
              <a:rPr lang="en-US" altLang="zh-CN" b="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charset="-122"/>
              </a:rPr>
              <a:t>&lt;  &lt;=   ==   &gt;=   &gt;    !=</a:t>
            </a:r>
            <a:endParaRPr lang="en-US" altLang="zh-CN" b="0">
              <a:latin typeface="Arial" panose="020B0604020202020204" pitchFamily="34" charset="0"/>
              <a:ea typeface="隶书" panose="02010509060101010101" charset="-122"/>
            </a:endParaRPr>
          </a:p>
          <a:p>
            <a:pPr lvl="3" fontAlgn="auto"/>
            <a:r>
              <a:rPr lang="zh-CN" altLang="en-US" b="0">
                <a:latin typeface="Arial" panose="020B0604020202020204" pitchFamily="34" charset="0"/>
                <a:ea typeface="隶书" panose="02010509060101010101" charset="-122"/>
              </a:rPr>
              <a:t>结合方向：自左向右</a:t>
            </a:r>
            <a:endParaRPr lang="zh-CN" altLang="en-US" b="0">
              <a:latin typeface="Arial" panose="020B0604020202020204" pitchFamily="34" charset="0"/>
              <a:ea typeface="隶书" panose="02010509060101010101" charset="-122"/>
            </a:endParaRPr>
          </a:p>
          <a:p>
            <a:pPr lvl="3" fontAlgn="auto"/>
            <a:r>
              <a:rPr lang="zh-CN" altLang="en-US" b="0">
                <a:latin typeface="Arial" panose="020B0604020202020204" pitchFamily="34" charset="0"/>
                <a:ea typeface="隶书" panose="02010509060101010101" charset="-122"/>
              </a:rPr>
              <a:t>优先级别：</a:t>
            </a:r>
            <a:endParaRPr lang="en-US" altLang="zh-CN" b="0">
              <a:latin typeface="Arial" panose="020B0604020202020204" pitchFamily="34" charset="0"/>
              <a:ea typeface="隶书" panose="02010509060101010101" charset="-122"/>
            </a:endParaRPr>
          </a:p>
          <a:p>
            <a:pPr lvl="3" fontAlgn="auto"/>
            <a:r>
              <a:rPr lang="zh-CN" altLang="en-US" b="0">
                <a:ea typeface="隶书" panose="02010509060101010101" charset="-122"/>
              </a:rPr>
              <a:t>关系表达式的值：是逻辑值“真”或“假”，</a:t>
            </a:r>
            <a:r>
              <a:rPr lang="en-US" altLang="zh-CN" b="0">
                <a:ea typeface="隶书" panose="02010509060101010101" charset="-122"/>
              </a:rPr>
              <a:t>true</a:t>
            </a:r>
            <a:r>
              <a:rPr lang="zh-CN" altLang="en-US" b="0">
                <a:ea typeface="隶书" panose="02010509060101010101" charset="-122"/>
              </a:rPr>
              <a:t>和</a:t>
            </a:r>
            <a:r>
              <a:rPr lang="en-US" altLang="zh-CN" b="0">
                <a:ea typeface="隶书" panose="02010509060101010101" charset="-122"/>
              </a:rPr>
              <a:t>false</a:t>
            </a:r>
            <a:endParaRPr lang="en-US" altLang="zh-CN" b="0">
              <a:ea typeface="隶书" panose="02010509060101010101" charset="-122"/>
            </a:endParaRPr>
          </a:p>
          <a:p>
            <a:pPr lvl="3" fontAlgn="auto"/>
            <a:endParaRPr lang="zh-CN" altLang="en-US" b="0">
              <a:latin typeface="Arial" panose="020B0604020202020204" pitchFamily="34" charset="0"/>
              <a:ea typeface="隶书" panose="02010509060101010101" charset="-122"/>
            </a:endParaRPr>
          </a:p>
        </p:txBody>
      </p:sp>
      <p:grpSp>
        <p:nvGrpSpPr>
          <p:cNvPr id="24" name="Group 22"/>
          <p:cNvGrpSpPr/>
          <p:nvPr/>
        </p:nvGrpSpPr>
        <p:grpSpPr bwMode="auto">
          <a:xfrm>
            <a:off x="5670614" y="286045"/>
            <a:ext cx="3052762" cy="2160587"/>
            <a:chOff x="2208" y="1536"/>
            <a:chExt cx="1923" cy="1361"/>
          </a:xfrm>
        </p:grpSpPr>
        <p:grpSp>
          <p:nvGrpSpPr>
            <p:cNvPr id="25" name="Group 20"/>
            <p:cNvGrpSpPr/>
            <p:nvPr/>
          </p:nvGrpSpPr>
          <p:grpSpPr bwMode="auto">
            <a:xfrm>
              <a:off x="2208" y="1536"/>
              <a:ext cx="1923" cy="1361"/>
              <a:chOff x="2208" y="1536"/>
              <a:chExt cx="1923" cy="1361"/>
            </a:xfrm>
          </p:grpSpPr>
          <p:sp>
            <p:nvSpPr>
              <p:cNvPr id="28" name="Rectangle 4"/>
              <p:cNvSpPr>
                <a:spLocks noChangeArrowheads="1"/>
              </p:cNvSpPr>
              <p:nvPr/>
            </p:nvSpPr>
            <p:spPr bwMode="auto">
              <a:xfrm>
                <a:off x="2208" y="1536"/>
                <a:ext cx="1923" cy="1361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Text Box 5"/>
              <p:cNvSpPr txBox="1">
                <a:spLocks noChangeArrowheads="1"/>
              </p:cNvSpPr>
              <p:nvPr/>
            </p:nvSpPr>
            <p:spPr bwMode="auto">
              <a:xfrm>
                <a:off x="2383" y="1603"/>
                <a:ext cx="296" cy="1210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&lt;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&lt;=</a:t>
                </a:r>
                <a:endPara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&gt;</a:t>
                </a:r>
                <a:endPara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&gt;=</a:t>
                </a:r>
                <a:endPara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==</a:t>
                </a:r>
                <a:endPara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</a:rPr>
                  <a:t>!=</a:t>
                </a:r>
                <a:endParaRPr kumimoji="1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AutoShape 6"/>
              <p:cNvSpPr/>
              <p:nvPr/>
            </p:nvSpPr>
            <p:spPr bwMode="auto">
              <a:xfrm>
                <a:off x="2836" y="1724"/>
                <a:ext cx="47" cy="600"/>
              </a:xfrm>
              <a:prstGeom prst="rightBrace">
                <a:avLst>
                  <a:gd name="adj1" fmla="val 106383"/>
                  <a:gd name="adj2" fmla="val 50000"/>
                </a:avLst>
              </a:prstGeom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  <a:rou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AutoShape 7"/>
              <p:cNvSpPr/>
              <p:nvPr/>
            </p:nvSpPr>
            <p:spPr bwMode="auto">
              <a:xfrm>
                <a:off x="2836" y="2402"/>
                <a:ext cx="47" cy="344"/>
              </a:xfrm>
              <a:prstGeom prst="rightBrace">
                <a:avLst>
                  <a:gd name="adj1" fmla="val 60993"/>
                  <a:gd name="adj2" fmla="val 50000"/>
                </a:avLst>
              </a:prstGeom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  <a:rou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2883" y="1825"/>
              <a:ext cx="1166" cy="252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优先级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6</a:t>
              </a: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（高）</a:t>
              </a:r>
              <a:endParaRPr kumimoji="1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2883" y="2413"/>
              <a:ext cx="1166" cy="252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优先级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7</a:t>
              </a: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（低）</a:t>
              </a:r>
              <a:endParaRPr kumimoji="1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508000" y="3427413"/>
            <a:ext cx="2790825" cy="1633537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5EAEFF"/>
            </a:solidFill>
            <a:miter lim="800000"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rPr>
              <a:t>例   </a:t>
            </a: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rPr>
              <a:t>c&gt;a+b    </a:t>
            </a: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rPr>
              <a:t>//c&gt;(a+b)</a:t>
            </a:r>
            <a:endParaRPr kumimoji="1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charset="-122"/>
              <a:ea typeface="隶书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rPr>
              <a:t>     a&gt;b!=c  </a:t>
            </a:r>
            <a:r>
              <a: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rPr>
              <a:t>  </a:t>
            </a: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rPr>
              <a:t>//(a&gt;b)!=c</a:t>
            </a:r>
            <a:endParaRPr kumimoji="1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charset="-122"/>
              <a:ea typeface="隶书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rPr>
              <a:t>     a==b&lt;c   </a:t>
            </a: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rPr>
              <a:t>//a==(b&lt;c)</a:t>
            </a:r>
            <a:endParaRPr kumimoji="1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charset="-122"/>
              <a:ea typeface="隶书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rPr>
              <a:t>     a=b&gt;c     </a:t>
            </a: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rPr>
              <a:t>//a=(b&gt;c)</a:t>
            </a:r>
            <a:endParaRPr kumimoji="1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charset="-122"/>
              <a:ea typeface="隶书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3914775" y="3449638"/>
            <a:ext cx="4606925" cy="2173287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000000"/>
            </a:solidFill>
            <a:miter lim="800000"/>
          </a:ln>
        </p:spPr>
        <p:txBody>
          <a:bodyPr lIns="90000" tIns="46800" rIns="90000" bIns="46800"/>
          <a:lstStyle>
            <a:lvl1pPr marL="2286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例   </a:t>
            </a: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int a=3,b=2,c=1,d,f;</a:t>
            </a:r>
            <a:endParaRPr kumimoji="1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charset="-122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       a&gt;b </a:t>
            </a:r>
            <a:endParaRPr kumimoji="1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charset="-122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      (a&gt;b)==c</a:t>
            </a:r>
            <a:endParaRPr kumimoji="1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charset="-122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       b+c&lt;a</a:t>
            </a:r>
            <a:endParaRPr kumimoji="1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charset="-122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       d=a&gt;b</a:t>
            </a:r>
            <a:endParaRPr kumimoji="1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charset="-122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       f=a&gt;b&gt;c</a:t>
            </a:r>
            <a:endParaRPr kumimoji="1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charset="-122"/>
            </a:endParaRP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6926263" y="3717032"/>
            <a:ext cx="1463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00FF"/>
                </a:solidFill>
                <a:latin typeface="Times New Roman" panose="02020603050405020304" charset="0"/>
              </a:rPr>
              <a:t>//</a:t>
            </a:r>
            <a:r>
              <a:rPr lang="zh-CN" altLang="en-US" sz="2000" b="0" dirty="0">
                <a:solidFill>
                  <a:srgbClr val="0000FF"/>
                </a:solidFill>
                <a:latin typeface="Times New Roman" panose="02020603050405020304" charset="0"/>
              </a:rPr>
              <a:t>表达式值</a:t>
            </a:r>
            <a:r>
              <a:rPr lang="zh-CN" altLang="zh-CN" sz="2000" b="0" dirty="0">
                <a:solidFill>
                  <a:srgbClr val="0000FF"/>
                </a:solidFill>
                <a:latin typeface="Times New Roman" panose="02020603050405020304" charset="0"/>
              </a:rPr>
              <a:t>1</a:t>
            </a:r>
            <a:endParaRPr lang="en-US" altLang="zh-CN" sz="2000" b="0" dirty="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6907213" y="4077072"/>
            <a:ext cx="1463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Times New Roman" panose="02020603050405020304" charset="0"/>
              </a:rPr>
              <a:t>//</a:t>
            </a:r>
            <a:r>
              <a:rPr lang="zh-CN" altLang="en-US" sz="2000" b="0" dirty="0">
                <a:solidFill>
                  <a:srgbClr val="0000FF"/>
                </a:solidFill>
                <a:latin typeface="Times New Roman" panose="02020603050405020304" charset="0"/>
              </a:rPr>
              <a:t>表达式值</a:t>
            </a:r>
            <a:r>
              <a:rPr lang="zh-CN" altLang="zh-CN" sz="2000" b="0" dirty="0">
                <a:solidFill>
                  <a:srgbClr val="0000FF"/>
                </a:solidFill>
                <a:latin typeface="Times New Roman" panose="02020603050405020304" charset="0"/>
              </a:rPr>
              <a:t>1</a:t>
            </a:r>
            <a:endParaRPr lang="en-US" altLang="zh-CN" sz="2000" b="0" dirty="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6831013" y="4365104"/>
            <a:ext cx="1463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Times New Roman" panose="02020603050405020304" charset="0"/>
              </a:rPr>
              <a:t>//</a:t>
            </a:r>
            <a:r>
              <a:rPr lang="zh-CN" altLang="en-US" sz="2000" b="0" dirty="0">
                <a:solidFill>
                  <a:srgbClr val="0000FF"/>
                </a:solidFill>
                <a:latin typeface="Times New Roman" panose="02020603050405020304" charset="0"/>
              </a:rPr>
              <a:t>表达式值</a:t>
            </a:r>
            <a:r>
              <a:rPr lang="zh-CN" altLang="zh-CN" sz="2000" b="0" dirty="0">
                <a:solidFill>
                  <a:srgbClr val="0000FF"/>
                </a:solidFill>
                <a:latin typeface="Times New Roman" panose="02020603050405020304" charset="0"/>
              </a:rPr>
              <a:t>0</a:t>
            </a:r>
            <a:endParaRPr lang="en-US" altLang="zh-CN" sz="2000" b="0" dirty="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6907213" y="4653136"/>
            <a:ext cx="717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00FF"/>
                </a:solidFill>
                <a:latin typeface="Times New Roman" panose="02020603050405020304" charset="0"/>
              </a:rPr>
              <a:t>//d=1</a:t>
            </a:r>
            <a:endParaRPr lang="en-US" altLang="zh-CN" sz="2000" b="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7021513" y="4941168"/>
            <a:ext cx="674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00FF"/>
                </a:solidFill>
                <a:latin typeface="Times New Roman" panose="02020603050405020304" charset="0"/>
              </a:rPr>
              <a:t>//f=0</a:t>
            </a:r>
            <a:endParaRPr lang="en-US" altLang="zh-CN" sz="2000" b="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5" autoUpdateAnimBg="0" build="p"/>
      <p:bldP spid="32" grpId="0" animBg="1" autoUpdateAnimBg="0"/>
      <p:bldP spid="33" grpId="0" animBg="1" autoUpdateAnimBg="0"/>
      <p:bldP spid="34" grpId="0" autoUpdateAnimBg="0" build="p"/>
      <p:bldP spid="35" grpId="0" autoUpdateAnimBg="0" build="p"/>
      <p:bldP spid="36" grpId="0" autoUpdateAnimBg="0" build="p"/>
      <p:bldP spid="37" grpId="0" autoUpdateAnimBg="0" build="p"/>
      <p:bldP spid="38" grpId="0" autoUpdateAnimBg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0" y="296863"/>
            <a:ext cx="850106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eaLnBrk="1" hangingPunct="1">
              <a:lnSpc>
                <a:spcPct val="100000"/>
              </a:lnSpc>
            </a:pPr>
            <a:r>
              <a:rPr kumimoji="0" lang="zh-CN" altLang="en-US" sz="1800" b="0">
                <a:latin typeface="宋体" panose="02010600030101010101" pitchFamily="2" charset="-122"/>
                <a:ea typeface="宋体" panose="02010600030101010101" pitchFamily="2" charset="-122"/>
              </a:rPr>
              <a:t>关系运算注意：</a:t>
            </a:r>
            <a:endParaRPr kumimoji="0" lang="zh-CN" altLang="en-US" sz="1800" b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charset="2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498475" y="889000"/>
            <a:ext cx="3973513" cy="860425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5EAEFF"/>
            </a:solidFill>
            <a:miter lim="800000"/>
          </a:ln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例</a:t>
            </a:r>
            <a:r>
              <a:rPr kumimoji="1" lang="zh-CN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  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若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a=0; b=0.5; x=0.3;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     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则</a:t>
            </a:r>
            <a:r>
              <a:rPr kumimoji="1" lang="zh-CN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&lt;=x&lt;=b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的值为</a:t>
            </a:r>
            <a:r>
              <a:rPr kumimoji="1" lang="zh-CN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   </a:t>
            </a: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sym typeface="Symbol" panose="05050102010706020507" charset="2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889697" y="1303933"/>
            <a:ext cx="32442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ea typeface="隶书" panose="02010509060101010101" charset="-122"/>
              </a:rPr>
              <a:t>0</a:t>
            </a:r>
            <a:endParaRPr lang="en-US" altLang="zh-CN" sz="2000" b="0" dirty="0">
              <a:solidFill>
                <a:srgbClr val="FF0000"/>
              </a:solidFill>
              <a:ea typeface="隶书" panose="02010509060101010101" charset="-122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4694238" y="939800"/>
            <a:ext cx="4278312" cy="833438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5EAEFF"/>
            </a:solidFill>
            <a:miter lim="800000"/>
          </a:ln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例</a:t>
            </a:r>
            <a:r>
              <a:rPr kumimoji="1" lang="zh-CN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 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5&gt;2&gt;7&gt;8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在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C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中是允许的，值为</a:t>
            </a: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sym typeface="Symbol" panose="05050102010706020507" charset="2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5436096" y="13335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ea typeface="隶书" panose="02010509060101010101" charset="-122"/>
              </a:rPr>
              <a:t>0</a:t>
            </a:r>
            <a:endParaRPr lang="en-US" altLang="zh-CN" sz="2000" b="0">
              <a:solidFill>
                <a:srgbClr val="FF0000"/>
              </a:solidFill>
              <a:ea typeface="隶书" panose="02010509060101010101" charset="-122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508000" y="2028825"/>
            <a:ext cx="3973513" cy="1225550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5EAEFF"/>
            </a:solidFill>
            <a:miter lim="800000"/>
          </a:ln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例</a:t>
            </a:r>
            <a:r>
              <a:rPr kumimoji="1" lang="zh-CN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 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int  i=1, j=7,a;  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        a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=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i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+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(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j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%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4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!=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0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);   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        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则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a=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sym typeface="Symbol" panose="05050102010706020507" charset="2"/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871663" y="2852936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ea typeface="隶书" panose="02010509060101010101" charset="-122"/>
              </a:rPr>
              <a:t>2</a:t>
            </a:r>
            <a:endParaRPr lang="en-US" altLang="zh-CN" sz="2000" b="0" dirty="0">
              <a:solidFill>
                <a:srgbClr val="FF0000"/>
              </a:solidFill>
              <a:ea typeface="隶书" panose="02010509060101010101" charset="-122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4711700" y="2182813"/>
            <a:ext cx="4178300" cy="860425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5EAEFF"/>
            </a:solidFill>
            <a:miter lim="800000"/>
          </a:ln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例   ‘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a’&gt;0        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结果为</a:t>
            </a:r>
            <a:endParaRPr kumimoji="1" lang="zh-CN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    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‘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A’&gt;100    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结果为</a:t>
            </a: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sym typeface="Symbol" panose="05050102010706020507" charset="2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8074025" y="2251075"/>
            <a:ext cx="2762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ea typeface="隶书" panose="02010509060101010101" charset="-122"/>
              </a:rPr>
              <a:t>1</a:t>
            </a:r>
            <a:endParaRPr lang="en-US" altLang="zh-CN" sz="2000" b="0" dirty="0">
              <a:solidFill>
                <a:srgbClr val="FF0000"/>
              </a:solidFill>
              <a:ea typeface="隶书" panose="02010509060101010101" charset="-122"/>
            </a:endParaRP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8064500" y="2592388"/>
            <a:ext cx="2778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ea typeface="隶书" panose="02010509060101010101" charset="-122"/>
              </a:rPr>
              <a:t>0</a:t>
            </a:r>
            <a:endParaRPr lang="en-US" altLang="zh-CN" sz="2000" b="0" dirty="0">
              <a:solidFill>
                <a:srgbClr val="FF0000"/>
              </a:solidFill>
              <a:ea typeface="隶书" panose="02010509060101010101" charset="-122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512763" y="3562350"/>
            <a:ext cx="4830762" cy="2320925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5EAEFF"/>
            </a:solidFill>
            <a:miter lim="800000"/>
          </a:ln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例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注意区分“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=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”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与“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==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”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      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int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a=0,b=1;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        if(a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=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b)   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             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printf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(“a  equal  to  b”);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        else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sym typeface="Symbol" panose="05050102010706020507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              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printf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(“a  not  equal  to  b”);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sym typeface="Symbol" panose="05050102010706020507" charset="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92DD-8B77-4245-AA7B-86F6781422CA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5" grpId="0"/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3"/>
          <p:cNvGrpSpPr/>
          <p:nvPr/>
        </p:nvGrpSpPr>
        <p:grpSpPr bwMode="auto">
          <a:xfrm>
            <a:off x="1639888" y="2447925"/>
            <a:ext cx="5867400" cy="2152650"/>
            <a:chOff x="1104" y="1284"/>
            <a:chExt cx="3696" cy="1356"/>
          </a:xfrm>
        </p:grpSpPr>
        <p:grpSp>
          <p:nvGrpSpPr>
            <p:cNvPr id="55" name="Group 22"/>
            <p:cNvGrpSpPr/>
            <p:nvPr/>
          </p:nvGrpSpPr>
          <p:grpSpPr bwMode="auto">
            <a:xfrm>
              <a:off x="1104" y="1296"/>
              <a:ext cx="3696" cy="1344"/>
              <a:chOff x="1032" y="2784"/>
              <a:chExt cx="3924" cy="1344"/>
            </a:xfrm>
          </p:grpSpPr>
          <p:sp>
            <p:nvSpPr>
              <p:cNvPr id="75" name="Rectangle 17"/>
              <p:cNvSpPr>
                <a:spLocks noChangeArrowheads="1"/>
              </p:cNvSpPr>
              <p:nvPr/>
            </p:nvSpPr>
            <p:spPr bwMode="auto">
              <a:xfrm>
                <a:off x="1032" y="2784"/>
                <a:ext cx="3924" cy="1344"/>
              </a:xfrm>
              <a:prstGeom prst="rect">
                <a:avLst/>
              </a:prstGeom>
              <a:solidFill>
                <a:sysClr val="window" lastClr="FFFFFF"/>
              </a:solidFill>
              <a:ln w="38100">
                <a:solidFill>
                  <a:srgbClr val="5EAEFF"/>
                </a:solidFill>
                <a:miter lim="800000"/>
              </a:ln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Line 18"/>
              <p:cNvSpPr>
                <a:spLocks noChangeShapeType="1"/>
              </p:cNvSpPr>
              <p:nvPr/>
            </p:nvSpPr>
            <p:spPr bwMode="auto">
              <a:xfrm>
                <a:off x="1032" y="3036"/>
                <a:ext cx="3924" cy="0"/>
              </a:xfrm>
              <a:prstGeom prst="line">
                <a:avLst/>
              </a:prstGeom>
              <a:noFill/>
              <a:ln w="38100">
                <a:solidFill>
                  <a:srgbClr val="5EAE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Line 19"/>
              <p:cNvSpPr>
                <a:spLocks noChangeShapeType="1"/>
              </p:cNvSpPr>
              <p:nvPr/>
            </p:nvSpPr>
            <p:spPr bwMode="auto">
              <a:xfrm>
                <a:off x="1032" y="3304"/>
                <a:ext cx="3924" cy="0"/>
              </a:xfrm>
              <a:prstGeom prst="line">
                <a:avLst/>
              </a:prstGeom>
              <a:noFill/>
              <a:ln w="38100">
                <a:solidFill>
                  <a:srgbClr val="5EAE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Line 20"/>
              <p:cNvSpPr>
                <a:spLocks noChangeShapeType="1"/>
              </p:cNvSpPr>
              <p:nvPr/>
            </p:nvSpPr>
            <p:spPr bwMode="auto">
              <a:xfrm>
                <a:off x="1032" y="3572"/>
                <a:ext cx="3924" cy="0"/>
              </a:xfrm>
              <a:prstGeom prst="line">
                <a:avLst/>
              </a:prstGeom>
              <a:noFill/>
              <a:ln w="38100">
                <a:solidFill>
                  <a:srgbClr val="5EAE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Line 21"/>
              <p:cNvSpPr>
                <a:spLocks noChangeShapeType="1"/>
              </p:cNvSpPr>
              <p:nvPr/>
            </p:nvSpPr>
            <p:spPr bwMode="auto">
              <a:xfrm>
                <a:off x="1032" y="3840"/>
                <a:ext cx="3924" cy="0"/>
              </a:xfrm>
              <a:prstGeom prst="line">
                <a:avLst/>
              </a:prstGeom>
              <a:noFill/>
              <a:ln w="38100">
                <a:solidFill>
                  <a:srgbClr val="5EAE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6" name="Line 23"/>
            <p:cNvSpPr>
              <a:spLocks noChangeShapeType="1"/>
            </p:cNvSpPr>
            <p:nvPr/>
          </p:nvSpPr>
          <p:spPr bwMode="auto">
            <a:xfrm>
              <a:off x="1716" y="1284"/>
              <a:ext cx="1" cy="1344"/>
            </a:xfrm>
            <a:prstGeom prst="line">
              <a:avLst/>
            </a:prstGeom>
            <a:noFill/>
            <a:ln w="38100">
              <a:solidFill>
                <a:srgbClr val="5EAE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2331" y="1284"/>
              <a:ext cx="1" cy="1344"/>
            </a:xfrm>
            <a:prstGeom prst="line">
              <a:avLst/>
            </a:prstGeom>
            <a:noFill/>
            <a:ln w="38100">
              <a:solidFill>
                <a:srgbClr val="5EAE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" name="Line 25"/>
            <p:cNvSpPr>
              <a:spLocks noChangeShapeType="1"/>
            </p:cNvSpPr>
            <p:nvPr/>
          </p:nvSpPr>
          <p:spPr bwMode="auto">
            <a:xfrm>
              <a:off x="2946" y="1284"/>
              <a:ext cx="1" cy="1344"/>
            </a:xfrm>
            <a:prstGeom prst="line">
              <a:avLst/>
            </a:prstGeom>
            <a:noFill/>
            <a:ln w="38100">
              <a:solidFill>
                <a:srgbClr val="5EAE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9" name="Line 26"/>
            <p:cNvSpPr>
              <a:spLocks noChangeShapeType="1"/>
            </p:cNvSpPr>
            <p:nvPr/>
          </p:nvSpPr>
          <p:spPr bwMode="auto">
            <a:xfrm>
              <a:off x="3561" y="1284"/>
              <a:ext cx="1" cy="1344"/>
            </a:xfrm>
            <a:prstGeom prst="line">
              <a:avLst/>
            </a:prstGeom>
            <a:noFill/>
            <a:ln w="38100">
              <a:solidFill>
                <a:srgbClr val="5EAE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0" name="Line 27"/>
            <p:cNvSpPr>
              <a:spLocks noChangeShapeType="1"/>
            </p:cNvSpPr>
            <p:nvPr/>
          </p:nvSpPr>
          <p:spPr bwMode="auto">
            <a:xfrm>
              <a:off x="4176" y="1284"/>
              <a:ext cx="1" cy="1344"/>
            </a:xfrm>
            <a:prstGeom prst="line">
              <a:avLst/>
            </a:prstGeom>
            <a:noFill/>
            <a:ln w="38100">
              <a:solidFill>
                <a:srgbClr val="5EAE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1323" y="1291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rPr>
                <a:t>a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endParaRPr>
            </a:p>
          </p:txBody>
        </p:sp>
        <p:sp>
          <p:nvSpPr>
            <p:cNvPr id="62" name="Text Box 29"/>
            <p:cNvSpPr txBox="1">
              <a:spLocks noChangeArrowheads="1"/>
            </p:cNvSpPr>
            <p:nvPr/>
          </p:nvSpPr>
          <p:spPr bwMode="auto">
            <a:xfrm>
              <a:off x="1930" y="1291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rPr>
                <a:t>b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endParaRPr>
            </a:p>
          </p:txBody>
        </p:sp>
        <p:sp>
          <p:nvSpPr>
            <p:cNvPr id="63" name="Text Box 30"/>
            <p:cNvSpPr txBox="1">
              <a:spLocks noChangeArrowheads="1"/>
            </p:cNvSpPr>
            <p:nvPr/>
          </p:nvSpPr>
          <p:spPr bwMode="auto">
            <a:xfrm>
              <a:off x="2537" y="1291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rPr>
                <a:t>!a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endParaRPr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3144" y="1291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rPr>
                <a:t>!b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endParaRPr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3655" y="1291"/>
              <a:ext cx="5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rPr>
                <a:t>a&amp;&amp;b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endParaRPr>
            </a:p>
          </p:txBody>
        </p:sp>
        <p:sp>
          <p:nvSpPr>
            <p:cNvPr id="66" name="Text Box 33"/>
            <p:cNvSpPr txBox="1">
              <a:spLocks noChangeArrowheads="1"/>
            </p:cNvSpPr>
            <p:nvPr/>
          </p:nvSpPr>
          <p:spPr bwMode="auto">
            <a:xfrm>
              <a:off x="4299" y="1303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rPr>
                <a:t>a||b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endParaRPr>
            </a:p>
          </p:txBody>
        </p:sp>
        <p:sp>
          <p:nvSpPr>
            <p:cNvPr id="67" name="Text Box 34"/>
            <p:cNvSpPr txBox="1">
              <a:spLocks noChangeArrowheads="1"/>
            </p:cNvSpPr>
            <p:nvPr/>
          </p:nvSpPr>
          <p:spPr bwMode="auto">
            <a:xfrm>
              <a:off x="1263" y="1510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rPr>
                <a:t>真</a:t>
              </a: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endParaRPr>
            </a:p>
          </p:txBody>
        </p:sp>
        <p:sp>
          <p:nvSpPr>
            <p:cNvPr id="68" name="Text Box 35"/>
            <p:cNvSpPr txBox="1">
              <a:spLocks noChangeArrowheads="1"/>
            </p:cNvSpPr>
            <p:nvPr/>
          </p:nvSpPr>
          <p:spPr bwMode="auto">
            <a:xfrm>
              <a:off x="1875" y="17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rPr>
                <a:t>假</a:t>
              </a: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endParaRPr>
            </a:p>
          </p:txBody>
        </p:sp>
        <p:sp>
          <p:nvSpPr>
            <p:cNvPr id="69" name="Text Box 36"/>
            <p:cNvSpPr txBox="1">
              <a:spLocks noChangeArrowheads="1"/>
            </p:cNvSpPr>
            <p:nvPr/>
          </p:nvSpPr>
          <p:spPr bwMode="auto">
            <a:xfrm>
              <a:off x="1875" y="1510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rPr>
                <a:t>真</a:t>
              </a: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endParaRPr>
            </a:p>
          </p:txBody>
        </p:sp>
        <p:sp>
          <p:nvSpPr>
            <p:cNvPr id="70" name="Text Box 42"/>
            <p:cNvSpPr txBox="1">
              <a:spLocks noChangeArrowheads="1"/>
            </p:cNvSpPr>
            <p:nvPr/>
          </p:nvSpPr>
          <p:spPr bwMode="auto">
            <a:xfrm>
              <a:off x="1275" y="20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rPr>
                <a:t>假</a:t>
              </a: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endParaRPr>
            </a:p>
          </p:txBody>
        </p:sp>
        <p:sp>
          <p:nvSpPr>
            <p:cNvPr id="71" name="Text Box 45"/>
            <p:cNvSpPr txBox="1">
              <a:spLocks noChangeArrowheads="1"/>
            </p:cNvSpPr>
            <p:nvPr/>
          </p:nvSpPr>
          <p:spPr bwMode="auto">
            <a:xfrm>
              <a:off x="1875" y="232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rPr>
                <a:t>假</a:t>
              </a: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endParaRPr>
            </a:p>
          </p:txBody>
        </p:sp>
        <p:sp>
          <p:nvSpPr>
            <p:cNvPr id="72" name="Text Box 46"/>
            <p:cNvSpPr txBox="1">
              <a:spLocks noChangeArrowheads="1"/>
            </p:cNvSpPr>
            <p:nvPr/>
          </p:nvSpPr>
          <p:spPr bwMode="auto">
            <a:xfrm>
              <a:off x="1263" y="232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rPr>
                <a:t>假</a:t>
              </a: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endParaRPr>
            </a:p>
          </p:txBody>
        </p:sp>
        <p:sp>
          <p:nvSpPr>
            <p:cNvPr id="73" name="Text Box 51"/>
            <p:cNvSpPr txBox="1">
              <a:spLocks noChangeArrowheads="1"/>
            </p:cNvSpPr>
            <p:nvPr/>
          </p:nvSpPr>
          <p:spPr bwMode="auto">
            <a:xfrm>
              <a:off x="1263" y="17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rPr>
                <a:t>真</a:t>
              </a: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endParaRPr>
            </a:p>
          </p:txBody>
        </p:sp>
        <p:sp>
          <p:nvSpPr>
            <p:cNvPr id="74" name="Text Box 52"/>
            <p:cNvSpPr txBox="1">
              <a:spLocks noChangeArrowheads="1"/>
            </p:cNvSpPr>
            <p:nvPr/>
          </p:nvSpPr>
          <p:spPr bwMode="auto">
            <a:xfrm>
              <a:off x="1887" y="20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charset="-122"/>
                </a:rPr>
                <a:t>真</a:t>
              </a: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endParaRPr>
            </a:p>
          </p:txBody>
        </p:sp>
      </p:grpSp>
      <p:sp>
        <p:nvSpPr>
          <p:cNvPr id="80" name="Rectangle 2"/>
          <p:cNvSpPr txBox="1">
            <a:spLocks noChangeArrowheads="1"/>
          </p:cNvSpPr>
          <p:nvPr/>
        </p:nvSpPr>
        <p:spPr bwMode="auto">
          <a:xfrm>
            <a:off x="384175" y="793750"/>
            <a:ext cx="7772400" cy="165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/>
            <a:r>
              <a:rPr lang="zh-CN" altLang="en-US" b="0">
                <a:latin typeface="Arial" panose="020B0604020202020204" pitchFamily="34" charset="0"/>
                <a:ea typeface="隶书" panose="02010509060101010101" charset="-122"/>
              </a:rPr>
              <a:t>逻辑运算符和表达式</a:t>
            </a:r>
            <a:endParaRPr lang="zh-CN" altLang="en-US" b="0">
              <a:latin typeface="Arial" panose="020B0604020202020204" pitchFamily="34" charset="0"/>
              <a:ea typeface="隶书" panose="02010509060101010101" charset="-122"/>
            </a:endParaRPr>
          </a:p>
          <a:p>
            <a:pPr lvl="2" fontAlgn="auto"/>
            <a:r>
              <a:rPr lang="zh-CN" altLang="en-US" b="0">
                <a:latin typeface="Arial" panose="020B0604020202020204" pitchFamily="34" charset="0"/>
                <a:ea typeface="隶书" panose="02010509060101010101" charset="-122"/>
              </a:rPr>
              <a:t>逻辑运算符</a:t>
            </a:r>
            <a:r>
              <a:rPr lang="en-US" altLang="zh-CN" b="0">
                <a:latin typeface="Arial" panose="020B0604020202020204" pitchFamily="34" charset="0"/>
                <a:ea typeface="隶书" panose="02010509060101010101" charset="-122"/>
              </a:rPr>
              <a:t>(</a:t>
            </a:r>
            <a:r>
              <a:rPr lang="zh-CN" altLang="en-US" b="0">
                <a:latin typeface="Arial" panose="020B0604020202020204" pitchFamily="34" charset="0"/>
                <a:ea typeface="隶书" panose="02010509060101010101" charset="-122"/>
              </a:rPr>
              <a:t>逻辑非，逻辑与，逻辑或</a:t>
            </a:r>
            <a:r>
              <a:rPr lang="en-US" altLang="zh-CN" b="0">
                <a:latin typeface="Arial" panose="020B0604020202020204" pitchFamily="34" charset="0"/>
                <a:ea typeface="隶书" panose="02010509060101010101" charset="-122"/>
              </a:rPr>
              <a:t>)</a:t>
            </a:r>
            <a:endParaRPr lang="en-US" altLang="zh-CN" b="0">
              <a:latin typeface="Arial" panose="020B0604020202020204" pitchFamily="34" charset="0"/>
              <a:ea typeface="隶书" panose="02010509060101010101" charset="-122"/>
            </a:endParaRPr>
          </a:p>
          <a:p>
            <a:pPr lvl="3" fontAlgn="auto"/>
            <a:r>
              <a:rPr lang="zh-CN" altLang="en-US" b="0">
                <a:latin typeface="Arial" panose="020B0604020202020204" pitchFamily="34" charset="0"/>
                <a:ea typeface="隶书" panose="02010509060101010101" charset="-122"/>
              </a:rPr>
              <a:t>种类：  </a:t>
            </a:r>
            <a:r>
              <a:rPr lang="en-US" altLang="zh-CN" b="0">
                <a:latin typeface="Arial" panose="020B0604020202020204" pitchFamily="34" charset="0"/>
                <a:ea typeface="隶书" panose="02010509060101010101" charset="-122"/>
              </a:rPr>
              <a:t>!  &amp;&amp;   ||</a:t>
            </a:r>
            <a:endParaRPr lang="en-US" altLang="zh-CN" b="0">
              <a:latin typeface="Arial" panose="020B0604020202020204" pitchFamily="34" charset="0"/>
              <a:ea typeface="隶书" panose="02010509060101010101" charset="-122"/>
            </a:endParaRPr>
          </a:p>
          <a:p>
            <a:pPr lvl="3" fontAlgn="auto"/>
            <a:r>
              <a:rPr lang="zh-CN" altLang="en-US" b="0">
                <a:latin typeface="Arial" panose="020B0604020202020204" pitchFamily="34" charset="0"/>
                <a:ea typeface="隶书" panose="02010509060101010101" charset="-122"/>
              </a:rPr>
              <a:t>逻辑运算真值表</a:t>
            </a:r>
            <a:endParaRPr lang="zh-CN" altLang="zh-CN" b="0">
              <a:latin typeface="Arial" panose="020B0604020202020204" pitchFamily="34" charset="0"/>
              <a:ea typeface="隶书" panose="02010509060101010101" charset="-122"/>
            </a:endParaRPr>
          </a:p>
        </p:txBody>
      </p:sp>
      <p:sp>
        <p:nvSpPr>
          <p:cNvPr id="81" name="Rectangle 9"/>
          <p:cNvSpPr>
            <a:spLocks noChangeArrowheads="1"/>
          </p:cNvSpPr>
          <p:nvPr/>
        </p:nvSpPr>
        <p:spPr bwMode="auto">
          <a:xfrm>
            <a:off x="868363" y="4757738"/>
            <a:ext cx="758348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运算结果：</a:t>
            </a:r>
            <a:r>
              <a:rPr kumimoji="1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表示“假”，非</a:t>
            </a:r>
            <a:r>
              <a:rPr kumimoji="1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表示“真”</a:t>
            </a:r>
            <a:r>
              <a:rPr kumimoji="1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绝大多数编译器，关系运算得到的非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结果为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，但是不要利用这个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2" name="Group 61"/>
          <p:cNvGrpSpPr/>
          <p:nvPr/>
        </p:nvGrpSpPr>
        <p:grpSpPr bwMode="auto">
          <a:xfrm>
            <a:off x="5778500" y="2806700"/>
            <a:ext cx="454025" cy="1692275"/>
            <a:chOff x="3711" y="1510"/>
            <a:chExt cx="286" cy="1066"/>
          </a:xfrm>
        </p:grpSpPr>
        <p:sp>
          <p:nvSpPr>
            <p:cNvPr id="83" name="Text Box 37"/>
            <p:cNvSpPr txBox="1">
              <a:spLocks noChangeArrowheads="1"/>
            </p:cNvSpPr>
            <p:nvPr/>
          </p:nvSpPr>
          <p:spPr bwMode="auto">
            <a:xfrm>
              <a:off x="3711" y="1510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0000FF"/>
                  </a:solidFill>
                  <a:ea typeface="隶书" panose="02010509060101010101" charset="-122"/>
                </a:rPr>
                <a:t>真</a:t>
              </a:r>
              <a:endParaRPr lang="zh-CN" altLang="en-US" sz="2000" b="0">
                <a:solidFill>
                  <a:srgbClr val="0000FF"/>
                </a:solidFill>
                <a:ea typeface="隶书" panose="02010509060101010101" charset="-122"/>
              </a:endParaRPr>
            </a:p>
          </p:txBody>
        </p:sp>
        <p:sp>
          <p:nvSpPr>
            <p:cNvPr id="84" name="Text Box 44"/>
            <p:cNvSpPr txBox="1">
              <a:spLocks noChangeArrowheads="1"/>
            </p:cNvSpPr>
            <p:nvPr/>
          </p:nvSpPr>
          <p:spPr bwMode="auto">
            <a:xfrm>
              <a:off x="3711" y="232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0000FF"/>
                  </a:solidFill>
                  <a:ea typeface="隶书" panose="02010509060101010101" charset="-122"/>
                </a:rPr>
                <a:t>假</a:t>
              </a:r>
              <a:endParaRPr lang="zh-CN" altLang="en-US" sz="2000" b="0">
                <a:solidFill>
                  <a:srgbClr val="0000FF"/>
                </a:solidFill>
                <a:ea typeface="隶书" panose="02010509060101010101" charset="-122"/>
              </a:endParaRPr>
            </a:p>
          </p:txBody>
        </p:sp>
        <p:sp>
          <p:nvSpPr>
            <p:cNvPr id="85" name="Text Box 48"/>
            <p:cNvSpPr txBox="1">
              <a:spLocks noChangeArrowheads="1"/>
            </p:cNvSpPr>
            <p:nvPr/>
          </p:nvSpPr>
          <p:spPr bwMode="auto">
            <a:xfrm>
              <a:off x="3711" y="17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0000FF"/>
                  </a:solidFill>
                  <a:ea typeface="隶书" panose="02010509060101010101" charset="-122"/>
                </a:rPr>
                <a:t>假</a:t>
              </a:r>
              <a:endParaRPr lang="zh-CN" altLang="en-US" sz="2000" b="0">
                <a:solidFill>
                  <a:srgbClr val="0000FF"/>
                </a:solidFill>
                <a:ea typeface="隶书" panose="02010509060101010101" charset="-122"/>
              </a:endParaRPr>
            </a:p>
          </p:txBody>
        </p:sp>
        <p:sp>
          <p:nvSpPr>
            <p:cNvPr id="86" name="Text Box 49"/>
            <p:cNvSpPr txBox="1">
              <a:spLocks noChangeArrowheads="1"/>
            </p:cNvSpPr>
            <p:nvPr/>
          </p:nvSpPr>
          <p:spPr bwMode="auto">
            <a:xfrm>
              <a:off x="3723" y="20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0000FF"/>
                  </a:solidFill>
                  <a:ea typeface="隶书" panose="02010509060101010101" charset="-122"/>
                </a:rPr>
                <a:t>假</a:t>
              </a:r>
              <a:endParaRPr lang="zh-CN" altLang="en-US" sz="2000" b="0">
                <a:solidFill>
                  <a:srgbClr val="0000FF"/>
                </a:solidFill>
                <a:ea typeface="隶书" panose="02010509060101010101" charset="-122"/>
              </a:endParaRPr>
            </a:p>
          </p:txBody>
        </p:sp>
      </p:grpSp>
      <p:grpSp>
        <p:nvGrpSpPr>
          <p:cNvPr id="87" name="Group 59"/>
          <p:cNvGrpSpPr/>
          <p:nvPr/>
        </p:nvGrpSpPr>
        <p:grpSpPr bwMode="auto">
          <a:xfrm>
            <a:off x="3863975" y="2806700"/>
            <a:ext cx="454025" cy="1692275"/>
            <a:chOff x="2505" y="1510"/>
            <a:chExt cx="286" cy="1066"/>
          </a:xfrm>
        </p:grpSpPr>
        <p:sp>
          <p:nvSpPr>
            <p:cNvPr id="88" name="Text Box 40"/>
            <p:cNvSpPr txBox="1">
              <a:spLocks noChangeArrowheads="1"/>
            </p:cNvSpPr>
            <p:nvPr/>
          </p:nvSpPr>
          <p:spPr bwMode="auto">
            <a:xfrm>
              <a:off x="2505" y="1510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5EAEFF"/>
                  </a:solidFill>
                  <a:ea typeface="隶书" panose="02010509060101010101" charset="-122"/>
                </a:rPr>
                <a:t>假</a:t>
              </a:r>
              <a:endParaRPr lang="zh-CN" altLang="en-US" sz="2000" b="0">
                <a:solidFill>
                  <a:srgbClr val="5EAEFF"/>
                </a:solidFill>
                <a:ea typeface="隶书" panose="02010509060101010101" charset="-122"/>
              </a:endParaRPr>
            </a:p>
          </p:txBody>
        </p:sp>
        <p:sp>
          <p:nvSpPr>
            <p:cNvPr id="89" name="Text Box 47"/>
            <p:cNvSpPr txBox="1">
              <a:spLocks noChangeArrowheads="1"/>
            </p:cNvSpPr>
            <p:nvPr/>
          </p:nvSpPr>
          <p:spPr bwMode="auto">
            <a:xfrm>
              <a:off x="2505" y="17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5EAEFF"/>
                  </a:solidFill>
                  <a:ea typeface="隶书" panose="02010509060101010101" charset="-122"/>
                </a:rPr>
                <a:t>假</a:t>
              </a:r>
              <a:endParaRPr lang="zh-CN" altLang="en-US" sz="2000" b="0">
                <a:solidFill>
                  <a:srgbClr val="5EAEFF"/>
                </a:solidFill>
                <a:ea typeface="隶书" panose="02010509060101010101" charset="-122"/>
              </a:endParaRPr>
            </a:p>
          </p:txBody>
        </p:sp>
        <p:sp>
          <p:nvSpPr>
            <p:cNvPr id="90" name="Text Box 53"/>
            <p:cNvSpPr txBox="1">
              <a:spLocks noChangeArrowheads="1"/>
            </p:cNvSpPr>
            <p:nvPr/>
          </p:nvSpPr>
          <p:spPr bwMode="auto">
            <a:xfrm>
              <a:off x="2505" y="232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5EAEFF"/>
                  </a:solidFill>
                  <a:ea typeface="隶书" panose="02010509060101010101" charset="-122"/>
                </a:rPr>
                <a:t>真</a:t>
              </a:r>
              <a:endParaRPr lang="zh-CN" altLang="en-US" sz="2000" b="0">
                <a:solidFill>
                  <a:srgbClr val="5EAEFF"/>
                </a:solidFill>
                <a:ea typeface="隶书" panose="02010509060101010101" charset="-122"/>
              </a:endParaRPr>
            </a:p>
          </p:txBody>
        </p:sp>
        <p:sp>
          <p:nvSpPr>
            <p:cNvPr id="91" name="Text Box 54"/>
            <p:cNvSpPr txBox="1">
              <a:spLocks noChangeArrowheads="1"/>
            </p:cNvSpPr>
            <p:nvPr/>
          </p:nvSpPr>
          <p:spPr bwMode="auto">
            <a:xfrm>
              <a:off x="2517" y="20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5EAEFF"/>
                  </a:solidFill>
                  <a:ea typeface="隶书" panose="02010509060101010101" charset="-122"/>
                </a:rPr>
                <a:t>真</a:t>
              </a:r>
              <a:endParaRPr lang="zh-CN" altLang="en-US" sz="2000" b="0">
                <a:solidFill>
                  <a:srgbClr val="5EAEFF"/>
                </a:solidFill>
                <a:ea typeface="隶书" panose="02010509060101010101" charset="-122"/>
              </a:endParaRPr>
            </a:p>
          </p:txBody>
        </p:sp>
      </p:grpSp>
      <p:grpSp>
        <p:nvGrpSpPr>
          <p:cNvPr id="92" name="Group 60"/>
          <p:cNvGrpSpPr/>
          <p:nvPr/>
        </p:nvGrpSpPr>
        <p:grpSpPr bwMode="auto">
          <a:xfrm>
            <a:off x="4797425" y="2806700"/>
            <a:ext cx="454025" cy="1692275"/>
            <a:chOff x="3093" y="1510"/>
            <a:chExt cx="286" cy="1066"/>
          </a:xfrm>
        </p:grpSpPr>
        <p:sp>
          <p:nvSpPr>
            <p:cNvPr id="93" name="Text Box 39"/>
            <p:cNvSpPr txBox="1">
              <a:spLocks noChangeArrowheads="1"/>
            </p:cNvSpPr>
            <p:nvPr/>
          </p:nvSpPr>
          <p:spPr bwMode="auto">
            <a:xfrm>
              <a:off x="3093" y="1510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5EAEFF"/>
                  </a:solidFill>
                  <a:ea typeface="隶书" panose="02010509060101010101" charset="-122"/>
                </a:rPr>
                <a:t>假</a:t>
              </a:r>
              <a:endParaRPr lang="zh-CN" altLang="en-US" sz="2000" b="0">
                <a:solidFill>
                  <a:srgbClr val="5EAEFF"/>
                </a:solidFill>
                <a:ea typeface="隶书" panose="02010509060101010101" charset="-122"/>
              </a:endParaRPr>
            </a:p>
          </p:txBody>
        </p:sp>
        <p:sp>
          <p:nvSpPr>
            <p:cNvPr id="94" name="Text Box 41"/>
            <p:cNvSpPr txBox="1">
              <a:spLocks noChangeArrowheads="1"/>
            </p:cNvSpPr>
            <p:nvPr/>
          </p:nvSpPr>
          <p:spPr bwMode="auto">
            <a:xfrm>
              <a:off x="3105" y="20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5EAEFF"/>
                  </a:solidFill>
                  <a:ea typeface="隶书" panose="02010509060101010101" charset="-122"/>
                </a:rPr>
                <a:t>假</a:t>
              </a:r>
              <a:endParaRPr lang="zh-CN" altLang="en-US" sz="2000" b="0">
                <a:solidFill>
                  <a:srgbClr val="5EAEFF"/>
                </a:solidFill>
                <a:ea typeface="隶书" panose="02010509060101010101" charset="-122"/>
              </a:endParaRPr>
            </a:p>
          </p:txBody>
        </p:sp>
        <p:sp>
          <p:nvSpPr>
            <p:cNvPr id="95" name="Text Box 55"/>
            <p:cNvSpPr txBox="1">
              <a:spLocks noChangeArrowheads="1"/>
            </p:cNvSpPr>
            <p:nvPr/>
          </p:nvSpPr>
          <p:spPr bwMode="auto">
            <a:xfrm>
              <a:off x="3093" y="232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5EAEFF"/>
                  </a:solidFill>
                  <a:ea typeface="隶书" panose="02010509060101010101" charset="-122"/>
                </a:rPr>
                <a:t>真</a:t>
              </a:r>
              <a:endParaRPr lang="zh-CN" altLang="en-US" sz="2000" b="0">
                <a:solidFill>
                  <a:srgbClr val="5EAEFF"/>
                </a:solidFill>
                <a:ea typeface="隶书" panose="02010509060101010101" charset="-122"/>
              </a:endParaRPr>
            </a:p>
          </p:txBody>
        </p:sp>
        <p:sp>
          <p:nvSpPr>
            <p:cNvPr id="96" name="Text Box 56"/>
            <p:cNvSpPr txBox="1">
              <a:spLocks noChangeArrowheads="1"/>
            </p:cNvSpPr>
            <p:nvPr/>
          </p:nvSpPr>
          <p:spPr bwMode="auto">
            <a:xfrm>
              <a:off x="3093" y="17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5EAEFF"/>
                  </a:solidFill>
                  <a:ea typeface="隶书" panose="02010509060101010101" charset="-122"/>
                </a:rPr>
                <a:t>真</a:t>
              </a:r>
              <a:endParaRPr lang="zh-CN" altLang="en-US" sz="2000" b="0">
                <a:solidFill>
                  <a:srgbClr val="5EAEFF"/>
                </a:solidFill>
                <a:ea typeface="隶书" panose="02010509060101010101" charset="-122"/>
              </a:endParaRPr>
            </a:p>
          </p:txBody>
        </p:sp>
      </p:grpSp>
      <p:grpSp>
        <p:nvGrpSpPr>
          <p:cNvPr id="97" name="Group 62"/>
          <p:cNvGrpSpPr/>
          <p:nvPr/>
        </p:nvGrpSpPr>
        <p:grpSpPr bwMode="auto">
          <a:xfrm>
            <a:off x="6721475" y="2806700"/>
            <a:ext cx="454025" cy="1692275"/>
            <a:chOff x="4305" y="1510"/>
            <a:chExt cx="286" cy="1066"/>
          </a:xfrm>
        </p:grpSpPr>
        <p:sp>
          <p:nvSpPr>
            <p:cNvPr id="98" name="Text Box 38"/>
            <p:cNvSpPr txBox="1">
              <a:spLocks noChangeArrowheads="1"/>
            </p:cNvSpPr>
            <p:nvPr/>
          </p:nvSpPr>
          <p:spPr bwMode="auto">
            <a:xfrm>
              <a:off x="4305" y="1510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FF0000"/>
                  </a:solidFill>
                  <a:ea typeface="隶书" panose="02010509060101010101" charset="-122"/>
                </a:rPr>
                <a:t>真</a:t>
              </a:r>
              <a:endParaRPr lang="zh-CN" altLang="en-US" sz="2000" b="0">
                <a:solidFill>
                  <a:srgbClr val="FF0000"/>
                </a:solidFill>
                <a:ea typeface="隶书" panose="02010509060101010101" charset="-122"/>
              </a:endParaRPr>
            </a:p>
          </p:txBody>
        </p:sp>
        <p:sp>
          <p:nvSpPr>
            <p:cNvPr id="99" name="Text Box 43"/>
            <p:cNvSpPr txBox="1">
              <a:spLocks noChangeArrowheads="1"/>
            </p:cNvSpPr>
            <p:nvPr/>
          </p:nvSpPr>
          <p:spPr bwMode="auto">
            <a:xfrm>
              <a:off x="4305" y="232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FF0000"/>
                  </a:solidFill>
                  <a:ea typeface="隶书" panose="02010509060101010101" charset="-122"/>
                </a:rPr>
                <a:t>假</a:t>
              </a:r>
              <a:endParaRPr lang="zh-CN" altLang="en-US" sz="2000" b="0">
                <a:solidFill>
                  <a:srgbClr val="FF0000"/>
                </a:solidFill>
                <a:ea typeface="隶书" panose="02010509060101010101" charset="-122"/>
              </a:endParaRPr>
            </a:p>
          </p:txBody>
        </p:sp>
        <p:sp>
          <p:nvSpPr>
            <p:cNvPr id="100" name="Text Box 57"/>
            <p:cNvSpPr txBox="1">
              <a:spLocks noChangeArrowheads="1"/>
            </p:cNvSpPr>
            <p:nvPr/>
          </p:nvSpPr>
          <p:spPr bwMode="auto">
            <a:xfrm>
              <a:off x="4305" y="17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FF0000"/>
                  </a:solidFill>
                  <a:ea typeface="隶书" panose="02010509060101010101" charset="-122"/>
                </a:rPr>
                <a:t>真</a:t>
              </a:r>
              <a:endParaRPr lang="zh-CN" altLang="en-US" sz="2000" b="0">
                <a:solidFill>
                  <a:srgbClr val="FF0000"/>
                </a:solidFill>
                <a:ea typeface="隶书" panose="02010509060101010101" charset="-122"/>
              </a:endParaRPr>
            </a:p>
          </p:txBody>
        </p:sp>
        <p:sp>
          <p:nvSpPr>
            <p:cNvPr id="101" name="Text Box 58"/>
            <p:cNvSpPr txBox="1">
              <a:spLocks noChangeArrowheads="1"/>
            </p:cNvSpPr>
            <p:nvPr/>
          </p:nvSpPr>
          <p:spPr bwMode="auto">
            <a:xfrm>
              <a:off x="4317" y="20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FF0000"/>
                  </a:solidFill>
                  <a:ea typeface="隶书" panose="02010509060101010101" charset="-122"/>
                </a:rPr>
                <a:t>真</a:t>
              </a:r>
              <a:endParaRPr lang="zh-CN" altLang="en-US" sz="2000" b="0">
                <a:solidFill>
                  <a:srgbClr val="FF0000"/>
                </a:solidFill>
                <a:ea typeface="隶书" panose="02010509060101010101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68363" y="5747077"/>
            <a:ext cx="6638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Courier New" panose="02070309020205020404" charset="0"/>
              </a:rPr>
              <a:t>思考：</a:t>
            </a:r>
            <a:r>
              <a:rPr kumimoji="1" lang="zh-CN" altLang="en-US" dirty="0">
                <a:solidFill>
                  <a:schemeClr val="tx1"/>
                </a:solidFill>
                <a:latin typeface="Courier New" panose="02070309020205020404" charset="0"/>
              </a:rPr>
              <a:t>如何表示</a:t>
            </a:r>
            <a:r>
              <a:rPr kumimoji="1" lang="en-US" altLang="zh-CN" dirty="0">
                <a:solidFill>
                  <a:schemeClr val="tx1"/>
                </a:solidFill>
                <a:latin typeface="Courier New" panose="02070309020205020404" charset="0"/>
              </a:rPr>
              <a:t>x</a:t>
            </a:r>
            <a:r>
              <a:rPr kumimoji="1" lang="zh-CN" altLang="en-US" dirty="0">
                <a:solidFill>
                  <a:schemeClr val="tx1"/>
                </a:solidFill>
                <a:latin typeface="Courier New" panose="02070309020205020404" charset="0"/>
              </a:rPr>
              <a:t>大于</a:t>
            </a:r>
            <a:r>
              <a:rPr kumimoji="1" lang="en-US" altLang="zh-CN" dirty="0">
                <a:solidFill>
                  <a:schemeClr val="tx1"/>
                </a:solidFill>
                <a:latin typeface="Courier New" panose="02070309020205020404" charset="0"/>
              </a:rPr>
              <a:t>2</a:t>
            </a:r>
            <a:r>
              <a:rPr kumimoji="1" lang="zh-CN" altLang="en-US" dirty="0">
                <a:solidFill>
                  <a:schemeClr val="tx1"/>
                </a:solidFill>
                <a:latin typeface="Courier New" panose="02070309020205020404" charset="0"/>
              </a:rPr>
              <a:t>，小于</a:t>
            </a:r>
            <a:r>
              <a:rPr kumimoji="1" lang="en-US" altLang="zh-CN" dirty="0">
                <a:solidFill>
                  <a:schemeClr val="tx1"/>
                </a:solidFill>
                <a:latin typeface="Courier New" panose="02070309020205020404" charset="0"/>
              </a:rPr>
              <a:t>3</a:t>
            </a:r>
            <a:r>
              <a:rPr kumimoji="1" lang="zh-CN" altLang="en-US" dirty="0">
                <a:solidFill>
                  <a:schemeClr val="tx1"/>
                </a:solidFill>
                <a:latin typeface="Courier New" panose="02070309020205020404" charset="0"/>
              </a:rPr>
              <a:t>的表达式</a:t>
            </a:r>
            <a:endParaRPr kumimoji="1" lang="en-US" altLang="zh-CN" dirty="0">
              <a:solidFill>
                <a:schemeClr val="tx1"/>
              </a:solidFill>
              <a:latin typeface="Courier New" panose="020703090202050204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640B-A3F9-794E-8FB7-E5114F7F46E1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1574-3F4E-6D47-8314-23A5E584B72B}" type="datetime1">
              <a:rPr lang="zh-CN" altLang="en-US" smtClean="0"/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grpSp>
        <p:nvGrpSpPr>
          <p:cNvPr id="27" name="Group 27"/>
          <p:cNvGrpSpPr/>
          <p:nvPr/>
        </p:nvGrpSpPr>
        <p:grpSpPr bwMode="auto">
          <a:xfrm>
            <a:off x="3136900" y="252413"/>
            <a:ext cx="1924050" cy="2247900"/>
            <a:chOff x="953" y="725"/>
            <a:chExt cx="1212" cy="1416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auto">
            <a:xfrm>
              <a:off x="953" y="736"/>
              <a:ext cx="1212" cy="1405"/>
            </a:xfrm>
            <a:prstGeom prst="rect">
              <a:avLst/>
            </a:prstGeom>
            <a:noFill/>
            <a:ln w="38100">
              <a:solidFill>
                <a:sysClr val="windowText" lastClr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1128" y="725"/>
              <a:ext cx="670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!       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5EAEFF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(2)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&amp;&amp; 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5EAEFF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(11)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||     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5EAEFF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(12)</a:t>
              </a:r>
              <a:endParaRPr kumimoji="1" lang="en-US" altLang="zh-CN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1784" y="105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高</a:t>
              </a:r>
              <a:endParaRPr kumimoji="1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1784" y="163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低</a:t>
              </a:r>
              <a:endParaRPr kumimoji="1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 flipV="1">
              <a:off x="1778" y="991"/>
              <a:ext cx="0" cy="88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931863" y="2851150"/>
            <a:ext cx="6843712" cy="1571625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5EAEFF"/>
            </a:solidFill>
            <a:miter lim="800000"/>
          </a:ln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rPr>
              <a:t>例  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a&lt;=x &amp;&amp; x&lt;=b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charset="-122"/>
              <a:ea typeface="隶书" panose="02010509060101010101" charset="-122"/>
            </a:endParaRP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</a:rPr>
              <a:t>    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隶书" panose="02010509060101010101" charset="-122"/>
              </a:rPr>
              <a:t>a&gt;b&amp;&amp;x&gt;y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charset="0"/>
              <a:ea typeface="隶书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隶书" panose="02010509060101010101" charset="-122"/>
              </a:rPr>
              <a:t>          a==b||x==y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charset="0"/>
              <a:ea typeface="隶书" panose="02010509060101010101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隶书" panose="02010509060101010101" charset="-122"/>
              </a:rPr>
              <a:t>          !a||a&gt;b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隶书" panose="02010509060101010101" charset="-122"/>
              </a:rPr>
              <a:t> 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1071563" y="663575"/>
            <a:ext cx="1389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9933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000" b="0">
                <a:solidFill>
                  <a:prstClr val="black"/>
                </a:solidFill>
                <a:ea typeface="隶书" panose="02010509060101010101" charset="-122"/>
              </a:rPr>
              <a:t>优先级：</a:t>
            </a:r>
            <a:endParaRPr lang="zh-CN" altLang="en-US" sz="2000" b="0">
              <a:solidFill>
                <a:prstClr val="black"/>
              </a:solidFill>
              <a:ea typeface="隶书" panose="02010509060101010101" charset="-122"/>
            </a:endParaRP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1090613" y="1387475"/>
            <a:ext cx="1643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9933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000" b="0">
                <a:solidFill>
                  <a:prstClr val="black"/>
                </a:solidFill>
                <a:ea typeface="隶书" panose="02010509060101010101" charset="-122"/>
              </a:rPr>
              <a:t>结合方向：</a:t>
            </a:r>
            <a:endParaRPr lang="zh-CN" altLang="en-US" sz="2000" b="0">
              <a:solidFill>
                <a:prstClr val="black"/>
              </a:solidFill>
              <a:ea typeface="隶书" panose="02010509060101010101" charset="-122"/>
            </a:endParaRPr>
          </a:p>
        </p:txBody>
      </p:sp>
      <p:grpSp>
        <p:nvGrpSpPr>
          <p:cNvPr id="36" name="Group 35"/>
          <p:cNvGrpSpPr/>
          <p:nvPr/>
        </p:nvGrpSpPr>
        <p:grpSpPr bwMode="auto">
          <a:xfrm>
            <a:off x="5634038" y="252413"/>
            <a:ext cx="2114550" cy="2247900"/>
            <a:chOff x="3833" y="257"/>
            <a:chExt cx="1332" cy="1416"/>
          </a:xfrm>
        </p:grpSpPr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3833" y="268"/>
              <a:ext cx="1332" cy="1405"/>
            </a:xfrm>
            <a:prstGeom prst="rect">
              <a:avLst/>
            </a:prstGeom>
            <a:noFill/>
            <a:ln w="38100">
              <a:solidFill>
                <a:sysClr val="windowText" lastClr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4008" y="257"/>
              <a:ext cx="1133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!       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:</a:t>
              </a: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从右向左</a:t>
              </a: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&amp;&amp;  :</a:t>
              </a: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从左向右</a:t>
              </a: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||      :</a:t>
              </a: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从左向右</a:t>
              </a: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5EAE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Text Box 48"/>
          <p:cNvSpPr txBox="1">
            <a:spLocks noChangeArrowheads="1"/>
          </p:cNvSpPr>
          <p:nvPr/>
        </p:nvSpPr>
        <p:spPr bwMode="auto">
          <a:xfrm>
            <a:off x="4805363" y="2822575"/>
            <a:ext cx="2887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00FF"/>
                </a:solidFill>
                <a:latin typeface="Times New Roman" panose="02020603050405020304" charset="0"/>
                <a:sym typeface="Symbol" panose="05050102010706020507" charset="2"/>
              </a:rPr>
              <a:t>// (a&lt;=x) &amp;&amp; (x&lt;=b)  </a:t>
            </a:r>
            <a:endParaRPr lang="en-US" altLang="zh-CN" b="0">
              <a:solidFill>
                <a:srgbClr val="0000FF"/>
              </a:solidFill>
              <a:latin typeface="Times New Roman" panose="02020603050405020304" charset="0"/>
              <a:sym typeface="Symbol" panose="05050102010706020507" charset="2"/>
            </a:endParaRPr>
          </a:p>
        </p:txBody>
      </p:sp>
      <p:sp>
        <p:nvSpPr>
          <p:cNvPr id="40" name="Text Box 49"/>
          <p:cNvSpPr txBox="1">
            <a:spLocks noChangeArrowheads="1"/>
          </p:cNvSpPr>
          <p:nvPr/>
        </p:nvSpPr>
        <p:spPr bwMode="auto">
          <a:xfrm>
            <a:off x="4138613" y="3203575"/>
            <a:ext cx="2163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00FF"/>
                </a:solidFill>
                <a:latin typeface="Times New Roman" panose="02020603050405020304" charset="0"/>
                <a:ea typeface="隶书" panose="02010509060101010101" charset="-122"/>
              </a:rPr>
              <a:t>//(a&gt;b)&amp;&amp;(x&gt;y)</a:t>
            </a:r>
            <a:endParaRPr lang="en-US" altLang="zh-CN" b="0">
              <a:solidFill>
                <a:srgbClr val="0000FF"/>
              </a:solidFill>
              <a:latin typeface="Times New Roman" panose="02020603050405020304" charset="0"/>
              <a:ea typeface="隶书" panose="02010509060101010101" charset="-122"/>
            </a:endParaRPr>
          </a:p>
        </p:txBody>
      </p:sp>
      <p:sp>
        <p:nvSpPr>
          <p:cNvPr id="41" name="Text Box 50"/>
          <p:cNvSpPr txBox="1">
            <a:spLocks noChangeArrowheads="1"/>
          </p:cNvSpPr>
          <p:nvPr/>
        </p:nvSpPr>
        <p:spPr bwMode="auto">
          <a:xfrm>
            <a:off x="4062413" y="3622675"/>
            <a:ext cx="2154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00FF"/>
                </a:solidFill>
                <a:latin typeface="Times New Roman" panose="02020603050405020304" charset="0"/>
                <a:ea typeface="隶书" panose="02010509060101010101" charset="-122"/>
              </a:rPr>
              <a:t>//(a==b)||(x==y)</a:t>
            </a:r>
            <a:endParaRPr lang="en-US" altLang="zh-CN" b="0">
              <a:solidFill>
                <a:srgbClr val="0000FF"/>
              </a:solidFill>
              <a:latin typeface="Times New Roman" panose="02020603050405020304" charset="0"/>
              <a:ea typeface="隶书" panose="02010509060101010101" charset="-122"/>
            </a:endParaRPr>
          </a:p>
        </p:txBody>
      </p:sp>
      <p:sp>
        <p:nvSpPr>
          <p:cNvPr id="42" name="Text Box 51"/>
          <p:cNvSpPr txBox="1">
            <a:spLocks noChangeArrowheads="1"/>
          </p:cNvSpPr>
          <p:nvPr/>
        </p:nvSpPr>
        <p:spPr bwMode="auto">
          <a:xfrm>
            <a:off x="4029075" y="4017963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00FF"/>
                </a:solidFill>
                <a:latin typeface="Times New Roman" panose="02020603050405020304" charset="0"/>
                <a:ea typeface="隶书" panose="02010509060101010101" charset="-122"/>
              </a:rPr>
              <a:t>//(!a)||(a&gt;b)</a:t>
            </a:r>
            <a:endParaRPr lang="en-US" altLang="zh-CN" b="0">
              <a:solidFill>
                <a:srgbClr val="0000FF"/>
              </a:solidFill>
              <a:latin typeface="Times New Roman" panose="02020603050405020304" charset="0"/>
              <a:ea typeface="隶书" panose="02010509060101010101" charset="-122"/>
            </a:endParaRP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957263" y="4603750"/>
            <a:ext cx="6888162" cy="2043113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5EAEFF"/>
            </a:solidFill>
            <a:miter lim="800000"/>
          </a:ln>
        </p:spPr>
        <p:txBody>
          <a:bodyPr lIns="90000" tIns="46800" rIns="90000" bIns="46800"/>
          <a:lstStyle>
            <a:lvl1pPr marL="2286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例 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a=4;b=5;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charset="-122"/>
            </a:endParaRPr>
          </a:p>
          <a:p>
            <a:pPr marL="685800" marR="0" lvl="1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!a||b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charset="-122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     4&amp;&amp;0||2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charset="-122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     5&gt;3&amp;&amp;2||8&lt;4-!0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charset="-122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</a:rPr>
              <a:t>     ‘c’&amp;&amp;‘d’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charset="-122"/>
            </a:endParaRPr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2576513" y="4869160"/>
            <a:ext cx="815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>
                <a:solidFill>
                  <a:srgbClr val="0000FF"/>
                </a:solidFill>
                <a:latin typeface="Times New Roman" panose="02020603050405020304" charset="0"/>
              </a:rPr>
              <a:t>值为</a:t>
            </a:r>
            <a:r>
              <a:rPr lang="zh-CN" altLang="zh-CN" sz="2000" b="0">
                <a:solidFill>
                  <a:srgbClr val="0000FF"/>
                </a:solidFill>
                <a:latin typeface="Times New Roman" panose="02020603050405020304" charset="0"/>
              </a:rPr>
              <a:t>1</a:t>
            </a:r>
            <a:endParaRPr lang="en-US" altLang="zh-CN" sz="2000" b="0" dirty="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2608263" y="5192365"/>
            <a:ext cx="815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00FF"/>
                </a:solidFill>
                <a:latin typeface="Times New Roman" panose="02020603050405020304" charset="0"/>
              </a:rPr>
              <a:t>值为</a:t>
            </a:r>
            <a:r>
              <a:rPr lang="zh-CN" altLang="zh-CN" sz="2000" b="0" dirty="0">
                <a:solidFill>
                  <a:srgbClr val="0000FF"/>
                </a:solidFill>
                <a:latin typeface="Times New Roman" panose="02020603050405020304" charset="0"/>
              </a:rPr>
              <a:t>1</a:t>
            </a:r>
            <a:endParaRPr lang="en-US" altLang="zh-CN" sz="2000" b="0" dirty="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2603897" y="5805264"/>
            <a:ext cx="815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>
                <a:solidFill>
                  <a:srgbClr val="0000FF"/>
                </a:solidFill>
                <a:latin typeface="Times New Roman" panose="02020603050405020304" charset="0"/>
              </a:rPr>
              <a:t>值为</a:t>
            </a:r>
            <a:r>
              <a:rPr lang="zh-CN" altLang="zh-CN" sz="2000" b="0">
                <a:solidFill>
                  <a:srgbClr val="0000FF"/>
                </a:solidFill>
                <a:latin typeface="Times New Roman" panose="02020603050405020304" charset="0"/>
              </a:rPr>
              <a:t>1</a:t>
            </a:r>
            <a:endParaRPr lang="en-US" altLang="zh-CN" sz="2000" b="0" dirty="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3275013" y="5445224"/>
            <a:ext cx="353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0">
                <a:solidFill>
                  <a:srgbClr val="0000FF"/>
                </a:solidFill>
                <a:latin typeface="Times New Roman" panose="02020603050405020304" charset="0"/>
              </a:rPr>
              <a:t>//(5&gt;3)&amp;&amp;2||(8&lt;(4-(!0)))   </a:t>
            </a:r>
            <a:r>
              <a:rPr lang="zh-CN" altLang="en-US" sz="2000" b="0">
                <a:solidFill>
                  <a:srgbClr val="0000FF"/>
                </a:solidFill>
                <a:latin typeface="Times New Roman" panose="02020603050405020304" charset="0"/>
              </a:rPr>
              <a:t>值为</a:t>
            </a:r>
            <a:r>
              <a:rPr lang="zh-CN" altLang="zh-CN" sz="2000" b="0">
                <a:solidFill>
                  <a:srgbClr val="0000FF"/>
                </a:solidFill>
                <a:latin typeface="Times New Roman" panose="02020603050405020304" charset="0"/>
              </a:rPr>
              <a:t>1</a:t>
            </a:r>
            <a:endParaRPr lang="en-US" altLang="zh-CN" sz="2000" b="0" dirty="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AC07-5683-3144-8D5A-F2B4A9F7AC57}" type="datetime1">
              <a:rPr lang="zh-CN" altLang="en-US" smtClean="0"/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67544" y="1231900"/>
            <a:ext cx="77724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9900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000" b="0" dirty="0">
                <a:solidFill>
                  <a:srgbClr val="FF0000"/>
                </a:solidFill>
                <a:ea typeface="隶书" panose="02010509060101010101" charset="-122"/>
              </a:rPr>
              <a:t>短路特性</a:t>
            </a:r>
            <a:r>
              <a:rPr lang="zh-CN" altLang="en-US" sz="2000" b="0" dirty="0">
                <a:solidFill>
                  <a:prstClr val="black"/>
                </a:solidFill>
                <a:ea typeface="隶书" panose="02010509060101010101" charset="-122"/>
              </a:rPr>
              <a:t>：逻辑表达式求解时，并非所有的逻辑运算符都被执行，只是在必须执行下一个逻辑运算符才能求出表达式的解时，才执行该运算符</a:t>
            </a:r>
            <a:endParaRPr lang="zh-CN" altLang="en-US" sz="2000" b="0" dirty="0">
              <a:solidFill>
                <a:prstClr val="black"/>
              </a:solidFill>
              <a:ea typeface="隶书" panose="02010509060101010101" charset="-122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628972" y="2541588"/>
            <a:ext cx="6720109" cy="2246769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5EAEFF"/>
            </a:solidFill>
            <a:miter lim="800000"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例 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a&amp;&amp;b&amp;&amp;c      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//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只在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为真时，才判别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的值；</a:t>
            </a:r>
            <a:endParaRPr kumimoji="1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只在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都为真时，才判别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c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的值</a:t>
            </a:r>
            <a:endParaRPr kumimoji="1" lang="zh-CN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例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a||b||c               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//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只在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为假时，才判别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的值；</a:t>
            </a:r>
            <a:endParaRPr kumimoji="1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只在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都为假时，才判别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c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的值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47898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2.1</a:t>
            </a:r>
            <a:r>
              <a:rPr lang="zh-CN" altLang="en-US" b="1" dirty="0"/>
              <a:t> 标识符命名 </a:t>
            </a:r>
            <a:endParaRPr lang="zh-CN" altLang="en-US" b="1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69900" y="1141413"/>
            <a:ext cx="7989888" cy="5184775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标识符包含有：变量名，函数名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buFont typeface="Monotype Sorts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命名规则，：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由英文字母、数字和下划线组成，大小写敏感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</a:pP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不可以</a:t>
            </a:r>
            <a:r>
              <a:rPr lang="zh-CN" altLang="en-US" sz="2400" dirty="0">
                <a:ea typeface="宋体" panose="02010600030101010101" pitchFamily="2" charset="-122"/>
              </a:rPr>
              <a:t>是数字开头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直观，见名知意，便于记忆和阅读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>
              <a:lnSpc>
                <a:spcPct val="75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最好使用英文单词或其组合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lnSpc>
                <a:spcPct val="75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切忌使用汉语拼音 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下划线和大小写通常用来增强可读性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>
              <a:lnSpc>
                <a:spcPct val="75000"/>
              </a:lnSpc>
            </a:pP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variablename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>
              <a:lnSpc>
                <a:spcPct val="75000"/>
              </a:lnSpc>
            </a:pP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variable_name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>
              <a:lnSpc>
                <a:spcPct val="75000"/>
              </a:lnSpc>
            </a:pPr>
            <a:r>
              <a:rPr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V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ariableName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不允许使用关键字作为标识符的名字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75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float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for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while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if</a:t>
            </a:r>
            <a:r>
              <a:rPr lang="zh-CN" altLang="en-US" sz="2000" dirty="0">
                <a:ea typeface="宋体" panose="02010600030101010101" pitchFamily="2" charset="-122"/>
              </a:rPr>
              <a:t>等   （具体查看附录</a:t>
            </a:r>
            <a:r>
              <a:rPr lang="en-US" altLang="zh-CN" sz="2000" dirty="0">
                <a:ea typeface="宋体" panose="02010600030101010101" pitchFamily="2" charset="-122"/>
              </a:rPr>
              <a:t>B C</a:t>
            </a:r>
            <a:r>
              <a:rPr lang="zh-CN" altLang="en-US" sz="2000" dirty="0">
                <a:ea typeface="宋体" panose="02010600030101010101" pitchFamily="2" charset="-122"/>
              </a:rPr>
              <a:t>关键字）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某些功能的变量采用习惯命名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>
              <a:lnSpc>
                <a:spcPct val="75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如：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for</a:t>
            </a:r>
            <a:r>
              <a:rPr lang="zh-CN" altLang="en-US" sz="2000" dirty="0">
                <a:ea typeface="宋体" panose="02010600030101010101" pitchFamily="2" charset="-122"/>
              </a:rPr>
              <a:t>语句所采用的循环变量习惯用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, j, k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1476375" y="3860800"/>
            <a:ext cx="1727200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 flipH="1">
            <a:off x="1476375" y="3860800"/>
            <a:ext cx="1727200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6569" name="Freeform 9"/>
          <p:cNvSpPr/>
          <p:nvPr/>
        </p:nvSpPr>
        <p:spPr bwMode="auto">
          <a:xfrm>
            <a:off x="3708400" y="4146550"/>
            <a:ext cx="504825" cy="288925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91" y="182"/>
              </a:cxn>
              <a:cxn ang="0">
                <a:pos x="318" y="0"/>
              </a:cxn>
            </a:cxnLst>
            <a:rect l="0" t="0" r="r" b="b"/>
            <a:pathLst>
              <a:path w="318" h="182">
                <a:moveTo>
                  <a:pt x="0" y="46"/>
                </a:moveTo>
                <a:lnTo>
                  <a:pt x="91" y="182"/>
                </a:lnTo>
                <a:lnTo>
                  <a:pt x="318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6570" name="Freeform 10"/>
          <p:cNvSpPr/>
          <p:nvPr/>
        </p:nvSpPr>
        <p:spPr bwMode="auto">
          <a:xfrm>
            <a:off x="3708400" y="4435475"/>
            <a:ext cx="504825" cy="288925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91" y="182"/>
              </a:cxn>
              <a:cxn ang="0">
                <a:pos x="318" y="0"/>
              </a:cxn>
            </a:cxnLst>
            <a:rect l="0" t="0" r="r" b="b"/>
            <a:pathLst>
              <a:path w="318" h="182">
                <a:moveTo>
                  <a:pt x="0" y="46"/>
                </a:moveTo>
                <a:lnTo>
                  <a:pt x="91" y="182"/>
                </a:lnTo>
                <a:lnTo>
                  <a:pt x="318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6571" name="AutoShape 11"/>
          <p:cNvSpPr>
            <a:spLocks noChangeArrowheads="1"/>
          </p:cNvSpPr>
          <p:nvPr/>
        </p:nvSpPr>
        <p:spPr bwMode="auto">
          <a:xfrm>
            <a:off x="6805613" y="3573463"/>
            <a:ext cx="2266950" cy="1079500"/>
          </a:xfrm>
          <a:prstGeom prst="cloudCallout">
            <a:avLst>
              <a:gd name="adj1" fmla="val -86903"/>
              <a:gd name="adj2" fmla="val 475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Windows </a:t>
            </a:r>
            <a:r>
              <a:rPr lang="zh-CN" altLang="en-US" sz="24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风格</a:t>
            </a:r>
            <a:endParaRPr lang="zh-CN" altLang="en-US" sz="2400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6572" name="AutoShape 12"/>
          <p:cNvSpPr>
            <a:spLocks noChangeArrowheads="1"/>
          </p:cNvSpPr>
          <p:nvPr/>
        </p:nvSpPr>
        <p:spPr bwMode="auto">
          <a:xfrm>
            <a:off x="6877050" y="2565400"/>
            <a:ext cx="1943100" cy="1008063"/>
          </a:xfrm>
          <a:prstGeom prst="cloudCallout">
            <a:avLst>
              <a:gd name="adj1" fmla="val -165440"/>
              <a:gd name="adj2" fmla="val 11063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UNIX </a:t>
            </a:r>
            <a:r>
              <a:rPr lang="zh-CN" altLang="en-US" sz="24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风格</a:t>
            </a:r>
            <a:endParaRPr lang="zh-CN" altLang="en-US" sz="2400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86E9-0B61-6747-9734-52EC7C608121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5D41-CF24-1E41-88F3-4B936A93055E}" type="datetime1">
              <a:rPr lang="zh-CN" altLang="en-US" smtClean="0"/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1484313"/>
            <a:ext cx="8964613" cy="461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altLang="zh-CN" b="0" dirty="0" err="1">
                <a:latin typeface="Arial" panose="020B0604020202020204" pitchFamily="34" charset="0"/>
                <a:ea typeface="宋体" panose="02010600030101010101" pitchFamily="2" charset="-122"/>
              </a:rPr>
              <a:t>ch</a:t>
            </a:r>
            <a:r>
              <a:rPr kumimoji="0"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是英文大写字母 </a:t>
            </a:r>
            <a:endParaRPr kumimoji="0"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kumimoji="0" lang="pl-PL" altLang="zh-CN" sz="2400" b="0" dirty="0">
                <a:latin typeface="Arial" panose="020B0604020202020204" pitchFamily="34" charset="0"/>
                <a:ea typeface="HGPHeiseiMinchotaiW3" charset="0"/>
              </a:rPr>
              <a:t>(</a:t>
            </a:r>
            <a:r>
              <a:rPr kumimoji="0" lang="pl-PL" altLang="zh-CN" sz="2400" b="0" dirty="0" err="1">
                <a:latin typeface="Arial" panose="020B0604020202020204" pitchFamily="34" charset="0"/>
                <a:ea typeface="HGPHeiseiMinchotaiW3" charset="0"/>
              </a:rPr>
              <a:t>ch</a:t>
            </a:r>
            <a:r>
              <a:rPr kumimoji="0" lang="pl-PL" altLang="zh-CN" sz="2400" b="0" dirty="0">
                <a:latin typeface="Arial" panose="020B0604020202020204" pitchFamily="34" charset="0"/>
                <a:ea typeface="HGPHeiseiMinchotaiW3" charset="0"/>
              </a:rPr>
              <a:t> &gt;= 'A')  &amp;&amp;  (</a:t>
            </a:r>
            <a:r>
              <a:rPr kumimoji="0" lang="pl-PL" altLang="zh-CN" sz="2400" b="0" dirty="0" err="1">
                <a:latin typeface="Arial" panose="020B0604020202020204" pitchFamily="34" charset="0"/>
                <a:ea typeface="HGPHeiseiMinchotaiW3" charset="0"/>
              </a:rPr>
              <a:t>ch</a:t>
            </a:r>
            <a:r>
              <a:rPr kumimoji="0" lang="pl-PL" altLang="zh-CN" sz="2400" b="0" dirty="0">
                <a:latin typeface="Arial" panose="020B0604020202020204" pitchFamily="34" charset="0"/>
                <a:ea typeface="HGPHeiseiMinchotaiW3" charset="0"/>
              </a:rPr>
              <a:t> &lt;= 'Z')</a:t>
            </a:r>
            <a:endParaRPr kumimoji="0" lang="zh-CN" altLang="en-US" sz="2400" b="0" dirty="0">
              <a:latin typeface="Arial" panose="020B0604020202020204" pitchFamily="34" charset="0"/>
              <a:ea typeface="HGPHeiseiMinchotaiW3" charset="0"/>
            </a:endParaRPr>
          </a:p>
          <a:p>
            <a:pPr eaLnBrk="1" hangingPunct="1">
              <a:lnSpc>
                <a:spcPct val="100000"/>
              </a:lnSpc>
            </a:pPr>
            <a:r>
              <a:rPr kumimoji="0"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判断某一年</a:t>
            </a:r>
            <a:r>
              <a:rPr kumimoji="0"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year</a:t>
            </a:r>
            <a:r>
              <a:rPr kumimoji="0"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是否是闰年的条件是满足下列两个条件之一：</a:t>
            </a:r>
            <a:endParaRPr kumimoji="0"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kumimoji="0"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能被</a:t>
            </a:r>
            <a:r>
              <a:rPr kumimoji="0"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整除，但不能被</a:t>
            </a:r>
            <a:r>
              <a:rPr kumimoji="0"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整除；</a:t>
            </a:r>
            <a:endParaRPr kumimoji="0"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kumimoji="0"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能被</a:t>
            </a:r>
            <a:r>
              <a:rPr kumimoji="0"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400</a:t>
            </a:r>
            <a:r>
              <a:rPr kumimoji="0"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整除；</a:t>
            </a:r>
            <a:endParaRPr kumimoji="0"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buFontTx/>
              <a:buNone/>
            </a:pPr>
            <a:endParaRPr kumimoji="0"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Font typeface="Monotype Sorts" charset="2"/>
              <a:buNone/>
            </a:pPr>
            <a:r>
              <a:rPr kumimoji="0" lang="en-US" altLang="zh-CN" b="0" dirty="0">
                <a:latin typeface="Arial" panose="020B0604020202020204" pitchFamily="34" charset="0"/>
                <a:ea typeface="HGPHeiseiMinchotaiW3" charset="0"/>
              </a:rPr>
              <a:t>   ((year % 4 == 0) &amp;&amp; (year % 100 != 0)) || (year % 400 == 0)</a:t>
            </a:r>
            <a:endParaRPr kumimoji="0" lang="zh-CN" altLang="en-US" b="0" dirty="0">
              <a:latin typeface="Arial" panose="020B0604020202020204" pitchFamily="34" charset="0"/>
              <a:ea typeface="HGPHeiseiMinchotaiW3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338139"/>
            <a:ext cx="8229600" cy="85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anose="020E0502030303020204" charset="0"/>
                <a:ea typeface="华文新魏" panose="02010800040101010101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anose="020E0502030303020204" charset="0"/>
                <a:ea typeface="华文新魏" panose="02010800040101010101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anose="020E0502030303020204" charset="0"/>
                <a:ea typeface="华文新魏" panose="02010800040101010101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anose="020E0502030303020204" charset="0"/>
                <a:ea typeface="华文新魏" panose="02010800040101010101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en-US" b="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rPr>
              <a:t>实例</a:t>
            </a:r>
            <a:endParaRPr kumimoji="0" lang="zh-CN" altLang="en-US" b="0" dirty="0">
              <a:solidFill>
                <a:schemeClr val="tx1"/>
              </a:solidFill>
              <a:latin typeface="Arial" panose="020B0604020202020204" pitchFamily="34" charset="0"/>
              <a:ea typeface="隶书" panose="020105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61D6-40E0-C04C-8C6F-41542A96615E}" type="datetime1">
              <a:rPr lang="zh-CN" altLang="en-US" smtClean="0"/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58788" y="476672"/>
            <a:ext cx="8501062" cy="197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lnSpc>
                <a:spcPct val="100000"/>
              </a:lnSpc>
            </a:pPr>
            <a:r>
              <a:rPr kumimoji="0"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条件运算符与表达式</a:t>
            </a:r>
            <a:endParaRPr kumimoji="0"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</a:pPr>
            <a:r>
              <a:rPr kumimoji="0"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一般形式：  </a:t>
            </a:r>
            <a:r>
              <a:rPr kumimoji="0" lang="en-US" altLang="zh-CN" b="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expr1 </a:t>
            </a:r>
            <a:r>
              <a:rPr kumimoji="0" lang="en-US" altLang="zh-CN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?</a:t>
            </a:r>
            <a:r>
              <a:rPr kumimoji="0" lang="en-US" altLang="zh-CN" b="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expr2</a:t>
            </a:r>
            <a:r>
              <a:rPr kumimoji="0" lang="en-US" altLang="zh-CN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:</a:t>
            </a:r>
            <a:r>
              <a:rPr kumimoji="0" lang="en-US" altLang="zh-CN" b="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expr3</a:t>
            </a:r>
            <a:endParaRPr kumimoji="0" lang="en-US" altLang="zh-CN" b="0" dirty="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</a:pPr>
            <a:r>
              <a:rPr kumimoji="0"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执行过程</a:t>
            </a:r>
            <a:endParaRPr kumimoji="0"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</a:pPr>
            <a:r>
              <a:rPr kumimoji="0"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功能：相当于条件语句，但不能取代一般</a:t>
            </a:r>
            <a:r>
              <a:rPr kumimoji="0"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kumimoji="0"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1" name="Group 7"/>
          <p:cNvGrpSpPr/>
          <p:nvPr/>
        </p:nvGrpSpPr>
        <p:grpSpPr bwMode="auto">
          <a:xfrm>
            <a:off x="1511300" y="3313535"/>
            <a:ext cx="6042025" cy="1323975"/>
            <a:chOff x="806" y="2023"/>
            <a:chExt cx="3806" cy="834"/>
          </a:xfrm>
        </p:grpSpPr>
        <p:sp>
          <p:nvSpPr>
            <p:cNvPr id="32" name="Text Box 4"/>
            <p:cNvSpPr txBox="1">
              <a:spLocks noChangeArrowheads="1"/>
            </p:cNvSpPr>
            <p:nvPr/>
          </p:nvSpPr>
          <p:spPr bwMode="auto">
            <a:xfrm>
              <a:off x="806" y="2023"/>
              <a:ext cx="1590" cy="834"/>
            </a:xfrm>
            <a:prstGeom prst="rect">
              <a:avLst/>
            </a:prstGeom>
            <a:solidFill>
              <a:sysClr val="window" lastClr="FFFFFF"/>
            </a:solidFill>
            <a:ln w="38100">
              <a:solidFill>
                <a:srgbClr val="5EAEFF"/>
              </a:solidFill>
              <a:miter lim="800000"/>
            </a:ln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例   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if (a&gt;b)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          printf(“%d”,a);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      else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          printf(“%d”,b);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AutoShape 5"/>
            <p:cNvSpPr>
              <a:spLocks noChangeArrowheads="1"/>
            </p:cNvSpPr>
            <p:nvPr/>
          </p:nvSpPr>
          <p:spPr bwMode="auto">
            <a:xfrm>
              <a:off x="2448" y="2352"/>
              <a:ext cx="500" cy="136"/>
            </a:xfrm>
            <a:prstGeom prst="leftRightArrow">
              <a:avLst>
                <a:gd name="adj1" fmla="val 50000"/>
                <a:gd name="adj2" fmla="val 126668"/>
              </a:avLst>
            </a:prstGeom>
            <a:solidFill>
              <a:sysClr val="window" lastClr="FFFFFF"/>
            </a:solidFill>
            <a:ln w="38100">
              <a:solidFill>
                <a:srgbClr val="5EAEFF"/>
              </a:solidFill>
              <a:miter lim="800000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3013" y="2313"/>
              <a:ext cx="1599" cy="252"/>
            </a:xfrm>
            <a:prstGeom prst="rect">
              <a:avLst/>
            </a:prstGeom>
            <a:solidFill>
              <a:sysClr val="window" lastClr="FFFFFF"/>
            </a:solidFill>
            <a:ln w="38100">
              <a:solidFill>
                <a:srgbClr val="5EAEFF"/>
              </a:solidFill>
              <a:miter lim="800000"/>
            </a:ln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printf(“%d”,a&gt;b?a:b);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1497013" y="2076872"/>
            <a:ext cx="2060575" cy="708025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5EAEFF"/>
            </a:solidFill>
            <a:miter lim="800000"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例 求 </a:t>
            </a: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a+|b|</a:t>
            </a:r>
            <a:endParaRPr kumimoji="1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b&gt;0?a+b:a-b;</a:t>
            </a:r>
            <a:endParaRPr kumimoji="1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6" name="Group 27"/>
          <p:cNvGrpSpPr/>
          <p:nvPr/>
        </p:nvGrpSpPr>
        <p:grpSpPr bwMode="auto">
          <a:xfrm>
            <a:off x="5384800" y="1600622"/>
            <a:ext cx="3638550" cy="2362200"/>
            <a:chOff x="3312" y="1584"/>
            <a:chExt cx="2292" cy="1488"/>
          </a:xfrm>
        </p:grpSpPr>
        <p:sp>
          <p:nvSpPr>
            <p:cNvPr id="37" name="AutoShape 10"/>
            <p:cNvSpPr>
              <a:spLocks noChangeArrowheads="1"/>
            </p:cNvSpPr>
            <p:nvPr/>
          </p:nvSpPr>
          <p:spPr bwMode="auto">
            <a:xfrm>
              <a:off x="3953" y="1884"/>
              <a:ext cx="967" cy="367"/>
            </a:xfrm>
            <a:prstGeom prst="flowChartDecision">
              <a:avLst/>
            </a:prstGeom>
            <a:noFill/>
            <a:ln w="9525">
              <a:solidFill>
                <a:sysClr val="windowText" lastClr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expr1</a:t>
              </a:r>
              <a:endParaRPr kumimoji="1" lang="en-US" altLang="zh-CN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3312" y="2352"/>
              <a:ext cx="864" cy="25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取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expr2</a:t>
              </a: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值</a:t>
              </a:r>
              <a:endParaRPr kumimoji="1" lang="zh-CN" altLang="en-US" sz="4000" b="0" i="0" u="sng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4704" y="2352"/>
              <a:ext cx="900" cy="25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取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expr3</a:t>
              </a: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值</a:t>
              </a:r>
              <a:endParaRPr kumimoji="1" lang="zh-CN" altLang="en-US" sz="4000" b="0" i="0" u="sng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4441" y="1584"/>
              <a:ext cx="0" cy="3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 flipH="1">
              <a:off x="3731" y="2073"/>
              <a:ext cx="222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3731" y="2073"/>
              <a:ext cx="0" cy="28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4920" y="2073"/>
              <a:ext cx="24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5164" y="2073"/>
              <a:ext cx="0" cy="28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" name="Line 18"/>
            <p:cNvSpPr>
              <a:spLocks noChangeShapeType="1"/>
            </p:cNvSpPr>
            <p:nvPr/>
          </p:nvSpPr>
          <p:spPr bwMode="auto">
            <a:xfrm>
              <a:off x="3731" y="2618"/>
              <a:ext cx="0" cy="24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" name="Line 19"/>
            <p:cNvSpPr>
              <a:spLocks noChangeShapeType="1"/>
            </p:cNvSpPr>
            <p:nvPr/>
          </p:nvSpPr>
          <p:spPr bwMode="auto">
            <a:xfrm>
              <a:off x="5149" y="2618"/>
              <a:ext cx="0" cy="24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" name="Line 20"/>
            <p:cNvSpPr>
              <a:spLocks noChangeShapeType="1"/>
            </p:cNvSpPr>
            <p:nvPr/>
          </p:nvSpPr>
          <p:spPr bwMode="auto">
            <a:xfrm>
              <a:off x="3731" y="2862"/>
              <a:ext cx="71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8" name="Line 21"/>
            <p:cNvSpPr>
              <a:spLocks noChangeShapeType="1"/>
            </p:cNvSpPr>
            <p:nvPr/>
          </p:nvSpPr>
          <p:spPr bwMode="auto">
            <a:xfrm flipH="1">
              <a:off x="4441" y="2862"/>
              <a:ext cx="708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" name="Text Box 22"/>
            <p:cNvSpPr txBox="1">
              <a:spLocks noChangeArrowheads="1"/>
            </p:cNvSpPr>
            <p:nvPr/>
          </p:nvSpPr>
          <p:spPr bwMode="auto">
            <a:xfrm>
              <a:off x="3691" y="1823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非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0</a:t>
              </a:r>
              <a:endParaRPr kumimoji="1" lang="en-US" altLang="zh-CN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0" name="Text Box 23"/>
            <p:cNvSpPr txBox="1">
              <a:spLocks noChangeArrowheads="1"/>
            </p:cNvSpPr>
            <p:nvPr/>
          </p:nvSpPr>
          <p:spPr bwMode="auto">
            <a:xfrm>
              <a:off x="4915" y="1823"/>
              <a:ext cx="2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</a:rPr>
                <a:t>=0</a:t>
              </a:r>
              <a:endParaRPr kumimoji="1" lang="en-US" altLang="zh-CN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>
              <a:off x="4449" y="2880"/>
              <a:ext cx="0" cy="19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1514475" y="4788322"/>
            <a:ext cx="3867150" cy="1349375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5EAEFF"/>
            </a:solidFill>
            <a:miter lim="800000"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例  </a:t>
            </a: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(a==b)?’Y’:’N’</a:t>
            </a:r>
            <a:endParaRPr kumimoji="1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(x%2==1)?1:0</a:t>
            </a:r>
            <a:endParaRPr kumimoji="1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(x&gt;=0)?x:-x</a:t>
            </a:r>
            <a:endParaRPr kumimoji="1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(c&gt;=‘a’ &amp;&amp; c&lt;=‘z’)?c-’a’+’A’:c</a:t>
            </a:r>
            <a:endParaRPr kumimoji="1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矩形 32"/>
          <p:cNvSpPr>
            <a:spLocks noChangeArrowheads="1"/>
          </p:cNvSpPr>
          <p:nvPr/>
        </p:nvSpPr>
        <p:spPr bwMode="auto">
          <a:xfrm>
            <a:off x="1638300" y="5805910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b="0">
              <a:solidFill>
                <a:prstClr val="black"/>
              </a:solidFill>
              <a:ea typeface="隶书" panose="02010509060101010101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09613" y="1527175"/>
            <a:ext cx="7772400" cy="38496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1"/>
            <a:r>
              <a:rPr kumimoji="0" lang="zh-CN" altLang="en-US" sz="2800" dirty="0">
                <a:latin typeface="隶书" panose="02010509060101010101" charset="-122"/>
                <a:ea typeface="隶书" panose="02010509060101010101" charset="-122"/>
              </a:rPr>
              <a:t>隐式转换</a:t>
            </a:r>
            <a:endParaRPr kumimoji="0" lang="zh-CN" altLang="en-US" sz="2800" dirty="0">
              <a:latin typeface="隶书" panose="02010509060101010101" charset="-122"/>
              <a:ea typeface="隶书" panose="02010509060101010101" charset="-122"/>
            </a:endParaRPr>
          </a:p>
          <a:p>
            <a:pPr lvl="2"/>
            <a:r>
              <a:rPr kumimoji="0" lang="zh-CN" altLang="en-US" sz="2400" dirty="0">
                <a:latin typeface="隶书" panose="02010509060101010101" charset="-122"/>
                <a:ea typeface="隶书" panose="02010509060101010101" charset="-122"/>
              </a:rPr>
              <a:t>运算转换规则</a:t>
            </a:r>
            <a:r>
              <a:rPr kumimoji="0" lang="en-US" altLang="zh-CN" sz="2400" dirty="0">
                <a:latin typeface="隶书" panose="02010509060101010101" charset="-122"/>
                <a:ea typeface="隶书" panose="02010509060101010101" charset="-122"/>
              </a:rPr>
              <a:t>:</a:t>
            </a:r>
            <a:r>
              <a:rPr kumimoji="0" lang="zh-CN" altLang="en-US" sz="2400" dirty="0">
                <a:latin typeface="隶书" panose="02010509060101010101" charset="-122"/>
                <a:ea typeface="隶书" panose="02010509060101010101" charset="-122"/>
              </a:rPr>
              <a:t>不同类型数据运算时先</a:t>
            </a:r>
            <a:r>
              <a:rPr kumimoji="0" lang="zh-CN" altLang="en-US" sz="2400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自动</a:t>
            </a:r>
            <a:r>
              <a:rPr kumimoji="0" lang="zh-CN" altLang="en-US" sz="2400" dirty="0">
                <a:latin typeface="隶书" panose="02010509060101010101" charset="-122"/>
                <a:ea typeface="隶书" panose="02010509060101010101" charset="-122"/>
              </a:rPr>
              <a:t>转换成同一类型</a:t>
            </a:r>
            <a:endParaRPr kumimoji="0" lang="en-US" altLang="zh-CN" sz="2400" dirty="0">
              <a:latin typeface="隶书" panose="02010509060101010101" charset="-122"/>
              <a:ea typeface="隶书" panose="02010509060101010101" charset="-122"/>
            </a:endParaRPr>
          </a:p>
          <a:p>
            <a:pPr lvl="2"/>
            <a:r>
              <a:rPr kumimoji="0" lang="zh-CN" altLang="en-US" sz="2400" dirty="0">
                <a:latin typeface="隶书" panose="02010509060101010101" charset="-122"/>
                <a:ea typeface="隶书" panose="02010509060101010101" charset="-122"/>
              </a:rPr>
              <a:t>同种数据类型的运算结果，还是该类型</a:t>
            </a:r>
            <a:endParaRPr kumimoji="0" lang="en-US" altLang="zh-CN" sz="2400" dirty="0">
              <a:latin typeface="隶书" panose="02010509060101010101" charset="-122"/>
              <a:ea typeface="隶书" panose="02010509060101010101" charset="-122"/>
            </a:endParaRPr>
          </a:p>
          <a:p>
            <a:pPr lvl="2"/>
            <a:r>
              <a:rPr kumimoji="0" lang="zh-CN" altLang="en-US" sz="2400" dirty="0">
                <a:latin typeface="隶书" panose="02010509060101010101" charset="-122"/>
                <a:ea typeface="隶书" panose="02010509060101010101" charset="-122"/>
              </a:rPr>
              <a:t>不同种数据类型的运算结果，是两种类型中取值范围更大的那种</a:t>
            </a:r>
            <a:endParaRPr kumimoji="0" lang="zh-CN" altLang="en-US" sz="2400" dirty="0">
              <a:latin typeface="隶书" panose="02010509060101010101" charset="-122"/>
              <a:ea typeface="隶书" panose="02010509060101010101" charset="-122"/>
            </a:endParaRPr>
          </a:p>
          <a:p>
            <a:pPr lvl="1">
              <a:buFont typeface="Symbol" panose="05050102010706020507" charset="2"/>
              <a:buNone/>
            </a:pPr>
            <a:r>
              <a:rPr kumimoji="0" lang="en-US" altLang="zh-CN" sz="2800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long</a:t>
            </a:r>
            <a:r>
              <a:rPr kumimoji="0" lang="en-US" altLang="zh-CN" sz="2800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kumimoji="0" lang="en-US" altLang="zh-CN" sz="2800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double</a:t>
            </a:r>
            <a:r>
              <a:rPr kumimoji="0" lang="en-US" altLang="zh-CN" sz="2800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 &gt; </a:t>
            </a:r>
            <a:r>
              <a:rPr kumimoji="0" lang="en-US" altLang="zh-CN" sz="2800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double</a:t>
            </a:r>
            <a:r>
              <a:rPr kumimoji="0" lang="en-US" altLang="zh-CN" sz="2800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 &gt; </a:t>
            </a:r>
            <a:r>
              <a:rPr kumimoji="0" lang="en-US" altLang="zh-CN" sz="2800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float</a:t>
            </a:r>
            <a:r>
              <a:rPr kumimoji="0" lang="en-US" altLang="zh-CN" sz="2800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 &gt; </a:t>
            </a:r>
            <a:r>
              <a:rPr kumimoji="0" lang="en-US" altLang="zh-CN" sz="2800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long</a:t>
            </a:r>
            <a:r>
              <a:rPr kumimoji="0" lang="en-US" altLang="zh-CN" sz="2800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 &gt; </a:t>
            </a:r>
            <a:r>
              <a:rPr kumimoji="0" lang="en-US" altLang="zh-CN" sz="2800" dirty="0" err="1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kumimoji="0" lang="en-US" altLang="zh-CN" sz="2800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 &gt; </a:t>
            </a:r>
            <a:r>
              <a:rPr kumimoji="0" lang="en-US" altLang="zh-CN" sz="2800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short</a:t>
            </a:r>
            <a:r>
              <a:rPr kumimoji="0" lang="en-US" altLang="zh-CN" sz="2800" dirty="0">
                <a:solidFill>
                  <a:srgbClr val="000000"/>
                </a:solidFill>
                <a:latin typeface="Courier New" panose="02070309020205020404" charset="0"/>
                <a:ea typeface="宋体" panose="02010600030101010101" pitchFamily="2" charset="-122"/>
              </a:rPr>
              <a:t> &gt; </a:t>
            </a:r>
            <a:r>
              <a:rPr kumimoji="0" lang="en-US" altLang="zh-CN" sz="2800" dirty="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char</a:t>
            </a:r>
            <a:endParaRPr kumimoji="0" lang="en-US" altLang="zh-CN" sz="2800" dirty="0">
              <a:solidFill>
                <a:srgbClr val="0000FF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lvl="2"/>
            <a:r>
              <a:rPr kumimoji="0" lang="zh-CN" altLang="en-US" sz="2400" dirty="0">
                <a:latin typeface="隶书" panose="02010509060101010101" charset="-122"/>
                <a:ea typeface="隶书" panose="02010509060101010101" charset="-122"/>
              </a:rPr>
              <a:t>将取值范围小的类型转为取值范围大的类型是安全的，反之是不安全的</a:t>
            </a:r>
            <a:endParaRPr kumimoji="0" lang="en-US" altLang="zh-CN" sz="2400" dirty="0">
              <a:latin typeface="隶书" panose="02010509060101010101" charset="-122"/>
              <a:ea typeface="隶书" panose="02010509060101010101" charset="-122"/>
            </a:endParaRPr>
          </a:p>
          <a:p>
            <a:pPr lvl="1"/>
            <a:endParaRPr kumimoji="0" lang="en-US" altLang="zh-CN" dirty="0">
              <a:solidFill>
                <a:srgbClr val="000000"/>
              </a:solidFill>
              <a:latin typeface="Courier New" panose="02070309020205020404" charset="0"/>
              <a:ea typeface="宋体" panose="02010600030101010101" pitchFamily="2" charset="-122"/>
            </a:endParaRPr>
          </a:p>
          <a:p>
            <a:pPr lvl="2"/>
            <a:endParaRPr kumimoji="0" lang="en-US" altLang="zh-CN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338139"/>
            <a:ext cx="8229600" cy="85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anose="020E0502030303020204" charset="0"/>
                <a:ea typeface="华文新魏" panose="02010800040101010101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anose="020E0502030303020204" charset="0"/>
                <a:ea typeface="华文新魏" panose="02010800040101010101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anose="020E0502030303020204" charset="0"/>
                <a:ea typeface="华文新魏" panose="02010800040101010101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anose="020E0502030303020204" charset="0"/>
                <a:ea typeface="华文新魏" panose="02010800040101010101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en-US" b="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rPr>
              <a:t>不同类型数据间的转换</a:t>
            </a:r>
            <a:endParaRPr kumimoji="0" lang="zh-CN" altLang="en-US" b="0" dirty="0">
              <a:solidFill>
                <a:schemeClr val="tx1"/>
              </a:solidFill>
              <a:latin typeface="Arial" panose="020B0604020202020204" pitchFamily="34" charset="0"/>
              <a:ea typeface="隶书" panose="0201050906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3561-E5BF-C849-B472-D0CCC54B9C1D}" type="datetime1">
              <a:rPr lang="zh-CN" altLang="en-US" smtClean="0"/>
            </a:fld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7544" y="1700808"/>
            <a:ext cx="7772400" cy="376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lvl="2">
              <a:lnSpc>
                <a:spcPct val="90000"/>
              </a:lnSpc>
            </a:pPr>
            <a:r>
              <a:rPr kumimoji="0" lang="zh-CN" altLang="en-US" sz="2800" dirty="0">
                <a:latin typeface="隶书" panose="02010509060101010101" charset="-122"/>
                <a:ea typeface="隶书" panose="02010509060101010101" charset="-122"/>
              </a:rPr>
              <a:t>一般形式：</a:t>
            </a:r>
            <a:r>
              <a:rPr kumimoji="0" lang="zh-CN" altLang="en-US" sz="2800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</a:rPr>
              <a:t>（</a:t>
            </a:r>
            <a:r>
              <a:rPr kumimoji="0" lang="zh-CN" altLang="en-US" sz="2800" dirty="0">
                <a:solidFill>
                  <a:schemeClr val="folHlink"/>
                </a:solidFill>
                <a:latin typeface="隶书" panose="02010509060101010101" charset="-122"/>
                <a:ea typeface="隶书" panose="02010509060101010101" charset="-122"/>
              </a:rPr>
              <a:t>类型名</a:t>
            </a:r>
            <a:r>
              <a:rPr kumimoji="0" lang="zh-CN" altLang="en-US" sz="2800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</a:rPr>
              <a:t>）</a:t>
            </a:r>
            <a:r>
              <a:rPr kumimoji="0" lang="zh-CN" altLang="en-US" sz="2800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（</a:t>
            </a:r>
            <a:r>
              <a:rPr kumimoji="0" lang="zh-CN" altLang="en-US" sz="2800" dirty="0">
                <a:solidFill>
                  <a:srgbClr val="3333FF"/>
                </a:solidFill>
                <a:latin typeface="隶书" panose="02010509060101010101" charset="-122"/>
                <a:ea typeface="隶书" panose="02010509060101010101" charset="-122"/>
              </a:rPr>
              <a:t>表达式）</a:t>
            </a:r>
            <a:endParaRPr kumimoji="0" lang="zh-CN" altLang="en-US" sz="2800" dirty="0">
              <a:solidFill>
                <a:srgbClr val="3333FF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zh-CN" altLang="en-US" sz="2800" dirty="0">
                <a:solidFill>
                  <a:srgbClr val="3333FF"/>
                </a:solidFill>
                <a:latin typeface="隶书" panose="02010509060101010101" charset="-122"/>
                <a:ea typeface="隶书" panose="02010509060101010101" charset="-122"/>
              </a:rPr>
              <a:t>       或：   </a:t>
            </a:r>
            <a:r>
              <a:rPr kumimoji="0" lang="zh-CN" altLang="en-US" sz="2800" dirty="0">
                <a:solidFill>
                  <a:schemeClr val="folHlink"/>
                </a:solidFill>
                <a:latin typeface="隶书" panose="02010509060101010101" charset="-122"/>
                <a:ea typeface="隶书" panose="02010509060101010101" charset="-122"/>
              </a:rPr>
              <a:t>类型名  </a:t>
            </a:r>
            <a:r>
              <a:rPr kumimoji="0" lang="zh-CN" altLang="en-US" sz="2800" dirty="0">
                <a:solidFill>
                  <a:srgbClr val="0000FF"/>
                </a:solidFill>
                <a:latin typeface="隶书" panose="02010509060101010101" charset="-122"/>
                <a:ea typeface="隶书" panose="02010509060101010101" charset="-122"/>
              </a:rPr>
              <a:t>（</a:t>
            </a:r>
            <a:r>
              <a:rPr kumimoji="0" lang="zh-CN" altLang="en-US" sz="2800" dirty="0">
                <a:solidFill>
                  <a:srgbClr val="3333FF"/>
                </a:solidFill>
                <a:latin typeface="隶书" panose="02010509060101010101" charset="-122"/>
                <a:ea typeface="隶书" panose="02010509060101010101" charset="-122"/>
              </a:rPr>
              <a:t>表达式）</a:t>
            </a:r>
            <a:endParaRPr kumimoji="0" lang="zh-CN" altLang="en-US" sz="2800" dirty="0">
              <a:solidFill>
                <a:srgbClr val="3333FF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zh-CN" altLang="en-US" sz="2800" dirty="0">
                <a:latin typeface="隶书" panose="02010509060101010101" charset="-122"/>
                <a:ea typeface="隶书" panose="02010509060101010101" charset="-122"/>
              </a:rPr>
              <a:t>例    </a:t>
            </a:r>
            <a:r>
              <a:rPr kumimoji="0" lang="en-US" altLang="zh-CN" sz="2800" dirty="0">
                <a:latin typeface="隶书" panose="02010509060101010101" charset="-122"/>
                <a:ea typeface="隶书" panose="02010509060101010101" charset="-122"/>
              </a:rPr>
              <a:t>(</a:t>
            </a:r>
            <a:r>
              <a:rPr kumimoji="0" lang="en-US" altLang="zh-CN" sz="2800" dirty="0" err="1">
                <a:latin typeface="隶书" panose="02010509060101010101" charset="-122"/>
                <a:ea typeface="隶书" panose="02010509060101010101" charset="-122"/>
              </a:rPr>
              <a:t>int</a:t>
            </a:r>
            <a:r>
              <a:rPr kumimoji="0" lang="en-US" altLang="zh-CN" sz="2800" dirty="0">
                <a:latin typeface="隶书" panose="02010509060101010101" charset="-122"/>
                <a:ea typeface="隶书" panose="02010509060101010101" charset="-122"/>
              </a:rPr>
              <a:t>)(</a:t>
            </a:r>
            <a:r>
              <a:rPr kumimoji="0" lang="en-US" altLang="zh-CN" sz="2800" dirty="0" err="1">
                <a:latin typeface="隶书" panose="02010509060101010101" charset="-122"/>
                <a:ea typeface="隶书" panose="02010509060101010101" charset="-122"/>
              </a:rPr>
              <a:t>x+y</a:t>
            </a:r>
            <a:r>
              <a:rPr kumimoji="0" lang="en-US" altLang="zh-CN" sz="2800" dirty="0">
                <a:latin typeface="隶书" panose="02010509060101010101" charset="-122"/>
                <a:ea typeface="隶书" panose="02010509060101010101" charset="-122"/>
              </a:rPr>
              <a:t>)</a:t>
            </a:r>
            <a:endParaRPr kumimoji="0" lang="en-US" altLang="zh-CN" sz="2800" dirty="0">
              <a:latin typeface="隶书" panose="02010509060101010101" charset="-122"/>
              <a:ea typeface="隶书" panose="02010509060101010101" charset="-122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隶书" panose="02010509060101010101" charset="-122"/>
                <a:ea typeface="隶书" panose="02010509060101010101" charset="-122"/>
              </a:rPr>
              <a:t> 		</a:t>
            </a:r>
            <a:r>
              <a:rPr kumimoji="0" lang="zh-CN" altLang="en-US" sz="2800" dirty="0">
                <a:latin typeface="隶书" panose="02010509060101010101" charset="-122"/>
                <a:ea typeface="隶书" panose="02010509060101010101" charset="-122"/>
              </a:rPr>
              <a:t>   </a:t>
            </a:r>
            <a:r>
              <a:rPr kumimoji="0" lang="en-US" altLang="zh-CN" sz="2800" dirty="0">
                <a:latin typeface="隶书" panose="02010509060101010101" charset="-122"/>
                <a:ea typeface="隶书" panose="02010509060101010101" charset="-122"/>
              </a:rPr>
              <a:t>(</a:t>
            </a:r>
            <a:r>
              <a:rPr kumimoji="0" lang="en-US" altLang="zh-CN" sz="2800" dirty="0" err="1">
                <a:latin typeface="隶书" panose="02010509060101010101" charset="-122"/>
                <a:ea typeface="隶书" panose="02010509060101010101" charset="-122"/>
              </a:rPr>
              <a:t>int</a:t>
            </a:r>
            <a:r>
              <a:rPr kumimoji="0" lang="en-US" altLang="zh-CN" sz="2800" dirty="0">
                <a:latin typeface="隶书" panose="02010509060101010101" charset="-122"/>
                <a:ea typeface="隶书" panose="02010509060101010101" charset="-122"/>
              </a:rPr>
              <a:t>)3.6</a:t>
            </a:r>
            <a:endParaRPr kumimoji="0" lang="en-US" altLang="zh-CN" sz="2800" dirty="0">
              <a:latin typeface="隶书" panose="02010509060101010101" charset="-122"/>
              <a:ea typeface="隶书" panose="02010509060101010101" charset="-122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隶书" panose="02010509060101010101" charset="-122"/>
                <a:ea typeface="隶书" panose="02010509060101010101" charset="-122"/>
              </a:rPr>
              <a:t>		</a:t>
            </a:r>
            <a:r>
              <a:rPr kumimoji="0" lang="zh-CN" altLang="en-US" sz="2800" dirty="0">
                <a:latin typeface="隶书" panose="02010509060101010101" charset="-122"/>
                <a:ea typeface="隶书" panose="02010509060101010101" charset="-122"/>
              </a:rPr>
              <a:t>  </a:t>
            </a:r>
            <a:r>
              <a:rPr kumimoji="0" lang="en-US" altLang="zh-CN" sz="2800" b="1" dirty="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</a:rPr>
              <a:t>(double)(3/2)</a:t>
            </a:r>
            <a:r>
              <a:rPr kumimoji="0" lang="en-US" altLang="zh-CN" sz="2800" dirty="0">
                <a:latin typeface="隶书" panose="02010509060101010101" charset="-122"/>
                <a:ea typeface="隶书" panose="02010509060101010101" charset="-122"/>
              </a:rPr>
              <a:t>   </a:t>
            </a:r>
            <a:endParaRPr kumimoji="0" lang="en-US" altLang="zh-CN" sz="2800" dirty="0">
              <a:latin typeface="隶书" panose="02010509060101010101" charset="-122"/>
              <a:ea typeface="隶书" panose="02010509060101010101" charset="-122"/>
            </a:endParaRPr>
          </a:p>
          <a:p>
            <a:pPr lvl="2">
              <a:lnSpc>
                <a:spcPct val="90000"/>
              </a:lnSpc>
            </a:pPr>
            <a:r>
              <a:rPr kumimoji="0" lang="zh-CN" altLang="en-US" sz="2800" dirty="0">
                <a:latin typeface="隶书" panose="02010509060101010101" charset="-122"/>
                <a:ea typeface="隶书" panose="02010509060101010101" charset="-122"/>
              </a:rPr>
              <a:t>说明：强制转换得到所需类型的中间变量，原变量类型不变</a:t>
            </a:r>
            <a:r>
              <a:rPr kumimoji="0" lang="zh-CN" altLang="zh-CN" sz="2800" dirty="0">
                <a:latin typeface="隶书" panose="02010509060101010101" charset="-122"/>
                <a:ea typeface="隶书" panose="02010509060101010101" charset="-122"/>
              </a:rPr>
              <a:t> </a:t>
            </a:r>
            <a:endParaRPr kumimoji="0" lang="zh-CN" altLang="en-US" sz="28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404664"/>
            <a:ext cx="71287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4400" b="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  <a:cs typeface="+mj-cs"/>
              </a:rPr>
              <a:t>强制类型转换（显式转换）</a:t>
            </a:r>
            <a:endParaRPr lang="zh-CN" altLang="en-US" sz="4400" b="0" dirty="0">
              <a:solidFill>
                <a:schemeClr val="tx1"/>
              </a:solidFill>
              <a:latin typeface="Arial" panose="020B0604020202020204" pitchFamily="34" charset="0"/>
              <a:ea typeface="隶书" panose="02010509060101010101" charset="-122"/>
              <a:cs typeface="+mj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D267-AF18-BA4A-ABEF-DCE9FEC7F1E6}" type="datetime1">
              <a:rPr lang="zh-CN" altLang="en-US" smtClean="0"/>
            </a:fld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0C98-33C7-4E49-83B6-96DD4E8F6C9F}" type="datetime1">
              <a:rPr lang="zh-CN" altLang="en-US" smtClean="0"/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39552" y="1556206"/>
            <a:ext cx="7720012" cy="4344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kumimoji="0"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能背下优先级表的人凤毛麟角</a:t>
            </a:r>
            <a:endParaRPr kumimoji="0"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脑细胞太宝贵了，不能用来死记硬背</a:t>
            </a:r>
            <a:endParaRPr kumimoji="0"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0"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用括号来控制运算顺序更直观、方便，并减少出错的概率</a:t>
            </a:r>
            <a:endParaRPr kumimoji="0"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kumimoji="0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先算乘除，后算加减，有括号就先算括号里的</a:t>
            </a:r>
            <a:endParaRPr kumimoji="0"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0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括号太多，有时候不清晰</a:t>
            </a:r>
            <a:endParaRPr kumimoji="0"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kumimoji="0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注意用</a:t>
            </a:r>
            <a:r>
              <a:rPr kumimoji="0"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空格</a:t>
            </a:r>
            <a:r>
              <a:rPr kumimoji="0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做好分隔</a:t>
            </a:r>
            <a:endParaRPr kumimoji="0"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kumimoji="0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实在不行就拆分表达式</a:t>
            </a:r>
            <a:endParaRPr kumimoji="0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0"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多数运算符为左结合</a:t>
            </a:r>
            <a:endParaRPr kumimoji="0"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kumimoji="0"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少数为右结合：</a:t>
            </a:r>
            <a:r>
              <a:rPr kumimoji="0" lang="zh-CN" altLang="en-US" sz="2800" dirty="0">
                <a:latin typeface="Arial" panose="020B0604020202020204" pitchFamily="34" charset="0"/>
                <a:ea typeface="隶书" panose="02010509060101010101" charset="-122"/>
              </a:rPr>
              <a:t>赋值运算符、条件运算符</a:t>
            </a:r>
            <a:endParaRPr kumimoji="0" lang="en-US" altLang="zh-CN" sz="2800" dirty="0">
              <a:latin typeface="Arial" panose="020B0604020202020204" pitchFamily="34" charset="0"/>
              <a:ea typeface="隶书" panose="02010509060101010101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kumimoji="0" lang="zh-CN" altLang="en-US">
                <a:solidFill>
                  <a:srgbClr val="660066"/>
                </a:solidFill>
                <a:latin typeface="Arial" panose="020B0604020202020204" pitchFamily="34" charset="0"/>
                <a:ea typeface="隶书" panose="02010509060101010101" charset="-122"/>
              </a:rPr>
              <a:t>优先级与结合性</a:t>
            </a:r>
            <a:endParaRPr kumimoji="0" lang="zh-CN" altLang="en-US">
              <a:solidFill>
                <a:srgbClr val="660066"/>
              </a:solidFill>
              <a:latin typeface="Arial" panose="020B0604020202020204" pitchFamily="34" charset="0"/>
              <a:ea typeface="隶书" panose="02010509060101010101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814959"/>
          </a:xfrm>
        </p:spPr>
        <p:txBody>
          <a:bodyPr/>
          <a:lstStyle/>
          <a:p>
            <a:r>
              <a:rPr lang="zh-CN" altLang="en-US" dirty="0"/>
              <a:t>这一章我们学到了</a:t>
            </a:r>
            <a:endParaRPr lang="zh-CN" altLang="en-US" dirty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484313"/>
            <a:ext cx="8458200" cy="4968875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zh-CN" altLang="en-US" sz="2400">
                <a:ea typeface="宋体" panose="02010600030101010101" pitchFamily="2" charset="-122"/>
              </a:rPr>
              <a:t>变量的命名规则</a:t>
            </a:r>
            <a:endParaRPr lang="zh-CN" altLang="en-US" sz="2400"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zh-CN" altLang="en-US" sz="2400">
                <a:ea typeface="宋体" panose="02010600030101010101" pitchFamily="2" charset="-122"/>
              </a:rPr>
              <a:t>数据类型</a:t>
            </a:r>
            <a:endParaRPr lang="zh-CN" altLang="en-US" sz="2400"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r>
              <a:rPr lang="en-US" altLang="zh-CN" sz="200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char</a:t>
            </a:r>
            <a:r>
              <a:rPr lang="zh-CN" altLang="en-US" sz="2000"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short</a:t>
            </a:r>
            <a:r>
              <a:rPr lang="zh-CN" altLang="en-US" sz="2000"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zh-CN" altLang="en-US" sz="2000"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long</a:t>
            </a:r>
            <a:r>
              <a:rPr lang="zh-CN" altLang="en-US" sz="2000"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float</a:t>
            </a:r>
            <a:r>
              <a:rPr lang="zh-CN" altLang="en-US" sz="2000"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double</a:t>
            </a:r>
            <a:r>
              <a:rPr lang="zh-CN" altLang="en-US" sz="2000"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long</a:t>
            </a:r>
            <a:r>
              <a: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double</a:t>
            </a:r>
            <a:endParaRPr lang="en-US" altLang="zh-CN" sz="20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r>
              <a:rPr lang="en-US" altLang="zh-CN" sz="200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signed</a:t>
            </a:r>
            <a:r>
              <a:rPr lang="zh-CN" altLang="en-US" sz="2000"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unsigned</a:t>
            </a:r>
            <a:endParaRPr lang="en-US" altLang="zh-CN" sz="20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r>
              <a:rPr lang="en-US" altLang="zh-CN" sz="200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enum</a:t>
            </a:r>
            <a:endParaRPr lang="en-US" altLang="zh-CN" sz="20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zh-CN" altLang="en-US" sz="2400">
                <a:ea typeface="宋体" panose="02010600030101010101" pitchFamily="2" charset="-122"/>
              </a:rPr>
              <a:t>常数、转义字符</a:t>
            </a:r>
            <a:endParaRPr lang="zh-CN" altLang="en-US" sz="2400"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buFont typeface="Monotype Sorts" charset="2"/>
              <a:buNone/>
            </a:pPr>
            <a:endParaRPr lang="zh-CN" altLang="en-US" sz="2400"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zh-CN" altLang="en-US" sz="2400">
                <a:ea typeface="宋体" panose="02010600030101010101" pitchFamily="2" charset="-122"/>
              </a:rPr>
              <a:t>运算符</a:t>
            </a:r>
            <a:endParaRPr lang="zh-CN" altLang="en-US" sz="2400"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r>
              <a:rPr lang="zh-CN" altLang="en-US" sz="2000">
                <a:ea typeface="宋体" panose="02010600030101010101" pitchFamily="2" charset="-122"/>
              </a:rPr>
              <a:t>算术运算符、关系运算符、逻辑运算符、增一</a:t>
            </a:r>
            <a:r>
              <a:rPr lang="en-US" altLang="zh-CN" sz="2000">
                <a:ea typeface="宋体" panose="02010600030101010101" pitchFamily="2" charset="-122"/>
              </a:rPr>
              <a:t>/</a:t>
            </a:r>
            <a:r>
              <a:rPr lang="zh-CN" altLang="en-US" sz="2000">
                <a:ea typeface="宋体" panose="02010600030101010101" pitchFamily="2" charset="-122"/>
              </a:rPr>
              <a:t>减一运算符、位运算符、赋值运算符、类型强转运算符、逗号运算符、条件运算符（？ </a:t>
            </a:r>
            <a:r>
              <a:rPr lang="en-US" altLang="zh-CN" sz="2000">
                <a:ea typeface="宋体" panose="02010600030101010101" pitchFamily="2" charset="-122"/>
              </a:rPr>
              <a:t>:</a:t>
            </a:r>
            <a:r>
              <a:rPr lang="zh-CN" altLang="en-US" sz="2000">
                <a:ea typeface="宋体" panose="02010600030101010101" pitchFamily="2" charset="-122"/>
              </a:rPr>
              <a:t>）、</a:t>
            </a:r>
            <a:r>
              <a:rPr lang="en-US" altLang="zh-CN" sz="2000">
                <a:ea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sizeof</a:t>
            </a:r>
            <a:endParaRPr lang="zh-CN" altLang="en-US" sz="2000"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  <a:buFontTx/>
              <a:buNone/>
            </a:pPr>
            <a:endParaRPr lang="zh-CN" altLang="en-US" sz="2000"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zh-CN" altLang="en-US" sz="2400">
                <a:ea typeface="宋体" panose="02010600030101010101" pitchFamily="2" charset="-122"/>
              </a:rPr>
              <a:t>类型转换</a:t>
            </a:r>
            <a:endParaRPr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zh-CN" altLang="en-US" sz="2400">
                <a:ea typeface="宋体" panose="02010600030101010101" pitchFamily="2" charset="-122"/>
              </a:rPr>
              <a:t>优先级和结合性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55D9-628C-A647-B024-B5207CF4F524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7EDD-39E9-154A-944E-330450C75126}" type="datetime1">
              <a:rPr lang="zh-CN" altLang="en-US" smtClean="0"/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457200" y="1484784"/>
            <a:ext cx="7870825" cy="3981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40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eaLnBrk="1" hangingPunct="1">
              <a:lnSpc>
                <a:spcPct val="90000"/>
              </a:lnSpc>
              <a:buFont typeface="Impact" panose="020B0806030902050204" charset="0"/>
              <a:buAutoNum type="arabicPeriod"/>
            </a:pPr>
            <a:r>
              <a:rPr kumimoji="0" lang="zh-CN" altLang="en-US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字符编码有哪些，</a:t>
            </a:r>
            <a:r>
              <a:rPr kumimoji="0" lang="en-US" altLang="zh-CN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ASCII,UTF-8……</a:t>
            </a:r>
            <a:r>
              <a:rPr kumimoji="0" lang="zh-CN" altLang="en-US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kumimoji="0" lang="en-US" altLang="zh-CN" sz="19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 eaLnBrk="1" hangingPunct="1">
              <a:lnSpc>
                <a:spcPct val="90000"/>
              </a:lnSpc>
              <a:buFont typeface="Impact" panose="020B0806030902050204" charset="0"/>
              <a:buAutoNum type="arabicPeriod"/>
            </a:pPr>
            <a:r>
              <a:rPr kumimoji="0" lang="zh-CN" altLang="en-US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什么是补码？设有如下定义，分析运行结果。</a:t>
            </a:r>
            <a:endParaRPr kumimoji="0" lang="en-US" altLang="zh-CN" sz="19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5143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char a = -129;</a:t>
            </a:r>
            <a:endParaRPr kumimoji="0" lang="en-US" altLang="zh-CN" sz="19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5143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19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0" lang="en-US" altLang="zh-CN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(“%</a:t>
            </a:r>
            <a:r>
              <a:rPr kumimoji="0" lang="en-US" altLang="zh-CN" sz="19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d”,a</a:t>
            </a:r>
            <a:r>
              <a:rPr kumimoji="0" lang="en-US" altLang="zh-CN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0" lang="en-US" altLang="zh-CN" sz="19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 eaLnBrk="1" hangingPunct="1">
              <a:lnSpc>
                <a:spcPct val="90000"/>
              </a:lnSpc>
              <a:buFont typeface="Impact" panose="020B0806030902050204" charset="0"/>
              <a:buAutoNum type="arabicPeriod"/>
            </a:pPr>
            <a:r>
              <a:rPr kumimoji="0" lang="zh-CN" altLang="en-US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分析 </a:t>
            </a:r>
            <a:r>
              <a:rPr kumimoji="0" lang="en-US" altLang="zh-CN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-3%10 </a:t>
            </a:r>
            <a:r>
              <a:rPr kumimoji="0" lang="zh-CN" altLang="en-US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kumimoji="0" lang="en-US" altLang="zh-CN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3%-10</a:t>
            </a:r>
            <a:r>
              <a:rPr kumimoji="0" lang="zh-CN" altLang="en-US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的结果，并编程测试。</a:t>
            </a:r>
            <a:endParaRPr kumimoji="0" lang="en-US" altLang="zh-CN" sz="19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 eaLnBrk="1" hangingPunct="1">
              <a:lnSpc>
                <a:spcPct val="90000"/>
              </a:lnSpc>
              <a:buFont typeface="Impact" panose="020B0806030902050204" charset="0"/>
              <a:buAutoNum type="arabicPeriod"/>
            </a:pPr>
            <a:r>
              <a:rPr kumimoji="0" lang="en-US" altLang="zh-CN" sz="19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0" lang="zh-CN" altLang="en-US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是否为</a:t>
            </a:r>
            <a:r>
              <a:rPr kumimoji="0" lang="en-US" altLang="zh-CN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0" lang="zh-CN" altLang="en-US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语言关键字</a:t>
            </a:r>
            <a:r>
              <a:rPr kumimoji="0" lang="en-US" altLang="zh-CN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r>
              <a:rPr kumimoji="0" lang="zh-CN" altLang="en-US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编程测试以下例子</a:t>
            </a:r>
            <a:r>
              <a:rPr kumimoji="0" lang="en-US" altLang="zh-CN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en-US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哪些合法，值为多少。假设已定义</a:t>
            </a:r>
            <a:r>
              <a:rPr kumimoji="0" lang="en-US" altLang="zh-CN" sz="19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en-US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为整型。</a:t>
            </a:r>
            <a:endParaRPr kumimoji="0" lang="en-US" altLang="zh-CN" sz="19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514350" eaLnBrk="1" hangingPunct="1">
              <a:lnSpc>
                <a:spcPct val="90000"/>
              </a:lnSpc>
              <a:buFont typeface="隶书" panose="02010509060101010101" charset="-122"/>
              <a:buAutoNum type="circleNumDbPlain"/>
            </a:pPr>
            <a:r>
              <a:rPr kumimoji="0" lang="en-US" altLang="zh-CN" sz="19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0" lang="en-US" altLang="zh-CN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zh-CN" sz="19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en-US" altLang="zh-CN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en-US" altLang="zh-CN" sz="19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514350" eaLnBrk="1" hangingPunct="1">
              <a:lnSpc>
                <a:spcPct val="90000"/>
              </a:lnSpc>
              <a:buFont typeface="Impact" panose="020B0806030902050204" charset="0"/>
              <a:buAutoNum type="circleNumDbPlain"/>
            </a:pPr>
            <a:r>
              <a:rPr kumimoji="0" lang="en-US" altLang="zh-CN" sz="19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0" lang="en-US" altLang="zh-CN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zh-CN" sz="19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en-US" altLang="zh-CN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en-US" altLang="zh-CN" sz="19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514350" eaLnBrk="1" hangingPunct="1">
              <a:lnSpc>
                <a:spcPct val="90000"/>
              </a:lnSpc>
              <a:buFont typeface="Impact" panose="020B0806030902050204" charset="0"/>
              <a:buAutoNum type="circleNumDbPlain"/>
            </a:pPr>
            <a:r>
              <a:rPr kumimoji="0" lang="en-US" altLang="zh-CN" sz="19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0" lang="en-US" altLang="zh-CN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en-US" altLang="zh-CN" sz="19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kumimoji="0" lang="en-US" altLang="zh-CN" sz="19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514350" eaLnBrk="1" hangingPunct="1">
              <a:lnSpc>
                <a:spcPct val="90000"/>
              </a:lnSpc>
              <a:buFont typeface="Impact" panose="020B0806030902050204" charset="0"/>
              <a:buAutoNum type="circleNumDbPlain"/>
            </a:pPr>
            <a:r>
              <a:rPr kumimoji="0" lang="en-US" altLang="zh-CN" sz="19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0" lang="en-US" altLang="zh-CN" sz="1900" b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9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endParaRPr kumimoji="0" lang="en-US" altLang="zh-CN" sz="19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 eaLnBrk="1" hangingPunct="1">
              <a:lnSpc>
                <a:spcPct val="90000"/>
              </a:lnSpc>
              <a:buFont typeface="Impact" panose="020B0806030902050204" charset="0"/>
              <a:buAutoNum type="arabicPeriod"/>
            </a:pPr>
            <a:r>
              <a:rPr kumimoji="0" lang="en-US" altLang="zh-CN" sz="2200" b="0" dirty="0">
                <a:latin typeface="宋体" panose="02010600030101010101" pitchFamily="2" charset="-122"/>
                <a:ea typeface="宋体" panose="02010600030101010101" pitchFamily="2" charset="-122"/>
              </a:rPr>
              <a:t>define</a:t>
            </a:r>
            <a:r>
              <a:rPr kumimoji="0" lang="zh-CN" altLang="en-US" sz="2200" b="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kumimoji="0" lang="en-US" altLang="zh-CN" sz="22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const</a:t>
            </a:r>
            <a:r>
              <a:rPr kumimoji="0" lang="zh-CN" altLang="en-US" sz="2200" b="0" dirty="0">
                <a:latin typeface="宋体" panose="02010600030101010101" pitchFamily="2" charset="-122"/>
                <a:ea typeface="宋体" panose="02010600030101010101" pitchFamily="2" charset="-122"/>
              </a:rPr>
              <a:t>区别？</a:t>
            </a:r>
            <a:endParaRPr kumimoji="0" lang="en-US" altLang="zh-CN" sz="22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 eaLnBrk="1" hangingPunct="1">
              <a:lnSpc>
                <a:spcPct val="90000"/>
              </a:lnSpc>
              <a:buFont typeface="Impact" panose="020B0806030902050204" charset="0"/>
              <a:buAutoNum type="arabicPeriod"/>
            </a:pPr>
            <a:endParaRPr kumimoji="0" lang="zh-CN" altLang="en-US" sz="1900" b="0" dirty="0">
              <a:latin typeface="Arial" panose="020B0604020202020204" pitchFamily="34" charset="0"/>
              <a:ea typeface="隶书" panose="02010509060101010101" charset="-122"/>
            </a:endParaRPr>
          </a:p>
        </p:txBody>
      </p:sp>
      <p:sp>
        <p:nvSpPr>
          <p:cNvPr id="9" name="标题 1"/>
          <p:cNvSpPr txBox="1"/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anose="020E0502030303020204" charset="0"/>
                <a:ea typeface="华文新魏" panose="02010800040101010101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anose="020E0502030303020204" charset="0"/>
                <a:ea typeface="华文新魏" panose="02010800040101010101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anose="020E0502030303020204" charset="0"/>
                <a:ea typeface="华文新魏" panose="02010800040101010101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anose="020E0502030303020204" charset="0"/>
                <a:ea typeface="华文新魏" panose="02010800040101010101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eaLnBrk="1" hangingPunct="1">
              <a:lnSpc>
                <a:spcPct val="90000"/>
              </a:lnSpc>
              <a:buClrTx/>
              <a:buSzTx/>
              <a:buNone/>
            </a:pPr>
            <a:r>
              <a:rPr lang="zh-CN" altLang="en-US" sz="4200" b="0" cap="all" dirty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课后查阅资料</a:t>
            </a:r>
            <a:endParaRPr lang="zh-CN" altLang="en-US" sz="4200" b="0" cap="all" dirty="0"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467728"/>
            <a:ext cx="7772400" cy="1609344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8000" dirty="0"/>
              <a:t>谢谢</a:t>
            </a:r>
            <a:endParaRPr kumimoji="1" lang="zh-CN" altLang="en-US" sz="8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050E-A189-B141-92F4-E8A5864563A1}" type="datetime1">
              <a:rPr lang="zh-CN" altLang="en-US" smtClean="0"/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58851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类型转换</a:t>
            </a:r>
            <a:endParaRPr lang="zh-CN" altLang="en-US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84313"/>
            <a:ext cx="8569325" cy="4611687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同种数据类型的运算结果，还是该类型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不同种数据类型</a:t>
            </a:r>
            <a:r>
              <a:rPr lang="zh-CN" altLang="en-US">
                <a:ea typeface="宋体" panose="02010600030101010101" pitchFamily="2" charset="-122"/>
              </a:rPr>
              <a:t>的运算结果，是两种类型中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取值范围更大的那种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long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double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&gt; </a:t>
            </a:r>
            <a:r>
              <a:rPr lang="en-US" altLang="zh-CN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double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&gt; </a:t>
            </a:r>
            <a:r>
              <a:rPr lang="en-US" altLang="zh-CN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float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&gt; </a:t>
            </a:r>
            <a:r>
              <a:rPr lang="en-US" altLang="zh-CN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long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&gt; </a:t>
            </a:r>
            <a:r>
              <a:rPr lang="en-US" altLang="zh-CN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&gt; </a:t>
            </a:r>
            <a:r>
              <a:rPr lang="en-US" altLang="zh-CN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short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&gt; </a:t>
            </a:r>
            <a:r>
              <a:rPr lang="en-US" altLang="zh-CN">
                <a:solidFill>
                  <a:srgbClr val="0000FF"/>
                </a:solidFill>
                <a:latin typeface="Courier New" panose="02070309020205020404" charset="0"/>
                <a:ea typeface="宋体" panose="02010600030101010101" pitchFamily="2" charset="-122"/>
              </a:rPr>
              <a:t>char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763713" y="3930650"/>
            <a:ext cx="1295400" cy="469900"/>
          </a:xfrm>
          <a:prstGeom prst="rect">
            <a:avLst/>
          </a:prstGeom>
          <a:solidFill>
            <a:srgbClr val="0000FF"/>
          </a:solidFill>
          <a:ln w="12700" cap="sq">
            <a:solidFill>
              <a:srgbClr val="00CCFF"/>
            </a:solidFill>
            <a:miter lim="800000"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bg1"/>
                </a:solidFill>
              </a:rPr>
              <a:t>double</a:t>
            </a:r>
            <a:endParaRPr kumimoji="1" lang="en-US" altLang="zh-CN" sz="2400" b="0">
              <a:solidFill>
                <a:schemeClr val="tx1"/>
              </a:solidFill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668713" y="3930650"/>
            <a:ext cx="1295400" cy="469900"/>
          </a:xfrm>
          <a:prstGeom prst="rect">
            <a:avLst/>
          </a:prstGeom>
          <a:solidFill>
            <a:srgbClr val="0000FF"/>
          </a:solidFill>
          <a:ln w="12700" cap="sq">
            <a:solidFill>
              <a:srgbClr val="00CCFF"/>
            </a:solidFill>
            <a:miter lim="800000"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bg1"/>
                </a:solidFill>
              </a:rPr>
              <a:t>float</a:t>
            </a:r>
            <a:endParaRPr kumimoji="1" lang="en-US" altLang="zh-CN" sz="2400" b="0">
              <a:solidFill>
                <a:schemeClr val="tx1"/>
              </a:solidFill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763713" y="4921250"/>
            <a:ext cx="1295400" cy="469900"/>
          </a:xfrm>
          <a:prstGeom prst="rect">
            <a:avLst/>
          </a:prstGeom>
          <a:solidFill>
            <a:srgbClr val="0000FF"/>
          </a:solidFill>
          <a:ln w="12700" cap="sq">
            <a:solidFill>
              <a:srgbClr val="00CCFF"/>
            </a:solidFill>
            <a:miter lim="800000"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bg1"/>
                </a:solidFill>
              </a:rPr>
              <a:t>long</a:t>
            </a:r>
            <a:endParaRPr kumimoji="1" lang="en-US" altLang="zh-CN" sz="2400" b="0">
              <a:solidFill>
                <a:schemeClr val="tx1"/>
              </a:solidFill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763713" y="5911850"/>
            <a:ext cx="1371600" cy="469900"/>
          </a:xfrm>
          <a:prstGeom prst="rect">
            <a:avLst/>
          </a:prstGeom>
          <a:solidFill>
            <a:srgbClr val="0000FF"/>
          </a:solidFill>
          <a:ln w="12700" cap="sq">
            <a:solidFill>
              <a:srgbClr val="00CCFF"/>
            </a:solidFill>
            <a:miter lim="800000"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bg1"/>
                </a:solidFill>
              </a:rPr>
              <a:t>unsigned</a:t>
            </a:r>
            <a:endParaRPr kumimoji="1" lang="en-US" altLang="zh-CN" sz="2400" b="0">
              <a:solidFill>
                <a:schemeClr val="tx1"/>
              </a:solidFill>
            </a:endParaRP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668713" y="5911850"/>
            <a:ext cx="1295400" cy="469900"/>
          </a:xfrm>
          <a:prstGeom prst="rect">
            <a:avLst/>
          </a:prstGeom>
          <a:solidFill>
            <a:srgbClr val="0000FF"/>
          </a:solidFill>
          <a:ln w="12700" cap="sq">
            <a:solidFill>
              <a:srgbClr val="00CCFF"/>
            </a:solidFill>
            <a:miter lim="800000"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bg1"/>
                </a:solidFill>
              </a:rPr>
              <a:t>int</a:t>
            </a:r>
            <a:endParaRPr kumimoji="1" lang="en-US" altLang="zh-CN" sz="2400" b="0">
              <a:solidFill>
                <a:schemeClr val="tx1"/>
              </a:solidFill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726113" y="5911850"/>
            <a:ext cx="2133600" cy="469900"/>
          </a:xfrm>
          <a:prstGeom prst="rect">
            <a:avLst/>
          </a:prstGeom>
          <a:solidFill>
            <a:srgbClr val="0000FF"/>
          </a:solidFill>
          <a:ln w="12700" cap="sq">
            <a:solidFill>
              <a:srgbClr val="00CCFF"/>
            </a:solidFill>
            <a:miter lim="800000"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bg1"/>
                </a:solidFill>
              </a:rPr>
              <a:t>char</a:t>
            </a:r>
            <a:r>
              <a:rPr kumimoji="1" lang="zh-CN" altLang="en-US" sz="2400" b="0">
                <a:solidFill>
                  <a:schemeClr val="bg1"/>
                </a:solidFill>
              </a:rPr>
              <a:t>，</a:t>
            </a:r>
            <a:r>
              <a:rPr kumimoji="1" lang="en-US" altLang="zh-CN" sz="2400" b="0">
                <a:solidFill>
                  <a:schemeClr val="bg1"/>
                </a:solidFill>
              </a:rPr>
              <a:t>short</a:t>
            </a:r>
            <a:endParaRPr kumimoji="1" lang="en-US" altLang="zh-CN" sz="2400" b="0">
              <a:solidFill>
                <a:schemeClr val="tx1"/>
              </a:solidFill>
            </a:endParaRPr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 flipV="1">
            <a:off x="2449513" y="4387850"/>
            <a:ext cx="0" cy="533400"/>
          </a:xfrm>
          <a:prstGeom prst="line">
            <a:avLst/>
          </a:prstGeom>
          <a:noFill/>
          <a:ln w="12700" cap="sq">
            <a:solidFill>
              <a:srgbClr val="00CCFF"/>
            </a:solidFill>
            <a:rou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 flipV="1">
            <a:off x="2449513" y="5378450"/>
            <a:ext cx="0" cy="533400"/>
          </a:xfrm>
          <a:prstGeom prst="line">
            <a:avLst/>
          </a:prstGeom>
          <a:noFill/>
          <a:ln w="12700" cap="sq">
            <a:solidFill>
              <a:srgbClr val="00CCFF"/>
            </a:solidFill>
            <a:rou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 flipH="1">
            <a:off x="3135313" y="6140450"/>
            <a:ext cx="533400" cy="0"/>
          </a:xfrm>
          <a:prstGeom prst="line">
            <a:avLst/>
          </a:prstGeom>
          <a:noFill/>
          <a:ln w="12700" cap="sq">
            <a:solidFill>
              <a:srgbClr val="00CCFF"/>
            </a:solidFill>
            <a:rou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 flipH="1">
            <a:off x="4964113" y="6140450"/>
            <a:ext cx="762000" cy="0"/>
          </a:xfrm>
          <a:prstGeom prst="line">
            <a:avLst/>
          </a:prstGeom>
          <a:noFill/>
          <a:ln w="12700" cap="sq">
            <a:solidFill>
              <a:srgbClr val="00CCFF"/>
            </a:solidFill>
            <a:rou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 flipH="1">
            <a:off x="3059113" y="4159250"/>
            <a:ext cx="609600" cy="0"/>
          </a:xfrm>
          <a:prstGeom prst="line">
            <a:avLst/>
          </a:prstGeom>
          <a:noFill/>
          <a:ln w="12700" cap="sq">
            <a:solidFill>
              <a:srgbClr val="00CCFF"/>
            </a:solidFill>
            <a:rou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H="1">
            <a:off x="3516313" y="5607050"/>
            <a:ext cx="4038600" cy="0"/>
          </a:xfrm>
          <a:prstGeom prst="line">
            <a:avLst/>
          </a:prstGeom>
          <a:noFill/>
          <a:ln w="50800" cap="sq">
            <a:solidFill>
              <a:srgbClr val="00CCFF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4704" name="Line 16"/>
          <p:cNvSpPr>
            <a:spLocks noChangeShapeType="1"/>
          </p:cNvSpPr>
          <p:nvPr/>
        </p:nvSpPr>
        <p:spPr bwMode="auto">
          <a:xfrm flipV="1">
            <a:off x="3516313" y="4616450"/>
            <a:ext cx="0" cy="990600"/>
          </a:xfrm>
          <a:prstGeom prst="line">
            <a:avLst/>
          </a:prstGeom>
          <a:noFill/>
          <a:ln w="50800" cap="sq">
            <a:solidFill>
              <a:srgbClr val="00CCFF"/>
            </a:solidFill>
            <a:rou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6716713" y="5103813"/>
            <a:ext cx="1371600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b="0">
                <a:solidFill>
                  <a:schemeClr val="tx1"/>
                </a:solidFill>
              </a:rPr>
              <a:t>精度低</a:t>
            </a:r>
            <a:endParaRPr kumimoji="1" lang="zh-CN" altLang="en-US" sz="2400" b="0">
              <a:solidFill>
                <a:schemeClr val="tx1"/>
              </a:solidFill>
            </a:endParaRP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3592513" y="4540250"/>
            <a:ext cx="1143000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b="0">
                <a:solidFill>
                  <a:schemeClr val="tx1"/>
                </a:solidFill>
              </a:rPr>
              <a:t>精度高</a:t>
            </a:r>
            <a:endParaRPr kumimoji="1" lang="zh-CN" altLang="en-US" sz="2000" b="0">
              <a:solidFill>
                <a:schemeClr val="tx1"/>
              </a:solidFill>
            </a:endParaRPr>
          </a:p>
        </p:txBody>
      </p:sp>
      <p:sp>
        <p:nvSpPr>
          <p:cNvPr id="114707" name="Line 19"/>
          <p:cNvSpPr>
            <a:spLocks noChangeShapeType="1"/>
          </p:cNvSpPr>
          <p:nvPr/>
        </p:nvSpPr>
        <p:spPr bwMode="auto">
          <a:xfrm flipH="1">
            <a:off x="2220913" y="3702050"/>
            <a:ext cx="2286000" cy="0"/>
          </a:xfrm>
          <a:prstGeom prst="line">
            <a:avLst/>
          </a:prstGeom>
          <a:noFill/>
          <a:ln w="50800">
            <a:solidFill>
              <a:srgbClr val="00CCFF"/>
            </a:solidFill>
            <a:rou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7526-4BEC-B745-87C9-FA859A238226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0616"/>
            <a:ext cx="7772400" cy="640112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安全性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147638" y="1484313"/>
            <a:ext cx="8745537" cy="4611687"/>
          </a:xfrm>
        </p:spPr>
        <p:txBody>
          <a:bodyPr>
            <a:no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在进行赋值操作时，会发生类型转换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将取值范围小的类型转为取值范围大的类型是安全的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反之是不安全的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marL="274320" lvl="1" indent="0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如果大类型的值在小类型能容纳的范围之内，则平安无事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274320" lvl="1" indent="0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但是，浮点数转为整数，会丢失小数部分，非四舍五入。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274320" lvl="1" indent="0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反之，转换后的结果必然是错误的，具体结果与机器和实现方式有关。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274320" lvl="1" indent="0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274320" lvl="1" indent="0"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     避免如此使用，好的编译器会发出警告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380F-521A-C549-A988-7DD5D39C6CBD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84313"/>
            <a:ext cx="7772400" cy="3516312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kumimoji="1" lang="en-US" altLang="zh-CN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C</a:t>
            </a:r>
            <a:r>
              <a:rPr kumimoji="1" lang="zh-CN" altLang="en-US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程序是</a:t>
            </a:r>
            <a:r>
              <a:rPr kumimoji="1" lang="zh-CN" altLang="en-US" u="sng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基本字符</a:t>
            </a:r>
            <a:r>
              <a:rPr kumimoji="1" lang="zh-CN" altLang="en-US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的序列。基本字符包括：</a:t>
            </a:r>
            <a:endParaRPr kumimoji="1" lang="zh-CN" altLang="en-US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r>
              <a:rPr kumimoji="1" lang="zh-CN" altLang="en-US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数字（</a:t>
            </a:r>
            <a:r>
              <a:rPr kumimoji="1" lang="en-US" altLang="zh-CN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0</a:t>
            </a:r>
            <a:r>
              <a:rPr kumimoji="1" lang="zh-CN" altLang="en-US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～</a:t>
            </a:r>
            <a:r>
              <a:rPr kumimoji="1" lang="en-US" altLang="zh-CN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9</a:t>
            </a:r>
            <a:r>
              <a:rPr kumimoji="1" lang="zh-CN" altLang="en-US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）</a:t>
            </a:r>
            <a:endParaRPr kumimoji="1" lang="zh-CN" altLang="en-US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r>
              <a:rPr kumimoji="1" lang="zh-CN" altLang="en-US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大小写字母（</a:t>
            </a:r>
            <a:r>
              <a:rPr kumimoji="1" lang="en-US" altLang="zh-CN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a</a:t>
            </a:r>
            <a:r>
              <a:rPr kumimoji="1" lang="zh-CN" altLang="en-US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～</a:t>
            </a:r>
            <a:r>
              <a:rPr kumimoji="1" lang="en-US" altLang="zh-CN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z</a:t>
            </a:r>
            <a:r>
              <a:rPr kumimoji="1" lang="zh-CN" altLang="en-US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，</a:t>
            </a:r>
            <a:r>
              <a:rPr kumimoji="1" lang="en-US" altLang="zh-CN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A</a:t>
            </a:r>
            <a:r>
              <a:rPr kumimoji="1" lang="zh-CN" altLang="en-US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～</a:t>
            </a:r>
            <a:r>
              <a:rPr kumimoji="1" lang="en-US" altLang="zh-CN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Z</a:t>
            </a:r>
            <a:r>
              <a:rPr kumimoji="1" lang="zh-CN" altLang="en-US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）</a:t>
            </a:r>
            <a:endParaRPr kumimoji="1" lang="zh-CN" altLang="en-US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r>
              <a:rPr kumimoji="1" lang="zh-CN" altLang="en-US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标点符号</a:t>
            </a:r>
            <a:endParaRPr kumimoji="1" lang="zh-CN" altLang="en-US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r>
              <a:rPr kumimoji="1" lang="zh-CN" altLang="en-US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特殊字符：空格、换行、制表符（</a:t>
            </a:r>
            <a:r>
              <a:rPr kumimoji="1" lang="zh-CN" altLang="en-US" u="sng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空白字符</a:t>
            </a:r>
            <a:r>
              <a:rPr kumimoji="1" lang="zh-CN" altLang="en-US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），起分隔作用。增删空白一般不影响程序的意义</a:t>
            </a:r>
            <a:endParaRPr kumimoji="1" lang="zh-CN" altLang="en-US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9220" name="Picture 4" descr="C:\Documents and Settings\Administrator\Local Settings\Temp\Temporary Internet Files\Content.IE5\6OPYNDZJ\MC900432667[1].png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485775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8CD6-F391-4942-B527-39AA3CCEB01B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84150" y="200025"/>
            <a:ext cx="8783638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1" lang="zh-CN" altLang="en-US" sz="3200" u="sng" dirty="0">
                <a:solidFill>
                  <a:srgbClr val="FF0000"/>
                </a:solidFill>
              </a:rPr>
              <a:t>混合</a:t>
            </a:r>
            <a:r>
              <a:rPr kumimoji="1" lang="zh-CN" altLang="en-US" sz="3200" u="sng" dirty="0">
                <a:solidFill>
                  <a:schemeClr val="tx1"/>
                </a:solidFill>
              </a:rPr>
              <a:t>类型计算和类型转换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运算对象类型不同时形成混合类型计算：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　　　　</a:t>
            </a:r>
            <a:r>
              <a:rPr kumimoji="1" lang="en-US" altLang="zh-CN" dirty="0">
                <a:solidFill>
                  <a:schemeClr val="tx1"/>
                </a:solidFill>
                <a:latin typeface="Courier New" panose="02070309020205020404" charset="0"/>
              </a:rPr>
              <a:t>3.27 + 2</a:t>
            </a:r>
            <a:endParaRPr kumimoji="1" lang="en-US" altLang="zh-CN" dirty="0">
              <a:solidFill>
                <a:schemeClr val="tx1"/>
              </a:solidFill>
              <a:latin typeface="Courier New" panose="02070309020205020404" charset="0"/>
            </a:endParaRPr>
          </a:p>
          <a:p>
            <a:pPr algn="just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各算术类型的加法都用 </a:t>
            </a:r>
            <a:r>
              <a:rPr kumimoji="1" lang="en-US" altLang="zh-CN" dirty="0">
                <a:solidFill>
                  <a:schemeClr val="tx1"/>
                </a:solidFill>
                <a:latin typeface="Courier New" panose="02070309020205020404" charset="0"/>
              </a:rPr>
              <a:t>+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表示，编译程序根据运算</a:t>
            </a:r>
            <a:r>
              <a:rPr kumimoji="1" lang="zh-CN" altLang="en-US" dirty="0">
                <a:solidFill>
                  <a:srgbClr val="FF0000"/>
                </a:solidFill>
              </a:rPr>
              <a:t>对象类型</a:t>
            </a:r>
            <a:r>
              <a:rPr kumimoji="1" lang="zh-CN" altLang="en-US" dirty="0">
                <a:solidFill>
                  <a:schemeClr val="tx1"/>
                </a:solidFill>
              </a:rPr>
              <a:t>确定怎样做：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Courier New" panose="02070309020205020404" charset="0"/>
              </a:rPr>
              <a:t>3 + 2		</a:t>
            </a:r>
            <a:r>
              <a:rPr kumimoji="1" lang="zh-CN" altLang="en-US" dirty="0">
                <a:solidFill>
                  <a:schemeClr val="tx1"/>
                </a:solidFill>
              </a:rPr>
              <a:t>用 </a:t>
            </a:r>
            <a:r>
              <a:rPr kumimoji="1" lang="en-US" altLang="zh-CN" dirty="0" err="1">
                <a:solidFill>
                  <a:srgbClr val="FF0000"/>
                </a:solidFill>
                <a:latin typeface="Courier New" panose="02070309020205020404" charset="0"/>
              </a:rPr>
              <a:t>int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类型的加法运算	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Courier New" panose="02070309020205020404" charset="0"/>
              </a:rPr>
              <a:t>3.27 + 2.0	</a:t>
            </a:r>
            <a:r>
              <a:rPr kumimoji="1" lang="zh-CN" altLang="en-US" dirty="0">
                <a:solidFill>
                  <a:schemeClr val="tx1"/>
                </a:solidFill>
              </a:rPr>
              <a:t>用 </a:t>
            </a:r>
            <a:r>
              <a:rPr kumimoji="1" lang="en-US" altLang="zh-CN" dirty="0">
                <a:solidFill>
                  <a:srgbClr val="FF0000"/>
                </a:solidFill>
                <a:latin typeface="Courier New" panose="02070309020205020404" charset="0"/>
              </a:rPr>
              <a:t>double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类型的加法运算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212725" y="4364038"/>
            <a:ext cx="8748713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0830" indent="-29083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Char char="•"/>
            </a:pPr>
            <a:r>
              <a:rPr kumimoji="1" lang="zh-CN" altLang="en-US" dirty="0">
                <a:solidFill>
                  <a:schemeClr val="tx1"/>
                </a:solidFill>
              </a:rPr>
              <a:t>出现混合类型计算，程序</a:t>
            </a:r>
            <a:r>
              <a:rPr kumimoji="1" lang="zh-CN" altLang="en-US" dirty="0">
                <a:solidFill>
                  <a:srgbClr val="FF0000"/>
                </a:solidFill>
              </a:rPr>
              <a:t>自动将运算对象</a:t>
            </a:r>
            <a:r>
              <a:rPr kumimoji="1" lang="zh-CN" altLang="en-US" u="sng" dirty="0">
                <a:solidFill>
                  <a:srgbClr val="FF0000"/>
                </a:solidFill>
              </a:rPr>
              <a:t>转换</a:t>
            </a:r>
            <a:r>
              <a:rPr kumimoji="1" lang="zh-CN" altLang="en-US" dirty="0">
                <a:solidFill>
                  <a:srgbClr val="FF0000"/>
                </a:solidFill>
              </a:rPr>
              <a:t>到相同类型的值，而后计算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Char char="•"/>
            </a:pPr>
            <a:r>
              <a:rPr kumimoji="1" lang="zh-CN" altLang="en-US" dirty="0">
                <a:solidFill>
                  <a:schemeClr val="tx1"/>
                </a:solidFill>
              </a:rPr>
              <a:t>是</a:t>
            </a:r>
            <a:r>
              <a:rPr kumimoji="1" lang="zh-CN" altLang="en-US" u="sng" dirty="0">
                <a:solidFill>
                  <a:schemeClr val="tx1"/>
                </a:solidFill>
              </a:rPr>
              <a:t>自动类型转换</a:t>
            </a:r>
            <a:r>
              <a:rPr kumimoji="1" lang="zh-CN" altLang="en-US" dirty="0">
                <a:solidFill>
                  <a:schemeClr val="tx1"/>
                </a:solidFill>
              </a:rPr>
              <a:t>。不需要在程序里明确写出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6BD0-3D67-384C-A19F-C76F8F20E9DD}" type="datetime1">
              <a:rPr lang="zh-CN" altLang="en-US" smtClean="0"/>
            </a:fld>
            <a:endParaRPr 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85738" y="198438"/>
            <a:ext cx="87915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u="sng">
                <a:solidFill>
                  <a:srgbClr val="FF0000"/>
                </a:solidFill>
              </a:rPr>
              <a:t>自动类型转换原则</a:t>
            </a:r>
            <a:r>
              <a:rPr kumimoji="1" lang="zh-CN" altLang="en-US">
                <a:solidFill>
                  <a:schemeClr val="tx1"/>
                </a:solidFill>
              </a:rPr>
              <a:t>：把表示范围小的类型的值转换为表示范围大的类型的值。从小到大是：</a:t>
            </a:r>
            <a:endParaRPr kumimoji="1" lang="zh-CN" altLang="en-US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Courier New" panose="02070309020205020404" charset="0"/>
              </a:rPr>
              <a:t>int  long   float   double   long double</a:t>
            </a:r>
            <a:endParaRPr kumimoji="1" lang="en-US" altLang="zh-CN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</a:rPr>
              <a:t>例：	</a:t>
            </a:r>
            <a:r>
              <a:rPr kumimoji="1" lang="zh-CN" altLang="en-US">
                <a:solidFill>
                  <a:schemeClr val="tx1"/>
                </a:solidFill>
                <a:latin typeface="Courier New" panose="02070309020205020404" charset="0"/>
              </a:rPr>
              <a:t>	</a:t>
            </a:r>
            <a:r>
              <a:rPr kumimoji="1" lang="en-US" altLang="zh-CN">
                <a:solidFill>
                  <a:schemeClr val="tx1"/>
                </a:solidFill>
                <a:latin typeface="Courier New" panose="02070309020205020404" charset="0"/>
              </a:rPr>
              <a:t>32767 + 2L</a:t>
            </a:r>
            <a:endParaRPr kumimoji="1" lang="en-US" altLang="zh-CN">
              <a:solidFill>
                <a:schemeClr val="tx1"/>
              </a:solidFill>
              <a:latin typeface="Courier New" panose="02070309020205020404" charset="0"/>
            </a:endParaRPr>
          </a:p>
        </p:txBody>
      </p:sp>
      <p:sp>
        <p:nvSpPr>
          <p:cNvPr id="201731" name="Line 3"/>
          <p:cNvSpPr>
            <a:spLocks noChangeShapeType="1"/>
          </p:cNvSpPr>
          <p:nvPr/>
        </p:nvSpPr>
        <p:spPr bwMode="auto">
          <a:xfrm flipV="1">
            <a:off x="355600" y="1265238"/>
            <a:ext cx="8040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227013" y="2687638"/>
            <a:ext cx="8672512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混合类型计算中自动插入数值转换动作，由原类型的值产生出新值后参与计算。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写程序或读程序都应注意：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dirty="0">
                <a:solidFill>
                  <a:schemeClr val="tx1"/>
                </a:solidFill>
              </a:rPr>
              <a:t>  </a:t>
            </a:r>
            <a:r>
              <a:rPr kumimoji="1" lang="zh-CN" altLang="en-US" dirty="0">
                <a:solidFill>
                  <a:srgbClr val="00B050"/>
                </a:solidFill>
              </a:rPr>
              <a:t>表达式中计算对象的类型</a:t>
            </a:r>
            <a:endParaRPr kumimoji="1" lang="zh-CN" altLang="en-US" dirty="0">
              <a:solidFill>
                <a:srgbClr val="00B050"/>
              </a:solidFill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dirty="0">
                <a:solidFill>
                  <a:srgbClr val="00B050"/>
                </a:solidFill>
              </a:rPr>
              <a:t>  子表达式计算结果的类型</a:t>
            </a:r>
            <a:endParaRPr kumimoji="1" lang="zh-CN" altLang="en-US" dirty="0">
              <a:solidFill>
                <a:srgbClr val="00B050"/>
              </a:solidFill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dirty="0">
                <a:solidFill>
                  <a:srgbClr val="00B050"/>
                </a:solidFill>
              </a:rPr>
              <a:t>  哪些地方会发生类型转换，怎么转换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60FE-0BE1-AE4A-8793-2376D47D03C2}" type="datetime1">
              <a:rPr lang="zh-CN" altLang="en-US" smtClean="0"/>
            </a:fld>
            <a:endParaRPr 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92275" y="260350"/>
          <a:ext cx="5257800" cy="626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图片" r:id="rId1" imgW="2209800" imgH="2409825" progId="Word.Picture.8">
                  <p:embed/>
                </p:oleObj>
              </mc:Choice>
              <mc:Fallback>
                <p:oleObj name="图片" r:id="rId1" imgW="2209800" imgH="2409825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0350"/>
                        <a:ext cx="5257800" cy="626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5" name="Oval 3"/>
          <p:cNvSpPr>
            <a:spLocks noChangeArrowheads="1"/>
          </p:cNvSpPr>
          <p:nvPr/>
        </p:nvSpPr>
        <p:spPr bwMode="auto">
          <a:xfrm>
            <a:off x="4356100" y="1052513"/>
            <a:ext cx="360363" cy="360362"/>
          </a:xfrm>
          <a:prstGeom prst="ellipse">
            <a:avLst/>
          </a:prstGeom>
          <a:noFill/>
          <a:ln w="9525" algn="ctr">
            <a:noFill/>
            <a:round/>
          </a:ln>
          <a:effectLst/>
        </p:spPr>
        <p:txBody>
          <a:bodyPr wrap="none" lIns="92075" tIns="46037" rIns="92075" bIns="46037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02756" name="AutoShape 4"/>
          <p:cNvSpPr>
            <a:spLocks noChangeArrowheads="1"/>
          </p:cNvSpPr>
          <p:nvPr/>
        </p:nvSpPr>
        <p:spPr bwMode="auto">
          <a:xfrm flipH="1">
            <a:off x="4284663" y="1052513"/>
            <a:ext cx="1511300" cy="360362"/>
          </a:xfrm>
          <a:prstGeom prst="flowChartMagneticTape">
            <a:avLst/>
          </a:prstGeom>
          <a:solidFill>
            <a:srgbClr val="00FFFF"/>
          </a:solidFill>
          <a:ln w="9525" algn="ctr">
            <a:noFill/>
            <a:miter lim="800000"/>
          </a:ln>
          <a:effectLst/>
        </p:spPr>
        <p:txBody>
          <a:bodyPr wrap="none" lIns="92075" tIns="46037" rIns="92075" bIns="46037" anchor="ctr"/>
          <a:lstStyle>
            <a:lvl1pPr marL="374650" indent="-3746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en-US" altLang="zh-CN" sz="2400" b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400" b="0">
                <a:effectLst>
                  <a:outerShdw blurRad="38100" dist="38100" dir="2700000" algn="tl">
                    <a:srgbClr val="000000"/>
                  </a:outerShdw>
                </a:effectLst>
              </a:rPr>
              <a:t>次转换</a:t>
            </a:r>
            <a:endParaRPr lang="zh-CN" altLang="en-US" sz="2400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2757" name="AutoShape 5"/>
          <p:cNvSpPr>
            <a:spLocks noChangeArrowheads="1"/>
          </p:cNvSpPr>
          <p:nvPr/>
        </p:nvSpPr>
        <p:spPr bwMode="auto">
          <a:xfrm flipH="1">
            <a:off x="2484438" y="1773238"/>
            <a:ext cx="1295400" cy="360362"/>
          </a:xfrm>
          <a:prstGeom prst="flowChartMagneticTape">
            <a:avLst/>
          </a:prstGeom>
          <a:solidFill>
            <a:srgbClr val="00FFFF"/>
          </a:solidFill>
          <a:ln w="9525" algn="ctr">
            <a:noFill/>
            <a:miter lim="800000"/>
          </a:ln>
          <a:effectLst/>
        </p:spPr>
        <p:txBody>
          <a:bodyPr wrap="none" lIns="92075" tIns="46037" rIns="92075" bIns="46037" anchor="ctr"/>
          <a:lstStyle>
            <a:lvl1pPr marL="374650" indent="-3746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en-US" altLang="zh-CN" sz="2400" b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400" b="0">
                <a:effectLst>
                  <a:outerShdw blurRad="38100" dist="38100" dir="2700000" algn="tl">
                    <a:srgbClr val="000000"/>
                  </a:outerShdw>
                </a:effectLst>
              </a:rPr>
              <a:t>次转换</a:t>
            </a:r>
            <a:endParaRPr lang="en-US" altLang="zh-CN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8A6E-9DA3-874C-8747-C101192F57B7}" type="datetime1">
              <a:rPr lang="zh-CN" altLang="en-US" smtClean="0"/>
            </a:fld>
            <a:endParaRPr 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nimBg="1"/>
      <p:bldP spid="20275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55588" y="198438"/>
            <a:ext cx="86868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u="sng" dirty="0">
                <a:solidFill>
                  <a:schemeClr val="tx1"/>
                </a:solidFill>
              </a:rPr>
              <a:t>显式类型转换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如果自动转换不符合需要，可要求做特定类型转换，称为</a:t>
            </a:r>
            <a:r>
              <a:rPr kumimoji="1" lang="zh-CN" altLang="en-US" u="sng" dirty="0">
                <a:solidFill>
                  <a:srgbClr val="00B050"/>
                </a:solidFill>
              </a:rPr>
              <a:t>强制转换</a:t>
            </a:r>
            <a:r>
              <a:rPr kumimoji="1" lang="zh-CN" altLang="en-US" dirty="0">
                <a:solidFill>
                  <a:schemeClr val="tx1"/>
                </a:solidFill>
              </a:rPr>
              <a:t>或</a:t>
            </a:r>
            <a:r>
              <a:rPr kumimoji="1" lang="zh-CN" altLang="en-US" u="sng" dirty="0">
                <a:solidFill>
                  <a:srgbClr val="00B050"/>
                </a:solidFill>
              </a:rPr>
              <a:t>类型强制</a:t>
            </a:r>
            <a:endParaRPr kumimoji="1" lang="zh-CN" altLang="en-US" dirty="0">
              <a:solidFill>
                <a:srgbClr val="00B050"/>
              </a:solidFill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u="sng" dirty="0">
                <a:solidFill>
                  <a:schemeClr val="tx1"/>
                </a:solidFill>
              </a:rPr>
              <a:t>写法</a:t>
            </a:r>
            <a:r>
              <a:rPr kumimoji="1" lang="zh-CN" altLang="en-US" dirty="0">
                <a:solidFill>
                  <a:schemeClr val="tx1"/>
                </a:solidFill>
              </a:rPr>
              <a:t>：表达式前写括起的类型名。例：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　　　　</a:t>
            </a:r>
            <a:r>
              <a:rPr kumimoji="1" lang="en-US" altLang="zh-CN" dirty="0">
                <a:solidFill>
                  <a:schemeClr val="tx1"/>
                </a:solidFill>
                <a:latin typeface="Courier New" panose="02070309020205020404" charset="0"/>
              </a:rPr>
              <a:t>(</a:t>
            </a:r>
            <a:r>
              <a:rPr kumimoji="1" lang="en-US" altLang="zh-CN" dirty="0" err="1">
                <a:solidFill>
                  <a:schemeClr val="tx1"/>
                </a:solidFill>
                <a:latin typeface="Courier New" panose="02070309020205020404" charset="0"/>
              </a:rPr>
              <a:t>int</a:t>
            </a:r>
            <a:r>
              <a:rPr kumimoji="1" lang="en-US" altLang="zh-CN" dirty="0">
                <a:solidFill>
                  <a:schemeClr val="tx1"/>
                </a:solidFill>
                <a:latin typeface="Courier New" panose="02070309020205020404" charset="0"/>
              </a:rPr>
              <a:t>)(3.6 * 15.8) + 4</a:t>
            </a:r>
            <a:endParaRPr kumimoji="1" lang="en-US" altLang="zh-CN" dirty="0">
              <a:solidFill>
                <a:schemeClr val="tx1"/>
              </a:solidFill>
              <a:latin typeface="Courier New" panose="02070309020205020404" charset="0"/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accent2"/>
                </a:solidFill>
              </a:rPr>
              <a:t>实数类型转为整型时丢掉小数部分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7EF3-4E4E-2A45-AED6-8F9019872DA6}" type="datetime1">
              <a:rPr lang="zh-CN" altLang="en-US" smtClean="0"/>
            </a:fld>
            <a:endParaRPr 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类型强转（</a:t>
            </a:r>
            <a:r>
              <a:rPr lang="en-US" altLang="zh-CN"/>
              <a:t>Casting</a:t>
            </a:r>
            <a:r>
              <a:rPr lang="zh-CN" altLang="en-US"/>
              <a:t>） </a:t>
            </a:r>
            <a:endParaRPr lang="zh-CN" alt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4725143"/>
            <a:ext cx="7772400" cy="1299633"/>
          </a:xfrm>
        </p:spPr>
        <p:txBody>
          <a:bodyPr>
            <a:noAutofit/>
          </a:bodyPr>
          <a:lstStyle/>
          <a:p>
            <a:r>
              <a:rPr lang="zh-CN" altLang="en-US" sz="2000" dirty="0">
                <a:ea typeface="宋体" panose="02010600030101010101" pitchFamily="2" charset="-122"/>
              </a:rPr>
              <a:t>强转时，</a:t>
            </a:r>
            <a:r>
              <a:rPr lang="zh-CN" altLang="en-US" sz="2000" b="1" dirty="0">
                <a:solidFill>
                  <a:srgbClr val="00B050"/>
                </a:solidFill>
                <a:ea typeface="宋体" panose="02010600030101010101" pitchFamily="2" charset="-122"/>
              </a:rPr>
              <a:t>你必须知道你在做什么</a:t>
            </a:r>
            <a:endParaRPr lang="zh-CN" altLang="en-US" sz="2000" b="1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pPr marL="274320" lvl="1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</a:t>
            </a:r>
            <a:r>
              <a:rPr lang="zh-CN" altLang="en-US" sz="2000" dirty="0">
                <a:ea typeface="宋体" panose="02010600030101010101" pitchFamily="2" charset="-122"/>
              </a:rPr>
              <a:t>强转与指针，并称</a:t>
            </a:r>
            <a:r>
              <a:rPr lang="en-US" altLang="zh-CN" sz="2000" dirty="0">
                <a:ea typeface="宋体" panose="02010600030101010101" pitchFamily="2" charset="-122"/>
              </a:rPr>
              <a:t>C</a:t>
            </a:r>
            <a:r>
              <a:rPr lang="zh-CN" altLang="en-US" sz="2000" dirty="0">
                <a:ea typeface="宋体" panose="02010600030101010101" pitchFamily="2" charset="-122"/>
              </a:rPr>
              <a:t>语言两大神器，用好了可以呼风唤雨，用坏了就损兵折将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8F50-186A-0741-959F-DADCC959B542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69906" y="1912183"/>
            <a:ext cx="737009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</a:rPr>
              <a:t>如果自动转换不符合需要，可要求做特定类型转换，称为</a:t>
            </a:r>
            <a:r>
              <a:rPr kumimoji="1" lang="zh-CN" altLang="en-US" sz="2000" u="sng" dirty="0">
                <a:solidFill>
                  <a:srgbClr val="00B050"/>
                </a:solidFill>
              </a:rPr>
              <a:t>强制转换</a:t>
            </a:r>
            <a:r>
              <a:rPr kumimoji="1" lang="zh-CN" altLang="en-US" sz="2000" dirty="0">
                <a:solidFill>
                  <a:schemeClr val="tx1"/>
                </a:solidFill>
              </a:rPr>
              <a:t>或</a:t>
            </a:r>
            <a:r>
              <a:rPr kumimoji="1" lang="zh-CN" altLang="en-US" sz="2000" u="sng" dirty="0">
                <a:solidFill>
                  <a:srgbClr val="00B050"/>
                </a:solidFill>
              </a:rPr>
              <a:t>类型强转</a:t>
            </a:r>
            <a:endParaRPr kumimoji="1" lang="zh-CN" altLang="en-US" sz="2000" u="sng" dirty="0">
              <a:solidFill>
                <a:srgbClr val="00B050"/>
              </a:solidFill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2000" dirty="0"/>
              <a:t>可以通过“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类型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表达式</a:t>
            </a:r>
            <a:r>
              <a:rPr lang="zh-CN" altLang="en-US" sz="2000" dirty="0"/>
              <a:t>”的方式把表达式的值转为任意类型</a:t>
            </a:r>
            <a:endParaRPr kumimoji="1" lang="zh-CN" altLang="en-US" sz="2000" dirty="0">
              <a:solidFill>
                <a:srgbClr val="00B050"/>
              </a:solidFill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u="sng" dirty="0">
                <a:solidFill>
                  <a:schemeClr val="tx1"/>
                </a:solidFill>
              </a:rPr>
              <a:t>写法</a:t>
            </a:r>
            <a:r>
              <a:rPr kumimoji="1" lang="zh-CN" altLang="en-US" sz="2000" dirty="0">
                <a:solidFill>
                  <a:schemeClr val="tx1"/>
                </a:solidFill>
              </a:rPr>
              <a:t>：表达式前写括起的类型名。例：</a:t>
            </a:r>
            <a:endParaRPr kumimoji="1" lang="zh-CN" alt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</a:rPr>
              <a:t>　　　　</a:t>
            </a:r>
            <a:r>
              <a:rPr kumimoji="1" lang="en-US" altLang="zh-CN" sz="2000" dirty="0">
                <a:solidFill>
                  <a:schemeClr val="tx1"/>
                </a:solidFill>
                <a:latin typeface="Courier New" panose="02070309020205020404" charset="0"/>
              </a:rPr>
              <a:t>(</a:t>
            </a:r>
            <a:r>
              <a:rPr kumimoji="1" lang="en-US" altLang="zh-CN" sz="2000" dirty="0" err="1">
                <a:solidFill>
                  <a:schemeClr val="tx1"/>
                </a:solidFill>
                <a:latin typeface="Courier New" panose="02070309020205020404" charset="0"/>
              </a:rPr>
              <a:t>int</a:t>
            </a:r>
            <a:r>
              <a:rPr kumimoji="1" lang="en-US" altLang="zh-CN" sz="2000" dirty="0">
                <a:solidFill>
                  <a:schemeClr val="tx1"/>
                </a:solidFill>
                <a:latin typeface="Courier New" panose="02070309020205020404" charset="0"/>
              </a:rPr>
              <a:t>)(3.6 * 15.8) + 4</a:t>
            </a:r>
            <a:endParaRPr kumimoji="1" lang="en-US" altLang="zh-CN" sz="2000" dirty="0">
              <a:solidFill>
                <a:schemeClr val="tx1"/>
              </a:solidFill>
              <a:latin typeface="Courier New" panose="02070309020205020404" charset="0"/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accent2"/>
                </a:solidFill>
              </a:rPr>
              <a:t>实数类型转为整型时丢掉小数部分</a:t>
            </a:r>
            <a:endParaRPr kumimoji="1" lang="zh-CN" alt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4240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179388" y="1268413"/>
            <a:ext cx="8964612" cy="4076700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#</a:t>
            </a:r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include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 &lt;stdio.h&gt;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main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()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{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fr-FR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      </a:t>
            </a:r>
            <a:r>
              <a:rPr lang="fr-FR" altLang="zh-CN" sz="24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int</a:t>
            </a:r>
            <a:r>
              <a:rPr lang="fr-FR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 m = 5;</a:t>
            </a:r>
            <a:endParaRPr lang="fr-FR" altLang="zh-CN" sz="24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endParaRPr lang="fr-FR" altLang="zh-CN" sz="24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fr-FR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  </a:t>
            </a:r>
            <a:r>
              <a:rPr lang="fr-FR" altLang="zh-CN" sz="24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printf</a:t>
            </a:r>
            <a:r>
              <a:rPr lang="fr-FR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("m / 2=%d\n", m/2);</a:t>
            </a:r>
            <a:endParaRPr lang="fr-FR" altLang="zh-CN" sz="24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fr-FR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  </a:t>
            </a:r>
            <a:r>
              <a:rPr lang="fr-FR" altLang="zh-CN" sz="24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printf</a:t>
            </a:r>
            <a:r>
              <a:rPr lang="fr-FR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("(float)(m/2) = %f\n", (float)(m/2));</a:t>
            </a:r>
            <a:endParaRPr lang="fr-FR" altLang="zh-CN" sz="24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fr-FR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  </a:t>
            </a:r>
            <a:r>
              <a:rPr lang="fr-FR" altLang="zh-CN" sz="24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printf</a:t>
            </a:r>
            <a:r>
              <a:rPr lang="fr-FR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("(float)m/2 = %f\n", (float)m/2);</a:t>
            </a:r>
            <a:endParaRPr lang="fr-FR" altLang="zh-CN" sz="24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fr-FR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   </a:t>
            </a:r>
            <a:r>
              <a:rPr lang="fr-FR" altLang="zh-CN" sz="2400"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printf</a:t>
            </a:r>
            <a:r>
              <a:rPr lang="fr-FR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("m = %d\n", m);</a:t>
            </a:r>
            <a:endParaRPr lang="fr-FR" altLang="zh-CN" sz="24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charset="0"/>
                <a:ea typeface="宋体" panose="02010600030101010101" pitchFamily="2" charset="-122"/>
              </a:rPr>
              <a:t>}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charset="0"/>
              <a:ea typeface="宋体" panose="02010600030101010101" pitchFamily="2" charset="-122"/>
            </a:endParaRP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3059113" y="5040313"/>
            <a:ext cx="5040312" cy="170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ctr">
            <a:spAutoFit/>
          </a:bodyPr>
          <a:lstStyle>
            <a:lvl1pPr indent="457200">
              <a:tabLst>
                <a:tab pos="342900" algn="l"/>
                <a:tab pos="457200" algn="l"/>
                <a:tab pos="692150" algn="l"/>
              </a:tabLst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42900" algn="l"/>
                <a:tab pos="457200" algn="l"/>
                <a:tab pos="692150" algn="l"/>
              </a:tabLst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42900" algn="l"/>
                <a:tab pos="457200" algn="l"/>
                <a:tab pos="692150" algn="l"/>
              </a:tabLst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42900" algn="l"/>
                <a:tab pos="457200" algn="l"/>
                <a:tab pos="692150" algn="l"/>
              </a:tabLst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42900" algn="l"/>
                <a:tab pos="457200" algn="l"/>
                <a:tab pos="692150" algn="l"/>
              </a:tabLst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tabLst>
                <a:tab pos="342900" algn="l"/>
                <a:tab pos="457200" algn="l"/>
                <a:tab pos="692150" algn="l"/>
              </a:tabLst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tabLst>
                <a:tab pos="342900" algn="l"/>
                <a:tab pos="457200" algn="l"/>
                <a:tab pos="692150" algn="l"/>
              </a:tabLst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tabLst>
                <a:tab pos="342900" algn="l"/>
                <a:tab pos="457200" algn="l"/>
                <a:tab pos="692150" algn="l"/>
              </a:tabLst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tabLst>
                <a:tab pos="342900" algn="l"/>
                <a:tab pos="457200" algn="l"/>
                <a:tab pos="692150" algn="l"/>
              </a:tabLst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Courier New" panose="02070309020205020404" charset="0"/>
              </a:rPr>
              <a:t>m/2 = 2</a:t>
            </a:r>
            <a:endParaRPr lang="en-US" altLang="zh-CN" sz="2400" dirty="0">
              <a:solidFill>
                <a:schemeClr val="bg1"/>
              </a:solidFill>
              <a:latin typeface="Courier New" panose="02070309020205020404" charset="0"/>
            </a:endParaRPr>
          </a:p>
          <a:p>
            <a:pPr>
              <a:buFont typeface="Monotype Sorts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Courier New" panose="02070309020205020404" charset="0"/>
              </a:rPr>
              <a:t>(float)(m/2) = 2.000000</a:t>
            </a:r>
            <a:endParaRPr lang="en-US" altLang="zh-CN" sz="2400" dirty="0">
              <a:solidFill>
                <a:schemeClr val="bg1"/>
              </a:solidFill>
              <a:latin typeface="Courier New" panose="02070309020205020404" charset="0"/>
            </a:endParaRPr>
          </a:p>
          <a:p>
            <a:pPr>
              <a:buFont typeface="Monotype Sorts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Courier New" panose="02070309020205020404" charset="0"/>
              </a:rPr>
              <a:t>(float)m/2 = 2.500000</a:t>
            </a:r>
            <a:endParaRPr lang="en-US" altLang="zh-CN" sz="2400" dirty="0">
              <a:solidFill>
                <a:schemeClr val="bg1"/>
              </a:solidFill>
              <a:latin typeface="Courier New" panose="02070309020205020404" charset="0"/>
            </a:endParaRPr>
          </a:p>
          <a:p>
            <a:pPr>
              <a:buFont typeface="Monotype Sorts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Courier New" panose="02070309020205020404" charset="0"/>
              </a:rPr>
              <a:t>m = 5</a:t>
            </a:r>
            <a:endParaRPr lang="en-US" altLang="zh-CN" sz="2400" dirty="0">
              <a:solidFill>
                <a:schemeClr val="bg1"/>
              </a:solidFill>
              <a:latin typeface="Courier New" panose="02070309020205020404" charset="0"/>
            </a:endParaRPr>
          </a:p>
        </p:txBody>
      </p:sp>
      <p:sp>
        <p:nvSpPr>
          <p:cNvPr id="173063" name="AutoShape 7"/>
          <p:cNvSpPr>
            <a:spLocks noChangeArrowheads="1"/>
          </p:cNvSpPr>
          <p:nvPr/>
        </p:nvSpPr>
        <p:spPr bwMode="auto">
          <a:xfrm>
            <a:off x="4932363" y="1196975"/>
            <a:ext cx="4211637" cy="1368425"/>
          </a:xfrm>
          <a:prstGeom prst="cloudCallout">
            <a:avLst>
              <a:gd name="adj1" fmla="val -44986"/>
              <a:gd name="adj2" fmla="val 98144"/>
            </a:avLst>
          </a:prstGeom>
          <a:solidFill>
            <a:srgbClr val="FFCC99"/>
          </a:solidFill>
          <a:ln w="9525">
            <a:solidFill>
              <a:srgbClr val="000080"/>
            </a:solidFill>
            <a:round/>
          </a:ln>
          <a:effectLst/>
        </p:spPr>
        <p:txBody>
          <a:bodyPr lIns="92075" tIns="46037" rIns="92075" bIns="46037"/>
          <a:lstStyle>
            <a:lvl1pPr marL="374650" indent="-3746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两个整数运算的结果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Monotype Sorts" charset="2"/>
              <a:buNone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还是整数，不是浮点数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3ABC-B5C1-9A43-9A2C-DE0D3106806B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2" grpId="0" animBg="1"/>
      <p:bldP spid="17306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69875" y="284163"/>
            <a:ext cx="8559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8925" indent="-288925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u="sng">
                <a:solidFill>
                  <a:schemeClr val="tx1"/>
                </a:solidFill>
              </a:rPr>
              <a:t>与类型转换有关的问题</a:t>
            </a:r>
            <a:r>
              <a:rPr kumimoji="1" lang="zh-CN" altLang="en-US" sz="3200">
                <a:solidFill>
                  <a:schemeClr val="tx1"/>
                </a:solidFill>
              </a:rPr>
              <a:t>：</a:t>
            </a:r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212725" y="1143000"/>
            <a:ext cx="8702675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0830" indent="-29083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dirty="0">
                <a:solidFill>
                  <a:schemeClr val="tx1"/>
                </a:solidFill>
              </a:rPr>
              <a:t>类型转换可能丢失信息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dirty="0">
                <a:solidFill>
                  <a:schemeClr val="tx1"/>
                </a:solidFill>
              </a:rPr>
              <a:t>若被转换值在结果类型里无法表示，结果无法预计。写强制转换时必须注意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dirty="0">
                <a:solidFill>
                  <a:schemeClr val="tx1"/>
                </a:solidFill>
              </a:rPr>
              <a:t>显式类型转换看作一元运算符，与其他一元运算符有同样优先级和结合方式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dirty="0">
                <a:solidFill>
                  <a:schemeClr val="tx1"/>
                </a:solidFill>
              </a:rPr>
              <a:t>类型转换是值转换，从一个数据值出发，</a:t>
            </a:r>
            <a:r>
              <a:rPr kumimoji="1" lang="zh-CN" altLang="en-US" dirty="0">
                <a:solidFill>
                  <a:srgbClr val="00B050"/>
                </a:solidFill>
              </a:rPr>
              <a:t>产生另一类型的新值</a:t>
            </a:r>
            <a:r>
              <a:rPr kumimoji="1" lang="zh-CN" altLang="en-US" dirty="0">
                <a:solidFill>
                  <a:schemeClr val="tx1"/>
                </a:solidFill>
              </a:rPr>
              <a:t>，</a:t>
            </a:r>
            <a:r>
              <a:rPr kumimoji="1" lang="zh-CN" altLang="en-US" dirty="0">
                <a:solidFill>
                  <a:srgbClr val="00B050"/>
                </a:solidFill>
              </a:rPr>
              <a:t>原值不变</a:t>
            </a:r>
            <a:endParaRPr kumimoji="1" lang="zh-CN" altLang="en-US" dirty="0">
              <a:solidFill>
                <a:srgbClr val="00B05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dirty="0">
                <a:solidFill>
                  <a:schemeClr val="tx1"/>
                </a:solidFill>
              </a:rPr>
              <a:t>数值类型间都可以转换。其他转换后面讨论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4AB8-641A-754A-82BB-B194BDEEFBEC}" type="datetime1">
              <a:rPr lang="zh-CN" altLang="en-US" smtClean="0"/>
            </a:fld>
            <a:endParaRPr 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5" descr="ascii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55725"/>
            <a:ext cx="74898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78219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ASCII</a:t>
            </a:r>
            <a:r>
              <a:rPr lang="zh-CN" altLang="en-US"/>
              <a:t>字符表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1003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1355725"/>
            <a:ext cx="76993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03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355725"/>
            <a:ext cx="26304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036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3962400"/>
            <a:ext cx="3181350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036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962400"/>
            <a:ext cx="2511425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036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1355725"/>
            <a:ext cx="3851275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94AC-35BB-304C-9B7A-10B73C88E600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03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0358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7.51445E-7 L 0.28108 0.1921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9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358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003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00359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35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003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00360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7.51445E-7 L -0.18385 0.1921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9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360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003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1000" fill="hold"/>
                                        <p:tgtEl>
                                          <p:spTgt spid="100361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12139E-6 L 0.28802 -0.1750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87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361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1003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1000" fill="hold"/>
                                        <p:tgtEl>
                                          <p:spTgt spid="100362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90751E-6 L -0.01024 -0.1752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87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36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20713"/>
            <a:ext cx="7772400" cy="5475287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用于各种对象命名。建立定义和使用的联系。</a:t>
            </a:r>
            <a:endParaRPr kumimoji="1" lang="zh-CN" altLang="en-US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r>
              <a:rPr kumimoji="1" lang="zh-CN" altLang="en-US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语言里的名字称为</a:t>
            </a:r>
            <a:r>
              <a:rPr kumimoji="1" lang="zh-CN" altLang="en-US" dirty="0">
                <a:solidFill>
                  <a:schemeClr val="accent2"/>
                </a:solidFill>
                <a:effectLst/>
                <a:ea typeface="宋体" panose="02010600030101010101" pitchFamily="2" charset="-122"/>
              </a:rPr>
              <a:t>标识符</a:t>
            </a:r>
            <a:r>
              <a:rPr kumimoji="1" lang="zh-CN" altLang="en-US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。</a:t>
            </a:r>
            <a:endParaRPr kumimoji="1" lang="zh-CN" altLang="en-US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kumimoji="1" lang="zh-CN" altLang="en-US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           形式：字母</a:t>
            </a:r>
            <a:r>
              <a:rPr kumimoji="1" lang="en-US" altLang="zh-CN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/</a:t>
            </a:r>
            <a:r>
              <a:rPr kumimoji="1" lang="zh-CN" altLang="en-US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数字的连续序列，字母开头。</a:t>
            </a:r>
            <a:endParaRPr kumimoji="1" lang="zh-CN" altLang="en-US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kumimoji="1" lang="zh-CN" altLang="en-US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                      下划线“</a:t>
            </a:r>
            <a:r>
              <a:rPr kumimoji="1" lang="en-US" altLang="zh-CN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_”</a:t>
            </a:r>
            <a:r>
              <a:rPr kumimoji="1" lang="zh-CN" altLang="en-US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看作字母</a:t>
            </a:r>
            <a:endParaRPr kumimoji="1" lang="zh-CN" altLang="en-US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r>
              <a:rPr kumimoji="1" lang="zh-CN" altLang="en-US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标识符对字母大小写敏感：</a:t>
            </a:r>
            <a:r>
              <a:rPr kumimoji="1" lang="en-US" altLang="zh-CN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a</a:t>
            </a:r>
            <a:r>
              <a:rPr kumimoji="1" lang="zh-CN" altLang="en-US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和</a:t>
            </a:r>
            <a:r>
              <a:rPr kumimoji="1" lang="en-US" altLang="zh-CN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A</a:t>
            </a:r>
            <a:r>
              <a:rPr kumimoji="1" lang="zh-CN" altLang="en-US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是不同字母；</a:t>
            </a:r>
            <a:r>
              <a:rPr kumimoji="1" lang="en-US" altLang="zh-CN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ABC</a:t>
            </a:r>
            <a:r>
              <a:rPr kumimoji="1" lang="zh-CN" altLang="en-US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、</a:t>
            </a:r>
            <a:r>
              <a:rPr kumimoji="1" lang="en-US" altLang="zh-CN" dirty="0" err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Abc</a:t>
            </a:r>
            <a:r>
              <a:rPr kumimoji="1" lang="zh-CN" altLang="en-US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、</a:t>
            </a:r>
            <a:r>
              <a:rPr kumimoji="1" lang="en-US" altLang="zh-CN" dirty="0" err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AbC</a:t>
            </a:r>
            <a:r>
              <a:rPr kumimoji="1" lang="zh-CN" altLang="en-US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和</a:t>
            </a:r>
            <a:r>
              <a:rPr kumimoji="1" lang="en-US" altLang="zh-CN" dirty="0" err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abc</a:t>
            </a:r>
            <a:r>
              <a:rPr kumimoji="1" lang="zh-CN" altLang="en-US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是</a:t>
            </a:r>
            <a:r>
              <a:rPr kumimoji="1" lang="en-US" altLang="zh-CN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4</a:t>
            </a:r>
            <a:r>
              <a:rPr kumimoji="1" lang="zh-CN" altLang="en-US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个不同标识符</a:t>
            </a:r>
            <a:endParaRPr kumimoji="1" lang="zh-CN" altLang="en-US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endParaRPr kumimoji="1" lang="zh-CN" altLang="en-US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kumimoji="1" lang="zh-CN" altLang="en-US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标识符示例：</a:t>
            </a:r>
            <a:endParaRPr kumimoji="1" lang="zh-CN" altLang="en-US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kumimoji="1" lang="en-US" altLang="zh-CN" dirty="0" err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abcd</a:t>
            </a:r>
            <a:r>
              <a:rPr kumimoji="1" lang="en-US" altLang="zh-CN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  sin  Beijing  </a:t>
            </a:r>
            <a:r>
              <a:rPr kumimoji="1" lang="en-US" altLang="zh-CN" dirty="0" err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C_Programming</a:t>
            </a:r>
            <a:endParaRPr kumimoji="1" lang="en-US" altLang="zh-CN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kumimoji="1" lang="en-US" altLang="zh-CN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a3b06   a3b400n   while   _f2048 </a:t>
            </a:r>
            <a:endParaRPr kumimoji="1" lang="en-US" altLang="zh-CN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kumimoji="1" lang="en-US" altLang="zh-CN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sx211_12a   </a:t>
            </a:r>
            <a:r>
              <a:rPr kumimoji="1" lang="en-US" altLang="zh-CN" dirty="0" err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abc</a:t>
            </a:r>
            <a:r>
              <a:rPr kumimoji="1" lang="en-US" altLang="zh-CN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__    ____ </a:t>
            </a:r>
            <a:endParaRPr kumimoji="1" lang="en-US" altLang="zh-CN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58A1-4DE9-D743-A4D0-AD9E85BBA563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944710"/>
          </a:xfrm>
        </p:spPr>
        <p:txBody>
          <a:bodyPr/>
          <a:lstStyle/>
          <a:p>
            <a:pPr marL="838200" indent="-838200"/>
            <a:r>
              <a:rPr lang="en-US" altLang="zh-CN" b="1" dirty="0"/>
              <a:t>2.2 </a:t>
            </a:r>
            <a:r>
              <a:rPr lang="zh-CN" altLang="en-US" b="1" dirty="0"/>
              <a:t>数据类型（</a:t>
            </a:r>
            <a:r>
              <a:rPr lang="en-US" altLang="zh-CN" b="1" dirty="0"/>
              <a:t>Data Type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772815"/>
            <a:ext cx="6840760" cy="4156497"/>
          </a:xfrm>
        </p:spPr>
        <p:txBody>
          <a:bodyPr/>
          <a:lstStyle/>
          <a:p>
            <a:pPr marL="533400" indent="-533400"/>
            <a:r>
              <a:rPr lang="zh-CN" altLang="en-US" dirty="0">
                <a:ea typeface="宋体" panose="02010600030101010101" pitchFamily="2" charset="-122"/>
              </a:rPr>
              <a:t>数据为什么要区分类型？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33400" indent="-533400">
              <a:buFont typeface="Monotype Sorts" charset="2"/>
              <a:buNone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主要目的：是便于对它们按不同方式和要求进行处理。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533400" indent="-533400"/>
            <a:r>
              <a:rPr lang="zh-CN" altLang="en-US" dirty="0">
                <a:ea typeface="宋体" panose="02010600030101010101" pitchFamily="2" charset="-122"/>
              </a:rPr>
              <a:t>不同类型的数据代表不同的</a:t>
            </a:r>
            <a:endParaRPr lang="zh-CN" altLang="en-US" dirty="0">
              <a:ea typeface="宋体" panose="02010600030101010101" pitchFamily="2" charset="-122"/>
            </a:endParaRPr>
          </a:p>
          <a:p>
            <a:pPr marL="1022350" lvl="1" indent="-457200"/>
            <a:r>
              <a:rPr lang="zh-CN" altLang="en-US" dirty="0">
                <a:ea typeface="宋体" panose="02010600030101010101" pitchFamily="2" charset="-122"/>
              </a:rPr>
              <a:t>数据表示形式</a:t>
            </a:r>
            <a:endParaRPr lang="zh-CN" altLang="en-US" dirty="0">
              <a:ea typeface="宋体" panose="02010600030101010101" pitchFamily="2" charset="-122"/>
            </a:endParaRPr>
          </a:p>
          <a:p>
            <a:pPr marL="1022350" lvl="1" indent="-457200"/>
            <a:r>
              <a:rPr lang="zh-CN" altLang="en-US" dirty="0">
                <a:ea typeface="宋体" panose="02010600030101010101" pitchFamily="2" charset="-122"/>
              </a:rPr>
              <a:t>合法的取值范围</a:t>
            </a:r>
            <a:endParaRPr lang="zh-CN" altLang="en-US" dirty="0">
              <a:ea typeface="宋体" panose="02010600030101010101" pitchFamily="2" charset="-122"/>
            </a:endParaRPr>
          </a:p>
          <a:p>
            <a:pPr marL="1022350" lvl="1" indent="-457200"/>
            <a:r>
              <a:rPr lang="zh-CN" altLang="en-US" dirty="0">
                <a:ea typeface="宋体" panose="02010600030101010101" pitchFamily="2" charset="-122"/>
              </a:rPr>
              <a:t>占用内存空间大小</a:t>
            </a:r>
            <a:endParaRPr lang="zh-CN" altLang="en-US" dirty="0">
              <a:ea typeface="宋体" panose="02010600030101010101" pitchFamily="2" charset="-122"/>
            </a:endParaRPr>
          </a:p>
          <a:p>
            <a:pPr marL="1022350" lvl="1" indent="-457200"/>
            <a:r>
              <a:rPr lang="zh-CN" altLang="en-US" dirty="0">
                <a:ea typeface="宋体" panose="02010600030101010101" pitchFamily="2" charset="-122"/>
              </a:rPr>
              <a:t>可参与的运算种类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044F-25E2-2E4A-887E-9A7E08E7FE53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725891"/>
          </a:xfrm>
        </p:spPr>
        <p:txBody>
          <a:bodyPr/>
          <a:lstStyle/>
          <a:p>
            <a:r>
              <a:rPr lang="zh-CN" altLang="en-US" dirty="0"/>
              <a:t>数据类型（</a:t>
            </a:r>
            <a:r>
              <a:rPr lang="en-US" altLang="zh-CN" dirty="0"/>
              <a:t>Data Type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grpSp>
        <p:nvGrpSpPr>
          <p:cNvPr id="12291" name="Group 3"/>
          <p:cNvGrpSpPr/>
          <p:nvPr/>
        </p:nvGrpSpPr>
        <p:grpSpPr bwMode="auto">
          <a:xfrm>
            <a:off x="1116013" y="1412875"/>
            <a:ext cx="6911975" cy="4968875"/>
            <a:chOff x="1981" y="5730"/>
            <a:chExt cx="5758" cy="5304"/>
          </a:xfrm>
        </p:grpSpPr>
        <p:sp>
          <p:nvSpPr>
            <p:cNvPr id="181252" name="Text Box 4"/>
            <p:cNvSpPr txBox="1">
              <a:spLocks noChangeArrowheads="1"/>
            </p:cNvSpPr>
            <p:nvPr/>
          </p:nvSpPr>
          <p:spPr bwMode="auto">
            <a:xfrm>
              <a:off x="1981" y="8226"/>
              <a:ext cx="1259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>
              <a:lvl1pPr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数据类型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81253" name="Text Box 5"/>
            <p:cNvSpPr txBox="1">
              <a:spLocks noChangeArrowheads="1"/>
            </p:cNvSpPr>
            <p:nvPr/>
          </p:nvSpPr>
          <p:spPr bwMode="auto">
            <a:xfrm>
              <a:off x="3240" y="6821"/>
              <a:ext cx="1259" cy="4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>
              <a:lvl1pPr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基本类型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81254" name="Text Box 6"/>
            <p:cNvSpPr txBox="1">
              <a:spLocks noChangeArrowheads="1"/>
            </p:cNvSpPr>
            <p:nvPr/>
          </p:nvSpPr>
          <p:spPr bwMode="auto">
            <a:xfrm>
              <a:off x="3240" y="9006"/>
              <a:ext cx="1259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>
              <a:lvl1pPr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构造类型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81255" name="Text Box 7"/>
            <p:cNvSpPr txBox="1">
              <a:spLocks noChangeArrowheads="1"/>
            </p:cNvSpPr>
            <p:nvPr/>
          </p:nvSpPr>
          <p:spPr bwMode="auto">
            <a:xfrm>
              <a:off x="3240" y="10099"/>
              <a:ext cx="1259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>
              <a:lvl1pPr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指针类型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81256" name="Text Box 8"/>
            <p:cNvSpPr txBox="1">
              <a:spLocks noChangeArrowheads="1"/>
            </p:cNvSpPr>
            <p:nvPr/>
          </p:nvSpPr>
          <p:spPr bwMode="auto">
            <a:xfrm>
              <a:off x="3241" y="10566"/>
              <a:ext cx="1259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>
              <a:lvl1pPr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空类型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81257" name="Text Box 9"/>
            <p:cNvSpPr txBox="1">
              <a:spLocks noChangeArrowheads="1"/>
            </p:cNvSpPr>
            <p:nvPr/>
          </p:nvSpPr>
          <p:spPr bwMode="auto">
            <a:xfrm>
              <a:off x="4500" y="6198"/>
              <a:ext cx="1259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整型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81258" name="Text Box 10"/>
            <p:cNvSpPr txBox="1">
              <a:spLocks noChangeArrowheads="1"/>
            </p:cNvSpPr>
            <p:nvPr/>
          </p:nvSpPr>
          <p:spPr bwMode="auto">
            <a:xfrm>
              <a:off x="4500" y="7291"/>
              <a:ext cx="1799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>
              <a:lvl1pPr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实型（浮点型）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81259" name="Text Box 11"/>
            <p:cNvSpPr txBox="1">
              <a:spLocks noChangeArrowheads="1"/>
            </p:cNvSpPr>
            <p:nvPr/>
          </p:nvSpPr>
          <p:spPr bwMode="auto">
            <a:xfrm>
              <a:off x="4500" y="7692"/>
              <a:ext cx="1259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字符型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81260" name="Text Box 12"/>
            <p:cNvSpPr txBox="1">
              <a:spLocks noChangeArrowheads="1"/>
            </p:cNvSpPr>
            <p:nvPr/>
          </p:nvSpPr>
          <p:spPr bwMode="auto">
            <a:xfrm>
              <a:off x="4500" y="8070"/>
              <a:ext cx="1259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>
              <a:lvl1pPr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枚举类型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81261" name="Text Box 13"/>
            <p:cNvSpPr txBox="1">
              <a:spLocks noChangeArrowheads="1"/>
            </p:cNvSpPr>
            <p:nvPr/>
          </p:nvSpPr>
          <p:spPr bwMode="auto">
            <a:xfrm>
              <a:off x="4500" y="8538"/>
              <a:ext cx="1259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>
              <a:lvl1pPr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数组类型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81262" name="Text Box 14"/>
            <p:cNvSpPr txBox="1">
              <a:spLocks noChangeArrowheads="1"/>
            </p:cNvSpPr>
            <p:nvPr/>
          </p:nvSpPr>
          <p:spPr bwMode="auto">
            <a:xfrm>
              <a:off x="4500" y="9006"/>
              <a:ext cx="144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>
              <a:lvl1pPr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结构体类型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81263" name="Text Box 15"/>
            <p:cNvSpPr txBox="1">
              <a:spLocks noChangeArrowheads="1"/>
            </p:cNvSpPr>
            <p:nvPr/>
          </p:nvSpPr>
          <p:spPr bwMode="auto">
            <a:xfrm>
              <a:off x="4500" y="9473"/>
              <a:ext cx="1620" cy="4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>
              <a:lvl1pPr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</a:rPr>
                <a:t>共用体类型</a:t>
              </a:r>
              <a:endPara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81264" name="Text Box 16"/>
            <p:cNvSpPr txBox="1">
              <a:spLocks noChangeArrowheads="1"/>
            </p:cNvSpPr>
            <p:nvPr/>
          </p:nvSpPr>
          <p:spPr bwMode="auto">
            <a:xfrm>
              <a:off x="6120" y="7059"/>
              <a:ext cx="1619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>
              <a:lvl1pPr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chemeClr val="tx1"/>
                  </a:solidFill>
                </a:rPr>
                <a:t>单精度实型</a:t>
              </a:r>
              <a:endParaRPr lang="zh-CN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81265" name="Text Box 17"/>
            <p:cNvSpPr txBox="1">
              <a:spLocks noChangeArrowheads="1"/>
            </p:cNvSpPr>
            <p:nvPr/>
          </p:nvSpPr>
          <p:spPr bwMode="auto">
            <a:xfrm>
              <a:off x="6120" y="7526"/>
              <a:ext cx="1619" cy="4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>
              <a:lvl1pPr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chemeClr val="tx1"/>
                  </a:solidFill>
                </a:rPr>
                <a:t>双精度实型</a:t>
              </a:r>
              <a:endParaRPr lang="zh-CN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81266" name="Text Box 18"/>
            <p:cNvSpPr txBox="1">
              <a:spLocks noChangeArrowheads="1"/>
            </p:cNvSpPr>
            <p:nvPr/>
          </p:nvSpPr>
          <p:spPr bwMode="auto">
            <a:xfrm>
              <a:off x="5310" y="5730"/>
              <a:ext cx="1259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0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基本整型</a:t>
              </a:r>
              <a:endParaRPr lang="zh-CN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81267" name="Text Box 19"/>
            <p:cNvSpPr txBox="1">
              <a:spLocks noChangeArrowheads="1"/>
            </p:cNvSpPr>
            <p:nvPr/>
          </p:nvSpPr>
          <p:spPr bwMode="auto">
            <a:xfrm>
              <a:off x="5310" y="6042"/>
              <a:ext cx="1259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>
              <a:lvl1pPr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66"/>
                </a:buClr>
                <a:buSzPct val="80000"/>
                <a:buFont typeface="Monotype Sorts" charset="2"/>
                <a:buChar char=""/>
                <a:defRPr sz="2800" b="1">
                  <a:solidFill>
                    <a:srgbClr val="3366FF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chemeClr val="tx1"/>
                  </a:solidFill>
                </a:rPr>
                <a:t>长整型</a:t>
              </a:r>
              <a:endParaRPr lang="zh-CN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81268" name="Text Box 20"/>
            <p:cNvSpPr txBox="1">
              <a:spLocks noChangeArrowheads="1"/>
            </p:cNvSpPr>
            <p:nvPr/>
          </p:nvSpPr>
          <p:spPr bwMode="auto">
            <a:xfrm>
              <a:off x="5310" y="6354"/>
              <a:ext cx="1259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0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短整型</a:t>
              </a:r>
              <a:endParaRPr lang="zh-CN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81269" name="Text Box 21"/>
            <p:cNvSpPr txBox="1">
              <a:spLocks noChangeArrowheads="1"/>
            </p:cNvSpPr>
            <p:nvPr/>
          </p:nvSpPr>
          <p:spPr bwMode="auto">
            <a:xfrm>
              <a:off x="5310" y="6665"/>
              <a:ext cx="1800" cy="4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0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无符号整型</a:t>
              </a:r>
              <a:endParaRPr lang="zh-CN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81270" name="AutoShape 22"/>
            <p:cNvSpPr/>
            <p:nvPr/>
          </p:nvSpPr>
          <p:spPr bwMode="auto">
            <a:xfrm>
              <a:off x="3060" y="6665"/>
              <a:ext cx="180" cy="4213"/>
            </a:xfrm>
            <a:prstGeom prst="leftBrace">
              <a:avLst>
                <a:gd name="adj1" fmla="val 195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81271" name="AutoShape 23"/>
            <p:cNvSpPr/>
            <p:nvPr/>
          </p:nvSpPr>
          <p:spPr bwMode="auto">
            <a:xfrm>
              <a:off x="4320" y="6354"/>
              <a:ext cx="180" cy="1872"/>
            </a:xfrm>
            <a:prstGeom prst="leftBrace">
              <a:avLst>
                <a:gd name="adj1" fmla="val 866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81272" name="AutoShape 24"/>
            <p:cNvSpPr/>
            <p:nvPr/>
          </p:nvSpPr>
          <p:spPr bwMode="auto">
            <a:xfrm>
              <a:off x="5191" y="5796"/>
              <a:ext cx="180" cy="1247"/>
            </a:xfrm>
            <a:prstGeom prst="leftBrace">
              <a:avLst>
                <a:gd name="adj1" fmla="val 5777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81273" name="AutoShape 25"/>
            <p:cNvSpPr/>
            <p:nvPr/>
          </p:nvSpPr>
          <p:spPr bwMode="auto">
            <a:xfrm>
              <a:off x="6030" y="7098"/>
              <a:ext cx="180" cy="781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81274" name="AutoShape 26"/>
            <p:cNvSpPr/>
            <p:nvPr/>
          </p:nvSpPr>
          <p:spPr bwMode="auto">
            <a:xfrm>
              <a:off x="4320" y="8597"/>
              <a:ext cx="180" cy="1249"/>
            </a:xfrm>
            <a:prstGeom prst="leftBrace">
              <a:avLst>
                <a:gd name="adj1" fmla="val 5777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014D-A178-0A4E-8320-6864C09A1FE6}" type="datetime1">
              <a:rPr lang="zh-CN" altLang="en-US" smtClean="0"/>
            </a:fld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12211</Words>
  <Application>WPS 演示</Application>
  <PresentationFormat>全屏显示(4:3)</PresentationFormat>
  <Paragraphs>1544</Paragraphs>
  <Slides>67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93" baseType="lpstr">
      <vt:lpstr>Arial</vt:lpstr>
      <vt:lpstr>宋体</vt:lpstr>
      <vt:lpstr>Wingdings</vt:lpstr>
      <vt:lpstr>Monotype Sorts</vt:lpstr>
      <vt:lpstr>Wingdings</vt:lpstr>
      <vt:lpstr>Times New Roman</vt:lpstr>
      <vt:lpstr>Rockwell Extra Bold</vt:lpstr>
      <vt:lpstr>Calibri</vt:lpstr>
      <vt:lpstr>Times</vt:lpstr>
      <vt:lpstr>隶书</vt:lpstr>
      <vt:lpstr>Courier New</vt:lpstr>
      <vt:lpstr>Rockwell</vt:lpstr>
      <vt:lpstr>方正姚体</vt:lpstr>
      <vt:lpstr>Rockwell Condensed</vt:lpstr>
      <vt:lpstr>微软雅黑</vt:lpstr>
      <vt:lpstr>Arial Unicode MS</vt:lpstr>
      <vt:lpstr>Symbol</vt:lpstr>
      <vt:lpstr>黑体</vt:lpstr>
      <vt:lpstr>Candara</vt:lpstr>
      <vt:lpstr>华文楷体</vt:lpstr>
      <vt:lpstr>HGPHeiseiMinchotaiW3</vt:lpstr>
      <vt:lpstr>Segoe Print</vt:lpstr>
      <vt:lpstr>华文新魏</vt:lpstr>
      <vt:lpstr>Impact</vt:lpstr>
      <vt:lpstr>木活字</vt:lpstr>
      <vt:lpstr>Word.Picture.8</vt:lpstr>
      <vt:lpstr>PowerPoint 演示文稿</vt:lpstr>
      <vt:lpstr>内容提要</vt:lpstr>
      <vt:lpstr>例2.1：一个简单的C程序例子 </vt:lpstr>
      <vt:lpstr>C程序常见符号分类 </vt:lpstr>
      <vt:lpstr>2.1 标识符命名 </vt:lpstr>
      <vt:lpstr>PowerPoint 演示文稿</vt:lpstr>
      <vt:lpstr>PowerPoint 演示文稿</vt:lpstr>
      <vt:lpstr>2.2 数据类型（Data Type）</vt:lpstr>
      <vt:lpstr>数据类型（Data Type）</vt:lpstr>
      <vt:lpstr>b, B, KB, MB, GB, TB</vt:lpstr>
      <vt:lpstr>b, B, KB, MB, GB, TB</vt:lpstr>
      <vt:lpstr>基本数据类型</vt:lpstr>
      <vt:lpstr>数据类型修饰符</vt:lpstr>
      <vt:lpstr>PowerPoint 演示文稿</vt:lpstr>
      <vt:lpstr>何谓类型溢出（Overflow）？</vt:lpstr>
      <vt:lpstr>PowerPoint 演示文稿</vt:lpstr>
      <vt:lpstr>类型溢出的解决方案？</vt:lpstr>
      <vt:lpstr>2.3 常量与变量</vt:lpstr>
      <vt:lpstr>PowerPoint 演示文稿</vt:lpstr>
      <vt:lpstr>PowerPoint 演示文稿</vt:lpstr>
      <vt:lpstr>字符（Character）常数</vt:lpstr>
      <vt:lpstr>字符常数</vt:lpstr>
      <vt:lpstr>字符串（String）常数</vt:lpstr>
      <vt:lpstr>宏常量</vt:lpstr>
      <vt:lpstr>例2.2 ：计算圆的周长和面积 </vt:lpstr>
      <vt:lpstr>枚举（Enumeration）常量</vt:lpstr>
      <vt:lpstr>为什么需要常量？</vt:lpstr>
      <vt:lpstr>变量</vt:lpstr>
      <vt:lpstr>变量声明</vt:lpstr>
      <vt:lpstr>PowerPoint 演示文稿</vt:lpstr>
      <vt:lpstr>例2.2 ：计算圆的周长和面积 </vt:lpstr>
      <vt:lpstr>sizeof到底是什么？</vt:lpstr>
      <vt:lpstr>为什么要用sizeof获得类型或变量的字长？</vt:lpstr>
      <vt:lpstr>2.4 常用运算符和表达式</vt:lpstr>
      <vt:lpstr>PowerPoint 演示文稿</vt:lpstr>
      <vt:lpstr>PowerPoint 演示文稿</vt:lpstr>
      <vt:lpstr>PowerPoint 演示文稿</vt:lpstr>
      <vt:lpstr>算术运算符</vt:lpstr>
      <vt:lpstr>PowerPoint 演示文稿</vt:lpstr>
      <vt:lpstr>PowerPoint 演示文稿</vt:lpstr>
      <vt:lpstr>PowerPoint 演示文稿</vt:lpstr>
      <vt:lpstr>增一和减一运算符</vt:lpstr>
      <vt:lpstr>增一和减一运算符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优先级与结合性</vt:lpstr>
      <vt:lpstr>这一章我们学到了</vt:lpstr>
      <vt:lpstr>PowerPoint 演示文稿</vt:lpstr>
      <vt:lpstr>谢谢</vt:lpstr>
      <vt:lpstr>类型转换</vt:lpstr>
      <vt:lpstr>安全性</vt:lpstr>
      <vt:lpstr>PowerPoint 演示文稿</vt:lpstr>
      <vt:lpstr>PowerPoint 演示文稿</vt:lpstr>
      <vt:lpstr>PowerPoint 演示文稿</vt:lpstr>
      <vt:lpstr>PowerPoint 演示文稿</vt:lpstr>
      <vt:lpstr>类型强转（Casting） </vt:lpstr>
      <vt:lpstr>例</vt:lpstr>
      <vt:lpstr>PowerPoint 演示文稿</vt:lpstr>
      <vt:lpstr>ASCII字符表1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北辰·Cupid·龙影</cp:lastModifiedBy>
  <cp:revision>302</cp:revision>
  <dcterms:created xsi:type="dcterms:W3CDTF">2016-09-19T16:50:00Z</dcterms:created>
  <dcterms:modified xsi:type="dcterms:W3CDTF">2021-10-20T06:37:00Z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F45C06DD2D1345AB8BBAEABD1782E2D2</vt:lpwstr>
  </property>
  <property fmtid="{D5CDD505-2E9C-101B-9397-08002B2CF9AE}" pid="3" name="KSOProductBuildVer">
    <vt:lpwstr>2052-11.1.0.10938</vt:lpwstr>
  </property>
</Properties>
</file>