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451" r:id="rId2"/>
    <p:sldId id="377" r:id="rId3"/>
    <p:sldId id="425" r:id="rId4"/>
    <p:sldId id="426" r:id="rId5"/>
    <p:sldId id="427" r:id="rId6"/>
    <p:sldId id="384" r:id="rId7"/>
    <p:sldId id="385" r:id="rId8"/>
    <p:sldId id="428" r:id="rId9"/>
    <p:sldId id="389" r:id="rId10"/>
    <p:sldId id="429" r:id="rId11"/>
    <p:sldId id="448" r:id="rId12"/>
    <p:sldId id="452" r:id="rId13"/>
    <p:sldId id="449" r:id="rId14"/>
    <p:sldId id="395" r:id="rId15"/>
    <p:sldId id="396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5" r:id="rId28"/>
    <p:sldId id="467" r:id="rId29"/>
    <p:sldId id="430" r:id="rId30"/>
    <p:sldId id="431" r:id="rId31"/>
    <p:sldId id="401" r:id="rId32"/>
    <p:sldId id="402" r:id="rId33"/>
    <p:sldId id="450" r:id="rId34"/>
    <p:sldId id="437" r:id="rId35"/>
    <p:sldId id="439" r:id="rId36"/>
    <p:sldId id="440" r:id="rId37"/>
    <p:sldId id="441" r:id="rId38"/>
    <p:sldId id="438" r:id="rId39"/>
    <p:sldId id="403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42" r:id="rId50"/>
    <p:sldId id="443" r:id="rId51"/>
    <p:sldId id="444" r:id="rId52"/>
    <p:sldId id="445" r:id="rId53"/>
    <p:sldId id="446" r:id="rId54"/>
    <p:sldId id="421" r:id="rId55"/>
    <p:sldId id="434" r:id="rId56"/>
    <p:sldId id="435" r:id="rId57"/>
    <p:sldId id="468" r:id="rId58"/>
  </p:sldIdLst>
  <p:sldSz cx="9144000" cy="6858000" type="screen4x3"/>
  <p:notesSz cx="6670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0000"/>
    <a:srgbClr val="996600"/>
    <a:srgbClr val="FF9900"/>
    <a:srgbClr val="669900"/>
    <a:srgbClr val="FF99FF"/>
    <a:srgbClr val="3366FF"/>
    <a:srgbClr val="FF0000"/>
    <a:srgbClr val="33A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89798" autoAdjust="0"/>
  </p:normalViewPr>
  <p:slideViewPr>
    <p:cSldViewPr>
      <p:cViewPr varScale="1">
        <p:scale>
          <a:sx n="104" d="100"/>
          <a:sy n="104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D7B94B42-861E-AA41-AC16-D94BD92C65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6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89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13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88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1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5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7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8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8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563" tIns="43781" rIns="87563" bIns="43781"/>
          <a:lstStyle/>
          <a:p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7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070D5-6950-7445-8965-DB186BD57498}" type="datetime1">
              <a:rPr lang="zh-CN" altLang="en-US" smtClean="0"/>
              <a:t>2018/11/1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9BC9CEC-CD12-0D45-B2CA-BA2A1C48E20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996D-DBF7-664B-B734-A22C656D02F8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77EB-AF19-1649-8FDD-7EC49224B5F9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4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55A0-F3F0-3C4B-8830-CC7175E1CFBD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C87DDEA-876A-6B4F-BBE4-C5C4B28B7559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6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5D50-FC11-E64A-9611-27850D73F2B9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0E33-BC27-3A47-95AD-7BC3450EB41B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8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F2AA64-7FB5-ED4B-A782-BD619E4BF73C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F314-2E9E-5E46-888F-D23E3C03FFB7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F06E-3FFF-E84D-B6D3-C523918047B5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4B9-01F2-B243-A719-1C3F674AAA41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8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1CB2E3-0BAA-9B49-AE44-B5297C2F5310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mailto:leizhang@cuc.edu.c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WordArt 6"/>
          <p:cNvSpPr>
            <a:spLocks noChangeArrowheads="1" noChangeShapeType="1" noTextEdit="1"/>
          </p:cNvSpPr>
          <p:nvPr/>
        </p:nvSpPr>
        <p:spPr bwMode="auto">
          <a:xfrm>
            <a:off x="827584" y="1855789"/>
            <a:ext cx="7561262" cy="1223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4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第</a:t>
            </a:r>
            <a:r>
              <a:rPr lang="en-US" altLang="zh-CN" sz="4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3</a:t>
            </a:r>
            <a:r>
              <a:rPr lang="zh-CN" altLang="en-US" sz="4400" cap="all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章 格式化输入输出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356992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4000" b="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计算机程序设计</a:t>
            </a:r>
            <a:r>
              <a:rPr lang="en-US" altLang="zh-CN" sz="4000" b="0" cap="all" dirty="0" smtClean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1</a:t>
            </a:r>
            <a:endParaRPr lang="zh-CN" altLang="en-US" sz="4000" b="0" cap="all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1037" y="4797152"/>
            <a:ext cx="437435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隶书" charset="0"/>
                <a:ea typeface="隶书" charset="0"/>
              </a:rPr>
              <a:t>张雷</a:t>
            </a:r>
            <a:br>
              <a:rPr lang="zh-CN" altLang="en-US" sz="2000" b="1" dirty="0">
                <a:solidFill>
                  <a:srgbClr val="000000"/>
                </a:solidFill>
                <a:latin typeface="隶书" charset="0"/>
                <a:ea typeface="隶书" charset="0"/>
              </a:rPr>
            </a:br>
            <a:r>
              <a:rPr lang="en-US" altLang="zh-CN" sz="2000" b="1" dirty="0" smtClean="0">
                <a:latin typeface="Times New Roman" charset="0"/>
                <a:ea typeface="隶书" charset="0"/>
                <a:hlinkClick r:id="rId4"/>
              </a:rPr>
              <a:t>leizhang</a:t>
            </a:r>
            <a:r>
              <a:rPr lang="en-US" altLang="zh-CN" sz="2000" b="1" dirty="0" smtClean="0">
                <a:latin typeface="Times New Roman" charset="0"/>
                <a:hlinkClick r:id="rId4"/>
              </a:rPr>
              <a:t>@cuc.edu.cn</a:t>
            </a:r>
            <a:endParaRPr lang="zh-CN" altLang="en-US" sz="2000" b="1" dirty="0" smtClean="0"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charset="0"/>
              </a:rPr>
              <a:t>中国传媒大学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charset="0"/>
              </a:rPr>
              <a:t>计算机与网络空间安全学院</a:t>
            </a:r>
          </a:p>
          <a:p>
            <a:pPr algn="ctr" eaLnBrk="0" hangingPunct="0">
              <a:spcBef>
                <a:spcPct val="50000"/>
              </a:spcBef>
            </a:pPr>
            <a:endParaRPr lang="en-US" altLang="zh-CN" sz="24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1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807021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格式输出函数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8458200" cy="461168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  <a:latin typeface="Courier New" charset="0"/>
                <a:ea typeface="宋体" charset="0"/>
              </a:rPr>
              <a:t>格式输出函数</a:t>
            </a:r>
          </a:p>
          <a:p>
            <a:pPr lvl="1"/>
            <a:r>
              <a:rPr kumimoji="1" lang="en-US" altLang="zh-CN" dirty="0" err="1" smtClean="0">
                <a:solidFill>
                  <a:schemeClr val="accent2"/>
                </a:solidFill>
                <a:latin typeface="Courier New" charset="0"/>
                <a:ea typeface="宋体" charset="0"/>
              </a:rPr>
              <a:t>Printf</a:t>
            </a:r>
            <a:r>
              <a:rPr kumimoji="1" lang="en-US" altLang="zh-CN" dirty="0" smtClean="0">
                <a:solidFill>
                  <a:schemeClr val="tx1"/>
                </a:solidFill>
                <a:latin typeface="Courier New" charset="0"/>
                <a:ea typeface="宋体" charset="0"/>
              </a:rPr>
              <a:t>(</a:t>
            </a:r>
            <a:r>
              <a:rPr kumimoji="1" lang="zh-CN" altLang="en-US" dirty="0" smtClean="0">
                <a:solidFill>
                  <a:schemeClr val="tx1"/>
                </a:solidFill>
                <a:latin typeface="Courier New" charset="0"/>
                <a:ea typeface="宋体" charset="0"/>
              </a:rPr>
              <a:t>格式</a:t>
            </a:r>
            <a:r>
              <a:rPr kumimoji="1" lang="zh-CN" altLang="en-US" dirty="0">
                <a:solidFill>
                  <a:schemeClr val="tx1"/>
                </a:solidFill>
                <a:latin typeface="Courier New" charset="0"/>
                <a:ea typeface="宋体" charset="0"/>
              </a:rPr>
              <a:t>控制字符串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Courier New" charset="0"/>
                <a:ea typeface="宋体" charset="0"/>
              </a:rPr>
              <a:t>输出项表列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);</a:t>
            </a:r>
          </a:p>
          <a:p>
            <a:pPr lvl="1"/>
            <a:r>
              <a:rPr kumimoji="1" lang="zh-CN" altLang="en-US" dirty="0">
                <a:solidFill>
                  <a:schemeClr val="hlink"/>
                </a:solidFill>
                <a:ea typeface="宋体" charset="0"/>
              </a:rPr>
              <a:t>输出若干个任意类型的数据</a:t>
            </a:r>
          </a:p>
          <a:p>
            <a:r>
              <a:rPr kumimoji="1" lang="en-US" altLang="zh-CN" sz="3600" u="sng" dirty="0" err="1">
                <a:solidFill>
                  <a:schemeClr val="accent2"/>
                </a:solidFill>
                <a:effectLst/>
                <a:latin typeface="Courier New" charset="0"/>
                <a:ea typeface="宋体" charset="0"/>
              </a:rPr>
              <a:t>printf</a:t>
            </a:r>
            <a:r>
              <a:rPr kumimoji="1" lang="en-US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(</a:t>
            </a:r>
            <a:r>
              <a:rPr kumimoji="1" lang="fr-FR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a=</a:t>
            </a:r>
            <a:r>
              <a:rPr kumimoji="1" lang="en-US" altLang="zh-CN" sz="3600" u="sng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%d</a:t>
            </a:r>
            <a:r>
              <a:rPr kumimoji="1" lang="en-US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 b=</a:t>
            </a:r>
            <a:r>
              <a:rPr kumimoji="1" lang="en-US" altLang="zh-CN" sz="3600" u="sng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%f</a:t>
            </a:r>
            <a:r>
              <a:rPr kumimoji="1" lang="fr-FR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, </a:t>
            </a:r>
            <a:r>
              <a:rPr kumimoji="1" lang="en-US" altLang="zh-CN" sz="3600" u="sng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a, b</a:t>
            </a:r>
            <a:r>
              <a:rPr kumimoji="1" lang="en-US" altLang="zh-CN" sz="3600" dirty="0">
                <a:solidFill>
                  <a:schemeClr val="tx1"/>
                </a:solidFill>
                <a:effectLst/>
                <a:latin typeface="Courier New" charset="0"/>
                <a:ea typeface="宋体" charset="0"/>
              </a:rPr>
              <a:t>);</a:t>
            </a:r>
            <a:endParaRPr kumimoji="1" lang="zh-CN" altLang="en-US" sz="3600" dirty="0">
              <a:solidFill>
                <a:schemeClr val="tx1"/>
              </a:solidFill>
              <a:effectLst/>
              <a:latin typeface="Courier New" charset="0"/>
              <a:ea typeface="宋体" charset="0"/>
            </a:endParaRPr>
          </a:p>
        </p:txBody>
      </p:sp>
      <p:sp>
        <p:nvSpPr>
          <p:cNvPr id="315397" name="AutoShape 5"/>
          <p:cNvSpPr>
            <a:spLocks/>
          </p:cNvSpPr>
          <p:nvPr/>
        </p:nvSpPr>
        <p:spPr bwMode="auto">
          <a:xfrm>
            <a:off x="381000" y="4114800"/>
            <a:ext cx="1562100" cy="617538"/>
          </a:xfrm>
          <a:prstGeom prst="accentCallout2">
            <a:avLst>
              <a:gd name="adj1" fmla="val 18509"/>
              <a:gd name="adj2" fmla="val 104880"/>
              <a:gd name="adj3" fmla="val 18509"/>
              <a:gd name="adj4" fmla="val 106403"/>
              <a:gd name="adj5" fmla="val -117995"/>
              <a:gd name="adj6" fmla="val 107926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 函数名</a:t>
            </a:r>
          </a:p>
        </p:txBody>
      </p:sp>
      <p:sp>
        <p:nvSpPr>
          <p:cNvPr id="315399" name="AutoShape 7"/>
          <p:cNvSpPr>
            <a:spLocks/>
          </p:cNvSpPr>
          <p:nvPr/>
        </p:nvSpPr>
        <p:spPr bwMode="auto">
          <a:xfrm>
            <a:off x="8027988" y="4365625"/>
            <a:ext cx="647700" cy="2079625"/>
          </a:xfrm>
          <a:prstGeom prst="accentCallout2">
            <a:avLst>
              <a:gd name="adj1" fmla="val 5495"/>
              <a:gd name="adj2" fmla="val -11764"/>
              <a:gd name="adj3" fmla="val 5495"/>
              <a:gd name="adj4" fmla="val -59069"/>
              <a:gd name="adj5" fmla="val -40380"/>
              <a:gd name="adj6" fmla="val -107843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输</a:t>
            </a:r>
          </a:p>
          <a:p>
            <a:pPr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出</a:t>
            </a:r>
          </a:p>
          <a:p>
            <a:pPr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表</a:t>
            </a:r>
          </a:p>
          <a:p>
            <a:pPr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列</a:t>
            </a:r>
          </a:p>
        </p:txBody>
      </p:sp>
      <p:sp>
        <p:nvSpPr>
          <p:cNvPr id="315400" name="AutoShape 8"/>
          <p:cNvSpPr>
            <a:spLocks/>
          </p:cNvSpPr>
          <p:nvPr/>
        </p:nvSpPr>
        <p:spPr bwMode="auto">
          <a:xfrm>
            <a:off x="1752600" y="4953000"/>
            <a:ext cx="1066800" cy="1104900"/>
          </a:xfrm>
          <a:prstGeom prst="accentCallout2">
            <a:avLst>
              <a:gd name="adj1" fmla="val 10343"/>
              <a:gd name="adj2" fmla="val 107144"/>
              <a:gd name="adj3" fmla="val 10343"/>
              <a:gd name="adj4" fmla="val 107144"/>
              <a:gd name="adj5" fmla="val -137356"/>
              <a:gd name="adj6" fmla="val 169194"/>
            </a:avLst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charset="0"/>
                <a:ea typeface="宋体" charset="0"/>
              </a:rPr>
              <a:t>普通字符</a:t>
            </a:r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3403600" y="3373438"/>
            <a:ext cx="520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4748213" y="3360738"/>
            <a:ext cx="528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 flipH="1">
            <a:off x="3276600" y="3429000"/>
            <a:ext cx="1582738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067175" y="3429000"/>
            <a:ext cx="3324225" cy="1966913"/>
            <a:chOff x="2562" y="2160"/>
            <a:chExt cx="2094" cy="1239"/>
          </a:xfrm>
        </p:grpSpPr>
        <p:sp>
          <p:nvSpPr>
            <p:cNvPr id="12299" name="AutoShape 6"/>
            <p:cNvSpPr>
              <a:spLocks/>
            </p:cNvSpPr>
            <p:nvPr/>
          </p:nvSpPr>
          <p:spPr bwMode="auto">
            <a:xfrm>
              <a:off x="3360" y="3010"/>
              <a:ext cx="1296" cy="389"/>
            </a:xfrm>
            <a:prstGeom prst="accentCallout2">
              <a:avLst>
                <a:gd name="adj1" fmla="val 18509"/>
                <a:gd name="adj2" fmla="val -3704"/>
                <a:gd name="adj3" fmla="val 18509"/>
                <a:gd name="adj4" fmla="val -24616"/>
                <a:gd name="adj5" fmla="val -152444"/>
                <a:gd name="adj6" fmla="val -39042"/>
              </a:avLst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zh-CN" altLang="en-US" sz="3200">
                  <a:latin typeface="Times New Roman" charset="0"/>
                  <a:ea typeface="宋体" charset="0"/>
                </a:rPr>
                <a:t>格式说明</a:t>
              </a:r>
              <a:endParaRPr kumimoji="1" lang="zh-CN" altLang="en-US" sz="3200">
                <a:solidFill>
                  <a:schemeClr val="accent2"/>
                </a:solidFill>
                <a:latin typeface="Times New Roman" charset="0"/>
                <a:ea typeface="宋体" charset="0"/>
              </a:endParaRPr>
            </a:p>
          </p:txBody>
        </p:sp>
        <p:grpSp>
          <p:nvGrpSpPr>
            <p:cNvPr id="12300" name="Group 14"/>
            <p:cNvGrpSpPr>
              <a:grpSpLocks/>
            </p:cNvGrpSpPr>
            <p:nvPr/>
          </p:nvGrpSpPr>
          <p:grpSpPr bwMode="auto">
            <a:xfrm>
              <a:off x="2562" y="2163"/>
              <a:ext cx="432" cy="240"/>
              <a:chOff x="2496" y="2160"/>
              <a:chExt cx="432" cy="240"/>
            </a:xfrm>
          </p:grpSpPr>
          <p:sp>
            <p:nvSpPr>
              <p:cNvPr id="12304" name="Line 15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6"/>
              <p:cNvSpPr>
                <a:spLocks noChangeShapeType="1"/>
              </p:cNvSpPr>
              <p:nvPr/>
            </p:nvSpPr>
            <p:spPr bwMode="auto">
              <a:xfrm>
                <a:off x="249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01" name="Group 17"/>
            <p:cNvGrpSpPr>
              <a:grpSpLocks/>
            </p:cNvGrpSpPr>
            <p:nvPr/>
          </p:nvGrpSpPr>
          <p:grpSpPr bwMode="auto">
            <a:xfrm>
              <a:off x="2982" y="2160"/>
              <a:ext cx="695" cy="240"/>
              <a:chOff x="2916" y="2160"/>
              <a:chExt cx="816" cy="240"/>
            </a:xfrm>
          </p:grpSpPr>
          <p:sp>
            <p:nvSpPr>
              <p:cNvPr id="12302" name="Line 18"/>
              <p:cNvSpPr>
                <a:spLocks noChangeShapeType="1"/>
              </p:cNvSpPr>
              <p:nvPr/>
            </p:nvSpPr>
            <p:spPr bwMode="auto">
              <a:xfrm>
                <a:off x="3732" y="216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Line 19"/>
              <p:cNvSpPr>
                <a:spLocks noChangeShapeType="1"/>
              </p:cNvSpPr>
              <p:nvPr/>
            </p:nvSpPr>
            <p:spPr bwMode="auto">
              <a:xfrm flipH="1">
                <a:off x="2916" y="240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BD80-09ED-3A4E-9259-90D293D42F8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叮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叮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nimBg="1" autoUpdateAnimBg="0"/>
      <p:bldP spid="315399" grpId="0" animBg="1" autoUpdateAnimBg="0"/>
      <p:bldP spid="315400" grpId="0" animBg="1" autoUpdateAnimBg="0"/>
      <p:bldP spid="315403" grpId="0" animBg="1"/>
      <p:bldP spid="315404" grpId="0" animBg="1"/>
      <p:bldP spid="3154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 err="1">
                <a:latin typeface="Courier New" charset="0"/>
                <a:ea typeface="宋体" charset="0"/>
              </a:rPr>
              <a:t>printf</a:t>
            </a:r>
            <a:r>
              <a:rPr kumimoji="1" lang="zh-CN" altLang="en-US" sz="2800" b="1" dirty="0">
                <a:latin typeface="Courier New" charset="0"/>
                <a:ea typeface="宋体" charset="0"/>
              </a:rPr>
              <a:t>的功能：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Courier New" charset="0"/>
                <a:ea typeface="宋体" charset="0"/>
              </a:rPr>
              <a:t>   </a:t>
            </a:r>
            <a:r>
              <a:rPr kumimoji="1" lang="en-US" altLang="zh-CN" sz="2800" b="1" dirty="0" err="1">
                <a:latin typeface="Courier New" charset="0"/>
                <a:ea typeface="宋体" charset="0"/>
              </a:rPr>
              <a:t>printf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charset="0"/>
                <a:ea typeface="楷体_GB2312" charset="0"/>
              </a:rPr>
              <a:t>格式描述串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,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charset="0"/>
                <a:ea typeface="楷体_GB2312" charset="0"/>
              </a:rPr>
              <a:t>其他参数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Courier New" charset="0"/>
                <a:ea typeface="宋体" charset="0"/>
              </a:rPr>
              <a:t>第一个参数应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是字符串，可以有其他参数。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charset="0"/>
                <a:ea typeface="宋体" charset="0"/>
              </a:rPr>
              <a:t>如果“格式描述串”里没有 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%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，也没有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charset="0"/>
                <a:ea typeface="楷体_GB2312" charset="0"/>
              </a:rPr>
              <a:t>其他参数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，</a:t>
            </a:r>
            <a:r>
              <a:rPr kumimoji="1" lang="en-US" altLang="zh-CN" sz="2800" b="1" dirty="0" err="1">
                <a:latin typeface="Courier New" charset="0"/>
                <a:ea typeface="宋体" charset="0"/>
              </a:rPr>
              <a:t>printf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输出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charset="0"/>
                <a:ea typeface="楷体_GB2312" charset="0"/>
              </a:rPr>
              <a:t>格式描述串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5425" y="3313113"/>
            <a:ext cx="8732838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 err="1">
                <a:latin typeface="Courier New" charset="0"/>
                <a:ea typeface="宋体" charset="0"/>
              </a:rPr>
              <a:t>printf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("Welcome\</a:t>
            </a:r>
            <a:r>
              <a:rPr kumimoji="1" lang="en-US" altLang="zh-CN" sz="2800" b="1" dirty="0" err="1">
                <a:latin typeface="Courier New" charset="0"/>
                <a:ea typeface="宋体" charset="0"/>
              </a:rPr>
              <a:t>nto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\</a:t>
            </a:r>
            <a:r>
              <a:rPr kumimoji="1" lang="en-US" altLang="zh-CN" sz="2800" b="1" dirty="0" err="1">
                <a:latin typeface="Courier New" charset="0"/>
                <a:ea typeface="宋体" charset="0"/>
              </a:rPr>
              <a:t>nBeijing</a:t>
            </a:r>
            <a:r>
              <a:rPr kumimoji="1" lang="en-US" altLang="zh-CN" sz="2800" b="1" dirty="0">
                <a:latin typeface="Courier New" charset="0"/>
                <a:ea typeface="宋体" charset="0"/>
              </a:rPr>
              <a:t>!\n");</a:t>
            </a:r>
            <a:endParaRPr kumimoji="1" lang="en-US" altLang="zh-CN" sz="2800" b="1" dirty="0">
              <a:latin typeface="Times New Roman" charset="0"/>
              <a:ea typeface="宋体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charset="0"/>
                <a:ea typeface="宋体" charset="0"/>
              </a:rPr>
              <a:t>输出三行字符：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Courier New" charset="0"/>
                <a:ea typeface="宋体" charset="0"/>
              </a:rPr>
              <a:t>Welcome</a:t>
            </a:r>
          </a:p>
          <a:p>
            <a:r>
              <a:rPr kumimoji="1" lang="en-US" altLang="zh-CN" sz="2800" b="1" dirty="0">
                <a:latin typeface="Courier New" charset="0"/>
                <a:ea typeface="宋体" charset="0"/>
              </a:rPr>
              <a:t>to</a:t>
            </a:r>
          </a:p>
          <a:p>
            <a:r>
              <a:rPr kumimoji="1" lang="en-US" altLang="zh-CN" sz="2800" b="1" dirty="0">
                <a:latin typeface="Courier New" charset="0"/>
                <a:ea typeface="宋体" charset="0"/>
              </a:rPr>
              <a:t>Beijing!</a:t>
            </a:r>
            <a:endParaRPr kumimoji="1" lang="en-US" altLang="zh-CN" sz="2800" b="1" dirty="0">
              <a:latin typeface="Times New Roman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DC62-F4CE-8F49-8DA3-A630C62BE648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65125" y="350838"/>
            <a:ext cx="1404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说明：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393700" y="968375"/>
            <a:ext cx="65453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（1</a:t>
            </a:r>
            <a:r>
              <a:rPr lang="zh-CN" altLang="en-US" b="1" dirty="0" smtClean="0"/>
              <a:t>）</a:t>
            </a:r>
            <a:r>
              <a:rPr lang="zh-CN" altLang="en-US" b="1" dirty="0">
                <a:solidFill>
                  <a:schemeClr val="accent2"/>
                </a:solidFill>
                <a:ea typeface="楷体_GB2312" charset="0"/>
              </a:rPr>
              <a:t>格式描述串</a:t>
            </a:r>
            <a:r>
              <a:rPr lang="zh-CN" altLang="en-US" b="1" dirty="0" smtClean="0">
                <a:solidFill>
                  <a:schemeClr val="accent2"/>
                </a:solidFill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</a:rPr>
              <a:t>双引号括起来。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1495425" y="1625600"/>
            <a:ext cx="2224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三种字符：</a:t>
            </a: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3511550" y="1708150"/>
            <a:ext cx="4594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格式说明     </a:t>
            </a:r>
            <a:r>
              <a:rPr lang="zh-CN" altLang="en-US" b="1" dirty="0">
                <a:solidFill>
                  <a:srgbClr val="FF0000"/>
                </a:solidFill>
              </a:rPr>
              <a:t>%</a:t>
            </a:r>
            <a:r>
              <a:rPr lang="zh-CN" altLang="en-US" b="1" dirty="0"/>
              <a:t>+格式字符</a:t>
            </a:r>
          </a:p>
        </p:txBody>
      </p:sp>
      <p:sp>
        <p:nvSpPr>
          <p:cNvPr id="299015" name="Text Box 7"/>
          <p:cNvSpPr txBox="1">
            <a:spLocks noChangeArrowheads="1"/>
          </p:cNvSpPr>
          <p:nvPr/>
        </p:nvSpPr>
        <p:spPr bwMode="auto">
          <a:xfrm>
            <a:off x="3576638" y="2446338"/>
            <a:ext cx="3484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转义字符     </a:t>
            </a:r>
            <a:r>
              <a:rPr lang="zh-CN" altLang="en-US" b="1" dirty="0">
                <a:solidFill>
                  <a:srgbClr val="FF0000"/>
                </a:solidFill>
              </a:rPr>
              <a:t>\</a:t>
            </a:r>
            <a:r>
              <a:rPr lang="zh-CN" altLang="en-US" b="1" dirty="0"/>
              <a:t>+字符</a:t>
            </a: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3573463" y="3284538"/>
            <a:ext cx="5180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普通字符     原样输出的字符</a:t>
            </a: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341313" y="4022725"/>
            <a:ext cx="84121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7750" indent="-1047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（2）</a:t>
            </a:r>
            <a:r>
              <a:rPr lang="zh-CN" altLang="en-US" b="1" dirty="0">
                <a:solidFill>
                  <a:schemeClr val="accent2"/>
                </a:solidFill>
              </a:rPr>
              <a:t>输出表列中各量用逗号分开，常量、变量、表达式均可。</a:t>
            </a:r>
          </a:p>
        </p:txBody>
      </p:sp>
    </p:spTree>
    <p:extLst>
      <p:ext uri="{BB962C8B-B14F-4D97-AF65-F5344CB8AC3E}">
        <p14:creationId xmlns:p14="http://schemas.microsoft.com/office/powerpoint/2010/main" val="3196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388" y="188913"/>
            <a:ext cx="865028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u="sng" dirty="0">
                <a:latin typeface="Times New Roman" charset="0"/>
                <a:ea typeface="宋体" charset="0"/>
              </a:rPr>
              <a:t>转换描述</a:t>
            </a:r>
            <a:r>
              <a:rPr kumimoji="1" lang="zh-CN" altLang="en-US" sz="2800" b="1" dirty="0">
                <a:latin typeface="Times New Roman" charset="0"/>
                <a:ea typeface="宋体" charset="0"/>
              </a:rPr>
              <a:t>（描述数据的输出转换方式）</a:t>
            </a:r>
            <a:endParaRPr kumimoji="1" lang="zh-CN" altLang="en-US" sz="2800" dirty="0">
              <a:latin typeface="Times New Roman" charset="0"/>
              <a:ea typeface="宋体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u="sng" dirty="0">
                <a:latin typeface="Times New Roman" charset="0"/>
                <a:ea typeface="宋体" charset="0"/>
              </a:rPr>
              <a:t>格式串</a:t>
            </a:r>
            <a:r>
              <a:rPr kumimoji="1" lang="zh-CN" altLang="en-US" sz="2400" dirty="0">
                <a:latin typeface="Times New Roman" charset="0"/>
                <a:ea typeface="宋体" charset="0"/>
              </a:rPr>
              <a:t>中</a:t>
            </a:r>
            <a:r>
              <a:rPr kumimoji="1" lang="en-US" altLang="zh-CN" sz="2400" dirty="0">
                <a:latin typeface="Courier New" charset="0"/>
                <a:ea typeface="宋体" charset="0"/>
              </a:rPr>
              <a:t>%</a:t>
            </a:r>
            <a:r>
              <a:rPr kumimoji="1" lang="zh-CN" altLang="en-US" sz="2400" dirty="0">
                <a:latin typeface="Times New Roman" charset="0"/>
                <a:ea typeface="宋体" charset="0"/>
              </a:rPr>
              <a:t>开始的段意义特殊（ “转换描述”）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charset="0"/>
                <a:ea typeface="宋体" charset="0"/>
              </a:rPr>
              <a:t>每个转换描述说明一参数的输出形式（转换方式）。</a:t>
            </a:r>
          </a:p>
          <a:p>
            <a:r>
              <a:rPr kumimoji="1" lang="zh-CN" altLang="en-US" sz="2400" u="sng" dirty="0">
                <a:solidFill>
                  <a:srgbClr val="FF0000"/>
                </a:solidFill>
                <a:ea typeface="宋体" charset="0"/>
              </a:rPr>
              <a:t>特别注意（</a:t>
            </a:r>
            <a:r>
              <a:rPr kumimoji="1" lang="en-US" altLang="zh-CN" sz="2400" u="sng" dirty="0">
                <a:solidFill>
                  <a:srgbClr val="FF0000"/>
                </a:solidFill>
                <a:ea typeface="宋体" charset="0"/>
              </a:rPr>
              <a:t>!!</a:t>
            </a:r>
            <a:r>
              <a:rPr kumimoji="1" lang="zh-CN" altLang="en-US" sz="2400" u="sng" dirty="0">
                <a:solidFill>
                  <a:srgbClr val="FF0000"/>
                </a:solidFill>
                <a:ea typeface="宋体" charset="0"/>
              </a:rPr>
              <a:t>）</a:t>
            </a:r>
            <a:r>
              <a:rPr kumimoji="1" lang="zh-CN" altLang="en-US" sz="2400" dirty="0">
                <a:ea typeface="宋体" charset="0"/>
              </a:rPr>
              <a:t>：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ea typeface="宋体" charset="0"/>
              </a:rPr>
              <a:t>转换描述和“其他参数”个数一致。</a:t>
            </a:r>
          </a:p>
          <a:p>
            <a:r>
              <a:rPr kumimoji="1" lang="zh-CN" altLang="en-US" sz="2400" b="1" dirty="0">
                <a:solidFill>
                  <a:srgbClr val="FF0000"/>
                </a:solidFill>
                <a:ea typeface="宋体" charset="0"/>
              </a:rPr>
              <a:t>转换描述和对应参数的类型必须一致。</a:t>
            </a:r>
            <a:endParaRPr kumimoji="1" lang="zh-CN" altLang="en-US" sz="24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79388" y="3573463"/>
            <a:ext cx="87487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charset="0"/>
                <a:ea typeface="宋体" charset="0"/>
              </a:rPr>
              <a:t>输出整数：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dirty="0" err="1">
                <a:latin typeface="Courier New" charset="0"/>
                <a:ea typeface="宋体" charset="0"/>
              </a:rPr>
              <a:t>printf</a:t>
            </a:r>
            <a:r>
              <a:rPr kumimoji="1" lang="en-US" altLang="zh-CN" sz="2800" dirty="0">
                <a:latin typeface="Courier New" charset="0"/>
                <a:ea typeface="宋体" charset="0"/>
              </a:rPr>
              <a:t>(”Test: %d + %d = %d\n", 2, 3, 5);</a:t>
            </a:r>
            <a:endParaRPr kumimoji="1" lang="en-US" altLang="zh-CN" sz="2800" dirty="0">
              <a:latin typeface="Times New Roman" charset="0"/>
              <a:ea typeface="宋体" charset="0"/>
            </a:endParaRP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179388" y="5084763"/>
            <a:ext cx="87487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charset="0"/>
                <a:ea typeface="宋体" charset="0"/>
              </a:rPr>
              <a:t>输出长整数：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dirty="0" err="1">
                <a:latin typeface="Courier New" charset="0"/>
                <a:ea typeface="宋体" charset="0"/>
              </a:rPr>
              <a:t>printf</a:t>
            </a:r>
            <a:r>
              <a:rPr kumimoji="1" lang="en-US" altLang="zh-CN" sz="2800" dirty="0">
                <a:latin typeface="Courier New" charset="0"/>
                <a:ea typeface="宋体" charset="0"/>
              </a:rPr>
              <a:t>(”Test: %</a:t>
            </a:r>
            <a:r>
              <a:rPr kumimoji="1" lang="en-US" altLang="zh-CN" sz="2800" dirty="0" err="1">
                <a:latin typeface="Courier New" charset="0"/>
                <a:ea typeface="宋体" charset="0"/>
              </a:rPr>
              <a:t>ld</a:t>
            </a:r>
            <a:r>
              <a:rPr kumimoji="1" lang="en-US" altLang="zh-CN" sz="2800" dirty="0">
                <a:latin typeface="Courier New" charset="0"/>
                <a:ea typeface="宋体" charset="0"/>
              </a:rPr>
              <a:t> + %d", 3L, 5);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151B-D626-5946-BDB5-A2D10A15B298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autoUpdateAnimBg="0"/>
      <p:bldP spid="4618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533400" y="1631950"/>
            <a:ext cx="809783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d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以带符号十进制整数输出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o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以八进制无符号整数输出（无前导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0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）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x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以十六进制无符号整数输出（无前导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0x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）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u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以十进制无符号整数输出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c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以字符形式输出单个字符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s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输出一个字符串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f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以小数形式输出浮点数（</a:t>
            </a:r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6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位小数）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e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以标准指数形式输出（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6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位小数）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g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选用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%f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，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%e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中输出宽度较小的一种格式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printf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格式字符</a:t>
            </a:r>
            <a:endParaRPr kumimoji="1" lang="en-US" altLang="zh-CN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FE1-35D6-D846-B46A-B92704FDDF88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685800" y="1684338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l</a:t>
            </a:r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   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长整型整数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，加在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d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o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x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u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</a:t>
            </a:r>
          </a:p>
          <a:p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L   long double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型数，加在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f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e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g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m  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表示数据占用的最小宽度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 数据宽度大于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m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，按实际宽度输出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 数据宽度小于</a:t>
            </a:r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m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时，补</a:t>
            </a:r>
            <a:r>
              <a:rPr kumimoji="1" lang="zh-CN" alt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空格</a:t>
            </a:r>
            <a:endParaRPr kumimoji="1" lang="en-US" altLang="zh-CN" sz="3200" b="1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charset="0"/>
              <a:ea typeface="宋体" charset="0"/>
            </a:endParaRPr>
          </a:p>
          <a:p>
            <a:pPr eaLnBrk="1" hangingPunct="1"/>
            <a:r>
              <a:rPr kumimoji="1" lang="en-US" altLang="zh-CN" sz="3200" b="1" dirty="0" smtClean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.</a:t>
            </a:r>
            <a:r>
              <a:rPr kumimoji="1" lang="en-US" altLang="zh-CN" sz="3200" b="1" dirty="0" smtClean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n   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对实数表示输出</a:t>
            </a:r>
            <a:r>
              <a:rPr kumimoji="1" lang="en-US" altLang="zh-CN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n</a:t>
            </a:r>
            <a:r>
              <a:rPr kumimoji="1" lang="zh-CN" altLang="en-US" sz="3200" b="1" dirty="0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位小数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 对字符串表示最多输出的字符个数</a:t>
            </a:r>
          </a:p>
          <a:p>
            <a:pPr eaLnBrk="1" hangingPunct="1"/>
            <a:r>
              <a:rPr kumimoji="1" lang="en-US" altLang="zh-CN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-   </a:t>
            </a:r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改变输出内容的对齐方式</a:t>
            </a:r>
          </a:p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 缺省为右对齐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黑体" charset="0"/>
              </a:rPr>
              <a:t>printf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附加格式说明符</a:t>
            </a:r>
            <a:endParaRPr kumimoji="1" lang="en-US" altLang="zh-CN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1EA3-3777-2341-B266-61473824DE84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1889125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宋体" charset="0"/>
              </a:rPr>
              <a:t>关于格式控制字符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2900" y="2895600"/>
            <a:ext cx="8001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b="1">
                <a:latin typeface="宋体" charset="0"/>
              </a:rPr>
              <a:t>一般形式：</a:t>
            </a:r>
            <a:r>
              <a:rPr lang="zh-CN" altLang="en-US"/>
              <a:t> 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  <a:latin typeface="宋体" charset="0"/>
              </a:rPr>
              <a:t>%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</a:rPr>
              <a:t>[标志][输出最小宽度][.精度][长度]&lt;类型&gt;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b="1"/>
              <a:t>说明：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（1）[  ]中的内容为可选项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304800" y="725488"/>
            <a:ext cx="8001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lvl="1" algn="l" eaLnBrk="1" hangingPunct="1">
              <a:lnSpc>
                <a:spcPct val="95000"/>
              </a:lnSpc>
              <a:spcBef>
                <a:spcPct val="20000"/>
              </a:spcBef>
              <a:buClr>
                <a:srgbClr val="FF6600"/>
              </a:buClr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printf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(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格式控制字符串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输出项表列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);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7848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2）标志：</a:t>
            </a:r>
            <a:r>
              <a:rPr lang="zh-CN" altLang="en-US" b="1" dirty="0">
                <a:solidFill>
                  <a:schemeClr val="accent2"/>
                </a:solidFill>
                <a:latin typeface="宋体" charset="0"/>
              </a:rPr>
              <a:t>为</a:t>
            </a:r>
            <a:r>
              <a:rPr lang="zh-CN" altLang="en-US" b="1" dirty="0">
                <a:solidFill>
                  <a:schemeClr val="accent2"/>
                </a:solidFill>
              </a:rPr>
              <a:t>+</a:t>
            </a:r>
            <a:r>
              <a:rPr lang="zh-CN" altLang="en-US" b="1" dirty="0">
                <a:solidFill>
                  <a:schemeClr val="accent2"/>
                </a:solidFill>
                <a:latin typeface="宋体" charset="0"/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# </a:t>
            </a:r>
            <a:r>
              <a:rPr lang="zh-CN" altLang="en-US" b="1" dirty="0">
                <a:solidFill>
                  <a:schemeClr val="accent2"/>
                </a:solidFill>
                <a:latin typeface="宋体" charset="0"/>
              </a:rPr>
              <a:t>等，</a:t>
            </a:r>
            <a:r>
              <a:rPr lang="zh-CN" altLang="en-US" b="1" dirty="0">
                <a:latin typeface="宋体" charset="0"/>
              </a:rPr>
              <a:t>含义如下：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/>
              <a:t> </a:t>
            </a:r>
            <a:r>
              <a:rPr lang="zh-CN" altLang="en-US" sz="2800" b="1" dirty="0">
                <a:solidFill>
                  <a:srgbClr val="0000CC"/>
                </a:solidFill>
              </a:rPr>
              <a:t>+</a:t>
            </a:r>
            <a:r>
              <a:rPr lang="zh-CN" altLang="en-US" sz="2800" b="1" dirty="0"/>
              <a:t>       输出符号（+、-）   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/>
              <a:t>                    </a:t>
            </a:r>
            <a:r>
              <a:rPr lang="zh-CN" altLang="en-US" sz="2800" b="1" dirty="0">
                <a:solidFill>
                  <a:srgbClr val="006600"/>
                </a:solidFill>
              </a:rPr>
              <a:t>如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</a:rPr>
              <a:t>=3;printf(“%+d\n”,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</a:rPr>
              <a:t>);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00CC"/>
                </a:solidFill>
              </a:rPr>
              <a:t>#</a:t>
            </a:r>
            <a:r>
              <a:rPr lang="en-US" altLang="zh-CN" sz="2800" b="1" dirty="0"/>
              <a:t>       </a:t>
            </a:r>
            <a:r>
              <a:rPr lang="zh-CN" altLang="en-US" sz="2800" b="1" dirty="0"/>
              <a:t>对</a:t>
            </a:r>
            <a:r>
              <a:rPr lang="en-US" altLang="zh-CN" sz="2800" b="1" dirty="0" err="1"/>
              <a:t>c、s、d、u</a:t>
            </a:r>
            <a:r>
              <a:rPr lang="zh-CN" altLang="en-US" sz="2800" b="1" dirty="0"/>
              <a:t>无影响，对</a:t>
            </a:r>
            <a:r>
              <a:rPr lang="en-US" altLang="zh-CN" sz="2800" b="1" dirty="0"/>
              <a:t>o</a:t>
            </a:r>
            <a:r>
              <a:rPr lang="zh-CN" altLang="en-US" sz="2800" b="1" dirty="0"/>
              <a:t>类输出时加前缀0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/>
              <a:t>         对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类输出时加前缀0</a:t>
            </a:r>
            <a:r>
              <a:rPr lang="en-US" altLang="zh-CN" sz="2800" b="1" dirty="0"/>
              <a:t>x，</a:t>
            </a:r>
            <a:r>
              <a:rPr lang="zh-CN" altLang="en-US" sz="2800" b="1" dirty="0"/>
              <a:t>对</a:t>
            </a:r>
            <a:r>
              <a:rPr lang="en-US" altLang="zh-CN" sz="2800" b="1" dirty="0" err="1"/>
              <a:t>e、g、f</a:t>
            </a:r>
            <a:r>
              <a:rPr lang="zh-CN" altLang="en-US" sz="2800" b="1" dirty="0"/>
              <a:t>类当结果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/>
              <a:t>         有小数时才给出小数点。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6600"/>
                </a:solidFill>
              </a:rPr>
              <a:t>                     如：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</a:rPr>
              <a:t>=3;printf(“%#x\n”,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8229600" cy="704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宋体" charset="0"/>
              </a:rPr>
              <a:t>%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</a:rPr>
              <a:t>[标志][输出最小宽度][.精度][长度]&lt;类型&gt;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6563" y="2786063"/>
            <a:ext cx="939800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108000" anchor="ctr">
            <a:spAutoFit/>
          </a:bodyPr>
          <a:lstStyle>
            <a:lvl1pPr indent="4572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bg1"/>
                </a:solidFill>
                <a:latin typeface="Courier New" charset="0"/>
              </a:rPr>
              <a:t>+3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00875" y="5286375"/>
            <a:ext cx="112395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108000" anchor="ctr">
            <a:spAutoFit/>
          </a:bodyPr>
          <a:lstStyle>
            <a:lvl1pPr indent="4572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bg1"/>
                </a:solidFill>
                <a:latin typeface="Courier New" charset="0"/>
              </a:rPr>
              <a:t>0x3</a:t>
            </a:r>
          </a:p>
        </p:txBody>
      </p:sp>
    </p:spTree>
    <p:extLst>
      <p:ext uri="{BB962C8B-B14F-4D97-AF65-F5344CB8AC3E}">
        <p14:creationId xmlns:p14="http://schemas.microsoft.com/office/powerpoint/2010/main" val="21220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42900" y="106045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（3）</a:t>
            </a:r>
            <a:r>
              <a:rPr lang="zh-CN" altLang="en-US" b="1">
                <a:solidFill>
                  <a:schemeClr val="accent2"/>
                </a:solidFill>
                <a:latin typeface="宋体" charset="0"/>
              </a:rPr>
              <a:t>输出最小宽度(域宽</a:t>
            </a:r>
            <a:r>
              <a:rPr lang="en-US" altLang="zh-CN" b="1">
                <a:solidFill>
                  <a:schemeClr val="accent2"/>
                </a:solidFill>
                <a:latin typeface="宋体" charset="0"/>
              </a:rPr>
              <a:t>m,m</a:t>
            </a:r>
            <a:r>
              <a:rPr lang="zh-CN" altLang="en-US" b="1">
                <a:solidFill>
                  <a:schemeClr val="accent2"/>
                </a:solidFill>
                <a:latin typeface="宋体" charset="0"/>
              </a:rPr>
              <a:t>必须是整数)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42900" y="1639888"/>
            <a:ext cx="85344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宋体" charset="0"/>
              </a:rPr>
              <a:t>域宽</a:t>
            </a:r>
            <a:r>
              <a:rPr lang="en-US" altLang="zh-CN" b="1">
                <a:latin typeface="宋体" charset="0"/>
              </a:rPr>
              <a:t>m</a:t>
            </a:r>
            <a:r>
              <a:rPr lang="zh-CN" altLang="en-US" b="1">
                <a:latin typeface="宋体" charset="0"/>
              </a:rPr>
              <a:t>是输出项在输出设备上所占的列数。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宋体" charset="0"/>
              </a:rPr>
              <a:t>若</a:t>
            </a:r>
            <a:r>
              <a:rPr lang="en-US" altLang="zh-CN" sz="2800" b="1">
                <a:latin typeface="宋体" charset="0"/>
              </a:rPr>
              <a:t>m</a:t>
            </a:r>
            <a:r>
              <a:rPr lang="zh-CN" altLang="en-US" sz="2800" b="1">
                <a:latin typeface="宋体" charset="0"/>
              </a:rPr>
              <a:t>是正整数</a:t>
            </a:r>
            <a:r>
              <a:rPr lang="zh-CN" altLang="en-US" sz="2800" b="1"/>
              <a:t>——</a:t>
            </a:r>
            <a:r>
              <a:rPr lang="zh-CN" altLang="en-US" sz="2800" b="1">
                <a:latin typeface="宋体" charset="0"/>
              </a:rPr>
              <a:t>当实际位数多于定义宽度</a:t>
            </a:r>
            <a:r>
              <a:rPr lang="en-US" altLang="zh-CN" sz="2800" b="1">
                <a:latin typeface="宋体" charset="0"/>
              </a:rPr>
              <a:t>m，</a:t>
            </a:r>
            <a:r>
              <a:rPr lang="zh-CN" altLang="en-US" sz="2800" b="1">
                <a:latin typeface="宋体" charset="0"/>
              </a:rPr>
              <a:t>则按实际位数输出；若实际位数少于定义宽度，则在域内向</a:t>
            </a:r>
            <a:r>
              <a:rPr lang="zh-CN" altLang="en-US" sz="2800" b="1">
                <a:solidFill>
                  <a:srgbClr val="FF3300"/>
                </a:solidFill>
                <a:latin typeface="宋体" charset="0"/>
              </a:rPr>
              <a:t>右</a:t>
            </a:r>
            <a:r>
              <a:rPr lang="zh-CN" altLang="en-US" sz="2800" b="1">
                <a:latin typeface="宋体" charset="0"/>
              </a:rPr>
              <a:t>对齐，左边多余位补以空格；若</a:t>
            </a:r>
            <a:r>
              <a:rPr lang="en-US" altLang="zh-CN" sz="2800" b="1">
                <a:latin typeface="宋体" charset="0"/>
              </a:rPr>
              <a:t>m</a:t>
            </a:r>
            <a:r>
              <a:rPr lang="zh-CN" altLang="en-US" sz="2800" b="1">
                <a:latin typeface="宋体" charset="0"/>
              </a:rPr>
              <a:t>有前导0，则左边多余位补</a:t>
            </a:r>
            <a:r>
              <a:rPr lang="zh-CN" altLang="en-US" sz="2800" b="1"/>
              <a:t>0</a:t>
            </a:r>
            <a:r>
              <a:rPr lang="zh-CN" altLang="en-US" sz="2800" b="1">
                <a:latin typeface="宋体" charset="0"/>
              </a:rPr>
              <a:t>。</a:t>
            </a:r>
            <a:r>
              <a:rPr lang="zh-CN" altLang="en-US" sz="2800"/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宋体" charset="0"/>
              </a:rPr>
              <a:t>若</a:t>
            </a:r>
            <a:r>
              <a:rPr lang="en-US" altLang="zh-CN" sz="2800" b="1">
                <a:latin typeface="宋体" charset="0"/>
              </a:rPr>
              <a:t>m</a:t>
            </a:r>
            <a:r>
              <a:rPr lang="zh-CN" altLang="en-US" sz="2800" b="1">
                <a:latin typeface="宋体" charset="0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宋体" charset="0"/>
              </a:rPr>
              <a:t>负整数</a:t>
            </a:r>
            <a:r>
              <a:rPr lang="zh-CN" altLang="en-US" sz="2800" b="1"/>
              <a:t>——</a:t>
            </a:r>
            <a:r>
              <a:rPr lang="zh-CN" altLang="en-US" sz="2800" b="1">
                <a:latin typeface="宋体" charset="0"/>
              </a:rPr>
              <a:t>则输出数据在域内向</a:t>
            </a:r>
            <a:r>
              <a:rPr lang="zh-CN" altLang="en-US" sz="2800" b="1">
                <a:solidFill>
                  <a:srgbClr val="FF3300"/>
                </a:solidFill>
                <a:latin typeface="宋体" charset="0"/>
              </a:rPr>
              <a:t>左</a:t>
            </a:r>
            <a:r>
              <a:rPr lang="zh-CN" altLang="en-US" sz="2800" b="1">
                <a:latin typeface="宋体" charset="0"/>
              </a:rPr>
              <a:t>对齐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57300" y="5410200"/>
            <a:ext cx="6477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</a:t>
            </a:r>
            <a:r>
              <a:rPr lang="en-US" altLang="zh-CN" sz="2800" b="1"/>
              <a:t>int  a=23, b=4 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 %5d,%－5d 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,a,b);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8229600" cy="704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宋体" charset="0"/>
              </a:rPr>
              <a:t>%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</a:rPr>
              <a:t>[标志][输出最小宽度][.精度][长度]&lt;类型&gt;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00750" y="5572125"/>
            <a:ext cx="2354263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108000" anchor="ctr">
            <a:spAutoFit/>
          </a:bodyPr>
          <a:lstStyle>
            <a:lvl1pPr indent="4572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/>
            <a:r>
              <a:rPr lang="en-US" altLang="zh-CN" sz="2400" b="1">
                <a:solidFill>
                  <a:schemeClr val="bg1"/>
                </a:solidFill>
                <a:latin typeface="Courier New" charset="0"/>
              </a:rPr>
              <a:t> 23</a:t>
            </a:r>
            <a:r>
              <a:rPr lang="zh-CN" altLang="en-US" sz="2400" b="1">
                <a:solidFill>
                  <a:schemeClr val="bg1"/>
                </a:solidFill>
                <a:latin typeface="Courier New" charset="0"/>
              </a:rPr>
              <a:t>，</a:t>
            </a:r>
            <a:r>
              <a:rPr lang="en-US" altLang="zh-CN" sz="2400" b="1">
                <a:solidFill>
                  <a:schemeClr val="bg1"/>
                </a:solidFill>
                <a:latin typeface="Courier New" charset="0"/>
              </a:rPr>
              <a:t>4    </a:t>
            </a:r>
          </a:p>
        </p:txBody>
      </p:sp>
    </p:spTree>
    <p:extLst>
      <p:ext uri="{BB962C8B-B14F-4D97-AF65-F5344CB8AC3E}">
        <p14:creationId xmlns:p14="http://schemas.microsoft.com/office/powerpoint/2010/main" val="13459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1096963"/>
            <a:ext cx="5819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charset="0"/>
              </a:rPr>
              <a:t>（4）精度 .</a:t>
            </a:r>
            <a:r>
              <a:rPr lang="en-US" altLang="zh-CN" b="1" dirty="0">
                <a:solidFill>
                  <a:schemeClr val="accent2"/>
                </a:solidFill>
                <a:latin typeface="宋体" charset="0"/>
              </a:rPr>
              <a:t>n(n</a:t>
            </a:r>
            <a:r>
              <a:rPr lang="zh-CN" altLang="en-US" b="1" dirty="0">
                <a:solidFill>
                  <a:schemeClr val="accent2"/>
                </a:solidFill>
                <a:latin typeface="宋体" charset="0"/>
              </a:rPr>
              <a:t>为正整数）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900238"/>
            <a:ext cx="84582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对于浮点数，表示输出的小数的位数；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对于字符串，指定从字符串左侧所截取的子串字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符的个数；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若实际位数大于所定义的精度数，则截去超过的部分。</a:t>
            </a:r>
            <a:endParaRPr lang="zh-CN" altLang="en-US" sz="2800" dirty="0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1544638" y="4584700"/>
            <a:ext cx="59023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float  k=65.678;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%.2f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 k);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输出结果为    65.68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8229600" cy="704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宋体" charset="0"/>
              </a:rPr>
              <a:t>%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</a:rPr>
              <a:t>[标志][输出最小宽度][.精度][长度]&lt;类型&gt;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76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288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800" dirty="0" smtClean="0"/>
              <a:t>内容提要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8840"/>
            <a:ext cx="8278812" cy="4107160"/>
          </a:xfrm>
        </p:spPr>
        <p:txBody>
          <a:bodyPr>
            <a:normAutofit/>
          </a:bodyPr>
          <a:lstStyle/>
          <a:p>
            <a:pPr marL="533400" indent="-533400"/>
            <a:r>
              <a:rPr lang="zh-CN" altLang="en-US" sz="2800" dirty="0">
                <a:ea typeface="宋体" charset="0"/>
              </a:rPr>
              <a:t>字符输入输出函数</a:t>
            </a:r>
          </a:p>
          <a:p>
            <a:pPr marL="533400" indent="-533400"/>
            <a:r>
              <a:rPr lang="zh-CN" altLang="en-US" sz="2800" dirty="0">
                <a:ea typeface="宋体" charset="0"/>
              </a:rPr>
              <a:t>格式输入输出函数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9262-95C5-8340-80BA-C73AA45B2A8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571500" y="1798638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宋体" charset="0"/>
              </a:rPr>
              <a:t>( 5 )长度</a:t>
            </a:r>
            <a:r>
              <a:rPr lang="zh-CN" altLang="en-US">
                <a:latin typeface="宋体" charset="0"/>
              </a:rPr>
              <a:t> 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533400" y="2636838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latin typeface="宋体" charset="0"/>
              </a:rPr>
              <a:t>长度格式符为</a:t>
            </a:r>
            <a:r>
              <a:rPr lang="en-US" altLang="zh-CN" b="1" dirty="0" err="1">
                <a:latin typeface="宋体" charset="0"/>
              </a:rPr>
              <a:t>h、l</a:t>
            </a:r>
            <a:r>
              <a:rPr lang="zh-CN" altLang="en-US" b="1" dirty="0">
                <a:latin typeface="宋体" charset="0"/>
              </a:rPr>
              <a:t>两种，</a:t>
            </a:r>
            <a:r>
              <a:rPr lang="en-US" altLang="zh-CN" b="1" dirty="0">
                <a:latin typeface="宋体" charset="0"/>
              </a:rPr>
              <a:t>h</a:t>
            </a:r>
            <a:r>
              <a:rPr lang="zh-CN" altLang="en-US" b="1" dirty="0">
                <a:latin typeface="宋体" charset="0"/>
              </a:rPr>
              <a:t>表示按短整型量输出，</a:t>
            </a:r>
            <a:r>
              <a:rPr lang="en-US" altLang="zh-CN" b="1" dirty="0">
                <a:latin typeface="宋体" charset="0"/>
              </a:rPr>
              <a:t>l</a:t>
            </a:r>
            <a:r>
              <a:rPr lang="zh-CN" altLang="en-US" b="1" dirty="0">
                <a:latin typeface="宋体" charset="0"/>
              </a:rPr>
              <a:t>表示按长整型量输出</a:t>
            </a:r>
            <a:r>
              <a:rPr lang="zh-CN" altLang="en-US" dirty="0">
                <a:latin typeface="宋体" charset="0"/>
              </a:rPr>
              <a:t>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47700" y="4556125"/>
            <a:ext cx="701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( 6 ) 类型是指输出数据的类型.</a:t>
            </a:r>
            <a:endParaRPr lang="zh-CN" altLang="en-US" dirty="0"/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533400" y="438150"/>
            <a:ext cx="8229600" cy="704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宋体" charset="0"/>
              </a:rPr>
              <a:t>%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3300"/>
                </a:solidFill>
              </a:rPr>
              <a:t>[标志][输出最小宽度][.精度][长度]&lt;类型&gt;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42875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00CC"/>
                </a:solidFill>
              </a:rPr>
              <a:t>Printf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zh-CN" altLang="en-US" b="1" dirty="0">
                <a:solidFill>
                  <a:srgbClr val="0000CC"/>
                </a:solidFill>
              </a:rPr>
              <a:t>函数中主要的格式字符：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495300" y="914400"/>
            <a:ext cx="8001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（1）</a:t>
            </a:r>
            <a:r>
              <a:rPr lang="en-US" altLang="zh-CN" sz="2800" b="1">
                <a:solidFill>
                  <a:schemeClr val="accent2"/>
                </a:solidFill>
              </a:rPr>
              <a:t>d 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：输出带符号的十进制整数，正数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                              的符号省略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4582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Wingdings" charset="2"/>
              <a:buChar char="§"/>
            </a:pPr>
            <a:r>
              <a:rPr lang="zh-CN" altLang="en-US" sz="2800" b="1"/>
              <a:t>   </a:t>
            </a:r>
            <a:r>
              <a:rPr lang="zh-CN" altLang="en-US" sz="2800" b="1">
                <a:solidFill>
                  <a:srgbClr val="FF3300"/>
                </a:solidFill>
              </a:rPr>
              <a:t>%</a:t>
            </a:r>
            <a:r>
              <a:rPr lang="en-US" altLang="zh-CN" sz="2800" b="1">
                <a:solidFill>
                  <a:srgbClr val="FF3300"/>
                </a:solidFill>
              </a:rPr>
              <a:t>d</a:t>
            </a:r>
            <a:r>
              <a:rPr lang="en-US" altLang="zh-CN" sz="2800" b="1"/>
              <a:t> ，</a:t>
            </a:r>
            <a:r>
              <a:rPr lang="zh-CN" altLang="en-US" sz="2800" b="1"/>
              <a:t>按整型数据的实际长度输出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Wingdings" charset="2"/>
              <a:buChar char="§"/>
            </a:pPr>
            <a:r>
              <a:rPr lang="zh-CN" altLang="en-US" sz="2800" b="1"/>
              <a:t>   </a:t>
            </a:r>
            <a:r>
              <a:rPr lang="zh-CN" altLang="en-US" sz="2800" b="1">
                <a:solidFill>
                  <a:srgbClr val="FF3300"/>
                </a:solidFill>
              </a:rPr>
              <a:t>%</a:t>
            </a:r>
            <a:r>
              <a:rPr lang="en-US" altLang="zh-CN" sz="2800" b="1">
                <a:solidFill>
                  <a:srgbClr val="FF3300"/>
                </a:solidFill>
              </a:rPr>
              <a:t>md</a:t>
            </a:r>
            <a:r>
              <a:rPr lang="en-US" altLang="zh-CN" sz="2800" b="1"/>
              <a:t> , m</a:t>
            </a:r>
            <a:r>
              <a:rPr lang="zh-CN" altLang="en-US" sz="2800" b="1"/>
              <a:t>为指定的输出字段的宽度，若实际位数多于定义宽度</a:t>
            </a:r>
            <a:r>
              <a:rPr lang="en-US" altLang="zh-CN" sz="2800" b="1"/>
              <a:t>m ，</a:t>
            </a:r>
            <a:r>
              <a:rPr lang="zh-CN" altLang="en-US" sz="2800" b="1"/>
              <a:t>则按实际位数输出；若实际位数少于定义宽度</a:t>
            </a:r>
            <a:r>
              <a:rPr lang="en-US" altLang="zh-CN" sz="2800" b="1"/>
              <a:t>m ，</a:t>
            </a:r>
            <a:r>
              <a:rPr lang="zh-CN" altLang="en-US" sz="2800" b="1"/>
              <a:t>则左端补以空格。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zh-CN" altLang="en-US" sz="2800" b="1"/>
              <a:t>      如：   </a:t>
            </a:r>
            <a:r>
              <a:rPr lang="en-US" altLang="zh-CN" sz="2800" b="1"/>
              <a:t>printf(“%4d,%4d”,a,b);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Wingdings" charset="2"/>
              <a:buNone/>
            </a:pPr>
            <a:r>
              <a:rPr lang="en-US" altLang="zh-CN" sz="2800" b="1"/>
              <a:t>       </a:t>
            </a:r>
            <a:r>
              <a:rPr lang="zh-CN" altLang="en-US" sz="2800" b="1"/>
              <a:t>若 </a:t>
            </a:r>
            <a:r>
              <a:rPr lang="en-US" altLang="zh-CN" sz="2800" b="1"/>
              <a:t>a=123, b=12345  </a:t>
            </a:r>
            <a:r>
              <a:rPr lang="zh-CN" altLang="en-US" sz="2800" b="1"/>
              <a:t>则输出为：</a:t>
            </a:r>
            <a:r>
              <a:rPr lang="zh-CN" altLang="en-US" sz="2800" b="1" u="sng"/>
              <a:t>   123 </a:t>
            </a:r>
            <a:r>
              <a:rPr lang="zh-CN" altLang="en-US" sz="2800" b="1"/>
              <a:t>，12345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Font typeface="Wingdings" charset="2"/>
              <a:buChar char="§"/>
            </a:pPr>
            <a:r>
              <a:rPr lang="zh-CN" altLang="en-US" sz="2800" b="1"/>
              <a:t>  </a:t>
            </a:r>
            <a:r>
              <a:rPr lang="zh-CN" altLang="en-US" sz="2800" b="1">
                <a:solidFill>
                  <a:srgbClr val="FF3300"/>
                </a:solidFill>
              </a:rPr>
              <a:t>%</a:t>
            </a:r>
            <a:r>
              <a:rPr lang="en-US" altLang="zh-CN" sz="2800" b="1">
                <a:solidFill>
                  <a:srgbClr val="FF3300"/>
                </a:solidFill>
              </a:rPr>
              <a:t>ld  </a:t>
            </a:r>
            <a:r>
              <a:rPr lang="en-US" altLang="zh-CN" sz="2800" b="1"/>
              <a:t>,</a:t>
            </a:r>
            <a:r>
              <a:rPr lang="zh-CN" altLang="en-US" sz="2800" b="1"/>
              <a:t>输出长整型数据</a:t>
            </a:r>
          </a:p>
        </p:txBody>
      </p:sp>
    </p:spTree>
    <p:extLst>
      <p:ext uri="{BB962C8B-B14F-4D97-AF65-F5344CB8AC3E}">
        <p14:creationId xmlns:p14="http://schemas.microsoft.com/office/powerpoint/2010/main" val="6243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495300" y="3429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（3）</a:t>
            </a:r>
            <a:r>
              <a:rPr lang="en-US" altLang="zh-CN" sz="2800" b="1">
                <a:solidFill>
                  <a:schemeClr val="accent2"/>
                </a:solidFill>
              </a:rPr>
              <a:t>o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：以无符号八进制形式输出整数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495300" y="43021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（2）</a:t>
            </a:r>
            <a:r>
              <a:rPr lang="en-US" altLang="zh-CN" sz="2800" b="1">
                <a:solidFill>
                  <a:schemeClr val="accent2"/>
                </a:solidFill>
              </a:rPr>
              <a:t>u 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：以十进制形式输出无符号整数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2057400" y="1219200"/>
            <a:ext cx="5486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int  k = -455;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%d，%u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k , k);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输出结果为 </a:t>
            </a:r>
            <a:r>
              <a:rPr lang="en-US" altLang="zh-CN" sz="2800" b="1"/>
              <a:t>-455</a:t>
            </a:r>
            <a:r>
              <a:rPr lang="zh-CN" altLang="en-US" sz="2800" b="1"/>
              <a:t>,</a:t>
            </a:r>
            <a:r>
              <a:rPr lang="en-US" altLang="zh-CN" sz="2800" b="1"/>
              <a:t>4294966841</a:t>
            </a:r>
            <a:endParaRPr lang="zh-CN" altLang="en-US" sz="2800" b="1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1752600" y="4343400"/>
            <a:ext cx="5486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int  k=455;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%o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k 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输出结果为 </a:t>
            </a:r>
            <a:r>
              <a:rPr lang="en-US" altLang="zh-CN" sz="2800" b="1"/>
              <a:t>707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1325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495300" y="4572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（4）</a:t>
            </a:r>
            <a:r>
              <a:rPr lang="en-US" altLang="zh-CN" sz="2800" b="1">
                <a:solidFill>
                  <a:schemeClr val="accent2"/>
                </a:solidFill>
              </a:rPr>
              <a:t>x 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：以无符号十六进制形式输出整数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752600" y="1219200"/>
            <a:ext cx="5486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如：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k＝455;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     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</a:t>
            </a:r>
            <a:r>
              <a:rPr lang="fr-FR" altLang="zh-CN" sz="2800" b="1" dirty="0">
                <a:latin typeface="Courier New" charset="0"/>
              </a:rPr>
              <a:t>"</a:t>
            </a:r>
            <a:r>
              <a:rPr lang="en-US" altLang="zh-CN" sz="2800" b="1" dirty="0"/>
              <a:t>%x</a:t>
            </a:r>
            <a:r>
              <a:rPr lang="fr-FR" altLang="zh-CN" sz="2800" b="1" dirty="0">
                <a:latin typeface="Courier New" charset="0"/>
              </a:rPr>
              <a:t>"</a:t>
            </a:r>
            <a:r>
              <a:rPr lang="en-US" altLang="zh-CN" sz="2800" b="1" dirty="0"/>
              <a:t>,  k);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输出结果为 </a:t>
            </a:r>
            <a:r>
              <a:rPr lang="en-US" altLang="zh-CN" sz="2800" b="1" dirty="0"/>
              <a:t>1c7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495300" y="3429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（5）</a:t>
            </a:r>
            <a:r>
              <a:rPr lang="en-US" altLang="zh-CN" sz="2800" b="1">
                <a:solidFill>
                  <a:schemeClr val="accent2"/>
                </a:solidFill>
              </a:rPr>
              <a:t>c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：用来输出一个字符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486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char  c＝’a’;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%c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 c);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输出字符</a:t>
            </a:r>
            <a:r>
              <a:rPr lang="en-US" altLang="zh-CN" sz="2800" b="1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517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495300" y="3048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（6）</a:t>
            </a:r>
            <a:r>
              <a:rPr lang="en-US" altLang="zh-CN" sz="2800" b="1">
                <a:solidFill>
                  <a:schemeClr val="accent2"/>
                </a:solidFill>
              </a:rPr>
              <a:t>f </a:t>
            </a:r>
            <a:r>
              <a:rPr lang="zh-CN" altLang="en-US" sz="2800" b="1">
                <a:solidFill>
                  <a:schemeClr val="accent2"/>
                </a:solidFill>
              </a:rPr>
              <a:t>格式符</a:t>
            </a:r>
            <a:r>
              <a:rPr lang="zh-CN" altLang="en-US" sz="2800" b="1"/>
              <a:t>：以小数形式输出单、双精度实数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 %</a:t>
            </a:r>
            <a:r>
              <a:rPr lang="en-US" altLang="zh-CN" sz="2800" b="1">
                <a:solidFill>
                  <a:srgbClr val="FF3300"/>
                </a:solidFill>
              </a:rPr>
              <a:t>f</a:t>
            </a:r>
            <a:r>
              <a:rPr lang="en-US" altLang="zh-CN" sz="2800" b="1"/>
              <a:t>  </a:t>
            </a:r>
            <a:r>
              <a:rPr lang="zh-CN" altLang="en-US" sz="2800" b="1"/>
              <a:t>不指定字段宽度，由系统自动指定，整数部分全部输出，小数部分输出6位。单精度实数的有效位数是7位，双精度实数的有效位数是16位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%</a:t>
            </a:r>
            <a:r>
              <a:rPr lang="en-US" altLang="zh-CN" sz="2800" b="1">
                <a:solidFill>
                  <a:srgbClr val="FF3300"/>
                </a:solidFill>
              </a:rPr>
              <a:t>m.nf  </a:t>
            </a:r>
            <a:r>
              <a:rPr lang="zh-CN" altLang="en-US" sz="2800" b="1"/>
              <a:t>指定输出的数据共占</a:t>
            </a:r>
            <a:r>
              <a:rPr lang="en-US" altLang="zh-CN" sz="2800" b="1"/>
              <a:t>m</a:t>
            </a:r>
            <a:r>
              <a:rPr lang="zh-CN" altLang="en-US" sz="2800" b="1"/>
              <a:t>列，其中有</a:t>
            </a:r>
            <a:r>
              <a:rPr lang="en-US" altLang="zh-CN" sz="2800" b="1"/>
              <a:t>n</a:t>
            </a:r>
            <a:r>
              <a:rPr lang="zh-CN" altLang="en-US" sz="2800" b="1"/>
              <a:t>位小数，若实际位数少于定义宽度</a:t>
            </a:r>
            <a:r>
              <a:rPr lang="en-US" altLang="zh-CN" sz="2800" b="1"/>
              <a:t>m ，</a:t>
            </a:r>
            <a:r>
              <a:rPr lang="zh-CN" altLang="en-US" sz="2800" b="1"/>
              <a:t>则左端补以空格。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54864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float x , y ;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x=11111.111; y=22222.222</a:t>
            </a:r>
            <a:r>
              <a:rPr lang="zh-CN" altLang="en-US" sz="2800" b="1"/>
              <a:t>；</a:t>
            </a:r>
            <a:endParaRPr lang="en-US" altLang="zh-CN" sz="2800" b="1"/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%f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 x+y);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输出结果为    </a:t>
            </a:r>
            <a:r>
              <a:rPr lang="zh-CN" altLang="en-US" sz="2800" b="1" u="sng"/>
              <a:t>33333.33</a:t>
            </a:r>
            <a:r>
              <a:rPr lang="zh-CN" altLang="en-US" sz="2800" b="1"/>
              <a:t>3984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6477000" y="5562600"/>
            <a:ext cx="2667000" cy="990600"/>
          </a:xfrm>
          <a:prstGeom prst="wedgeRectCallout">
            <a:avLst>
              <a:gd name="adj1" fmla="val -68870"/>
              <a:gd name="adj2" fmla="val 17949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/>
            <a:r>
              <a:rPr lang="zh-CN" altLang="en-US" sz="2800" b="1"/>
              <a:t>只有前7位是有效数字</a:t>
            </a:r>
          </a:p>
        </p:txBody>
      </p:sp>
    </p:spTree>
    <p:extLst>
      <p:ext uri="{BB962C8B-B14F-4D97-AF65-F5344CB8AC3E}">
        <p14:creationId xmlns:p14="http://schemas.microsoft.com/office/powerpoint/2010/main" val="8961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76200" y="171450"/>
            <a:ext cx="8839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（7）</a:t>
            </a:r>
            <a:r>
              <a:rPr lang="en-US" altLang="zh-CN" b="1">
                <a:solidFill>
                  <a:schemeClr val="accent2"/>
                </a:solidFill>
              </a:rPr>
              <a:t>e </a:t>
            </a:r>
            <a:r>
              <a:rPr lang="zh-CN" altLang="en-US" b="1">
                <a:solidFill>
                  <a:schemeClr val="accent2"/>
                </a:solidFill>
              </a:rPr>
              <a:t>格式符</a:t>
            </a:r>
            <a:r>
              <a:rPr lang="zh-CN" altLang="en-US" b="1"/>
              <a:t>：以指数形式输出单、双精度实数</a:t>
            </a:r>
          </a:p>
          <a:p>
            <a:pPr lvl="1"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/>
              <a:t>要求小数点前必须有且只有一个非0数字，不指定域宽</a:t>
            </a:r>
            <a:r>
              <a:rPr lang="en-US" altLang="zh-CN" b="1"/>
              <a:t>m</a:t>
            </a:r>
            <a:r>
              <a:rPr lang="zh-CN" altLang="en-US" b="1"/>
              <a:t>和精度.</a:t>
            </a:r>
            <a:r>
              <a:rPr lang="en-US" altLang="zh-CN" b="1"/>
              <a:t>n</a:t>
            </a:r>
            <a:r>
              <a:rPr lang="zh-CN" altLang="en-US" b="1"/>
              <a:t>时，系统自动给出6位小数，指数部分占5位，其中</a:t>
            </a:r>
            <a:r>
              <a:rPr lang="en-US" altLang="zh-CN" b="1"/>
              <a:t>e</a:t>
            </a:r>
            <a:r>
              <a:rPr lang="zh-CN" altLang="en-US" b="1"/>
              <a:t>占1位。指数符号占1位，指数占3位。</a:t>
            </a: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1447800" y="3962400"/>
            <a:ext cx="6324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如： </a:t>
            </a:r>
            <a:r>
              <a:rPr lang="en-US" altLang="zh-CN" b="1" dirty="0"/>
              <a:t>float   x ＝123.4 ;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   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</a:t>
            </a:r>
            <a:r>
              <a:rPr lang="fr-FR" altLang="zh-CN" sz="2800" b="1" dirty="0">
                <a:latin typeface="Courier New" charset="0"/>
              </a:rPr>
              <a:t>"</a:t>
            </a:r>
            <a:r>
              <a:rPr lang="en-US" altLang="zh-CN" b="1" dirty="0"/>
              <a:t>%e</a:t>
            </a:r>
            <a:r>
              <a:rPr lang="fr-FR" altLang="zh-CN" sz="2800" b="1" dirty="0">
                <a:latin typeface="Courier New" charset="0"/>
              </a:rPr>
              <a:t>"</a:t>
            </a:r>
            <a:r>
              <a:rPr lang="en-US" altLang="zh-CN" b="1" dirty="0"/>
              <a:t>,  x);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    </a:t>
            </a:r>
            <a:r>
              <a:rPr lang="zh-CN" altLang="en-US" b="1" dirty="0"/>
              <a:t>输出结果为    1.2340</a:t>
            </a:r>
            <a:r>
              <a:rPr lang="en-US" altLang="zh-CN" b="1" dirty="0"/>
              <a:t>0</a:t>
            </a:r>
            <a:r>
              <a:rPr lang="zh-CN" altLang="en-US" b="1" dirty="0"/>
              <a:t>0</a:t>
            </a:r>
            <a:r>
              <a:rPr lang="en-US" altLang="zh-CN" b="1" dirty="0"/>
              <a:t>e+002</a:t>
            </a:r>
          </a:p>
        </p:txBody>
      </p:sp>
    </p:spTree>
    <p:extLst>
      <p:ext uri="{BB962C8B-B14F-4D97-AF65-F5344CB8AC3E}">
        <p14:creationId xmlns:p14="http://schemas.microsoft.com/office/powerpoint/2010/main" val="12974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495300" y="3048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（8）</a:t>
            </a:r>
            <a:r>
              <a:rPr lang="en-US" altLang="zh-CN" b="1">
                <a:solidFill>
                  <a:schemeClr val="accent2"/>
                </a:solidFill>
              </a:rPr>
              <a:t>s</a:t>
            </a:r>
            <a:r>
              <a:rPr lang="zh-CN" altLang="en-US" b="1">
                <a:solidFill>
                  <a:schemeClr val="accent2"/>
                </a:solidFill>
              </a:rPr>
              <a:t>格式符</a:t>
            </a:r>
            <a:r>
              <a:rPr lang="zh-CN" altLang="en-US" b="1"/>
              <a:t>：用来输出字符串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1676400" y="1066800"/>
            <a:ext cx="5486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%s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abc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 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</a:t>
            </a:r>
            <a:r>
              <a:rPr lang="zh-CN" altLang="en-US" sz="2800" b="1"/>
              <a:t>输出字符串 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abc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 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0391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（9）</a:t>
            </a:r>
            <a:r>
              <a:rPr lang="en-US" altLang="zh-CN" b="1" dirty="0">
                <a:solidFill>
                  <a:schemeClr val="accent2"/>
                </a:solidFill>
              </a:rPr>
              <a:t>g</a:t>
            </a:r>
            <a:r>
              <a:rPr lang="zh-CN" altLang="en-US" b="1" dirty="0">
                <a:solidFill>
                  <a:schemeClr val="accent2"/>
                </a:solidFill>
              </a:rPr>
              <a:t>格式符</a:t>
            </a:r>
            <a:r>
              <a:rPr lang="zh-CN" altLang="en-US" b="1" dirty="0"/>
              <a:t>：用来输出实数，并根据数值的大小，自动选取</a:t>
            </a:r>
            <a:r>
              <a:rPr lang="en-US" altLang="zh-CN" b="1" dirty="0"/>
              <a:t>f</a:t>
            </a:r>
            <a:r>
              <a:rPr lang="zh-CN" altLang="en-US" b="1" dirty="0"/>
              <a:t>格式或</a:t>
            </a:r>
            <a:r>
              <a:rPr lang="en-US" altLang="zh-CN" b="1" dirty="0"/>
              <a:t>e</a:t>
            </a:r>
            <a:r>
              <a:rPr lang="zh-CN" altLang="en-US" b="1" dirty="0"/>
              <a:t>格式中输出宽度较小的一种，且不输出无意义的0。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1447800" y="4414838"/>
            <a:ext cx="5486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如： </a:t>
            </a:r>
            <a:r>
              <a:rPr lang="en-US" altLang="zh-CN" sz="2800" b="1"/>
              <a:t>float   x＝123.40 ;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      printf(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%g</a:t>
            </a:r>
            <a:r>
              <a:rPr lang="fr-FR" altLang="zh-CN" sz="2800" b="1">
                <a:latin typeface="Courier New" charset="0"/>
              </a:rPr>
              <a:t>"</a:t>
            </a:r>
            <a:r>
              <a:rPr lang="en-US" altLang="zh-CN" sz="2800" b="1"/>
              <a:t>,  x);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输出结果为    123.4</a:t>
            </a:r>
          </a:p>
        </p:txBody>
      </p:sp>
    </p:spTree>
    <p:extLst>
      <p:ext uri="{BB962C8B-B14F-4D97-AF65-F5344CB8AC3E}">
        <p14:creationId xmlns:p14="http://schemas.microsoft.com/office/powerpoint/2010/main" val="194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latin typeface="宋体" charset="0"/>
              </a:rPr>
              <a:t>使用</a:t>
            </a:r>
            <a:r>
              <a:rPr lang="en-US" altLang="zh-CN" sz="3600" b="1">
                <a:solidFill>
                  <a:srgbClr val="FF3300"/>
                </a:solidFill>
              </a:rPr>
              <a:t>printf( )</a:t>
            </a:r>
            <a:r>
              <a:rPr lang="zh-CN" altLang="en-US" sz="3600" b="1">
                <a:solidFill>
                  <a:srgbClr val="FF3300"/>
                </a:solidFill>
                <a:latin typeface="宋体" charset="0"/>
              </a:rPr>
              <a:t>函数的几点说明：</a:t>
            </a:r>
            <a:r>
              <a:rPr lang="zh-CN" altLang="en-US" sz="36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/>
              <a:t>1、格式字符要小写。</a:t>
            </a:r>
            <a:endParaRPr lang="zh-CN" altLang="en-US" sz="360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3600" b="1"/>
              <a:t>2、可在格式控制字符串中包含转义字符</a:t>
            </a:r>
            <a:endParaRPr lang="zh-CN" altLang="en-US" sz="360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3600" b="1"/>
              <a:t>3、格式控制字符串中可插入附加字符。</a:t>
            </a:r>
            <a:endParaRPr lang="zh-CN" altLang="en-US" sz="360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3600" b="1"/>
              <a:t>4</a:t>
            </a:r>
            <a:r>
              <a:rPr lang="zh-CN" altLang="en-US" sz="3600" b="1">
                <a:latin typeface="宋体" charset="0"/>
              </a:rPr>
              <a:t>、若输出字符</a:t>
            </a:r>
            <a:r>
              <a:rPr lang="zh-CN" altLang="en-US" sz="3600" b="1"/>
              <a:t>“%”</a:t>
            </a:r>
            <a:r>
              <a:rPr lang="zh-CN" altLang="en-US" sz="3600" b="1">
                <a:latin typeface="宋体" charset="0"/>
              </a:rPr>
              <a:t>，则应在字符串中连续两个</a:t>
            </a:r>
            <a:r>
              <a:rPr lang="zh-CN" altLang="en-US" sz="3600" b="1"/>
              <a:t>“%”</a:t>
            </a:r>
            <a:r>
              <a:rPr lang="zh-CN" altLang="en-US" sz="3600" b="1">
                <a:latin typeface="宋体" charset="0"/>
              </a:rPr>
              <a:t>号。</a:t>
            </a:r>
            <a:r>
              <a:rPr lang="zh-CN" altLang="en-US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5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47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CC"/>
                </a:solidFill>
                <a:latin typeface="宋体" charset="0"/>
              </a:rPr>
              <a:t>2、格式输入函数</a:t>
            </a:r>
            <a:r>
              <a:rPr lang="zh-CN" altLang="en-US" sz="3600" b="1">
                <a:solidFill>
                  <a:srgbClr val="0000CC"/>
                </a:solidFill>
              </a:rPr>
              <a:t>——</a:t>
            </a:r>
            <a:r>
              <a:rPr lang="en-US" altLang="zh-CN" sz="3600" b="1">
                <a:solidFill>
                  <a:srgbClr val="0000CC"/>
                </a:solidFill>
              </a:rPr>
              <a:t>scanf( )</a:t>
            </a:r>
            <a:r>
              <a:rPr lang="en-US" altLang="zh-CN" sz="36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77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1pPr>
            <a:lvl2pPr marL="742950" indent="-28575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3366FF"/>
                </a:solidFill>
                <a:latin typeface="Times New Roman" charset="0"/>
                <a:ea typeface="宋体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/>
              <a:t>scanf()——</a:t>
            </a:r>
            <a:r>
              <a:rPr lang="zh-CN" altLang="en-US" sz="3600" b="1">
                <a:latin typeface="宋体" charset="0"/>
              </a:rPr>
              <a:t>称为格式输入函数。是一个标准的库函数，函数原形在</a:t>
            </a:r>
            <a:r>
              <a:rPr lang="zh-CN" altLang="en-US" sz="3600" b="1"/>
              <a:t>“</a:t>
            </a:r>
            <a:r>
              <a:rPr lang="en-US" altLang="zh-CN" sz="3600" b="1"/>
              <a:t>stdio.h”</a:t>
            </a:r>
            <a:r>
              <a:rPr lang="zh-CN" altLang="en-US" sz="3600" b="1">
                <a:latin typeface="宋体" charset="0"/>
              </a:rPr>
              <a:t>文件中。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>
                <a:latin typeface="宋体" charset="0"/>
              </a:rPr>
              <a:t>其作用是由终端输入若干个任意类型的数据，送给相应的变量。</a:t>
            </a:r>
            <a:r>
              <a:rPr lang="zh-CN" altLang="en-US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4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accent2"/>
                </a:solidFill>
              </a:rPr>
              <a:t>格式输入函数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0"/>
              </a:rPr>
              <a:t>格式输入函数</a:t>
            </a:r>
          </a:p>
          <a:p>
            <a:pPr lvl="1"/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scanf</a:t>
            </a:r>
            <a:r>
              <a:rPr kumimoji="1" lang="en-US" altLang="zh-CN">
                <a:solidFill>
                  <a:schemeClr val="tx1"/>
                </a:solidFill>
                <a:latin typeface="Courier New" charset="0"/>
                <a:ea typeface="宋体" charset="0"/>
              </a:rPr>
              <a:t>(</a:t>
            </a:r>
            <a:r>
              <a:rPr kumimoji="1" lang="zh-CN" altLang="en-US">
                <a:solidFill>
                  <a:schemeClr val="tx1"/>
                </a:solidFill>
                <a:latin typeface="Courier New" charset="0"/>
                <a:ea typeface="宋体" charset="0"/>
              </a:rPr>
              <a:t>格式控制字符串</a:t>
            </a:r>
            <a:r>
              <a:rPr kumimoji="1" lang="en-US" altLang="zh-CN">
                <a:solidFill>
                  <a:schemeClr val="tx1"/>
                </a:solidFill>
                <a:latin typeface="Courier New" charset="0"/>
                <a:ea typeface="宋体" charset="0"/>
              </a:rPr>
              <a:t>, </a:t>
            </a:r>
            <a:r>
              <a:rPr kumimoji="1" lang="zh-CN" altLang="en-US">
                <a:solidFill>
                  <a:schemeClr val="tx1"/>
                </a:solidFill>
                <a:latin typeface="Courier New" charset="0"/>
                <a:ea typeface="宋体" charset="0"/>
              </a:rPr>
              <a:t>地址表列</a:t>
            </a:r>
            <a:r>
              <a:rPr kumimoji="1" lang="en-US" altLang="zh-CN">
                <a:solidFill>
                  <a:schemeClr val="tx1"/>
                </a:solidFill>
                <a:latin typeface="Courier New" charset="0"/>
                <a:ea typeface="宋体" charset="0"/>
              </a:rPr>
              <a:t>);</a:t>
            </a:r>
          </a:p>
          <a:p>
            <a:r>
              <a:rPr kumimoji="1" lang="en-US" altLang="zh-CN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scanf(</a:t>
            </a:r>
            <a:r>
              <a:rPr kumimoji="1" lang="fr-FR" altLang="zh-CN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4000" u="sng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%d</a:t>
            </a:r>
            <a:r>
              <a:rPr kumimoji="1" lang="en-US" altLang="zh-CN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,</a:t>
            </a:r>
            <a:r>
              <a:rPr kumimoji="1" lang="en-US" altLang="zh-CN" sz="4000" u="sng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%f</a:t>
            </a:r>
            <a:r>
              <a:rPr kumimoji="1" lang="en-US" altLang="zh-CN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”, </a:t>
            </a:r>
            <a:r>
              <a:rPr kumimoji="1" lang="en-US" altLang="zh-CN" sz="4000" u="sng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&amp;a,&amp;b</a:t>
            </a:r>
            <a:r>
              <a:rPr kumimoji="1" lang="en-US" altLang="zh-CN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);</a:t>
            </a:r>
            <a:endParaRPr kumimoji="1" lang="zh-CN" altLang="en-US" sz="4000">
              <a:solidFill>
                <a:srgbClr val="0033CC"/>
              </a:solidFill>
              <a:effectLst/>
              <a:latin typeface="Courier New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35105" y="3130550"/>
            <a:ext cx="3097480" cy="2314575"/>
            <a:chOff x="2449" y="2076"/>
            <a:chExt cx="1582" cy="1427"/>
          </a:xfrm>
        </p:grpSpPr>
        <p:sp>
          <p:nvSpPr>
            <p:cNvPr id="19473" name="Line 5"/>
            <p:cNvSpPr>
              <a:spLocks noChangeShapeType="1"/>
            </p:cNvSpPr>
            <p:nvPr/>
          </p:nvSpPr>
          <p:spPr bwMode="auto">
            <a:xfrm>
              <a:off x="2449" y="2076"/>
              <a:ext cx="2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AutoShape 6"/>
            <p:cNvSpPr>
              <a:spLocks noChangeArrowheads="1"/>
            </p:cNvSpPr>
            <p:nvPr/>
          </p:nvSpPr>
          <p:spPr bwMode="auto">
            <a:xfrm rot="5400000">
              <a:off x="3128" y="2599"/>
              <a:ext cx="700" cy="1107"/>
            </a:xfrm>
            <a:prstGeom prst="cloudCallout">
              <a:avLst>
                <a:gd name="adj1" fmla="val -151523"/>
                <a:gd name="adj2" fmla="val 70514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33CC"/>
                  </a:solidFill>
                  <a:latin typeface="Times New Roman" charset="0"/>
                  <a:ea typeface="宋体" charset="0"/>
                </a:rPr>
                <a:t>非格式字符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58888" y="4149725"/>
            <a:ext cx="1905000" cy="1150938"/>
            <a:chOff x="1104" y="2539"/>
            <a:chExt cx="1149" cy="662"/>
          </a:xfrm>
        </p:grpSpPr>
        <p:sp>
          <p:nvSpPr>
            <p:cNvPr id="19471" name="AutoShape 8"/>
            <p:cNvSpPr>
              <a:spLocks noChangeArrowheads="1"/>
            </p:cNvSpPr>
            <p:nvPr/>
          </p:nvSpPr>
          <p:spPr bwMode="auto">
            <a:xfrm rot="-10747893">
              <a:off x="1104" y="2539"/>
              <a:ext cx="1092" cy="662"/>
            </a:xfrm>
            <a:prstGeom prst="cloudCallout">
              <a:avLst>
                <a:gd name="adj1" fmla="val -68495"/>
                <a:gd name="adj2" fmla="val 97421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kumimoji="1" lang="zh-CN" altLang="en-US" sz="2800" b="1">
                <a:solidFill>
                  <a:srgbClr val="D60093"/>
                </a:solidFill>
                <a:latin typeface="Times New Roman" charset="0"/>
                <a:ea typeface="宋体" charset="0"/>
              </a:endParaRPr>
            </a:p>
          </p:txBody>
        </p:sp>
        <p:sp>
          <p:nvSpPr>
            <p:cNvPr id="19472" name="Text Box 9"/>
            <p:cNvSpPr txBox="1">
              <a:spLocks noChangeArrowheads="1"/>
            </p:cNvSpPr>
            <p:nvPr/>
          </p:nvSpPr>
          <p:spPr bwMode="auto">
            <a:xfrm rot="-100161">
              <a:off x="1224" y="2686"/>
              <a:ext cx="102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33CC"/>
                  </a:solidFill>
                  <a:latin typeface="Comic Sans MS" charset="0"/>
                  <a:ea typeface="宋体" charset="0"/>
                </a:rPr>
                <a:t>格式说明</a:t>
              </a:r>
              <a:endParaRPr kumimoji="1" lang="zh-CN" altLang="en-US" sz="2400" b="1">
                <a:solidFill>
                  <a:srgbClr val="0033CC"/>
                </a:solidFill>
                <a:latin typeface="Times New Roman" charset="0"/>
                <a:ea typeface="宋体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19463" y="3130550"/>
            <a:ext cx="762000" cy="381000"/>
            <a:chOff x="1968" y="1968"/>
            <a:chExt cx="480" cy="240"/>
          </a:xfrm>
        </p:grpSpPr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1968" y="1968"/>
              <a:ext cx="0" cy="2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1968" y="2196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804025" y="4292600"/>
            <a:ext cx="1828800" cy="1008063"/>
            <a:chOff x="4224" y="2736"/>
            <a:chExt cx="1152" cy="624"/>
          </a:xfrm>
        </p:grpSpPr>
        <p:sp>
          <p:nvSpPr>
            <p:cNvPr id="19467" name="AutoShape 14"/>
            <p:cNvSpPr>
              <a:spLocks noChangeArrowheads="1"/>
            </p:cNvSpPr>
            <p:nvPr/>
          </p:nvSpPr>
          <p:spPr bwMode="auto">
            <a:xfrm>
              <a:off x="4224" y="2736"/>
              <a:ext cx="1152" cy="624"/>
            </a:xfrm>
            <a:prstGeom prst="cloudCallout">
              <a:avLst>
                <a:gd name="adj1" fmla="val -43208"/>
                <a:gd name="adj2" fmla="val -166185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kumimoji="1" lang="zh-CN" altLang="en-US" sz="2800" b="1">
                <a:solidFill>
                  <a:srgbClr val="D60093"/>
                </a:solidFill>
                <a:latin typeface="Times New Roman" charset="0"/>
                <a:ea typeface="宋体" charset="0"/>
              </a:endParaRPr>
            </a:p>
          </p:txBody>
        </p:sp>
        <p:sp>
          <p:nvSpPr>
            <p:cNvPr id="19468" name="Text Box 15"/>
            <p:cNvSpPr txBox="1">
              <a:spLocks noChangeArrowheads="1"/>
            </p:cNvSpPr>
            <p:nvPr/>
          </p:nvSpPr>
          <p:spPr bwMode="auto">
            <a:xfrm rot="33719">
              <a:off x="4374" y="2973"/>
              <a:ext cx="88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33CC"/>
                  </a:solidFill>
                  <a:latin typeface="Times New Roman" charset="0"/>
                  <a:ea typeface="宋体" charset="0"/>
                </a:rPr>
                <a:t>地址表列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076700" y="3133725"/>
            <a:ext cx="762000" cy="381000"/>
            <a:chOff x="2448" y="1968"/>
            <a:chExt cx="480" cy="240"/>
          </a:xfrm>
        </p:grpSpPr>
        <p:sp>
          <p:nvSpPr>
            <p:cNvPr id="19465" name="Line 17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Line 18"/>
            <p:cNvSpPr>
              <a:spLocks noChangeShapeType="1"/>
            </p:cNvSpPr>
            <p:nvPr/>
          </p:nvSpPr>
          <p:spPr bwMode="auto">
            <a:xfrm>
              <a:off x="2448" y="2196"/>
              <a:ext cx="48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8734-F945-6441-A7E6-D32A59635742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C</a:t>
            </a:r>
            <a:r>
              <a:rPr kumimoji="1" lang="zh-CN" altLang="en-US" dirty="0">
                <a:solidFill>
                  <a:schemeClr val="accent2"/>
                </a:solidFill>
              </a:rPr>
              <a:t>语言中的语句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accent2"/>
                </a:solidFill>
                <a:ea typeface="宋体" charset="0"/>
              </a:rPr>
              <a:t>变量声明语句</a:t>
            </a:r>
          </a:p>
          <a:p>
            <a:pPr marL="274320" lvl="1" indent="0">
              <a:buNone/>
            </a:pPr>
            <a:r>
              <a:rPr kumimoji="1" lang="zh-CN" altLang="en-US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  <a:r>
              <a:rPr kumimoji="1" lang="en-US" altLang="zh-CN" dirty="0" err="1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int</a:t>
            </a:r>
            <a:r>
              <a:rPr kumimoji="1" lang="en-US" altLang="zh-CN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x, y;</a:t>
            </a:r>
          </a:p>
          <a:p>
            <a:r>
              <a:rPr kumimoji="1" lang="zh-CN" altLang="en-US" dirty="0">
                <a:solidFill>
                  <a:schemeClr val="accent2"/>
                </a:solidFill>
                <a:ea typeface="宋体" charset="0"/>
              </a:rPr>
              <a:t>表达式语句</a:t>
            </a:r>
          </a:p>
          <a:p>
            <a:pPr marL="274320" lvl="1" indent="0">
              <a:buNone/>
            </a:pPr>
            <a:r>
              <a:rPr kumimoji="1" lang="zh-CN" altLang="en-US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  <a:r>
              <a:rPr kumimoji="1" lang="en-US" altLang="zh-CN" dirty="0" err="1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i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++;</a:t>
            </a:r>
          </a:p>
          <a:p>
            <a:pPr marL="274320" lvl="1" indent="0">
              <a:buNone/>
            </a:pPr>
            <a:r>
              <a:rPr kumimoji="1" lang="zh-CN" altLang="en-US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  <a:r>
              <a:rPr kumimoji="1" lang="en-US" altLang="zh-CN" dirty="0" err="1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i</a:t>
            </a:r>
            <a:r>
              <a:rPr kumimoji="1" lang="en-US" altLang="zh-CN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= </a:t>
            </a:r>
            <a:r>
              <a:rPr kumimoji="1" lang="en-US" altLang="zh-CN" dirty="0" err="1">
                <a:solidFill>
                  <a:schemeClr val="hlink"/>
                </a:solidFill>
                <a:latin typeface="Courier New" charset="0"/>
                <a:ea typeface="宋体" charset="0"/>
              </a:rPr>
              <a:t>i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 + 1;</a:t>
            </a:r>
          </a:p>
          <a:p>
            <a:r>
              <a:rPr kumimoji="1" lang="zh-CN" altLang="en-US" dirty="0">
                <a:solidFill>
                  <a:schemeClr val="accent2"/>
                </a:solidFill>
                <a:ea typeface="宋体" charset="0"/>
              </a:rPr>
              <a:t>空语句</a:t>
            </a:r>
          </a:p>
          <a:p>
            <a:pPr marL="274320" lvl="1" indent="0">
              <a:buNone/>
            </a:pPr>
            <a:r>
              <a:rPr kumimoji="1" lang="zh-CN" altLang="en-US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  <a:r>
              <a:rPr kumimoji="1" lang="en-US" altLang="zh-CN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;</a:t>
            </a:r>
            <a:endParaRPr kumimoji="1" lang="en-US" altLang="zh-CN" dirty="0">
              <a:solidFill>
                <a:schemeClr val="hlink"/>
              </a:solidFill>
              <a:latin typeface="Courier New" charset="0"/>
              <a:ea typeface="宋体" charset="0"/>
            </a:endParaRPr>
          </a:p>
          <a:p>
            <a:r>
              <a:rPr kumimoji="1" lang="zh-CN" altLang="en-US" dirty="0">
                <a:solidFill>
                  <a:schemeClr val="accent2"/>
                </a:solidFill>
                <a:ea typeface="宋体" charset="0"/>
              </a:rPr>
              <a:t>复合语句</a:t>
            </a:r>
          </a:p>
          <a:p>
            <a:pPr marL="274320" lvl="1" indent="0">
              <a:buNone/>
            </a:pPr>
            <a:r>
              <a:rPr kumimoji="1" lang="zh-CN" altLang="en-US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  <a:r>
              <a:rPr kumimoji="1" lang="en-US" altLang="zh-CN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{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t = x; x = y; y = t;}</a:t>
            </a:r>
          </a:p>
          <a:p>
            <a:r>
              <a:rPr kumimoji="1" lang="zh-CN" altLang="en-US" dirty="0">
                <a:solidFill>
                  <a:schemeClr val="accent2"/>
                </a:solidFill>
                <a:ea typeface="宋体" charset="0"/>
              </a:rPr>
              <a:t>控制</a:t>
            </a:r>
            <a:r>
              <a:rPr kumimoji="1" lang="zh-CN" altLang="en-US" dirty="0" smtClean="0">
                <a:solidFill>
                  <a:schemeClr val="accent2"/>
                </a:solidFill>
                <a:ea typeface="宋体" charset="0"/>
              </a:rPr>
              <a:t>语句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r>
              <a:rPr kumimoji="1" lang="zh-CN" altLang="en-US" dirty="0" smtClean="0">
                <a:solidFill>
                  <a:schemeClr val="accent2"/>
                </a:solidFill>
                <a:ea typeface="宋体" charset="0"/>
              </a:rPr>
              <a:t>         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if</a:t>
            </a: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 </a:t>
            </a:r>
            <a:r>
              <a:rPr kumimoji="1" lang="mr-IN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…</a:t>
            </a: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else</a:t>
            </a:r>
            <a:r>
              <a:rPr kumimoji="1" lang="mr-IN" altLang="zh-CN" dirty="0" smtClean="0">
                <a:solidFill>
                  <a:schemeClr val="hlink"/>
                </a:solidFill>
                <a:latin typeface="Courier New" charset="0"/>
                <a:ea typeface="宋体" charset="0"/>
              </a:rPr>
              <a:t>…</a:t>
            </a:r>
            <a:endParaRPr kumimoji="1" lang="zh-CN" altLang="en-US" dirty="0">
              <a:solidFill>
                <a:schemeClr val="accent2"/>
              </a:solidFill>
              <a:effectLst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8BD-14FE-274E-A872-5F0975E89C64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accent2"/>
                </a:solidFill>
              </a:rPr>
              <a:t>格式输入函数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0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常见错误</a:t>
            </a:r>
          </a:p>
          <a:p>
            <a:pPr lvl="1"/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scanf(</a:t>
            </a:r>
            <a:r>
              <a:rPr kumimoji="1" lang="fr-FR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%d,%f</a:t>
            </a:r>
            <a:r>
              <a:rPr kumimoji="1" lang="en-US" altLang="zh-CN" sz="3600">
                <a:solidFill>
                  <a:schemeClr val="hlink"/>
                </a:solidFill>
                <a:effectLst/>
                <a:latin typeface="Courier New" charset="0"/>
                <a:ea typeface="宋体" charset="0"/>
              </a:rPr>
              <a:t>\n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”,&amp;a,&amp;b);</a:t>
            </a:r>
          </a:p>
          <a:p>
            <a:pPr lvl="1"/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scanf(</a:t>
            </a:r>
            <a:r>
              <a:rPr kumimoji="1" lang="fr-FR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%d,%f”,</a:t>
            </a:r>
            <a:r>
              <a:rPr kumimoji="1" lang="en-US" altLang="zh-CN" sz="3600">
                <a:solidFill>
                  <a:schemeClr val="hlink"/>
                </a:solidFill>
                <a:effectLst/>
                <a:latin typeface="Courier New" charset="0"/>
                <a:ea typeface="宋体" charset="0"/>
              </a:rPr>
              <a:t>a,b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);</a:t>
            </a:r>
          </a:p>
          <a:p>
            <a:pPr lvl="1"/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scanf(</a:t>
            </a:r>
            <a:r>
              <a:rPr kumimoji="1" lang="fr-FR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%7</a:t>
            </a:r>
            <a:r>
              <a:rPr kumimoji="1" lang="en-US" altLang="zh-CN" sz="3600">
                <a:solidFill>
                  <a:schemeClr val="hlink"/>
                </a:solidFill>
                <a:effectLst/>
                <a:latin typeface="Courier New" charset="0"/>
                <a:ea typeface="宋体" charset="0"/>
              </a:rPr>
              <a:t>.2f</a:t>
            </a:r>
            <a:r>
              <a:rPr kumimoji="1" lang="fr-FR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"</a:t>
            </a:r>
            <a:r>
              <a:rPr kumimoji="1" lang="en-US" altLang="zh-CN" sz="3600">
                <a:solidFill>
                  <a:srgbClr val="0033CC"/>
                </a:solidFill>
                <a:effectLst/>
                <a:latin typeface="Courier New" charset="0"/>
                <a:ea typeface="宋体" charset="0"/>
              </a:rPr>
              <a:t>,&amp;a);</a:t>
            </a:r>
            <a:endParaRPr kumimoji="1" lang="zh-CN" altLang="en-US" sz="3600">
              <a:solidFill>
                <a:srgbClr val="0033CC"/>
              </a:solidFill>
              <a:effectLst/>
              <a:latin typeface="Courier New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BF18-941B-DC40-BD7F-D6975EAB6F36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533400" y="1903413"/>
            <a:ext cx="861060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d  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以带符号十进制形式输入整型数据</a:t>
            </a:r>
          </a:p>
          <a:p>
            <a:pPr eaLnBrk="1" hangingPunct="1"/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o 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以八进制无符号形式输入（无前导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0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）</a:t>
            </a:r>
          </a:p>
          <a:p>
            <a:pPr eaLnBrk="1" hangingPunct="1"/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x 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以十六进制无符号形式输入（无前导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0x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）</a:t>
            </a:r>
          </a:p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c  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以字符形式输入单个字符</a:t>
            </a:r>
          </a:p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s  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输入字符串</a:t>
            </a:r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,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以非空字符开始</a:t>
            </a:r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,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遇第一个</a:t>
            </a:r>
          </a:p>
          <a:p>
            <a:pPr eaLnBrk="1" hangingPunct="1"/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空白字符结束</a:t>
            </a:r>
          </a:p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f  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以小数形式输入浮点数</a:t>
            </a:r>
          </a:p>
          <a:p>
            <a:pPr eaLnBrk="1" hangingPunct="1"/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e 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以标准指数形式输入</a:t>
            </a:r>
          </a:p>
          <a:p>
            <a:pPr eaLnBrk="1" hangingPunct="1"/>
            <a:endParaRPr kumimoji="1" lang="zh-CN" altLang="en-US" sz="32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charset="0"/>
              <a:ea typeface="宋体" charset="0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黑体" pitchFamily="2" charset="-122"/>
              </a:rPr>
              <a:t>scanf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格式字符</a:t>
            </a:r>
            <a:endParaRPr kumimoji="1" lang="en-US" altLang="zh-CN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007E-BE22-7F44-A24C-174B54DCC1D0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80010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l 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</a:t>
            </a:r>
            <a:r>
              <a:rPr kumimoji="1" lang="zh-CN" altLang="en-US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加在</a:t>
            </a:r>
            <a:r>
              <a:rPr kumimoji="1" lang="en-US" altLang="zh-CN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d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o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x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u</a:t>
            </a:r>
            <a:r>
              <a:rPr kumimoji="1" lang="zh-CN" altLang="en-US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前：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输入长整型</a:t>
            </a:r>
          </a:p>
          <a:p>
            <a:pPr eaLnBrk="1" hangingPunct="1"/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</a:t>
            </a:r>
            <a:r>
              <a:rPr kumimoji="1" lang="zh-CN" altLang="en-US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加在</a:t>
            </a:r>
            <a:r>
              <a:rPr kumimoji="1" lang="en-US" altLang="zh-CN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f</a:t>
            </a:r>
            <a:r>
              <a:rPr kumimoji="1" lang="zh-CN" altLang="en-US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e </a:t>
            </a:r>
            <a:r>
              <a:rPr kumimoji="1" lang="zh-CN" altLang="en-US" sz="3200" b="1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前：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输入双精度型</a:t>
            </a:r>
          </a:p>
          <a:p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L 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加在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f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e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前：输入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long double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型</a:t>
            </a:r>
          </a:p>
          <a:p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h 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加在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d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o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、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x 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前</a:t>
            </a:r>
            <a:r>
              <a:rPr kumimoji="1"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:</a:t>
            </a:r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输入短整型</a:t>
            </a:r>
          </a:p>
          <a:p>
            <a:pPr eaLnBrk="1" hangingPunct="1"/>
            <a:r>
              <a:rPr kumimoji="1" lang="en-US" altLang="zh-CN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m  </a:t>
            </a:r>
            <a:r>
              <a:rPr kumimoji="1" lang="zh-CN" altLang="en-US" sz="3200" b="1">
                <a:solidFill>
                  <a:srgbClr val="8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表示数据占用的宽度</a:t>
            </a:r>
          </a:p>
          <a:p>
            <a:pPr eaLnBrk="1" hangingPunct="1"/>
            <a:r>
              <a:rPr kumimoji="1" lang="zh-CN" altLang="en-US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*  本输入项在读入后不赋给相应的变量</a:t>
            </a: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黑体" charset="0"/>
              </a:rPr>
              <a:t>scanf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附加格式说明符</a:t>
            </a:r>
            <a:endParaRPr kumimoji="1" lang="en-US" altLang="zh-CN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4854-5F4F-6241-994B-514E1885AD89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333375"/>
            <a:ext cx="7772400" cy="59753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zh-CN" altLang="en-US" sz="2400">
                <a:solidFill>
                  <a:schemeClr val="accent2"/>
                </a:solidFill>
                <a:ea typeface="宋体" charset="0"/>
              </a:rPr>
              <a:t>注：</a:t>
            </a:r>
          </a:p>
          <a:p>
            <a:pPr>
              <a:buFont typeface="Monotype Sorts" charset="2"/>
              <a:buNone/>
            </a:pPr>
            <a:r>
              <a:rPr lang="zh-CN" altLang="en-US" sz="2400">
                <a:ea typeface="宋体" charset="0"/>
              </a:rPr>
              <a:t>            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调用函数</a:t>
            </a:r>
            <a:r>
              <a:rPr kumimoji="1" lang="en-US" altLang="zh-CN">
                <a:solidFill>
                  <a:srgbClr val="33A762"/>
                </a:solidFill>
                <a:latin typeface="Courier New" charset="0"/>
                <a:ea typeface="宋体" charset="0"/>
              </a:rPr>
              <a:t>printf()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时，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float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类型的参数都是转化为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double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类型后再传递的，</a:t>
            </a:r>
            <a:r>
              <a:rPr kumimoji="1" lang="zh-CN" altLang="en-US">
                <a:solidFill>
                  <a:schemeClr val="hlink"/>
                </a:solidFill>
                <a:latin typeface="Courier New" charset="0"/>
                <a:ea typeface="宋体" charset="0"/>
              </a:rPr>
              <a:t>所以</a:t>
            </a:r>
            <a:r>
              <a:rPr kumimoji="1" lang="en-US" altLang="zh-CN">
                <a:solidFill>
                  <a:srgbClr val="FF0000"/>
                </a:solidFill>
                <a:latin typeface="Courier New" charset="0"/>
                <a:ea typeface="宋体" charset="0"/>
              </a:rPr>
              <a:t>%f</a:t>
            </a:r>
            <a:r>
              <a:rPr kumimoji="1" lang="zh-CN" altLang="en-US">
                <a:solidFill>
                  <a:schemeClr val="hlink"/>
                </a:solidFill>
                <a:latin typeface="Courier New" charset="0"/>
                <a:ea typeface="宋体" charset="0"/>
              </a:rPr>
              <a:t>可以输出</a:t>
            </a:r>
            <a:r>
              <a:rPr kumimoji="1" lang="en-US" altLang="zh-CN">
                <a:solidFill>
                  <a:schemeClr val="hlink"/>
                </a:solidFill>
                <a:latin typeface="Courier New" charset="0"/>
                <a:ea typeface="宋体" charset="0"/>
              </a:rPr>
              <a:t>double</a:t>
            </a:r>
            <a:r>
              <a:rPr kumimoji="1" lang="zh-CN" altLang="en-US">
                <a:solidFill>
                  <a:schemeClr val="hlink"/>
                </a:solidFill>
                <a:latin typeface="Courier New" charset="0"/>
                <a:ea typeface="宋体" charset="0"/>
              </a:rPr>
              <a:t>和</a:t>
            </a:r>
            <a:r>
              <a:rPr kumimoji="1" lang="en-US" altLang="zh-CN">
                <a:solidFill>
                  <a:schemeClr val="hlink"/>
                </a:solidFill>
                <a:latin typeface="Courier New" charset="0"/>
                <a:ea typeface="宋体" charset="0"/>
              </a:rPr>
              <a:t>float</a:t>
            </a:r>
            <a:r>
              <a:rPr kumimoji="1" lang="zh-CN" altLang="en-US">
                <a:solidFill>
                  <a:schemeClr val="hlink"/>
                </a:solidFill>
                <a:latin typeface="Courier New" charset="0"/>
                <a:ea typeface="宋体" charset="0"/>
              </a:rPr>
              <a:t>两种类型的数据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，不必用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%lf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输出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double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型数据。</a:t>
            </a:r>
          </a:p>
          <a:p>
            <a:pPr>
              <a:buFont typeface="Monotype Sorts" charset="2"/>
              <a:buNone/>
            </a:pP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     调用函数</a:t>
            </a:r>
            <a:r>
              <a:rPr kumimoji="1" lang="en-US" altLang="zh-CN">
                <a:solidFill>
                  <a:srgbClr val="33A762"/>
                </a:solidFill>
                <a:latin typeface="Courier New" charset="0"/>
                <a:ea typeface="宋体" charset="0"/>
              </a:rPr>
              <a:t>scanf()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时， 如果是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float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类型则对应输入转换符为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%f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，而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double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类型的输入转换符为</a:t>
            </a:r>
            <a:r>
              <a:rPr kumimoji="1" lang="en-US" altLang="zh-CN">
                <a:solidFill>
                  <a:srgbClr val="0033CC"/>
                </a:solidFill>
                <a:latin typeface="Courier New" charset="0"/>
                <a:ea typeface="宋体" charset="0"/>
              </a:rPr>
              <a:t>%lf</a:t>
            </a: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。</a:t>
            </a:r>
          </a:p>
          <a:p>
            <a:pPr>
              <a:buFont typeface="Monotype Sorts" charset="2"/>
              <a:buNone/>
            </a:pPr>
            <a:r>
              <a:rPr kumimoji="1" lang="zh-CN" altLang="en-US">
                <a:solidFill>
                  <a:srgbClr val="0033CC"/>
                </a:solidFill>
                <a:latin typeface="Courier New" charset="0"/>
                <a:ea typeface="宋体" charset="0"/>
              </a:rPr>
              <a:t>例：   </a:t>
            </a:r>
          </a:p>
          <a:p>
            <a:pPr>
              <a:buFont typeface="Monotype Sorts" charset="2"/>
              <a:buNone/>
            </a:pPr>
            <a:r>
              <a:rPr kumimoji="1" lang="en-US" altLang="zh-CN">
                <a:latin typeface="Courier New" charset="0"/>
                <a:ea typeface="宋体" charset="0"/>
              </a:rPr>
              <a:t>      float x;</a:t>
            </a:r>
          </a:p>
          <a:p>
            <a:pPr>
              <a:buFont typeface="Monotype Sorts" charset="2"/>
              <a:buNone/>
            </a:pPr>
            <a:r>
              <a:rPr kumimoji="1" lang="zh-CN" altLang="en-US">
                <a:latin typeface="Courier New" charset="0"/>
                <a:ea typeface="宋体" charset="0"/>
              </a:rPr>
              <a:t>      </a:t>
            </a:r>
            <a:r>
              <a:rPr kumimoji="1" lang="en-US" altLang="zh-CN">
                <a:latin typeface="Courier New" charset="0"/>
                <a:ea typeface="宋体" charset="0"/>
              </a:rPr>
              <a:t>double y;</a:t>
            </a:r>
          </a:p>
          <a:p>
            <a:pPr>
              <a:buFont typeface="Monotype Sorts" charset="2"/>
              <a:buNone/>
            </a:pPr>
            <a:r>
              <a:rPr kumimoji="1" lang="en-US" altLang="zh-CN">
                <a:latin typeface="Courier New" charset="0"/>
                <a:ea typeface="宋体" charset="0"/>
              </a:rPr>
              <a:t>   scanf(“%f %lf”,&amp;x,&amp;y);</a:t>
            </a:r>
          </a:p>
          <a:p>
            <a:pPr>
              <a:buFont typeface="Monotype Sorts" charset="2"/>
              <a:buNone/>
            </a:pPr>
            <a:r>
              <a:rPr kumimoji="1" lang="zh-CN" altLang="en-US">
                <a:latin typeface="Courier New" charset="0"/>
                <a:ea typeface="宋体" charset="0"/>
              </a:rPr>
              <a:t>   </a:t>
            </a:r>
            <a:r>
              <a:rPr kumimoji="1" lang="en-US" altLang="zh-CN">
                <a:latin typeface="Courier New" charset="0"/>
                <a:ea typeface="宋体" charset="0"/>
              </a:rPr>
              <a:t>printf(“x=%f,y=%f”,x,y);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0195-7425-4747-ACA8-9A4A3205B516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stdio.h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Please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("%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d%d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("a=%d, b=%d, 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a+b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=%d\n",</a:t>
            </a:r>
            <a:r>
              <a:rPr lang="fr-FR" altLang="zh-CN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a,b,a+b</a:t>
            </a: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539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b=34, a+b = 46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4500563" y="5373688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12 34↙</a:t>
            </a: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3751263" y="1871663"/>
            <a:ext cx="4373562" cy="579437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遇空格、</a:t>
            </a:r>
            <a:r>
              <a:rPr kumimoji="1"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TAB </a:t>
            </a:r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键时结束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EA5-BE82-F744-B849-9D462E215FB0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  <p:bldP spid="323589" grpId="0" animBg="1"/>
      <p:bldP spid="3235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scanf("%d%d",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39750" y="6165850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b=34, a+b = 46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4500563" y="5373688"/>
            <a:ext cx="1584325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charset="0"/>
                <a:ea typeface="宋体" charset="0"/>
              </a:rPr>
              <a:t>↙</a:t>
            </a:r>
            <a:endParaRPr kumimoji="1" lang="en-US" altLang="zh-CN" sz="2400" b="1">
              <a:solidFill>
                <a:schemeClr val="bg1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4421188" y="1844675"/>
            <a:ext cx="3028950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遇回车键时结束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539750" y="5722938"/>
            <a:ext cx="2159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34↙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29A-E81B-E947-A255-7DCDFB9526F6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nimBg="1"/>
      <p:bldP spid="325636" grpId="0" animBg="1"/>
      <p:bldP spid="325637" grpId="0" animBg="1"/>
      <p:bldP spid="325639" grpId="0" animBg="1"/>
      <p:bldP spid="3256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scanf("%2d%2d",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539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b=34, a+b = 46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4500563" y="5373688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1234↙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4625975" y="1844675"/>
            <a:ext cx="2622550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遇宽度时结束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CD35-4EAF-9241-A67B-7C81FEC444B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nimBg="1"/>
      <p:bldP spid="326660" grpId="0" animBg="1"/>
      <p:bldP spid="326661" grpId="0" animBg="1"/>
      <p:bldP spid="3266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scanf("%2d%2d",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539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</a:t>
            </a:r>
            <a:r>
              <a:rPr kumimoji="1" lang="en-US" altLang="zh-CN" sz="2400" b="1">
                <a:solidFill>
                  <a:srgbClr val="FFFF99"/>
                </a:solidFill>
                <a:latin typeface="Courier New" charset="0"/>
                <a:ea typeface="宋体" charset="0"/>
              </a:rPr>
              <a:t>b=3, a+b = 15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4500563" y="5373688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rgbClr val="FFFF99"/>
                </a:solidFill>
                <a:latin typeface="Courier New" charset="0"/>
                <a:ea typeface="宋体" charset="0"/>
              </a:rPr>
              <a:t>123</a:t>
            </a:r>
            <a:r>
              <a:rPr kumimoji="1" lang="en-US" altLang="zh-CN" sz="2400" b="1">
                <a:solidFill>
                  <a:schemeClr val="hlink"/>
                </a:solidFill>
                <a:latin typeface="Courier New" charset="0"/>
                <a:ea typeface="宋体" charset="0"/>
              </a:rPr>
              <a:t>a</a:t>
            </a:r>
            <a:r>
              <a:rPr kumimoji="1" lang="en-US" altLang="zh-CN" sz="2400" b="1">
                <a:solidFill>
                  <a:srgbClr val="FFFF99"/>
                </a:solidFill>
                <a:latin typeface="Courier New" charset="0"/>
                <a:ea typeface="宋体" charset="0"/>
              </a:rPr>
              <a:t>↙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4219575" y="1844675"/>
            <a:ext cx="3435350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遇非法输入时结束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F062-444C-7141-8B6D-DCAC194D043A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nimBg="1"/>
      <p:bldP spid="327684" grpId="0" animBg="1"/>
      <p:bldP spid="327685" grpId="0" animBg="1"/>
      <p:bldP spid="3276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scanf("%d</a:t>
            </a:r>
            <a:r>
              <a:rPr lang="fr-FR" altLang="zh-CN" sz="240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,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39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b=34, a+b = 46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4500563" y="5373688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12,34↙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3813175" y="1844675"/>
            <a:ext cx="4248150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这里逗号需要原样输入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19BA-326B-0442-9FE3-3E54EFF6C7C7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  <p:bldP spid="324612" grpId="0" animBg="1"/>
      <p:bldP spid="324613" grpId="0" animBg="1"/>
      <p:bldP spid="3246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70000"/>
            <a:ext cx="8351837" cy="3671888"/>
          </a:xfrm>
          <a:solidFill>
            <a:srgbClr val="000080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printf("Please input a and b:");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scanf("%2d</a:t>
            </a:r>
            <a:r>
              <a:rPr lang="fr-FR" altLang="zh-CN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%*2d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%2d",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printf("a=%d, b=%d, a+b=%d\n",a,b,a+b);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Please input a and b: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39750" y="583247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a=12, b=56, a+b = 68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4500563" y="5373688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12</a:t>
            </a:r>
            <a:r>
              <a:rPr kumimoji="1" lang="en-US" altLang="zh-CN" sz="2400" b="1">
                <a:solidFill>
                  <a:schemeClr val="hlink"/>
                </a:solidFill>
                <a:latin typeface="Courier New" charset="0"/>
                <a:ea typeface="宋体" charset="0"/>
              </a:rPr>
              <a:t>34</a:t>
            </a:r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56↙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3.9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4422775" y="1844675"/>
            <a:ext cx="3028950" cy="579438"/>
          </a:xfrm>
          <a:prstGeom prst="rect">
            <a:avLst/>
          </a:prstGeom>
          <a:solidFill>
            <a:srgbClr val="00008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跳过一个输入项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5F8D-991C-7844-A313-11C8C6811521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animBg="1"/>
      <p:bldP spid="288774" grpId="0" animBg="1"/>
      <p:bldP spid="288775" grpId="0" animBg="1"/>
      <p:bldP spid="2887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743521"/>
          </a:xfrm>
        </p:spPr>
        <p:txBody>
          <a:bodyPr/>
          <a:lstStyle/>
          <a:p>
            <a:r>
              <a:rPr lang="zh-CN" altLang="en-US"/>
              <a:t>顺序结构程序的基本操作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1883"/>
            <a:ext cx="7772400" cy="48974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>
                <a:ea typeface="宋体" charset="0"/>
              </a:rPr>
              <a:t>如何在程序中给变量赋值？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赋值表达式语句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赋值表达式；</a:t>
            </a:r>
          </a:p>
          <a:p>
            <a:pPr lvl="1">
              <a:lnSpc>
                <a:spcPct val="85000"/>
              </a:lnSpc>
            </a:pP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Total = m * pow(1+r, n);</a:t>
            </a:r>
            <a:endParaRPr lang="zh-CN" altLang="en-US" dirty="0">
              <a:solidFill>
                <a:schemeClr val="hlink"/>
              </a:solidFill>
              <a:latin typeface="Courier New" charset="0"/>
              <a:ea typeface="宋体" charset="0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ea typeface="宋体" charset="0"/>
              </a:rPr>
              <a:t>如何进行数据的输入输出？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ea typeface="宋体" charset="0"/>
              </a:rPr>
              <a:t>输入：从标准输入设备上输入数据到计算机内存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ea typeface="宋体" charset="0"/>
              </a:rPr>
              <a:t>输出：将计算机内存中的数据送到标准输出设备</a:t>
            </a:r>
          </a:p>
          <a:p>
            <a:pPr lvl="1">
              <a:lnSpc>
                <a:spcPct val="85000"/>
              </a:lnSpc>
            </a:pPr>
            <a:r>
              <a:rPr kumimoji="1" lang="en-US" altLang="zh-CN" dirty="0">
                <a:solidFill>
                  <a:schemeClr val="hlink"/>
                </a:solidFill>
                <a:ea typeface="宋体" charset="0"/>
              </a:rPr>
              <a:t>C</a:t>
            </a:r>
            <a:r>
              <a:rPr kumimoji="1" lang="zh-CN" altLang="en-US" dirty="0">
                <a:solidFill>
                  <a:schemeClr val="hlink"/>
                </a:solidFill>
                <a:ea typeface="宋体" charset="0"/>
              </a:rPr>
              <a:t>语言中输入输出操作通过调用标准库函数来实现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#</a:t>
            </a:r>
            <a:r>
              <a:rPr kumimoji="1" lang="en-US" altLang="zh-CN" dirty="0">
                <a:solidFill>
                  <a:schemeClr val="accent2"/>
                </a:solidFill>
                <a:latin typeface="Courier New" charset="0"/>
                <a:ea typeface="宋体" charset="0"/>
              </a:rPr>
              <a:t>include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  "</a:t>
            </a:r>
            <a:r>
              <a:rPr kumimoji="1" lang="en-US" altLang="zh-CN" dirty="0" err="1">
                <a:solidFill>
                  <a:schemeClr val="tx1"/>
                </a:solidFill>
                <a:latin typeface="Courier New" charset="0"/>
                <a:ea typeface="宋体" charset="0"/>
              </a:rPr>
              <a:t>stdio.h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"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  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在当前目录和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TC</a:t>
            </a: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指定的目录中找该文件</a:t>
            </a:r>
          </a:p>
          <a:p>
            <a:pPr>
              <a:lnSpc>
                <a:spcPct val="85000"/>
              </a:lnSpc>
            </a:pP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#</a:t>
            </a:r>
            <a:r>
              <a:rPr kumimoji="1" lang="en-US" altLang="zh-CN" dirty="0">
                <a:solidFill>
                  <a:schemeClr val="accent2"/>
                </a:solidFill>
                <a:latin typeface="Courier New" charset="0"/>
                <a:ea typeface="宋体" charset="0"/>
              </a:rPr>
              <a:t>include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  &lt;</a:t>
            </a:r>
            <a:r>
              <a:rPr kumimoji="1" lang="en-US" altLang="zh-CN" dirty="0" err="1">
                <a:solidFill>
                  <a:schemeClr val="tx1"/>
                </a:solidFill>
                <a:latin typeface="Courier New" charset="0"/>
                <a:ea typeface="宋体" charset="0"/>
              </a:rPr>
              <a:t>stdio.h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&gt; </a:t>
            </a:r>
          </a:p>
          <a:p>
            <a:pPr lvl="1">
              <a:lnSpc>
                <a:spcPct val="85000"/>
              </a:lnSpc>
            </a:pP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在由</a:t>
            </a:r>
            <a:r>
              <a:rPr kumimoji="1" lang="en-US" altLang="zh-CN" dirty="0">
                <a:solidFill>
                  <a:schemeClr val="hlink"/>
                </a:solidFill>
                <a:latin typeface="Courier New" charset="0"/>
                <a:ea typeface="宋体" charset="0"/>
              </a:rPr>
              <a:t>TC</a:t>
            </a: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指定的文件目录中找该文件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EF07-8AAA-0248-8A65-331EE403929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991475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468313" y="4860925"/>
            <a:ext cx="79200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：当要求程序输出结果为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            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a = 12, b = 34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时，用户应该如何输入数据？</a:t>
            </a:r>
            <a:r>
              <a:rPr lang="zh-CN" altLang="en-US" sz="28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6011863" y="1916113"/>
            <a:ext cx="1944687" cy="5794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34↙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B1F-AB9A-974F-B484-2C091282A71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848600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466725" y="4868863"/>
            <a:ext cx="81375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：当限定用户输入数据以逗号为分隔符，即输入数据格式为：   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12,34↙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时，应修改程序中的哪条语句？怎样修改？ 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088" y="3414713"/>
            <a:ext cx="5545137" cy="519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</a:t>
            </a:r>
            <a:r>
              <a:rPr kumimoji="1" lang="en-US" altLang="zh-CN" sz="2800" b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("%d,%d", &amp;a, &amp;b);</a:t>
            </a:r>
            <a:r>
              <a:rPr kumimoji="1" lang="en-US" altLang="zh-CN" sz="2800">
                <a:solidFill>
                  <a:srgbClr val="CCFFFF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345B-61D4-9346-95BC-20465497380A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build="p"/>
      <p:bldP spid="2949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848600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395288" y="4860925"/>
            <a:ext cx="7993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3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：语句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scanf("%d %d", &amp;a, &amp;b);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修改为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scanf("a = %d, b = %d", &amp;a, &amp;b);</a:t>
            </a:r>
          </a:p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时，用户应该如何输入数据？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4643438" y="2349500"/>
            <a:ext cx="3527425" cy="5191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a = 12, b = 34↙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D4E7-C619-3B42-9223-0DBF48DE7BCA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5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build="p"/>
      <p:bldP spid="2959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848600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79388" y="4797425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4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：限定用户输入数据为以下格式为  </a:t>
            </a:r>
          </a:p>
          <a:p>
            <a:pPr algn="ctr"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1234↙ 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同时要求程序输出结果为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a = 12, b = 34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812800" y="3414713"/>
            <a:ext cx="5616575" cy="519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</a:t>
            </a:r>
            <a:r>
              <a:rPr kumimoji="1" lang="en-US" altLang="zh-CN" sz="28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("%2d%2d", &amp;a, &amp;b); 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CB31-5947-A14B-9168-9A4982404483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/>
      <p:bldP spid="2969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84300"/>
            <a:ext cx="8207375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250825" y="47244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5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：限定用户输入数据为以下格式为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12↙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34↙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  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同时要求程序输出结果为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a = "12", b = "34"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827088" y="3357563"/>
            <a:ext cx="7848600" cy="8223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4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scanf("%d%d", &amp;a, &amp;b);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printf("a = \"%d\", b = \"%d\"\n", a, b);</a:t>
            </a:r>
            <a:endParaRPr kumimoji="1" lang="en-US" altLang="zh-CN" sz="2400" b="1">
              <a:solidFill>
                <a:srgbClr val="CCEC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25B9-A86F-DA4F-B059-820414D986B3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build="p"/>
      <p:bldP spid="297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7991475" cy="3384550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 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								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a, b;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endParaRPr lang="fr-FR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 %d", &amp;a, &amp;b);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printf("a = %d, b = %d\n", a, b);</a:t>
            </a:r>
          </a:p>
          <a:p>
            <a:pPr marL="342900" indent="-342900">
              <a:lnSpc>
                <a:spcPct val="9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14350" y="5005388"/>
            <a:ext cx="80184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buClr>
                <a:srgbClr val="D60093"/>
              </a:buClr>
              <a:buSzPct val="80000"/>
              <a:buFont typeface="Monotype Sorts" charset="2"/>
              <a:buNone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问题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6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：设计程序使得用户可以以任意字符（回车、空格、制表符、逗号、其它）作为分隔符进行数据的输入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827088" y="3327400"/>
            <a:ext cx="5616575" cy="5191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scanf("%d%*c%d", &amp;a, &amp;b);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输入数据的格式控制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3.10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205D-2A9B-E340-8501-CDE78E10C449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build="p"/>
      <p:bldP spid="2990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data1, data2, sum;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op;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printf("Please enter the expression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	  data1 + data2\n");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scanf("%d%c%d",&amp;data1, &amp;op, &amp;data2);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printf("%d%c%d = %d\n",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data1, op, data2, data1+data2);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1979613" y="5218113"/>
            <a:ext cx="6769100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Please enter the expression data1 + data2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66725" y="518953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第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次测试</a:t>
            </a: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1979613" y="5589588"/>
            <a:ext cx="1727200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+ 3↙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1979613" y="5949950"/>
            <a:ext cx="2808287" cy="3968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3129 = 3141 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2195513" y="594995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 flipH="1">
            <a:off x="2195513" y="5949950"/>
            <a:ext cx="172720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2" name="Rectangle 10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3.11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1407-122D-894B-BFEF-B6A6A9DEC31E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7" grpId="0"/>
      <p:bldP spid="300038" grpId="0" animBg="1"/>
      <p:bldP spid="300039" grpId="0" animBg="1"/>
      <p:bldP spid="300040" grpId="0" animBg="1"/>
      <p:bldP spid="3000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data1, data2, sum;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op;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printf("Please enter the expression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	  data1 + data2\n");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scanf("%d%c%d",&amp;data1, &amp;op, &amp;data2);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printf("%d%c%d = %d\n",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data1, op, data2, data1+data2);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979613" y="5218113"/>
            <a:ext cx="67691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Please enter the expression data1 + data2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466725" y="51577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第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次测试</a:t>
            </a:r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1979613" y="558958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 3↙</a:t>
            </a: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1979613" y="5949950"/>
            <a:ext cx="2808287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 3 = 15 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3.11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B3D4-25D5-3C49-A311-538A6F1CFE8F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301061" grpId="0"/>
      <p:bldP spid="301062" grpId="0" animBg="1"/>
      <p:bldP spid="3010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8137525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data1, data2, sum;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op;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printf("Please enter the expression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	  data1 + data2\n");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scanf("%d%c%d",&amp;data1, &amp;op, &amp;data2);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printf("%d%c%d = %d\n",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data1, op, data2, data1+data2);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1979613" y="5218113"/>
            <a:ext cx="67691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Please enter the expression data1 + data2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466725" y="515778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第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3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宋体" charset="0"/>
              </a:rPr>
              <a:t>次测试</a:t>
            </a:r>
            <a:endParaRPr kumimoji="1" lang="zh-CN" alt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宋体" charset="0"/>
            </a:endParaRP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1979613" y="558958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12+3↙</a:t>
            </a: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1979613" y="5949950"/>
            <a:ext cx="2808287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12+3 = 15 </a:t>
            </a:r>
          </a:p>
        </p:txBody>
      </p:sp>
      <p:sp>
        <p:nvSpPr>
          <p:cNvPr id="302088" name="Rectangle 8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3.11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52E-39B7-3545-9046-0EC588DB3E51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animBg="1"/>
      <p:bldP spid="302085" grpId="0"/>
      <p:bldP spid="302086" grpId="0" animBg="1"/>
      <p:bldP spid="3020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36513" y="1484313"/>
            <a:ext cx="9144000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a;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b;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c;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an integer:");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scanf("%d", &amp;a);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printf("integer: %d\n", a);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character:");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scanf("%c", &amp;b);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printf("character: %c\n", b);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float number:");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scanf("%f", &amp;c);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printf("float: %f\n", c);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706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integer: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3708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希望得到的运行结果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451725" y="2009775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12↙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3706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character</a:t>
            </a:r>
            <a:r>
              <a:rPr kumimoji="1" lang="fr-FR" altLang="zh-CN" sz="2400">
                <a:latin typeface="Times New Roman" charset="0"/>
                <a:ea typeface="宋体" charset="0"/>
              </a:rPr>
              <a:t> </a:t>
            </a: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7883525" y="2844800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a↙</a:t>
            </a:r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3708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 float number: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8086725" y="3608388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3.5↙</a:t>
            </a:r>
          </a:p>
        </p:txBody>
      </p:sp>
      <p:sp>
        <p:nvSpPr>
          <p:cNvPr id="331786" name="Text Box 10"/>
          <p:cNvSpPr txBox="1">
            <a:spLocks noChangeArrowheads="1"/>
          </p:cNvSpPr>
          <p:nvPr/>
        </p:nvSpPr>
        <p:spPr bwMode="auto">
          <a:xfrm>
            <a:off x="3708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integer:12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3708400" y="3154363"/>
            <a:ext cx="5435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character</a:t>
            </a:r>
            <a:r>
              <a:rPr kumimoji="1" lang="fr-FR" altLang="zh-CN" sz="2400">
                <a:latin typeface="Times New Roman" charset="0"/>
                <a:ea typeface="宋体" charset="0"/>
              </a:rPr>
              <a:t> </a:t>
            </a: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:a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8" name="Rectangle 12"/>
          <p:cNvSpPr>
            <a:spLocks noChangeArrowheads="1"/>
          </p:cNvSpPr>
          <p:nvPr/>
        </p:nvSpPr>
        <p:spPr bwMode="auto">
          <a:xfrm>
            <a:off x="3708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float number:3.500000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1789" name="Rectangle 13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8D65-4C7D-CD4F-AF0C-E3E6DB578EDB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animBg="1"/>
      <p:bldP spid="331780" grpId="0" animBg="1"/>
      <p:bldP spid="331781" grpId="0" animBg="1"/>
      <p:bldP spid="331782" grpId="0" animBg="1"/>
      <p:bldP spid="331783" grpId="0" animBg="1"/>
      <p:bldP spid="331784" grpId="0" animBg="1"/>
      <p:bldP spid="331785" grpId="0" animBg="1"/>
      <p:bldP spid="331786" grpId="0" animBg="1"/>
      <p:bldP spid="331787" grpId="0" animBg="1"/>
      <p:bldP spid="3317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r>
              <a:rPr lang="zh-CN" altLang="en-US"/>
              <a:t>复合语句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86520" y="1835404"/>
            <a:ext cx="7772400" cy="4050792"/>
          </a:xfrm>
        </p:spPr>
        <p:txBody>
          <a:bodyPr/>
          <a:lstStyle/>
          <a:p>
            <a:r>
              <a:rPr lang="zh-CN" altLang="en-US" dirty="0">
                <a:ea typeface="宋体" charset="0"/>
              </a:rPr>
              <a:t>在什么情况下使用复合语句？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hlink"/>
                </a:solidFill>
                <a:ea typeface="宋体" charset="0"/>
              </a:rPr>
              <a:t>条件语句和循环语句在语法上只允许带一条</a:t>
            </a:r>
            <a:r>
              <a:rPr lang="zh-CN" altLang="en-US" dirty="0" smtClean="0">
                <a:solidFill>
                  <a:schemeClr val="hlink"/>
                </a:solidFill>
                <a:ea typeface="宋体" charset="0"/>
              </a:rPr>
              <a:t>语句（一个整体）</a:t>
            </a:r>
            <a:endParaRPr lang="zh-CN" altLang="en-US" dirty="0">
              <a:solidFill>
                <a:schemeClr val="hlink"/>
              </a:solidFill>
              <a:ea typeface="宋体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solidFill>
                  <a:schemeClr val="hlink"/>
                </a:solidFill>
                <a:ea typeface="宋体" charset="0"/>
              </a:rPr>
              <a:t>当分支和循环中需要进行多项操作时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1116013" y="3284538"/>
            <a:ext cx="2159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t=x;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x=y;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   y=t;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  <a:ea typeface="宋体" charset="0"/>
              </a:rPr>
              <a:t>}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5651500" y="3284538"/>
            <a:ext cx="2448892" cy="1152574"/>
          </a:xfrm>
          <a:prstGeom prst="cloudCallout">
            <a:avLst>
              <a:gd name="adj1" fmla="val -121472"/>
              <a:gd name="adj2" fmla="val 101241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1" lang="zh-CN" altLang="en-US" sz="1600" b="1" dirty="0" smtClean="0">
                <a:latin typeface="Times New Roman" charset="0"/>
                <a:ea typeface="宋体" charset="0"/>
              </a:rPr>
              <a:t>相对“独立运行空间”</a:t>
            </a:r>
            <a:endParaRPr kumimoji="1" lang="zh-CN" altLang="en-US" sz="1600" b="1" dirty="0">
              <a:latin typeface="Times New Roman" charset="0"/>
              <a:ea typeface="宋体" charset="0"/>
            </a:endParaRP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042988" y="3357563"/>
            <a:ext cx="2089150" cy="2951162"/>
          </a:xfrm>
          <a:prstGeom prst="rect">
            <a:avLst/>
          </a:prstGeom>
          <a:solidFill>
            <a:srgbClr val="FF9966">
              <a:alpha val="27843"/>
            </a:srgbClr>
          </a:solidFill>
          <a:ln w="38100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8B35-8C6A-414F-9E79-C9E0228C7879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34925" y="1484313"/>
            <a:ext cx="9109075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a;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b;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c;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an integer:");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scanf("%d", &amp;a);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printf("integer: %d\n", a);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character:");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scanf("%c", &amp;b);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printf("character: %c\n", b);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float number:");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scanf("%f", &amp;c);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printf("float: %f\n", c);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706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integer: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3708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结果好像很奇怪嘛！</a:t>
            </a:r>
          </a:p>
        </p:txBody>
      </p:sp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7451725" y="2009775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12↙</a:t>
            </a:r>
          </a:p>
        </p:txBody>
      </p:sp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3706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character</a:t>
            </a:r>
            <a:r>
              <a:rPr kumimoji="1" lang="fr-FR" altLang="zh-CN" sz="2400">
                <a:latin typeface="Times New Roman" charset="0"/>
                <a:ea typeface="宋体" charset="0"/>
              </a:rPr>
              <a:t> </a:t>
            </a: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7812088" y="2852738"/>
            <a:ext cx="1331912" cy="3667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b="1">
                <a:solidFill>
                  <a:srgbClr val="FFFFCC"/>
                </a:solidFill>
                <a:ea typeface="宋体" charset="0"/>
              </a:rPr>
              <a:t>character:</a:t>
            </a:r>
            <a:endParaRPr kumimoji="1" lang="en-US" altLang="zh-CN" b="1">
              <a:solidFill>
                <a:srgbClr val="FFFFCC"/>
              </a:solidFill>
              <a:ea typeface="宋体" charset="0"/>
            </a:endParaRPr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3708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 float number: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8086725" y="3594100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3.5↙</a:t>
            </a:r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3708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integer:12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11" name="Text Box 11"/>
          <p:cNvSpPr txBox="1">
            <a:spLocks noChangeArrowheads="1"/>
          </p:cNvSpPr>
          <p:nvPr/>
        </p:nvSpPr>
        <p:spPr bwMode="auto">
          <a:xfrm>
            <a:off x="3708400" y="3197225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en-US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12" name="Rectangle 12"/>
          <p:cNvSpPr>
            <a:spLocks noChangeArrowheads="1"/>
          </p:cNvSpPr>
          <p:nvPr/>
        </p:nvSpPr>
        <p:spPr bwMode="auto">
          <a:xfrm>
            <a:off x="3708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float number:3.500000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30A7-C46F-4E4F-BF49-B03BBFE4008F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/>
      <p:bldP spid="332804" grpId="0" animBg="1"/>
      <p:bldP spid="332805" grpId="0" animBg="1"/>
      <p:bldP spid="332806" grpId="0" animBg="1"/>
      <p:bldP spid="332807" grpId="0" animBg="1"/>
      <p:bldP spid="332808" grpId="0" animBg="1"/>
      <p:bldP spid="332809" grpId="0" animBg="1"/>
      <p:bldP spid="332810" grpId="0" animBg="1"/>
      <p:bldP spid="332811" grpId="0" animBg="1"/>
      <p:bldP spid="3328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4288" y="1484313"/>
            <a:ext cx="9144000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a;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b;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float</a:t>
            </a: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c;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an integer:");    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scanf("%d", &amp;a);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printf("integer: %d\n", a);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character:");    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</a:t>
            </a:r>
            <a:r>
              <a:rPr kumimoji="1"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</a:t>
            </a: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", &amp;b);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printf("character: %c\n", b);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printf("Please input a float number:");    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scanf("%f", &amp;c);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printf("float: %f\n", c);	</a:t>
            </a:r>
          </a:p>
          <a:p>
            <a:pPr>
              <a:defRPr/>
            </a:pPr>
            <a:r>
              <a:rPr kumimoji="1" lang="fr-FR" altLang="zh-CN" sz="2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 dirty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41988" name="圆角矩形标注 4"/>
          <p:cNvSpPr>
            <a:spLocks noChangeArrowheads="1"/>
          </p:cNvSpPr>
          <p:nvPr/>
        </p:nvSpPr>
        <p:spPr bwMode="auto">
          <a:xfrm>
            <a:off x="3357563" y="1643063"/>
            <a:ext cx="3071812" cy="1328737"/>
          </a:xfrm>
          <a:prstGeom prst="wedgeRoundRectCallout">
            <a:avLst>
              <a:gd name="adj1" fmla="val -64088"/>
              <a:gd name="adj2" fmla="val 105213"/>
              <a:gd name="adj3" fmla="val 16667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输入数据</a:t>
            </a:r>
            <a:r>
              <a:rPr lang="en-US" altLang="zh-CN">
                <a:solidFill>
                  <a:srgbClr val="FFFF00"/>
                </a:solidFill>
              </a:rPr>
              <a:t>12</a:t>
            </a:r>
            <a:r>
              <a:rPr lang="zh-CN" altLang="en-US">
                <a:solidFill>
                  <a:srgbClr val="FFFF00"/>
                </a:solidFill>
              </a:rPr>
              <a:t>后，按的回车键被当作有效字符读给字符型变量</a:t>
            </a:r>
            <a:r>
              <a:rPr lang="en-US" altLang="zh-CN">
                <a:solidFill>
                  <a:srgbClr val="FFFF00"/>
                </a:solidFill>
              </a:rPr>
              <a:t>b</a:t>
            </a:r>
            <a:r>
              <a:rPr lang="zh-CN" altLang="en-US">
                <a:solidFill>
                  <a:srgbClr val="FFFF00"/>
                </a:solidFill>
              </a:rPr>
              <a:t>了。</a:t>
            </a: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6F3B-8643-F046-815F-A4E852B9864C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14288" y="1484313"/>
            <a:ext cx="9144000" cy="5273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&lt;stdio.h&gt;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main()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{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a;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b;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float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c;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an integer:");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scanf("%d", &amp;a);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printf("integer: %d\n", a);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 character:");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getchar();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/*</a:t>
            </a:r>
            <a:r>
              <a:rPr kumimoji="1" lang="zh-CN" altLang="fr-FR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吸收掉前面输入整型数据后面键入的回车字符</a:t>
            </a:r>
            <a:r>
              <a:rPr kumimoji="1" lang="zh-CN" altLang="fr-FR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*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/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scanf("%</a:t>
            </a:r>
            <a:r>
              <a:rPr kumimoji="1" lang="fr-F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c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", &amp;b);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printf("character: %c\n", b);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 float number:");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scanf("%f", &amp;c);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printf("float: %f\n", c);	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ea typeface="宋体" charset="0"/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706813" y="1989138"/>
            <a:ext cx="5437187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integer: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3708400" y="1531938"/>
            <a:ext cx="54356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程序修改后得到的运行结果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7451725" y="2009775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12↙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3706813" y="2767013"/>
            <a:ext cx="5437187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an character</a:t>
            </a:r>
            <a:r>
              <a:rPr kumimoji="1" lang="fr-FR" altLang="zh-CN" sz="2400">
                <a:latin typeface="Times New Roman" charset="0"/>
                <a:ea typeface="宋体" charset="0"/>
              </a:rPr>
              <a:t> </a:t>
            </a: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7883525" y="2844800"/>
            <a:ext cx="79216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a↙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3708400" y="3594100"/>
            <a:ext cx="47529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Please input a float number: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8086725" y="3608388"/>
            <a:ext cx="1057275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Courier New" charset="0"/>
                <a:ea typeface="宋体" charset="0"/>
              </a:rPr>
              <a:t>3.5↙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3708400" y="2363788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integer:12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708400" y="3154363"/>
            <a:ext cx="5435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character</a:t>
            </a:r>
            <a:r>
              <a:rPr kumimoji="1" lang="fr-FR" altLang="zh-CN" sz="2400">
                <a:latin typeface="Times New Roman" charset="0"/>
                <a:ea typeface="宋体" charset="0"/>
              </a:rPr>
              <a:t> </a:t>
            </a:r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:a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3708400" y="3922713"/>
            <a:ext cx="543560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fr-FR" altLang="zh-CN" sz="2000" b="1">
                <a:solidFill>
                  <a:srgbClr val="FFFFCC"/>
                </a:solidFill>
                <a:latin typeface="Courier New" charset="0"/>
                <a:ea typeface="宋体" charset="0"/>
              </a:rPr>
              <a:t>float number:3.500000</a:t>
            </a:r>
            <a:endParaRPr kumimoji="1" lang="en-US" altLang="zh-CN" sz="2000" b="1">
              <a:solidFill>
                <a:srgbClr val="FFFFCC"/>
              </a:solidFill>
              <a:latin typeface="Courier New" charset="0"/>
              <a:ea typeface="宋体" charset="0"/>
            </a:endParaRPr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0BAD-503F-0641-BE66-1566BE67C143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nimBg="1"/>
      <p:bldP spid="334852" grpId="0" animBg="1"/>
      <p:bldP spid="334853" grpId="0" animBg="1"/>
      <p:bldP spid="334854" grpId="0" animBg="1"/>
      <p:bldP spid="334855" grpId="0" animBg="1"/>
      <p:bldP spid="334856" grpId="0" animBg="1"/>
      <p:bldP spid="334857" grpId="0" animBg="1"/>
      <p:bldP spid="334858" grpId="0" animBg="1"/>
      <p:bldP spid="334859" grpId="0" animBg="1"/>
      <p:bldP spid="3348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14288" y="1484313"/>
            <a:ext cx="9144000" cy="49688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&lt;stdio.h&gt;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main()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{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a;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b;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float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c;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an integer:");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scanf("%d", &amp;a);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printf("integer: %d\n", a);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 character:");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"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%</a:t>
            </a:r>
            <a:r>
              <a:rPr kumimoji="1" lang="fr-F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1s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"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, &amp;b); /*</a:t>
            </a:r>
            <a:r>
              <a:rPr kumimoji="1" lang="zh-CN" altLang="fr-FR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第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2</a:t>
            </a:r>
            <a:r>
              <a:rPr kumimoji="1" lang="zh-CN" altLang="fr-FR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种解决方案*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/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printf("character: %c\n", b);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printf("Please input a float number:");    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scanf("%f", &amp;c);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    printf("float: %f\n", c);	</a:t>
            </a:r>
          </a:p>
          <a:p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宋体" charset="0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ea typeface="宋体" charset="0"/>
            </a:endParaRP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539750" y="333375"/>
            <a:ext cx="80676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C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格式符存在的问题及其解决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—</a:t>
            </a: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charset="0"/>
              <a:ea typeface="黑体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348038" y="1628775"/>
            <a:ext cx="5795962" cy="1600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这里</a:t>
            </a:r>
            <a:r>
              <a:rPr kumimoji="1" lang="en-US" altLang="zh-CN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s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前面的符号是数字</a:t>
            </a:r>
            <a:r>
              <a:rPr kumimoji="1" lang="en-US" altLang="zh-CN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1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，不是字母</a:t>
            </a:r>
            <a:r>
              <a:rPr kumimoji="1" lang="en-US" altLang="zh-CN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L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的小写</a:t>
            </a:r>
          </a:p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将程序的</a:t>
            </a:r>
            <a:r>
              <a:rPr kumimoji="1" lang="en-US" altLang="zh-CN" sz="22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宋体" charset="0"/>
              </a:rPr>
              <a:t>%c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改为</a:t>
            </a:r>
            <a:r>
              <a:rPr kumimoji="1" lang="en-US" altLang="zh-CN" sz="22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宋体" charset="0"/>
              </a:rPr>
              <a:t>%1s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charset="0"/>
                <a:ea typeface="宋体" charset="0"/>
              </a:rPr>
              <a:t>用于读入单个字符，由于</a:t>
            </a:r>
            <a:r>
              <a:rPr kumimoji="1" lang="en-US" altLang="zh-CN" sz="22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宋体" charset="0"/>
              </a:rPr>
              <a:t>%1s</a:t>
            </a:r>
            <a:r>
              <a:rPr kumimoji="1" lang="zh-CN" altLang="en-US" sz="22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ea typeface="宋体" charset="0"/>
              </a:rPr>
              <a:t>完全忽略空格和回车符，可以避免回车符被作为单个字符读入。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FA9E-3A52-E84E-8E83-CE13664535B0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611188" y="2559050"/>
            <a:ext cx="7848600" cy="37496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&lt;stdio.h&gt;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data1, data2, sum;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</a:t>
            </a:r>
            <a:r>
              <a:rPr kumimoji="1" lang="fr-FR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op;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printf("Please enter the expression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	  data1 + data2\n");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scanf("%d%</a:t>
            </a:r>
            <a:r>
              <a:rPr kumimoji="1" lang="fr-F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1s</a:t>
            </a: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%d",&amp;data1, &amp;op, &amp;data2);	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printf("%d%c%d = %d\n", 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          data1, op, data2, data1+data2);</a:t>
            </a:r>
          </a:p>
          <a:p>
            <a:pPr>
              <a:defRPr/>
            </a:pPr>
            <a:r>
              <a:rPr kumimoji="1" lang="fr-FR" altLang="zh-CN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12+3↙</a:t>
            </a:r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2484438" y="1557338"/>
            <a:ext cx="17272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 + 3↙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4787900" y="1484313"/>
            <a:ext cx="1727200" cy="9445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pitchFamily="18" charset="0"/>
                <a:ea typeface="宋体" pitchFamily="2" charset="-122"/>
              </a:rPr>
              <a:t>↙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+</a:t>
            </a:r>
            <a:r>
              <a:rPr kumimoji="1"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Times New Roman" pitchFamily="18" charset="0"/>
                <a:ea typeface="宋体" pitchFamily="2" charset="-122"/>
              </a:rPr>
              <a:t>↙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9F9F9F"/>
                  </a:outerShdw>
                </a:effectLst>
                <a:latin typeface="Courier New" pitchFamily="49" charset="0"/>
                <a:ea typeface="宋体" pitchFamily="2" charset="-122"/>
              </a:rPr>
              <a:t>3↙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42875" y="333375"/>
            <a:ext cx="88931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zh-CN" altLang="en-US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再回头来看例</a:t>
            </a:r>
            <a:r>
              <a:rPr kumimoji="1" lang="en-US" altLang="zh-CN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3.11</a:t>
            </a:r>
            <a:r>
              <a:rPr kumimoji="1" lang="zh-CN" altLang="en-US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，以任意分隔符输入加法算式，可能吗？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656E-5381-124F-BAB6-2A4FF1F7D062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这一章我们学习了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>
                <a:latin typeface="Courier New" charset="0"/>
                <a:ea typeface="宋体" charset="0"/>
              </a:rPr>
              <a:t>字符输入函数</a:t>
            </a:r>
            <a:r>
              <a:rPr kumimoji="1" lang="en-US" altLang="zh-CN" sz="3200">
                <a:solidFill>
                  <a:schemeClr val="tx1"/>
                </a:solidFill>
                <a:latin typeface="Courier New" charset="0"/>
                <a:ea typeface="宋体" charset="0"/>
              </a:rPr>
              <a:t>getchar()</a:t>
            </a:r>
          </a:p>
          <a:p>
            <a:r>
              <a:rPr kumimoji="1" lang="zh-CN" altLang="en-US" sz="3200">
                <a:latin typeface="Courier New" charset="0"/>
                <a:ea typeface="宋体" charset="0"/>
              </a:rPr>
              <a:t>字符输出函数</a:t>
            </a:r>
            <a:r>
              <a:rPr kumimoji="1" lang="en-US" altLang="zh-CN" sz="3200">
                <a:solidFill>
                  <a:schemeClr val="tx1"/>
                </a:solidFill>
                <a:latin typeface="Courier New" charset="0"/>
                <a:ea typeface="宋体" charset="0"/>
              </a:rPr>
              <a:t>putchar()</a:t>
            </a:r>
          </a:p>
          <a:p>
            <a:r>
              <a:rPr kumimoji="1" lang="zh-CN" altLang="en-US" sz="3200">
                <a:latin typeface="Courier New" charset="0"/>
                <a:ea typeface="宋体" charset="0"/>
              </a:rPr>
              <a:t>格式输入函数</a:t>
            </a:r>
            <a:r>
              <a:rPr kumimoji="1" lang="en-US" altLang="zh-CN" sz="3200">
                <a:solidFill>
                  <a:schemeClr val="tx1"/>
                </a:solidFill>
                <a:latin typeface="Courier New" charset="0"/>
                <a:ea typeface="宋体" charset="0"/>
              </a:rPr>
              <a:t>scanf()</a:t>
            </a:r>
          </a:p>
          <a:p>
            <a:r>
              <a:rPr kumimoji="1" lang="zh-CN" altLang="en-US" sz="3200">
                <a:latin typeface="Courier New" charset="0"/>
                <a:ea typeface="宋体" charset="0"/>
              </a:rPr>
              <a:t>格式输出函数</a:t>
            </a:r>
            <a:r>
              <a:rPr kumimoji="1" lang="en-US" altLang="zh-CN" sz="3200">
                <a:solidFill>
                  <a:schemeClr val="tx1"/>
                </a:solidFill>
                <a:latin typeface="Courier New" charset="0"/>
                <a:ea typeface="宋体" charset="0"/>
              </a:rPr>
              <a:t>printf()</a:t>
            </a:r>
          </a:p>
          <a:p>
            <a:r>
              <a:rPr kumimoji="1" lang="zh-CN" altLang="en-US" sz="3200">
                <a:latin typeface="Courier New" charset="0"/>
                <a:ea typeface="宋体" charset="0"/>
              </a:rPr>
              <a:t>格式控制问题</a:t>
            </a:r>
            <a:r>
              <a:rPr kumimoji="1" lang="en-US" altLang="zh-CN" sz="3200">
                <a:latin typeface="Courier New" charset="0"/>
                <a:ea typeface="宋体" charset="0"/>
              </a:rPr>
              <a:t>——</a:t>
            </a:r>
            <a:r>
              <a:rPr kumimoji="1" lang="zh-CN" altLang="en-US" sz="3200">
                <a:latin typeface="Courier New" charset="0"/>
                <a:ea typeface="宋体" charset="0"/>
              </a:rPr>
              <a:t>难点</a:t>
            </a:r>
            <a:endParaRPr lang="zh-CN" altLang="en-US" sz="3200">
              <a:latin typeface="Courier New" charset="0"/>
              <a:ea typeface="宋体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4EDB-D4B4-C042-A054-4B3BC0DE4FD4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accent2"/>
                </a:solidFill>
              </a:rPr>
              <a:t>几点忠告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>
                <a:ea typeface="宋体" charset="0"/>
              </a:rPr>
              <a:t>不要拘泥于细节</a:t>
            </a:r>
          </a:p>
          <a:p>
            <a:r>
              <a:rPr kumimoji="1" lang="zh-CN" altLang="en-US" sz="3200" dirty="0">
                <a:ea typeface="宋体" charset="0"/>
              </a:rPr>
              <a:t>不要死记硬背</a:t>
            </a:r>
          </a:p>
          <a:p>
            <a:r>
              <a:rPr kumimoji="1" lang="zh-CN" altLang="en-US" sz="3200" dirty="0" smtClean="0">
                <a:ea typeface="宋体" charset="0"/>
              </a:rPr>
              <a:t>在实际使用中慢</a:t>
            </a:r>
            <a:r>
              <a:rPr kumimoji="1" lang="zh-CN" altLang="en-US" sz="3200" dirty="0">
                <a:ea typeface="宋体" charset="0"/>
              </a:rPr>
              <a:t>慢掌握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D009-83B5-5F4C-A90A-8A0960FB7376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892" y="2132856"/>
            <a:ext cx="7772400" cy="1609344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13800" dirty="0" smtClean="0"/>
              <a:t>谢谢</a:t>
            </a:r>
            <a:endParaRPr kumimoji="1" lang="zh-CN" altLang="en-US" sz="13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55A0-F3F0-3C4B-8830-CC7175E1CFBD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89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377825"/>
            <a:ext cx="7566025" cy="790575"/>
          </a:xfrm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accent2"/>
                </a:solidFill>
              </a:rPr>
              <a:t>例</a:t>
            </a:r>
            <a:r>
              <a:rPr lang="en-US" altLang="zh-CN" smtClean="0">
                <a:solidFill>
                  <a:schemeClr val="accent2"/>
                </a:solidFill>
              </a:rPr>
              <a:t>3.1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484313"/>
            <a:ext cx="7859713" cy="3457575"/>
          </a:xfrm>
          <a:solidFill>
            <a:srgbClr val="000080"/>
          </a:solidFill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main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 = 0;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{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	    </a:t>
            </a:r>
            <a:r>
              <a:rPr lang="fr-FR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int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a = 1;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   	    </a:t>
            </a:r>
            <a:r>
              <a:rPr lang="fr-FR" altLang="zh-CN" sz="24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("In: a = %d\n", a);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}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	  </a:t>
            </a:r>
            <a:r>
              <a:rPr lang="fr-FR" altLang="zh-CN" sz="24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("Out: a = %d\n", a);</a:t>
            </a:r>
          </a:p>
          <a:p>
            <a:pPr marL="342900" indent="-342900">
              <a:lnSpc>
                <a:spcPct val="80000"/>
              </a:lnSpc>
              <a:buFont typeface="Monotype Sorts" charset="2"/>
              <a:buNone/>
              <a:defRPr/>
            </a:pPr>
            <a:r>
              <a:rPr lang="fr-FR" altLang="zh-CN" sz="24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} </a:t>
            </a:r>
            <a:endParaRPr lang="en-US" altLang="zh-CN" sz="240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684213" y="5229225"/>
            <a:ext cx="2951162" cy="82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7540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In: a = 1</a:t>
            </a:r>
          </a:p>
          <a:p>
            <a:r>
              <a:rPr kumimoji="1" lang="en-US" altLang="zh-CN" sz="2400" b="1">
                <a:solidFill>
                  <a:schemeClr val="bg1"/>
                </a:solidFill>
                <a:latin typeface="Courier New" charset="0"/>
                <a:ea typeface="宋体" charset="0"/>
              </a:rPr>
              <a:t>Out: a = 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8AE-DC86-EE46-878E-115AADA07C4A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空语句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342900" indent="-342900"/>
            <a:r>
              <a:rPr lang="zh-CN" altLang="en-US" dirty="0">
                <a:solidFill>
                  <a:schemeClr val="accent2"/>
                </a:solidFill>
                <a:ea typeface="宋体" charset="0"/>
              </a:rPr>
              <a:t>空语句有什么作用？</a:t>
            </a:r>
          </a:p>
          <a:p>
            <a:pPr marL="742950" lvl="1"/>
            <a:r>
              <a:rPr lang="zh-CN" altLang="en-US" dirty="0">
                <a:solidFill>
                  <a:schemeClr val="hlink"/>
                </a:solidFill>
                <a:ea typeface="宋体" charset="0"/>
              </a:rPr>
              <a:t>什么也不做，只表示语句的存在</a:t>
            </a:r>
          </a:p>
          <a:p>
            <a:pPr marL="742950" lvl="1"/>
            <a:r>
              <a:rPr lang="zh-CN" altLang="en-US" dirty="0">
                <a:solidFill>
                  <a:schemeClr val="hlink"/>
                </a:solidFill>
                <a:ea typeface="宋体" charset="0"/>
              </a:rPr>
              <a:t>自顶向下程序设计时用在那些未完成的模块中</a:t>
            </a:r>
          </a:p>
          <a:p>
            <a:pPr marL="742950" lvl="1"/>
            <a:r>
              <a:rPr lang="zh-CN" altLang="en-US" dirty="0">
                <a:solidFill>
                  <a:schemeClr val="hlink"/>
                </a:solidFill>
                <a:ea typeface="宋体" charset="0"/>
              </a:rPr>
              <a:t>延时用的空循环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187624" y="3429000"/>
            <a:ext cx="38163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；</a:t>
            </a:r>
            <a:endParaRPr kumimoji="1"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281E-9CE4-B549-A3E7-8366D1B7E01A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字符输入输出函数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字符输出函数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  <a:latin typeface="Courier New" charset="0"/>
                <a:ea typeface="宋体" charset="0"/>
              </a:rPr>
              <a:t>putchar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(</a:t>
            </a:r>
            <a:r>
              <a:rPr kumimoji="1" lang="en-US" altLang="zh-CN" dirty="0" err="1">
                <a:solidFill>
                  <a:schemeClr val="tx1"/>
                </a:solidFill>
                <a:latin typeface="Courier New" charset="0"/>
                <a:ea typeface="宋体" charset="0"/>
              </a:rPr>
              <a:t>ch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)</a:t>
            </a:r>
          </a:p>
          <a:p>
            <a:pPr lvl="1"/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输出</a:t>
            </a:r>
            <a:r>
              <a:rPr kumimoji="1" lang="zh-CN" altLang="en-US" u="sng" dirty="0">
                <a:solidFill>
                  <a:srgbClr val="FF3300"/>
                </a:solidFill>
                <a:latin typeface="Courier New" charset="0"/>
                <a:ea typeface="宋体" charset="0"/>
              </a:rPr>
              <a:t>一个</a:t>
            </a:r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字符</a:t>
            </a:r>
            <a:r>
              <a:rPr kumimoji="1" lang="en-US" altLang="zh-CN" dirty="0" err="1" smtClean="0">
                <a:solidFill>
                  <a:schemeClr val="tx1"/>
                </a:solidFill>
                <a:latin typeface="Courier New" charset="0"/>
                <a:ea typeface="宋体" charset="0"/>
              </a:rPr>
              <a:t>ch</a:t>
            </a:r>
            <a:endParaRPr kumimoji="1" lang="zh-CN" altLang="en-US" dirty="0" smtClean="0">
              <a:solidFill>
                <a:schemeClr val="tx1"/>
              </a:solidFill>
              <a:latin typeface="Courier New" charset="0"/>
              <a:ea typeface="宋体" charset="0"/>
            </a:endParaRPr>
          </a:p>
          <a:p>
            <a:pPr lvl="1"/>
            <a:endParaRPr kumimoji="1" lang="zh-CN" altLang="en-US" dirty="0">
              <a:latin typeface="Courier New" charset="0"/>
              <a:ea typeface="宋体" charset="0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Courier New" charset="0"/>
              <a:ea typeface="宋体" charset="0"/>
            </a:endParaRPr>
          </a:p>
          <a:p>
            <a:r>
              <a:rPr lang="zh-CN" altLang="en-US" dirty="0">
                <a:ea typeface="宋体" charset="0"/>
              </a:rPr>
              <a:t>字符输入函数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  <a:latin typeface="Courier New" charset="0"/>
                <a:ea typeface="宋体" charset="0"/>
              </a:rPr>
              <a:t>getchar</a:t>
            </a:r>
            <a:r>
              <a:rPr kumimoji="1" lang="en-US" altLang="zh-CN" dirty="0">
                <a:solidFill>
                  <a:schemeClr val="tx1"/>
                </a:solidFill>
                <a:latin typeface="Courier New" charset="0"/>
                <a:ea typeface="宋体" charset="0"/>
              </a:rPr>
              <a:t>()</a:t>
            </a:r>
          </a:p>
          <a:p>
            <a:pPr lvl="1"/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无参数</a:t>
            </a:r>
          </a:p>
          <a:p>
            <a:pPr lvl="1"/>
            <a:r>
              <a:rPr kumimoji="1" lang="zh-CN" altLang="en-US" dirty="0">
                <a:solidFill>
                  <a:schemeClr val="hlink"/>
                </a:solidFill>
                <a:latin typeface="Courier New" charset="0"/>
                <a:ea typeface="宋体" charset="0"/>
              </a:rPr>
              <a:t>函数值为从输入设备接收的字符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C06-162B-1B42-8ADD-E2D409BD91C7}" type="datetime1">
              <a:rPr lang="zh-CN" altLang="en-US" smtClean="0"/>
              <a:t>2018/11/1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107950" y="1412875"/>
            <a:ext cx="9036050" cy="44735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#</a:t>
            </a:r>
            <a:r>
              <a:rPr kumimoji="1" lang="fr-FR" altLang="zh-CN" sz="2400" b="1">
                <a:solidFill>
                  <a:schemeClr val="bg1"/>
                </a:solidFill>
                <a:latin typeface="Courier New" pitchFamily="49" charset="0"/>
                <a:ea typeface="宋体" pitchFamily="2" charset="-122"/>
              </a:rPr>
              <a:t>include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&lt;stdio.h&gt;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66"/>
                </a:solidFill>
                <a:latin typeface="Courier New" pitchFamily="49" charset="0"/>
                <a:ea typeface="宋体" pitchFamily="2" charset="-122"/>
              </a:rPr>
              <a:t>main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()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char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ch;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                     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("Press a key and then press Enter:");	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ch = </a:t>
            </a:r>
            <a:r>
              <a:rPr kumimoji="1"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getchar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(); 	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printf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("You pressed ");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putchar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(ch);          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fr-FR" altLang="zh-CN" sz="2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putchar</a:t>
            </a: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('\n');</a:t>
            </a:r>
          </a:p>
          <a:p>
            <a:pPr>
              <a:defRPr/>
            </a:pPr>
            <a:r>
              <a:rPr kumimoji="1" lang="fr-FR" altLang="zh-CN" sz="2400" b="1">
                <a:solidFill>
                  <a:srgbClr val="FFFF99"/>
                </a:solidFill>
                <a:latin typeface="Courier New" pitchFamily="49" charset="0"/>
                <a:ea typeface="宋体" pitchFamily="2" charset="-122"/>
              </a:rPr>
              <a:t>}</a:t>
            </a:r>
            <a:endParaRPr kumimoji="1" lang="en-US" altLang="zh-CN" sz="2800" b="1">
              <a:solidFill>
                <a:srgbClr val="FFFF99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867400" y="728663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bg1"/>
                </a:solidFill>
                <a:latin typeface="Comic Sans MS" charset="0"/>
                <a:ea typeface="宋体" charset="0"/>
              </a:rPr>
              <a:t>运行程序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3851275" y="1546225"/>
            <a:ext cx="529272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fr-FR" altLang="zh-CN" b="1">
                <a:solidFill>
                  <a:schemeClr val="bg1"/>
                </a:solidFill>
                <a:latin typeface="Courier New" charset="0"/>
                <a:ea typeface="宋体" charset="0"/>
              </a:rPr>
              <a:t>Press a key and then press Enter:</a:t>
            </a:r>
            <a:endParaRPr kumimoji="1" lang="en-US" altLang="zh-CN" b="1">
              <a:solidFill>
                <a:schemeClr val="bg1"/>
              </a:solidFill>
              <a:latin typeface="Courier New" charset="0"/>
              <a:ea typeface="宋体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366125" y="6518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D60093"/>
                </a:solidFill>
                <a:latin typeface="Times New Roman" charset="0"/>
                <a:ea typeface="宋体" charset="0"/>
              </a:rPr>
              <a:t>311</a:t>
            </a: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107950" y="1854200"/>
            <a:ext cx="3743325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107950" y="3294063"/>
            <a:ext cx="8856663" cy="360362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7950" y="4041775"/>
            <a:ext cx="3600450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107950" y="4432300"/>
            <a:ext cx="5040313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107950" y="4805363"/>
            <a:ext cx="5040313" cy="360362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107950" y="5165725"/>
            <a:ext cx="5040313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106363" y="5511800"/>
            <a:ext cx="5041900" cy="360363"/>
          </a:xfrm>
          <a:prstGeom prst="rect">
            <a:avLst/>
          </a:prstGeom>
          <a:gradFill rotWithShape="1">
            <a:gsLst>
              <a:gs pos="0">
                <a:srgbClr val="FFFF99">
                  <a:alpha val="39998"/>
                </a:srgbClr>
              </a:gs>
              <a:gs pos="100000">
                <a:srgbClr val="767647">
                  <a:alpha val="3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0"/>
            </a:endParaRP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8459788" y="1535113"/>
            <a:ext cx="550862" cy="3667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bg1"/>
                </a:solidFill>
                <a:latin typeface="Courier New" charset="0"/>
                <a:ea typeface="宋体" charset="0"/>
              </a:rPr>
              <a:t>A↙</a:t>
            </a:r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3851275" y="1844675"/>
            <a:ext cx="529272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fr-FR" altLang="zh-CN" b="1">
                <a:solidFill>
                  <a:schemeClr val="bg1"/>
                </a:solidFill>
                <a:latin typeface="Courier New" charset="0"/>
                <a:ea typeface="宋体" charset="0"/>
              </a:rPr>
              <a:t>You pressed</a:t>
            </a:r>
            <a:endParaRPr kumimoji="1" lang="en-US" altLang="zh-CN" b="1">
              <a:solidFill>
                <a:schemeClr val="bg1"/>
              </a:solidFill>
              <a:latin typeface="Courier New" charset="0"/>
              <a:ea typeface="宋体" charset="0"/>
            </a:endParaRPr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5570538" y="1844675"/>
            <a:ext cx="320675" cy="366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bg1"/>
                </a:solidFill>
                <a:latin typeface="Courier New" charset="0"/>
                <a:ea typeface="宋体" charset="0"/>
              </a:rPr>
              <a:t>A</a:t>
            </a:r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zh-CN" alt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3.2</a:t>
            </a:r>
            <a:endParaRPr kumimoji="1" lang="zh-CN" alt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4453" name="AutoShape 21"/>
          <p:cNvSpPr>
            <a:spLocks/>
          </p:cNvSpPr>
          <p:nvPr/>
        </p:nvSpPr>
        <p:spPr bwMode="auto">
          <a:xfrm>
            <a:off x="773113" y="6092825"/>
            <a:ext cx="3294062" cy="609600"/>
          </a:xfrm>
          <a:prstGeom prst="borderCallout3">
            <a:avLst>
              <a:gd name="adj1" fmla="val 18750"/>
              <a:gd name="adj2" fmla="val 102315"/>
              <a:gd name="adj3" fmla="val 18750"/>
              <a:gd name="adj4" fmla="val 102940"/>
              <a:gd name="adj5" fmla="val -50000"/>
              <a:gd name="adj6" fmla="val 102940"/>
              <a:gd name="adj7" fmla="val -119009"/>
              <a:gd name="adj8" fmla="val 31713"/>
            </a:avLst>
          </a:prstGeom>
          <a:solidFill>
            <a:srgbClr val="FFCC99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zh-CN" altLang="en-US" sz="2400" b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</a:rPr>
              <a:t>该语句的作用是什么？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C910-CFD7-C448-AA2A-B8C2AA611C54}" type="datetime1">
              <a:rPr lang="zh-CN" altLang="en-US" smtClean="0"/>
              <a:t>2018/11/1</a:t>
            </a:fld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4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7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7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7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4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74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74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74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4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build="allAtOnce" autoUpdateAnimBg="0"/>
      <p:bldP spid="274437" grpId="0" animBg="1" autoUpdateAnimBg="0"/>
      <p:bldP spid="274440" grpId="0" animBg="1"/>
      <p:bldP spid="274440" grpId="1" animBg="1"/>
      <p:bldP spid="274442" grpId="0" animBg="1"/>
      <p:bldP spid="274442" grpId="1" animBg="1"/>
      <p:bldP spid="274443" grpId="0" animBg="1"/>
      <p:bldP spid="274443" grpId="1" animBg="1"/>
      <p:bldP spid="274444" grpId="0" animBg="1"/>
      <p:bldP spid="274444" grpId="1" animBg="1"/>
      <p:bldP spid="274445" grpId="0" animBg="1"/>
      <p:bldP spid="274445" grpId="1" animBg="1"/>
      <p:bldP spid="274446" grpId="0" animBg="1"/>
      <p:bldP spid="274446" grpId="1" animBg="1"/>
      <p:bldP spid="274447" grpId="0" animBg="1"/>
      <p:bldP spid="274447" grpId="1" animBg="1"/>
      <p:bldP spid="274448" grpId="0" animBg="1" autoUpdateAnimBg="0"/>
      <p:bldP spid="274449" grpId="0" animBg="1" autoUpdateAnimBg="0"/>
      <p:bldP spid="274450" grpId="0" animBg="1" autoUpdateAnimBg="0"/>
      <p:bldP spid="2744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197</TotalTime>
  <Words>3827</Words>
  <Application>Microsoft Macintosh PowerPoint</Application>
  <PresentationFormat>全屏显示(4:3)</PresentationFormat>
  <Paragraphs>719</Paragraphs>
  <Slides>57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Calibri</vt:lpstr>
      <vt:lpstr>Comic Sans MS</vt:lpstr>
      <vt:lpstr>Courier New</vt:lpstr>
      <vt:lpstr>Mangal</vt:lpstr>
      <vt:lpstr>Monotype Sorts</vt:lpstr>
      <vt:lpstr>Rockwell</vt:lpstr>
      <vt:lpstr>Rockwell Condensed</vt:lpstr>
      <vt:lpstr>Rockwell Extra Bold</vt:lpstr>
      <vt:lpstr>Times</vt:lpstr>
      <vt:lpstr>Times New Roman</vt:lpstr>
      <vt:lpstr>Wingdings</vt:lpstr>
      <vt:lpstr>方正姚体</vt:lpstr>
      <vt:lpstr>黑体</vt:lpstr>
      <vt:lpstr>楷体_GB2312</vt:lpstr>
      <vt:lpstr>隶书</vt:lpstr>
      <vt:lpstr>宋体</vt:lpstr>
      <vt:lpstr>Arial</vt:lpstr>
      <vt:lpstr>木活字</vt:lpstr>
      <vt:lpstr>PowerPoint 演示文稿</vt:lpstr>
      <vt:lpstr>内容提要</vt:lpstr>
      <vt:lpstr>C语言中的语句</vt:lpstr>
      <vt:lpstr>顺序结构程序的基本操作</vt:lpstr>
      <vt:lpstr>复合语句</vt:lpstr>
      <vt:lpstr>例3.1</vt:lpstr>
      <vt:lpstr>空语句</vt:lpstr>
      <vt:lpstr>字符输入输出函数</vt:lpstr>
      <vt:lpstr>PowerPoint 演示文稿</vt:lpstr>
      <vt:lpstr>格式输出函数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格式输入函数</vt:lpstr>
      <vt:lpstr>格式输入函数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这一章我们学习了</vt:lpstr>
      <vt:lpstr>几点忠告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</cp:revision>
  <dcterms:created xsi:type="dcterms:W3CDTF">2016-10-10T09:18:36Z</dcterms:created>
  <dcterms:modified xsi:type="dcterms:W3CDTF">2018-11-01T08:24:05Z</dcterms:modified>
</cp:coreProperties>
</file>