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gif" ContentType="image/gif"/>
  <Default Extension="bin" ContentType="audio/unknown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2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3.bin" ContentType="application/vnd.openxmlformats-officedocument.oleObject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4.bin" ContentType="application/vnd.openxmlformats-officedocument.oleObject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embeddings/oleObject5.bin" ContentType="application/vnd.openxmlformats-officedocument.oleObject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embeddings/oleObject6.bin" ContentType="application/vnd.openxmlformats-officedocument.oleObject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embeddings/oleObject7.bin" ContentType="application/vnd.openxmlformats-officedocument.oleObject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7" r:id="rId1"/>
  </p:sldMasterIdLst>
  <p:notesMasterIdLst>
    <p:notesMasterId r:id="rId76"/>
  </p:notesMasterIdLst>
  <p:handoutMasterIdLst>
    <p:handoutMasterId r:id="rId77"/>
  </p:handoutMasterIdLst>
  <p:sldIdLst>
    <p:sldId id="350" r:id="rId2"/>
    <p:sldId id="351" r:id="rId3"/>
    <p:sldId id="431" r:id="rId4"/>
    <p:sldId id="432" r:id="rId5"/>
    <p:sldId id="371" r:id="rId6"/>
    <p:sldId id="433" r:id="rId7"/>
    <p:sldId id="372" r:id="rId8"/>
    <p:sldId id="373" r:id="rId9"/>
    <p:sldId id="376" r:id="rId10"/>
    <p:sldId id="434" r:id="rId11"/>
    <p:sldId id="381" r:id="rId12"/>
    <p:sldId id="382" r:id="rId13"/>
    <p:sldId id="384" r:id="rId14"/>
    <p:sldId id="383" r:id="rId15"/>
    <p:sldId id="385" r:id="rId16"/>
    <p:sldId id="261" r:id="rId17"/>
    <p:sldId id="262" r:id="rId18"/>
    <p:sldId id="263" r:id="rId19"/>
    <p:sldId id="264" r:id="rId20"/>
    <p:sldId id="289" r:id="rId21"/>
    <p:sldId id="290" r:id="rId22"/>
    <p:sldId id="265" r:id="rId23"/>
    <p:sldId id="336" r:id="rId24"/>
    <p:sldId id="291" r:id="rId25"/>
    <p:sldId id="327" r:id="rId26"/>
    <p:sldId id="353" r:id="rId27"/>
    <p:sldId id="267" r:id="rId28"/>
    <p:sldId id="269" r:id="rId29"/>
    <p:sldId id="324" r:id="rId30"/>
    <p:sldId id="333" r:id="rId31"/>
    <p:sldId id="271" r:id="rId32"/>
    <p:sldId id="272" r:id="rId33"/>
    <p:sldId id="311" r:id="rId34"/>
    <p:sldId id="418" r:id="rId35"/>
    <p:sldId id="419" r:id="rId36"/>
    <p:sldId id="421" r:id="rId37"/>
    <p:sldId id="422" r:id="rId38"/>
    <p:sldId id="423" r:id="rId39"/>
    <p:sldId id="424" r:id="rId40"/>
    <p:sldId id="273" r:id="rId41"/>
    <p:sldId id="274" r:id="rId42"/>
    <p:sldId id="313" r:id="rId43"/>
    <p:sldId id="314" r:id="rId44"/>
    <p:sldId id="275" r:id="rId45"/>
    <p:sldId id="276" r:id="rId46"/>
    <p:sldId id="316" r:id="rId47"/>
    <p:sldId id="317" r:id="rId48"/>
    <p:sldId id="277" r:id="rId49"/>
    <p:sldId id="278" r:id="rId50"/>
    <p:sldId id="279" r:id="rId51"/>
    <p:sldId id="334" r:id="rId52"/>
    <p:sldId id="280" r:id="rId53"/>
    <p:sldId id="322" r:id="rId54"/>
    <p:sldId id="335" r:id="rId55"/>
    <p:sldId id="388" r:id="rId56"/>
    <p:sldId id="409" r:id="rId57"/>
    <p:sldId id="410" r:id="rId58"/>
    <p:sldId id="401" r:id="rId59"/>
    <p:sldId id="402" r:id="rId60"/>
    <p:sldId id="403" r:id="rId61"/>
    <p:sldId id="404" r:id="rId62"/>
    <p:sldId id="405" r:id="rId63"/>
    <p:sldId id="282" r:id="rId64"/>
    <p:sldId id="283" r:id="rId65"/>
    <p:sldId id="284" r:id="rId66"/>
    <p:sldId id="318" r:id="rId67"/>
    <p:sldId id="285" r:id="rId68"/>
    <p:sldId id="286" r:id="rId69"/>
    <p:sldId id="425" r:id="rId70"/>
    <p:sldId id="440" r:id="rId71"/>
    <p:sldId id="298" r:id="rId72"/>
    <p:sldId id="338" r:id="rId73"/>
    <p:sldId id="301" r:id="rId74"/>
    <p:sldId id="339" r:id="rId7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FF99FF"/>
    <a:srgbClr val="FF66FF"/>
    <a:srgbClr val="FF33CC"/>
    <a:srgbClr val="000066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5"/>
    <p:restoredTop sz="93130"/>
  </p:normalViewPr>
  <p:slideViewPr>
    <p:cSldViewPr snapToGrid="0">
      <p:cViewPr varScale="1">
        <p:scale>
          <a:sx n="60" d="100"/>
          <a:sy n="60" d="100"/>
        </p:scale>
        <p:origin x="1072" y="17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949"/>
    </p:cViewPr>
  </p:sorterViewPr>
  <p:notesViewPr>
    <p:cSldViewPr snapToGrid="0">
      <p:cViewPr varScale="1">
        <p:scale>
          <a:sx n="67" d="100"/>
          <a:sy n="67" d="100"/>
        </p:scale>
        <p:origin x="265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</a:defRPr>
            </a:lvl1pPr>
          </a:lstStyle>
          <a:p>
            <a:fld id="{43D23949-F913-8C46-AB83-47B82B6184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39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</a:defRPr>
            </a:lvl1pPr>
          </a:lstStyle>
          <a:p>
            <a:fld id="{4B52D52F-91A8-9F47-9FA4-E793676AC5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860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4C1B79A-7E73-5D49-B012-E24C78966A30}" type="slidenum">
              <a:rPr lang="en-US" altLang="zh-CN" sz="1200">
                <a:latin typeface="Times New Roman" charset="0"/>
              </a:rPr>
              <a:pPr/>
              <a:t>1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19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w="12700"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7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9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1EED647-59AB-FB4F-9CF1-5EF01E409A68}" type="slidenum">
              <a:rPr lang="en-US" altLang="zh-CN" sz="1200">
                <a:latin typeface="Times New Roman" charset="0"/>
              </a:rPr>
              <a:pPr/>
              <a:t>12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18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6E7172F-57E1-8F46-9213-82957911693A}" type="slidenum">
              <a:rPr lang="en-US" altLang="zh-CN" sz="1200">
                <a:latin typeface="Times New Roman" charset="0"/>
              </a:rPr>
              <a:pPr/>
              <a:t>13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29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7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5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1EEE330-62FB-114A-B2E1-AD6EBB5A34CC}" type="slidenum">
              <a:rPr lang="en-US" altLang="zh-CN" sz="1200">
                <a:latin typeface="Times New Roman" charset="0"/>
              </a:rPr>
              <a:pPr/>
              <a:t>16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51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A6E8F7A-19DD-9846-997D-7B1048DED65D}" type="slidenum">
              <a:rPr lang="en-US" altLang="zh-CN" sz="1200">
                <a:latin typeface="Times New Roman" charset="0"/>
              </a:rPr>
              <a:pPr/>
              <a:t>17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2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AE7BCEA-5AE5-2747-8C8A-BCBB6474B028}" type="slidenum">
              <a:rPr lang="en-US" altLang="zh-CN" sz="1200">
                <a:latin typeface="Times New Roman" charset="0"/>
              </a:rPr>
              <a:pPr/>
              <a:t>18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66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13784AE-2E99-F548-9489-56144D13F059}" type="slidenum">
              <a:rPr lang="en-US" altLang="zh-CN" sz="1200">
                <a:latin typeface="Times New Roman" charset="0"/>
              </a:rPr>
              <a:pPr/>
              <a:t>19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7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F29CD18-9670-3447-A7D8-9C4BDC6E4F39}" type="slidenum">
              <a:rPr lang="en-US" altLang="zh-CN" sz="1200">
                <a:latin typeface="Times New Roman" charset="0"/>
              </a:rPr>
              <a:pPr/>
              <a:t>2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43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F228E91-0C0C-004D-8880-CBF387C9965B}" type="slidenum">
              <a:rPr lang="en-US" altLang="zh-CN" sz="1200">
                <a:latin typeface="Times New Roman" charset="0"/>
              </a:rPr>
              <a:pPr/>
              <a:t>20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34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234E8B-3C04-9D4C-B9D5-2D835ED6CA83}" type="slidenum">
              <a:rPr lang="en-US" altLang="zh-CN" sz="1200">
                <a:latin typeface="Times New Roman" charset="0"/>
              </a:rPr>
              <a:pPr/>
              <a:t>21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28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1B49183-D7AB-2D44-9864-8035A4E3D3A0}" type="slidenum">
              <a:rPr lang="en-US" altLang="zh-CN" sz="1200">
                <a:latin typeface="Times New Roman" charset="0"/>
              </a:rPr>
              <a:pPr/>
              <a:t>22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38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19A7E40-616E-2A4E-B709-214DAF63ACD3}" type="slidenum">
              <a:rPr lang="en-US" altLang="zh-CN" sz="1200">
                <a:latin typeface="Times New Roman" charset="0"/>
              </a:rPr>
              <a:pPr/>
              <a:t>23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7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F5D4D31-68F8-ED4E-BB7B-22F25DACBB44}" type="slidenum">
              <a:rPr lang="en-US" altLang="zh-CN" sz="1200">
                <a:latin typeface="Times New Roman" charset="0"/>
              </a:rPr>
              <a:pPr/>
              <a:t>24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72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751A099-41A8-BF48-9496-69D860013A77}" type="slidenum">
              <a:rPr lang="en-US" altLang="zh-CN" sz="1200">
                <a:latin typeface="Times New Roman" charset="0"/>
              </a:rPr>
              <a:pPr/>
              <a:t>25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84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69780D0-C62C-9540-8157-FC2BA399A8EA}" type="slidenum">
              <a:rPr lang="en-US" altLang="zh-CN" sz="1200">
                <a:latin typeface="Times New Roman" charset="0"/>
              </a:rPr>
              <a:pPr/>
              <a:t>26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28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19E3DD9-3EE2-C84C-877A-09E3614096DC}" type="slidenum">
              <a:rPr lang="en-US" altLang="zh-CN" sz="1200">
                <a:latin typeface="Times New Roman" charset="0"/>
              </a:rPr>
              <a:pPr/>
              <a:t>27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9394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67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15B6E34-612A-F345-9BE5-9D7055CDB816}" type="slidenum">
              <a:rPr lang="en-US" altLang="zh-CN" sz="1200">
                <a:latin typeface="Times New Roman" charset="0"/>
              </a:rPr>
              <a:pPr/>
              <a:t>28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4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EC12A18-2A51-EF4E-89E9-4C2BC1C31647}" type="slidenum">
              <a:rPr lang="en-US" altLang="zh-CN" sz="1200">
                <a:latin typeface="Times New Roman" charset="0"/>
              </a:rPr>
              <a:pPr/>
              <a:t>29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D1D08C1-E2C5-F346-9797-8146F7AD2945}" type="slidenum">
              <a:rPr lang="en-US" altLang="zh-CN" sz="1200">
                <a:latin typeface="Times New Roman" charset="0"/>
              </a:rPr>
              <a:pPr/>
              <a:t>3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014DC21-20CA-0447-B747-A4EFA6FA1A78}" type="slidenum">
              <a:rPr lang="en-US" altLang="zh-CN" sz="1200">
                <a:latin typeface="Times New Roman" charset="0"/>
              </a:rPr>
              <a:pPr/>
              <a:t>30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04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1070BBF-F389-F144-99CF-6A74970D747A}" type="slidenum">
              <a:rPr lang="en-US" altLang="zh-CN" sz="1200">
                <a:latin typeface="Times New Roman" charset="0"/>
              </a:rPr>
              <a:pPr/>
              <a:t>31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790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B17F12D-47A6-DB40-A38C-FCD37427AFF6}" type="slidenum">
              <a:rPr lang="en-US" altLang="zh-CN" sz="1200">
                <a:latin typeface="Times New Roman" charset="0"/>
              </a:rPr>
              <a:pPr/>
              <a:t>32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094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FC6981D-8C84-D349-B677-F0E7A2F773B8}" type="slidenum">
              <a:rPr lang="en-US" altLang="zh-CN" sz="1200">
                <a:latin typeface="Times New Roman" charset="0"/>
              </a:rPr>
              <a:pPr/>
              <a:t>33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33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A629A5-4AF9-7E44-84F4-FEE61D760098}" type="slidenum">
              <a:rPr lang="en-US" altLang="zh-CN" sz="1200">
                <a:latin typeface="Times New Roman" charset="0"/>
              </a:rPr>
              <a:pPr/>
              <a:t>34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54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61FDCE-266E-C541-A7A4-48CB11EE0A96}" type="slidenum">
              <a:rPr lang="en-US" altLang="zh-CN" sz="1200">
                <a:latin typeface="Times New Roman" charset="0"/>
              </a:rPr>
              <a:pPr/>
              <a:t>35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1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E9CC2D6-8680-6848-88E3-062D1E740D56}" type="slidenum">
              <a:rPr lang="en-US" altLang="zh-CN" sz="1200">
                <a:latin typeface="Times New Roman" charset="0"/>
              </a:rPr>
              <a:pPr/>
              <a:t>36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31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81299AC-22C2-CF46-8ECE-675D5FCA0273}" type="slidenum">
              <a:rPr lang="en-US" altLang="zh-CN" sz="1200">
                <a:latin typeface="Times New Roman" charset="0"/>
              </a:rPr>
              <a:pPr/>
              <a:t>37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29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1C811A1-C009-2A4C-8BA8-665BEF2BD6A5}" type="slidenum">
              <a:rPr lang="en-US" altLang="zh-CN" sz="1200">
                <a:latin typeface="Times New Roman" charset="0"/>
              </a:rPr>
              <a:pPr/>
              <a:t>38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331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7CF61F9-BAED-C84E-9472-12C9CBF11EF3}" type="slidenum">
              <a:rPr lang="en-US" altLang="zh-CN" sz="1200">
                <a:latin typeface="Times New Roman" charset="0"/>
              </a:rPr>
              <a:pPr/>
              <a:t>39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9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EF60BA2-2DE5-2F4E-8B1F-88E54D6F4F0F}" type="slidenum">
              <a:rPr lang="en-US" altLang="zh-CN" sz="1200">
                <a:latin typeface="Times New Roman" charset="0"/>
              </a:rPr>
              <a:pPr/>
              <a:t>4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97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9216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D1B7DD9-59E6-E84B-88EE-CB4CD6BC96C8}" type="slidenum">
              <a:rPr lang="en-US" altLang="zh-CN" sz="1200">
                <a:latin typeface="Times New Roman" charset="0"/>
              </a:rPr>
              <a:pPr/>
              <a:t>40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12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942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9EAC691-B6EB-C64E-90C4-7B3EFFC16037}" type="slidenum">
              <a:rPr lang="en-US" altLang="zh-CN" sz="1200">
                <a:latin typeface="Times New Roman" charset="0"/>
              </a:rPr>
              <a:pPr/>
              <a:t>41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796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962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C5D95C5-ABE6-9347-A6D1-79B4BE3352EE}" type="slidenum">
              <a:rPr lang="en-US" altLang="zh-CN" sz="1200">
                <a:latin typeface="Times New Roman" charset="0"/>
              </a:rPr>
              <a:pPr/>
              <a:t>42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896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9830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C3B55D3-D52B-934B-AB38-4822A8320307}" type="slidenum">
              <a:rPr lang="en-US" altLang="zh-CN" sz="1200">
                <a:latin typeface="Times New Roman" charset="0"/>
              </a:rPr>
              <a:pPr/>
              <a:t>43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919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035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E4566C7-E936-9F4F-B35D-E59B1D9A7A20}" type="slidenum">
              <a:rPr lang="en-US" altLang="zh-CN" sz="1200">
                <a:latin typeface="Times New Roman" charset="0"/>
              </a:rPr>
              <a:pPr/>
              <a:t>44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414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240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6D7C77F-C2C0-984A-A0BB-2053D37709F6}" type="slidenum">
              <a:rPr lang="en-US" altLang="zh-CN" sz="1200">
                <a:latin typeface="Times New Roman" charset="0"/>
              </a:rPr>
              <a:pPr/>
              <a:t>45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880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44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EF14A38-5525-C444-9274-1A43423C2A04}" type="slidenum">
              <a:rPr lang="en-US" altLang="zh-CN" sz="1200">
                <a:latin typeface="Times New Roman" charset="0"/>
              </a:rPr>
              <a:pPr/>
              <a:t>46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450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649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EB15CB3-C053-1F4A-A2D6-E50187CCFD83}" type="slidenum">
              <a:rPr lang="en-US" altLang="zh-CN" sz="1200">
                <a:latin typeface="Times New Roman" charset="0"/>
              </a:rPr>
              <a:pPr/>
              <a:t>47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35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854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5196305-F1DB-114F-9BAA-D1AB6EA58520}" type="slidenum">
              <a:rPr lang="en-US" altLang="zh-CN" sz="1200">
                <a:latin typeface="Times New Roman" charset="0"/>
              </a:rPr>
              <a:pPr/>
              <a:t>48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197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1059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6372F8D-DE53-F84F-87CB-095A3745EB29}" type="slidenum">
              <a:rPr lang="en-US" altLang="zh-CN" sz="1200">
                <a:latin typeface="Times New Roman" charset="0"/>
              </a:rPr>
              <a:pPr/>
              <a:t>49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3280BBF-6EE7-3C4B-BAA6-F6F9F7DCF0A5}" type="slidenum">
              <a:rPr lang="en-US" altLang="zh-CN" sz="1200">
                <a:latin typeface="Times New Roman" charset="0"/>
              </a:rPr>
              <a:pPr/>
              <a:t>5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866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36E3D09-4158-6A4E-978A-EE841367A267}" type="slidenum">
              <a:rPr lang="en-US" altLang="zh-CN" sz="1200">
                <a:latin typeface="Times New Roman" charset="0"/>
              </a:rPr>
              <a:pPr/>
              <a:t>50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Times New Roman" charset="0"/>
                <a:ea typeface="宋体" charset="0"/>
              </a:rPr>
              <a:t>ch5_103.c</a:t>
            </a:r>
          </a:p>
          <a:p>
            <a:pPr eaLnBrk="1" hangingPunct="1"/>
            <a:r>
              <a:rPr kumimoji="0" lang="zh-CN" altLang="en-US">
                <a:latin typeface="Times New Roman" charset="0"/>
                <a:ea typeface="宋体" charset="0"/>
              </a:rPr>
              <a:t>输入：</a:t>
            </a:r>
            <a:r>
              <a:rPr kumimoji="0" lang="en-US" altLang="zh-CN">
                <a:latin typeface="Times New Roman" charset="0"/>
                <a:ea typeface="宋体" charset="0"/>
              </a:rPr>
              <a:t>abcde</a:t>
            </a:r>
          </a:p>
          <a:p>
            <a:pPr eaLnBrk="1" hangingPunct="1"/>
            <a:r>
              <a:rPr kumimoji="0" lang="zh-CN" altLang="en-US">
                <a:latin typeface="Times New Roman" charset="0"/>
                <a:ea typeface="宋体" charset="0"/>
              </a:rPr>
              <a:t>输出：</a:t>
            </a:r>
            <a:r>
              <a:rPr kumimoji="0" lang="en-US" altLang="zh-CN">
                <a:latin typeface="Times New Roman" charset="0"/>
                <a:ea typeface="宋体" charset="0"/>
              </a:rPr>
              <a:t>a e i m q</a:t>
            </a:r>
          </a:p>
        </p:txBody>
      </p:sp>
    </p:spTree>
    <p:extLst>
      <p:ext uri="{BB962C8B-B14F-4D97-AF65-F5344CB8AC3E}">
        <p14:creationId xmlns:p14="http://schemas.microsoft.com/office/powerpoint/2010/main" val="617548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8B5EF35-4AAC-7F41-B765-F372E4E9C9E9}" type="slidenum">
              <a:rPr lang="en-US" altLang="zh-CN" sz="1200">
                <a:latin typeface="Times New Roman" charset="0"/>
              </a:rPr>
              <a:pPr/>
              <a:t>51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73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167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0A0AA02-2835-B143-99DB-39CAE5265839}" type="slidenum">
              <a:rPr lang="en-US" altLang="zh-CN" sz="1200">
                <a:latin typeface="Times New Roman" charset="0"/>
              </a:rPr>
              <a:pPr/>
              <a:t>52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406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1878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3EFD134-4FC5-A04A-AC4E-265EDF56B428}" type="slidenum">
              <a:rPr lang="en-US" altLang="zh-CN" sz="1200">
                <a:latin typeface="Times New Roman" charset="0"/>
              </a:rPr>
              <a:pPr/>
              <a:t>53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631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208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4F1F3E1-F942-6045-BB5D-82D10F23DA27}" type="slidenum">
              <a:rPr lang="en-US" altLang="zh-CN" sz="1200">
                <a:latin typeface="Times New Roman" charset="0"/>
              </a:rPr>
              <a:pPr/>
              <a:t>54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94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228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D010955-9385-FE46-B6DC-DA5CA6CF8E6C}" type="slidenum">
              <a:rPr lang="en-US" altLang="zh-CN" sz="1200">
                <a:latin typeface="Times New Roman" charset="0"/>
              </a:rPr>
              <a:pPr/>
              <a:t>55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057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249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7ED1D9E-832C-5943-B7B5-36659657B99E}" type="slidenum">
              <a:rPr lang="en-US" altLang="zh-CN" sz="1200">
                <a:latin typeface="Times New Roman" charset="0"/>
              </a:rPr>
              <a:pPr/>
              <a:t>56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04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269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937728C-1A10-A249-97FB-B61C316249DF}" type="slidenum">
              <a:rPr lang="en-US" altLang="zh-CN" sz="1200">
                <a:latin typeface="Times New Roman" charset="0"/>
              </a:rPr>
              <a:pPr/>
              <a:t>57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666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351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45EDEA2-4A38-6A45-936F-73E641866007}" type="slidenum">
              <a:rPr lang="en-US" altLang="zh-CN" sz="1200">
                <a:latin typeface="Times New Roman" charset="0"/>
              </a:rPr>
              <a:pPr/>
              <a:t>58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551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3721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E594EB6-73F6-304A-8264-77148D044FDF}" type="slidenum">
              <a:rPr lang="en-US" altLang="zh-CN" sz="1200">
                <a:latin typeface="Times New Roman" charset="0"/>
              </a:rPr>
              <a:pPr/>
              <a:t>59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2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2E818C1-AF2E-4745-8649-DBAFE0C7891D}" type="slidenum">
              <a:rPr lang="en-US" altLang="zh-CN" sz="1200">
                <a:latin typeface="Times New Roman" charset="0"/>
              </a:rPr>
              <a:pPr/>
              <a:t>6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872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392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7B0F206-3F26-A445-A17F-2D8B52A3EAE7}" type="slidenum">
              <a:rPr lang="en-US" altLang="zh-CN" sz="1200">
                <a:latin typeface="Times New Roman" charset="0"/>
              </a:rPr>
              <a:pPr/>
              <a:t>60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002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4131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2F4CB1D-F331-1C4E-B8CE-42FB78845506}" type="slidenum">
              <a:rPr lang="en-US" altLang="zh-CN" sz="1200">
                <a:latin typeface="Times New Roman" charset="0"/>
              </a:rPr>
              <a:pPr/>
              <a:t>61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003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4336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AC6222A-D33D-E049-8886-944B5E252E90}" type="slidenum">
              <a:rPr lang="en-US" altLang="zh-CN" sz="1200">
                <a:latin typeface="Times New Roman" charset="0"/>
              </a:rPr>
              <a:pPr/>
              <a:t>62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496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45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38D624A-7E37-DF4F-BAF3-FB3D64A0AC9E}" type="slidenum">
              <a:rPr lang="en-US" altLang="zh-CN" sz="1200">
                <a:latin typeface="Times New Roman" charset="0"/>
              </a:rPr>
              <a:pPr/>
              <a:t>63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94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474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200F137-3486-AC45-89A6-E7547823FE5A}" type="slidenum">
              <a:rPr lang="en-US" altLang="zh-CN" sz="1200">
                <a:latin typeface="Times New Roman" charset="0"/>
              </a:rPr>
              <a:pPr/>
              <a:t>64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153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4950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AFC1C59-FD85-0643-A0BC-636ADFB2A40E}" type="slidenum">
              <a:rPr lang="en-US" altLang="zh-CN" sz="1200">
                <a:latin typeface="Times New Roman" charset="0"/>
              </a:rPr>
              <a:pPr/>
              <a:t>65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008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303833B-6D58-3444-A9B6-867B795B18B0}" type="slidenum">
              <a:rPr lang="en-US" altLang="zh-CN" sz="1200">
                <a:latin typeface="Times New Roman" charset="0"/>
              </a:rPr>
              <a:pPr/>
              <a:t>66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75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556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BD98D80-2058-424C-B8AF-0BCE66C8CBBA}" type="slidenum">
              <a:rPr lang="en-US" altLang="zh-CN" sz="1200">
                <a:latin typeface="Times New Roman" charset="0"/>
              </a:rPr>
              <a:pPr/>
              <a:t>67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860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5769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A18B66C-7AAD-B740-9DC7-A956851E9F77}" type="slidenum">
              <a:rPr lang="en-US" altLang="zh-CN" sz="1200">
                <a:latin typeface="Times New Roman" charset="0"/>
              </a:rPr>
              <a:pPr/>
              <a:t>68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107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720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E7C68D3-32CE-BD45-B76A-AC58E73A3041}" type="slidenum">
              <a:rPr lang="en-US" altLang="zh-CN" sz="1200">
                <a:latin typeface="Times New Roman" charset="0"/>
              </a:rPr>
              <a:pPr/>
              <a:t>69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5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ADAA4D9-2F76-EB4C-81D2-C20127A02C4A}" type="slidenum">
              <a:rPr lang="en-US" altLang="zh-CN" sz="1200">
                <a:latin typeface="Times New Roman" charset="0"/>
              </a:rPr>
              <a:pPr/>
              <a:t>7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218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6384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2668BC7-0BC1-8D4E-B833-8851B7421EB0}" type="slidenum">
              <a:rPr lang="en-US" altLang="zh-CN" sz="1200">
                <a:latin typeface="Times New Roman" charset="0"/>
              </a:rPr>
              <a:pPr/>
              <a:t>71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652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6589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24EE6CA-AA11-A540-8962-CE0AC6D49199}" type="slidenum">
              <a:rPr lang="en-US" altLang="zh-CN" sz="1200">
                <a:latin typeface="Times New Roman" charset="0"/>
              </a:rPr>
              <a:pPr/>
              <a:t>72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291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2CBFE11-E6FC-E543-841E-D4BE59725065}" type="slidenum">
              <a:rPr lang="en-US" altLang="zh-CN" sz="1200">
                <a:latin typeface="Times New Roman" charset="0"/>
              </a:rPr>
              <a:pPr/>
              <a:t>73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Times New Roman" charset="0"/>
                <a:ea typeface="宋体" charset="0"/>
              </a:rPr>
              <a:t>1. </a:t>
            </a:r>
            <a:r>
              <a:rPr kumimoji="0" lang="zh-CN" altLang="en-US">
                <a:latin typeface="Times New Roman" charset="0"/>
                <a:ea typeface="宋体" charset="0"/>
              </a:rPr>
              <a:t>条件语句用：</a:t>
            </a:r>
            <a:r>
              <a:rPr kumimoji="0" lang="en-US" altLang="zh-CN">
                <a:latin typeface="Times New Roman" charset="0"/>
                <a:ea typeface="宋体" charset="0"/>
              </a:rPr>
              <a:t>if(c&gt;'Z' || c&gt;'z')  c=c-26;</a:t>
            </a:r>
          </a:p>
          <a:p>
            <a:pPr eaLnBrk="1" hangingPunct="1"/>
            <a:r>
              <a:rPr kumimoji="0" lang="en-US" altLang="zh-CN">
                <a:latin typeface="Times New Roman" charset="0"/>
                <a:ea typeface="宋体" charset="0"/>
              </a:rPr>
              <a:t>   </a:t>
            </a:r>
            <a:r>
              <a:rPr kumimoji="0" lang="zh-CN" altLang="en-US">
                <a:latin typeface="Times New Roman" charset="0"/>
                <a:ea typeface="宋体" charset="0"/>
              </a:rPr>
              <a:t>不对，因为所有小写字母均满足</a:t>
            </a:r>
            <a:r>
              <a:rPr kumimoji="0" lang="en-US" altLang="zh-CN">
                <a:latin typeface="Times New Roman" charset="0"/>
                <a:ea typeface="宋体" charset="0"/>
              </a:rPr>
              <a:t>c&gt;'Z'</a:t>
            </a:r>
          </a:p>
          <a:p>
            <a:pPr eaLnBrk="1" hangingPunct="1"/>
            <a:r>
              <a:rPr kumimoji="0" lang="en-US" altLang="zh-CN">
                <a:latin typeface="Times New Roman" charset="0"/>
                <a:ea typeface="宋体" charset="0"/>
              </a:rPr>
              <a:t>2. </a:t>
            </a:r>
            <a:r>
              <a:rPr kumimoji="0" lang="zh-CN" altLang="en-US">
                <a:latin typeface="Times New Roman" charset="0"/>
                <a:ea typeface="宋体" charset="0"/>
              </a:rPr>
              <a:t>对小写字母不用条件：</a:t>
            </a:r>
            <a:r>
              <a:rPr kumimoji="0" lang="en-US" altLang="zh-CN">
                <a:latin typeface="Times New Roman" charset="0"/>
                <a:ea typeface="宋体" charset="0"/>
              </a:rPr>
              <a:t>c&gt;'z' &amp;&amp; c&lt;='z'+4</a:t>
            </a:r>
          </a:p>
          <a:p>
            <a:pPr eaLnBrk="1" hangingPunct="1"/>
            <a:r>
              <a:rPr kumimoji="0" lang="en-US" altLang="zh-CN">
                <a:latin typeface="Times New Roman" charset="0"/>
                <a:ea typeface="宋体" charset="0"/>
              </a:rPr>
              <a:t>   </a:t>
            </a:r>
            <a:r>
              <a:rPr kumimoji="0" lang="zh-CN" altLang="en-US">
                <a:latin typeface="Times New Roman" charset="0"/>
                <a:ea typeface="宋体" charset="0"/>
              </a:rPr>
              <a:t>因为若</a:t>
            </a:r>
            <a:r>
              <a:rPr kumimoji="0" lang="en-US" altLang="zh-CN">
                <a:latin typeface="Times New Roman" charset="0"/>
                <a:ea typeface="宋体" charset="0"/>
              </a:rPr>
              <a:t>c&gt;'z'+4,</a:t>
            </a:r>
            <a:r>
              <a:rPr kumimoji="0" lang="zh-CN" altLang="en-US">
                <a:latin typeface="Times New Roman" charset="0"/>
                <a:ea typeface="宋体" charset="0"/>
              </a:rPr>
              <a:t>则原字母一定 </a:t>
            </a:r>
            <a:r>
              <a:rPr kumimoji="0" lang="en-US" altLang="zh-CN">
                <a:latin typeface="Times New Roman" charset="0"/>
                <a:ea typeface="宋体" charset="0"/>
              </a:rPr>
              <a:t>&gt;'z',</a:t>
            </a:r>
            <a:r>
              <a:rPr kumimoji="0" lang="zh-CN" altLang="en-US">
                <a:latin typeface="Times New Roman" charset="0"/>
                <a:ea typeface="宋体" charset="0"/>
              </a:rPr>
              <a:t>不满足   第一个 </a:t>
            </a:r>
            <a:r>
              <a:rPr kumimoji="0" lang="en-US" altLang="zh-CN">
                <a:latin typeface="Times New Roman" charset="0"/>
                <a:ea typeface="宋体" charset="0"/>
              </a:rPr>
              <a:t>if</a:t>
            </a:r>
            <a:r>
              <a:rPr kumimoji="0" lang="zh-CN" altLang="en-US">
                <a:latin typeface="Times New Roman" charset="0"/>
                <a:ea typeface="宋体" charset="0"/>
              </a:rPr>
              <a:t>条件</a:t>
            </a:r>
          </a:p>
          <a:p>
            <a:pPr eaLnBrk="1" hangingPunct="1"/>
            <a:endParaRPr kumimoji="0" lang="en-US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37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6998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AF3B243-5B9E-3144-AA70-00BB4EBC0964}" type="slidenum">
              <a:rPr lang="en-US" altLang="zh-CN" sz="1200">
                <a:latin typeface="Times New Roman" charset="0"/>
              </a:rPr>
              <a:pPr/>
              <a:t>74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9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46621D1-E19B-4540-B71B-E0FD6903A452}" type="slidenum">
              <a:rPr lang="en-US" altLang="zh-CN" sz="1200">
                <a:latin typeface="Times New Roman" charset="0"/>
              </a:rPr>
              <a:pPr/>
              <a:t>8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7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C84575F-EE1E-EF42-84B7-9D715F92A69C}" type="slidenum">
              <a:rPr lang="en-US" altLang="zh-CN" sz="1200">
                <a:latin typeface="Times New Roman" charset="0"/>
              </a:rPr>
              <a:pPr/>
              <a:t>9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0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E3BEEC-534B-E04F-BA5B-96452547DF99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33CE0E37-4190-614C-9388-F85F473CEE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52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F0D-900A-8047-8AD2-365F29F73B04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A722-727E-C04C-8EC4-F1E545C98C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0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1FAE-5347-2248-91E5-38B6FA5CD9A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7EA-213B-EF4B-B79C-1E93C099CF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9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32" y="699016"/>
            <a:ext cx="7772400" cy="160934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3E7-D3DA-BD40-ADF4-C7047424CC1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743950" y="514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84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0F181A-8637-C24A-963B-51AF1867578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6493F0E-76C8-284C-82B0-FDE767BEC8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1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1D35-5B27-1646-B9C5-3B2371EC75A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40BE-B618-B94D-B07D-79B4155A96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4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B67-E311-8B4D-905C-F96AB05A8559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494-6819-1141-ACB8-A5039DDB0B0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8737DC-12D8-E34E-9AA7-C01A689E0A10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D09-DF55-F94D-8190-77FA20A1BF5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702B-B98A-6841-8614-C7A85DC901A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17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D5D9-3F96-2D45-B52E-DD6DFC1D437D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79C4-0399-B143-A88A-01482A9E66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9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ACB1-3E51-A045-83DA-5051458AEC0D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F84D-DD2F-3848-9655-8F15B538E8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98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BFCF9A-5AC6-FF4C-9C10-C70FAF4479CF}" type="datetime1">
              <a:rPr lang="zh-CN" altLang="en-US" smtClean="0"/>
              <a:t>2018/10/11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mailto:leizhang@cuc.edu.c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image" Target="../media/image7.gi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audio" Target="../media/audio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audio" Target="../media/audio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audio" Target="../media/audio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audio" Target="../media/audio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audio" Target="../media/audio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audio" Target="../media/audio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hyperlink" Target="file:////D:/TC/TC.EXE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audio" Target="../media/audio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audio" Target="../media/audio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audio" Target="../media/audio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audio" Target="../media/audio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audio" Target="../media/audio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audio" Target="../media/audio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audio" Target="../media/audio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audio" Target="../media/audio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audio" Target="../media/audio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audio" Target="../media/audio1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audio" Target="../media/audio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audio" Target="../media/audio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audio" Target="../media/audio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audio" Target="../media/audio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audio" Target="../media/audio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audio" Target="../media/audio1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audio" Target="../media/audio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audio" Target="../media/audio1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audio" Target="../media/audio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audio" Target="../media/audio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audio" Target="../media/audio1.bin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audio" Target="../media/audio1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audio" Target="../media/audio1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audio" Target="../media/audio1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audio" Target="../media/audio1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audio" Target="../media/audio1.bin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audio" Target="../media/audio3.bin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audio" Target="../media/audio1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audio" Target="../media/audio1.bin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8670" y="3394553"/>
            <a:ext cx="7593330" cy="814397"/>
          </a:xfrm>
        </p:spPr>
        <p:txBody>
          <a:bodyPr/>
          <a:lstStyle/>
          <a:p>
            <a:pPr algn="ctr"/>
            <a:r>
              <a:rPr kumimoji="0" lang="zh-CN" altLang="en-US" sz="4000" dirty="0" smtClean="0">
                <a:solidFill>
                  <a:srgbClr val="000000"/>
                </a:solidFill>
                <a:latin typeface="Arial" charset="0"/>
                <a:ea typeface="隶书" charset="0"/>
              </a:rPr>
              <a:t>计算机程序设计</a:t>
            </a:r>
            <a:r>
              <a:rPr kumimoji="0" lang="en-US" altLang="zh-CN" sz="4000" dirty="0" smtClean="0">
                <a:solidFill>
                  <a:srgbClr val="000000"/>
                </a:solidFill>
                <a:latin typeface="Arial" charset="0"/>
                <a:ea typeface="隶书" charset="0"/>
              </a:rPr>
              <a:t>1</a:t>
            </a:r>
            <a:endParaRPr kumimoji="0" lang="zh-CN" altLang="en-US" sz="4000" dirty="0">
              <a:solidFill>
                <a:srgbClr val="000000"/>
              </a:solidFill>
              <a:latin typeface="Arial" charset="0"/>
              <a:ea typeface="隶书" charset="0"/>
            </a:endParaRPr>
          </a:p>
        </p:txBody>
      </p:sp>
      <p:sp>
        <p:nvSpPr>
          <p:cNvPr id="3" name="WordArt 6"/>
          <p:cNvSpPr>
            <a:spLocks noChangeArrowheads="1" noChangeShapeType="1" noTextEdit="1"/>
          </p:cNvSpPr>
          <p:nvPr/>
        </p:nvSpPr>
        <p:spPr bwMode="auto">
          <a:xfrm>
            <a:off x="820738" y="1794829"/>
            <a:ext cx="7561262" cy="1223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1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zh-CN" altLang="en-US" sz="4400" dirty="0">
                <a:solidFill>
                  <a:srgbClr val="000000"/>
                </a:solidFill>
                <a:ea typeface="隶书" charset="0"/>
              </a:rPr>
              <a:t>第四章 程序的控制结构</a:t>
            </a:r>
            <a:endParaRPr kumimoji="1" lang="zh-CN" altLang="en-US" sz="42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21037" y="4797152"/>
            <a:ext cx="4374356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隶书" charset="0"/>
                <a:ea typeface="隶书" charset="0"/>
              </a:rPr>
              <a:t>张雷</a:t>
            </a:r>
            <a:br>
              <a:rPr lang="zh-CN" altLang="en-US" sz="2000" b="1" dirty="0">
                <a:solidFill>
                  <a:srgbClr val="000000"/>
                </a:solidFill>
                <a:latin typeface="隶书" charset="0"/>
                <a:ea typeface="隶书" charset="0"/>
              </a:rPr>
            </a:br>
            <a:r>
              <a:rPr lang="en-US" altLang="zh-CN" sz="2000" b="1" dirty="0" smtClean="0">
                <a:latin typeface="Times New Roman" charset="0"/>
                <a:ea typeface="隶书" charset="0"/>
                <a:hlinkClick r:id="rId4"/>
              </a:rPr>
              <a:t>leizhang</a:t>
            </a:r>
            <a:r>
              <a:rPr lang="en-US" altLang="zh-CN" sz="2000" b="1" dirty="0" smtClean="0">
                <a:latin typeface="Times New Roman" charset="0"/>
                <a:hlinkClick r:id="rId4"/>
              </a:rPr>
              <a:t>@cuc.edu.cn</a:t>
            </a:r>
            <a:endParaRPr lang="zh-CN" altLang="en-US" sz="2000" b="1" dirty="0" smtClean="0">
              <a:latin typeface="Times New Roman" charset="0"/>
            </a:endParaRPr>
          </a:p>
          <a:p>
            <a:pPr algn="ctr" eaLnBrk="0" hangingPunct="0">
              <a:spcBef>
                <a:spcPct val="50000"/>
              </a:spcBef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charset="0"/>
              </a:rPr>
              <a:t>中国传媒大学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charset="0"/>
              </a:rPr>
              <a:t>计算机与网络空间安全学院</a:t>
            </a:r>
            <a:endParaRPr lang="en-US" altLang="zh-CN" sz="2400" b="1">
              <a:latin typeface="Times New Roman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altLang="zh-CN" sz="2400" b="1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718304"/>
          </a:xfrm>
        </p:spPr>
        <p:txBody>
          <a:bodyPr/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结构化程序设计的核心思想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b="1" dirty="0">
                <a:latin typeface="华文楷体" charset="-122"/>
                <a:ea typeface="宋体" charset="0"/>
              </a:rPr>
              <a:t>采用顺序、选择和循环三种基本结构作为程序设计的基本单元 。</a:t>
            </a:r>
          </a:p>
          <a:p>
            <a:pPr lvl="1"/>
            <a:r>
              <a:rPr kumimoji="0" lang="zh-CN" altLang="en-US" b="1" dirty="0">
                <a:solidFill>
                  <a:srgbClr val="7030A0"/>
                </a:solidFill>
                <a:latin typeface="华文楷体" charset="-122"/>
                <a:ea typeface="宋体" charset="0"/>
              </a:rPr>
              <a:t>只有一个入口；</a:t>
            </a:r>
          </a:p>
          <a:p>
            <a:pPr lvl="1"/>
            <a:r>
              <a:rPr kumimoji="0" lang="zh-CN" altLang="en-US" b="1" dirty="0">
                <a:solidFill>
                  <a:srgbClr val="7030A0"/>
                </a:solidFill>
                <a:latin typeface="华文楷体" charset="-122"/>
                <a:ea typeface="宋体" charset="0"/>
              </a:rPr>
              <a:t>只有一个出口；</a:t>
            </a:r>
          </a:p>
          <a:p>
            <a:pPr lvl="1"/>
            <a:r>
              <a:rPr kumimoji="0" lang="zh-CN" altLang="en-US" b="1" dirty="0">
                <a:solidFill>
                  <a:srgbClr val="7030A0"/>
                </a:solidFill>
                <a:latin typeface="华文楷体" charset="-122"/>
                <a:ea typeface="宋体" charset="0"/>
              </a:rPr>
              <a:t>无死语句，即不存在永远都执行不到的语句；</a:t>
            </a:r>
          </a:p>
          <a:p>
            <a:pPr lvl="1"/>
            <a:r>
              <a:rPr kumimoji="0" lang="zh-CN" altLang="en-US" b="1" dirty="0">
                <a:solidFill>
                  <a:srgbClr val="7030A0"/>
                </a:solidFill>
                <a:latin typeface="华文楷体" charset="-122"/>
                <a:ea typeface="宋体" charset="0"/>
              </a:rPr>
              <a:t>无死循环，即不存在永远都执行不完的循环。</a:t>
            </a:r>
          </a:p>
          <a:p>
            <a:r>
              <a:rPr kumimoji="0" lang="zh-CN" altLang="en-US" b="1" dirty="0">
                <a:latin typeface="华文楷体" charset="-122"/>
                <a:ea typeface="宋体" charset="0"/>
              </a:rPr>
              <a:t>采用“自顶向下、逐步求精”和模块化的方法进行结构化程序设计 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BE30-E801-7641-8B4F-6A565E3D6E4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 4"/>
          <p:cNvGrpSpPr>
            <a:grpSpLocks/>
          </p:cNvGrpSpPr>
          <p:nvPr/>
        </p:nvGrpSpPr>
        <p:grpSpPr bwMode="auto">
          <a:xfrm>
            <a:off x="1143000" y="1584325"/>
            <a:ext cx="1755775" cy="3084513"/>
            <a:chOff x="1143000" y="1584325"/>
            <a:chExt cx="2081213" cy="4724400"/>
          </a:xfrm>
        </p:grpSpPr>
        <p:sp>
          <p:nvSpPr>
            <p:cNvPr id="23563" name="AutoShape 3"/>
            <p:cNvSpPr>
              <a:spLocks noChangeArrowheads="1"/>
            </p:cNvSpPr>
            <p:nvPr/>
          </p:nvSpPr>
          <p:spPr bwMode="auto">
            <a:xfrm>
              <a:off x="1752600" y="5546725"/>
              <a:ext cx="609600" cy="76200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CCCC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CCCC00"/>
              </a:extrusionClr>
              <a:contourClr>
                <a:srgbClr val="CCCC00"/>
              </a:contourClr>
            </a:sp3d>
          </p:spPr>
          <p:txBody>
            <a:bodyPr vert="eaVert" wrap="none" anchor="ctr">
              <a:flatTx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6676" name="AutoShape 4"/>
            <p:cNvSpPr>
              <a:spLocks noChangeArrowheads="1"/>
            </p:cNvSpPr>
            <p:nvPr/>
          </p:nvSpPr>
          <p:spPr bwMode="auto">
            <a:xfrm>
              <a:off x="1143000" y="4035274"/>
              <a:ext cx="2056751" cy="1599925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440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sz="4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23565" name="AutoShape 5"/>
            <p:cNvSpPr>
              <a:spLocks noChangeArrowheads="1"/>
            </p:cNvSpPr>
            <p:nvPr/>
          </p:nvSpPr>
          <p:spPr bwMode="auto">
            <a:xfrm>
              <a:off x="1828800" y="3641725"/>
              <a:ext cx="609600" cy="76200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33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33CCFF"/>
              </a:extrusionClr>
              <a:contourClr>
                <a:srgbClr val="33CCFF"/>
              </a:contourClr>
            </a:sp3d>
          </p:spPr>
          <p:txBody>
            <a:bodyPr vert="eaVert" wrap="none" anchor="ctr">
              <a:flatTx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6678" name="AutoShape 6"/>
            <p:cNvSpPr>
              <a:spLocks noChangeArrowheads="1"/>
            </p:cNvSpPr>
            <p:nvPr/>
          </p:nvSpPr>
          <p:spPr bwMode="auto">
            <a:xfrm>
              <a:off x="1167463" y="2041446"/>
              <a:ext cx="2056750" cy="1675302"/>
            </a:xfrm>
            <a:prstGeom prst="cube">
              <a:avLst>
                <a:gd name="adj" fmla="val 25000"/>
              </a:avLst>
            </a:prstGeom>
            <a:solidFill>
              <a:srgbClr val="FF99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kumimoji="1" lang="zh-CN" altLang="en-US" sz="440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宋体" charset="0"/>
                </a:rPr>
                <a:t>    </a:t>
              </a:r>
              <a:endParaRPr kumimoji="1" lang="en-US" altLang="zh-CN" sz="4400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宋体" charset="0"/>
              </a:endParaRPr>
            </a:p>
            <a:p>
              <a:pPr eaLnBrk="1" hangingPunct="1">
                <a:defRPr/>
              </a:pPr>
              <a:r>
                <a:rPr kumimoji="1" lang="zh-CN" altLang="en-US" sz="440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宋体" charset="0"/>
                </a:rPr>
                <a:t>    </a:t>
              </a:r>
              <a:r>
                <a:rPr kumimoji="1" lang="en-US" altLang="zh-CN" sz="440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宋体" charset="0"/>
                </a:rPr>
                <a:t>A</a:t>
              </a:r>
              <a:endParaRPr kumimoji="1" lang="en-US" altLang="zh-CN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宋体" charset="0"/>
              </a:endParaRPr>
            </a:p>
            <a:p>
              <a:pPr eaLnBrk="1" hangingPunct="1">
                <a:defRPr/>
              </a:pPr>
              <a:endParaRPr kumimoji="1" lang="zh-CN" altLang="en-US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宋体" charset="0"/>
              </a:endParaRPr>
            </a:p>
          </p:txBody>
        </p:sp>
        <p:sp>
          <p:nvSpPr>
            <p:cNvPr id="23567" name="AutoShape 7"/>
            <p:cNvSpPr>
              <a:spLocks noChangeArrowheads="1"/>
            </p:cNvSpPr>
            <p:nvPr/>
          </p:nvSpPr>
          <p:spPr bwMode="auto">
            <a:xfrm>
              <a:off x="1905000" y="1584325"/>
              <a:ext cx="609600" cy="76200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FF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FF"/>
              </a:extrusionClr>
              <a:contourClr>
                <a:srgbClr val="FF99FF"/>
              </a:contourClr>
            </a:sp3d>
          </p:spPr>
          <p:txBody>
            <a:bodyPr vert="eaVert" wrap="none" anchor="ctr">
              <a:flatTx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sp>
        <p:nvSpPr>
          <p:cNvPr id="23554" name="Text Box 11"/>
          <p:cNvSpPr txBox="1">
            <a:spLocks noChangeArrowheads="1"/>
          </p:cNvSpPr>
          <p:nvPr/>
        </p:nvSpPr>
        <p:spPr bwMode="auto">
          <a:xfrm>
            <a:off x="3425825" y="474186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/>
              <a:t>流程图</a:t>
            </a:r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>
              <a:lnSpc>
                <a:spcPct val="85000"/>
              </a:lnSpc>
              <a:defRPr/>
            </a:pPr>
            <a:endParaRPr lang="zh-CN" altLang="en-US" sz="4400" i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ea typeface="黑体" charset="0"/>
              <a:cs typeface="黑体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552950" y="1863725"/>
            <a:ext cx="1395413" cy="2276475"/>
            <a:chOff x="930" y="1679"/>
            <a:chExt cx="879" cy="1434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930" y="1927"/>
              <a:ext cx="879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930" y="2504"/>
              <a:ext cx="879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3560" name="AutoShape 9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1370" y="2242"/>
              <a:ext cx="0" cy="25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1" name="AutoShape 10"/>
            <p:cNvCxnSpPr>
              <a:cxnSpLocks noChangeShapeType="1"/>
              <a:endCxn id="13" idx="0"/>
            </p:cNvCxnSpPr>
            <p:nvPr/>
          </p:nvCxnSpPr>
          <p:spPr bwMode="auto">
            <a:xfrm>
              <a:off x="1370" y="1679"/>
              <a:ext cx="0" cy="2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AutoShape 11"/>
            <p:cNvCxnSpPr>
              <a:cxnSpLocks noChangeShapeType="1"/>
              <a:stCxn id="14" idx="2"/>
            </p:cNvCxnSpPr>
            <p:nvPr/>
          </p:nvCxnSpPr>
          <p:spPr bwMode="auto">
            <a:xfrm>
              <a:off x="1370" y="2819"/>
              <a:ext cx="0" cy="2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7" name="标题 2"/>
          <p:cNvSpPr>
            <a:spLocks noGrp="1"/>
          </p:cNvSpPr>
          <p:nvPr>
            <p:ph type="title"/>
          </p:nvPr>
        </p:nvSpPr>
        <p:spPr>
          <a:xfrm>
            <a:off x="675132" y="348496"/>
            <a:ext cx="7772400" cy="677347"/>
          </a:xfrm>
        </p:spPr>
        <p:txBody>
          <a:bodyPr>
            <a:normAutofit/>
          </a:bodyPr>
          <a:lstStyle/>
          <a:p>
            <a:r>
              <a:rPr lang="zh-CN" altLang="en-US">
                <a:latin typeface="黑体" charset="0"/>
                <a:ea typeface="黑体" charset="0"/>
              </a:rPr>
              <a:t>顺序结构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1854-E592-1B44-9444-86A015D902D7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Line 2"/>
          <p:cNvSpPr>
            <a:spLocks noChangeShapeType="1"/>
          </p:cNvSpPr>
          <p:nvPr/>
        </p:nvSpPr>
        <p:spPr bwMode="auto">
          <a:xfrm>
            <a:off x="2533650" y="5029200"/>
            <a:ext cx="0" cy="9906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stealth" w="med" len="lg"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71750" y="4572000"/>
            <a:ext cx="1371600" cy="457200"/>
            <a:chOff x="1536" y="2880"/>
            <a:chExt cx="864" cy="288"/>
          </a:xfrm>
        </p:grpSpPr>
        <p:sp>
          <p:nvSpPr>
            <p:cNvPr id="25622" name="Line 4"/>
            <p:cNvSpPr>
              <a:spLocks noChangeShapeType="1"/>
            </p:cNvSpPr>
            <p:nvPr/>
          </p:nvSpPr>
          <p:spPr bwMode="auto">
            <a:xfrm flipH="1">
              <a:off x="1536" y="3168"/>
              <a:ext cx="864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stealth" w="med" len="lg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5623" name="Line 5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58726" name="AutoShape 6"/>
          <p:cNvSpPr>
            <a:spLocks noChangeArrowheads="1"/>
          </p:cNvSpPr>
          <p:nvPr/>
        </p:nvSpPr>
        <p:spPr bwMode="auto">
          <a:xfrm>
            <a:off x="3162300" y="3657600"/>
            <a:ext cx="1524000" cy="914400"/>
          </a:xfrm>
          <a:prstGeom prst="cube">
            <a:avLst>
              <a:gd name="adj" fmla="val 25000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cs typeface="宋体" charset="0"/>
              </a:rPr>
              <a:t>  </a:t>
            </a: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cs typeface="宋体" charset="0"/>
              </a:rPr>
              <a:t>B</a:t>
            </a:r>
            <a:endParaRPr kumimoji="1" lang="en-US" altLang="zh-CN" sz="3200" dirty="0">
              <a:cs typeface="宋体" charset="0"/>
            </a:endParaRP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lang="zh-CN" altLang="en-US" sz="480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00150" y="4572000"/>
            <a:ext cx="1371600" cy="457200"/>
            <a:chOff x="672" y="2880"/>
            <a:chExt cx="864" cy="288"/>
          </a:xfrm>
        </p:grpSpPr>
        <p:sp>
          <p:nvSpPr>
            <p:cNvPr id="25620" name="Line 10"/>
            <p:cNvSpPr>
              <a:spLocks noChangeShapeType="1"/>
            </p:cNvSpPr>
            <p:nvPr/>
          </p:nvSpPr>
          <p:spPr bwMode="auto">
            <a:xfrm>
              <a:off x="672" y="2880"/>
              <a:ext cx="0" cy="28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5621" name="Line 11"/>
            <p:cNvSpPr>
              <a:spLocks noChangeShapeType="1"/>
            </p:cNvSpPr>
            <p:nvPr/>
          </p:nvSpPr>
          <p:spPr bwMode="auto">
            <a:xfrm>
              <a:off x="672" y="3168"/>
              <a:ext cx="864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stealth" w="med" len="lg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86150" y="2971800"/>
            <a:ext cx="457200" cy="914400"/>
            <a:chOff x="2112" y="1872"/>
            <a:chExt cx="288" cy="576"/>
          </a:xfrm>
        </p:grpSpPr>
        <p:sp>
          <p:nvSpPr>
            <p:cNvPr id="25618" name="Line 13"/>
            <p:cNvSpPr>
              <a:spLocks noChangeShapeType="1"/>
            </p:cNvSpPr>
            <p:nvPr/>
          </p:nvSpPr>
          <p:spPr bwMode="auto">
            <a:xfrm>
              <a:off x="2112" y="1872"/>
              <a:ext cx="288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5619" name="Line 14"/>
            <p:cNvSpPr>
              <a:spLocks noChangeShapeType="1"/>
            </p:cNvSpPr>
            <p:nvPr/>
          </p:nvSpPr>
          <p:spPr bwMode="auto">
            <a:xfrm>
              <a:off x="2400" y="1872"/>
              <a:ext cx="0" cy="576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stealth" w="med" len="lg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3546475" y="23764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158737" name="Rectangle 17"/>
          <p:cNvSpPr>
            <a:spLocks noChangeArrowheads="1"/>
          </p:cNvSpPr>
          <p:nvPr/>
        </p:nvSpPr>
        <p:spPr bwMode="auto">
          <a:xfrm>
            <a:off x="4732338" y="2452688"/>
            <a:ext cx="3656012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0"/>
              </a:rPr>
              <a:t>如果</a:t>
            </a:r>
            <a:r>
              <a:rPr lang="zh-CN" altLang="en-US" sz="3200">
                <a:latin typeface="宋体" charset="0"/>
              </a:rPr>
              <a:t> </a:t>
            </a:r>
            <a:r>
              <a:rPr lang="zh-CN" altLang="en-US" sz="3200">
                <a:solidFill>
                  <a:schemeClr val="accent2"/>
                </a:solidFill>
                <a:latin typeface="宋体" charset="0"/>
              </a:rPr>
              <a:t>成绩</a:t>
            </a:r>
            <a:r>
              <a:rPr lang="en-US" altLang="zh-CN" sz="3200">
                <a:solidFill>
                  <a:schemeClr val="accent2"/>
                </a:solidFill>
                <a:latin typeface="宋体" charset="0"/>
              </a:rPr>
              <a:t>&lt;60</a:t>
            </a:r>
            <a:r>
              <a:rPr lang="en-US" altLang="zh-CN" sz="3200">
                <a:latin typeface="宋体" charset="0"/>
              </a:rPr>
              <a:t> </a:t>
            </a:r>
            <a:r>
              <a:rPr lang="zh-CN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0"/>
              </a:rPr>
              <a:t>那么</a:t>
            </a:r>
            <a:endParaRPr lang="zh-CN" altLang="en-US" sz="3200">
              <a:latin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latin typeface="宋体" charset="0"/>
              </a:rPr>
              <a:t>  </a:t>
            </a:r>
            <a:r>
              <a:rPr lang="zh-CN" altLang="en-US" sz="3200">
                <a:solidFill>
                  <a:schemeClr val="accent2"/>
                </a:solidFill>
                <a:latin typeface="宋体" charset="0"/>
              </a:rPr>
              <a:t>通知补考</a:t>
            </a:r>
          </a:p>
          <a:p>
            <a:pPr>
              <a:lnSpc>
                <a:spcPct val="150000"/>
              </a:lnSpc>
            </a:pPr>
            <a:r>
              <a:rPr lang="zh-CN" alt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0"/>
              </a:rPr>
              <a:t>否则</a:t>
            </a:r>
            <a:endParaRPr lang="zh-CN" altLang="en-US" sz="3200">
              <a:latin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latin typeface="宋体" charset="0"/>
              </a:rPr>
              <a:t>  </a:t>
            </a:r>
            <a:r>
              <a:rPr lang="zh-CN" altLang="en-US" sz="3200">
                <a:solidFill>
                  <a:schemeClr val="accent2"/>
                </a:solidFill>
                <a:latin typeface="宋体" charset="0"/>
              </a:rPr>
              <a:t>告知你顺利通过</a:t>
            </a:r>
          </a:p>
        </p:txBody>
      </p:sp>
      <p:sp>
        <p:nvSpPr>
          <p:cNvPr id="158738" name="AutoShape 18"/>
          <p:cNvSpPr>
            <a:spLocks noChangeArrowheads="1"/>
          </p:cNvSpPr>
          <p:nvPr/>
        </p:nvSpPr>
        <p:spPr bwMode="auto">
          <a:xfrm>
            <a:off x="590550" y="3657600"/>
            <a:ext cx="1352550" cy="914400"/>
          </a:xfrm>
          <a:prstGeom prst="cube">
            <a:avLst>
              <a:gd name="adj" fmla="val 25000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cs typeface="宋体" charset="0"/>
              </a:rPr>
              <a:t>  </a:t>
            </a: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cs typeface="宋体" charset="0"/>
              </a:rPr>
              <a:t>A</a:t>
            </a:r>
            <a:endParaRPr kumimoji="1" lang="en-US" altLang="zh-CN" sz="3200" dirty="0">
              <a:cs typeface="宋体" charset="0"/>
            </a:endParaRP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1123950" y="23622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58740" name="AutoShape 20"/>
          <p:cNvSpPr>
            <a:spLocks noChangeArrowheads="1"/>
          </p:cNvSpPr>
          <p:nvPr/>
        </p:nvSpPr>
        <p:spPr bwMode="auto">
          <a:xfrm>
            <a:off x="1504950" y="2501900"/>
            <a:ext cx="1981200" cy="977900"/>
          </a:xfrm>
          <a:prstGeom prst="diamond">
            <a:avLst/>
          </a:prstGeom>
          <a:solidFill>
            <a:srgbClr val="66FF33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lIns="92075" tIns="46038" rIns="92075" bIns="46038" anchor="ctr">
            <a:flatTx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条件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P</a:t>
            </a:r>
          </a:p>
        </p:txBody>
      </p:sp>
      <p:sp>
        <p:nvSpPr>
          <p:cNvPr id="158751" name="Line 31"/>
          <p:cNvSpPr>
            <a:spLocks noChangeShapeType="1"/>
          </p:cNvSpPr>
          <p:nvPr/>
        </p:nvSpPr>
        <p:spPr bwMode="auto">
          <a:xfrm flipV="1">
            <a:off x="2565400" y="1828800"/>
            <a:ext cx="0" cy="7620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stealth" w="med" len="lg"/>
            <a:tailEnd type="none" w="sm" len="sm"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6175" y="2971800"/>
            <a:ext cx="457200" cy="914400"/>
            <a:chOff x="638" y="1872"/>
            <a:chExt cx="288" cy="576"/>
          </a:xfrm>
        </p:grpSpPr>
        <p:sp>
          <p:nvSpPr>
            <p:cNvPr id="25616" name="Line 33"/>
            <p:cNvSpPr>
              <a:spLocks noChangeShapeType="1"/>
            </p:cNvSpPr>
            <p:nvPr/>
          </p:nvSpPr>
          <p:spPr bwMode="auto">
            <a:xfrm>
              <a:off x="638" y="1872"/>
              <a:ext cx="0" cy="576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stealth" w="med" len="lg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5617" name="Line 34"/>
            <p:cNvSpPr>
              <a:spLocks noChangeShapeType="1"/>
            </p:cNvSpPr>
            <p:nvPr/>
          </p:nvSpPr>
          <p:spPr bwMode="auto">
            <a:xfrm flipH="1">
              <a:off x="638" y="1872"/>
              <a:ext cx="288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pic>
        <p:nvPicPr>
          <p:cNvPr id="25614" name="Picture 9" descr="pdnge1i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8" y="0"/>
            <a:ext cx="15557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黑体" charset="0"/>
                <a:ea typeface="黑体" charset="0"/>
              </a:rPr>
              <a:t>分支结构（选择结构）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957B-152E-1740-B0C2-197FC521B84D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nimBg="1"/>
      <p:bldP spid="158726" grpId="0" animBg="1" autoUpdateAnimBg="0"/>
      <p:bldP spid="158735" grpId="0"/>
      <p:bldP spid="158737" grpId="0" autoUpdateAnimBg="0"/>
      <p:bldP spid="158738" grpId="0" animBg="1" autoUpdateAnimBg="0"/>
      <p:bldP spid="158739" grpId="0"/>
      <p:bldP spid="158740" grpId="0" animBg="1" autoUpdateAnimBg="0"/>
      <p:bldP spid="1587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00400" y="304800"/>
            <a:ext cx="3352800" cy="2505075"/>
            <a:chOff x="2016" y="192"/>
            <a:chExt cx="2112" cy="1578"/>
          </a:xfrm>
        </p:grpSpPr>
        <p:sp>
          <p:nvSpPr>
            <p:cNvPr id="27676" name="Line 3"/>
            <p:cNvSpPr>
              <a:spLocks noChangeShapeType="1"/>
            </p:cNvSpPr>
            <p:nvPr/>
          </p:nvSpPr>
          <p:spPr bwMode="auto">
            <a:xfrm>
              <a:off x="3049" y="1470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77" name="Group 4"/>
            <p:cNvGrpSpPr>
              <a:grpSpLocks/>
            </p:cNvGrpSpPr>
            <p:nvPr/>
          </p:nvGrpSpPr>
          <p:grpSpPr bwMode="auto">
            <a:xfrm>
              <a:off x="2016" y="192"/>
              <a:ext cx="2112" cy="1278"/>
              <a:chOff x="2016" y="192"/>
              <a:chExt cx="2112" cy="1278"/>
            </a:xfrm>
          </p:grpSpPr>
          <p:sp useBgFill="1">
            <p:nvSpPr>
              <p:cNvPr id="27678" name="AutoShape 5"/>
              <p:cNvSpPr>
                <a:spLocks noChangeArrowheads="1"/>
              </p:cNvSpPr>
              <p:nvPr/>
            </p:nvSpPr>
            <p:spPr bwMode="auto">
              <a:xfrm>
                <a:off x="2561" y="492"/>
                <a:ext cx="967" cy="367"/>
              </a:xfrm>
              <a:prstGeom prst="flowChartDecision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en-US" altLang="zh-CN" sz="2000">
                    <a:latin typeface="Times New Roman" charset="0"/>
                  </a:rPr>
                  <a:t>P</a:t>
                </a:r>
                <a:endParaRPr lang="en-US" altLang="zh-CN" sz="4000">
                  <a:latin typeface="Times New Roman" charset="0"/>
                </a:endParaRPr>
              </a:p>
            </p:txBody>
          </p:sp>
          <p:sp>
            <p:nvSpPr>
              <p:cNvPr id="27679" name="Text Box 6"/>
              <p:cNvSpPr txBox="1">
                <a:spLocks noChangeArrowheads="1"/>
              </p:cNvSpPr>
              <p:nvPr/>
            </p:nvSpPr>
            <p:spPr bwMode="auto">
              <a:xfrm>
                <a:off x="2016" y="970"/>
                <a:ext cx="756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charset="0"/>
                  </a:rPr>
                  <a:t>A</a:t>
                </a:r>
                <a:endParaRPr lang="en-US" altLang="zh-CN" sz="4000" u="sng">
                  <a:latin typeface="Times New Roman" charset="0"/>
                </a:endParaRPr>
              </a:p>
            </p:txBody>
          </p:sp>
          <p:sp>
            <p:nvSpPr>
              <p:cNvPr id="27680" name="Text Box 7"/>
              <p:cNvSpPr txBox="1">
                <a:spLocks noChangeArrowheads="1"/>
              </p:cNvSpPr>
              <p:nvPr/>
            </p:nvSpPr>
            <p:spPr bwMode="auto">
              <a:xfrm>
                <a:off x="3372" y="970"/>
                <a:ext cx="756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latin typeface="Times New Roman" charset="0"/>
                  </a:rPr>
                  <a:t>B</a:t>
                </a:r>
                <a:endParaRPr lang="en-US" altLang="zh-CN" sz="4000" u="sng">
                  <a:latin typeface="Times New Roman" charset="0"/>
                </a:endParaRPr>
              </a:p>
            </p:txBody>
          </p:sp>
          <p:sp>
            <p:nvSpPr>
              <p:cNvPr id="27681" name="Line 8"/>
              <p:cNvSpPr>
                <a:spLocks noChangeShapeType="1"/>
              </p:cNvSpPr>
              <p:nvPr/>
            </p:nvSpPr>
            <p:spPr bwMode="auto">
              <a:xfrm>
                <a:off x="3049" y="1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2" name="Line 9"/>
              <p:cNvSpPr>
                <a:spLocks noChangeShapeType="1"/>
              </p:cNvSpPr>
              <p:nvPr/>
            </p:nvSpPr>
            <p:spPr bwMode="auto">
              <a:xfrm flipH="1">
                <a:off x="2339" y="681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3" name="Line 10"/>
              <p:cNvSpPr>
                <a:spLocks noChangeShapeType="1"/>
              </p:cNvSpPr>
              <p:nvPr/>
            </p:nvSpPr>
            <p:spPr bwMode="auto">
              <a:xfrm>
                <a:off x="2339" y="681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4" name="Line 11"/>
              <p:cNvSpPr>
                <a:spLocks noChangeShapeType="1"/>
              </p:cNvSpPr>
              <p:nvPr/>
            </p:nvSpPr>
            <p:spPr bwMode="auto">
              <a:xfrm>
                <a:off x="3528" y="681"/>
                <a:ext cx="2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Line 12"/>
              <p:cNvSpPr>
                <a:spLocks noChangeShapeType="1"/>
              </p:cNvSpPr>
              <p:nvPr/>
            </p:nvSpPr>
            <p:spPr bwMode="auto">
              <a:xfrm>
                <a:off x="3772" y="681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6" name="Line 13"/>
              <p:cNvSpPr>
                <a:spLocks noChangeShapeType="1"/>
              </p:cNvSpPr>
              <p:nvPr/>
            </p:nvSpPr>
            <p:spPr bwMode="auto">
              <a:xfrm>
                <a:off x="2339" y="122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7" name="Line 14"/>
              <p:cNvSpPr>
                <a:spLocks noChangeShapeType="1"/>
              </p:cNvSpPr>
              <p:nvPr/>
            </p:nvSpPr>
            <p:spPr bwMode="auto">
              <a:xfrm>
                <a:off x="3757" y="122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8" name="Line 15"/>
              <p:cNvSpPr>
                <a:spLocks noChangeShapeType="1"/>
              </p:cNvSpPr>
              <p:nvPr/>
            </p:nvSpPr>
            <p:spPr bwMode="auto">
              <a:xfrm>
                <a:off x="2339" y="1470"/>
                <a:ext cx="7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9" name="Line 16"/>
              <p:cNvSpPr>
                <a:spLocks noChangeShapeType="1"/>
              </p:cNvSpPr>
              <p:nvPr/>
            </p:nvSpPr>
            <p:spPr bwMode="auto">
              <a:xfrm flipH="1">
                <a:off x="3049" y="1470"/>
                <a:ext cx="7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0" name="Text Box 17"/>
              <p:cNvSpPr txBox="1">
                <a:spLocks noChangeArrowheads="1"/>
              </p:cNvSpPr>
              <p:nvPr/>
            </p:nvSpPr>
            <p:spPr bwMode="auto">
              <a:xfrm>
                <a:off x="2339" y="43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zh-CN" altLang="en-US" sz="2000">
                    <a:latin typeface="Times New Roman" charset="0"/>
                  </a:rPr>
                  <a:t>真</a:t>
                </a:r>
                <a:endParaRPr lang="zh-CN" altLang="en-US" sz="4000">
                  <a:latin typeface="Times New Roman" charset="0"/>
                </a:endParaRPr>
              </a:p>
            </p:txBody>
          </p:sp>
          <p:sp>
            <p:nvSpPr>
              <p:cNvPr id="27691" name="Text Box 18"/>
              <p:cNvSpPr txBox="1">
                <a:spLocks noChangeArrowheads="1"/>
              </p:cNvSpPr>
              <p:nvPr/>
            </p:nvSpPr>
            <p:spPr bwMode="auto">
              <a:xfrm>
                <a:off x="3528" y="43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zh-CN" altLang="en-US" sz="2000">
                    <a:latin typeface="Times New Roman" charset="0"/>
                  </a:rPr>
                  <a:t>假</a:t>
                </a:r>
                <a:endParaRPr lang="zh-CN" altLang="en-US" sz="4000">
                  <a:latin typeface="Times New Roman" charset="0"/>
                </a:endParaRPr>
              </a:p>
            </p:txBody>
          </p:sp>
        </p:grp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276600" y="2971800"/>
            <a:ext cx="5505450" cy="3581400"/>
            <a:chOff x="1056" y="1680"/>
            <a:chExt cx="3468" cy="2256"/>
          </a:xfrm>
        </p:grpSpPr>
        <p:sp useBgFill="1">
          <p:nvSpPr>
            <p:cNvPr id="27654" name="AutoShape 33"/>
            <p:cNvSpPr>
              <a:spLocks noChangeArrowheads="1"/>
            </p:cNvSpPr>
            <p:nvPr/>
          </p:nvSpPr>
          <p:spPr bwMode="auto">
            <a:xfrm>
              <a:off x="2496" y="1968"/>
              <a:ext cx="384" cy="336"/>
            </a:xfrm>
            <a:prstGeom prst="flowChartConnector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k</a:t>
              </a:r>
            </a:p>
          </p:txBody>
        </p:sp>
        <p:sp>
          <p:nvSpPr>
            <p:cNvPr id="27655" name="Line 34"/>
            <p:cNvSpPr>
              <a:spLocks noChangeShapeType="1"/>
            </p:cNvSpPr>
            <p:nvPr/>
          </p:nvSpPr>
          <p:spPr bwMode="auto">
            <a:xfrm>
              <a:off x="268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7656" name="Text Box 35"/>
            <p:cNvSpPr txBox="1">
              <a:spLocks noChangeArrowheads="1"/>
            </p:cNvSpPr>
            <p:nvPr/>
          </p:nvSpPr>
          <p:spPr bwMode="auto">
            <a:xfrm>
              <a:off x="1056" y="2736"/>
              <a:ext cx="684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A1</a:t>
              </a:r>
            </a:p>
          </p:txBody>
        </p:sp>
        <p:sp useBgFill="1">
          <p:nvSpPr>
            <p:cNvPr id="27657" name="Text Box 36"/>
            <p:cNvSpPr txBox="1">
              <a:spLocks noChangeArrowheads="1"/>
            </p:cNvSpPr>
            <p:nvPr/>
          </p:nvSpPr>
          <p:spPr bwMode="auto">
            <a:xfrm>
              <a:off x="1872" y="2736"/>
              <a:ext cx="684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A2</a:t>
              </a:r>
            </a:p>
          </p:txBody>
        </p:sp>
        <p:sp useBgFill="1">
          <p:nvSpPr>
            <p:cNvPr id="27658" name="Text Box 37"/>
            <p:cNvSpPr txBox="1">
              <a:spLocks noChangeArrowheads="1"/>
            </p:cNvSpPr>
            <p:nvPr/>
          </p:nvSpPr>
          <p:spPr bwMode="auto">
            <a:xfrm>
              <a:off x="2928" y="2736"/>
              <a:ext cx="684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Ai</a:t>
              </a:r>
            </a:p>
          </p:txBody>
        </p:sp>
        <p:sp useBgFill="1">
          <p:nvSpPr>
            <p:cNvPr id="27659" name="Text Box 38"/>
            <p:cNvSpPr txBox="1">
              <a:spLocks noChangeArrowheads="1"/>
            </p:cNvSpPr>
            <p:nvPr/>
          </p:nvSpPr>
          <p:spPr bwMode="auto">
            <a:xfrm>
              <a:off x="3840" y="2736"/>
              <a:ext cx="684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An</a:t>
              </a:r>
            </a:p>
          </p:txBody>
        </p:sp>
        <p:sp>
          <p:nvSpPr>
            <p:cNvPr id="27660" name="Line 39"/>
            <p:cNvSpPr>
              <a:spLocks noChangeShapeType="1"/>
            </p:cNvSpPr>
            <p:nvPr/>
          </p:nvSpPr>
          <p:spPr bwMode="auto">
            <a:xfrm flipH="1">
              <a:off x="1392" y="2208"/>
              <a:ext cx="115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7661" name="AutoShape 40"/>
            <p:cNvSpPr>
              <a:spLocks noChangeArrowheads="1"/>
            </p:cNvSpPr>
            <p:nvPr/>
          </p:nvSpPr>
          <p:spPr bwMode="auto">
            <a:xfrm>
              <a:off x="2592" y="3312"/>
              <a:ext cx="384" cy="336"/>
            </a:xfrm>
            <a:prstGeom prst="flowChartConnector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7662" name="Line 41"/>
            <p:cNvSpPr>
              <a:spLocks noChangeShapeType="1"/>
            </p:cNvSpPr>
            <p:nvPr/>
          </p:nvSpPr>
          <p:spPr bwMode="auto">
            <a:xfrm flipH="1">
              <a:off x="2208" y="230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Line 42"/>
            <p:cNvSpPr>
              <a:spLocks noChangeShapeType="1"/>
            </p:cNvSpPr>
            <p:nvPr/>
          </p:nvSpPr>
          <p:spPr bwMode="auto">
            <a:xfrm>
              <a:off x="2832" y="225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43"/>
            <p:cNvSpPr>
              <a:spLocks noChangeShapeType="1"/>
            </p:cNvSpPr>
            <p:nvPr/>
          </p:nvSpPr>
          <p:spPr bwMode="auto">
            <a:xfrm>
              <a:off x="2880" y="2160"/>
              <a:ext cx="12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44"/>
            <p:cNvSpPr>
              <a:spLocks noChangeShapeType="1"/>
            </p:cNvSpPr>
            <p:nvPr/>
          </p:nvSpPr>
          <p:spPr bwMode="auto">
            <a:xfrm>
              <a:off x="2256" y="297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45"/>
            <p:cNvSpPr>
              <a:spLocks noChangeShapeType="1"/>
            </p:cNvSpPr>
            <p:nvPr/>
          </p:nvSpPr>
          <p:spPr bwMode="auto">
            <a:xfrm>
              <a:off x="1440" y="2976"/>
              <a:ext cx="115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46"/>
            <p:cNvSpPr>
              <a:spLocks noChangeShapeType="1"/>
            </p:cNvSpPr>
            <p:nvPr/>
          </p:nvSpPr>
          <p:spPr bwMode="auto">
            <a:xfrm flipH="1">
              <a:off x="2928" y="297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47"/>
            <p:cNvSpPr>
              <a:spLocks noChangeShapeType="1"/>
            </p:cNvSpPr>
            <p:nvPr/>
          </p:nvSpPr>
          <p:spPr bwMode="auto">
            <a:xfrm flipH="1">
              <a:off x="2976" y="2976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48"/>
            <p:cNvSpPr>
              <a:spLocks noChangeShapeType="1"/>
            </p:cNvSpPr>
            <p:nvPr/>
          </p:nvSpPr>
          <p:spPr bwMode="auto">
            <a:xfrm>
              <a:off x="2784" y="36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Text Box 49"/>
            <p:cNvSpPr txBox="1">
              <a:spLocks noChangeArrowheads="1"/>
            </p:cNvSpPr>
            <p:nvPr/>
          </p:nvSpPr>
          <p:spPr bwMode="auto">
            <a:xfrm>
              <a:off x="1921" y="2399"/>
              <a:ext cx="5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k==k2</a:t>
              </a:r>
            </a:p>
          </p:txBody>
        </p:sp>
        <p:sp>
          <p:nvSpPr>
            <p:cNvPr id="27671" name="Text Box 50"/>
            <p:cNvSpPr txBox="1">
              <a:spLocks noChangeArrowheads="1"/>
            </p:cNvSpPr>
            <p:nvPr/>
          </p:nvSpPr>
          <p:spPr bwMode="auto">
            <a:xfrm>
              <a:off x="1489" y="2255"/>
              <a:ext cx="5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k==k1</a:t>
              </a:r>
            </a:p>
          </p:txBody>
        </p:sp>
        <p:sp>
          <p:nvSpPr>
            <p:cNvPr id="27672" name="Text Box 51"/>
            <p:cNvSpPr txBox="1">
              <a:spLocks noChangeArrowheads="1"/>
            </p:cNvSpPr>
            <p:nvPr/>
          </p:nvSpPr>
          <p:spPr bwMode="auto">
            <a:xfrm>
              <a:off x="3500" y="2224"/>
              <a:ext cx="5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k==kn</a:t>
              </a:r>
            </a:p>
          </p:txBody>
        </p:sp>
        <p:sp>
          <p:nvSpPr>
            <p:cNvPr id="27673" name="Text Box 52"/>
            <p:cNvSpPr txBox="1">
              <a:spLocks noChangeArrowheads="1"/>
            </p:cNvSpPr>
            <p:nvPr/>
          </p:nvSpPr>
          <p:spPr bwMode="auto">
            <a:xfrm>
              <a:off x="2961" y="2278"/>
              <a:ext cx="5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k==ki</a:t>
              </a:r>
            </a:p>
          </p:txBody>
        </p:sp>
        <p:sp>
          <p:nvSpPr>
            <p:cNvPr id="27674" name="Text Box 53"/>
            <p:cNvSpPr txBox="1">
              <a:spLocks noChangeArrowheads="1"/>
            </p:cNvSpPr>
            <p:nvPr/>
          </p:nvSpPr>
          <p:spPr bwMode="auto">
            <a:xfrm>
              <a:off x="2592" y="2736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...</a:t>
              </a:r>
            </a:p>
          </p:txBody>
        </p:sp>
        <p:sp>
          <p:nvSpPr>
            <p:cNvPr id="27675" name="Text Box 54"/>
            <p:cNvSpPr txBox="1">
              <a:spLocks noChangeArrowheads="1"/>
            </p:cNvSpPr>
            <p:nvPr/>
          </p:nvSpPr>
          <p:spPr bwMode="auto">
            <a:xfrm>
              <a:off x="3600" y="2736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...</a:t>
              </a:r>
            </a:p>
          </p:txBody>
        </p:sp>
      </p:grp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322263" y="1601788"/>
            <a:ext cx="311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buClr>
                <a:schemeClr val="tx1"/>
              </a:buClr>
              <a:buFont typeface="Wingdings" charset="2"/>
              <a:buChar char="l"/>
            </a:pPr>
            <a:r>
              <a:rPr lang="zh-CN" altLang="en-US">
                <a:latin typeface="Times New Roman" charset="0"/>
                <a:ea typeface="隶书" charset="0"/>
              </a:rPr>
              <a:t>二分支选择结构</a:t>
            </a:r>
          </a:p>
        </p:txBody>
      </p:sp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565150" y="4465638"/>
            <a:ext cx="2544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buClr>
                <a:schemeClr val="tx1"/>
              </a:buClr>
              <a:buFont typeface="Wingdings" charset="2"/>
              <a:buChar char="l"/>
            </a:pPr>
            <a:r>
              <a:rPr lang="zh-CN" altLang="en-US">
                <a:latin typeface="Times New Roman" charset="0"/>
                <a:ea typeface="隶书" charset="0"/>
              </a:rPr>
              <a:t>多分支选择结构</a:t>
            </a:r>
            <a:endParaRPr lang="zh-CN" altLang="en-US" sz="2000">
              <a:latin typeface="Times New Roman" charset="0"/>
              <a:ea typeface="隶书" charset="0"/>
            </a:endParaRPr>
          </a:p>
        </p:txBody>
      </p:sp>
      <p:sp>
        <p:nvSpPr>
          <p:cNvPr id="27653" name="标题 2"/>
          <p:cNvSpPr>
            <a:spLocks noGrp="1"/>
          </p:cNvSpPr>
          <p:nvPr>
            <p:ph type="title"/>
          </p:nvPr>
        </p:nvSpPr>
        <p:spPr>
          <a:xfrm>
            <a:off x="390525" y="44133"/>
            <a:ext cx="7772400" cy="965201"/>
          </a:xfrm>
        </p:spPr>
        <p:txBody>
          <a:bodyPr/>
          <a:lstStyle/>
          <a:p>
            <a:r>
              <a:rPr lang="zh-CN" altLang="en-US">
                <a:latin typeface="黑体" charset="0"/>
                <a:ea typeface="黑体" charset="0"/>
              </a:rPr>
              <a:t>分支结构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D420-A502-4743-B0D8-3CBB4798DCB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9" grpId="0" autoUpdateAnimBg="0"/>
      <p:bldP spid="113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403350" y="6216650"/>
            <a:ext cx="1620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当型循环</a:t>
            </a: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1017588" y="2193925"/>
            <a:ext cx="2305050" cy="3860800"/>
            <a:chOff x="1042988" y="1514475"/>
            <a:chExt cx="2919412" cy="4651375"/>
          </a:xfrm>
        </p:grpSpPr>
        <p:sp>
          <p:nvSpPr>
            <p:cNvPr id="29717" name="Line 49"/>
            <p:cNvSpPr>
              <a:spLocks noChangeShapeType="1"/>
            </p:cNvSpPr>
            <p:nvPr/>
          </p:nvSpPr>
          <p:spPr bwMode="auto">
            <a:xfrm flipH="1" flipV="1">
              <a:off x="1042988" y="5286375"/>
              <a:ext cx="1377950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lg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9718" name="Line 52"/>
            <p:cNvSpPr>
              <a:spLocks noChangeShapeType="1"/>
            </p:cNvSpPr>
            <p:nvPr/>
          </p:nvSpPr>
          <p:spPr bwMode="auto">
            <a:xfrm>
              <a:off x="2411413" y="4581525"/>
              <a:ext cx="0" cy="69850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lg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9797" name="AutoShape 53"/>
            <p:cNvSpPr>
              <a:spLocks noChangeArrowheads="1"/>
            </p:cNvSpPr>
            <p:nvPr/>
          </p:nvSpPr>
          <p:spPr bwMode="auto">
            <a:xfrm>
              <a:off x="1835170" y="3645080"/>
              <a:ext cx="1353143" cy="914209"/>
            </a:xfrm>
            <a:prstGeom prst="cube">
              <a:avLst>
                <a:gd name="adj" fmla="val 2500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kumimoji="1" lang="zh-CN" altLang="en-US" sz="3200" dirty="0">
                  <a:effectLst>
                    <a:outerShdw blurRad="38100" dist="38100" dir="2700000" algn="tl">
                      <a:srgbClr val="FFFFFF"/>
                    </a:outerShdw>
                  </a:effectLst>
                  <a:cs typeface="宋体" charset="0"/>
                </a:rPr>
                <a:t>   </a:t>
              </a:r>
              <a:r>
                <a:rPr kumimoji="1"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cs typeface="宋体" charset="0"/>
                </a:rPr>
                <a:t>A</a:t>
              </a:r>
              <a:endParaRPr kumimoji="1" lang="en-US" altLang="zh-CN" sz="2800" dirty="0">
                <a:cs typeface="宋体" charset="0"/>
              </a:endParaRPr>
            </a:p>
          </p:txBody>
        </p:sp>
        <p:sp>
          <p:nvSpPr>
            <p:cNvPr id="29720" name="Line 54"/>
            <p:cNvSpPr>
              <a:spLocks noChangeAspect="1" noChangeShapeType="1"/>
            </p:cNvSpPr>
            <p:nvPr/>
          </p:nvSpPr>
          <p:spPr bwMode="auto">
            <a:xfrm>
              <a:off x="2411413" y="3235325"/>
              <a:ext cx="1587" cy="557213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triangle" w="sm" len="lg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9721" name="Text Box 21"/>
            <p:cNvSpPr txBox="1">
              <a:spLocks noChangeArrowheads="1"/>
            </p:cNvSpPr>
            <p:nvPr/>
          </p:nvSpPr>
          <p:spPr bwMode="auto">
            <a:xfrm>
              <a:off x="2743200" y="3141663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</a:rPr>
                <a:t>真</a:t>
              </a:r>
            </a:p>
          </p:txBody>
        </p:sp>
        <p:sp>
          <p:nvSpPr>
            <p:cNvPr id="29722" name="Text Box 22"/>
            <p:cNvSpPr txBox="1">
              <a:spLocks noChangeArrowheads="1"/>
            </p:cNvSpPr>
            <p:nvPr/>
          </p:nvSpPr>
          <p:spPr bwMode="auto">
            <a:xfrm>
              <a:off x="2209800" y="2362200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假</a:t>
              </a:r>
            </a:p>
          </p:txBody>
        </p:sp>
        <p:sp>
          <p:nvSpPr>
            <p:cNvPr id="29723" name="Text Box 33"/>
            <p:cNvSpPr txBox="1">
              <a:spLocks noChangeArrowheads="1"/>
            </p:cNvSpPr>
            <p:nvPr/>
          </p:nvSpPr>
          <p:spPr bwMode="auto">
            <a:xfrm>
              <a:off x="3352800" y="2209800"/>
              <a:ext cx="609600" cy="48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accent2"/>
                  </a:solidFill>
                </a:rPr>
                <a:t>假</a:t>
              </a:r>
            </a:p>
          </p:txBody>
        </p:sp>
        <p:sp>
          <p:nvSpPr>
            <p:cNvPr id="159781" name="AutoShape 37"/>
            <p:cNvSpPr>
              <a:spLocks noChangeArrowheads="1"/>
            </p:cNvSpPr>
            <p:nvPr/>
          </p:nvSpPr>
          <p:spPr bwMode="auto">
            <a:xfrm>
              <a:off x="1431036" y="2319668"/>
              <a:ext cx="1982466" cy="977324"/>
            </a:xfrm>
            <a:prstGeom prst="diamond">
              <a:avLst/>
            </a:prstGeom>
            <a:solidFill>
              <a:srgbClr val="66FF33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 wrap="none" lIns="92075" tIns="46038" rIns="92075" bIns="46038" anchor="ctr">
              <a:flatTx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charset="0"/>
                </a:rPr>
                <a:t>条件</a:t>
              </a: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charset="0"/>
                </a:rPr>
                <a:t>P</a:t>
              </a:r>
            </a:p>
          </p:txBody>
        </p:sp>
        <p:sp>
          <p:nvSpPr>
            <p:cNvPr id="29725" name="Line 38"/>
            <p:cNvSpPr>
              <a:spLocks noChangeShapeType="1"/>
            </p:cNvSpPr>
            <p:nvPr/>
          </p:nvSpPr>
          <p:spPr bwMode="auto">
            <a:xfrm flipV="1">
              <a:off x="2484438" y="1514475"/>
              <a:ext cx="0" cy="76200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stealth" w="med" len="lg"/>
              <a:tailEnd type="none" w="sm" len="sm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29726" name="Group 51"/>
            <p:cNvGrpSpPr>
              <a:grpSpLocks/>
            </p:cNvGrpSpPr>
            <p:nvPr/>
          </p:nvGrpSpPr>
          <p:grpSpPr bwMode="auto">
            <a:xfrm>
              <a:off x="2484438" y="2801938"/>
              <a:ext cx="1392237" cy="3363912"/>
              <a:chOff x="1565" y="1765"/>
              <a:chExt cx="877" cy="2119"/>
            </a:xfrm>
          </p:grpSpPr>
          <p:sp>
            <p:nvSpPr>
              <p:cNvPr id="29729" name="Line 41"/>
              <p:cNvSpPr>
                <a:spLocks noChangeShapeType="1"/>
              </p:cNvSpPr>
              <p:nvPr/>
            </p:nvSpPr>
            <p:spPr bwMode="auto">
              <a:xfrm flipH="1">
                <a:off x="2154" y="1765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scene3d>
                <a:camera prst="legacyObliqueTopRight"/>
                <a:lightRig rig="legacyFlat3" dir="b"/>
              </a:scene3d>
              <a:sp3d extrusionH="430200" contourW="12700" prstMaterial="legacyMatte">
                <a:bevelT w="13500" h="13500" prst="angle"/>
                <a:bevelB w="13500" h="13500" prst="angle"/>
                <a:extrusionClr>
                  <a:srgbClr val="FF9900"/>
                </a:extrusionClr>
                <a:contourClr>
                  <a:srgbClr val="FF99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29730" name="Group 46"/>
              <p:cNvGrpSpPr>
                <a:grpSpLocks/>
              </p:cNvGrpSpPr>
              <p:nvPr/>
            </p:nvGrpSpPr>
            <p:grpSpPr bwMode="auto">
              <a:xfrm>
                <a:off x="1565" y="1765"/>
                <a:ext cx="871" cy="2119"/>
                <a:chOff x="1565" y="1765"/>
                <a:chExt cx="871" cy="2119"/>
              </a:xfrm>
            </p:grpSpPr>
            <p:sp>
              <p:nvSpPr>
                <p:cNvPr id="29731" name="Line 45"/>
                <p:cNvSpPr>
                  <a:spLocks noChangeShapeType="1"/>
                </p:cNvSpPr>
                <p:nvPr/>
              </p:nvSpPr>
              <p:spPr bwMode="auto">
                <a:xfrm>
                  <a:off x="1574" y="3457"/>
                  <a:ext cx="0" cy="427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 type="none" w="sm" len="sm"/>
                  <a:tailEnd type="triangle" w="sm" len="lg"/>
                </a:ln>
                <a:scene3d>
                  <a:camera prst="legacyObliqueTopRight"/>
                  <a:lightRig rig="legacyFlat3" dir="b"/>
                </a:scene3d>
                <a:sp3d extrusionH="430200" contourW="127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  <a:contourClr>
                    <a:srgbClr val="FF99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32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565" y="3466"/>
                  <a:ext cx="868" cy="0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 type="none" w="sm" len="sm"/>
                  <a:tailEnd type="none" w="sm" len="lg"/>
                </a:ln>
                <a:scene3d>
                  <a:camera prst="legacyObliqueTopRight"/>
                  <a:lightRig rig="legacyFlat3" dir="b"/>
                </a:scene3d>
                <a:sp3d extrusionH="430200" contourW="127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  <a:contourClr>
                    <a:srgbClr val="FF99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33" name="Line 40"/>
                <p:cNvSpPr>
                  <a:spLocks noChangeShapeType="1"/>
                </p:cNvSpPr>
                <p:nvPr/>
              </p:nvSpPr>
              <p:spPr bwMode="auto">
                <a:xfrm>
                  <a:off x="2436" y="1765"/>
                  <a:ext cx="0" cy="1710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 type="none" w="sm" len="sm"/>
                  <a:tailEnd type="none" w="med" len="lg"/>
                </a:ln>
                <a:scene3d>
                  <a:camera prst="legacyObliqueTopRight"/>
                  <a:lightRig rig="legacyFlat3" dir="b"/>
                </a:scene3d>
                <a:sp3d extrusionH="430200" contourW="127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  <a:contourClr>
                    <a:srgbClr val="FF9900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27" name="Line 50"/>
            <p:cNvSpPr>
              <a:spLocks noChangeShapeType="1"/>
            </p:cNvSpPr>
            <p:nvPr/>
          </p:nvSpPr>
          <p:spPr bwMode="auto">
            <a:xfrm flipH="1">
              <a:off x="1073150" y="1989138"/>
              <a:ext cx="0" cy="3268662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med" len="lg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9728" name="Line 55"/>
            <p:cNvSpPr>
              <a:spLocks noChangeShapeType="1"/>
            </p:cNvSpPr>
            <p:nvPr/>
          </p:nvSpPr>
          <p:spPr bwMode="auto">
            <a:xfrm flipH="1" flipV="1">
              <a:off x="1057275" y="1989138"/>
              <a:ext cx="1282700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triangle" w="sm" len="lg"/>
              <a:tailEnd type="none" w="sm" len="lg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981575" y="2574925"/>
            <a:ext cx="2325688" cy="2981325"/>
            <a:chOff x="2556" y="277"/>
            <a:chExt cx="1465" cy="1878"/>
          </a:xfrm>
        </p:grpSpPr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3266" y="27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9704" name="AutoShape 7"/>
            <p:cNvSpPr>
              <a:spLocks noChangeArrowheads="1"/>
            </p:cNvSpPr>
            <p:nvPr/>
          </p:nvSpPr>
          <p:spPr bwMode="auto">
            <a:xfrm>
              <a:off x="2760" y="581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P</a:t>
              </a:r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>
              <a:off x="3266" y="88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9706" name="Text Box 9"/>
            <p:cNvSpPr txBox="1">
              <a:spLocks noChangeArrowheads="1"/>
            </p:cNvSpPr>
            <p:nvPr/>
          </p:nvSpPr>
          <p:spPr bwMode="auto">
            <a:xfrm>
              <a:off x="2940" y="1155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A</a:t>
              </a:r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3266" y="14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 flipH="1">
              <a:off x="2556" y="1566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2"/>
            <p:cNvSpPr>
              <a:spLocks noChangeShapeType="1"/>
            </p:cNvSpPr>
            <p:nvPr/>
          </p:nvSpPr>
          <p:spPr bwMode="auto">
            <a:xfrm flipV="1">
              <a:off x="2556" y="411"/>
              <a:ext cx="0" cy="1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2556" y="411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>
              <a:off x="3745" y="721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>
              <a:off x="4021" y="721"/>
              <a:ext cx="0" cy="10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 flipH="1">
              <a:off x="3266" y="1722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7"/>
            <p:cNvSpPr>
              <a:spLocks noChangeShapeType="1"/>
            </p:cNvSpPr>
            <p:nvPr/>
          </p:nvSpPr>
          <p:spPr bwMode="auto">
            <a:xfrm>
              <a:off x="3266" y="1722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Text Box 18"/>
            <p:cNvSpPr txBox="1">
              <a:spLocks noChangeArrowheads="1"/>
            </p:cNvSpPr>
            <p:nvPr/>
          </p:nvSpPr>
          <p:spPr bwMode="auto">
            <a:xfrm>
              <a:off x="3698" y="47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3266" y="88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</a:p>
          </p:txBody>
        </p:sp>
      </p:grp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4511675" y="520700"/>
          <a:ext cx="4084638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" name="Visio" r:id="rId4" imgW="7277100" imgH="3683000" progId="Visio.Drawing.11">
                  <p:embed/>
                </p:oleObj>
              </mc:Choice>
              <mc:Fallback>
                <p:oleObj name="Visio" r:id="rId4" imgW="7277100" imgH="36830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520700"/>
                        <a:ext cx="4084638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" name="Picture 19" descr="knohvzrw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227013"/>
            <a:ext cx="900113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标题 2"/>
          <p:cNvSpPr>
            <a:spLocks noGrp="1"/>
          </p:cNvSpPr>
          <p:nvPr>
            <p:ph type="title"/>
          </p:nvPr>
        </p:nvSpPr>
        <p:spPr>
          <a:xfrm>
            <a:off x="492252" y="132334"/>
            <a:ext cx="7772400" cy="1609344"/>
          </a:xfrm>
        </p:spPr>
        <p:txBody>
          <a:bodyPr/>
          <a:lstStyle/>
          <a:p>
            <a:r>
              <a:rPr lang="zh-CN" altLang="en-US">
                <a:latin typeface="黑体" charset="0"/>
                <a:ea typeface="黑体" charset="0"/>
              </a:rPr>
              <a:t>循环结构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C39C-4599-1549-9A59-4DFE9C7F1FE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1000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102E-9 2.97941E-6 C 0.03783 2.97941E-6 0.07758 -0.00394 0.10222 0.00485 C 0.12704 0.01364 0.14509 0.02845 0.14856 0.05389 C 0.15238 0.07888 0.16991 0.13786 0.12374 0.15637 C 0.07792 0.17488 -0.07636 0.18135 -0.12721 0.16562 C -0.17806 0.15012 -0.18223 0.08975 -0.18205 0.06315 C -0.18153 0.03655 -0.1562 0.01503 -0.12496 0.00485 C -0.09354 -0.00509 -0.03783 2.97941E-6 -3.47102E-9 2.97941E-6 Z " pathEditMode="relative" rAng="0" ptsTypes="aaaaaaaa">
                                      <p:cBhvr>
                                        <p:cTn id="6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88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12" name="Line 68"/>
          <p:cNvSpPr>
            <a:spLocks noChangeShapeType="1"/>
          </p:cNvSpPr>
          <p:nvPr/>
        </p:nvSpPr>
        <p:spPr bwMode="auto">
          <a:xfrm flipH="1" flipV="1">
            <a:off x="1001713" y="5219700"/>
            <a:ext cx="137795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9813" name="Line 69"/>
          <p:cNvSpPr>
            <a:spLocks noChangeShapeType="1"/>
          </p:cNvSpPr>
          <p:nvPr/>
        </p:nvSpPr>
        <p:spPr bwMode="auto">
          <a:xfrm>
            <a:off x="2370138" y="4514850"/>
            <a:ext cx="0" cy="6985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9814" name="Line 70"/>
          <p:cNvSpPr>
            <a:spLocks noChangeShapeType="1"/>
          </p:cNvSpPr>
          <p:nvPr/>
        </p:nvSpPr>
        <p:spPr bwMode="auto">
          <a:xfrm flipH="1">
            <a:off x="1031875" y="1922463"/>
            <a:ext cx="0" cy="3268662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med" len="lg"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9815" name="Line 71"/>
          <p:cNvSpPr>
            <a:spLocks noChangeShapeType="1"/>
          </p:cNvSpPr>
          <p:nvPr/>
        </p:nvSpPr>
        <p:spPr bwMode="auto">
          <a:xfrm flipH="1" flipV="1">
            <a:off x="1016000" y="1922463"/>
            <a:ext cx="12827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triangle" w="sm" len="lg"/>
            <a:tailEnd type="none" w="sm" len="lg"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9802" name="Line 58"/>
          <p:cNvSpPr>
            <a:spLocks noChangeAspect="1" noChangeShapeType="1"/>
          </p:cNvSpPr>
          <p:nvPr/>
        </p:nvSpPr>
        <p:spPr bwMode="auto">
          <a:xfrm>
            <a:off x="2406650" y="3006725"/>
            <a:ext cx="1588" cy="557213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triangle" w="sm" len="lg"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59803" name="AutoShape 59"/>
          <p:cNvSpPr>
            <a:spLocks noChangeArrowheads="1"/>
          </p:cNvSpPr>
          <p:nvPr/>
        </p:nvSpPr>
        <p:spPr bwMode="auto">
          <a:xfrm>
            <a:off x="1392238" y="3579813"/>
            <a:ext cx="1981200" cy="977900"/>
          </a:xfrm>
          <a:prstGeom prst="diamond">
            <a:avLst/>
          </a:prstGeom>
          <a:solidFill>
            <a:srgbClr val="66FF33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lIns="92075" tIns="46038" rIns="92075" bIns="46038" anchor="ctr">
            <a:flatTx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条件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P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391286" y="6114035"/>
            <a:ext cx="1979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1" lang="zh-CN" altLang="en-US" sz="280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直到型循环</a:t>
            </a:r>
          </a:p>
        </p:txBody>
      </p:sp>
      <p:sp>
        <p:nvSpPr>
          <p:cNvPr id="159801" name="AutoShape 57"/>
          <p:cNvSpPr>
            <a:spLocks noChangeArrowheads="1"/>
          </p:cNvSpPr>
          <p:nvPr/>
        </p:nvSpPr>
        <p:spPr bwMode="auto">
          <a:xfrm>
            <a:off x="1819275" y="2066925"/>
            <a:ext cx="1352550" cy="914400"/>
          </a:xfrm>
          <a:prstGeom prst="cube">
            <a:avLst>
              <a:gd name="adj" fmla="val 25000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cs typeface="宋体" charset="0"/>
              </a:rPr>
              <a:t>  </a:t>
            </a: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cs typeface="宋体" charset="0"/>
              </a:rPr>
              <a:t>A</a:t>
            </a:r>
            <a:endParaRPr kumimoji="1" lang="en-US" altLang="zh-CN" sz="3200" dirty="0">
              <a:cs typeface="宋体" charset="0"/>
            </a:endParaRPr>
          </a:p>
        </p:txBody>
      </p:sp>
      <p:sp>
        <p:nvSpPr>
          <p:cNvPr id="159800" name="Line 56"/>
          <p:cNvSpPr>
            <a:spLocks noChangeShapeType="1"/>
          </p:cNvSpPr>
          <p:nvPr/>
        </p:nvSpPr>
        <p:spPr bwMode="auto">
          <a:xfrm flipV="1">
            <a:off x="2452688" y="1490663"/>
            <a:ext cx="0" cy="7620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stealth" w="med" len="lg"/>
            <a:tailEnd type="none" w="sm" len="sm"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452688" y="4052888"/>
            <a:ext cx="1392237" cy="1873250"/>
            <a:chOff x="1565" y="1765"/>
            <a:chExt cx="877" cy="2119"/>
          </a:xfrm>
        </p:grpSpPr>
        <p:sp>
          <p:nvSpPr>
            <p:cNvPr id="31769" name="Line 61"/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scene3d>
              <a:camera prst="legacyObliqueTopRight"/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31770" name="Group 62"/>
            <p:cNvGrpSpPr>
              <a:grpSpLocks/>
            </p:cNvGrpSpPr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31771" name="Line 63"/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triangle" w="sm" len="lg"/>
              </a:ln>
              <a:scene3d>
                <a:camera prst="legacyObliqueTopRight"/>
                <a:lightRig rig="legacyFlat3" dir="b"/>
              </a:scene3d>
              <a:sp3d extrusionH="430200" contourW="12700" prstMaterial="legacyMatte">
                <a:bevelT w="13500" h="13500" prst="angle"/>
                <a:bevelB w="13500" h="13500" prst="angle"/>
                <a:extrusionClr>
                  <a:srgbClr val="FF9900"/>
                </a:extrusionClr>
                <a:contourClr>
                  <a:srgbClr val="FF99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1772" name="Line 64"/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lg"/>
              </a:ln>
              <a:scene3d>
                <a:camera prst="legacyObliqueTopRight"/>
                <a:lightRig rig="legacyFlat3" dir="b"/>
              </a:scene3d>
              <a:sp3d extrusionH="430200" contourW="12700" prstMaterial="legacyMatte">
                <a:bevelT w="13500" h="13500" prst="angle"/>
                <a:bevelB w="13500" h="13500" prst="angle"/>
                <a:extrusionClr>
                  <a:srgbClr val="FF9900"/>
                </a:extrusionClr>
                <a:contourClr>
                  <a:srgbClr val="FF99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1773" name="Line 65"/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med" len="lg"/>
              </a:ln>
              <a:scene3d>
                <a:camera prst="legacyObliqueTopRight"/>
                <a:lightRig rig="legacyFlat3" dir="b"/>
              </a:scene3d>
              <a:sp3d extrusionH="430200" contourW="12700" prstMaterial="legacyMatte">
                <a:bevelT w="13500" h="13500" prst="angle"/>
                <a:bevelB w="13500" h="13500" prst="angle"/>
                <a:extrusionClr>
                  <a:srgbClr val="FF9900"/>
                </a:extrusionClr>
                <a:contourClr>
                  <a:srgbClr val="FF99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9810" name="Text Box 66"/>
          <p:cNvSpPr txBox="1">
            <a:spLocks noChangeArrowheads="1"/>
          </p:cNvSpPr>
          <p:nvPr/>
        </p:nvSpPr>
        <p:spPr bwMode="auto">
          <a:xfrm>
            <a:off x="3460750" y="34337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假</a:t>
            </a:r>
          </a:p>
        </p:txBody>
      </p:sp>
      <p:sp>
        <p:nvSpPr>
          <p:cNvPr id="159811" name="Text Box 67"/>
          <p:cNvSpPr txBox="1">
            <a:spLocks noChangeArrowheads="1"/>
          </p:cNvSpPr>
          <p:nvPr/>
        </p:nvSpPr>
        <p:spPr bwMode="auto">
          <a:xfrm>
            <a:off x="2597150" y="4514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真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426075" y="2600325"/>
            <a:ext cx="2235200" cy="2352675"/>
            <a:chOff x="2717" y="2356"/>
            <a:chExt cx="1408" cy="1482"/>
          </a:xfrm>
        </p:grpSpPr>
        <p:sp>
          <p:nvSpPr>
            <p:cNvPr id="31759" name="Line 26"/>
            <p:cNvSpPr>
              <a:spLocks noChangeShapeType="1"/>
            </p:cNvSpPr>
            <p:nvPr/>
          </p:nvSpPr>
          <p:spPr bwMode="auto">
            <a:xfrm>
              <a:off x="3629" y="3438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Line 27"/>
            <p:cNvSpPr>
              <a:spLocks noChangeShapeType="1"/>
            </p:cNvSpPr>
            <p:nvPr/>
          </p:nvSpPr>
          <p:spPr bwMode="auto">
            <a:xfrm>
              <a:off x="3639" y="23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1761" name="Text Box 28"/>
            <p:cNvSpPr txBox="1">
              <a:spLocks noChangeArrowheads="1"/>
            </p:cNvSpPr>
            <p:nvPr/>
          </p:nvSpPr>
          <p:spPr bwMode="auto">
            <a:xfrm>
              <a:off x="3351" y="2644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A</a:t>
              </a:r>
            </a:p>
          </p:txBody>
        </p:sp>
        <p:sp>
          <p:nvSpPr>
            <p:cNvPr id="31762" name="Line 29"/>
            <p:cNvSpPr>
              <a:spLocks noChangeShapeType="1"/>
            </p:cNvSpPr>
            <p:nvPr/>
          </p:nvSpPr>
          <p:spPr bwMode="auto">
            <a:xfrm>
              <a:off x="3639" y="290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1763" name="AutoShape 30"/>
            <p:cNvSpPr>
              <a:spLocks noChangeArrowheads="1"/>
            </p:cNvSpPr>
            <p:nvPr/>
          </p:nvSpPr>
          <p:spPr bwMode="auto">
            <a:xfrm>
              <a:off x="3140" y="3137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P</a:t>
              </a:r>
            </a:p>
          </p:txBody>
        </p:sp>
        <p:sp>
          <p:nvSpPr>
            <p:cNvPr id="31764" name="Text Box 31"/>
            <p:cNvSpPr txBox="1">
              <a:spLocks noChangeArrowheads="1"/>
            </p:cNvSpPr>
            <p:nvPr/>
          </p:nvSpPr>
          <p:spPr bwMode="auto">
            <a:xfrm>
              <a:off x="2837" y="301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</a:p>
          </p:txBody>
        </p:sp>
        <p:sp>
          <p:nvSpPr>
            <p:cNvPr id="31765" name="Text Box 32"/>
            <p:cNvSpPr txBox="1">
              <a:spLocks noChangeArrowheads="1"/>
            </p:cNvSpPr>
            <p:nvPr/>
          </p:nvSpPr>
          <p:spPr bwMode="auto">
            <a:xfrm>
              <a:off x="3666" y="345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</a:p>
          </p:txBody>
        </p:sp>
        <p:sp>
          <p:nvSpPr>
            <p:cNvPr id="31766" name="Line 33"/>
            <p:cNvSpPr>
              <a:spLocks noChangeShapeType="1"/>
            </p:cNvSpPr>
            <p:nvPr/>
          </p:nvSpPr>
          <p:spPr bwMode="auto">
            <a:xfrm flipH="1">
              <a:off x="2717" y="3293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Line 34"/>
            <p:cNvSpPr>
              <a:spLocks noChangeShapeType="1"/>
            </p:cNvSpPr>
            <p:nvPr/>
          </p:nvSpPr>
          <p:spPr bwMode="auto">
            <a:xfrm flipV="1">
              <a:off x="2717" y="2504"/>
              <a:ext cx="0" cy="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35"/>
            <p:cNvSpPr>
              <a:spLocks noChangeShapeType="1"/>
            </p:cNvSpPr>
            <p:nvPr/>
          </p:nvSpPr>
          <p:spPr bwMode="auto">
            <a:xfrm>
              <a:off x="2717" y="2504"/>
              <a:ext cx="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58" name="标题 2"/>
          <p:cNvSpPr>
            <a:spLocks noGrp="1"/>
          </p:cNvSpPr>
          <p:nvPr>
            <p:ph type="title"/>
          </p:nvPr>
        </p:nvSpPr>
        <p:spPr>
          <a:xfrm>
            <a:off x="400812" y="-1810"/>
            <a:ext cx="7772400" cy="1609344"/>
          </a:xfrm>
        </p:spPr>
        <p:txBody>
          <a:bodyPr/>
          <a:lstStyle/>
          <a:p>
            <a:r>
              <a:rPr lang="zh-CN" altLang="en-US">
                <a:latin typeface="黑体" charset="0"/>
                <a:ea typeface="黑体" charset="0"/>
              </a:rPr>
              <a:t>循环结构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E5F7-D3D1-A54D-9E9C-EA9FED42C3BF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12" grpId="0" animBg="1"/>
      <p:bldP spid="159813" grpId="0" animBg="1"/>
      <p:bldP spid="159814" grpId="0" animBg="1"/>
      <p:bldP spid="159815" grpId="0" animBg="1"/>
      <p:bldP spid="159802" grpId="0" animBg="1"/>
      <p:bldP spid="159802" grpId="1" animBg="1"/>
      <p:bldP spid="159803" grpId="0" animBg="1" autoUpdateAnimBg="0"/>
      <p:bldP spid="159803" grpId="1" animBg="1"/>
      <p:bldP spid="159801" grpId="0" animBg="1"/>
      <p:bldP spid="159801" grpId="1" animBg="1"/>
      <p:bldP spid="159800" grpId="0" animBg="1"/>
      <p:bldP spid="159810" grpId="0"/>
      <p:bldP spid="159810" grpId="1"/>
      <p:bldP spid="1598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7"/>
          <p:cNvSpPr>
            <a:spLocks noGrp="1" noChangeArrowheads="1"/>
          </p:cNvSpPr>
          <p:nvPr>
            <p:ph type="title"/>
          </p:nvPr>
        </p:nvSpPr>
        <p:spPr>
          <a:xfrm>
            <a:off x="349250" y="27178"/>
            <a:ext cx="7772400" cy="1242823"/>
          </a:xfrm>
        </p:spPr>
        <p:txBody>
          <a:bodyPr/>
          <a:lstStyle/>
          <a:p>
            <a:r>
              <a:rPr lang="en-US" altLang="zh-CN" dirty="0">
                <a:latin typeface="黑体" charset="0"/>
                <a:ea typeface="黑体" charset="0"/>
              </a:rPr>
              <a:t>4.3</a:t>
            </a:r>
            <a:r>
              <a:rPr lang="zh-CN" altLang="en-US" dirty="0">
                <a:latin typeface="黑体" charset="0"/>
                <a:ea typeface="黑体" charset="0"/>
              </a:rPr>
              <a:t> 分支结构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358775" y="1476375"/>
            <a:ext cx="7845425" cy="4470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kumimoji="0" lang="en-US" altLang="zh-CN" sz="2600" dirty="0">
                <a:latin typeface="Arial" charset="0"/>
                <a:ea typeface="隶书" charset="0"/>
              </a:rPr>
              <a:t>i</a:t>
            </a:r>
            <a:r>
              <a:rPr kumimoji="0" lang="en-US" altLang="zh-CN" sz="2400" dirty="0">
                <a:latin typeface="Arial" charset="0"/>
                <a:ea typeface="隶书" charset="0"/>
              </a:rPr>
              <a:t>f</a:t>
            </a:r>
            <a:r>
              <a:rPr kumimoji="0" lang="zh-CN" altLang="en-US" sz="2400" dirty="0">
                <a:latin typeface="Arial" charset="0"/>
                <a:ea typeface="隶书" charset="0"/>
              </a:rPr>
              <a:t>语句</a:t>
            </a:r>
            <a:r>
              <a:rPr kumimoji="0" lang="zh-CN" altLang="en-US" sz="2600" dirty="0">
                <a:solidFill>
                  <a:srgbClr val="3333FF"/>
                </a:solidFill>
                <a:latin typeface="Arial" charset="0"/>
                <a:ea typeface="隶书" charset="0"/>
              </a:rPr>
              <a:t>（条件选择语句）</a:t>
            </a:r>
            <a:endParaRPr kumimoji="0" lang="zh-CN" altLang="zh-CN" sz="2600" dirty="0">
              <a:solidFill>
                <a:srgbClr val="3333FF"/>
              </a:solidFill>
              <a:latin typeface="Arial" charset="0"/>
              <a:ea typeface="隶书" charset="0"/>
            </a:endParaRPr>
          </a:p>
          <a:p>
            <a:pPr lvl="1">
              <a:lnSpc>
                <a:spcPct val="80000"/>
              </a:lnSpc>
            </a:pPr>
            <a:r>
              <a:rPr kumimoji="0" lang="en-US" altLang="zh-CN" sz="2200" dirty="0">
                <a:latin typeface="Arial" charset="0"/>
                <a:ea typeface="隶书" charset="0"/>
              </a:rPr>
              <a:t>if</a:t>
            </a:r>
            <a:r>
              <a:rPr kumimoji="0" lang="zh-CN" altLang="en-US" sz="2200" dirty="0">
                <a:latin typeface="Arial" charset="0"/>
                <a:ea typeface="隶书" charset="0"/>
              </a:rPr>
              <a:t>语句的三种形式</a:t>
            </a:r>
            <a:endParaRPr kumimoji="0" lang="zh-CN" altLang="zh-CN" sz="2200" dirty="0">
              <a:latin typeface="Arial" charset="0"/>
              <a:ea typeface="隶书" charset="0"/>
            </a:endParaRPr>
          </a:p>
          <a:p>
            <a:pPr lvl="3">
              <a:lnSpc>
                <a:spcPct val="80000"/>
              </a:lnSpc>
            </a:pPr>
            <a:r>
              <a:rPr kumimoji="0" lang="zh-CN" altLang="en-US" sz="2200" dirty="0">
                <a:latin typeface="Arial" charset="0"/>
                <a:ea typeface="隶书" charset="0"/>
              </a:rPr>
              <a:t>形式一：</a:t>
            </a:r>
            <a:endParaRPr kumimoji="0" lang="zh-CN" altLang="zh-CN" sz="2200" dirty="0">
              <a:latin typeface="Arial" charset="0"/>
              <a:ea typeface="隶书" charset="0"/>
            </a:endParaRPr>
          </a:p>
          <a:p>
            <a:pPr lvl="4">
              <a:lnSpc>
                <a:spcPct val="80000"/>
              </a:lnSpc>
            </a:pPr>
            <a:r>
              <a:rPr kumimoji="0" lang="zh-CN" altLang="en-US" sz="2200" dirty="0">
                <a:latin typeface="Arial" charset="0"/>
                <a:ea typeface="隶书" charset="0"/>
              </a:rPr>
              <a:t>格式：</a:t>
            </a:r>
            <a:r>
              <a:rPr kumimoji="0" lang="en-US" altLang="zh-CN" sz="2200" dirty="0">
                <a:solidFill>
                  <a:srgbClr val="3333FF"/>
                </a:solidFill>
                <a:latin typeface="Arial" charset="0"/>
                <a:ea typeface="隶书" charset="0"/>
              </a:rPr>
              <a:t>if </a:t>
            </a:r>
            <a:r>
              <a:rPr kumimoji="0" lang="en-US" altLang="zh-CN" sz="2200" dirty="0">
                <a:solidFill>
                  <a:srgbClr val="FF33CC"/>
                </a:solidFill>
                <a:latin typeface="Arial" charset="0"/>
                <a:ea typeface="隶书" charset="0"/>
              </a:rPr>
              <a:t>(</a:t>
            </a:r>
            <a:r>
              <a:rPr kumimoji="0" lang="zh-CN" altLang="en-US" sz="2200" dirty="0">
                <a:solidFill>
                  <a:srgbClr val="FF33CC"/>
                </a:solidFill>
                <a:latin typeface="Arial" charset="0"/>
                <a:ea typeface="隶书" charset="0"/>
              </a:rPr>
              <a:t>表达式</a:t>
            </a:r>
            <a:r>
              <a:rPr kumimoji="0" lang="en-US" altLang="zh-CN" sz="2200" dirty="0">
                <a:solidFill>
                  <a:srgbClr val="FF33CC"/>
                </a:solidFill>
                <a:latin typeface="Arial" charset="0"/>
                <a:ea typeface="隶书" charset="0"/>
              </a:rPr>
              <a:t>) </a:t>
            </a:r>
          </a:p>
          <a:p>
            <a:pPr lvl="4">
              <a:lnSpc>
                <a:spcPct val="80000"/>
              </a:lnSpc>
              <a:buFont typeface="Wingdings" charset="2"/>
              <a:buNone/>
            </a:pPr>
            <a:r>
              <a:rPr kumimoji="0" lang="en-US" altLang="zh-CN" sz="2200" dirty="0">
                <a:solidFill>
                  <a:srgbClr val="3333FF"/>
                </a:solidFill>
                <a:latin typeface="Arial" charset="0"/>
                <a:ea typeface="隶书" charset="0"/>
              </a:rPr>
              <a:t>                  </a:t>
            </a:r>
            <a:r>
              <a:rPr kumimoji="0" lang="zh-CN" altLang="en-US" sz="2200" dirty="0">
                <a:solidFill>
                  <a:srgbClr val="03706D"/>
                </a:solidFill>
                <a:latin typeface="Arial" charset="0"/>
                <a:ea typeface="隶书" charset="0"/>
              </a:rPr>
              <a:t>语句</a:t>
            </a:r>
            <a:endParaRPr kumimoji="0" lang="en-US" altLang="zh-CN" sz="2200" dirty="0">
              <a:solidFill>
                <a:srgbClr val="03706D"/>
              </a:solidFill>
              <a:latin typeface="Arial" charset="0"/>
              <a:ea typeface="隶书" charset="0"/>
            </a:endParaRPr>
          </a:p>
          <a:p>
            <a:pPr lvl="4">
              <a:lnSpc>
                <a:spcPct val="80000"/>
              </a:lnSpc>
            </a:pPr>
            <a:r>
              <a:rPr kumimoji="0" lang="zh-CN" altLang="en-US" sz="2200" dirty="0">
                <a:latin typeface="Arial" charset="0"/>
                <a:ea typeface="隶书" charset="0"/>
              </a:rPr>
              <a:t>执行过程：</a:t>
            </a:r>
            <a:endParaRPr kumimoji="0" lang="en-US" altLang="zh-CN" sz="2200" dirty="0">
              <a:latin typeface="Arial" charset="0"/>
              <a:ea typeface="隶书" charset="0"/>
            </a:endParaRPr>
          </a:p>
          <a:p>
            <a:pPr lvl="4">
              <a:lnSpc>
                <a:spcPct val="80000"/>
              </a:lnSpc>
              <a:buFont typeface="Symbol" charset="2"/>
              <a:buNone/>
            </a:pPr>
            <a:endParaRPr kumimoji="0" lang="en-US" altLang="zh-CN" sz="2200" dirty="0">
              <a:latin typeface="Arial" charset="0"/>
              <a:ea typeface="隶书" charset="0"/>
            </a:endParaRPr>
          </a:p>
          <a:p>
            <a:pPr lvl="3">
              <a:lnSpc>
                <a:spcPct val="80000"/>
              </a:lnSpc>
            </a:pPr>
            <a:r>
              <a:rPr kumimoji="0" lang="zh-CN" altLang="en-US" sz="2400" dirty="0">
                <a:latin typeface="Arial" charset="0"/>
                <a:ea typeface="隶书" charset="0"/>
              </a:rPr>
              <a:t>形式二：</a:t>
            </a:r>
            <a:endParaRPr kumimoji="0" lang="en-US" altLang="zh-CN" sz="2400" dirty="0">
              <a:latin typeface="Arial" charset="0"/>
              <a:ea typeface="隶书" charset="0"/>
            </a:endParaRPr>
          </a:p>
          <a:p>
            <a:pPr lvl="4">
              <a:lnSpc>
                <a:spcPct val="80000"/>
              </a:lnSpc>
            </a:pPr>
            <a:r>
              <a:rPr kumimoji="0" lang="zh-CN" altLang="en-US" sz="2200" dirty="0">
                <a:latin typeface="Arial" charset="0"/>
                <a:ea typeface="隶书" charset="0"/>
              </a:rPr>
              <a:t>格式</a:t>
            </a:r>
            <a:r>
              <a:rPr kumimoji="0" lang="zh-CN" altLang="zh-CN" sz="2200" dirty="0">
                <a:latin typeface="Arial" charset="0"/>
                <a:ea typeface="隶书" charset="0"/>
              </a:rPr>
              <a:t>：</a:t>
            </a:r>
            <a:r>
              <a:rPr lang="en-US" altLang="zh-CN" sz="2200" dirty="0">
                <a:solidFill>
                  <a:srgbClr val="3333FF"/>
                </a:solidFill>
                <a:ea typeface="隶书" charset="0"/>
              </a:rPr>
              <a:t>if </a:t>
            </a:r>
            <a:r>
              <a:rPr lang="en-US" altLang="zh-CN" sz="2200" dirty="0">
                <a:solidFill>
                  <a:srgbClr val="FF33CC"/>
                </a:solidFill>
                <a:ea typeface="隶书" charset="0"/>
              </a:rPr>
              <a:t>(</a:t>
            </a:r>
            <a:r>
              <a:rPr lang="zh-CN" altLang="en-US" sz="2200" dirty="0">
                <a:solidFill>
                  <a:srgbClr val="FF33CC"/>
                </a:solidFill>
                <a:ea typeface="隶书" charset="0"/>
              </a:rPr>
              <a:t>表达式</a:t>
            </a:r>
            <a:r>
              <a:rPr lang="en-US" altLang="zh-CN" sz="2200" dirty="0">
                <a:solidFill>
                  <a:srgbClr val="FF33CC"/>
                </a:solidFill>
                <a:ea typeface="隶书" charset="0"/>
              </a:rPr>
              <a:t>) </a:t>
            </a:r>
          </a:p>
          <a:p>
            <a:pPr lvl="4">
              <a:lnSpc>
                <a:spcPct val="80000"/>
              </a:lnSpc>
              <a:buFont typeface="Symbol" charset="2"/>
              <a:buNone/>
            </a:pPr>
            <a:r>
              <a:rPr lang="en-US" altLang="zh-CN" sz="2200" dirty="0">
                <a:solidFill>
                  <a:srgbClr val="3333FF"/>
                </a:solidFill>
                <a:ea typeface="隶书" charset="0"/>
              </a:rPr>
              <a:t>                    </a:t>
            </a:r>
            <a:r>
              <a:rPr lang="en-US" altLang="zh-CN" sz="2200" dirty="0">
                <a:solidFill>
                  <a:srgbClr val="03706D"/>
                </a:solidFill>
                <a:ea typeface="隶书" charset="0"/>
              </a:rPr>
              <a:t> </a:t>
            </a:r>
            <a:r>
              <a:rPr lang="zh-CN" altLang="en-US" sz="2200" dirty="0">
                <a:solidFill>
                  <a:srgbClr val="03706D"/>
                </a:solidFill>
                <a:ea typeface="隶书" charset="0"/>
              </a:rPr>
              <a:t>语句</a:t>
            </a:r>
            <a:r>
              <a:rPr lang="en-US" altLang="zh-CN" sz="2200" dirty="0">
                <a:solidFill>
                  <a:srgbClr val="03706D"/>
                </a:solidFill>
                <a:ea typeface="隶书" charset="0"/>
              </a:rPr>
              <a:t>1</a:t>
            </a:r>
          </a:p>
          <a:p>
            <a:pPr lvl="3">
              <a:lnSpc>
                <a:spcPct val="80000"/>
              </a:lnSpc>
              <a:buFont typeface="Symbol" charset="2"/>
              <a:buNone/>
            </a:pPr>
            <a:r>
              <a:rPr lang="en-US" altLang="zh-CN" sz="2200" dirty="0">
                <a:solidFill>
                  <a:srgbClr val="3333FF"/>
                </a:solidFill>
                <a:ea typeface="隶书" charset="0"/>
              </a:rPr>
              <a:t>                   </a:t>
            </a:r>
            <a:r>
              <a:rPr lang="zh-CN" altLang="en-US" sz="2200" dirty="0">
                <a:solidFill>
                  <a:srgbClr val="3333FF"/>
                </a:solidFill>
                <a:ea typeface="隶书" charset="0"/>
              </a:rPr>
              <a:t>  </a:t>
            </a:r>
            <a:r>
              <a:rPr lang="en-US" altLang="zh-CN" sz="2200" dirty="0">
                <a:solidFill>
                  <a:srgbClr val="3333FF"/>
                </a:solidFill>
                <a:ea typeface="隶书" charset="0"/>
              </a:rPr>
              <a:t>else</a:t>
            </a:r>
          </a:p>
          <a:p>
            <a:pPr lvl="3">
              <a:lnSpc>
                <a:spcPct val="80000"/>
              </a:lnSpc>
              <a:buFont typeface="Symbol" charset="2"/>
              <a:buNone/>
            </a:pPr>
            <a:r>
              <a:rPr lang="en-US" altLang="zh-CN" sz="2200" dirty="0">
                <a:solidFill>
                  <a:srgbClr val="3333FF"/>
                </a:solidFill>
                <a:ea typeface="隶书" charset="0"/>
              </a:rPr>
              <a:t>                          </a:t>
            </a:r>
            <a:r>
              <a:rPr lang="zh-CN" altLang="en-US" sz="2200" dirty="0">
                <a:solidFill>
                  <a:srgbClr val="03706D"/>
                </a:solidFill>
                <a:ea typeface="隶书" charset="0"/>
              </a:rPr>
              <a:t>语句</a:t>
            </a:r>
            <a:r>
              <a:rPr lang="en-US" altLang="zh-CN" sz="2200" dirty="0">
                <a:solidFill>
                  <a:srgbClr val="03706D"/>
                </a:solidFill>
                <a:ea typeface="隶书" charset="0"/>
              </a:rPr>
              <a:t>2</a:t>
            </a:r>
          </a:p>
          <a:p>
            <a:pPr lvl="4">
              <a:lnSpc>
                <a:spcPct val="80000"/>
              </a:lnSpc>
            </a:pPr>
            <a:r>
              <a:rPr lang="zh-CN" altLang="zh-CN" sz="2200" dirty="0">
                <a:latin typeface="Times New Roman" charset="0"/>
                <a:ea typeface="隶书" charset="0"/>
              </a:rPr>
              <a:t>执行过程：</a:t>
            </a:r>
            <a:endParaRPr lang="zh-CN" altLang="en-US" sz="2200" dirty="0">
              <a:latin typeface="Times New Roman" charset="0"/>
            </a:endParaRPr>
          </a:p>
          <a:p>
            <a:pPr lvl="3">
              <a:lnSpc>
                <a:spcPct val="80000"/>
              </a:lnSpc>
            </a:pPr>
            <a:endParaRPr kumimoji="0" lang="zh-CN" altLang="en-US" sz="2400" dirty="0">
              <a:latin typeface="Arial" charset="0"/>
              <a:ea typeface="隶书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05538" y="1149350"/>
            <a:ext cx="2008187" cy="2133600"/>
            <a:chOff x="3792" y="336"/>
            <a:chExt cx="1265" cy="1344"/>
          </a:xfrm>
        </p:grpSpPr>
        <p:sp useBgFill="1">
          <p:nvSpPr>
            <p:cNvPr id="33817" name="AutoShape 4"/>
            <p:cNvSpPr>
              <a:spLocks noChangeArrowheads="1"/>
            </p:cNvSpPr>
            <p:nvPr/>
          </p:nvSpPr>
          <p:spPr bwMode="auto">
            <a:xfrm>
              <a:off x="3792" y="624"/>
              <a:ext cx="967" cy="367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1800">
                  <a:latin typeface="Times New Roman" charset="0"/>
                </a:rPr>
                <a:t>表达式</a:t>
              </a:r>
              <a:endParaRPr lang="en-US" altLang="zh-CN" sz="1800">
                <a:latin typeface="Times New Roman" charset="0"/>
              </a:endParaRPr>
            </a:p>
          </p:txBody>
        </p:sp>
        <p:sp>
          <p:nvSpPr>
            <p:cNvPr id="33818" name="Text Box 5"/>
            <p:cNvSpPr txBox="1">
              <a:spLocks noChangeArrowheads="1"/>
            </p:cNvSpPr>
            <p:nvPr/>
          </p:nvSpPr>
          <p:spPr bwMode="auto">
            <a:xfrm>
              <a:off x="3888" y="1212"/>
              <a:ext cx="75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charset="0"/>
                </a:rPr>
                <a:t>语句</a:t>
              </a:r>
              <a:endParaRPr lang="en-US" altLang="zh-CN" sz="1800">
                <a:latin typeface="Times New Roman" charset="0"/>
              </a:endParaRPr>
            </a:p>
          </p:txBody>
        </p:sp>
        <p:sp>
          <p:nvSpPr>
            <p:cNvPr id="33819" name="Line 6"/>
            <p:cNvSpPr>
              <a:spLocks noChangeShapeType="1"/>
            </p:cNvSpPr>
            <p:nvPr/>
          </p:nvSpPr>
          <p:spPr bwMode="auto">
            <a:xfrm>
              <a:off x="4297" y="336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Line 7"/>
            <p:cNvSpPr>
              <a:spLocks noChangeShapeType="1"/>
            </p:cNvSpPr>
            <p:nvPr/>
          </p:nvSpPr>
          <p:spPr bwMode="auto">
            <a:xfrm>
              <a:off x="4776" y="825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Text Box 8"/>
            <p:cNvSpPr txBox="1">
              <a:spLocks noChangeArrowheads="1"/>
            </p:cNvSpPr>
            <p:nvPr/>
          </p:nvSpPr>
          <p:spPr bwMode="auto">
            <a:xfrm>
              <a:off x="4280" y="96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  <a:sym typeface="Symbol" charset="2"/>
                </a:rPr>
                <a:t>非</a:t>
              </a:r>
              <a:r>
                <a:rPr lang="en-US" altLang="zh-CN" sz="2000">
                  <a:latin typeface="Times New Roman" charset="0"/>
                </a:rPr>
                <a:t>0</a:t>
              </a:r>
              <a:endParaRPr lang="en-US" altLang="zh-CN" sz="4000">
                <a:latin typeface="Times New Roman" charset="0"/>
              </a:endParaRPr>
            </a:p>
          </p:txBody>
        </p:sp>
        <p:sp>
          <p:nvSpPr>
            <p:cNvPr id="33822" name="Text Box 9"/>
            <p:cNvSpPr txBox="1">
              <a:spLocks noChangeArrowheads="1"/>
            </p:cNvSpPr>
            <p:nvPr/>
          </p:nvSpPr>
          <p:spPr bwMode="auto">
            <a:xfrm>
              <a:off x="4771" y="575"/>
              <a:ext cx="2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=0</a:t>
              </a:r>
              <a:endParaRPr lang="en-US" altLang="zh-CN" sz="4000">
                <a:latin typeface="Times New Roman" charset="0"/>
              </a:endParaRPr>
            </a:p>
          </p:txBody>
        </p:sp>
        <p:sp>
          <p:nvSpPr>
            <p:cNvPr id="33823" name="Line 10"/>
            <p:cNvSpPr>
              <a:spLocks noChangeShapeType="1"/>
            </p:cNvSpPr>
            <p:nvPr/>
          </p:nvSpPr>
          <p:spPr bwMode="auto">
            <a:xfrm>
              <a:off x="427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4" name="Line 11"/>
            <p:cNvSpPr>
              <a:spLocks noChangeShapeType="1"/>
            </p:cNvSpPr>
            <p:nvPr/>
          </p:nvSpPr>
          <p:spPr bwMode="auto">
            <a:xfrm>
              <a:off x="4272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Line 12"/>
            <p:cNvSpPr>
              <a:spLocks noChangeShapeType="1"/>
            </p:cNvSpPr>
            <p:nvPr/>
          </p:nvSpPr>
          <p:spPr bwMode="auto">
            <a:xfrm>
              <a:off x="5040" y="81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6" name="Line 13"/>
            <p:cNvSpPr>
              <a:spLocks noChangeShapeType="1"/>
            </p:cNvSpPr>
            <p:nvPr/>
          </p:nvSpPr>
          <p:spPr bwMode="auto">
            <a:xfrm flipH="1">
              <a:off x="42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087813" y="2417763"/>
            <a:ext cx="2211387" cy="833437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>
                <a:solidFill>
                  <a:srgbClr val="0000FF"/>
                </a:solidFill>
                <a:ea typeface="隶书" charset="0"/>
              </a:rPr>
              <a:t> if </a:t>
            </a:r>
            <a:r>
              <a:rPr lang="en-US" altLang="zh-CN">
                <a:solidFill>
                  <a:srgbClr val="FF33CC"/>
                </a:solidFill>
                <a:ea typeface="隶书" charset="0"/>
              </a:rPr>
              <a:t>(x&gt;y)</a:t>
            </a:r>
          </a:p>
          <a:p>
            <a:r>
              <a:rPr lang="en-US" altLang="zh-CN">
                <a:ea typeface="隶书" charset="0"/>
              </a:rPr>
              <a:t>  </a:t>
            </a:r>
            <a:r>
              <a:rPr lang="en-US" altLang="zh-CN">
                <a:solidFill>
                  <a:srgbClr val="03706D"/>
                </a:solidFill>
                <a:ea typeface="隶书" charset="0"/>
              </a:rPr>
              <a:t> printf(“%d”,x);</a:t>
            </a:r>
            <a:endParaRPr lang="en-US" altLang="zh-CN" sz="2000">
              <a:solidFill>
                <a:srgbClr val="03706D"/>
              </a:solidFill>
              <a:ea typeface="隶书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505450" y="3581400"/>
            <a:ext cx="3638550" cy="2533650"/>
            <a:chOff x="3312" y="2208"/>
            <a:chExt cx="2292" cy="1596"/>
          </a:xfrm>
        </p:grpSpPr>
        <p:sp>
          <p:nvSpPr>
            <p:cNvPr id="33801" name="Line 15"/>
            <p:cNvSpPr>
              <a:spLocks noChangeShapeType="1"/>
            </p:cNvSpPr>
            <p:nvPr/>
          </p:nvSpPr>
          <p:spPr bwMode="auto">
            <a:xfrm>
              <a:off x="4464" y="3504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02" name="Group 16"/>
            <p:cNvGrpSpPr>
              <a:grpSpLocks/>
            </p:cNvGrpSpPr>
            <p:nvPr/>
          </p:nvGrpSpPr>
          <p:grpSpPr bwMode="auto">
            <a:xfrm>
              <a:off x="3312" y="2208"/>
              <a:ext cx="2292" cy="1278"/>
              <a:chOff x="3120" y="2208"/>
              <a:chExt cx="2292" cy="1278"/>
            </a:xfrm>
          </p:grpSpPr>
          <p:sp useBgFill="1">
            <p:nvSpPr>
              <p:cNvPr id="33803" name="AutoShape 17"/>
              <p:cNvSpPr>
                <a:spLocks noChangeArrowheads="1"/>
              </p:cNvSpPr>
              <p:nvPr/>
            </p:nvSpPr>
            <p:spPr bwMode="auto">
              <a:xfrm>
                <a:off x="3761" y="2508"/>
                <a:ext cx="967" cy="367"/>
              </a:xfrm>
              <a:prstGeom prst="flowChartDecision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zh-CN" altLang="en-US" sz="2000">
                    <a:latin typeface="Times New Roman" charset="0"/>
                  </a:rPr>
                  <a:t>表达式</a:t>
                </a:r>
                <a:endParaRPr lang="en-US" altLang="zh-CN" sz="2000">
                  <a:latin typeface="Times New Roman" charset="0"/>
                </a:endParaRPr>
              </a:p>
            </p:txBody>
          </p:sp>
          <p:sp>
            <p:nvSpPr>
              <p:cNvPr id="33804" name="Text Box 18"/>
              <p:cNvSpPr txBox="1">
                <a:spLocks noChangeArrowheads="1"/>
              </p:cNvSpPr>
              <p:nvPr/>
            </p:nvSpPr>
            <p:spPr bwMode="auto">
              <a:xfrm>
                <a:off x="3120" y="2978"/>
                <a:ext cx="864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charset="0"/>
                  </a:rPr>
                  <a:t>语句</a:t>
                </a:r>
                <a:r>
                  <a:rPr lang="en-US" altLang="zh-CN" sz="2000">
                    <a:latin typeface="Times New Roman" charset="0"/>
                  </a:rPr>
                  <a:t>1</a:t>
                </a:r>
                <a:endParaRPr lang="en-US" altLang="zh-CN" sz="4000" u="sng">
                  <a:latin typeface="Times New Roman" charset="0"/>
                </a:endParaRPr>
              </a:p>
            </p:txBody>
          </p:sp>
          <p:sp>
            <p:nvSpPr>
              <p:cNvPr id="33805" name="Text Box 19"/>
              <p:cNvSpPr txBox="1">
                <a:spLocks noChangeArrowheads="1"/>
              </p:cNvSpPr>
              <p:nvPr/>
            </p:nvSpPr>
            <p:spPr bwMode="auto">
              <a:xfrm>
                <a:off x="4512" y="2978"/>
                <a:ext cx="900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Times New Roman" charset="0"/>
                  </a:rPr>
                  <a:t>语句</a:t>
                </a:r>
                <a:r>
                  <a:rPr lang="en-US" altLang="zh-CN" sz="2000">
                    <a:latin typeface="Times New Roman" charset="0"/>
                  </a:rPr>
                  <a:t>2</a:t>
                </a:r>
                <a:endParaRPr lang="en-US" altLang="zh-CN" sz="4000" u="sng">
                  <a:latin typeface="Times New Roman" charset="0"/>
                </a:endParaRPr>
              </a:p>
            </p:txBody>
          </p:sp>
          <p:sp>
            <p:nvSpPr>
              <p:cNvPr id="33806" name="Line 20"/>
              <p:cNvSpPr>
                <a:spLocks noChangeShapeType="1"/>
              </p:cNvSpPr>
              <p:nvPr/>
            </p:nvSpPr>
            <p:spPr bwMode="auto">
              <a:xfrm>
                <a:off x="4249" y="2208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21"/>
              <p:cNvSpPr>
                <a:spLocks noChangeShapeType="1"/>
              </p:cNvSpPr>
              <p:nvPr/>
            </p:nvSpPr>
            <p:spPr bwMode="auto">
              <a:xfrm flipH="1">
                <a:off x="3539" y="2697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Line 22"/>
              <p:cNvSpPr>
                <a:spLocks noChangeShapeType="1"/>
              </p:cNvSpPr>
              <p:nvPr/>
            </p:nvSpPr>
            <p:spPr bwMode="auto">
              <a:xfrm>
                <a:off x="3539" y="2697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9" name="Line 23"/>
              <p:cNvSpPr>
                <a:spLocks noChangeShapeType="1"/>
              </p:cNvSpPr>
              <p:nvPr/>
            </p:nvSpPr>
            <p:spPr bwMode="auto">
              <a:xfrm>
                <a:off x="4728" y="2697"/>
                <a:ext cx="2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0" name="Line 24"/>
              <p:cNvSpPr>
                <a:spLocks noChangeShapeType="1"/>
              </p:cNvSpPr>
              <p:nvPr/>
            </p:nvSpPr>
            <p:spPr bwMode="auto">
              <a:xfrm>
                <a:off x="4972" y="2697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1" name="Line 25"/>
              <p:cNvSpPr>
                <a:spLocks noChangeShapeType="1"/>
              </p:cNvSpPr>
              <p:nvPr/>
            </p:nvSpPr>
            <p:spPr bwMode="auto">
              <a:xfrm>
                <a:off x="3539" y="324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2" name="Line 26"/>
              <p:cNvSpPr>
                <a:spLocks noChangeShapeType="1"/>
              </p:cNvSpPr>
              <p:nvPr/>
            </p:nvSpPr>
            <p:spPr bwMode="auto">
              <a:xfrm>
                <a:off x="4957" y="324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3" name="Line 27"/>
              <p:cNvSpPr>
                <a:spLocks noChangeShapeType="1"/>
              </p:cNvSpPr>
              <p:nvPr/>
            </p:nvSpPr>
            <p:spPr bwMode="auto">
              <a:xfrm>
                <a:off x="3539" y="3486"/>
                <a:ext cx="7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4" name="Line 28"/>
              <p:cNvSpPr>
                <a:spLocks noChangeShapeType="1"/>
              </p:cNvSpPr>
              <p:nvPr/>
            </p:nvSpPr>
            <p:spPr bwMode="auto">
              <a:xfrm flipH="1">
                <a:off x="4249" y="3486"/>
                <a:ext cx="7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5" name="Text Box 29"/>
              <p:cNvSpPr txBox="1">
                <a:spLocks noChangeArrowheads="1"/>
              </p:cNvSpPr>
              <p:nvPr/>
            </p:nvSpPr>
            <p:spPr bwMode="auto">
              <a:xfrm>
                <a:off x="3499" y="2447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zh-CN" altLang="en-US" sz="2000">
                    <a:latin typeface="Times New Roman" charset="0"/>
                  </a:rPr>
                  <a:t>非</a:t>
                </a:r>
                <a:r>
                  <a:rPr lang="en-US" altLang="zh-CN" sz="2000">
                    <a:latin typeface="Times New Roman" charset="0"/>
                  </a:rPr>
                  <a:t>0</a:t>
                </a:r>
                <a:endParaRPr lang="en-US" altLang="zh-CN" sz="4000">
                  <a:latin typeface="Times New Roman" charset="0"/>
                </a:endParaRPr>
              </a:p>
            </p:txBody>
          </p:sp>
          <p:sp>
            <p:nvSpPr>
              <p:cNvPr id="33816" name="Text Box 30"/>
              <p:cNvSpPr txBox="1">
                <a:spLocks noChangeArrowheads="1"/>
              </p:cNvSpPr>
              <p:nvPr/>
            </p:nvSpPr>
            <p:spPr bwMode="auto">
              <a:xfrm>
                <a:off x="4723" y="2447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en-US" altLang="zh-CN" sz="2000">
                    <a:latin typeface="Times New Roman" charset="0"/>
                  </a:rPr>
                  <a:t>=0</a:t>
                </a:r>
                <a:endParaRPr lang="en-US" altLang="zh-CN" sz="4000">
                  <a:latin typeface="Times New Roman" charset="0"/>
                </a:endParaRPr>
              </a:p>
            </p:txBody>
          </p:sp>
        </p:grpSp>
      </p:grp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38150" y="4125913"/>
            <a:ext cx="53340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2">
              <a:buClr>
                <a:srgbClr val="FFCC00"/>
              </a:buClr>
              <a:buFont typeface="Wingdings" charset="2"/>
              <a:buChar char="l"/>
            </a:pPr>
            <a:endParaRPr lang="zh-CN" altLang="en-US">
              <a:latin typeface="Times New Roman" charset="0"/>
            </a:endParaRP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4124325" y="4183063"/>
            <a:ext cx="1165225" cy="1447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2200">
                <a:ea typeface="隶书" charset="0"/>
              </a:rPr>
              <a:t> </a:t>
            </a:r>
            <a:r>
              <a:rPr lang="en-US" altLang="zh-CN" sz="2200">
                <a:solidFill>
                  <a:srgbClr val="0000FF"/>
                </a:solidFill>
                <a:ea typeface="隶书" charset="0"/>
              </a:rPr>
              <a:t>if </a:t>
            </a:r>
            <a:r>
              <a:rPr lang="en-US" altLang="zh-CN" sz="2200">
                <a:solidFill>
                  <a:srgbClr val="FF33CC"/>
                </a:solidFill>
                <a:ea typeface="隶书" charset="0"/>
              </a:rPr>
              <a:t>(x&gt;y)  </a:t>
            </a:r>
          </a:p>
          <a:p>
            <a:pPr algn="ctr"/>
            <a:r>
              <a:rPr lang="en-US" altLang="zh-CN" sz="2200">
                <a:ea typeface="隶书" charset="0"/>
              </a:rPr>
              <a:t> </a:t>
            </a:r>
            <a:r>
              <a:rPr lang="zh-CN" altLang="en-US" sz="2200">
                <a:ea typeface="隶书" charset="0"/>
              </a:rPr>
              <a:t> </a:t>
            </a:r>
            <a:r>
              <a:rPr lang="en-US" altLang="zh-CN" sz="2200">
                <a:solidFill>
                  <a:srgbClr val="03706D"/>
                </a:solidFill>
                <a:ea typeface="隶书" charset="0"/>
              </a:rPr>
              <a:t>max=x;</a:t>
            </a:r>
          </a:p>
          <a:p>
            <a:pPr algn="ctr"/>
            <a:r>
              <a:rPr lang="en-US" altLang="zh-CN" sz="2200">
                <a:solidFill>
                  <a:srgbClr val="0000FF"/>
                </a:solidFill>
                <a:ea typeface="隶书" charset="0"/>
              </a:rPr>
              <a:t> else   </a:t>
            </a:r>
          </a:p>
          <a:p>
            <a:pPr algn="ctr"/>
            <a:r>
              <a:rPr lang="en-US" altLang="zh-CN" sz="2200">
                <a:ea typeface="隶书" charset="0"/>
              </a:rPr>
              <a:t> </a:t>
            </a:r>
            <a:r>
              <a:rPr lang="en-US" altLang="zh-CN" sz="2200">
                <a:solidFill>
                  <a:srgbClr val="03706D"/>
                </a:solidFill>
                <a:ea typeface="隶书" charset="0"/>
              </a:rPr>
              <a:t> max=y;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895350" y="6076950"/>
            <a:ext cx="1104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CAF5-761E-464D-883F-27DA6ACC361E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/>
          <p:cNvSpPr>
            <a:spLocks noGrp="1"/>
          </p:cNvSpPr>
          <p:nvPr>
            <p:ph type="title"/>
          </p:nvPr>
        </p:nvSpPr>
        <p:spPr>
          <a:xfrm>
            <a:off x="201613" y="103787"/>
            <a:ext cx="7772400" cy="1229557"/>
          </a:xfrm>
        </p:spPr>
        <p:txBody>
          <a:bodyPr/>
          <a:lstStyle/>
          <a:p>
            <a:r>
              <a:rPr lang="zh-CN" altLang="en-US">
                <a:latin typeface="黑体" charset="0"/>
                <a:ea typeface="黑体" charset="0"/>
              </a:rPr>
              <a:t>分支结构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0" y="2042357"/>
            <a:ext cx="7772400" cy="4050792"/>
          </a:xfrm>
        </p:spPr>
        <p:txBody>
          <a:bodyPr/>
          <a:lstStyle/>
          <a:p>
            <a:pPr lvl="1"/>
            <a:r>
              <a:rPr kumimoji="0" lang="zh-CN" altLang="en-US" sz="2800" dirty="0">
                <a:latin typeface="Arial" charset="0"/>
                <a:ea typeface="隶书" charset="0"/>
              </a:rPr>
              <a:t>形式三：</a:t>
            </a:r>
            <a:endParaRPr kumimoji="0" lang="en-US" altLang="zh-CN" sz="2800" dirty="0">
              <a:latin typeface="Arial" charset="0"/>
              <a:ea typeface="隶书" charset="0"/>
            </a:endParaRPr>
          </a:p>
          <a:p>
            <a:pPr lvl="2"/>
            <a:r>
              <a:rPr kumimoji="0" lang="zh-CN" altLang="en-US" sz="2400" dirty="0">
                <a:latin typeface="Arial" charset="0"/>
                <a:ea typeface="隶书" charset="0"/>
              </a:rPr>
              <a:t>格式：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0013" y="2978150"/>
            <a:ext cx="39973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if (</a:t>
            </a:r>
            <a:r>
              <a:rPr kumimoji="0" lang="zh-CN" altLang="en-US" dirty="0">
                <a:solidFill>
                  <a:srgbClr val="3333FF"/>
                </a:solidFill>
              </a:rPr>
              <a:t>表达式</a:t>
            </a:r>
            <a:r>
              <a:rPr lang="en-US" altLang="zh-CN" dirty="0">
                <a:solidFill>
                  <a:srgbClr val="0000FF"/>
                </a:solidFill>
              </a:rPr>
              <a:t>1 )		</a:t>
            </a:r>
            <a:r>
              <a:rPr lang="zh-CN" altLang="en-US" dirty="0">
                <a:solidFill>
                  <a:srgbClr val="3333FF"/>
                </a:solidFill>
              </a:rPr>
              <a:t>语句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else if (</a:t>
            </a:r>
            <a:r>
              <a:rPr kumimoji="0" lang="zh-CN" altLang="en-US" dirty="0">
                <a:solidFill>
                  <a:srgbClr val="3333FF"/>
                </a:solidFill>
              </a:rPr>
              <a:t>表达式</a:t>
            </a:r>
            <a:r>
              <a:rPr lang="en-US" altLang="zh-CN" dirty="0">
                <a:solidFill>
                  <a:srgbClr val="0000FF"/>
                </a:solidFill>
              </a:rPr>
              <a:t>2 )	</a:t>
            </a:r>
            <a:r>
              <a:rPr lang="zh-CN" altLang="en-US" dirty="0">
                <a:solidFill>
                  <a:srgbClr val="3333FF"/>
                </a:solidFill>
              </a:rPr>
              <a:t>语句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else if (</a:t>
            </a:r>
            <a:r>
              <a:rPr kumimoji="0" lang="zh-CN" altLang="en-US" dirty="0">
                <a:solidFill>
                  <a:srgbClr val="3333FF"/>
                </a:solidFill>
              </a:rPr>
              <a:t>表达式</a:t>
            </a:r>
            <a:r>
              <a:rPr lang="en-US" altLang="zh-CN" dirty="0">
                <a:solidFill>
                  <a:srgbClr val="0000FF"/>
                </a:solidFill>
              </a:rPr>
              <a:t>3 )	</a:t>
            </a:r>
            <a:r>
              <a:rPr lang="zh-CN" altLang="en-US" dirty="0">
                <a:solidFill>
                  <a:srgbClr val="3333FF"/>
                </a:solidFill>
              </a:rPr>
              <a:t>语句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…...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[ else			</a:t>
            </a:r>
            <a:r>
              <a:rPr lang="zh-CN" altLang="en-US" dirty="0">
                <a:solidFill>
                  <a:srgbClr val="3333FF"/>
                </a:solidFill>
              </a:rPr>
              <a:t>语句</a:t>
            </a:r>
            <a:r>
              <a:rPr lang="en-US" altLang="zh-CN" dirty="0">
                <a:solidFill>
                  <a:srgbClr val="0000FF"/>
                </a:solidFill>
              </a:rPr>
              <a:t>n  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4025" y="2871788"/>
            <a:ext cx="4879975" cy="3306762"/>
            <a:chOff x="2112" y="1824"/>
            <a:chExt cx="3396" cy="2304"/>
          </a:xfrm>
        </p:grpSpPr>
        <p:sp useBgFill="1">
          <p:nvSpPr>
            <p:cNvPr id="35848" name="AutoShape 5"/>
            <p:cNvSpPr>
              <a:spLocks noChangeArrowheads="1"/>
            </p:cNvSpPr>
            <p:nvPr/>
          </p:nvSpPr>
          <p:spPr bwMode="auto">
            <a:xfrm>
              <a:off x="2160" y="2112"/>
              <a:ext cx="967" cy="367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 dirty="0">
                  <a:latin typeface="Times New Roman" charset="0"/>
                </a:rPr>
                <a:t>表达式</a:t>
              </a:r>
              <a:r>
                <a:rPr lang="en-US" altLang="zh-CN" sz="2000" dirty="0">
                  <a:latin typeface="Times New Roman" charset="0"/>
                </a:rPr>
                <a:t>1</a:t>
              </a:r>
              <a:endParaRPr lang="en-US" altLang="zh-CN" sz="4000" dirty="0">
                <a:latin typeface="Times New Roman" charset="0"/>
              </a:endParaRPr>
            </a:p>
          </p:txBody>
        </p:sp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2112" y="3428"/>
              <a:ext cx="756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charset="0"/>
                </a:rPr>
                <a:t>语句</a:t>
              </a:r>
              <a:r>
                <a:rPr lang="en-US" altLang="zh-CN" sz="1800">
                  <a:latin typeface="Times New Roman" charset="0"/>
                </a:rPr>
                <a:t>1</a:t>
              </a:r>
              <a:endParaRPr lang="en-US" altLang="zh-CN" sz="3600" u="sng">
                <a:latin typeface="Times New Roman" charset="0"/>
              </a:endParaRPr>
            </a:p>
          </p:txBody>
        </p:sp>
        <p:sp>
          <p:nvSpPr>
            <p:cNvPr id="35850" name="Line 7"/>
            <p:cNvSpPr>
              <a:spLocks noChangeShapeType="1"/>
            </p:cNvSpPr>
            <p:nvPr/>
          </p:nvSpPr>
          <p:spPr bwMode="auto">
            <a:xfrm>
              <a:off x="2665" y="1824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Text Box 8"/>
            <p:cNvSpPr txBox="1">
              <a:spLocks noChangeArrowheads="1"/>
            </p:cNvSpPr>
            <p:nvPr/>
          </p:nvSpPr>
          <p:spPr bwMode="auto">
            <a:xfrm>
              <a:off x="2304" y="244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  <a:sym typeface="Symbol" charset="2"/>
                </a:rPr>
                <a:t>非</a:t>
              </a:r>
              <a:r>
                <a:rPr lang="en-US" altLang="zh-CN" sz="2000">
                  <a:latin typeface="Times New Roman" charset="0"/>
                </a:rPr>
                <a:t>0</a:t>
              </a:r>
              <a:endParaRPr lang="en-US" altLang="zh-CN" sz="4000">
                <a:latin typeface="Times New Roman" charset="0"/>
              </a:endParaRPr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3139" y="2063"/>
              <a:ext cx="2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=0</a:t>
              </a:r>
              <a:endParaRPr lang="en-US" altLang="zh-CN" sz="4000">
                <a:latin typeface="Times New Roman" charset="0"/>
              </a:endParaRPr>
            </a:p>
          </p:txBody>
        </p:sp>
        <p:sp>
          <p:nvSpPr>
            <p:cNvPr id="35853" name="Line 10"/>
            <p:cNvSpPr>
              <a:spLocks noChangeShapeType="1"/>
            </p:cNvSpPr>
            <p:nvPr/>
          </p:nvSpPr>
          <p:spPr bwMode="auto">
            <a:xfrm>
              <a:off x="2640" y="249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5854" name="AutoShape 11"/>
            <p:cNvSpPr>
              <a:spLocks noChangeArrowheads="1"/>
            </p:cNvSpPr>
            <p:nvPr/>
          </p:nvSpPr>
          <p:spPr bwMode="auto">
            <a:xfrm>
              <a:off x="3024" y="2496"/>
              <a:ext cx="967" cy="367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 dirty="0">
                  <a:latin typeface="Times New Roman" charset="0"/>
                </a:rPr>
                <a:t>表达式</a:t>
              </a:r>
              <a:r>
                <a:rPr lang="en-US" altLang="zh-CN" sz="2000" dirty="0">
                  <a:latin typeface="Times New Roman" charset="0"/>
                </a:rPr>
                <a:t>2</a:t>
              </a:r>
              <a:endParaRPr lang="en-US" altLang="zh-CN" sz="4000" dirty="0">
                <a:latin typeface="Times New Roman" charset="0"/>
              </a:endParaRPr>
            </a:p>
          </p:txBody>
        </p:sp>
        <p:sp>
          <p:nvSpPr>
            <p:cNvPr id="35855" name="Line 12"/>
            <p:cNvSpPr>
              <a:spLocks noChangeShapeType="1"/>
            </p:cNvSpPr>
            <p:nvPr/>
          </p:nvSpPr>
          <p:spPr bwMode="auto">
            <a:xfrm>
              <a:off x="3120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Line 13"/>
            <p:cNvSpPr>
              <a:spLocks noChangeShapeType="1"/>
            </p:cNvSpPr>
            <p:nvPr/>
          </p:nvSpPr>
          <p:spPr bwMode="auto">
            <a:xfrm>
              <a:off x="3504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5857" name="AutoShape 14"/>
            <p:cNvSpPr>
              <a:spLocks noChangeArrowheads="1"/>
            </p:cNvSpPr>
            <p:nvPr/>
          </p:nvSpPr>
          <p:spPr bwMode="auto">
            <a:xfrm>
              <a:off x="3744" y="2880"/>
              <a:ext cx="967" cy="367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 dirty="0">
                  <a:latin typeface="Times New Roman" charset="0"/>
                </a:rPr>
                <a:t>表达式</a:t>
              </a:r>
              <a:r>
                <a:rPr lang="en-US" altLang="zh-CN" sz="2000" dirty="0">
                  <a:latin typeface="Times New Roman" charset="0"/>
                </a:rPr>
                <a:t>3</a:t>
              </a:r>
              <a:endParaRPr lang="en-US" altLang="zh-CN" sz="4000" dirty="0">
                <a:latin typeface="Times New Roman" charset="0"/>
              </a:endParaRPr>
            </a:p>
          </p:txBody>
        </p:sp>
        <p:sp>
          <p:nvSpPr>
            <p:cNvPr id="35858" name="Line 15"/>
            <p:cNvSpPr>
              <a:spLocks noChangeShapeType="1"/>
            </p:cNvSpPr>
            <p:nvPr/>
          </p:nvSpPr>
          <p:spPr bwMode="auto">
            <a:xfrm>
              <a:off x="3984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16"/>
            <p:cNvSpPr>
              <a:spLocks noChangeShapeType="1"/>
            </p:cNvSpPr>
            <p:nvPr/>
          </p:nvSpPr>
          <p:spPr bwMode="auto">
            <a:xfrm>
              <a:off x="4224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17"/>
            <p:cNvSpPr>
              <a:spLocks noChangeShapeType="1"/>
            </p:cNvSpPr>
            <p:nvPr/>
          </p:nvSpPr>
          <p:spPr bwMode="auto">
            <a:xfrm>
              <a:off x="47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18"/>
            <p:cNvSpPr>
              <a:spLocks noChangeShapeType="1"/>
            </p:cNvSpPr>
            <p:nvPr/>
          </p:nvSpPr>
          <p:spPr bwMode="auto">
            <a:xfrm>
              <a:off x="5136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Text Box 19"/>
            <p:cNvSpPr txBox="1">
              <a:spLocks noChangeArrowheads="1"/>
            </p:cNvSpPr>
            <p:nvPr/>
          </p:nvSpPr>
          <p:spPr bwMode="auto">
            <a:xfrm>
              <a:off x="4752" y="3428"/>
              <a:ext cx="756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charset="0"/>
                </a:rPr>
                <a:t>语句</a:t>
              </a:r>
              <a:r>
                <a:rPr lang="en-US" altLang="zh-CN" sz="1800">
                  <a:latin typeface="Times New Roman" charset="0"/>
                </a:rPr>
                <a:t>n</a:t>
              </a:r>
              <a:endParaRPr lang="en-US" altLang="zh-CN" sz="3600" u="sng">
                <a:latin typeface="Times New Roman" charset="0"/>
              </a:endParaRPr>
            </a:p>
          </p:txBody>
        </p:sp>
        <p:sp>
          <p:nvSpPr>
            <p:cNvPr id="35863" name="Text Box 20"/>
            <p:cNvSpPr txBox="1">
              <a:spLocks noChangeArrowheads="1"/>
            </p:cNvSpPr>
            <p:nvPr/>
          </p:nvSpPr>
          <p:spPr bwMode="auto">
            <a:xfrm>
              <a:off x="3840" y="3428"/>
              <a:ext cx="756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charset="0"/>
                </a:rPr>
                <a:t>语句</a:t>
              </a:r>
              <a:r>
                <a:rPr lang="en-US" altLang="zh-CN" sz="1800">
                  <a:latin typeface="Times New Roman" charset="0"/>
                </a:rPr>
                <a:t>3</a:t>
              </a:r>
              <a:endParaRPr lang="en-US" altLang="zh-CN" sz="3600" u="sng">
                <a:latin typeface="Times New Roman" charset="0"/>
              </a:endParaRPr>
            </a:p>
          </p:txBody>
        </p:sp>
        <p:sp>
          <p:nvSpPr>
            <p:cNvPr id="35864" name="Text Box 21"/>
            <p:cNvSpPr txBox="1">
              <a:spLocks noChangeArrowheads="1"/>
            </p:cNvSpPr>
            <p:nvPr/>
          </p:nvSpPr>
          <p:spPr bwMode="auto">
            <a:xfrm>
              <a:off x="2976" y="3428"/>
              <a:ext cx="756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>
                  <a:latin typeface="Times New Roman" charset="0"/>
                </a:rPr>
                <a:t>语句</a:t>
              </a:r>
              <a:r>
                <a:rPr lang="en-US" altLang="zh-CN" sz="1800">
                  <a:latin typeface="Times New Roman" charset="0"/>
                </a:rPr>
                <a:t>2</a:t>
              </a:r>
              <a:endParaRPr lang="en-US" altLang="zh-CN" sz="3600" u="sng">
                <a:latin typeface="Times New Roman" charset="0"/>
              </a:endParaRPr>
            </a:p>
          </p:txBody>
        </p:sp>
        <p:sp>
          <p:nvSpPr>
            <p:cNvPr id="35865" name="Line 22"/>
            <p:cNvSpPr>
              <a:spLocks noChangeShapeType="1"/>
            </p:cNvSpPr>
            <p:nvPr/>
          </p:nvSpPr>
          <p:spPr bwMode="auto">
            <a:xfrm>
              <a:off x="3504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23"/>
            <p:cNvSpPr>
              <a:spLocks noChangeShapeType="1"/>
            </p:cNvSpPr>
            <p:nvPr/>
          </p:nvSpPr>
          <p:spPr bwMode="auto">
            <a:xfrm>
              <a:off x="4224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Text Box 24"/>
            <p:cNvSpPr txBox="1">
              <a:spLocks noChangeArrowheads="1"/>
            </p:cNvSpPr>
            <p:nvPr/>
          </p:nvSpPr>
          <p:spPr bwMode="auto">
            <a:xfrm>
              <a:off x="3168" y="288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  <a:sym typeface="Symbol" charset="2"/>
                </a:rPr>
                <a:t>非</a:t>
              </a:r>
              <a:r>
                <a:rPr lang="en-US" altLang="zh-CN" sz="2000">
                  <a:latin typeface="Times New Roman" charset="0"/>
                </a:rPr>
                <a:t>0</a:t>
              </a:r>
              <a:endParaRPr lang="en-US" altLang="zh-CN" sz="4000">
                <a:latin typeface="Times New Roman" charset="0"/>
              </a:endParaRPr>
            </a:p>
          </p:txBody>
        </p:sp>
        <p:sp>
          <p:nvSpPr>
            <p:cNvPr id="35868" name="Text Box 25"/>
            <p:cNvSpPr txBox="1">
              <a:spLocks noChangeArrowheads="1"/>
            </p:cNvSpPr>
            <p:nvPr/>
          </p:nvSpPr>
          <p:spPr bwMode="auto">
            <a:xfrm>
              <a:off x="3840" y="3216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  <a:sym typeface="Symbol" charset="2"/>
                </a:rPr>
                <a:t>非</a:t>
              </a:r>
              <a:r>
                <a:rPr lang="en-US" altLang="zh-CN" sz="2000">
                  <a:latin typeface="Times New Roman" charset="0"/>
                </a:rPr>
                <a:t>0</a:t>
              </a:r>
              <a:endParaRPr lang="en-US" altLang="zh-CN" sz="4000">
                <a:latin typeface="Times New Roman" charset="0"/>
              </a:endParaRPr>
            </a:p>
          </p:txBody>
        </p:sp>
        <p:sp>
          <p:nvSpPr>
            <p:cNvPr id="35869" name="Text Box 26"/>
            <p:cNvSpPr txBox="1">
              <a:spLocks noChangeArrowheads="1"/>
            </p:cNvSpPr>
            <p:nvPr/>
          </p:nvSpPr>
          <p:spPr bwMode="auto">
            <a:xfrm>
              <a:off x="3936" y="2400"/>
              <a:ext cx="2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=0</a:t>
              </a:r>
              <a:endParaRPr lang="en-US" altLang="zh-CN" sz="4000">
                <a:latin typeface="Times New Roman" charset="0"/>
              </a:endParaRPr>
            </a:p>
          </p:txBody>
        </p:sp>
        <p:sp>
          <p:nvSpPr>
            <p:cNvPr id="35870" name="Text Box 27"/>
            <p:cNvSpPr txBox="1">
              <a:spLocks noChangeArrowheads="1"/>
            </p:cNvSpPr>
            <p:nvPr/>
          </p:nvSpPr>
          <p:spPr bwMode="auto">
            <a:xfrm>
              <a:off x="4704" y="2784"/>
              <a:ext cx="2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=0</a:t>
              </a:r>
              <a:endParaRPr lang="en-US" altLang="zh-CN" sz="4000">
                <a:latin typeface="Times New Roman" charset="0"/>
              </a:endParaRPr>
            </a:p>
          </p:txBody>
        </p:sp>
        <p:sp>
          <p:nvSpPr>
            <p:cNvPr id="35871" name="Line 28"/>
            <p:cNvSpPr>
              <a:spLocks noChangeShapeType="1"/>
            </p:cNvSpPr>
            <p:nvPr/>
          </p:nvSpPr>
          <p:spPr bwMode="auto">
            <a:xfrm>
              <a:off x="2496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29"/>
            <p:cNvSpPr>
              <a:spLocks noChangeShapeType="1"/>
            </p:cNvSpPr>
            <p:nvPr/>
          </p:nvSpPr>
          <p:spPr bwMode="auto">
            <a:xfrm>
              <a:off x="3360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Line 30"/>
            <p:cNvSpPr>
              <a:spLocks noChangeShapeType="1"/>
            </p:cNvSpPr>
            <p:nvPr/>
          </p:nvSpPr>
          <p:spPr bwMode="auto">
            <a:xfrm>
              <a:off x="4224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31"/>
            <p:cNvSpPr>
              <a:spLocks noChangeShapeType="1"/>
            </p:cNvSpPr>
            <p:nvPr/>
          </p:nvSpPr>
          <p:spPr bwMode="auto">
            <a:xfrm>
              <a:off x="5136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32"/>
            <p:cNvSpPr>
              <a:spLocks noChangeShapeType="1"/>
            </p:cNvSpPr>
            <p:nvPr/>
          </p:nvSpPr>
          <p:spPr bwMode="auto">
            <a:xfrm>
              <a:off x="2496" y="3936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33"/>
            <p:cNvSpPr>
              <a:spLocks noChangeShapeType="1"/>
            </p:cNvSpPr>
            <p:nvPr/>
          </p:nvSpPr>
          <p:spPr bwMode="auto">
            <a:xfrm>
              <a:off x="3792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895350" y="6076950"/>
            <a:ext cx="1104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59100" y="812800"/>
            <a:ext cx="5014913" cy="195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>
                <a:latin typeface="Times New Roman" charset="0"/>
                <a:ea typeface="隶书" charset="0"/>
              </a:rPr>
              <a:t>例：</a:t>
            </a:r>
            <a:r>
              <a:rPr lang="en-US" altLang="zh-CN">
                <a:latin typeface="Times New Roman" charset="0"/>
                <a:ea typeface="隶书" charset="0"/>
              </a:rPr>
              <a:t>if (salary&gt;1000)            index=0.4; </a:t>
            </a:r>
          </a:p>
          <a:p>
            <a:pPr algn="ctr"/>
            <a:r>
              <a:rPr lang="en-US" altLang="zh-CN">
                <a:latin typeface="Times New Roman" charset="0"/>
                <a:ea typeface="隶书" charset="0"/>
              </a:rPr>
              <a:t>        else if (salary&gt;800)       index=0.3;</a:t>
            </a:r>
          </a:p>
          <a:p>
            <a:pPr algn="ctr"/>
            <a:r>
              <a:rPr lang="en-US" altLang="zh-CN">
                <a:latin typeface="Times New Roman" charset="0"/>
                <a:ea typeface="隶书" charset="0"/>
              </a:rPr>
              <a:t>        else if (salary&gt;600)       index=0.2;</a:t>
            </a:r>
          </a:p>
          <a:p>
            <a:pPr algn="ctr"/>
            <a:r>
              <a:rPr lang="en-US" altLang="zh-CN">
                <a:latin typeface="Times New Roman" charset="0"/>
                <a:ea typeface="隶书" charset="0"/>
              </a:rPr>
              <a:t>        else if (salary&gt;400)       index=0.1;</a:t>
            </a:r>
          </a:p>
          <a:p>
            <a:pPr algn="ctr"/>
            <a:r>
              <a:rPr lang="en-US" altLang="zh-CN">
                <a:latin typeface="Times New Roman" charset="0"/>
                <a:ea typeface="隶书" charset="0"/>
              </a:rPr>
              <a:t>        else                                index=0;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E002-0D0C-1849-A597-4BDBEE8F8D2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5"/>
          <p:cNvSpPr>
            <a:spLocks noChangeArrowheads="1"/>
          </p:cNvSpPr>
          <p:nvPr/>
        </p:nvSpPr>
        <p:spPr bwMode="auto">
          <a:xfrm>
            <a:off x="0" y="2311400"/>
            <a:ext cx="49085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3" algn="ctr"/>
            <a:endParaRPr lang="en-US" altLang="zh-CN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50888" y="2640013"/>
            <a:ext cx="3254375" cy="415766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  <a:ea typeface="隶书" charset="0"/>
              </a:rPr>
              <a:t>例</a:t>
            </a:r>
            <a:r>
              <a:rPr lang="en-US" altLang="zh-CN">
                <a:latin typeface="Times New Roman" charset="0"/>
                <a:ea typeface="隶书" charset="0"/>
              </a:rPr>
              <a:t> 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</a:t>
            </a:r>
            <a:r>
              <a:rPr lang="en-US" altLang="zh-CN" sz="2000">
                <a:ea typeface="隶书" charset="0"/>
              </a:rPr>
              <a:t>#include &lt;stdio.h&gt;</a:t>
            </a:r>
          </a:p>
          <a:p>
            <a:r>
              <a:rPr lang="en-US" altLang="zh-CN" sz="2000">
                <a:ea typeface="隶书" charset="0"/>
              </a:rPr>
              <a:t>  </a:t>
            </a:r>
          </a:p>
          <a:p>
            <a:r>
              <a:rPr lang="en-US" altLang="zh-CN" sz="2000">
                <a:ea typeface="隶书" charset="0"/>
              </a:rPr>
              <a:t>  int main()</a:t>
            </a:r>
          </a:p>
          <a:p>
            <a:r>
              <a:rPr lang="en-US" altLang="zh-CN" sz="2000">
                <a:ea typeface="隶书" charset="0"/>
              </a:rPr>
              <a:t>    {   int x,y;</a:t>
            </a:r>
          </a:p>
          <a:p>
            <a:r>
              <a:rPr lang="en-US" altLang="zh-CN" sz="2000">
                <a:ea typeface="隶书" charset="0"/>
              </a:rPr>
              <a:t>         scanf(“%d%d”,&amp;x,&amp;y);</a:t>
            </a:r>
          </a:p>
          <a:p>
            <a:r>
              <a:rPr lang="en-US" altLang="zh-CN" sz="2000">
                <a:ea typeface="隶书" charset="0"/>
              </a:rPr>
              <a:t>         if(x&gt;y)</a:t>
            </a:r>
          </a:p>
          <a:p>
            <a:r>
              <a:rPr lang="en-US" altLang="zh-CN" sz="2000">
                <a:ea typeface="隶书" charset="0"/>
              </a:rPr>
              <a:t>             x=y;   y=x;</a:t>
            </a:r>
          </a:p>
          <a:p>
            <a:r>
              <a:rPr lang="en-US" altLang="zh-CN" sz="2000">
                <a:ea typeface="隶书" charset="0"/>
              </a:rPr>
              <a:t>         else</a:t>
            </a:r>
          </a:p>
          <a:p>
            <a:r>
              <a:rPr lang="en-US" altLang="zh-CN" sz="2000">
                <a:ea typeface="隶书" charset="0"/>
              </a:rPr>
              <a:t>             x++; y++;</a:t>
            </a:r>
          </a:p>
          <a:p>
            <a:r>
              <a:rPr lang="en-US" altLang="zh-CN" sz="2000">
                <a:ea typeface="隶书" charset="0"/>
              </a:rPr>
              <a:t>         printf(“%d,%d”,x,y</a:t>
            </a:r>
            <a:r>
              <a:rPr lang="zh-CN" altLang="en-US" sz="2000">
                <a:ea typeface="隶书" charset="0"/>
              </a:rPr>
              <a:t>）</a:t>
            </a:r>
            <a:r>
              <a:rPr lang="en-US" altLang="zh-CN" sz="2000">
                <a:ea typeface="隶书" charset="0"/>
              </a:rPr>
              <a:t>;</a:t>
            </a:r>
          </a:p>
          <a:p>
            <a:r>
              <a:rPr lang="en-US" altLang="zh-CN" sz="2000">
                <a:ea typeface="隶书" charset="0"/>
              </a:rPr>
              <a:t>         return 0;</a:t>
            </a:r>
          </a:p>
          <a:p>
            <a:r>
              <a:rPr lang="en-US" altLang="zh-CN" sz="2000">
                <a:ea typeface="隶书" charset="0"/>
              </a:rPr>
              <a:t>   }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4179888" y="4827588"/>
            <a:ext cx="3756025" cy="820737"/>
          </a:xfrm>
          <a:prstGeom prst="irregularSeal2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charset="0"/>
              </a:rPr>
              <a:t>Compile Error!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389063" y="4845050"/>
            <a:ext cx="1770062" cy="971550"/>
            <a:chOff x="1428" y="2940"/>
            <a:chExt cx="1115" cy="612"/>
          </a:xfrm>
        </p:grpSpPr>
        <p:sp>
          <p:nvSpPr>
            <p:cNvPr id="37896" name="AutoShape 16"/>
            <p:cNvSpPr>
              <a:spLocks/>
            </p:cNvSpPr>
            <p:nvPr/>
          </p:nvSpPr>
          <p:spPr bwMode="auto">
            <a:xfrm>
              <a:off x="1428" y="3336"/>
              <a:ext cx="47" cy="204"/>
            </a:xfrm>
            <a:prstGeom prst="lef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7897" name="AutoShape 17"/>
            <p:cNvSpPr>
              <a:spLocks/>
            </p:cNvSpPr>
            <p:nvPr/>
          </p:nvSpPr>
          <p:spPr bwMode="auto">
            <a:xfrm>
              <a:off x="1452" y="2940"/>
              <a:ext cx="47" cy="204"/>
            </a:xfrm>
            <a:prstGeom prst="lef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7898" name="AutoShape 18"/>
            <p:cNvSpPr>
              <a:spLocks/>
            </p:cNvSpPr>
            <p:nvPr/>
          </p:nvSpPr>
          <p:spPr bwMode="auto">
            <a:xfrm>
              <a:off x="2496" y="2940"/>
              <a:ext cx="47" cy="204"/>
            </a:xfrm>
            <a:prstGeom prst="righ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7899" name="AutoShape 19"/>
            <p:cNvSpPr>
              <a:spLocks/>
            </p:cNvSpPr>
            <p:nvPr/>
          </p:nvSpPr>
          <p:spPr bwMode="auto">
            <a:xfrm>
              <a:off x="2436" y="3348"/>
              <a:ext cx="47" cy="204"/>
            </a:xfrm>
            <a:prstGeom prst="righ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sp>
        <p:nvSpPr>
          <p:cNvPr id="37894" name="Rectangle 21"/>
          <p:cNvSpPr>
            <a:spLocks noGrp="1" noChangeArrowheads="1"/>
          </p:cNvSpPr>
          <p:nvPr>
            <p:ph type="title"/>
          </p:nvPr>
        </p:nvSpPr>
        <p:spPr>
          <a:xfrm>
            <a:off x="163513" y="10287"/>
            <a:ext cx="7772400" cy="1122109"/>
          </a:xfrm>
        </p:spPr>
        <p:txBody>
          <a:bodyPr/>
          <a:lstStyle/>
          <a:p>
            <a:r>
              <a:rPr kumimoji="0" lang="zh-CN" altLang="en-US" dirty="0">
                <a:latin typeface="Times New Roman" charset="0"/>
                <a:ea typeface="隶书" charset="0"/>
              </a:rPr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843" y="1277652"/>
            <a:ext cx="7772400" cy="4050792"/>
          </a:xfrm>
        </p:spPr>
        <p:txBody>
          <a:bodyPr/>
          <a:lstStyle/>
          <a:p>
            <a:pPr marL="273050" lvl="2" indent="-273050">
              <a:buFont typeface="Wingdings" charset="2"/>
              <a:buChar char=""/>
            </a:pPr>
            <a:r>
              <a:rPr lang="en-US" altLang="zh-CN" sz="2400" dirty="0">
                <a:latin typeface="隶书" charset="0"/>
                <a:ea typeface="隶书" charset="0"/>
              </a:rPr>
              <a:t>if</a:t>
            </a:r>
            <a:r>
              <a:rPr lang="zh-CN" altLang="zh-CN" sz="2400" dirty="0">
                <a:latin typeface="隶书" charset="0"/>
                <a:ea typeface="隶书" charset="0"/>
              </a:rPr>
              <a:t>后面的表达式类型任意</a:t>
            </a:r>
            <a:endParaRPr lang="en-US" altLang="zh-CN" sz="2400" dirty="0">
              <a:latin typeface="隶书" charset="0"/>
              <a:ea typeface="隶书" charset="0"/>
            </a:endParaRPr>
          </a:p>
          <a:p>
            <a:pPr marL="273050" lvl="2" indent="-273050">
              <a:buFont typeface="Wingdings" charset="2"/>
              <a:buChar char=""/>
            </a:pPr>
            <a:r>
              <a:rPr lang="zh-CN" altLang="en-US" sz="2400" dirty="0">
                <a:latin typeface="Times New Roman" charset="0"/>
                <a:ea typeface="隶书" charset="0"/>
              </a:rPr>
              <a:t>语句可以是复合语句（由</a:t>
            </a:r>
            <a:r>
              <a:rPr lang="en-US" altLang="zh-CN" sz="2400" dirty="0">
                <a:latin typeface="Times New Roman" charset="0"/>
                <a:ea typeface="隶书" charset="0"/>
              </a:rPr>
              <a:t>{}</a:t>
            </a:r>
            <a:r>
              <a:rPr lang="zh-CN" altLang="en-US" sz="2400" dirty="0">
                <a:latin typeface="Times New Roman" charset="0"/>
                <a:ea typeface="隶书" charset="0"/>
              </a:rPr>
              <a:t>组成）</a:t>
            </a:r>
            <a:endParaRPr lang="en-US" altLang="zh-CN" sz="2400" dirty="0">
              <a:latin typeface="Times New Roman" charset="0"/>
              <a:ea typeface="隶书" charset="0"/>
            </a:endParaRPr>
          </a:p>
          <a:p>
            <a:pPr marL="273050" lvl="2" indent="-273050">
              <a:buFont typeface="Wingdings" charset="2"/>
              <a:buChar char=""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770563" y="1812925"/>
            <a:ext cx="2792412" cy="15716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ea typeface="隶书" charset="0"/>
              </a:rPr>
              <a:t> </a:t>
            </a:r>
            <a:r>
              <a:rPr lang="en-US" altLang="zh-CN">
                <a:ea typeface="隶书" charset="0"/>
              </a:rPr>
              <a:t>if(a==b&amp;&amp;x==y)  </a:t>
            </a:r>
          </a:p>
          <a:p>
            <a:r>
              <a:rPr lang="zh-CN" altLang="zh-CN">
                <a:ea typeface="隶书" charset="0"/>
              </a:rPr>
              <a:t> </a:t>
            </a:r>
            <a:r>
              <a:rPr lang="zh-CN" altLang="en-US">
                <a:ea typeface="隶书" charset="0"/>
              </a:rPr>
              <a:t>   </a:t>
            </a:r>
            <a:r>
              <a:rPr lang="en-US" altLang="zh-CN">
                <a:ea typeface="隶书" charset="0"/>
              </a:rPr>
              <a:t> printf(“a=b,x=y”);</a:t>
            </a:r>
          </a:p>
          <a:p>
            <a:r>
              <a:rPr lang="zh-CN" altLang="en-US">
                <a:ea typeface="隶书" charset="0"/>
              </a:rPr>
              <a:t> </a:t>
            </a:r>
            <a:r>
              <a:rPr lang="en-US" altLang="zh-CN">
                <a:ea typeface="隶书" charset="0"/>
              </a:rPr>
              <a:t>if(‘a’) 	</a:t>
            </a:r>
          </a:p>
          <a:p>
            <a:r>
              <a:rPr lang="zh-CN" altLang="zh-CN">
                <a:ea typeface="隶书" charset="0"/>
              </a:rPr>
              <a:t> </a:t>
            </a:r>
            <a:r>
              <a:rPr lang="zh-CN" altLang="en-US">
                <a:ea typeface="隶书" charset="0"/>
              </a:rPr>
              <a:t>    </a:t>
            </a:r>
            <a:r>
              <a:rPr lang="en-US" altLang="zh-CN">
                <a:ea typeface="隶书" charset="0"/>
              </a:rPr>
              <a:t>printf(’a’);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AE34-3FC5-9F42-BAEC-FDE6E42503CE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270000" y="2200275"/>
            <a:ext cx="6572250" cy="42179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隶书" charset="0"/>
              </a:rPr>
              <a:t> </a:t>
            </a:r>
            <a:r>
              <a:rPr lang="en-US" altLang="zh-CN">
                <a:ea typeface="隶书" charset="0"/>
              </a:rPr>
              <a:t>#include &lt;stdio.h&gt;</a:t>
            </a:r>
          </a:p>
          <a:p>
            <a:r>
              <a:rPr lang="en-US" altLang="zh-CN">
                <a:ea typeface="隶书" charset="0"/>
              </a:rPr>
              <a:t>int main()</a:t>
            </a:r>
          </a:p>
          <a:p>
            <a:r>
              <a:rPr lang="en-US" altLang="zh-CN">
                <a:ea typeface="隶书" charset="0"/>
              </a:rPr>
              <a:t>{   int x,y;</a:t>
            </a:r>
          </a:p>
          <a:p>
            <a:r>
              <a:rPr lang="en-US" altLang="zh-CN">
                <a:ea typeface="隶书" charset="0"/>
              </a:rPr>
              <a:t>    printf(“Enter an integer:\n”);</a:t>
            </a:r>
          </a:p>
          <a:p>
            <a:r>
              <a:rPr lang="en-US" altLang="zh-CN">
                <a:ea typeface="隶书" charset="0"/>
              </a:rPr>
              <a:t>    scanf(“%d”,&amp;x);</a:t>
            </a:r>
          </a:p>
          <a:p>
            <a:r>
              <a:rPr lang="en-US" altLang="zh-CN">
                <a:ea typeface="隶书" charset="0"/>
              </a:rPr>
              <a:t>    y=x;</a:t>
            </a:r>
          </a:p>
          <a:p>
            <a:r>
              <a:rPr lang="en-US" altLang="zh-CN">
                <a:ea typeface="隶书" charset="0"/>
              </a:rPr>
              <a:t>    if(y&lt;0)</a:t>
            </a:r>
          </a:p>
          <a:p>
            <a:r>
              <a:rPr lang="en-US" altLang="zh-CN">
                <a:ea typeface="隶书" charset="0"/>
              </a:rPr>
              <a:t>           y= -y;</a:t>
            </a:r>
          </a:p>
          <a:p>
            <a:r>
              <a:rPr lang="en-US" altLang="zh-CN">
                <a:ea typeface="隶书" charset="0"/>
              </a:rPr>
              <a:t>    printf("integer:%d---&gt;absolute value:%d”,x,y);</a:t>
            </a:r>
          </a:p>
          <a:p>
            <a:r>
              <a:rPr lang="en-US" altLang="zh-CN">
                <a:ea typeface="隶书" charset="0"/>
              </a:rPr>
              <a:t>    return 0;</a:t>
            </a:r>
          </a:p>
          <a:p>
            <a:r>
              <a:rPr lang="en-US" altLang="zh-CN">
                <a:ea typeface="隶书" charset="0"/>
              </a:rPr>
              <a:t> }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22325" y="357188"/>
            <a:ext cx="605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例  输入一个数，并求这个数的绝对值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265238" y="990600"/>
            <a:ext cx="6467475" cy="984250"/>
          </a:xfrm>
          <a:prstGeom prst="rect">
            <a:avLst/>
          </a:prstGeom>
          <a:solidFill>
            <a:schemeClr val="tx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Times New Roman" charset="0"/>
              </a:rPr>
              <a:t>运行：</a:t>
            </a:r>
            <a:r>
              <a:rPr lang="en-US" altLang="zh-CN" sz="2800">
                <a:solidFill>
                  <a:schemeClr val="bg1"/>
                </a:solidFill>
              </a:rPr>
              <a:t>Enter  an  integer:</a:t>
            </a:r>
            <a:r>
              <a:rPr lang="en-US" altLang="zh-CN" sz="2800">
                <a:solidFill>
                  <a:srgbClr val="FFFF00"/>
                </a:solidFill>
              </a:rPr>
              <a:t>-12</a:t>
            </a:r>
            <a:r>
              <a:rPr lang="en-US" altLang="zh-CN" sz="2800">
                <a:solidFill>
                  <a:schemeClr val="bg1"/>
                </a:solidFill>
                <a:sym typeface="Symbol" charset="2"/>
              </a:rPr>
              <a:t>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sym typeface="Symbol" charset="2"/>
              </a:rPr>
              <a:t>           integer:-12---&gt;absolute value :12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0ECD-DE59-374B-AFD7-B171DE7EAC9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>
                <a:latin typeface="Times New Roman" charset="0"/>
                <a:ea typeface="隶书" charset="0"/>
              </a:rPr>
              <a:t>本章主要内容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kumimoji="0" lang="zh-CN" altLang="en-US" dirty="0" smtClean="0">
                <a:latin typeface="+mn-ea"/>
              </a:rPr>
              <a:t> 算法及其描述</a:t>
            </a:r>
            <a:r>
              <a:rPr kumimoji="0" lang="zh-CN" altLang="en-US" dirty="0">
                <a:latin typeface="+mn-ea"/>
              </a:rPr>
              <a:t>方法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kumimoji="0" lang="zh-CN" altLang="en-US" dirty="0" smtClean="0">
                <a:latin typeface="+mn-ea"/>
              </a:rPr>
              <a:t> 顺序结构</a:t>
            </a:r>
            <a:endParaRPr kumimoji="0" lang="en-US" altLang="zh-CN" dirty="0">
              <a:latin typeface="+mn-ea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kumimoji="0" lang="zh-CN" altLang="en-US" dirty="0" smtClean="0">
                <a:latin typeface="+mn-ea"/>
              </a:rPr>
              <a:t> 选择结构</a:t>
            </a:r>
            <a:endParaRPr kumimoji="0" lang="zh-CN" altLang="en-US" dirty="0">
              <a:latin typeface="+mn-ea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kumimoji="0" lang="zh-CN" altLang="en-US" dirty="0" smtClean="0">
                <a:latin typeface="+mn-ea"/>
              </a:rPr>
              <a:t> 循环结构</a:t>
            </a:r>
            <a:endParaRPr kumimoji="0" lang="zh-CN" altLang="en-US" dirty="0">
              <a:latin typeface="+mn-ea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kumimoji="0" lang="zh-CN" altLang="en-US" dirty="0" smtClean="0">
                <a:latin typeface="+mn-ea"/>
              </a:rPr>
              <a:t> 流</a:t>
            </a:r>
            <a:r>
              <a:rPr kumimoji="0" lang="zh-CN" altLang="en-US" dirty="0">
                <a:latin typeface="+mn-ea"/>
              </a:rPr>
              <a:t>程的转移控制</a:t>
            </a:r>
          </a:p>
          <a:p>
            <a:pPr marL="274320" indent="-274320" fontAlgn="auto">
              <a:spcAft>
                <a:spcPts val="0"/>
              </a:spcAft>
              <a:defRPr/>
            </a:pPr>
            <a:endParaRPr kumimoji="0" lang="en-US" altLang="zh-CN" dirty="0">
              <a:latin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2CE5-DEBD-BD42-A0AD-17EE559D95A9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01613" y="1162050"/>
            <a:ext cx="4335462" cy="56959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隶书" charset="0"/>
              </a:rPr>
              <a:t> </a:t>
            </a:r>
            <a:r>
              <a:rPr lang="en-US" altLang="zh-CN" sz="2800">
                <a:ea typeface="隶书" charset="0"/>
              </a:rPr>
              <a:t>#include &lt;stdio.h&gt;</a:t>
            </a:r>
          </a:p>
          <a:p>
            <a:r>
              <a:rPr lang="en-US" altLang="zh-CN" sz="2800">
                <a:ea typeface="隶书" charset="0"/>
              </a:rPr>
              <a:t>int main()</a:t>
            </a:r>
          </a:p>
          <a:p>
            <a:r>
              <a:rPr lang="en-US" altLang="zh-CN" sz="2800">
                <a:ea typeface="隶书" charset="0"/>
              </a:rPr>
              <a:t>{   int a,b;</a:t>
            </a:r>
          </a:p>
          <a:p>
            <a:r>
              <a:rPr lang="en-US" altLang="zh-CN" sz="2800">
                <a:ea typeface="隶书" charset="0"/>
              </a:rPr>
              <a:t>    printf("Enter integer a:“);</a:t>
            </a:r>
          </a:p>
          <a:p>
            <a:r>
              <a:rPr lang="en-US" altLang="zh-CN" sz="2800">
                <a:ea typeface="隶书" charset="0"/>
              </a:rPr>
              <a:t>    scanf(“%d”,&amp;a);</a:t>
            </a:r>
          </a:p>
          <a:p>
            <a:r>
              <a:rPr lang="en-US" altLang="zh-CN" sz="2800">
                <a:ea typeface="隶书" charset="0"/>
              </a:rPr>
              <a:t>    printf("Enter integer b:“);</a:t>
            </a:r>
          </a:p>
          <a:p>
            <a:r>
              <a:rPr lang="en-US" altLang="zh-CN" sz="2800">
                <a:ea typeface="隶书" charset="0"/>
              </a:rPr>
              <a:t>    scanf(“%d”,&amp;b);</a:t>
            </a:r>
          </a:p>
          <a:p>
            <a:r>
              <a:rPr lang="en-US" altLang="zh-CN" sz="2800">
                <a:ea typeface="隶书" charset="0"/>
              </a:rPr>
              <a:t>    </a:t>
            </a:r>
            <a:r>
              <a:rPr lang="en-US" altLang="zh-CN" sz="2800">
                <a:solidFill>
                  <a:srgbClr val="FF0000"/>
                </a:solidFill>
                <a:ea typeface="隶书" charset="0"/>
              </a:rPr>
              <a:t>if(a==b)</a:t>
            </a:r>
          </a:p>
          <a:p>
            <a:r>
              <a:rPr lang="en-US" altLang="zh-CN" sz="2800">
                <a:ea typeface="隶书" charset="0"/>
              </a:rPr>
              <a:t>       printf(</a:t>
            </a:r>
            <a:r>
              <a:rPr lang="en-US" altLang="zh-CN" sz="2800">
                <a:solidFill>
                  <a:srgbClr val="FF0000"/>
                </a:solidFill>
                <a:ea typeface="隶书" charset="0"/>
              </a:rPr>
              <a:t>"a==b\n"</a:t>
            </a:r>
            <a:r>
              <a:rPr lang="en-US" altLang="zh-CN" sz="2800">
                <a:ea typeface="隶书" charset="0"/>
              </a:rPr>
              <a:t>);</a:t>
            </a:r>
          </a:p>
          <a:p>
            <a:r>
              <a:rPr lang="en-US" altLang="zh-CN" sz="2800">
                <a:solidFill>
                  <a:srgbClr val="FF0000"/>
                </a:solidFill>
                <a:ea typeface="隶书" charset="0"/>
              </a:rPr>
              <a:t>    else</a:t>
            </a:r>
          </a:p>
          <a:p>
            <a:r>
              <a:rPr lang="en-US" altLang="zh-CN" sz="2800">
                <a:solidFill>
                  <a:srgbClr val="FF0000"/>
                </a:solidFill>
                <a:ea typeface="隶书" charset="0"/>
              </a:rPr>
              <a:t>       </a:t>
            </a:r>
            <a:r>
              <a:rPr lang="en-US" altLang="zh-CN" sz="2800">
                <a:ea typeface="隶书" charset="0"/>
              </a:rPr>
              <a:t>printf(</a:t>
            </a:r>
            <a:r>
              <a:rPr lang="en-US" altLang="zh-CN" sz="2800">
                <a:solidFill>
                  <a:srgbClr val="FF0000"/>
                </a:solidFill>
                <a:ea typeface="隶书" charset="0"/>
              </a:rPr>
              <a:t>"a!=b\n"</a:t>
            </a:r>
            <a:r>
              <a:rPr lang="en-US" altLang="zh-CN" sz="2800">
                <a:ea typeface="隶书" charset="0"/>
              </a:rPr>
              <a:t>);</a:t>
            </a:r>
          </a:p>
          <a:p>
            <a:r>
              <a:rPr lang="en-US" altLang="zh-CN" sz="2800">
                <a:ea typeface="隶书" charset="0"/>
              </a:rPr>
              <a:t>    return 0;</a:t>
            </a:r>
          </a:p>
          <a:p>
            <a:r>
              <a:rPr lang="en-US" altLang="zh-CN" sz="2800">
                <a:ea typeface="隶书" charset="0"/>
              </a:rPr>
              <a:t>}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81038" y="558800"/>
            <a:ext cx="525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例 输入两个数并判断两数相等否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419600" y="1625600"/>
            <a:ext cx="4567238" cy="14112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</a:rPr>
              <a:t>运行：</a:t>
            </a:r>
            <a:r>
              <a:rPr lang="en-US" altLang="zh-CN" sz="2800">
                <a:solidFill>
                  <a:schemeClr val="bg1"/>
                </a:solidFill>
              </a:rPr>
              <a:t>Enter  integer  a:12</a:t>
            </a:r>
            <a:r>
              <a:rPr lang="en-US" altLang="zh-CN" sz="2800">
                <a:solidFill>
                  <a:schemeClr val="bg1"/>
                </a:solidFill>
                <a:sym typeface="Symbol" charset="2"/>
              </a:rPr>
              <a:t>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sym typeface="Symbol" charset="2"/>
              </a:rPr>
              <a:t>           </a:t>
            </a:r>
            <a:r>
              <a:rPr lang="en-US" altLang="zh-CN" sz="2800">
                <a:solidFill>
                  <a:schemeClr val="bg1"/>
                </a:solidFill>
              </a:rPr>
              <a:t>Enter  integer  b:12</a:t>
            </a:r>
            <a:r>
              <a:rPr lang="en-US" altLang="zh-CN" sz="2800">
                <a:solidFill>
                  <a:schemeClr val="bg1"/>
                </a:solidFill>
                <a:sym typeface="Symbol" charset="2"/>
              </a:rPr>
              <a:t>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sym typeface="Symbol" charset="2"/>
              </a:rPr>
              <a:t>            a==b</a:t>
            </a:r>
            <a:r>
              <a:rPr lang="en-US" altLang="zh-CN" sz="2800">
                <a:latin typeface="Times New Roman" charset="0"/>
                <a:sym typeface="Symbol" charset="2"/>
              </a:rPr>
              <a:t>          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08500" y="3656013"/>
            <a:ext cx="4551363" cy="14112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Times New Roman" charset="0"/>
              </a:rPr>
              <a:t>运行：</a:t>
            </a:r>
            <a:r>
              <a:rPr lang="en-US" altLang="zh-CN" sz="2800">
                <a:solidFill>
                  <a:schemeClr val="bg1"/>
                </a:solidFill>
              </a:rPr>
              <a:t>Enter  integer  a:12</a:t>
            </a:r>
            <a:r>
              <a:rPr lang="en-US" altLang="zh-CN" sz="2800">
                <a:solidFill>
                  <a:schemeClr val="bg1"/>
                </a:solidFill>
                <a:sym typeface="Symbol" charset="2"/>
              </a:rPr>
              <a:t>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sym typeface="Symbol" charset="2"/>
              </a:rPr>
              <a:t>           </a:t>
            </a:r>
            <a:r>
              <a:rPr lang="en-US" altLang="zh-CN" sz="2800">
                <a:solidFill>
                  <a:schemeClr val="bg1"/>
                </a:solidFill>
              </a:rPr>
              <a:t>Enter  integer  b:9</a:t>
            </a:r>
            <a:r>
              <a:rPr lang="en-US" altLang="zh-CN" sz="2800">
                <a:solidFill>
                  <a:schemeClr val="bg1"/>
                </a:solidFill>
                <a:sym typeface="Symbol" charset="2"/>
              </a:rPr>
              <a:t>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sym typeface="Symbol" charset="2"/>
              </a:rPr>
              <a:t>            a!=b</a:t>
            </a:r>
            <a:r>
              <a:rPr lang="en-US" altLang="zh-CN" sz="2800">
                <a:solidFill>
                  <a:schemeClr val="bg1"/>
                </a:solidFill>
                <a:latin typeface="Times New Roman" charset="0"/>
                <a:sym typeface="Symbol" charset="2"/>
              </a:rPr>
              <a:t>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0DD0-B6A7-0345-80B8-6F29C446D08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63513" y="1362075"/>
            <a:ext cx="8980487" cy="48958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>
                <a:ea typeface="隶书" charset="0"/>
              </a:rPr>
              <a:t>#include&lt;stdio.h&gt;</a:t>
            </a:r>
          </a:p>
          <a:p>
            <a:r>
              <a:rPr lang="en-US" altLang="zh-CN">
                <a:ea typeface="隶书" charset="0"/>
              </a:rPr>
              <a:t>int main()</a:t>
            </a:r>
          </a:p>
          <a:p>
            <a:r>
              <a:rPr lang="en-US" altLang="zh-CN">
                <a:ea typeface="隶书" charset="0"/>
              </a:rPr>
              <a:t>{  char c;</a:t>
            </a:r>
          </a:p>
          <a:p>
            <a:r>
              <a:rPr lang="en-US" altLang="zh-CN">
                <a:ea typeface="隶书" charset="0"/>
              </a:rPr>
              <a:t>    printf("Enter a character:");</a:t>
            </a:r>
          </a:p>
          <a:p>
            <a:r>
              <a:rPr lang="en-US" altLang="zh-CN">
                <a:ea typeface="隶书" charset="0"/>
              </a:rPr>
              <a:t>    c=getchar();</a:t>
            </a:r>
          </a:p>
          <a:p>
            <a:r>
              <a:rPr lang="en-US" altLang="zh-CN">
                <a:ea typeface="隶书" charset="0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隶书" charset="0"/>
              </a:rPr>
              <a:t>if</a:t>
            </a:r>
            <a:r>
              <a:rPr lang="en-US" altLang="zh-CN">
                <a:ea typeface="隶书" charset="0"/>
              </a:rPr>
              <a:t>(c&lt;0x20)  printf("The character is a control character\n" );</a:t>
            </a:r>
          </a:p>
          <a:p>
            <a:r>
              <a:rPr lang="en-US" altLang="zh-CN">
                <a:ea typeface="隶书" charset="0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隶书" charset="0"/>
              </a:rPr>
              <a:t>else if</a:t>
            </a:r>
            <a:r>
              <a:rPr lang="en-US" altLang="zh-CN">
                <a:ea typeface="隶书" charset="0"/>
              </a:rPr>
              <a:t>(c&gt;='0'&amp;&amp;c&lt;='9') printf("The character is a digit\n" );</a:t>
            </a:r>
          </a:p>
          <a:p>
            <a:r>
              <a:rPr lang="en-US" altLang="zh-CN">
                <a:ea typeface="隶书" charset="0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隶书" charset="0"/>
              </a:rPr>
              <a:t>else if</a:t>
            </a:r>
            <a:r>
              <a:rPr lang="en-US" altLang="zh-CN">
                <a:ea typeface="隶书" charset="0"/>
              </a:rPr>
              <a:t>(c&gt;=‘A’&amp;&amp;c&lt;=‘Z’) printf(“The character is a capital letter\n”);</a:t>
            </a:r>
          </a:p>
          <a:p>
            <a:r>
              <a:rPr lang="en-US" altLang="zh-CN">
                <a:ea typeface="隶书" charset="0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隶书" charset="0"/>
              </a:rPr>
              <a:t>else if</a:t>
            </a:r>
            <a:r>
              <a:rPr lang="en-US" altLang="zh-CN">
                <a:ea typeface="隶书" charset="0"/>
              </a:rPr>
              <a:t>(c&gt;=‘a’&amp;&amp;c&lt;=‘z’) printf(“The character is a lower letter\n”);</a:t>
            </a:r>
          </a:p>
          <a:p>
            <a:r>
              <a:rPr lang="en-US" altLang="zh-CN">
                <a:ea typeface="隶书" charset="0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隶书" charset="0"/>
              </a:rPr>
              <a:t>else</a:t>
            </a:r>
            <a:r>
              <a:rPr lang="en-US" altLang="zh-CN">
                <a:ea typeface="隶书" charset="0"/>
              </a:rPr>
              <a:t> printf(“The character is other character\n”</a:t>
            </a:r>
            <a:r>
              <a:rPr lang="zh-CN" altLang="en-US">
                <a:ea typeface="隶书" charset="0"/>
              </a:rPr>
              <a:t>）</a:t>
            </a:r>
            <a:r>
              <a:rPr lang="en-US" altLang="zh-CN">
                <a:ea typeface="隶书" charset="0"/>
              </a:rPr>
              <a:t>;</a:t>
            </a:r>
          </a:p>
          <a:p>
            <a:r>
              <a:rPr lang="en-US" altLang="zh-CN">
                <a:ea typeface="隶书" charset="0"/>
              </a:rPr>
              <a:t>    return 0;</a:t>
            </a:r>
          </a:p>
          <a:p>
            <a:r>
              <a:rPr lang="en-US" altLang="zh-CN">
                <a:ea typeface="隶书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" y="254000"/>
            <a:ext cx="8237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latin typeface="Times New Roman" charset="0"/>
              </a:rPr>
              <a:t>例  输入一个字符，并判断输入字符的种类，即是大写字母、小写字母、数字、控制字符或其他。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722438" y="5616575"/>
            <a:ext cx="4549775" cy="98425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运行：</a:t>
            </a:r>
            <a:r>
              <a:rPr lang="en-US" altLang="zh-CN" sz="2800">
                <a:latin typeface="Times New Roman" charset="0"/>
              </a:rPr>
              <a:t>Enter a character</a:t>
            </a:r>
            <a:r>
              <a:rPr lang="zh-CN" altLang="en-US" sz="2800">
                <a:latin typeface="Times New Roman" charset="0"/>
              </a:rPr>
              <a:t>：</a:t>
            </a:r>
            <a:r>
              <a:rPr lang="en-US" altLang="zh-CN" sz="2800">
                <a:latin typeface="Times New Roman" charset="0"/>
              </a:rPr>
              <a:t>8 </a:t>
            </a:r>
            <a:r>
              <a:rPr lang="en-US" altLang="zh-CN" sz="2800">
                <a:latin typeface="Times New Roman" charset="0"/>
                <a:sym typeface="Symbol" charset="2"/>
              </a:rPr>
              <a:t></a:t>
            </a:r>
            <a:endParaRPr lang="en-US" altLang="zh-CN" sz="2800">
              <a:latin typeface="Times New Roman" charset="0"/>
            </a:endParaRPr>
          </a:p>
          <a:p>
            <a:pPr eaLnBrk="1" hangingPunct="1"/>
            <a:r>
              <a:rPr lang="en-US" altLang="zh-CN" sz="2800">
                <a:latin typeface="Times New Roman" charset="0"/>
              </a:rPr>
              <a:t>            The character is a digit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725613" y="5630863"/>
            <a:ext cx="5653087" cy="98425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运行：</a:t>
            </a:r>
            <a:r>
              <a:rPr lang="zh-CN" altLang="zh-CN" sz="2800">
                <a:latin typeface="Times New Roman" charset="0"/>
              </a:rPr>
              <a:t> </a:t>
            </a:r>
            <a:r>
              <a:rPr lang="en-US" altLang="zh-CN" sz="2800">
                <a:latin typeface="Times New Roman" charset="0"/>
              </a:rPr>
              <a:t>Enter a character</a:t>
            </a:r>
            <a:r>
              <a:rPr lang="zh-CN" altLang="en-US" sz="2800">
                <a:latin typeface="Times New Roman" charset="0"/>
              </a:rPr>
              <a:t>： </a:t>
            </a:r>
            <a:r>
              <a:rPr lang="en-US" altLang="zh-CN" sz="2800">
                <a:latin typeface="Times New Roman" charset="0"/>
              </a:rPr>
              <a:t>D</a:t>
            </a:r>
            <a:r>
              <a:rPr lang="en-US" altLang="zh-CN" sz="2800">
                <a:latin typeface="Times New Roman" charset="0"/>
                <a:sym typeface="Symbol" charset="2"/>
              </a:rPr>
              <a:t></a:t>
            </a:r>
            <a:endParaRPr lang="en-US" altLang="zh-CN" sz="2800">
              <a:latin typeface="Times New Roman" charset="0"/>
            </a:endParaRPr>
          </a:p>
          <a:p>
            <a:pPr eaLnBrk="1" hangingPunct="1"/>
            <a:r>
              <a:rPr lang="en-US" altLang="zh-CN" sz="2800">
                <a:latin typeface="Times New Roman" charset="0"/>
              </a:rPr>
              <a:t>            The character is a capital letter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735138" y="5602288"/>
            <a:ext cx="5643562" cy="98425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运行：</a:t>
            </a:r>
            <a:r>
              <a:rPr lang="zh-CN" altLang="zh-CN" sz="2800">
                <a:latin typeface="Times New Roman" charset="0"/>
              </a:rPr>
              <a:t> </a:t>
            </a:r>
            <a:r>
              <a:rPr lang="en-US" altLang="zh-CN" sz="2800">
                <a:latin typeface="Times New Roman" charset="0"/>
              </a:rPr>
              <a:t>Enter a character</a:t>
            </a:r>
            <a:r>
              <a:rPr lang="zh-CN" altLang="en-US" sz="2800">
                <a:latin typeface="Times New Roman" charset="0"/>
              </a:rPr>
              <a:t>： </a:t>
            </a:r>
            <a:r>
              <a:rPr lang="en-US" altLang="zh-CN" sz="2800">
                <a:latin typeface="Times New Roman" charset="0"/>
              </a:rPr>
              <a:t>h</a:t>
            </a:r>
            <a:r>
              <a:rPr lang="en-US" altLang="zh-CN" sz="2800">
                <a:latin typeface="Times New Roman" charset="0"/>
                <a:sym typeface="Symbol" charset="2"/>
              </a:rPr>
              <a:t></a:t>
            </a:r>
            <a:endParaRPr lang="en-US" altLang="zh-CN" sz="2800">
              <a:latin typeface="Times New Roman" charset="0"/>
            </a:endParaRPr>
          </a:p>
          <a:p>
            <a:pPr eaLnBrk="1" hangingPunct="1"/>
            <a:r>
              <a:rPr lang="en-US" altLang="zh-CN" sz="2800">
                <a:latin typeface="Times New Roman" charset="0"/>
              </a:rPr>
              <a:t>           The character is a lower letter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687513" y="5588000"/>
            <a:ext cx="5675312" cy="98425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运行：</a:t>
            </a:r>
            <a:r>
              <a:rPr lang="zh-CN" altLang="zh-CN" sz="2800">
                <a:latin typeface="Times New Roman" charset="0"/>
              </a:rPr>
              <a:t> </a:t>
            </a:r>
            <a:r>
              <a:rPr lang="en-US" altLang="zh-CN" sz="2800">
                <a:latin typeface="Times New Roman" charset="0"/>
              </a:rPr>
              <a:t>Enter a character</a:t>
            </a:r>
            <a:r>
              <a:rPr lang="zh-CN" altLang="en-US" sz="2800">
                <a:latin typeface="Times New Roman" charset="0"/>
              </a:rPr>
              <a:t>：</a:t>
            </a:r>
            <a:r>
              <a:rPr lang="en-US" altLang="zh-CN" sz="2800">
                <a:latin typeface="Times New Roman" charset="0"/>
              </a:rPr>
              <a:t>@ </a:t>
            </a:r>
            <a:r>
              <a:rPr lang="en-US" altLang="zh-CN" sz="2800">
                <a:latin typeface="Times New Roman" charset="0"/>
                <a:sym typeface="Symbol" charset="2"/>
              </a:rPr>
              <a:t></a:t>
            </a:r>
            <a:endParaRPr lang="en-US" altLang="zh-CN" sz="2800">
              <a:latin typeface="Times New Roman" charset="0"/>
            </a:endParaRPr>
          </a:p>
          <a:p>
            <a:pPr eaLnBrk="1" hangingPunct="1"/>
            <a:r>
              <a:rPr lang="en-US" altLang="zh-CN" sz="2800">
                <a:latin typeface="Times New Roman" charset="0"/>
              </a:rPr>
              <a:t>           The character is other character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77BD-EC63-B24C-B037-44A83B5B9970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  <p:bldP spid="47115" grpId="0" animBg="1" autoUpdateAnimBg="0"/>
      <p:bldP spid="47116" grpId="0" animBg="1" autoUpdateAnimBg="0"/>
      <p:bldP spid="47117" grpId="0" animBg="1" autoUpdateAnimBg="0"/>
      <p:bldP spid="4711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228600"/>
            <a:ext cx="350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charset="2"/>
              <a:buChar char="v"/>
            </a:pPr>
            <a:r>
              <a:rPr lang="en-US" altLang="zh-CN" sz="2800">
                <a:solidFill>
                  <a:srgbClr val="0000FF"/>
                </a:solidFill>
                <a:latin typeface="Times New Roman" charset="0"/>
                <a:ea typeface="隶书" charset="0"/>
              </a:rPr>
              <a:t>if</a:t>
            </a:r>
            <a:r>
              <a:rPr lang="zh-CN" altLang="en-US" sz="2800">
                <a:solidFill>
                  <a:srgbClr val="0000FF"/>
                </a:solidFill>
                <a:latin typeface="Times New Roman" charset="0"/>
                <a:ea typeface="隶书" charset="0"/>
              </a:rPr>
              <a:t>语句嵌套</a:t>
            </a:r>
            <a:r>
              <a:rPr lang="zh-CN" altLang="en-US" sz="2800">
                <a:latin typeface="Times New Roman" charset="0"/>
                <a:ea typeface="隶书" charset="0"/>
              </a:rPr>
              <a:t>：</a:t>
            </a:r>
          </a:p>
          <a:p>
            <a:pPr lvl="1">
              <a:spcBef>
                <a:spcPct val="20000"/>
              </a:spcBef>
              <a:buClr>
                <a:srgbClr val="FFCC00"/>
              </a:buClr>
              <a:buFont typeface="Wingdings" charset="2"/>
              <a:buChar char="l"/>
            </a:pPr>
            <a:r>
              <a:rPr lang="zh-CN" altLang="en-US" sz="2800">
                <a:latin typeface="Times New Roman" charset="0"/>
                <a:ea typeface="隶书" charset="0"/>
              </a:rPr>
              <a:t>一般形式</a:t>
            </a:r>
            <a:r>
              <a:rPr lang="zh-CN" altLang="en-US">
                <a:latin typeface="Times New Roman" charset="0"/>
                <a:ea typeface="隶书" charset="0"/>
              </a:rPr>
              <a:t>：</a:t>
            </a:r>
            <a:endParaRPr lang="zh-CN" altLang="en-US" sz="2000">
              <a:latin typeface="Times New Roman" charset="0"/>
              <a:ea typeface="隶书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648200" y="3797300"/>
            <a:ext cx="4495800" cy="2308225"/>
            <a:chOff x="2928" y="-8"/>
            <a:chExt cx="2832" cy="1454"/>
          </a:xfrm>
        </p:grpSpPr>
        <p:sp>
          <p:nvSpPr>
            <p:cNvPr id="46095" name="Text Box 3"/>
            <p:cNvSpPr txBox="1">
              <a:spLocks noChangeArrowheads="1"/>
            </p:cNvSpPr>
            <p:nvPr/>
          </p:nvSpPr>
          <p:spPr bwMode="auto">
            <a:xfrm>
              <a:off x="2928" y="-8"/>
              <a:ext cx="2225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if (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1)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if (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2)   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语句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1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else                  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语句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2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else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if(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3)      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语句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3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else                   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语句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4</a:t>
              </a:r>
              <a:endParaRPr lang="en-US" altLang="zh-CN">
                <a:latin typeface="Times New Roman" charset="0"/>
                <a:ea typeface="隶书" charset="0"/>
              </a:endParaRPr>
            </a:p>
          </p:txBody>
        </p:sp>
        <p:sp>
          <p:nvSpPr>
            <p:cNvPr id="46096" name="Text Box 4"/>
            <p:cNvSpPr txBox="1">
              <a:spLocks noChangeArrowheads="1"/>
            </p:cNvSpPr>
            <p:nvPr/>
          </p:nvSpPr>
          <p:spPr bwMode="auto">
            <a:xfrm>
              <a:off x="5143" y="361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>
                  <a:latin typeface="Times New Roman" charset="0"/>
                  <a:ea typeface="隶书" charset="0"/>
                </a:rPr>
                <a:t>内嵌</a:t>
              </a:r>
              <a:r>
                <a:rPr lang="en-US" altLang="zh-CN">
                  <a:latin typeface="Times New Roman" charset="0"/>
                  <a:ea typeface="隶书" charset="0"/>
                </a:rPr>
                <a:t>if</a:t>
              </a:r>
            </a:p>
          </p:txBody>
        </p:sp>
        <p:sp>
          <p:nvSpPr>
            <p:cNvPr id="46097" name="Text Box 5"/>
            <p:cNvSpPr txBox="1">
              <a:spLocks noChangeArrowheads="1"/>
            </p:cNvSpPr>
            <p:nvPr/>
          </p:nvSpPr>
          <p:spPr bwMode="auto">
            <a:xfrm>
              <a:off x="5143" y="1048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>
                  <a:latin typeface="Times New Roman" charset="0"/>
                  <a:ea typeface="隶书" charset="0"/>
                </a:rPr>
                <a:t>内嵌</a:t>
              </a:r>
              <a:r>
                <a:rPr lang="en-US" altLang="zh-CN">
                  <a:latin typeface="Times New Roman" charset="0"/>
                  <a:ea typeface="隶书" charset="0"/>
                </a:rPr>
                <a:t>if</a:t>
              </a:r>
              <a:endParaRPr lang="en-US" altLang="zh-CN" sz="2000">
                <a:latin typeface="Times New Roman" charset="0"/>
                <a:ea typeface="隶书" charset="0"/>
              </a:endParaRPr>
            </a:p>
          </p:txBody>
        </p:sp>
        <p:sp>
          <p:nvSpPr>
            <p:cNvPr id="46098" name="AutoShape 6"/>
            <p:cNvSpPr>
              <a:spLocks/>
            </p:cNvSpPr>
            <p:nvPr/>
          </p:nvSpPr>
          <p:spPr bwMode="auto">
            <a:xfrm>
              <a:off x="5078" y="380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46099" name="AutoShape 7"/>
            <p:cNvSpPr>
              <a:spLocks/>
            </p:cNvSpPr>
            <p:nvPr/>
          </p:nvSpPr>
          <p:spPr bwMode="auto">
            <a:xfrm>
              <a:off x="5112" y="1045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96888" y="1404938"/>
            <a:ext cx="3814762" cy="1938337"/>
            <a:chOff x="553" y="1681"/>
            <a:chExt cx="2403" cy="1221"/>
          </a:xfrm>
        </p:grpSpPr>
        <p:sp>
          <p:nvSpPr>
            <p:cNvPr id="46092" name="Text Box 36"/>
            <p:cNvSpPr txBox="1">
              <a:spLocks noChangeArrowheads="1"/>
            </p:cNvSpPr>
            <p:nvPr/>
          </p:nvSpPr>
          <p:spPr bwMode="auto">
            <a:xfrm>
              <a:off x="553" y="1681"/>
              <a:ext cx="1633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if (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1)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if (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2)   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      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语句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1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else   </a:t>
              </a:r>
            </a:p>
            <a:p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      语句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2</a:t>
              </a:r>
            </a:p>
          </p:txBody>
        </p:sp>
        <p:sp>
          <p:nvSpPr>
            <p:cNvPr id="46093" name="Text Box 37"/>
            <p:cNvSpPr txBox="1">
              <a:spLocks noChangeArrowheads="1"/>
            </p:cNvSpPr>
            <p:nvPr/>
          </p:nvSpPr>
          <p:spPr bwMode="auto">
            <a:xfrm>
              <a:off x="2339" y="2237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>
                  <a:latin typeface="Times New Roman" charset="0"/>
                  <a:ea typeface="隶书" charset="0"/>
                </a:rPr>
                <a:t>内嵌</a:t>
              </a:r>
              <a:r>
                <a:rPr lang="en-US" altLang="zh-CN">
                  <a:latin typeface="Times New Roman" charset="0"/>
                  <a:ea typeface="隶书" charset="0"/>
                </a:rPr>
                <a:t>if</a:t>
              </a:r>
            </a:p>
          </p:txBody>
        </p:sp>
        <p:sp>
          <p:nvSpPr>
            <p:cNvPr id="46094" name="AutoShape 39"/>
            <p:cNvSpPr>
              <a:spLocks/>
            </p:cNvSpPr>
            <p:nvPr/>
          </p:nvSpPr>
          <p:spPr bwMode="auto">
            <a:xfrm>
              <a:off x="2261" y="2028"/>
              <a:ext cx="47" cy="768"/>
            </a:xfrm>
            <a:prstGeom prst="rightBracket">
              <a:avLst>
                <a:gd name="adj" fmla="val 1361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308600" y="1338263"/>
            <a:ext cx="3573463" cy="2308225"/>
            <a:chOff x="3167" y="1994"/>
            <a:chExt cx="2251" cy="1454"/>
          </a:xfrm>
        </p:grpSpPr>
        <p:sp>
          <p:nvSpPr>
            <p:cNvPr id="46089" name="Text Box 43"/>
            <p:cNvSpPr txBox="1">
              <a:spLocks noChangeArrowheads="1"/>
            </p:cNvSpPr>
            <p:nvPr/>
          </p:nvSpPr>
          <p:spPr bwMode="auto">
            <a:xfrm>
              <a:off x="3167" y="1994"/>
              <a:ext cx="1717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if (</a:t>
              </a:r>
              <a:r>
                <a:rPr lang="zh-CN" altLang="en-US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1)</a:t>
              </a:r>
            </a:p>
            <a:p>
              <a:r>
                <a:rPr lang="en-US" altLang="zh-CN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{  if (</a:t>
              </a:r>
              <a:r>
                <a:rPr lang="zh-CN" altLang="en-US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2)   </a:t>
              </a:r>
            </a:p>
            <a:p>
              <a:r>
                <a:rPr lang="zh-CN" altLang="en-US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          语句</a:t>
              </a:r>
              <a:r>
                <a:rPr lang="en-US" altLang="zh-CN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1}</a:t>
              </a:r>
            </a:p>
            <a:p>
              <a:r>
                <a:rPr lang="en-US" altLang="zh-CN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else</a:t>
              </a:r>
            </a:p>
            <a:p>
              <a:r>
                <a:rPr lang="zh-CN" altLang="en-US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语句</a:t>
              </a:r>
              <a:r>
                <a:rPr lang="en-US" altLang="zh-CN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3</a:t>
              </a:r>
            </a:p>
            <a:p>
              <a:r>
                <a:rPr lang="en-US" altLang="zh-CN" dirty="0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</a:t>
              </a:r>
              <a:endParaRPr lang="en-US" altLang="zh-CN" dirty="0">
                <a:latin typeface="Times New Roman" charset="0"/>
                <a:ea typeface="隶书" charset="0"/>
              </a:endParaRPr>
            </a:p>
          </p:txBody>
        </p:sp>
        <p:sp>
          <p:nvSpPr>
            <p:cNvPr id="46090" name="Text Box 44"/>
            <p:cNvSpPr txBox="1">
              <a:spLocks noChangeArrowheads="1"/>
            </p:cNvSpPr>
            <p:nvPr/>
          </p:nvSpPr>
          <p:spPr bwMode="auto">
            <a:xfrm>
              <a:off x="4801" y="2274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>
                  <a:latin typeface="Times New Roman" charset="0"/>
                  <a:ea typeface="隶书" charset="0"/>
                </a:rPr>
                <a:t>内嵌</a:t>
              </a:r>
              <a:r>
                <a:rPr lang="en-US" altLang="zh-CN">
                  <a:latin typeface="Times New Roman" charset="0"/>
                  <a:ea typeface="隶书" charset="0"/>
                </a:rPr>
                <a:t>if</a:t>
              </a:r>
            </a:p>
          </p:txBody>
        </p:sp>
        <p:sp>
          <p:nvSpPr>
            <p:cNvPr id="46091" name="AutoShape 46"/>
            <p:cNvSpPr>
              <a:spLocks/>
            </p:cNvSpPr>
            <p:nvPr/>
          </p:nvSpPr>
          <p:spPr bwMode="auto">
            <a:xfrm>
              <a:off x="4761" y="2294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493713" y="3635375"/>
            <a:ext cx="3795712" cy="2678113"/>
            <a:chOff x="981" y="2758"/>
            <a:chExt cx="2391" cy="1687"/>
          </a:xfrm>
        </p:grpSpPr>
        <p:sp>
          <p:nvSpPr>
            <p:cNvPr id="46086" name="Text Box 50"/>
            <p:cNvSpPr txBox="1">
              <a:spLocks noChangeArrowheads="1"/>
            </p:cNvSpPr>
            <p:nvPr/>
          </p:nvSpPr>
          <p:spPr bwMode="auto">
            <a:xfrm>
              <a:off x="981" y="2758"/>
              <a:ext cx="1633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if (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1)</a:t>
              </a:r>
            </a:p>
            <a:p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  语句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1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else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if(</a:t>
              </a:r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2)    </a:t>
              </a:r>
            </a:p>
            <a:p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    语句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3</a:t>
              </a:r>
            </a:p>
            <a:p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else   </a:t>
              </a:r>
            </a:p>
            <a:p>
              <a:r>
                <a:rPr lang="zh-CN" altLang="en-US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            语句</a:t>
              </a:r>
              <a:r>
                <a:rPr lang="en-US" altLang="zh-CN">
                  <a:solidFill>
                    <a:schemeClr val="tx2"/>
                  </a:solidFill>
                  <a:latin typeface="Times New Roman" charset="0"/>
                  <a:ea typeface="隶书" charset="0"/>
                </a:rPr>
                <a:t>4</a:t>
              </a:r>
              <a:endParaRPr lang="en-US" altLang="zh-CN">
                <a:latin typeface="Times New Roman" charset="0"/>
                <a:ea typeface="隶书" charset="0"/>
              </a:endParaRPr>
            </a:p>
          </p:txBody>
        </p:sp>
        <p:sp>
          <p:nvSpPr>
            <p:cNvPr id="46087" name="Text Box 52"/>
            <p:cNvSpPr txBox="1">
              <a:spLocks noChangeArrowheads="1"/>
            </p:cNvSpPr>
            <p:nvPr/>
          </p:nvSpPr>
          <p:spPr bwMode="auto">
            <a:xfrm>
              <a:off x="2755" y="3778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>
                  <a:latin typeface="Times New Roman" charset="0"/>
                  <a:ea typeface="隶书" charset="0"/>
                </a:rPr>
                <a:t>内嵌</a:t>
              </a:r>
              <a:r>
                <a:rPr lang="en-US" altLang="zh-CN">
                  <a:latin typeface="Times New Roman" charset="0"/>
                  <a:ea typeface="隶书" charset="0"/>
                </a:rPr>
                <a:t>if</a:t>
              </a:r>
              <a:endParaRPr lang="en-US" altLang="zh-CN" sz="2000">
                <a:latin typeface="Times New Roman" charset="0"/>
                <a:ea typeface="隶书" charset="0"/>
              </a:endParaRPr>
            </a:p>
          </p:txBody>
        </p:sp>
        <p:sp>
          <p:nvSpPr>
            <p:cNvPr id="46088" name="AutoShape 54"/>
            <p:cNvSpPr>
              <a:spLocks/>
            </p:cNvSpPr>
            <p:nvPr/>
          </p:nvSpPr>
          <p:spPr bwMode="auto">
            <a:xfrm>
              <a:off x="2697" y="3586"/>
              <a:ext cx="47" cy="734"/>
            </a:xfrm>
            <a:prstGeom prst="rightBracket">
              <a:avLst>
                <a:gd name="adj" fmla="val 13014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B7E-63EA-7844-BC6F-3E96A3D86CA7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129" name="AutoShape 1026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8007350" y="6132513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420688" y="393700"/>
            <a:ext cx="489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例 输入两数并判断其大小关系</a:t>
            </a:r>
          </a:p>
        </p:txBody>
      </p:sp>
      <p:sp>
        <p:nvSpPr>
          <p:cNvPr id="105477" name="Text Box 1029"/>
          <p:cNvSpPr txBox="1">
            <a:spLocks noChangeArrowheads="1"/>
          </p:cNvSpPr>
          <p:nvPr/>
        </p:nvSpPr>
        <p:spPr bwMode="auto">
          <a:xfrm>
            <a:off x="214313" y="1392238"/>
            <a:ext cx="4602162" cy="52641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#include&lt;stdio.h&gt;</a:t>
            </a:r>
          </a:p>
          <a:p>
            <a:r>
              <a:rPr lang="en-US" altLang="zh-CN" sz="2800">
                <a:ea typeface="隶书" charset="0"/>
              </a:rPr>
              <a:t>int main( )</a:t>
            </a:r>
          </a:p>
          <a:p>
            <a:r>
              <a:rPr lang="en-US" altLang="zh-CN" sz="2800">
                <a:ea typeface="隶书" charset="0"/>
              </a:rPr>
              <a:t>{   int x,y;</a:t>
            </a:r>
          </a:p>
          <a:p>
            <a:r>
              <a:rPr lang="en-US" altLang="zh-CN" sz="2800">
                <a:ea typeface="隶书" charset="0"/>
              </a:rPr>
              <a:t>    printf("Enter integer x,y:");</a:t>
            </a:r>
          </a:p>
          <a:p>
            <a:r>
              <a:rPr lang="en-US" altLang="zh-CN" sz="2800">
                <a:ea typeface="隶书" charset="0"/>
              </a:rPr>
              <a:t>    scanf(“%d%d”,&amp;x,&amp;y);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charset="0"/>
              </a:rPr>
              <a:t>    </a:t>
            </a:r>
            <a:r>
              <a:rPr lang="en-US" altLang="zh-CN" sz="2800">
                <a:solidFill>
                  <a:srgbClr val="3333FF"/>
                </a:solidFill>
                <a:ea typeface="隶书" charset="0"/>
              </a:rPr>
              <a:t>if(x!=y)</a:t>
            </a:r>
            <a:endParaRPr lang="en-US" altLang="zh-CN" sz="2800">
              <a:solidFill>
                <a:schemeClr val="bg1"/>
              </a:solidFill>
              <a:ea typeface="隶书" charset="0"/>
            </a:endParaRPr>
          </a:p>
          <a:p>
            <a:r>
              <a:rPr lang="en-US" altLang="zh-CN" sz="2800">
                <a:solidFill>
                  <a:schemeClr val="bg1"/>
                </a:solidFill>
                <a:ea typeface="隶书" charset="0"/>
              </a:rPr>
              <a:t>       </a:t>
            </a:r>
            <a:r>
              <a:rPr lang="en-US" altLang="zh-CN" sz="2800">
                <a:solidFill>
                  <a:srgbClr val="FF0000"/>
                </a:solidFill>
                <a:ea typeface="隶书" charset="0"/>
              </a:rPr>
              <a:t>if(x&gt;y) printf(" X&gt;Y\n");</a:t>
            </a:r>
          </a:p>
          <a:p>
            <a:r>
              <a:rPr lang="en-US" altLang="zh-CN" sz="2800">
                <a:solidFill>
                  <a:srgbClr val="FF0000"/>
                </a:solidFill>
                <a:ea typeface="隶书" charset="0"/>
              </a:rPr>
              <a:t>       else   printf(" "X&lt;Y\n");</a:t>
            </a:r>
            <a:endParaRPr lang="en-US" altLang="zh-CN" sz="2800">
              <a:solidFill>
                <a:srgbClr val="3333FF"/>
              </a:solidFill>
              <a:ea typeface="隶书" charset="0"/>
            </a:endParaRPr>
          </a:p>
          <a:p>
            <a:r>
              <a:rPr lang="en-US" altLang="zh-CN" sz="2800">
                <a:solidFill>
                  <a:schemeClr val="bg1"/>
                </a:solidFill>
                <a:ea typeface="隶书" charset="0"/>
              </a:rPr>
              <a:t>    </a:t>
            </a:r>
            <a:r>
              <a:rPr lang="en-US" altLang="zh-CN" sz="2800">
                <a:solidFill>
                  <a:srgbClr val="3333FF"/>
                </a:solidFill>
                <a:ea typeface="隶书" charset="0"/>
              </a:rPr>
              <a:t>else</a:t>
            </a:r>
          </a:p>
          <a:p>
            <a:r>
              <a:rPr lang="en-US" altLang="zh-CN" sz="2800">
                <a:solidFill>
                  <a:srgbClr val="3333FF"/>
                </a:solidFill>
                <a:ea typeface="隶书" charset="0"/>
              </a:rPr>
              <a:t>      printf(“X==Y\n”);</a:t>
            </a:r>
          </a:p>
          <a:p>
            <a:r>
              <a:rPr lang="en-US" altLang="zh-CN" sz="2800">
                <a:solidFill>
                  <a:srgbClr val="3333FF"/>
                </a:solidFill>
                <a:ea typeface="隶书" charset="0"/>
              </a:rPr>
              <a:t>    </a:t>
            </a:r>
            <a:r>
              <a:rPr lang="en-US" altLang="zh-CN" sz="2800">
                <a:ea typeface="隶书" charset="0"/>
              </a:rPr>
              <a:t>return</a:t>
            </a:r>
            <a:r>
              <a:rPr lang="en-US" altLang="zh-CN" sz="2800">
                <a:solidFill>
                  <a:srgbClr val="3333FF"/>
                </a:solidFill>
                <a:ea typeface="隶书" charset="0"/>
              </a:rPr>
              <a:t> </a:t>
            </a:r>
            <a:r>
              <a:rPr lang="en-US" altLang="zh-CN" sz="2800">
                <a:ea typeface="隶书" charset="0"/>
              </a:rPr>
              <a:t>0;</a:t>
            </a:r>
          </a:p>
          <a:p>
            <a:r>
              <a:rPr lang="en-US" altLang="zh-CN" sz="2800">
                <a:latin typeface="Times New Roman" charset="0"/>
                <a:ea typeface="隶书" charset="0"/>
              </a:rPr>
              <a:t>}</a:t>
            </a:r>
          </a:p>
        </p:txBody>
      </p:sp>
      <p:sp>
        <p:nvSpPr>
          <p:cNvPr id="105478" name="Text Box 1030"/>
          <p:cNvSpPr txBox="1">
            <a:spLocks noChangeArrowheads="1"/>
          </p:cNvSpPr>
          <p:nvPr/>
        </p:nvSpPr>
        <p:spPr bwMode="auto">
          <a:xfrm>
            <a:off x="4476750" y="4303713"/>
            <a:ext cx="4667250" cy="2320925"/>
          </a:xfrm>
          <a:prstGeom prst="rect">
            <a:avLst/>
          </a:prstGeom>
          <a:solidFill>
            <a:schemeClr val="tx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Times New Roman" charset="0"/>
              </a:rPr>
              <a:t>运行：</a:t>
            </a:r>
            <a:r>
              <a:rPr lang="en-US" altLang="zh-CN">
                <a:solidFill>
                  <a:schemeClr val="bg1"/>
                </a:solidFill>
              </a:rPr>
              <a:t>Enter  integer  x,y:12  23</a:t>
            </a:r>
            <a:r>
              <a:rPr lang="en-US" altLang="zh-CN">
                <a:solidFill>
                  <a:schemeClr val="bg1"/>
                </a:solidFill>
                <a:sym typeface="Symbol" charset="2"/>
              </a:rPr>
              <a:t>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charset="2"/>
              </a:rPr>
              <a:t>            X&lt;Y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charset="2"/>
              </a:rPr>
              <a:t>           </a:t>
            </a:r>
            <a:r>
              <a:rPr lang="en-US" altLang="zh-CN">
                <a:solidFill>
                  <a:schemeClr val="bg1"/>
                </a:solidFill>
              </a:rPr>
              <a:t>Enter  integer  x,y:12  6</a:t>
            </a:r>
            <a:r>
              <a:rPr lang="en-US" altLang="zh-CN">
                <a:solidFill>
                  <a:schemeClr val="bg1"/>
                </a:solidFill>
                <a:sym typeface="Symbol" charset="2"/>
              </a:rPr>
              <a:t>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charset="2"/>
              </a:rPr>
              <a:t>            X&gt;Y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   Enter  integer  x,y:12  12</a:t>
            </a:r>
            <a:r>
              <a:rPr lang="en-US" altLang="zh-CN">
                <a:solidFill>
                  <a:schemeClr val="bg1"/>
                </a:solidFill>
                <a:sym typeface="Symbol" charset="2"/>
              </a:rPr>
              <a:t>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charset="2"/>
              </a:rPr>
              <a:t>            X==Y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627E-4DB4-7D41-8C1F-99DE47FC6284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 autoUpdateAnimBg="0"/>
      <p:bldP spid="10547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5"/>
          <p:cNvSpPr>
            <a:spLocks noGrp="1" noChangeArrowheads="1"/>
          </p:cNvSpPr>
          <p:nvPr>
            <p:ph type="title"/>
          </p:nvPr>
        </p:nvSpPr>
        <p:spPr>
          <a:xfrm>
            <a:off x="573088" y="379877"/>
            <a:ext cx="7772400" cy="801172"/>
          </a:xfrm>
        </p:spPr>
        <p:txBody>
          <a:bodyPr/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说明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idx="1"/>
          </p:nvPr>
        </p:nvSpPr>
        <p:spPr>
          <a:xfrm>
            <a:off x="685800" y="1515772"/>
            <a:ext cx="7772400" cy="4050792"/>
          </a:xfrm>
        </p:spPr>
        <p:txBody>
          <a:bodyPr/>
          <a:lstStyle/>
          <a:p>
            <a:r>
              <a:rPr kumimoji="0" lang="en-US" altLang="zh-CN" dirty="0">
                <a:latin typeface="Arial" charset="0"/>
                <a:ea typeface="隶书" charset="0"/>
              </a:rPr>
              <a:t>if  ~ else </a:t>
            </a:r>
            <a:r>
              <a:rPr kumimoji="0" lang="zh-CN" altLang="en-US" dirty="0">
                <a:latin typeface="Arial" charset="0"/>
                <a:ea typeface="隶书" charset="0"/>
              </a:rPr>
              <a:t>配对原则：缺省</a:t>
            </a:r>
            <a:r>
              <a:rPr kumimoji="0" lang="zh-CN" altLang="zh-CN" dirty="0">
                <a:latin typeface="Arial" charset="0"/>
                <a:ea typeface="隶书" charset="0"/>
              </a:rPr>
              <a:t>{ }</a:t>
            </a:r>
            <a:r>
              <a:rPr kumimoji="0" lang="zh-CN" altLang="en-US" dirty="0">
                <a:latin typeface="Arial" charset="0"/>
                <a:ea typeface="隶书" charset="0"/>
              </a:rPr>
              <a:t>时，</a:t>
            </a:r>
            <a:r>
              <a:rPr kumimoji="0" lang="en-US" altLang="zh-CN" dirty="0">
                <a:latin typeface="Arial" charset="0"/>
                <a:ea typeface="隶书" charset="0"/>
              </a:rPr>
              <a:t>else</a:t>
            </a:r>
            <a:r>
              <a:rPr kumimoji="0" lang="zh-CN" altLang="en-US" dirty="0">
                <a:latin typeface="Arial" charset="0"/>
                <a:ea typeface="隶书" charset="0"/>
              </a:rPr>
              <a:t>总是和它上面离它最近的未配对的</a:t>
            </a:r>
            <a:r>
              <a:rPr kumimoji="0" lang="en-US" altLang="zh-CN" dirty="0">
                <a:latin typeface="Arial" charset="0"/>
                <a:ea typeface="隶书" charset="0"/>
              </a:rPr>
              <a:t>if</a:t>
            </a:r>
            <a:r>
              <a:rPr kumimoji="0" lang="zh-CN" altLang="en-US" dirty="0">
                <a:latin typeface="Arial" charset="0"/>
                <a:ea typeface="隶书" charset="0"/>
              </a:rPr>
              <a:t>配对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088" y="2212177"/>
            <a:ext cx="2792412" cy="2740025"/>
            <a:chOff x="1728" y="2959"/>
            <a:chExt cx="1140" cy="1348"/>
          </a:xfrm>
        </p:grpSpPr>
        <p:sp>
          <p:nvSpPr>
            <p:cNvPr id="50185" name="Text Box 6"/>
            <p:cNvSpPr txBox="1">
              <a:spLocks noChangeArrowheads="1"/>
            </p:cNvSpPr>
            <p:nvPr/>
          </p:nvSpPr>
          <p:spPr bwMode="auto">
            <a:xfrm>
              <a:off x="1920" y="2959"/>
              <a:ext cx="48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>
                  <a:latin typeface="Times New Roman" charset="0"/>
                  <a:ea typeface="隶书" charset="0"/>
                </a:rPr>
                <a:t>if(……)</a:t>
              </a:r>
            </a:p>
          </p:txBody>
        </p:sp>
        <p:sp>
          <p:nvSpPr>
            <p:cNvPr id="50186" name="Text Box 7"/>
            <p:cNvSpPr txBox="1">
              <a:spLocks noChangeArrowheads="1"/>
            </p:cNvSpPr>
            <p:nvPr/>
          </p:nvSpPr>
          <p:spPr bwMode="auto">
            <a:xfrm>
              <a:off x="2142" y="3180"/>
              <a:ext cx="48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>
                  <a:latin typeface="Times New Roman" charset="0"/>
                  <a:ea typeface="隶书" charset="0"/>
                </a:rPr>
                <a:t>if(……)</a:t>
              </a:r>
            </a:p>
          </p:txBody>
        </p:sp>
        <p:sp>
          <p:nvSpPr>
            <p:cNvPr id="50187" name="Text Box 8"/>
            <p:cNvSpPr txBox="1">
              <a:spLocks noChangeArrowheads="1"/>
            </p:cNvSpPr>
            <p:nvPr/>
          </p:nvSpPr>
          <p:spPr bwMode="auto">
            <a:xfrm>
              <a:off x="2382" y="3420"/>
              <a:ext cx="48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>
                  <a:latin typeface="Times New Roman" charset="0"/>
                  <a:ea typeface="隶书" charset="0"/>
                </a:rPr>
                <a:t>if(……)</a:t>
              </a:r>
            </a:p>
          </p:txBody>
        </p:sp>
        <p:sp>
          <p:nvSpPr>
            <p:cNvPr id="50188" name="Text Box 9"/>
            <p:cNvSpPr txBox="1">
              <a:spLocks noChangeArrowheads="1"/>
            </p:cNvSpPr>
            <p:nvPr/>
          </p:nvSpPr>
          <p:spPr bwMode="auto">
            <a:xfrm>
              <a:off x="2382" y="3660"/>
              <a:ext cx="48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>
                  <a:latin typeface="Times New Roman" charset="0"/>
                  <a:ea typeface="隶书" charset="0"/>
                </a:rPr>
                <a:t>else…...</a:t>
              </a:r>
            </a:p>
          </p:txBody>
        </p:sp>
        <p:sp>
          <p:nvSpPr>
            <p:cNvPr id="50189" name="Text Box 10"/>
            <p:cNvSpPr txBox="1">
              <a:spLocks noChangeArrowheads="1"/>
            </p:cNvSpPr>
            <p:nvPr/>
          </p:nvSpPr>
          <p:spPr bwMode="auto">
            <a:xfrm>
              <a:off x="2094" y="3804"/>
              <a:ext cx="48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>
                  <a:latin typeface="Times New Roman" charset="0"/>
                  <a:ea typeface="隶书" charset="0"/>
                </a:rPr>
                <a:t>else…...</a:t>
              </a:r>
            </a:p>
          </p:txBody>
        </p:sp>
        <p:sp>
          <p:nvSpPr>
            <p:cNvPr id="50190" name="Text Box 11"/>
            <p:cNvSpPr txBox="1">
              <a:spLocks noChangeArrowheads="1"/>
            </p:cNvSpPr>
            <p:nvPr/>
          </p:nvSpPr>
          <p:spPr bwMode="auto">
            <a:xfrm>
              <a:off x="1855" y="4082"/>
              <a:ext cx="48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>
                  <a:latin typeface="Times New Roman" charset="0"/>
                  <a:ea typeface="隶书" charset="0"/>
                </a:rPr>
                <a:t>else…...</a:t>
              </a:r>
            </a:p>
          </p:txBody>
        </p:sp>
        <p:sp>
          <p:nvSpPr>
            <p:cNvPr id="50191" name="AutoShape 12"/>
            <p:cNvSpPr>
              <a:spLocks/>
            </p:cNvSpPr>
            <p:nvPr/>
          </p:nvSpPr>
          <p:spPr bwMode="auto">
            <a:xfrm>
              <a:off x="2256" y="3504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50192" name="AutoShape 13"/>
            <p:cNvSpPr>
              <a:spLocks/>
            </p:cNvSpPr>
            <p:nvPr/>
          </p:nvSpPr>
          <p:spPr bwMode="auto">
            <a:xfrm>
              <a:off x="2016" y="3312"/>
              <a:ext cx="48" cy="624"/>
            </a:xfrm>
            <a:prstGeom prst="leftBracket">
              <a:avLst>
                <a:gd name="adj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50193" name="AutoShape 14"/>
            <p:cNvSpPr>
              <a:spLocks/>
            </p:cNvSpPr>
            <p:nvPr/>
          </p:nvSpPr>
          <p:spPr bwMode="auto">
            <a:xfrm>
              <a:off x="1728" y="3120"/>
              <a:ext cx="48" cy="1056"/>
            </a:xfrm>
            <a:prstGeom prst="lef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871913" y="2369339"/>
            <a:ext cx="4879049" cy="22489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 dirty="0">
                <a:ea typeface="隶书" charset="0"/>
              </a:rPr>
              <a:t>例： </a:t>
            </a:r>
            <a:r>
              <a:rPr lang="en-US" altLang="zh-CN" sz="2800" dirty="0">
                <a:ea typeface="隶书" charset="0"/>
              </a:rPr>
              <a:t>if (a==b)</a:t>
            </a:r>
          </a:p>
          <a:p>
            <a:r>
              <a:rPr lang="en-US" altLang="zh-CN" sz="2800" dirty="0">
                <a:ea typeface="隶书" charset="0"/>
              </a:rPr>
              <a:t>                if(b==c)</a:t>
            </a:r>
          </a:p>
          <a:p>
            <a:r>
              <a:rPr lang="en-US" altLang="zh-CN" sz="2800" dirty="0">
                <a:ea typeface="隶书" charset="0"/>
              </a:rPr>
              <a:t>                    </a:t>
            </a:r>
            <a:r>
              <a:rPr lang="en-US" altLang="zh-CN" sz="2800" dirty="0" err="1">
                <a:ea typeface="隶书" charset="0"/>
              </a:rPr>
              <a:t>printf</a:t>
            </a:r>
            <a:r>
              <a:rPr lang="en-US" altLang="zh-CN" sz="2800" dirty="0">
                <a:ea typeface="隶书" charset="0"/>
              </a:rPr>
              <a:t>(“a==b==c”);</a:t>
            </a:r>
          </a:p>
          <a:p>
            <a:r>
              <a:rPr lang="en-US" altLang="zh-CN" sz="2800" dirty="0">
                <a:ea typeface="隶书" charset="0"/>
              </a:rPr>
              <a:t>         else</a:t>
            </a:r>
          </a:p>
          <a:p>
            <a:r>
              <a:rPr lang="en-US" altLang="zh-CN" sz="2800" dirty="0">
                <a:ea typeface="隶书" charset="0"/>
              </a:rPr>
              <a:t>                    </a:t>
            </a:r>
            <a:r>
              <a:rPr lang="en-US" altLang="zh-CN" sz="2800" dirty="0" err="1">
                <a:ea typeface="隶书" charset="0"/>
              </a:rPr>
              <a:t>printf</a:t>
            </a:r>
            <a:r>
              <a:rPr lang="en-US" altLang="zh-CN" sz="2800" dirty="0">
                <a:ea typeface="隶书" charset="0"/>
              </a:rPr>
              <a:t>( “a</a:t>
            </a:r>
            <a:r>
              <a:rPr lang="en-US" altLang="zh-CN" sz="2800" dirty="0" smtClean="0">
                <a:ea typeface="隶书" charset="0"/>
              </a:rPr>
              <a:t>!=c”);</a:t>
            </a:r>
            <a:endParaRPr lang="en-US" altLang="zh-CN" sz="2800" dirty="0">
              <a:ea typeface="隶书" charset="0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4656138" y="3105939"/>
            <a:ext cx="719137" cy="811213"/>
          </a:xfrm>
          <a:custGeom>
            <a:avLst/>
            <a:gdLst>
              <a:gd name="T0" fmla="*/ 2147483647 w 453"/>
              <a:gd name="T1" fmla="*/ 2147483647 h 511"/>
              <a:gd name="T2" fmla="*/ 2147483647 w 453"/>
              <a:gd name="T3" fmla="*/ 2147483647 h 511"/>
              <a:gd name="T4" fmla="*/ 2147483647 w 453"/>
              <a:gd name="T5" fmla="*/ 0 h 511"/>
              <a:gd name="T6" fmla="*/ 0 60000 65536"/>
              <a:gd name="T7" fmla="*/ 0 60000 65536"/>
              <a:gd name="T8" fmla="*/ 0 60000 65536"/>
              <a:gd name="T9" fmla="*/ 0 w 453"/>
              <a:gd name="T10" fmla="*/ 0 h 511"/>
              <a:gd name="T11" fmla="*/ 453 w 453"/>
              <a:gd name="T12" fmla="*/ 511 h 5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835025" y="5282402"/>
            <a:ext cx="5399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2800">
                <a:latin typeface="Times New Roman" charset="0"/>
                <a:ea typeface="隶书" charset="0"/>
              </a:rPr>
              <a:t>实现</a:t>
            </a:r>
            <a:r>
              <a:rPr lang="en-US" altLang="zh-CN" sz="2800">
                <a:latin typeface="Times New Roman" charset="0"/>
                <a:ea typeface="隶书" charset="0"/>
              </a:rPr>
              <a:t>if ~ else </a:t>
            </a:r>
            <a:r>
              <a:rPr lang="zh-CN" altLang="en-US" sz="2800">
                <a:latin typeface="Times New Roman" charset="0"/>
                <a:ea typeface="隶书" charset="0"/>
              </a:rPr>
              <a:t>正确配对方法：加</a:t>
            </a:r>
            <a:r>
              <a:rPr lang="zh-CN" altLang="zh-CN" sz="2800">
                <a:latin typeface="Times New Roman" charset="0"/>
                <a:ea typeface="隶书" charset="0"/>
              </a:rPr>
              <a:t>{ }</a:t>
            </a:r>
            <a:endParaRPr lang="en-US" altLang="zh-CN" sz="2800">
              <a:solidFill>
                <a:srgbClr val="0000FF"/>
              </a:solidFill>
              <a:latin typeface="Times New Roman" charset="0"/>
              <a:ea typeface="隶书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118100" y="2717002"/>
            <a:ext cx="322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3200">
                <a:solidFill>
                  <a:srgbClr val="FF0000"/>
                </a:solidFill>
              </a:rPr>
              <a:t>{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8259763" y="4061614"/>
            <a:ext cx="390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zh-CN" sz="3200" b="1" dirty="0">
                <a:solidFill>
                  <a:srgbClr val="FF0000"/>
                </a:solidFill>
              </a:rPr>
              <a:t>}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ADFF-843F-5041-A6FA-089063AC1A4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/>
      <p:bldP spid="16" grpId="0" autoUpdateAnimBg="0"/>
      <p:bldP spid="3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042160" y="947738"/>
            <a:ext cx="4491038" cy="56959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int main( )</a:t>
            </a:r>
          </a:p>
          <a:p>
            <a:r>
              <a:rPr lang="en-US" altLang="zh-CN" sz="2800">
                <a:ea typeface="隶书" charset="0"/>
              </a:rPr>
              <a:t>      {   int x=100,a=10,b=20;</a:t>
            </a:r>
          </a:p>
          <a:p>
            <a:r>
              <a:rPr lang="en-US" altLang="zh-CN" sz="2800">
                <a:ea typeface="隶书" charset="0"/>
              </a:rPr>
              <a:t>           int v1=5,v2=0;</a:t>
            </a:r>
          </a:p>
          <a:p>
            <a:r>
              <a:rPr lang="en-US" altLang="zh-CN" sz="2800">
                <a:ea typeface="隶书" charset="0"/>
              </a:rPr>
              <a:t>           if(a&lt;b)</a:t>
            </a:r>
          </a:p>
          <a:p>
            <a:r>
              <a:rPr lang="en-US" altLang="zh-CN" sz="2800">
                <a:ea typeface="隶书" charset="0"/>
              </a:rPr>
              <a:t>               if(b!=15)</a:t>
            </a:r>
          </a:p>
          <a:p>
            <a:r>
              <a:rPr lang="en-US" altLang="zh-CN" sz="2800">
                <a:ea typeface="隶书" charset="0"/>
              </a:rPr>
              <a:t>                    if(!v1)</a:t>
            </a:r>
          </a:p>
          <a:p>
            <a:r>
              <a:rPr lang="en-US" altLang="zh-CN" sz="2800">
                <a:ea typeface="隶书" charset="0"/>
              </a:rPr>
              <a:t>                          x=1;</a:t>
            </a:r>
          </a:p>
          <a:p>
            <a:r>
              <a:rPr lang="en-US" altLang="zh-CN" sz="2800">
                <a:ea typeface="隶书" charset="0"/>
              </a:rPr>
              <a:t>                    else</a:t>
            </a:r>
          </a:p>
          <a:p>
            <a:r>
              <a:rPr lang="en-US" altLang="zh-CN" sz="2800">
                <a:ea typeface="隶书" charset="0"/>
              </a:rPr>
              <a:t>                         if(v2)  x=10;</a:t>
            </a:r>
          </a:p>
          <a:p>
            <a:r>
              <a:rPr lang="en-US" altLang="zh-CN" sz="2800">
                <a:ea typeface="隶书" charset="0"/>
              </a:rPr>
              <a:t>             x=-1;</a:t>
            </a:r>
          </a:p>
          <a:p>
            <a:r>
              <a:rPr lang="en-US" altLang="zh-CN" sz="2800">
                <a:ea typeface="隶书" charset="0"/>
              </a:rPr>
              <a:t>             printf(“%d”,x);</a:t>
            </a:r>
          </a:p>
          <a:p>
            <a:r>
              <a:rPr lang="en-US" altLang="zh-CN" sz="2800">
                <a:ea typeface="隶书" charset="0"/>
              </a:rPr>
              <a:t>          return 0;</a:t>
            </a:r>
          </a:p>
          <a:p>
            <a:r>
              <a:rPr lang="en-US" altLang="zh-CN" sz="2800">
                <a:ea typeface="隶书" charset="0"/>
              </a:rPr>
              <a:t>        }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035800" y="2971800"/>
            <a:ext cx="1746250" cy="860425"/>
          </a:xfrm>
          <a:prstGeom prst="rect">
            <a:avLst/>
          </a:prstGeom>
          <a:solidFill>
            <a:schemeClr val="tx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Times New Roman" charset="0"/>
              </a:rPr>
              <a:t>运行结果：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-1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title"/>
          </p:nvPr>
        </p:nvSpPr>
        <p:spPr>
          <a:xfrm>
            <a:off x="400812" y="409768"/>
            <a:ext cx="7772400" cy="242944"/>
          </a:xfrm>
        </p:spPr>
        <p:txBody>
          <a:bodyPr>
            <a:normAutofit fontScale="90000"/>
          </a:bodyPr>
          <a:lstStyle/>
          <a:p>
            <a:r>
              <a:rPr kumimoji="0" lang="zh-CN" altLang="en-US" sz="2800">
                <a:latin typeface="Arial" charset="0"/>
                <a:ea typeface="隶书" charset="0"/>
              </a:rPr>
              <a:t>例  考虑下面程序输出结果</a:t>
            </a:r>
            <a:r>
              <a:rPr kumimoji="0" lang="en-US" altLang="zh-CN" sz="2800" dirty="0">
                <a:latin typeface="Arial" charset="0"/>
                <a:ea typeface="隶书" charset="0"/>
              </a:rPr>
              <a:t>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B372-B639-E04C-B851-33F4BE4F0FE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nimBg="1" autoUpdateAnimBg="0"/>
      <p:bldP spid="8909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1475"/>
            <a:ext cx="8305800" cy="762000"/>
          </a:xfrm>
        </p:spPr>
        <p:txBody>
          <a:bodyPr>
            <a:normAutofit fontScale="90000"/>
          </a:bodyPr>
          <a:lstStyle/>
          <a:p>
            <a:r>
              <a:rPr kumimoji="0" lang="zh-CN" altLang="en-US" sz="3200">
                <a:latin typeface="Times New Roman" charset="0"/>
                <a:ea typeface="隶书" charset="0"/>
              </a:rPr>
              <a:t>例题：</a:t>
            </a:r>
            <a:r>
              <a:rPr kumimoji="0" lang="zh-CN" altLang="en-US" sz="2200">
                <a:latin typeface="Times New Roman" charset="0"/>
                <a:ea typeface="隶书" charset="0"/>
              </a:rPr>
              <a:t>输入一个年份，判断是否为闰年</a:t>
            </a:r>
            <a:r>
              <a:rPr kumimoji="0" lang="en-US" altLang="zh-CN" sz="2200">
                <a:latin typeface="Times New Roman" charset="0"/>
                <a:ea typeface="隶书" charset="0"/>
              </a:rPr>
              <a:t>(</a:t>
            </a:r>
            <a:r>
              <a:rPr kumimoji="0" lang="zh-CN" altLang="en-US" sz="2200">
                <a:latin typeface="Times New Roman" charset="0"/>
                <a:ea typeface="隶书" charset="0"/>
              </a:rPr>
              <a:t>四年一闰，百年不闰，四百年又闰 </a:t>
            </a:r>
            <a:r>
              <a:rPr kumimoji="0" lang="en-US" altLang="zh-CN" sz="2200">
                <a:latin typeface="Times New Roman" charset="0"/>
                <a:ea typeface="隶书" charset="0"/>
              </a:rPr>
              <a:t>)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915400" cy="4217988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CC"/>
                </a:solidFill>
              </a:rPr>
              <a:t>#include&lt;stdio.h&gt;</a:t>
            </a:r>
          </a:p>
          <a:p>
            <a:r>
              <a:rPr lang="en-US" altLang="zh-CN" sz="2000"/>
              <a:t>int main()</a:t>
            </a:r>
          </a:p>
          <a:p>
            <a:r>
              <a:rPr lang="en-US" altLang="zh-CN" sz="2000"/>
              <a:t>{</a:t>
            </a:r>
          </a:p>
          <a:p>
            <a:r>
              <a:rPr lang="en-US" altLang="zh-CN" sz="2000"/>
              <a:t>    int year;</a:t>
            </a:r>
          </a:p>
          <a:p>
            <a:r>
              <a:rPr lang="en-US" altLang="zh-CN" sz="2000"/>
              <a:t>    </a:t>
            </a:r>
            <a:r>
              <a:rPr lang="en-US" altLang="zh-CN" sz="2000">
                <a:solidFill>
                  <a:srgbClr val="FF6600"/>
                </a:solidFill>
              </a:rPr>
              <a:t>int   IsLeapYear;</a:t>
            </a:r>
          </a:p>
          <a:p>
            <a:r>
              <a:rPr lang="en-US" altLang="zh-CN" sz="2000"/>
              <a:t>    printf(“Enter the year:”);</a:t>
            </a:r>
          </a:p>
          <a:p>
            <a:r>
              <a:rPr lang="en-US" altLang="zh-CN" sz="2000"/>
              <a:t>    </a:t>
            </a:r>
            <a:r>
              <a:rPr lang="en-US" altLang="zh-CN" sz="2000">
                <a:solidFill>
                  <a:srgbClr val="009900"/>
                </a:solidFill>
              </a:rPr>
              <a:t>scanf(“%d”,&amp;year);</a:t>
            </a:r>
          </a:p>
          <a:p>
            <a:r>
              <a:rPr lang="en-US" altLang="zh-CN" sz="2000"/>
              <a:t>    IsLeapYear=</a:t>
            </a:r>
            <a:r>
              <a:rPr altLang="zh-CN" sz="2000" noProof="1"/>
              <a:t>((year%4==0 &amp;&amp;</a:t>
            </a:r>
            <a:r>
              <a:rPr lang="en-US" altLang="zh-CN" sz="2000"/>
              <a:t> y</a:t>
            </a:r>
            <a:r>
              <a:rPr altLang="zh-CN" sz="2000" noProof="1"/>
              <a:t>ear%100!=0)</a:t>
            </a:r>
            <a:r>
              <a:rPr lang="en-US" altLang="zh-CN" sz="2000"/>
              <a:t> </a:t>
            </a:r>
            <a:r>
              <a:rPr altLang="zh-CN" sz="2000" noProof="1"/>
              <a:t>||(year%400== 0));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altLang="zh-CN" sz="2000" noProof="1"/>
              <a:t>  </a:t>
            </a:r>
            <a:r>
              <a:rPr lang="en-US" altLang="zh-CN" sz="2000"/>
              <a:t>  </a:t>
            </a:r>
            <a:r>
              <a:rPr altLang="zh-CN" sz="2000" noProof="1"/>
              <a:t>if(IsLeapYear)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zh-CN" sz="2000"/>
              <a:t>       printf(“%d</a:t>
            </a:r>
            <a:r>
              <a:rPr altLang="zh-CN" sz="2000" noProof="1"/>
              <a:t> is a leap year\n”, year);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zh-CN" sz="2000"/>
              <a:t>   </a:t>
            </a:r>
            <a:r>
              <a:rPr altLang="zh-CN" sz="2000" noProof="1"/>
              <a:t>else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zh-CN" sz="2000"/>
              <a:t>       printf(“%d</a:t>
            </a:r>
            <a:r>
              <a:rPr altLang="zh-CN" sz="2000" noProof="1"/>
              <a:t> is not a leap year\n”, year);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altLang="zh-CN" sz="2000" noProof="1"/>
              <a:t>    return 0;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953000" y="2133600"/>
            <a:ext cx="3810000" cy="1311275"/>
          </a:xfrm>
          <a:prstGeom prst="rect">
            <a:avLst/>
          </a:prstGeom>
          <a:solidFill>
            <a:srgbClr val="333300"/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FF66"/>
                </a:solidFill>
              </a:rPr>
              <a:t>运行结果：</a:t>
            </a:r>
            <a:r>
              <a:rPr lang="zh-CN" altLang="zh-CN" sz="2000">
                <a:solidFill>
                  <a:srgbClr val="FFFF66"/>
                </a:solidFill>
              </a:rPr>
              <a:t> </a:t>
            </a:r>
            <a:endParaRPr lang="zh-CN" altLang="en-US" sz="2000">
              <a:solidFill>
                <a:srgbClr val="FFFF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altLang="zh-CN" b="1" noProof="1">
                <a:solidFill>
                  <a:schemeClr val="bg1"/>
                </a:solidFill>
                <a:latin typeface="Courier New" charset="0"/>
              </a:rPr>
              <a:t>Enter the year:</a:t>
            </a:r>
            <a:r>
              <a:rPr altLang="zh-CN" b="1" i="1" noProof="1">
                <a:solidFill>
                  <a:schemeClr val="bg1"/>
                </a:solidFill>
                <a:latin typeface="Courier New" charset="0"/>
              </a:rPr>
              <a:t>2000</a:t>
            </a:r>
            <a:endParaRPr altLang="zh-CN" b="1" noProof="1">
              <a:solidFill>
                <a:schemeClr val="bg1"/>
              </a:solidFill>
              <a:latin typeface="Tms Rmn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altLang="zh-CN" b="1" noProof="1">
                <a:solidFill>
                  <a:schemeClr val="bg1"/>
                </a:solidFill>
                <a:latin typeface="Courier New" charset="0"/>
              </a:rPr>
              <a:t>2000 is a leap year</a:t>
            </a:r>
            <a:endParaRPr lang="en-US" altLang="zh-CN" b="1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A9-0821-C14C-BAA2-3710A47F8E84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nimBg="1" autoUpdateAnimBg="0"/>
      <p:bldP spid="15360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529263" y="1225550"/>
            <a:ext cx="361473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>
                <a:ea typeface="隶书" charset="0"/>
              </a:rPr>
              <a:t>switch( </a:t>
            </a:r>
            <a:r>
              <a:rPr lang="zh-CN" altLang="en-US">
                <a:ea typeface="隶书" charset="0"/>
              </a:rPr>
              <a:t>表达式</a:t>
            </a:r>
            <a:r>
              <a:rPr lang="en-US" altLang="zh-CN">
                <a:ea typeface="隶书" charset="0"/>
              </a:rPr>
              <a:t>)</a:t>
            </a:r>
          </a:p>
          <a:p>
            <a:r>
              <a:rPr lang="en-US" altLang="zh-CN">
                <a:ea typeface="隶书" charset="0"/>
              </a:rPr>
              <a:t>{      case     </a:t>
            </a:r>
            <a:r>
              <a:rPr lang="en-US" altLang="zh-CN">
                <a:solidFill>
                  <a:srgbClr val="0000FF"/>
                </a:solidFill>
                <a:ea typeface="隶书" charset="0"/>
              </a:rPr>
              <a:t>E1:</a:t>
            </a:r>
          </a:p>
          <a:p>
            <a:r>
              <a:rPr lang="en-US" altLang="zh-CN">
                <a:ea typeface="隶书" charset="0"/>
              </a:rPr>
              <a:t>                    </a:t>
            </a:r>
            <a:r>
              <a:rPr lang="zh-CN" altLang="en-US">
                <a:ea typeface="隶书" charset="0"/>
              </a:rPr>
              <a:t>语句组 </a:t>
            </a:r>
            <a:r>
              <a:rPr lang="en-US" altLang="zh-CN">
                <a:ea typeface="隶书" charset="0"/>
              </a:rPr>
              <a:t>1;</a:t>
            </a:r>
          </a:p>
          <a:p>
            <a:r>
              <a:rPr lang="en-US" altLang="zh-CN">
                <a:ea typeface="隶书" charset="0"/>
              </a:rPr>
              <a:t>                    </a:t>
            </a:r>
            <a:r>
              <a:rPr lang="en-US" altLang="zh-CN">
                <a:solidFill>
                  <a:srgbClr val="FFFFFF"/>
                </a:solidFill>
                <a:ea typeface="隶书" charset="0"/>
              </a:rPr>
              <a:t>break;</a:t>
            </a:r>
            <a:endParaRPr lang="en-US" altLang="zh-CN">
              <a:ea typeface="隶书" charset="0"/>
            </a:endParaRPr>
          </a:p>
          <a:p>
            <a:r>
              <a:rPr lang="en-US" altLang="zh-CN">
                <a:ea typeface="隶书" charset="0"/>
              </a:rPr>
              <a:t>        case     </a:t>
            </a:r>
            <a:r>
              <a:rPr lang="en-US" altLang="zh-CN">
                <a:solidFill>
                  <a:srgbClr val="0000FF"/>
                </a:solidFill>
                <a:ea typeface="隶书" charset="0"/>
              </a:rPr>
              <a:t>E2:</a:t>
            </a:r>
          </a:p>
          <a:p>
            <a:r>
              <a:rPr lang="en-US" altLang="zh-CN">
                <a:ea typeface="隶书" charset="0"/>
              </a:rPr>
              <a:t>                   </a:t>
            </a:r>
            <a:r>
              <a:rPr lang="zh-CN" altLang="en-US">
                <a:ea typeface="隶书" charset="0"/>
              </a:rPr>
              <a:t>语句组 </a:t>
            </a:r>
            <a:r>
              <a:rPr lang="en-US" altLang="zh-CN">
                <a:ea typeface="隶书" charset="0"/>
              </a:rPr>
              <a:t>2;</a:t>
            </a:r>
          </a:p>
          <a:p>
            <a:r>
              <a:rPr lang="en-US" altLang="zh-CN">
                <a:ea typeface="隶书" charset="0"/>
              </a:rPr>
              <a:t>                    </a:t>
            </a:r>
            <a:r>
              <a:rPr lang="en-US" altLang="zh-CN">
                <a:solidFill>
                  <a:srgbClr val="FFFFFF"/>
                </a:solidFill>
                <a:ea typeface="隶书" charset="0"/>
              </a:rPr>
              <a:t>break;</a:t>
            </a:r>
          </a:p>
          <a:p>
            <a:r>
              <a:rPr lang="en-US" altLang="zh-CN">
                <a:ea typeface="隶书" charset="0"/>
              </a:rPr>
              <a:t>         …….</a:t>
            </a:r>
          </a:p>
          <a:p>
            <a:r>
              <a:rPr lang="en-US" altLang="zh-CN">
                <a:ea typeface="隶书" charset="0"/>
              </a:rPr>
              <a:t>        case    </a:t>
            </a:r>
            <a:r>
              <a:rPr lang="en-US" altLang="zh-CN">
                <a:solidFill>
                  <a:srgbClr val="0000FF"/>
                </a:solidFill>
                <a:ea typeface="隶书" charset="0"/>
              </a:rPr>
              <a:t>En:</a:t>
            </a:r>
          </a:p>
          <a:p>
            <a:r>
              <a:rPr lang="en-US" altLang="zh-CN">
                <a:ea typeface="隶书" charset="0"/>
              </a:rPr>
              <a:t>                  </a:t>
            </a:r>
            <a:r>
              <a:rPr lang="zh-CN" altLang="en-US">
                <a:ea typeface="隶书" charset="0"/>
              </a:rPr>
              <a:t>语句组 </a:t>
            </a:r>
            <a:r>
              <a:rPr lang="en-US" altLang="zh-CN">
                <a:ea typeface="隶书" charset="0"/>
              </a:rPr>
              <a:t>n;</a:t>
            </a:r>
          </a:p>
          <a:p>
            <a:r>
              <a:rPr lang="en-US" altLang="zh-CN">
                <a:ea typeface="隶书" charset="0"/>
              </a:rPr>
              <a:t>                   </a:t>
            </a:r>
            <a:r>
              <a:rPr lang="en-US" altLang="zh-CN">
                <a:solidFill>
                  <a:srgbClr val="FFFFFF"/>
                </a:solidFill>
                <a:ea typeface="隶书" charset="0"/>
              </a:rPr>
              <a:t>break;</a:t>
            </a:r>
            <a:endParaRPr lang="en-US" altLang="zh-CN">
              <a:ea typeface="隶书" charset="0"/>
            </a:endParaRPr>
          </a:p>
          <a:p>
            <a:r>
              <a:rPr lang="en-US" altLang="zh-CN">
                <a:ea typeface="隶书" charset="0"/>
              </a:rPr>
              <a:t>        [default:</a:t>
            </a:r>
          </a:p>
          <a:p>
            <a:r>
              <a:rPr lang="en-US" altLang="zh-CN">
                <a:ea typeface="隶书" charset="0"/>
              </a:rPr>
              <a:t>                   </a:t>
            </a:r>
            <a:r>
              <a:rPr lang="zh-CN" altLang="en-US">
                <a:ea typeface="隶书" charset="0"/>
              </a:rPr>
              <a:t>语句组 </a:t>
            </a:r>
            <a:r>
              <a:rPr lang="en-US" altLang="zh-CN">
                <a:ea typeface="隶书" charset="0"/>
              </a:rPr>
              <a:t>;</a:t>
            </a:r>
          </a:p>
          <a:p>
            <a:r>
              <a:rPr lang="en-US" altLang="zh-CN">
                <a:solidFill>
                  <a:srgbClr val="FFFFFF"/>
                </a:solidFill>
                <a:ea typeface="隶书" charset="0"/>
              </a:rPr>
              <a:t>                    break;</a:t>
            </a:r>
            <a:r>
              <a:rPr lang="en-US" altLang="zh-CN">
                <a:ea typeface="隶书" charset="0"/>
              </a:rPr>
              <a:t>]</a:t>
            </a:r>
          </a:p>
          <a:p>
            <a:r>
              <a:rPr lang="en-US" altLang="zh-CN">
                <a:ea typeface="隶书" charset="0"/>
              </a:rPr>
              <a:t>}  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42875" y="1666875"/>
            <a:ext cx="5618163" cy="3233738"/>
            <a:chOff x="648" y="984"/>
            <a:chExt cx="4092" cy="2136"/>
          </a:xfrm>
        </p:grpSpPr>
        <p:sp>
          <p:nvSpPr>
            <p:cNvPr id="58373" name="Rectangle 60"/>
            <p:cNvSpPr>
              <a:spLocks noChangeArrowheads="1"/>
            </p:cNvSpPr>
            <p:nvPr/>
          </p:nvSpPr>
          <p:spPr bwMode="auto">
            <a:xfrm>
              <a:off x="648" y="984"/>
              <a:ext cx="4092" cy="213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/>
              <a:endParaRPr lang="zh-CN" altLang="en-US" sz="2000">
                <a:latin typeface="Times New Roman" charset="0"/>
              </a:endParaRPr>
            </a:p>
          </p:txBody>
        </p:sp>
        <p:sp>
          <p:nvSpPr>
            <p:cNvPr id="58374" name="AutoShape 61"/>
            <p:cNvSpPr>
              <a:spLocks noChangeArrowheads="1"/>
            </p:cNvSpPr>
            <p:nvPr/>
          </p:nvSpPr>
          <p:spPr bwMode="auto">
            <a:xfrm>
              <a:off x="2191" y="1072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switch</a:t>
              </a:r>
            </a:p>
          </p:txBody>
        </p:sp>
        <p:sp>
          <p:nvSpPr>
            <p:cNvPr id="58375" name="Line 62"/>
            <p:cNvSpPr>
              <a:spLocks noChangeShapeType="1"/>
            </p:cNvSpPr>
            <p:nvPr/>
          </p:nvSpPr>
          <p:spPr bwMode="auto">
            <a:xfrm>
              <a:off x="2527" y="131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6" name="AutoShape 63"/>
            <p:cNvSpPr>
              <a:spLocks noChangeArrowheads="1"/>
            </p:cNvSpPr>
            <p:nvPr/>
          </p:nvSpPr>
          <p:spPr bwMode="auto">
            <a:xfrm>
              <a:off x="1999" y="1504"/>
              <a:ext cx="1056" cy="336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800">
                  <a:solidFill>
                    <a:srgbClr val="008000"/>
                  </a:solidFill>
                  <a:latin typeface="Times New Roman" charset="0"/>
                  <a:ea typeface="隶书" charset="0"/>
                </a:rPr>
                <a:t>表达式</a:t>
              </a:r>
              <a:endParaRPr lang="zh-CN" altLang="en-US" sz="2800">
                <a:solidFill>
                  <a:schemeClr val="bg1"/>
                </a:solidFill>
                <a:latin typeface="Times New Roman" charset="0"/>
                <a:ea typeface="隶书" charset="0"/>
              </a:endParaRPr>
            </a:p>
          </p:txBody>
        </p:sp>
        <p:sp>
          <p:nvSpPr>
            <p:cNvPr id="58377" name="Line 64"/>
            <p:cNvSpPr>
              <a:spLocks noChangeShapeType="1"/>
            </p:cNvSpPr>
            <p:nvPr/>
          </p:nvSpPr>
          <p:spPr bwMode="auto">
            <a:xfrm>
              <a:off x="2527" y="1840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8" name="Line 65"/>
            <p:cNvSpPr>
              <a:spLocks noChangeShapeType="1"/>
            </p:cNvSpPr>
            <p:nvPr/>
          </p:nvSpPr>
          <p:spPr bwMode="auto">
            <a:xfrm>
              <a:off x="1087" y="2080"/>
              <a:ext cx="30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9" name="Text Box 66"/>
            <p:cNvSpPr txBox="1">
              <a:spLocks noChangeArrowheads="1"/>
            </p:cNvSpPr>
            <p:nvPr/>
          </p:nvSpPr>
          <p:spPr bwMode="auto">
            <a:xfrm>
              <a:off x="751" y="2368"/>
              <a:ext cx="68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  <a:ea typeface="隶书" charset="0"/>
                </a:rPr>
                <a:t>语句组</a:t>
              </a:r>
              <a:r>
                <a:rPr lang="en-US" altLang="zh-CN" sz="2000">
                  <a:latin typeface="Times New Roman" charset="0"/>
                  <a:ea typeface="隶书" charset="0"/>
                </a:rPr>
                <a:t>1</a:t>
              </a:r>
            </a:p>
          </p:txBody>
        </p:sp>
        <p:sp>
          <p:nvSpPr>
            <p:cNvPr id="58380" name="Text Box 67"/>
            <p:cNvSpPr txBox="1">
              <a:spLocks noChangeArrowheads="1"/>
            </p:cNvSpPr>
            <p:nvPr/>
          </p:nvSpPr>
          <p:spPr bwMode="auto">
            <a:xfrm>
              <a:off x="1663" y="2368"/>
              <a:ext cx="68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  <a:ea typeface="隶书" charset="0"/>
                </a:rPr>
                <a:t>语句组</a:t>
              </a:r>
              <a:r>
                <a:rPr lang="en-US" altLang="zh-CN" sz="2000">
                  <a:latin typeface="Times New Roman" charset="0"/>
                  <a:ea typeface="隶书" charset="0"/>
                </a:rPr>
                <a:t>2</a:t>
              </a:r>
            </a:p>
          </p:txBody>
        </p:sp>
        <p:sp>
          <p:nvSpPr>
            <p:cNvPr id="58381" name="Text Box 68"/>
            <p:cNvSpPr txBox="1">
              <a:spLocks noChangeArrowheads="1"/>
            </p:cNvSpPr>
            <p:nvPr/>
          </p:nvSpPr>
          <p:spPr bwMode="auto">
            <a:xfrm>
              <a:off x="2959" y="2368"/>
              <a:ext cx="68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  <a:ea typeface="隶书" charset="0"/>
                </a:rPr>
                <a:t>语句组</a:t>
              </a:r>
              <a:r>
                <a:rPr lang="en-US" altLang="zh-CN" sz="2000">
                  <a:latin typeface="Times New Roman" charset="0"/>
                  <a:ea typeface="隶书" charset="0"/>
                </a:rPr>
                <a:t>n</a:t>
              </a:r>
            </a:p>
          </p:txBody>
        </p:sp>
        <p:sp>
          <p:nvSpPr>
            <p:cNvPr id="58382" name="Text Box 69"/>
            <p:cNvSpPr txBox="1">
              <a:spLocks noChangeArrowheads="1"/>
            </p:cNvSpPr>
            <p:nvPr/>
          </p:nvSpPr>
          <p:spPr bwMode="auto">
            <a:xfrm>
              <a:off x="3863" y="2368"/>
              <a:ext cx="60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  <a:ea typeface="隶书" charset="0"/>
                </a:rPr>
                <a:t>语句组</a:t>
              </a:r>
            </a:p>
          </p:txBody>
        </p:sp>
        <p:sp>
          <p:nvSpPr>
            <p:cNvPr id="58383" name="Text Box 70"/>
            <p:cNvSpPr txBox="1">
              <a:spLocks noChangeArrowheads="1"/>
            </p:cNvSpPr>
            <p:nvPr/>
          </p:nvSpPr>
          <p:spPr bwMode="auto">
            <a:xfrm>
              <a:off x="2431" y="2416"/>
              <a:ext cx="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charset="0"/>
                  <a:ea typeface="隶书" charset="0"/>
                </a:rPr>
                <a:t>…...</a:t>
              </a:r>
            </a:p>
          </p:txBody>
        </p:sp>
        <p:sp>
          <p:nvSpPr>
            <p:cNvPr id="58384" name="Line 71"/>
            <p:cNvSpPr>
              <a:spLocks noChangeShapeType="1"/>
            </p:cNvSpPr>
            <p:nvPr/>
          </p:nvSpPr>
          <p:spPr bwMode="auto">
            <a:xfrm>
              <a:off x="1087" y="2080"/>
              <a:ext cx="0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Text Box 72"/>
            <p:cNvSpPr txBox="1">
              <a:spLocks noChangeArrowheads="1"/>
            </p:cNvSpPr>
            <p:nvPr/>
          </p:nvSpPr>
          <p:spPr bwMode="auto">
            <a:xfrm>
              <a:off x="1206" y="2080"/>
              <a:ext cx="3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charset="0"/>
                  <a:ea typeface="隶书" charset="0"/>
                </a:rPr>
                <a:t>E 1</a:t>
              </a:r>
            </a:p>
          </p:txBody>
        </p:sp>
        <p:sp>
          <p:nvSpPr>
            <p:cNvPr id="58386" name="Line 73"/>
            <p:cNvSpPr>
              <a:spLocks noChangeShapeType="1"/>
            </p:cNvSpPr>
            <p:nvPr/>
          </p:nvSpPr>
          <p:spPr bwMode="auto">
            <a:xfrm>
              <a:off x="1999" y="2080"/>
              <a:ext cx="0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7" name="Line 74"/>
            <p:cNvSpPr>
              <a:spLocks noChangeShapeType="1"/>
            </p:cNvSpPr>
            <p:nvPr/>
          </p:nvSpPr>
          <p:spPr bwMode="auto">
            <a:xfrm>
              <a:off x="3343" y="2080"/>
              <a:ext cx="0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8" name="Line 75"/>
            <p:cNvSpPr>
              <a:spLocks noChangeShapeType="1"/>
            </p:cNvSpPr>
            <p:nvPr/>
          </p:nvSpPr>
          <p:spPr bwMode="auto">
            <a:xfrm>
              <a:off x="4159" y="2080"/>
              <a:ext cx="0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9" name="Text Box 76"/>
            <p:cNvSpPr txBox="1">
              <a:spLocks noChangeArrowheads="1"/>
            </p:cNvSpPr>
            <p:nvPr/>
          </p:nvSpPr>
          <p:spPr bwMode="auto">
            <a:xfrm>
              <a:off x="2118" y="2080"/>
              <a:ext cx="3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charset="0"/>
                  <a:ea typeface="隶书" charset="0"/>
                </a:rPr>
                <a:t>E 2</a:t>
              </a:r>
            </a:p>
          </p:txBody>
        </p:sp>
        <p:sp>
          <p:nvSpPr>
            <p:cNvPr id="58390" name="Text Box 77"/>
            <p:cNvSpPr txBox="1">
              <a:spLocks noChangeArrowheads="1"/>
            </p:cNvSpPr>
            <p:nvPr/>
          </p:nvSpPr>
          <p:spPr bwMode="auto">
            <a:xfrm>
              <a:off x="3482" y="208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Times New Roman" charset="0"/>
                  <a:ea typeface="隶书" charset="0"/>
                </a:rPr>
                <a:t>En</a:t>
              </a:r>
            </a:p>
          </p:txBody>
        </p:sp>
        <p:sp>
          <p:nvSpPr>
            <p:cNvPr id="58391" name="Text Box 78"/>
            <p:cNvSpPr txBox="1">
              <a:spLocks noChangeArrowheads="1"/>
            </p:cNvSpPr>
            <p:nvPr/>
          </p:nvSpPr>
          <p:spPr bwMode="auto">
            <a:xfrm>
              <a:off x="4167" y="208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  <a:ea typeface="隶书" charset="0"/>
                </a:rPr>
                <a:t>default</a:t>
              </a:r>
            </a:p>
          </p:txBody>
        </p:sp>
        <p:sp>
          <p:nvSpPr>
            <p:cNvPr id="58392" name="Text Box 79"/>
            <p:cNvSpPr txBox="1">
              <a:spLocks noChangeArrowheads="1"/>
            </p:cNvSpPr>
            <p:nvPr/>
          </p:nvSpPr>
          <p:spPr bwMode="auto">
            <a:xfrm>
              <a:off x="2575" y="1840"/>
              <a:ext cx="4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charset="0"/>
                  <a:ea typeface="隶书" charset="0"/>
                </a:rPr>
                <a:t>case </a:t>
              </a:r>
            </a:p>
          </p:txBody>
        </p:sp>
        <p:sp>
          <p:nvSpPr>
            <p:cNvPr id="58393" name="Line 80"/>
            <p:cNvSpPr>
              <a:spLocks noChangeShapeType="1"/>
            </p:cNvSpPr>
            <p:nvPr/>
          </p:nvSpPr>
          <p:spPr bwMode="auto">
            <a:xfrm>
              <a:off x="1087" y="2608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Line 81"/>
            <p:cNvSpPr>
              <a:spLocks noChangeShapeType="1"/>
            </p:cNvSpPr>
            <p:nvPr/>
          </p:nvSpPr>
          <p:spPr bwMode="auto">
            <a:xfrm>
              <a:off x="1999" y="2608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5" name="Line 82"/>
            <p:cNvSpPr>
              <a:spLocks noChangeShapeType="1"/>
            </p:cNvSpPr>
            <p:nvPr/>
          </p:nvSpPr>
          <p:spPr bwMode="auto">
            <a:xfrm>
              <a:off x="3343" y="2608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83"/>
            <p:cNvSpPr>
              <a:spLocks noChangeShapeType="1"/>
            </p:cNvSpPr>
            <p:nvPr/>
          </p:nvSpPr>
          <p:spPr bwMode="auto">
            <a:xfrm>
              <a:off x="4159" y="2608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Line 84"/>
            <p:cNvSpPr>
              <a:spLocks noChangeShapeType="1"/>
            </p:cNvSpPr>
            <p:nvPr/>
          </p:nvSpPr>
          <p:spPr bwMode="auto">
            <a:xfrm>
              <a:off x="1087" y="2848"/>
              <a:ext cx="30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8" name="Line 85"/>
            <p:cNvSpPr>
              <a:spLocks noChangeShapeType="1"/>
            </p:cNvSpPr>
            <p:nvPr/>
          </p:nvSpPr>
          <p:spPr bwMode="auto">
            <a:xfrm>
              <a:off x="2623" y="2848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72" name="标题 2"/>
          <p:cNvSpPr>
            <a:spLocks noGrp="1"/>
          </p:cNvSpPr>
          <p:nvPr>
            <p:ph type="title"/>
          </p:nvPr>
        </p:nvSpPr>
        <p:spPr>
          <a:xfrm>
            <a:off x="614757" y="259423"/>
            <a:ext cx="7772400" cy="1043556"/>
          </a:xfrm>
        </p:spPr>
        <p:txBody>
          <a:bodyPr/>
          <a:lstStyle/>
          <a:p>
            <a:r>
              <a:rPr lang="en-US" altLang="zh-CN" dirty="0">
                <a:latin typeface="黑体" charset="0"/>
                <a:ea typeface="黑体" charset="0"/>
              </a:rPr>
              <a:t>Switch</a:t>
            </a:r>
            <a:r>
              <a:rPr lang="zh-CN" altLang="en-US" dirty="0">
                <a:latin typeface="黑体" charset="0"/>
                <a:ea typeface="黑体" charset="0"/>
              </a:rPr>
              <a:t>语句（开关分支语句）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663-0851-5B4A-A803-4C59E21EC539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xfrm>
            <a:off x="675132" y="363736"/>
            <a:ext cx="7772400" cy="738687"/>
          </a:xfrm>
        </p:spPr>
        <p:txBody>
          <a:bodyPr/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说明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592138" y="1628775"/>
            <a:ext cx="7758112" cy="32337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>
                <a:latin typeface="华文楷体" charset="-122"/>
              </a:rPr>
              <a:t>E1,E2,…En</a:t>
            </a:r>
            <a:r>
              <a:rPr kumimoji="0" lang="zh-CN" altLang="en-US">
                <a:latin typeface="华文楷体" charset="-122"/>
              </a:rPr>
              <a:t>是</a:t>
            </a:r>
            <a:r>
              <a:rPr kumimoji="0" lang="zh-CN" altLang="en-US">
                <a:solidFill>
                  <a:srgbClr val="FF0000"/>
                </a:solidFill>
                <a:latin typeface="华文楷体" charset="-122"/>
              </a:rPr>
              <a:t>常量表达式</a:t>
            </a:r>
            <a:r>
              <a:rPr kumimoji="0" lang="zh-CN" altLang="zh-CN">
                <a:latin typeface="华文楷体" charset="-122"/>
              </a:rPr>
              <a:t>,</a:t>
            </a:r>
            <a:r>
              <a:rPr kumimoji="0" lang="zh-CN" altLang="en-US">
                <a:latin typeface="华文楷体" charset="-122"/>
              </a:rPr>
              <a:t>且值必须互不相同</a:t>
            </a:r>
            <a:endParaRPr kumimoji="0" lang="zh-CN" altLang="zh-CN">
              <a:latin typeface="华文楷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latin typeface="华文楷体" charset="-122"/>
              </a:rPr>
              <a:t>语句标号作用，必须用</a:t>
            </a:r>
            <a:r>
              <a:rPr kumimoji="0" lang="en-US" altLang="zh-CN">
                <a:solidFill>
                  <a:srgbClr val="0000FF"/>
                </a:solidFill>
                <a:latin typeface="华文楷体" charset="-122"/>
              </a:rPr>
              <a:t>break</a:t>
            </a:r>
            <a:r>
              <a:rPr kumimoji="0" lang="zh-CN" altLang="en-US">
                <a:latin typeface="华文楷体" charset="-122"/>
              </a:rPr>
              <a:t>跳出</a:t>
            </a:r>
            <a:endParaRPr kumimoji="0" lang="zh-CN" altLang="zh-CN">
              <a:latin typeface="华文楷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>
                <a:latin typeface="华文楷体" charset="-122"/>
              </a:rPr>
              <a:t>case</a:t>
            </a:r>
            <a:r>
              <a:rPr kumimoji="0" lang="zh-CN" altLang="en-US">
                <a:latin typeface="华文楷体" charset="-122"/>
              </a:rPr>
              <a:t>后可包含多个可执行语句，且不必加</a:t>
            </a:r>
            <a:r>
              <a:rPr kumimoji="0" lang="zh-CN" altLang="zh-CN">
                <a:latin typeface="华文楷体" charset="-122"/>
              </a:rPr>
              <a:t>{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>
                <a:latin typeface="华文楷体" charset="-122"/>
              </a:rPr>
              <a:t>switch</a:t>
            </a:r>
            <a:r>
              <a:rPr kumimoji="0" lang="zh-CN" altLang="en-US">
                <a:latin typeface="华文楷体" charset="-122"/>
              </a:rPr>
              <a:t>可嵌套</a:t>
            </a:r>
            <a:endParaRPr kumimoji="0" lang="zh-CN" altLang="zh-CN">
              <a:latin typeface="华文楷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>
                <a:latin typeface="华文楷体" charset="-122"/>
              </a:rPr>
              <a:t>多个</a:t>
            </a:r>
            <a:r>
              <a:rPr kumimoji="0" lang="en-US" altLang="zh-CN">
                <a:latin typeface="华文楷体" charset="-122"/>
              </a:rPr>
              <a:t>case</a:t>
            </a:r>
            <a:r>
              <a:rPr kumimoji="0" lang="zh-CN" altLang="en-US">
                <a:latin typeface="华文楷体" charset="-122"/>
              </a:rPr>
              <a:t>可共用一组执行语句</a:t>
            </a:r>
          </a:p>
          <a:p>
            <a:pPr>
              <a:lnSpc>
                <a:spcPct val="90000"/>
              </a:lnSpc>
            </a:pPr>
            <a:endParaRPr kumimoji="0" lang="en-US" altLang="zh-CN">
              <a:latin typeface="华文楷体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66863" y="3767138"/>
            <a:ext cx="4883150" cy="2679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  <a:ea typeface="隶书" charset="0"/>
              </a:rPr>
              <a:t>如： </a:t>
            </a:r>
            <a:r>
              <a:rPr lang="en-US" altLang="zh-CN">
                <a:ea typeface="隶书" charset="0"/>
              </a:rPr>
              <a:t>……</a:t>
            </a:r>
          </a:p>
          <a:p>
            <a:r>
              <a:rPr lang="en-US" altLang="zh-CN">
                <a:ea typeface="隶书" charset="0"/>
              </a:rPr>
              <a:t>         case   ‘A’:</a:t>
            </a:r>
          </a:p>
          <a:p>
            <a:r>
              <a:rPr lang="en-US" altLang="zh-CN">
                <a:ea typeface="隶书" charset="0"/>
              </a:rPr>
              <a:t>         case   ‘B’:</a:t>
            </a:r>
          </a:p>
          <a:p>
            <a:r>
              <a:rPr lang="en-US" altLang="zh-CN">
                <a:ea typeface="隶书" charset="0"/>
              </a:rPr>
              <a:t>         case   ‘C’: </a:t>
            </a:r>
          </a:p>
          <a:p>
            <a:r>
              <a:rPr lang="en-US" altLang="zh-CN">
                <a:ea typeface="隶书" charset="0"/>
              </a:rPr>
              <a:t>                         printf(“score&gt;60”);</a:t>
            </a:r>
          </a:p>
          <a:p>
            <a:r>
              <a:rPr lang="en-US" altLang="zh-CN">
                <a:ea typeface="隶书" charset="0"/>
              </a:rPr>
              <a:t>                         break;</a:t>
            </a:r>
          </a:p>
          <a:p>
            <a:r>
              <a:rPr lang="en-US" altLang="zh-CN">
                <a:ea typeface="隶书" charset="0"/>
              </a:rPr>
              <a:t>         ……..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9252-CE6E-124D-A2B5-54C0DB0F85DF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026"/>
          <p:cNvSpPr txBox="1">
            <a:spLocks noChangeArrowheads="1"/>
          </p:cNvSpPr>
          <p:nvPr/>
        </p:nvSpPr>
        <p:spPr bwMode="auto">
          <a:xfrm>
            <a:off x="1044575" y="669925"/>
            <a:ext cx="7823200" cy="31115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>
                <a:ea typeface="隶书" charset="0"/>
              </a:rPr>
              <a:t>例   </a:t>
            </a:r>
            <a:r>
              <a:rPr lang="en-US" altLang="zh-CN" sz="2800">
                <a:ea typeface="隶书" charset="0"/>
              </a:rPr>
              <a:t>switch(score)</a:t>
            </a:r>
          </a:p>
          <a:p>
            <a:r>
              <a:rPr lang="en-US" altLang="zh-CN" sz="2800">
                <a:ea typeface="隶书" charset="0"/>
              </a:rPr>
              <a:t>       {	case    5:     printf( “Very good!”); </a:t>
            </a:r>
          </a:p>
          <a:p>
            <a:r>
              <a:rPr lang="en-US" altLang="zh-CN" sz="2800">
                <a:ea typeface="隶书" charset="0"/>
              </a:rPr>
              <a:t>	case    4:    printf( “Good!”); </a:t>
            </a:r>
          </a:p>
          <a:p>
            <a:r>
              <a:rPr lang="en-US" altLang="zh-CN" sz="2800">
                <a:ea typeface="隶书" charset="0"/>
              </a:rPr>
              <a:t>	case    3:    printf( “Pass!”); </a:t>
            </a:r>
          </a:p>
          <a:p>
            <a:r>
              <a:rPr lang="en-US" altLang="zh-CN" sz="2800">
                <a:ea typeface="隶书" charset="0"/>
              </a:rPr>
              <a:t>	case    2:    printf( “Fail!”); </a:t>
            </a:r>
          </a:p>
          <a:p>
            <a:r>
              <a:rPr lang="en-US" altLang="zh-CN" sz="2800">
                <a:ea typeface="隶书" charset="0"/>
              </a:rPr>
              <a:t>	default  :     printf( “data error!”);</a:t>
            </a:r>
          </a:p>
          <a:p>
            <a:r>
              <a:rPr lang="en-US" altLang="zh-CN" sz="2800">
                <a:ea typeface="隶书" charset="0"/>
              </a:rPr>
              <a:t>       }</a:t>
            </a:r>
          </a:p>
        </p:txBody>
      </p:sp>
      <p:sp>
        <p:nvSpPr>
          <p:cNvPr id="84997" name="Text Box 1029"/>
          <p:cNvSpPr txBox="1">
            <a:spLocks noChangeArrowheads="1"/>
          </p:cNvSpPr>
          <p:nvPr/>
        </p:nvSpPr>
        <p:spPr bwMode="auto">
          <a:xfrm>
            <a:off x="946150" y="4478338"/>
            <a:ext cx="7085013" cy="830262"/>
          </a:xfrm>
          <a:prstGeom prst="rect">
            <a:avLst/>
          </a:prstGeom>
          <a:solidFill>
            <a:schemeClr val="tx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score</a:t>
            </a:r>
            <a:r>
              <a:rPr lang="zh-CN" altLang="en-US">
                <a:solidFill>
                  <a:schemeClr val="bg1"/>
                </a:solidFill>
                <a:latin typeface="Times New Roman" charset="0"/>
              </a:rPr>
              <a:t>为</a:t>
            </a:r>
            <a:r>
              <a:rPr lang="zh-CN" altLang="zh-CN">
                <a:solidFill>
                  <a:schemeClr val="bg1"/>
                </a:solidFill>
                <a:latin typeface="Times New Roman" charset="0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Times New Roman" charset="0"/>
              </a:rPr>
              <a:t>时，</a:t>
            </a:r>
            <a:r>
              <a:rPr lang="zh-CN" altLang="zh-CN">
                <a:solidFill>
                  <a:schemeClr val="bg1"/>
                </a:solidFill>
                <a:latin typeface="Times New Roman" charset="0"/>
              </a:rPr>
              <a:t>运行结果</a:t>
            </a:r>
            <a:r>
              <a:rPr lang="zh-CN" altLang="en-US">
                <a:solidFill>
                  <a:schemeClr val="bg1"/>
                </a:solidFill>
                <a:latin typeface="Times New Roman" charset="0"/>
              </a:rPr>
              <a:t>：</a:t>
            </a:r>
            <a:endParaRPr lang="zh-CN" altLang="zh-CN">
              <a:solidFill>
                <a:schemeClr val="bg1"/>
              </a:solidFill>
              <a:latin typeface="Times New Roman" charset="0"/>
            </a:endParaRPr>
          </a:p>
          <a:p>
            <a:pPr eaLnBrk="1" hangingPunct="1"/>
            <a:r>
              <a:rPr lang="zh-CN" altLang="zh-CN">
                <a:solidFill>
                  <a:schemeClr val="bg1"/>
                </a:solidFill>
                <a:latin typeface="Times New Roman" charset="0"/>
              </a:rPr>
              <a:t>         </a:t>
            </a:r>
            <a:r>
              <a:rPr lang="zh-CN" altLang="en-US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Very good! Good! Pass! Fail! data error!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A96-7F9C-4A4A-8A46-F18612949A2F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87452" y="363736"/>
            <a:ext cx="7772400" cy="1609344"/>
          </a:xfrm>
        </p:spPr>
        <p:txBody>
          <a:bodyPr/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本章重点、难点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36563" y="1655763"/>
            <a:ext cx="8145462" cy="4470400"/>
          </a:xfrm>
        </p:spPr>
        <p:txBody>
          <a:bodyPr rtlCol="0"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kumimoji="0" lang="zh-CN" altLang="en-US" dirty="0" smtClean="0">
                <a:latin typeface="+mn-ea"/>
              </a:rPr>
              <a:t> </a:t>
            </a:r>
            <a:r>
              <a:rPr kumimoji="0" lang="zh-CN" dirty="0" smtClean="0">
                <a:latin typeface="+mn-ea"/>
              </a:rPr>
              <a:t>重点</a:t>
            </a:r>
            <a:r>
              <a:rPr kumimoji="0" lang="zh-CN" dirty="0">
                <a:latin typeface="+mn-ea"/>
              </a:rPr>
              <a:t>内容：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kumimoji="0" lang="en-US" altLang="zh-CN" sz="2400" dirty="0">
                <a:latin typeface="+mn-ea"/>
              </a:rPr>
              <a:t>1</a:t>
            </a:r>
            <a:r>
              <a:rPr kumimoji="0" lang="zh-CN" sz="2400" dirty="0">
                <a:latin typeface="+mn-ea"/>
              </a:rPr>
              <a:t>． 了解算法的表示方法及其在程序设计中的重要地位；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kumimoji="0" lang="en-US" altLang="zh-CN" sz="2400" dirty="0">
                <a:latin typeface="+mn-ea"/>
              </a:rPr>
              <a:t>2</a:t>
            </a:r>
            <a:r>
              <a:rPr kumimoji="0" lang="zh-CN" sz="2400" dirty="0">
                <a:latin typeface="+mn-ea"/>
              </a:rPr>
              <a:t>． 掌握</a:t>
            </a:r>
            <a:r>
              <a:rPr kumimoji="0" lang="en-US" altLang="zh-CN" sz="2400" dirty="0">
                <a:latin typeface="+mn-ea"/>
              </a:rPr>
              <a:t>C</a:t>
            </a:r>
            <a:r>
              <a:rPr kumimoji="0" lang="zh-CN" sz="2400" dirty="0">
                <a:latin typeface="+mn-ea"/>
              </a:rPr>
              <a:t>语言的基本控制结构和基本控制语句的使用方法；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kumimoji="0" lang="en-US" altLang="zh-CN" sz="2400" dirty="0">
                <a:latin typeface="+mn-ea"/>
              </a:rPr>
              <a:t>3</a:t>
            </a:r>
            <a:r>
              <a:rPr kumimoji="0" lang="zh-CN" sz="2400" dirty="0">
                <a:latin typeface="+mn-ea"/>
              </a:rPr>
              <a:t>． 熟练掌握用</a:t>
            </a:r>
            <a:r>
              <a:rPr kumimoji="0" lang="en-US" altLang="zh-CN" sz="2400" dirty="0">
                <a:latin typeface="+mn-ea"/>
              </a:rPr>
              <a:t>C</a:t>
            </a:r>
            <a:r>
              <a:rPr kumimoji="0" lang="zh-CN" sz="2400" dirty="0">
                <a:latin typeface="+mn-ea"/>
              </a:rPr>
              <a:t>语言的基本控制语句进行顺序、</a:t>
            </a:r>
            <a:r>
              <a:rPr kumimoji="0" lang="zh-CN" sz="2400" dirty="0" smtClean="0">
                <a:latin typeface="+mn-ea"/>
              </a:rPr>
              <a:t>选择和</a:t>
            </a:r>
            <a:r>
              <a:rPr kumimoji="0" lang="zh-CN" altLang="en-US" sz="2400" dirty="0" smtClean="0">
                <a:latin typeface="+mn-ea"/>
              </a:rPr>
              <a:t>循</a:t>
            </a:r>
            <a:r>
              <a:rPr kumimoji="0" lang="zh-CN" sz="2400" dirty="0" smtClean="0">
                <a:latin typeface="+mn-ea"/>
              </a:rPr>
              <a:t>环结构程序设计</a:t>
            </a:r>
            <a:r>
              <a:rPr kumimoji="0" lang="zh-CN" sz="2400" dirty="0">
                <a:latin typeface="+mn-ea"/>
              </a:rPr>
              <a:t>的方法；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kumimoji="0" lang="en-US" altLang="zh-CN" sz="2400" dirty="0">
                <a:latin typeface="+mn-ea"/>
              </a:rPr>
              <a:t>4</a:t>
            </a:r>
            <a:r>
              <a:rPr kumimoji="0" lang="zh-CN" sz="2400" dirty="0">
                <a:latin typeface="+mn-ea"/>
              </a:rPr>
              <a:t>． 掌握一些常用的算法，如递推法、迭代法、穷举法等；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kumimoji="0" lang="en-US" altLang="zh-CN" sz="2400" dirty="0">
                <a:latin typeface="+mn-ea"/>
              </a:rPr>
              <a:t>5</a:t>
            </a:r>
            <a:r>
              <a:rPr kumimoji="0" lang="zh-CN" sz="2400" dirty="0">
                <a:latin typeface="+mn-ea"/>
              </a:rPr>
              <a:t>． 了解结构化程序设计的基本思想；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kumimoji="0" lang="en-US" altLang="zh-CN" sz="2400" dirty="0">
                <a:latin typeface="+mn-ea"/>
              </a:rPr>
              <a:t>6</a:t>
            </a:r>
            <a:r>
              <a:rPr kumimoji="0" lang="zh-CN" sz="2400" dirty="0">
                <a:latin typeface="+mn-ea"/>
              </a:rPr>
              <a:t>． 了解程序测试用例的选取方法和简单的程序调试方法。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9C8-D51E-F34E-8260-1B40257B6621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050"/>
          <p:cNvSpPr txBox="1">
            <a:spLocks noChangeArrowheads="1"/>
          </p:cNvSpPr>
          <p:nvPr/>
        </p:nvSpPr>
        <p:spPr bwMode="auto">
          <a:xfrm>
            <a:off x="1254125" y="261938"/>
            <a:ext cx="7048500" cy="56959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800">
                <a:latin typeface="Times New Roman" charset="0"/>
                <a:ea typeface="隶书" charset="0"/>
              </a:rPr>
              <a:t>例 </a:t>
            </a:r>
            <a:r>
              <a:rPr lang="en-US" altLang="zh-CN" sz="2800">
                <a:ea typeface="隶书" charset="0"/>
              </a:rPr>
              <a:t>int main()</a:t>
            </a:r>
          </a:p>
          <a:p>
            <a:r>
              <a:rPr lang="en-US" altLang="zh-CN" sz="2800">
                <a:ea typeface="隶书" charset="0"/>
              </a:rPr>
              <a:t>      {   int x=1,y=0,a=0,b=0;</a:t>
            </a:r>
          </a:p>
          <a:p>
            <a:r>
              <a:rPr lang="en-US" altLang="zh-CN" sz="2800">
                <a:ea typeface="隶书" charset="0"/>
              </a:rPr>
              <a:t>          switch(x)</a:t>
            </a:r>
          </a:p>
          <a:p>
            <a:r>
              <a:rPr lang="en-US" altLang="zh-CN" sz="2800">
                <a:ea typeface="隶书" charset="0"/>
              </a:rPr>
              <a:t>          {    case  1:</a:t>
            </a:r>
          </a:p>
          <a:p>
            <a:r>
              <a:rPr lang="en-US" altLang="zh-CN" sz="2800">
                <a:ea typeface="隶书" charset="0"/>
              </a:rPr>
              <a:t>                           switch(y)</a:t>
            </a:r>
          </a:p>
          <a:p>
            <a:r>
              <a:rPr lang="en-US" altLang="zh-CN" sz="2800">
                <a:ea typeface="隶书" charset="0"/>
              </a:rPr>
              <a:t>                            {     case 0:   a++;  break;</a:t>
            </a:r>
          </a:p>
          <a:p>
            <a:r>
              <a:rPr lang="en-US" altLang="zh-CN" sz="2800">
                <a:ea typeface="隶书" charset="0"/>
              </a:rPr>
              <a:t>                                   case 1:   b++;  break;</a:t>
            </a:r>
          </a:p>
          <a:p>
            <a:r>
              <a:rPr lang="en-US" altLang="zh-CN" sz="2800">
                <a:ea typeface="隶书" charset="0"/>
              </a:rPr>
              <a:t>                             }</a:t>
            </a:r>
          </a:p>
          <a:p>
            <a:r>
              <a:rPr lang="en-US" altLang="zh-CN" sz="2800">
                <a:ea typeface="隶书" charset="0"/>
              </a:rPr>
              <a:t>                 case  2:  a++;b++; break;</a:t>
            </a:r>
          </a:p>
          <a:p>
            <a:r>
              <a:rPr lang="en-US" altLang="zh-CN" sz="2800">
                <a:ea typeface="隶书" charset="0"/>
              </a:rPr>
              <a:t>                 case  3:  a++;b++;</a:t>
            </a:r>
          </a:p>
          <a:p>
            <a:r>
              <a:rPr lang="en-US" altLang="zh-CN" sz="2800">
                <a:ea typeface="隶书" charset="0"/>
              </a:rPr>
              <a:t>            }</a:t>
            </a:r>
          </a:p>
          <a:p>
            <a:r>
              <a:rPr lang="en-US" altLang="zh-CN" sz="2800">
                <a:ea typeface="隶书" charset="0"/>
              </a:rPr>
              <a:t>            printf(“a=%d,b=%d”,a,b);</a:t>
            </a:r>
          </a:p>
          <a:p>
            <a:r>
              <a:rPr lang="en-US" altLang="zh-CN" sz="2800">
                <a:ea typeface="隶书" charset="0"/>
              </a:rPr>
              <a:t>        }</a:t>
            </a:r>
          </a:p>
        </p:txBody>
      </p:sp>
      <p:sp>
        <p:nvSpPr>
          <p:cNvPr id="95235" name="Text Box 2051"/>
          <p:cNvSpPr txBox="1">
            <a:spLocks noChangeArrowheads="1"/>
          </p:cNvSpPr>
          <p:nvPr/>
        </p:nvSpPr>
        <p:spPr bwMode="auto">
          <a:xfrm>
            <a:off x="2022475" y="6076950"/>
            <a:ext cx="2757488" cy="4953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Times New Roman" charset="0"/>
              </a:rPr>
              <a:t>运行结果：</a:t>
            </a:r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a=2,b=1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04A-6F91-9C48-8C01-91BD5277BF97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>
          <a:xfrm>
            <a:off x="675132" y="509011"/>
            <a:ext cx="7772400" cy="761649"/>
          </a:xfrm>
        </p:spPr>
        <p:txBody>
          <a:bodyPr/>
          <a:lstStyle/>
          <a:p>
            <a:r>
              <a:rPr kumimoji="0" lang="en-US" altLang="zh-CN" dirty="0">
                <a:latin typeface="Times New Roman" charset="0"/>
                <a:ea typeface="隶书" charset="0"/>
              </a:rPr>
              <a:t>4.4 </a:t>
            </a:r>
            <a:r>
              <a:rPr kumimoji="0" lang="zh-CN" altLang="en-US" dirty="0">
                <a:latin typeface="Times New Roman" charset="0"/>
                <a:ea typeface="隶书" charset="0"/>
              </a:rPr>
              <a:t>循环结构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675132" y="1551393"/>
            <a:ext cx="7772400" cy="4050792"/>
          </a:xfrm>
        </p:spPr>
        <p:txBody>
          <a:bodyPr/>
          <a:lstStyle/>
          <a:p>
            <a:pPr lvl="1"/>
            <a:r>
              <a:rPr kumimoji="0" lang="zh-CN" altLang="en-US">
                <a:latin typeface="Arial" charset="0"/>
                <a:ea typeface="隶书" charset="0"/>
              </a:rPr>
              <a:t>概述</a:t>
            </a:r>
          </a:p>
          <a:p>
            <a:pPr lvl="2">
              <a:buFont typeface="Wingdings" charset="2"/>
              <a:buNone/>
            </a:pPr>
            <a:r>
              <a:rPr kumimoji="0" lang="zh-CN" altLang="en-US" dirty="0">
                <a:latin typeface="Arial" charset="0"/>
                <a:ea typeface="隶书" charset="0"/>
              </a:rPr>
              <a:t>可实现循环的语句：</a:t>
            </a:r>
            <a:endParaRPr kumimoji="0" lang="zh-CN" altLang="zh-CN" dirty="0">
              <a:latin typeface="Arial" charset="0"/>
              <a:ea typeface="隶书" charset="0"/>
            </a:endParaRPr>
          </a:p>
          <a:p>
            <a:pPr lvl="3"/>
            <a:r>
              <a:rPr kumimoji="0" lang="zh-CN" altLang="en-US" sz="2400" dirty="0">
                <a:latin typeface="Arial" charset="0"/>
                <a:ea typeface="隶书" charset="0"/>
              </a:rPr>
              <a:t>用</a:t>
            </a:r>
            <a:r>
              <a:rPr kumimoji="0" lang="en-US" altLang="zh-CN" sz="2400" dirty="0" err="1">
                <a:latin typeface="Arial" charset="0"/>
                <a:ea typeface="隶书" charset="0"/>
              </a:rPr>
              <a:t>goto</a:t>
            </a:r>
            <a:r>
              <a:rPr kumimoji="0" lang="en-US" altLang="zh-CN" sz="2400" dirty="0">
                <a:latin typeface="Arial" charset="0"/>
                <a:ea typeface="隶书" charset="0"/>
              </a:rPr>
              <a:t> </a:t>
            </a:r>
            <a:r>
              <a:rPr kumimoji="0" lang="zh-CN" altLang="en-US" sz="2400" dirty="0">
                <a:latin typeface="Arial" charset="0"/>
                <a:ea typeface="隶书" charset="0"/>
              </a:rPr>
              <a:t>和</a:t>
            </a:r>
            <a:r>
              <a:rPr kumimoji="0" lang="zh-CN" altLang="zh-CN" sz="2400" dirty="0">
                <a:latin typeface="Arial" charset="0"/>
                <a:ea typeface="隶书" charset="0"/>
              </a:rPr>
              <a:t> </a:t>
            </a:r>
            <a:r>
              <a:rPr kumimoji="0" lang="en-US" altLang="zh-CN" sz="2400" dirty="0">
                <a:latin typeface="Arial" charset="0"/>
                <a:ea typeface="隶书" charset="0"/>
              </a:rPr>
              <a:t>if </a:t>
            </a:r>
            <a:r>
              <a:rPr kumimoji="0" lang="zh-CN" altLang="en-US" sz="2400" dirty="0">
                <a:latin typeface="Arial" charset="0"/>
                <a:ea typeface="隶书" charset="0"/>
              </a:rPr>
              <a:t>构成循环</a:t>
            </a:r>
            <a:endParaRPr kumimoji="0" lang="zh-CN" altLang="zh-CN" sz="2400" dirty="0">
              <a:latin typeface="Arial" charset="0"/>
              <a:ea typeface="隶书" charset="0"/>
            </a:endParaRPr>
          </a:p>
          <a:p>
            <a:pPr lvl="3"/>
            <a:r>
              <a:rPr kumimoji="0" lang="en-US" altLang="zh-CN" sz="2400" dirty="0">
                <a:latin typeface="Arial" charset="0"/>
                <a:ea typeface="隶书" charset="0"/>
              </a:rPr>
              <a:t>while </a:t>
            </a:r>
            <a:r>
              <a:rPr kumimoji="0" lang="zh-CN" altLang="en-US" sz="2400" dirty="0">
                <a:latin typeface="Arial" charset="0"/>
                <a:ea typeface="隶书" charset="0"/>
              </a:rPr>
              <a:t>语句</a:t>
            </a:r>
            <a:endParaRPr kumimoji="0" lang="zh-CN" altLang="zh-CN" sz="2400" dirty="0">
              <a:latin typeface="Arial" charset="0"/>
              <a:ea typeface="隶书" charset="0"/>
            </a:endParaRPr>
          </a:p>
          <a:p>
            <a:pPr lvl="3"/>
            <a:r>
              <a:rPr kumimoji="0" lang="en-US" altLang="zh-CN" sz="2400" dirty="0">
                <a:latin typeface="Arial" charset="0"/>
                <a:ea typeface="隶书" charset="0"/>
              </a:rPr>
              <a:t>do ~ while </a:t>
            </a:r>
            <a:r>
              <a:rPr kumimoji="0" lang="zh-CN" altLang="en-US" sz="2400" dirty="0">
                <a:latin typeface="Arial" charset="0"/>
                <a:ea typeface="隶书" charset="0"/>
              </a:rPr>
              <a:t>语句</a:t>
            </a:r>
            <a:endParaRPr kumimoji="0" lang="zh-CN" altLang="zh-CN" sz="2400" dirty="0">
              <a:latin typeface="Arial" charset="0"/>
              <a:ea typeface="隶书" charset="0"/>
            </a:endParaRPr>
          </a:p>
          <a:p>
            <a:pPr lvl="3"/>
            <a:r>
              <a:rPr kumimoji="0" lang="en-US" altLang="zh-CN" sz="2400" dirty="0">
                <a:latin typeface="Arial" charset="0"/>
                <a:ea typeface="隶书" charset="0"/>
              </a:rPr>
              <a:t>for </a:t>
            </a:r>
            <a:r>
              <a:rPr kumimoji="0" lang="zh-CN" altLang="en-US" sz="2400" dirty="0">
                <a:latin typeface="Arial" charset="0"/>
                <a:ea typeface="隶书" charset="0"/>
              </a:rPr>
              <a:t>语句</a:t>
            </a:r>
            <a:endParaRPr kumimoji="0" lang="zh-CN" altLang="zh-CN" sz="2400" dirty="0">
              <a:latin typeface="Arial" charset="0"/>
              <a:ea typeface="隶书" charset="0"/>
            </a:endParaRPr>
          </a:p>
          <a:p>
            <a:pPr lvl="1"/>
            <a:r>
              <a:rPr kumimoji="0" lang="en-US" altLang="zh-CN" dirty="0" err="1">
                <a:latin typeface="Arial" charset="0"/>
                <a:ea typeface="隶书" charset="0"/>
              </a:rPr>
              <a:t>goto</a:t>
            </a:r>
            <a:r>
              <a:rPr kumimoji="0" lang="zh-CN" altLang="en-US" dirty="0">
                <a:latin typeface="Arial" charset="0"/>
                <a:ea typeface="隶书" charset="0"/>
              </a:rPr>
              <a:t>语句及用</a:t>
            </a:r>
            <a:r>
              <a:rPr kumimoji="0" lang="en-US" altLang="zh-CN" dirty="0" err="1">
                <a:latin typeface="Arial" charset="0"/>
                <a:ea typeface="隶书" charset="0"/>
              </a:rPr>
              <a:t>goto</a:t>
            </a:r>
            <a:r>
              <a:rPr kumimoji="0" lang="zh-CN" altLang="en-US" dirty="0">
                <a:latin typeface="Arial" charset="0"/>
                <a:ea typeface="隶书" charset="0"/>
              </a:rPr>
              <a:t>构成循环</a:t>
            </a:r>
            <a:endParaRPr kumimoji="0" lang="zh-CN" altLang="zh-CN" dirty="0">
              <a:latin typeface="Arial" charset="0"/>
              <a:ea typeface="隶书" charset="0"/>
            </a:endParaRPr>
          </a:p>
          <a:p>
            <a:pPr lvl="2"/>
            <a:r>
              <a:rPr kumimoji="0" lang="en-US" altLang="zh-CN" dirty="0" err="1">
                <a:latin typeface="Arial" charset="0"/>
                <a:ea typeface="隶书" charset="0"/>
              </a:rPr>
              <a:t>goto</a:t>
            </a:r>
            <a:r>
              <a:rPr kumimoji="0" lang="zh-CN" altLang="en-US" dirty="0">
                <a:latin typeface="Arial" charset="0"/>
                <a:ea typeface="隶书" charset="0"/>
              </a:rPr>
              <a:t>语句一般格式：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460625" y="4732890"/>
            <a:ext cx="4117975" cy="120015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zh-CN">
                <a:latin typeface="Times New Roman" charset="0"/>
              </a:rPr>
              <a:t> </a:t>
            </a:r>
            <a:r>
              <a:rPr lang="zh-CN" altLang="en-US">
                <a:latin typeface="Times New Roman" charset="0"/>
              </a:rPr>
              <a:t>         </a:t>
            </a:r>
            <a:r>
              <a:rPr lang="en-US" altLang="zh-CN">
                <a:latin typeface="Times New Roman" charset="0"/>
              </a:rPr>
              <a:t>goto    </a:t>
            </a:r>
            <a:r>
              <a:rPr lang="zh-CN" altLang="en-US">
                <a:latin typeface="Times New Roman" charset="0"/>
                <a:ea typeface="隶书" charset="0"/>
              </a:rPr>
              <a:t>语句标号</a:t>
            </a:r>
            <a:r>
              <a:rPr lang="zh-CN" altLang="en-US">
                <a:latin typeface="Times New Roman" charset="0"/>
              </a:rPr>
              <a:t>；</a:t>
            </a:r>
            <a:endParaRPr lang="zh-CN" altLang="zh-CN">
              <a:latin typeface="Times New Roman" charset="0"/>
            </a:endParaRPr>
          </a:p>
          <a:p>
            <a:r>
              <a:rPr lang="zh-CN" altLang="en-US">
                <a:latin typeface="Times New Roman" charset="0"/>
              </a:rPr>
              <a:t>          </a:t>
            </a:r>
            <a:r>
              <a:rPr lang="en-US" altLang="zh-CN">
                <a:latin typeface="Times New Roman" charset="0"/>
              </a:rPr>
              <a:t>….…..</a:t>
            </a:r>
          </a:p>
          <a:p>
            <a:r>
              <a:rPr lang="zh-CN" altLang="en-US">
                <a:latin typeface="Times New Roman" charset="0"/>
                <a:ea typeface="隶书" charset="0"/>
              </a:rPr>
              <a:t>语句标号：语句</a:t>
            </a:r>
            <a:r>
              <a:rPr lang="zh-CN" altLang="en-US">
                <a:latin typeface="Times New Roman" charset="0"/>
              </a:rPr>
              <a:t>；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D2B7-F4DA-024E-B892-5402A4A0541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66700" y="685800"/>
            <a:ext cx="8382000" cy="402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>
              <a:buClr>
                <a:schemeClr val="tx1"/>
              </a:buClr>
              <a:buFont typeface="Wingdings" charset="2"/>
              <a:buChar char="v"/>
            </a:pPr>
            <a:endParaRPr lang="zh-CN" altLang="en-US" sz="3200">
              <a:latin typeface="隶书" charset="0"/>
              <a:ea typeface="隶书" charset="0"/>
            </a:endParaRPr>
          </a:p>
        </p:txBody>
      </p:sp>
      <p:sp>
        <p:nvSpPr>
          <p:cNvPr id="72707" name="Rectangle 9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654771"/>
          </a:xfrm>
        </p:spPr>
        <p:txBody>
          <a:bodyPr>
            <a:normAutofit fontScale="90000"/>
          </a:bodyPr>
          <a:lstStyle/>
          <a:p>
            <a:r>
              <a:rPr kumimoji="0" lang="en-US" altLang="zh-CN">
                <a:latin typeface="Times New Roman" charset="0"/>
                <a:ea typeface="隶书" charset="0"/>
              </a:rPr>
              <a:t>goto</a:t>
            </a:r>
            <a:r>
              <a:rPr kumimoji="0" lang="zh-CN" altLang="en-US" dirty="0">
                <a:latin typeface="Times New Roman" charset="0"/>
                <a:ea typeface="隶书" charset="0"/>
              </a:rPr>
              <a:t>语句</a:t>
            </a:r>
          </a:p>
        </p:txBody>
      </p:sp>
      <p:sp>
        <p:nvSpPr>
          <p:cNvPr id="72706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0"/>
              </a:spcBef>
              <a:buClr>
                <a:schemeClr val="tx1"/>
              </a:buClr>
              <a:buFont typeface="Wingdings" charset="2"/>
              <a:buChar char="v"/>
            </a:pPr>
            <a:r>
              <a:rPr kumimoji="0" lang="zh-CN" altLang="en-US" sz="3200">
                <a:latin typeface="隶书" charset="0"/>
                <a:ea typeface="隶书" charset="0"/>
              </a:rPr>
              <a:t>功能：无条件转移语句</a:t>
            </a:r>
            <a:endParaRPr kumimoji="0" lang="zh-CN" altLang="zh-CN" sz="3200">
              <a:latin typeface="隶书" charset="0"/>
              <a:ea typeface="隶书" charset="0"/>
            </a:endParaRPr>
          </a:p>
          <a:p>
            <a:pPr lvl="1">
              <a:spcBef>
                <a:spcPct val="0"/>
              </a:spcBef>
              <a:buClr>
                <a:schemeClr val="tx1"/>
              </a:buClr>
              <a:buFont typeface="Wingdings" charset="2"/>
              <a:buChar char="v"/>
            </a:pPr>
            <a:r>
              <a:rPr kumimoji="0" lang="zh-CN" altLang="en-US" sz="3200">
                <a:latin typeface="隶书" charset="0"/>
                <a:ea typeface="隶书" charset="0"/>
              </a:rPr>
              <a:t>说明：</a:t>
            </a:r>
            <a:endParaRPr kumimoji="0" lang="zh-CN" altLang="zh-CN" sz="3200">
              <a:latin typeface="隶书" charset="0"/>
              <a:ea typeface="隶书" charset="0"/>
            </a:endParaRPr>
          </a:p>
          <a:p>
            <a:pPr lvl="2">
              <a:spcBef>
                <a:spcPct val="0"/>
              </a:spcBef>
              <a:buClr>
                <a:srgbClr val="FFCC00"/>
              </a:buClr>
              <a:buFont typeface="Wingdings" charset="2"/>
              <a:buChar char="l"/>
            </a:pPr>
            <a:r>
              <a:rPr kumimoji="0" lang="zh-CN" altLang="en-US" sz="3200">
                <a:latin typeface="隶书" charset="0"/>
                <a:ea typeface="隶书" charset="0"/>
              </a:rPr>
              <a:t>不能用整数作标号</a:t>
            </a:r>
            <a:endParaRPr kumimoji="0" lang="zh-CN" altLang="zh-CN" sz="3200">
              <a:latin typeface="隶书" charset="0"/>
              <a:ea typeface="隶书" charset="0"/>
            </a:endParaRPr>
          </a:p>
          <a:p>
            <a:pPr lvl="2">
              <a:spcBef>
                <a:spcPct val="0"/>
              </a:spcBef>
              <a:buClr>
                <a:srgbClr val="FFCC00"/>
              </a:buClr>
              <a:buFont typeface="Wingdings" charset="2"/>
              <a:buChar char="l"/>
            </a:pPr>
            <a:r>
              <a:rPr kumimoji="0" lang="zh-CN" altLang="en-US" sz="3200">
                <a:latin typeface="隶书" charset="0"/>
                <a:ea typeface="隶书" charset="0"/>
              </a:rPr>
              <a:t>只能出现在</a:t>
            </a:r>
            <a:r>
              <a:rPr kumimoji="0" lang="en-US" altLang="zh-CN" sz="3200">
                <a:latin typeface="隶书" charset="0"/>
                <a:ea typeface="隶书" charset="0"/>
              </a:rPr>
              <a:t>goto</a:t>
            </a:r>
            <a:r>
              <a:rPr kumimoji="0" lang="zh-CN" altLang="en-US" sz="3200">
                <a:latin typeface="隶书" charset="0"/>
                <a:ea typeface="隶书" charset="0"/>
              </a:rPr>
              <a:t>所在函数内</a:t>
            </a:r>
            <a:r>
              <a:rPr kumimoji="0" lang="zh-CN" altLang="zh-CN" sz="3200">
                <a:latin typeface="隶书" charset="0"/>
                <a:ea typeface="隶书" charset="0"/>
              </a:rPr>
              <a:t>,</a:t>
            </a:r>
            <a:r>
              <a:rPr kumimoji="0" lang="zh-CN" altLang="en-US" sz="3200">
                <a:latin typeface="隶书" charset="0"/>
                <a:ea typeface="隶书" charset="0"/>
              </a:rPr>
              <a:t>且唯一</a:t>
            </a:r>
            <a:endParaRPr kumimoji="0" lang="zh-CN" altLang="zh-CN" sz="3200">
              <a:latin typeface="隶书" charset="0"/>
              <a:ea typeface="隶书" charset="0"/>
            </a:endParaRPr>
          </a:p>
          <a:p>
            <a:pPr lvl="2">
              <a:spcBef>
                <a:spcPct val="0"/>
              </a:spcBef>
              <a:buClr>
                <a:srgbClr val="FFCC00"/>
              </a:buClr>
              <a:buFont typeface="Wingdings" charset="2"/>
              <a:buChar char="l"/>
            </a:pPr>
            <a:r>
              <a:rPr kumimoji="0" lang="zh-CN" altLang="en-US" sz="3200">
                <a:latin typeface="隶书" charset="0"/>
                <a:ea typeface="隶书" charset="0"/>
              </a:rPr>
              <a:t>只能加在可执行语句前面</a:t>
            </a:r>
            <a:endParaRPr kumimoji="0" lang="zh-CN" altLang="zh-CN" sz="3200">
              <a:latin typeface="隶书" charset="0"/>
              <a:ea typeface="隶书" charset="0"/>
            </a:endParaRPr>
          </a:p>
          <a:p>
            <a:pPr lvl="2">
              <a:spcBef>
                <a:spcPct val="0"/>
              </a:spcBef>
              <a:buClr>
                <a:srgbClr val="FFCC00"/>
              </a:buClr>
              <a:buFont typeface="Wingdings" charset="2"/>
              <a:buChar char="l"/>
            </a:pPr>
            <a:r>
              <a:rPr kumimoji="0" lang="zh-CN" altLang="en-US" sz="3200">
                <a:latin typeface="隶书" charset="0"/>
                <a:ea typeface="隶书" charset="0"/>
              </a:rPr>
              <a:t>限制使用</a:t>
            </a:r>
            <a:r>
              <a:rPr kumimoji="0" lang="en-US" altLang="zh-CN" sz="3200">
                <a:latin typeface="隶书" charset="0"/>
                <a:ea typeface="隶书" charset="0"/>
              </a:rPr>
              <a:t>goto</a:t>
            </a:r>
            <a:r>
              <a:rPr kumimoji="0" lang="zh-CN" altLang="en-US" sz="3200">
                <a:latin typeface="隶书" charset="0"/>
                <a:ea typeface="隶书" charset="0"/>
              </a:rPr>
              <a:t>语句</a:t>
            </a:r>
          </a:p>
          <a:p>
            <a:endParaRPr kumimoji="0" lang="en-US" altLang="zh-CN">
              <a:latin typeface="Arial" charset="0"/>
              <a:ea typeface="隶书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300-F5A0-9B4B-8B2A-098742758F8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028"/>
          <p:cNvSpPr txBox="1">
            <a:spLocks noChangeArrowheads="1"/>
          </p:cNvSpPr>
          <p:nvPr/>
        </p:nvSpPr>
        <p:spPr bwMode="auto">
          <a:xfrm>
            <a:off x="862013" y="425450"/>
            <a:ext cx="449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latin typeface="Times New Roman" charset="0"/>
              </a:rPr>
              <a:t>例  用</a:t>
            </a:r>
            <a:r>
              <a:rPr lang="en-US" altLang="zh-CN">
                <a:latin typeface="Times New Roman" charset="0"/>
              </a:rPr>
              <a:t>if </a:t>
            </a:r>
            <a:r>
              <a:rPr lang="zh-CN" altLang="en-US">
                <a:latin typeface="Times New Roman" charset="0"/>
              </a:rPr>
              <a:t>和</a:t>
            </a:r>
            <a:r>
              <a:rPr lang="en-US" altLang="zh-CN">
                <a:latin typeface="Times New Roman" charset="0"/>
              </a:rPr>
              <a:t>goto</a:t>
            </a:r>
            <a:r>
              <a:rPr lang="zh-CN" altLang="en-US">
                <a:latin typeface="Times New Roman" charset="0"/>
              </a:rPr>
              <a:t>语句构成循环，求</a:t>
            </a:r>
          </a:p>
        </p:txBody>
      </p:sp>
      <p:graphicFrame>
        <p:nvGraphicFramePr>
          <p:cNvPr id="74754" name="Object 1029"/>
          <p:cNvGraphicFramePr>
            <a:graphicFrameLocks noChangeAspect="1"/>
          </p:cNvGraphicFramePr>
          <p:nvPr/>
        </p:nvGraphicFramePr>
        <p:xfrm>
          <a:off x="5621338" y="163513"/>
          <a:ext cx="8763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0" name="公式" r:id="rId5" imgW="292100" imgH="457200" progId="Equation.3">
                  <p:embed/>
                </p:oleObj>
              </mc:Choice>
              <mc:Fallback>
                <p:oleObj name="公式" r:id="rId5" imgW="2921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63513"/>
                        <a:ext cx="8763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1031"/>
          <p:cNvSpPr txBox="1">
            <a:spLocks noChangeArrowheads="1"/>
          </p:cNvSpPr>
          <p:nvPr/>
        </p:nvSpPr>
        <p:spPr bwMode="auto">
          <a:xfrm>
            <a:off x="2184400" y="1354138"/>
            <a:ext cx="3365500" cy="5265737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dirty="0">
                <a:solidFill>
                  <a:srgbClr val="008000"/>
                </a:solidFill>
                <a:ea typeface="隶书" charset="0"/>
              </a:rPr>
              <a:t>//</a:t>
            </a:r>
            <a:r>
              <a:rPr lang="en-US" altLang="zh-CN" sz="2800" dirty="0" err="1">
                <a:solidFill>
                  <a:srgbClr val="008000"/>
                </a:solidFill>
                <a:ea typeface="隶书" charset="0"/>
              </a:rPr>
              <a:t>goto</a:t>
            </a:r>
            <a:r>
              <a:rPr lang="zh-CN" altLang="en-US" sz="2800" dirty="0">
                <a:solidFill>
                  <a:srgbClr val="008000"/>
                </a:solidFill>
                <a:ea typeface="隶书" charset="0"/>
              </a:rPr>
              <a:t>语句</a:t>
            </a:r>
          </a:p>
          <a:p>
            <a:r>
              <a:rPr lang="en-US" altLang="zh-CN" sz="2800" dirty="0">
                <a:ea typeface="隶书" charset="0"/>
              </a:rPr>
              <a:t>#include&lt;</a:t>
            </a:r>
            <a:r>
              <a:rPr lang="en-US" altLang="zh-CN" sz="2800" dirty="0" err="1">
                <a:ea typeface="隶书" charset="0"/>
              </a:rPr>
              <a:t>stdio.h</a:t>
            </a:r>
            <a:r>
              <a:rPr lang="en-US" altLang="zh-CN" sz="2800" dirty="0">
                <a:ea typeface="隶书" charset="0"/>
              </a:rPr>
              <a:t>&gt;</a:t>
            </a:r>
          </a:p>
          <a:p>
            <a:r>
              <a:rPr lang="en-US" altLang="zh-CN" sz="2800" dirty="0" err="1">
                <a:ea typeface="隶书" charset="0"/>
              </a:rPr>
              <a:t>int</a:t>
            </a:r>
            <a:r>
              <a:rPr lang="en-US" altLang="zh-CN" sz="2800" dirty="0">
                <a:ea typeface="隶书" charset="0"/>
              </a:rPr>
              <a:t> main()</a:t>
            </a:r>
          </a:p>
          <a:p>
            <a:r>
              <a:rPr lang="en-US" altLang="zh-CN" sz="2800" dirty="0">
                <a:ea typeface="隶书" charset="0"/>
              </a:rPr>
              <a:t>{     </a:t>
            </a:r>
            <a:r>
              <a:rPr lang="en-US" altLang="zh-CN" sz="2800" dirty="0" err="1">
                <a:ea typeface="隶书" charset="0"/>
              </a:rPr>
              <a:t>int</a:t>
            </a:r>
            <a:r>
              <a:rPr lang="en-US" altLang="zh-CN" sz="2800" dirty="0">
                <a:ea typeface="隶书" charset="0"/>
              </a:rPr>
              <a:t> </a:t>
            </a:r>
            <a:r>
              <a:rPr lang="en-US" altLang="zh-CN" sz="2800" dirty="0" err="1">
                <a:ea typeface="隶书" charset="0"/>
              </a:rPr>
              <a:t>i,sum</a:t>
            </a:r>
            <a:r>
              <a:rPr lang="en-US" altLang="zh-CN" sz="2800" dirty="0">
                <a:ea typeface="隶书" charset="0"/>
              </a:rPr>
              <a:t>=0;</a:t>
            </a:r>
          </a:p>
          <a:p>
            <a:r>
              <a:rPr lang="en-US" altLang="zh-CN" sz="2800" dirty="0">
                <a:ea typeface="隶书" charset="0"/>
              </a:rPr>
              <a:t>      </a:t>
            </a:r>
            <a:r>
              <a:rPr lang="en-US" altLang="zh-CN" sz="2800" dirty="0" err="1">
                <a:ea typeface="隶书" charset="0"/>
              </a:rPr>
              <a:t>i</a:t>
            </a:r>
            <a:r>
              <a:rPr lang="en-US" altLang="zh-CN" sz="2800" dirty="0">
                <a:ea typeface="隶书" charset="0"/>
              </a:rPr>
              <a:t>=1;</a:t>
            </a:r>
          </a:p>
          <a:p>
            <a:r>
              <a:rPr lang="en-US" altLang="zh-CN" sz="2800" dirty="0">
                <a:solidFill>
                  <a:srgbClr val="0000FF"/>
                </a:solidFill>
                <a:ea typeface="隶书" charset="0"/>
              </a:rPr>
              <a:t>loop:</a:t>
            </a:r>
            <a:r>
              <a:rPr lang="en-US" altLang="zh-CN" sz="2800" dirty="0">
                <a:ea typeface="隶书" charset="0"/>
              </a:rPr>
              <a:t> if(</a:t>
            </a:r>
            <a:r>
              <a:rPr lang="en-US" altLang="zh-CN" sz="2800" dirty="0" err="1">
                <a:ea typeface="隶书" charset="0"/>
              </a:rPr>
              <a:t>i</a:t>
            </a:r>
            <a:r>
              <a:rPr lang="en-US" altLang="zh-CN" sz="2800" dirty="0">
                <a:ea typeface="隶书" charset="0"/>
              </a:rPr>
              <a:t>&lt;=100)</a:t>
            </a:r>
          </a:p>
          <a:p>
            <a:r>
              <a:rPr lang="en-US" altLang="zh-CN" sz="2800" dirty="0">
                <a:ea typeface="隶书" charset="0"/>
              </a:rPr>
              <a:t>      {  sum+=</a:t>
            </a:r>
            <a:r>
              <a:rPr lang="en-US" altLang="zh-CN" sz="2800" dirty="0" err="1">
                <a:ea typeface="隶书" charset="0"/>
              </a:rPr>
              <a:t>i</a:t>
            </a:r>
            <a:r>
              <a:rPr lang="en-US" altLang="zh-CN" sz="2800" dirty="0">
                <a:ea typeface="隶书" charset="0"/>
              </a:rPr>
              <a:t>;</a:t>
            </a:r>
          </a:p>
          <a:p>
            <a:r>
              <a:rPr lang="en-US" altLang="zh-CN" sz="2800" dirty="0">
                <a:ea typeface="隶书" charset="0"/>
              </a:rPr>
              <a:t>	 </a:t>
            </a:r>
            <a:r>
              <a:rPr lang="en-US" altLang="zh-CN" sz="2800" dirty="0" err="1">
                <a:ea typeface="隶书" charset="0"/>
              </a:rPr>
              <a:t>i</a:t>
            </a:r>
            <a:r>
              <a:rPr lang="en-US" altLang="zh-CN" sz="2800" dirty="0">
                <a:ea typeface="隶书" charset="0"/>
              </a:rPr>
              <a:t>++;</a:t>
            </a:r>
          </a:p>
          <a:p>
            <a:r>
              <a:rPr lang="en-US" altLang="zh-CN" sz="2800" dirty="0">
                <a:ea typeface="隶书" charset="0"/>
              </a:rPr>
              <a:t>	 </a:t>
            </a:r>
            <a:r>
              <a:rPr lang="en-US" altLang="zh-CN" sz="2800" dirty="0" err="1">
                <a:ea typeface="隶书" charset="0"/>
              </a:rPr>
              <a:t>goto</a:t>
            </a:r>
            <a:r>
              <a:rPr lang="en-US" altLang="zh-CN" sz="2800" dirty="0">
                <a:ea typeface="隶书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a typeface="隶书" charset="0"/>
              </a:rPr>
              <a:t>loop;</a:t>
            </a:r>
          </a:p>
          <a:p>
            <a:r>
              <a:rPr lang="en-US" altLang="zh-CN" sz="2800" dirty="0">
                <a:ea typeface="隶书" charset="0"/>
              </a:rPr>
              <a:t>      }</a:t>
            </a:r>
          </a:p>
          <a:p>
            <a:r>
              <a:rPr lang="en-US" altLang="zh-CN" sz="2800" dirty="0">
                <a:ea typeface="隶书" charset="0"/>
              </a:rPr>
              <a:t>      </a:t>
            </a:r>
            <a:r>
              <a:rPr lang="en-US" altLang="zh-CN" sz="2800" dirty="0" err="1">
                <a:ea typeface="隶书" charset="0"/>
              </a:rPr>
              <a:t>printf</a:t>
            </a:r>
            <a:r>
              <a:rPr lang="en-US" altLang="zh-CN" sz="2800" dirty="0">
                <a:ea typeface="隶书" charset="0"/>
              </a:rPr>
              <a:t>(“%</a:t>
            </a:r>
            <a:r>
              <a:rPr lang="en-US" altLang="zh-CN" sz="2800" dirty="0" err="1">
                <a:ea typeface="隶书" charset="0"/>
              </a:rPr>
              <a:t>d”,sum</a:t>
            </a:r>
            <a:r>
              <a:rPr lang="en-US" altLang="zh-CN" sz="2800" dirty="0">
                <a:ea typeface="隶书" charset="0"/>
              </a:rPr>
              <a:t>);</a:t>
            </a:r>
          </a:p>
          <a:p>
            <a:r>
              <a:rPr lang="en-US" altLang="zh-CN" sz="2800" dirty="0">
                <a:ea typeface="隶书" charset="0"/>
              </a:rPr>
              <a:t>}</a:t>
            </a:r>
          </a:p>
        </p:txBody>
      </p:sp>
      <p:sp>
        <p:nvSpPr>
          <p:cNvPr id="70664" name="Text Box 1032"/>
          <p:cNvSpPr txBox="1">
            <a:spLocks noChangeArrowheads="1"/>
          </p:cNvSpPr>
          <p:nvPr/>
        </p:nvSpPr>
        <p:spPr bwMode="auto">
          <a:xfrm>
            <a:off x="5835650" y="2460625"/>
            <a:ext cx="24320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>
                <a:latin typeface="Times New Roman" charset="0"/>
              </a:rPr>
              <a:t>sum=0+1</a:t>
            </a:r>
          </a:p>
          <a:p>
            <a:pPr eaLnBrk="1" hangingPunct="1"/>
            <a:r>
              <a:rPr lang="en-US" altLang="zh-CN" sz="2000">
                <a:latin typeface="Times New Roman" charset="0"/>
              </a:rPr>
              <a:t>sum=1+2=3</a:t>
            </a:r>
          </a:p>
          <a:p>
            <a:pPr eaLnBrk="1" hangingPunct="1"/>
            <a:r>
              <a:rPr lang="en-US" altLang="zh-CN" sz="2000">
                <a:latin typeface="Times New Roman" charset="0"/>
              </a:rPr>
              <a:t>sum=3+3=6</a:t>
            </a:r>
          </a:p>
          <a:p>
            <a:pPr eaLnBrk="1" hangingPunct="1"/>
            <a:r>
              <a:rPr lang="en-US" altLang="zh-CN" sz="2000">
                <a:latin typeface="Times New Roman" charset="0"/>
              </a:rPr>
              <a:t>sum=6+4</a:t>
            </a:r>
          </a:p>
          <a:p>
            <a:pPr eaLnBrk="1" hangingPunct="1"/>
            <a:r>
              <a:rPr lang="en-US" altLang="zh-CN" sz="2000">
                <a:latin typeface="Times New Roman" charset="0"/>
              </a:rPr>
              <a:t>……</a:t>
            </a:r>
          </a:p>
          <a:p>
            <a:pPr eaLnBrk="1" hangingPunct="1"/>
            <a:r>
              <a:rPr lang="en-US" altLang="zh-CN" sz="2000">
                <a:latin typeface="Times New Roman" charset="0"/>
              </a:rPr>
              <a:t>sum=4950+100=5050</a:t>
            </a:r>
          </a:p>
        </p:txBody>
      </p:sp>
      <p:grpSp>
        <p:nvGrpSpPr>
          <p:cNvPr id="2" name="Group 1048"/>
          <p:cNvGrpSpPr>
            <a:grpSpLocks/>
          </p:cNvGrpSpPr>
          <p:nvPr/>
        </p:nvGrpSpPr>
        <p:grpSpPr bwMode="auto">
          <a:xfrm>
            <a:off x="600837" y="3101975"/>
            <a:ext cx="2051046" cy="434975"/>
            <a:chOff x="487" y="1954"/>
            <a:chExt cx="1292" cy="274"/>
          </a:xfrm>
        </p:grpSpPr>
        <p:sp>
          <p:nvSpPr>
            <p:cNvPr id="74773" name="Line 1033"/>
            <p:cNvSpPr>
              <a:spLocks noChangeShapeType="1"/>
            </p:cNvSpPr>
            <p:nvPr/>
          </p:nvSpPr>
          <p:spPr bwMode="auto">
            <a:xfrm>
              <a:off x="1263" y="2112"/>
              <a:ext cx="51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4" name="Text Box 1034"/>
            <p:cNvSpPr txBox="1">
              <a:spLocks noChangeArrowheads="1"/>
            </p:cNvSpPr>
            <p:nvPr/>
          </p:nvSpPr>
          <p:spPr bwMode="auto">
            <a:xfrm>
              <a:off x="487" y="1954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循环初值</a:t>
              </a:r>
            </a:p>
          </p:txBody>
        </p:sp>
      </p:grpSp>
      <p:grpSp>
        <p:nvGrpSpPr>
          <p:cNvPr id="3" name="Group 1051"/>
          <p:cNvGrpSpPr>
            <a:grpSpLocks/>
          </p:cNvGrpSpPr>
          <p:nvPr/>
        </p:nvGrpSpPr>
        <p:grpSpPr bwMode="auto">
          <a:xfrm>
            <a:off x="4514850" y="3905250"/>
            <a:ext cx="2546350" cy="1003300"/>
            <a:chOff x="2844" y="2460"/>
            <a:chExt cx="1604" cy="632"/>
          </a:xfrm>
        </p:grpSpPr>
        <p:sp>
          <p:nvSpPr>
            <p:cNvPr id="74771" name="Line 1035"/>
            <p:cNvSpPr>
              <a:spLocks noChangeShapeType="1"/>
            </p:cNvSpPr>
            <p:nvPr/>
          </p:nvSpPr>
          <p:spPr bwMode="auto">
            <a:xfrm flipH="1" flipV="1">
              <a:off x="2844" y="2460"/>
              <a:ext cx="780" cy="45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2" name="Text Box 1036"/>
            <p:cNvSpPr txBox="1">
              <a:spLocks noChangeArrowheads="1"/>
            </p:cNvSpPr>
            <p:nvPr/>
          </p:nvSpPr>
          <p:spPr bwMode="auto">
            <a:xfrm>
              <a:off x="3727" y="2818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循环终值</a:t>
              </a:r>
            </a:p>
          </p:txBody>
        </p:sp>
      </p:grpSp>
      <p:grpSp>
        <p:nvGrpSpPr>
          <p:cNvPr id="4" name="Group 1049"/>
          <p:cNvGrpSpPr>
            <a:grpSpLocks/>
          </p:cNvGrpSpPr>
          <p:nvPr/>
        </p:nvGrpSpPr>
        <p:grpSpPr bwMode="auto">
          <a:xfrm>
            <a:off x="79035" y="4435475"/>
            <a:ext cx="3052758" cy="434975"/>
            <a:chOff x="367" y="2794"/>
            <a:chExt cx="1923" cy="274"/>
          </a:xfrm>
        </p:grpSpPr>
        <p:sp>
          <p:nvSpPr>
            <p:cNvPr id="74769" name="Line 1039"/>
            <p:cNvSpPr>
              <a:spLocks noChangeShapeType="1"/>
            </p:cNvSpPr>
            <p:nvPr/>
          </p:nvSpPr>
          <p:spPr bwMode="auto">
            <a:xfrm>
              <a:off x="1414" y="2916"/>
              <a:ext cx="876" cy="1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0" name="Text Box 1040"/>
            <p:cNvSpPr txBox="1">
              <a:spLocks noChangeArrowheads="1"/>
            </p:cNvSpPr>
            <p:nvPr/>
          </p:nvSpPr>
          <p:spPr bwMode="auto">
            <a:xfrm>
              <a:off x="367" y="2794"/>
              <a:ext cx="104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 dirty="0">
                  <a:latin typeface="Times New Roman" charset="0"/>
                </a:rPr>
                <a:t>循环变量增值</a:t>
              </a:r>
            </a:p>
          </p:txBody>
        </p:sp>
      </p:grpSp>
      <p:grpSp>
        <p:nvGrpSpPr>
          <p:cNvPr id="5" name="Group 1050"/>
          <p:cNvGrpSpPr>
            <a:grpSpLocks/>
          </p:cNvGrpSpPr>
          <p:nvPr/>
        </p:nvGrpSpPr>
        <p:grpSpPr bwMode="auto">
          <a:xfrm>
            <a:off x="3276600" y="1978025"/>
            <a:ext cx="3613150" cy="2041525"/>
            <a:chOff x="2064" y="1246"/>
            <a:chExt cx="2276" cy="1286"/>
          </a:xfrm>
        </p:grpSpPr>
        <p:sp>
          <p:nvSpPr>
            <p:cNvPr id="74766" name="Oval 1042"/>
            <p:cNvSpPr>
              <a:spLocks noChangeArrowheads="1"/>
            </p:cNvSpPr>
            <p:nvPr/>
          </p:nvSpPr>
          <p:spPr bwMode="auto">
            <a:xfrm>
              <a:off x="2064" y="2196"/>
              <a:ext cx="816" cy="33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74767" name="Line 1043"/>
            <p:cNvSpPr>
              <a:spLocks noChangeShapeType="1"/>
            </p:cNvSpPr>
            <p:nvPr/>
          </p:nvSpPr>
          <p:spPr bwMode="auto">
            <a:xfrm flipH="1">
              <a:off x="2772" y="1416"/>
              <a:ext cx="816" cy="81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68" name="Text Box 1044"/>
            <p:cNvSpPr txBox="1">
              <a:spLocks noChangeArrowheads="1"/>
            </p:cNvSpPr>
            <p:nvPr/>
          </p:nvSpPr>
          <p:spPr bwMode="auto">
            <a:xfrm>
              <a:off x="3619" y="1246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循环条件</a:t>
              </a:r>
            </a:p>
          </p:txBody>
        </p:sp>
      </p:grpSp>
      <p:grpSp>
        <p:nvGrpSpPr>
          <p:cNvPr id="6" name="Group 1053"/>
          <p:cNvGrpSpPr>
            <a:grpSpLocks/>
          </p:cNvGrpSpPr>
          <p:nvPr/>
        </p:nvGrpSpPr>
        <p:grpSpPr bwMode="auto">
          <a:xfrm>
            <a:off x="2835965" y="3905250"/>
            <a:ext cx="4599885" cy="2032000"/>
            <a:chOff x="1920" y="2460"/>
            <a:chExt cx="2764" cy="1280"/>
          </a:xfrm>
        </p:grpSpPr>
        <p:grpSp>
          <p:nvGrpSpPr>
            <p:cNvPr id="74762" name="Group 1052"/>
            <p:cNvGrpSpPr>
              <a:grpSpLocks/>
            </p:cNvGrpSpPr>
            <p:nvPr/>
          </p:nvGrpSpPr>
          <p:grpSpPr bwMode="auto">
            <a:xfrm>
              <a:off x="1920" y="2460"/>
              <a:ext cx="2220" cy="1104"/>
              <a:chOff x="1920" y="2460"/>
              <a:chExt cx="2220" cy="1104"/>
            </a:xfrm>
          </p:grpSpPr>
          <p:sp>
            <p:nvSpPr>
              <p:cNvPr id="74764" name="Freeform 1045"/>
              <p:cNvSpPr>
                <a:spLocks/>
              </p:cNvSpPr>
              <p:nvPr/>
            </p:nvSpPr>
            <p:spPr bwMode="auto">
              <a:xfrm>
                <a:off x="1920" y="2460"/>
                <a:ext cx="1104" cy="936"/>
              </a:xfrm>
              <a:custGeom>
                <a:avLst/>
                <a:gdLst>
                  <a:gd name="T0" fmla="*/ 0 w 1104"/>
                  <a:gd name="T1" fmla="*/ 0 h 804"/>
                  <a:gd name="T2" fmla="*/ 732 w 1104"/>
                  <a:gd name="T3" fmla="*/ 2049 h 804"/>
                  <a:gd name="T4" fmla="*/ 852 w 1104"/>
                  <a:gd name="T5" fmla="*/ 2636 h 804"/>
                  <a:gd name="T6" fmla="*/ 888 w 1104"/>
                  <a:gd name="T7" fmla="*/ 3517 h 804"/>
                  <a:gd name="T8" fmla="*/ 996 w 1104"/>
                  <a:gd name="T9" fmla="*/ 5548 h 804"/>
                  <a:gd name="T10" fmla="*/ 1044 w 1104"/>
                  <a:gd name="T11" fmla="*/ 9053 h 804"/>
                  <a:gd name="T12" fmla="*/ 1104 w 1104"/>
                  <a:gd name="T13" fmla="*/ 16934 h 804"/>
                  <a:gd name="T14" fmla="*/ 1092 w 1104"/>
                  <a:gd name="T15" fmla="*/ 18105 h 804"/>
                  <a:gd name="T16" fmla="*/ 1056 w 1104"/>
                  <a:gd name="T17" fmla="*/ 18394 h 804"/>
                  <a:gd name="T18" fmla="*/ 888 w 1104"/>
                  <a:gd name="T19" fmla="*/ 19573 h 804"/>
                  <a:gd name="T20" fmla="*/ 528 w 1104"/>
                  <a:gd name="T21" fmla="*/ 19281 h 804"/>
                  <a:gd name="T22" fmla="*/ 324 w 1104"/>
                  <a:gd name="T23" fmla="*/ 18105 h 804"/>
                  <a:gd name="T24" fmla="*/ 60 w 1104"/>
                  <a:gd name="T25" fmla="*/ 17826 h 804"/>
                  <a:gd name="T26" fmla="*/ 84 w 1104"/>
                  <a:gd name="T27" fmla="*/ 14016 h 804"/>
                  <a:gd name="T28" fmla="*/ 108 w 1104"/>
                  <a:gd name="T29" fmla="*/ 11086 h 804"/>
                  <a:gd name="T30" fmla="*/ 96 w 1104"/>
                  <a:gd name="T31" fmla="*/ 6124 h 804"/>
                  <a:gd name="T32" fmla="*/ 0 w 1104"/>
                  <a:gd name="T33" fmla="*/ 0 h 80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04"/>
                  <a:gd name="T52" fmla="*/ 0 h 804"/>
                  <a:gd name="T53" fmla="*/ 1104 w 1104"/>
                  <a:gd name="T54" fmla="*/ 804 h 80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04" h="804">
                    <a:moveTo>
                      <a:pt x="0" y="0"/>
                    </a:moveTo>
                    <a:cubicBezTo>
                      <a:pt x="245" y="23"/>
                      <a:pt x="487" y="66"/>
                      <a:pt x="732" y="84"/>
                    </a:cubicBezTo>
                    <a:cubicBezTo>
                      <a:pt x="772" y="92"/>
                      <a:pt x="814" y="93"/>
                      <a:pt x="852" y="108"/>
                    </a:cubicBezTo>
                    <a:cubicBezTo>
                      <a:pt x="868" y="114"/>
                      <a:pt x="875" y="133"/>
                      <a:pt x="888" y="144"/>
                    </a:cubicBezTo>
                    <a:cubicBezTo>
                      <a:pt x="923" y="173"/>
                      <a:pt x="958" y="203"/>
                      <a:pt x="996" y="228"/>
                    </a:cubicBezTo>
                    <a:cubicBezTo>
                      <a:pt x="1015" y="284"/>
                      <a:pt x="1035" y="308"/>
                      <a:pt x="1044" y="372"/>
                    </a:cubicBezTo>
                    <a:cubicBezTo>
                      <a:pt x="1058" y="480"/>
                      <a:pt x="1042" y="603"/>
                      <a:pt x="1104" y="696"/>
                    </a:cubicBezTo>
                    <a:cubicBezTo>
                      <a:pt x="1100" y="712"/>
                      <a:pt x="1102" y="731"/>
                      <a:pt x="1092" y="744"/>
                    </a:cubicBezTo>
                    <a:cubicBezTo>
                      <a:pt x="1084" y="754"/>
                      <a:pt x="1067" y="750"/>
                      <a:pt x="1056" y="756"/>
                    </a:cubicBezTo>
                    <a:cubicBezTo>
                      <a:pt x="978" y="795"/>
                      <a:pt x="993" y="791"/>
                      <a:pt x="888" y="804"/>
                    </a:cubicBezTo>
                    <a:cubicBezTo>
                      <a:pt x="768" y="800"/>
                      <a:pt x="648" y="801"/>
                      <a:pt x="528" y="792"/>
                    </a:cubicBezTo>
                    <a:cubicBezTo>
                      <a:pt x="457" y="786"/>
                      <a:pt x="396" y="749"/>
                      <a:pt x="324" y="744"/>
                    </a:cubicBezTo>
                    <a:cubicBezTo>
                      <a:pt x="236" y="738"/>
                      <a:pt x="148" y="736"/>
                      <a:pt x="60" y="732"/>
                    </a:cubicBezTo>
                    <a:cubicBezTo>
                      <a:pt x="41" y="676"/>
                      <a:pt x="71" y="632"/>
                      <a:pt x="84" y="576"/>
                    </a:cubicBezTo>
                    <a:cubicBezTo>
                      <a:pt x="93" y="536"/>
                      <a:pt x="108" y="456"/>
                      <a:pt x="108" y="456"/>
                    </a:cubicBezTo>
                    <a:cubicBezTo>
                      <a:pt x="104" y="388"/>
                      <a:pt x="103" y="320"/>
                      <a:pt x="96" y="252"/>
                    </a:cubicBezTo>
                    <a:cubicBezTo>
                      <a:pt x="87" y="165"/>
                      <a:pt x="38" y="7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65" name="Line 1046"/>
              <p:cNvSpPr>
                <a:spLocks noChangeShapeType="1"/>
              </p:cNvSpPr>
              <p:nvPr/>
            </p:nvSpPr>
            <p:spPr bwMode="auto">
              <a:xfrm flipH="1" flipV="1">
                <a:off x="2976" y="3120"/>
                <a:ext cx="1164" cy="444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763" name="Text Box 1047"/>
            <p:cNvSpPr txBox="1">
              <a:spLocks noChangeArrowheads="1"/>
            </p:cNvSpPr>
            <p:nvPr/>
          </p:nvSpPr>
          <p:spPr bwMode="auto">
            <a:xfrm>
              <a:off x="4123" y="3466"/>
              <a:ext cx="56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循环体</a:t>
              </a: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9D57-A4EC-6742-9084-25BBFC3358F4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0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nimBg="1" autoUpdateAnimBg="0"/>
      <p:bldP spid="7066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785297"/>
          </a:xfrm>
        </p:spPr>
        <p:txBody>
          <a:bodyPr/>
          <a:lstStyle/>
          <a:p>
            <a:r>
              <a:rPr kumimoji="0" lang="en-US" altLang="zh-CN" dirty="0" err="1">
                <a:latin typeface="Times New Roman" charset="0"/>
                <a:ea typeface="宋体" charset="0"/>
              </a:rPr>
              <a:t>Dijkstra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和</a:t>
            </a:r>
            <a:r>
              <a:rPr kumimoji="0" lang="zh-CN" altLang="en-US" dirty="0">
                <a:latin typeface="Times New Roman" charset="0"/>
                <a:ea typeface="隶书" charset="0"/>
              </a:rPr>
              <a:t> </a:t>
            </a:r>
            <a:r>
              <a:rPr kumimoji="0" lang="en-US" altLang="zh-CN" dirty="0" err="1">
                <a:latin typeface="Times New Roman" charset="0"/>
                <a:ea typeface="隶书" charset="0"/>
              </a:rPr>
              <a:t>goto</a:t>
            </a:r>
            <a:endParaRPr kumimoji="0" lang="en-US" altLang="zh-CN" dirty="0">
              <a:latin typeface="Times New Roman" charset="0"/>
              <a:ea typeface="隶书" charset="0"/>
            </a:endParaRPr>
          </a:p>
        </p:txBody>
      </p:sp>
      <p:sp>
        <p:nvSpPr>
          <p:cNvPr id="76801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484313"/>
            <a:ext cx="8893175" cy="4611687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E. W. Dijkstra</a:t>
            </a:r>
            <a:r>
              <a:rPr kumimoji="0" lang="zh-CN" altLang="en-US">
                <a:latin typeface="Arial" charset="0"/>
                <a:ea typeface="宋体" charset="0"/>
              </a:rPr>
              <a:t>，生于</a:t>
            </a:r>
            <a:r>
              <a:rPr kumimoji="0" lang="en-US" altLang="zh-CN">
                <a:latin typeface="Arial" charset="0"/>
                <a:ea typeface="宋体" charset="0"/>
              </a:rPr>
              <a:t>1930</a:t>
            </a:r>
            <a:r>
              <a:rPr kumimoji="0" lang="zh-CN" altLang="en-US">
                <a:latin typeface="Arial" charset="0"/>
                <a:ea typeface="宋体" charset="0"/>
              </a:rPr>
              <a:t>年，卒于</a:t>
            </a:r>
            <a:r>
              <a:rPr kumimoji="0" lang="en-US" altLang="zh-CN">
                <a:latin typeface="Arial" charset="0"/>
                <a:ea typeface="宋体" charset="0"/>
              </a:rPr>
              <a:t>2002</a:t>
            </a:r>
            <a:r>
              <a:rPr kumimoji="0" lang="zh-CN" altLang="en-US">
                <a:latin typeface="Arial" charset="0"/>
                <a:ea typeface="宋体" charset="0"/>
              </a:rPr>
              <a:t>年</a:t>
            </a:r>
            <a:r>
              <a:rPr kumimoji="0" lang="en-US" altLang="zh-CN">
                <a:latin typeface="Arial" charset="0"/>
                <a:ea typeface="宋体" charset="0"/>
              </a:rPr>
              <a:t>8</a:t>
            </a:r>
            <a:r>
              <a:rPr kumimoji="0" lang="zh-CN" altLang="en-US">
                <a:latin typeface="Arial" charset="0"/>
                <a:ea typeface="宋体" charset="0"/>
              </a:rPr>
              <a:t>月</a:t>
            </a:r>
            <a:r>
              <a:rPr kumimoji="0" lang="en-US" altLang="zh-CN">
                <a:latin typeface="Arial" charset="0"/>
                <a:ea typeface="宋体" charset="0"/>
              </a:rPr>
              <a:t>6</a:t>
            </a:r>
            <a:r>
              <a:rPr kumimoji="0" lang="zh-CN" altLang="en-US">
                <a:latin typeface="Arial" charset="0"/>
                <a:ea typeface="宋体" charset="0"/>
              </a:rPr>
              <a:t>日</a:t>
            </a:r>
          </a:p>
          <a:p>
            <a:r>
              <a:rPr kumimoji="0" lang="zh-CN" altLang="en-US">
                <a:latin typeface="Arial" charset="0"/>
                <a:ea typeface="宋体" charset="0"/>
              </a:rPr>
              <a:t>软件体系结构，最短路径算法，</a:t>
            </a:r>
            <a:r>
              <a:rPr kumimoji="0" lang="en-US" altLang="zh-CN">
                <a:latin typeface="Arial" charset="0"/>
                <a:ea typeface="宋体" charset="0"/>
              </a:rPr>
              <a:t>PV</a:t>
            </a:r>
            <a:r>
              <a:rPr kumimoji="0" lang="zh-CN" altLang="en-US">
                <a:latin typeface="Arial" charset="0"/>
                <a:ea typeface="宋体" charset="0"/>
              </a:rPr>
              <a:t>原语，结构化程序设计，向量，堆栈</a:t>
            </a:r>
            <a:r>
              <a:rPr kumimoji="0" lang="en-US" altLang="zh-CN">
                <a:latin typeface="Arial" charset="0"/>
                <a:ea typeface="宋体" charset="0"/>
              </a:rPr>
              <a:t>……</a:t>
            </a:r>
            <a:r>
              <a:rPr kumimoji="0" lang="zh-CN" altLang="en-US">
                <a:latin typeface="Arial" charset="0"/>
                <a:ea typeface="宋体" charset="0"/>
              </a:rPr>
              <a:t>大师赐予我们许多深邃的简单</a:t>
            </a:r>
            <a:endParaRPr kumimoji="0" lang="en-US" altLang="zh-CN">
              <a:latin typeface="Arial" charset="0"/>
              <a:ea typeface="宋体" charset="0"/>
            </a:endParaRPr>
          </a:p>
          <a:p>
            <a:pPr>
              <a:buFont typeface="Monotype Sorts" charset="2"/>
              <a:buNone/>
            </a:pPr>
            <a:endParaRPr kumimoji="0" lang="en-US" altLang="zh-CN">
              <a:latin typeface="Arial" charset="0"/>
              <a:ea typeface="宋体" charset="0"/>
            </a:endParaRPr>
          </a:p>
          <a:p>
            <a:pPr>
              <a:buFont typeface="Monotype Sorts" charset="2"/>
              <a:buNone/>
            </a:pPr>
            <a:endParaRPr kumimoji="0" lang="en-US" altLang="zh-CN">
              <a:latin typeface="Arial" charset="0"/>
              <a:ea typeface="宋体" charset="0"/>
            </a:endParaRPr>
          </a:p>
        </p:txBody>
      </p:sp>
      <p:pic>
        <p:nvPicPr>
          <p:cNvPr id="76803" name="Picture 4" descr="dijkst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305175"/>
            <a:ext cx="34385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C9B7-9634-D545-BDC3-7729E92ECD1F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785297"/>
          </a:xfrm>
        </p:spPr>
        <p:txBody>
          <a:bodyPr/>
          <a:lstStyle/>
          <a:p>
            <a:r>
              <a:rPr kumimoji="0" lang="en-US" altLang="zh-CN" dirty="0" err="1">
                <a:latin typeface="Times New Roman" charset="0"/>
                <a:ea typeface="宋体" charset="0"/>
              </a:rPr>
              <a:t>Dijkstra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和</a:t>
            </a:r>
            <a:r>
              <a:rPr kumimoji="0" lang="zh-CN" altLang="en-US" dirty="0">
                <a:latin typeface="Times New Roman" charset="0"/>
                <a:ea typeface="隶书" charset="0"/>
              </a:rPr>
              <a:t> </a:t>
            </a:r>
            <a:r>
              <a:rPr kumimoji="0" lang="en-US" altLang="zh-CN" dirty="0" err="1">
                <a:latin typeface="Times New Roman" charset="0"/>
                <a:ea typeface="隶书" charset="0"/>
              </a:rPr>
              <a:t>goto</a:t>
            </a:r>
            <a:endParaRPr kumimoji="0" lang="en-US" altLang="zh-CN" dirty="0">
              <a:latin typeface="Times New Roman" charset="0"/>
              <a:ea typeface="隶书" charset="0"/>
            </a:endParaRPr>
          </a:p>
        </p:txBody>
      </p:sp>
      <p:sp>
        <p:nvSpPr>
          <p:cNvPr id="7884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713787" cy="4611687"/>
          </a:xfrm>
        </p:spPr>
        <p:txBody>
          <a:bodyPr/>
          <a:lstStyle/>
          <a:p>
            <a:r>
              <a:rPr kumimoji="0" lang="en-US" altLang="zh-CN" dirty="0" err="1">
                <a:latin typeface="Arial" charset="0"/>
                <a:ea typeface="宋体" charset="0"/>
              </a:rPr>
              <a:t>Dijkstra</a:t>
            </a:r>
            <a:r>
              <a:rPr kumimoji="0" lang="zh-CN" altLang="en-US" dirty="0">
                <a:latin typeface="Arial" charset="0"/>
                <a:ea typeface="宋体" charset="0"/>
              </a:rPr>
              <a:t>早在</a:t>
            </a:r>
            <a:r>
              <a:rPr kumimoji="0" lang="en-US" altLang="zh-CN" dirty="0">
                <a:latin typeface="Arial" charset="0"/>
                <a:ea typeface="宋体" charset="0"/>
              </a:rPr>
              <a:t>1968</a:t>
            </a:r>
            <a:r>
              <a:rPr kumimoji="0" lang="zh-CN" altLang="en-US" dirty="0">
                <a:latin typeface="Arial" charset="0"/>
                <a:ea typeface="宋体" charset="0"/>
              </a:rPr>
              <a:t>年就指出：</a:t>
            </a:r>
            <a:endParaRPr kumimoji="0"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0" lang="zh-CN" altLang="en-US" i="1" dirty="0">
                <a:latin typeface="Arial" charset="0"/>
                <a:ea typeface="宋体" charset="0"/>
              </a:rPr>
              <a:t>“</a:t>
            </a:r>
            <a:r>
              <a:rPr kumimoji="0" lang="en-US" altLang="zh-CN" i="1" dirty="0" err="1">
                <a:latin typeface="Arial" charset="0"/>
                <a:ea typeface="宋体" charset="0"/>
              </a:rPr>
              <a:t>Goto</a:t>
            </a:r>
            <a:r>
              <a:rPr kumimoji="0" lang="en-US" altLang="zh-CN" i="1" dirty="0">
                <a:latin typeface="Arial" charset="0"/>
                <a:ea typeface="宋体" charset="0"/>
              </a:rPr>
              <a:t> considered harmful”</a:t>
            </a:r>
            <a:r>
              <a:rPr kumimoji="0" lang="en-US" altLang="zh-CN" dirty="0">
                <a:latin typeface="Arial" charset="0"/>
                <a:ea typeface="宋体" charset="0"/>
              </a:rPr>
              <a:t> </a:t>
            </a:r>
            <a:r>
              <a:rPr kumimoji="0" lang="zh-CN" altLang="en-US" dirty="0">
                <a:latin typeface="Arial" charset="0"/>
                <a:ea typeface="宋体" charset="0"/>
              </a:rPr>
              <a:t>，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“I became convinced that the go to statement should be abolished from all "higher level" programming languages.”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“The go to statement … is too much an invitation to make a mess of one's program. ”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EF97-3E76-D34C-B53D-EC7C44DFEDC7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586445"/>
          </a:xfrm>
        </p:spPr>
        <p:txBody>
          <a:bodyPr>
            <a:normAutofit fontScale="90000"/>
          </a:bodyPr>
          <a:lstStyle/>
          <a:p>
            <a:r>
              <a:rPr kumimoji="0" lang="zh-CN" altLang="en-US" dirty="0">
                <a:latin typeface="Times New Roman" charset="0"/>
                <a:ea typeface="隶书" charset="0"/>
              </a:rPr>
              <a:t>糟糕的</a:t>
            </a:r>
            <a:r>
              <a:rPr kumimoji="0" lang="en-US" altLang="zh-CN" dirty="0" err="1">
                <a:latin typeface="Courier New" charset="0"/>
                <a:ea typeface="隶书" charset="0"/>
              </a:rPr>
              <a:t>goto</a:t>
            </a:r>
            <a:endParaRPr kumimoji="0" lang="en-US" altLang="zh-CN" dirty="0">
              <a:latin typeface="Courier New" charset="0"/>
              <a:ea typeface="隶书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4463"/>
            <a:ext cx="7772400" cy="48974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FF0000"/>
                </a:solidFill>
                <a:latin typeface="Courier New" charset="0"/>
                <a:ea typeface="宋体" charset="0"/>
              </a:rPr>
              <a:t>START_LOOP</a:t>
            </a:r>
            <a:r>
              <a:rPr kumimoji="0" lang="en-US" altLang="zh-CN" sz="2100" b="1">
                <a:solidFill>
                  <a:srgbClr val="FF0000"/>
                </a:solidFill>
                <a:latin typeface="Courier New" charset="0"/>
                <a:ea typeface="隶书" charset="0"/>
              </a:rPr>
              <a:t>: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FF"/>
                </a:solidFill>
                <a:latin typeface="Courier New" charset="0"/>
                <a:ea typeface="宋体" charset="0"/>
              </a:rPr>
              <a:t>i</a:t>
            </a:r>
            <a:r>
              <a:rPr kumimoji="0" lang="en-US" altLang="zh-CN" sz="2100" b="1">
                <a:solidFill>
                  <a:srgbClr val="0000FF"/>
                </a:solidFill>
                <a:latin typeface="Courier New" charset="0"/>
                <a:ea typeface="隶书" charset="0"/>
              </a:rPr>
              <a:t>f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(fStatusOk) {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</a:t>
            </a:r>
            <a:r>
              <a:rPr kumimoji="0" lang="en-US" altLang="zh-CN" sz="2100" b="1">
                <a:solidFill>
                  <a:srgbClr val="0000FF"/>
                </a:solidFill>
                <a:latin typeface="Courier New" charset="0"/>
                <a:ea typeface="隶书" charset="0"/>
              </a:rPr>
              <a:t>if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(fDataAvaiable) {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    i = 10;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    </a:t>
            </a:r>
            <a:r>
              <a:rPr kumimoji="0" lang="en-US" altLang="zh-CN" sz="2100" b="1">
                <a:solidFill>
                  <a:srgbClr val="FF0000"/>
                </a:solidFill>
                <a:latin typeface="Courier New" charset="0"/>
                <a:ea typeface="隶书" charset="0"/>
              </a:rPr>
              <a:t>goto MID_LOOP;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} </a:t>
            </a:r>
            <a:r>
              <a:rPr kumimoji="0" lang="en-US" altLang="zh-CN" sz="2100" b="1">
                <a:solidFill>
                  <a:srgbClr val="0000FF"/>
                </a:solidFill>
                <a:latin typeface="Courier New" charset="0"/>
                <a:ea typeface="隶书" charset="0"/>
              </a:rPr>
              <a:t>else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{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    </a:t>
            </a:r>
            <a:r>
              <a:rPr kumimoji="0" lang="en-US" altLang="zh-CN" sz="2100" b="1">
                <a:solidFill>
                  <a:srgbClr val="FF0000"/>
                </a:solidFill>
                <a:latin typeface="Courier New" charset="0"/>
                <a:ea typeface="隶书" charset="0"/>
              </a:rPr>
              <a:t>goto END_LOOP;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}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} </a:t>
            </a:r>
            <a:r>
              <a:rPr kumimoji="0" lang="en-US" altLang="zh-CN" sz="2100" b="1">
                <a:solidFill>
                  <a:srgbClr val="0000FF"/>
                </a:solidFill>
                <a:latin typeface="Courier New" charset="0"/>
                <a:ea typeface="隶书" charset="0"/>
              </a:rPr>
              <a:t>else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{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</a:t>
            </a:r>
            <a:r>
              <a:rPr kumimoji="0" lang="en-US" altLang="zh-CN" sz="2100" b="1">
                <a:solidFill>
                  <a:srgbClr val="0000FF"/>
                </a:solidFill>
                <a:latin typeface="Courier New" charset="0"/>
                <a:ea typeface="隶书" charset="0"/>
              </a:rPr>
              <a:t>for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(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宋体" charset="0"/>
              </a:rPr>
              <a:t>i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= 0; 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宋体" charset="0"/>
              </a:rPr>
              <a:t>i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&lt; 100; 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宋体" charset="0"/>
              </a:rPr>
              <a:t>i</a:t>
            </a: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++) {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FF0000"/>
                </a:solidFill>
                <a:latin typeface="Courier New" charset="0"/>
                <a:ea typeface="隶书" charset="0"/>
              </a:rPr>
              <a:t>MID_LOOP: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    // lots of code here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    … …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}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    </a:t>
            </a:r>
            <a:r>
              <a:rPr kumimoji="0" lang="en-US" altLang="zh-CN" sz="2100" b="1">
                <a:solidFill>
                  <a:srgbClr val="FF0000"/>
                </a:solidFill>
                <a:latin typeface="Courier New" charset="0"/>
                <a:ea typeface="隶书" charset="0"/>
              </a:rPr>
              <a:t>goto START_LOOP;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000000"/>
                </a:solidFill>
                <a:latin typeface="Courier New" charset="0"/>
                <a:ea typeface="隶书" charset="0"/>
              </a:rPr>
              <a:t>}</a:t>
            </a:r>
          </a:p>
          <a:p>
            <a:pPr>
              <a:lnSpc>
                <a:spcPct val="65000"/>
              </a:lnSpc>
              <a:buFont typeface="Monotype Sorts" charset="2"/>
              <a:buNone/>
            </a:pPr>
            <a:r>
              <a:rPr kumimoji="0" lang="en-US" altLang="zh-CN" sz="2100" b="1">
                <a:solidFill>
                  <a:srgbClr val="FF0000"/>
                </a:solidFill>
                <a:latin typeface="Courier New" charset="0"/>
                <a:ea typeface="隶书" charset="0"/>
              </a:rPr>
              <a:t>END_LOOP:</a:t>
            </a:r>
            <a:endParaRPr kumimoji="0" lang="zh-CN" altLang="en-US" sz="2100" b="1">
              <a:solidFill>
                <a:srgbClr val="FF0000"/>
              </a:solidFill>
              <a:latin typeface="Courier New" charset="0"/>
              <a:ea typeface="宋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C56-A1F5-0943-AC76-E828E765EE0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785297"/>
          </a:xfrm>
        </p:spPr>
        <p:txBody>
          <a:bodyPr/>
          <a:lstStyle/>
          <a:p>
            <a:r>
              <a:rPr kumimoji="0" lang="en-US" altLang="zh-CN">
                <a:latin typeface="Times New Roman" charset="0"/>
                <a:ea typeface="宋体" charset="0"/>
              </a:rPr>
              <a:t>Dijkstra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和</a:t>
            </a:r>
            <a:r>
              <a:rPr kumimoji="0" lang="zh-CN" altLang="en-US" dirty="0">
                <a:latin typeface="Times New Roman" charset="0"/>
                <a:ea typeface="隶书" charset="0"/>
              </a:rPr>
              <a:t> </a:t>
            </a:r>
            <a:r>
              <a:rPr kumimoji="0" lang="en-US" altLang="zh-CN" dirty="0" err="1">
                <a:latin typeface="Times New Roman" charset="0"/>
                <a:ea typeface="隶书" charset="0"/>
              </a:rPr>
              <a:t>goto</a:t>
            </a:r>
            <a:endParaRPr kumimoji="0" lang="en-US" altLang="zh-CN" dirty="0">
              <a:latin typeface="Times New Roman" charset="0"/>
              <a:ea typeface="隶书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2226365"/>
            <a:ext cx="8713787" cy="3869635"/>
          </a:xfrm>
        </p:spPr>
        <p:txBody>
          <a:bodyPr/>
          <a:lstStyle/>
          <a:p>
            <a:r>
              <a:rPr kumimoji="0" lang="zh-CN" altLang="en-US" dirty="0">
                <a:latin typeface="Arial" charset="0"/>
                <a:ea typeface="宋体" charset="0"/>
              </a:rPr>
              <a:t>现代观点认为：</a:t>
            </a:r>
          </a:p>
          <a:p>
            <a:pPr lvl="1"/>
            <a:r>
              <a:rPr kumimoji="0" lang="zh-CN" altLang="en-US" dirty="0">
                <a:latin typeface="Arial" charset="0"/>
                <a:ea typeface="宋体" charset="0"/>
              </a:rPr>
              <a:t>混乱根源不在</a:t>
            </a:r>
            <a:r>
              <a:rPr kumimoji="0" lang="en-US" altLang="zh-CN" sz="2000" dirty="0" err="1">
                <a:solidFill>
                  <a:srgbClr val="0000FF"/>
                </a:solidFill>
                <a:latin typeface="Courier New" charset="0"/>
                <a:ea typeface="宋体" charset="0"/>
              </a:rPr>
              <a:t>goto</a:t>
            </a:r>
            <a:r>
              <a:rPr kumimoji="0" lang="zh-CN" altLang="en-US" dirty="0">
                <a:latin typeface="Arial" charset="0"/>
                <a:ea typeface="宋体" charset="0"/>
              </a:rPr>
              <a:t>，而在标号</a:t>
            </a:r>
          </a:p>
          <a:p>
            <a:pPr lvl="1"/>
            <a:r>
              <a:rPr kumimoji="0" lang="zh-CN" altLang="en-US" dirty="0">
                <a:latin typeface="Arial" charset="0"/>
                <a:ea typeface="宋体" charset="0"/>
              </a:rPr>
              <a:t>任何程序都可以不用</a:t>
            </a:r>
            <a:r>
              <a:rPr kumimoji="0" lang="en-US" altLang="zh-CN" sz="2000" dirty="0" err="1">
                <a:solidFill>
                  <a:srgbClr val="0000FF"/>
                </a:solidFill>
                <a:latin typeface="Courier New" charset="0"/>
                <a:ea typeface="宋体" charset="0"/>
              </a:rPr>
              <a:t>goto</a:t>
            </a:r>
            <a:r>
              <a:rPr kumimoji="0" lang="zh-CN" altLang="en-US" dirty="0">
                <a:latin typeface="Arial" charset="0"/>
                <a:ea typeface="宋体" charset="0"/>
              </a:rPr>
              <a:t>就实现其功能</a:t>
            </a:r>
          </a:p>
          <a:p>
            <a:pPr lvl="1"/>
            <a:r>
              <a:rPr kumimoji="0" lang="zh-CN" altLang="en-US" dirty="0" smtClean="0">
                <a:latin typeface="Arial" charset="0"/>
                <a:ea typeface="宋体" charset="0"/>
              </a:rPr>
              <a:t>只有非常少的情况</a:t>
            </a:r>
            <a:r>
              <a:rPr kumimoji="0" lang="zh-CN" altLang="en-US" dirty="0">
                <a:latin typeface="Arial" charset="0"/>
                <a:ea typeface="宋体" charset="0"/>
              </a:rPr>
              <a:t>下，使用</a:t>
            </a:r>
            <a:r>
              <a:rPr kumimoji="0" lang="en-US" altLang="zh-CN" sz="2000" dirty="0" err="1">
                <a:solidFill>
                  <a:srgbClr val="0000FF"/>
                </a:solidFill>
                <a:latin typeface="Courier New" charset="0"/>
                <a:ea typeface="宋体" charset="0"/>
              </a:rPr>
              <a:t>goto</a:t>
            </a:r>
            <a:r>
              <a:rPr kumimoji="0" lang="zh-CN" altLang="en-US" dirty="0">
                <a:latin typeface="Arial" charset="0"/>
                <a:ea typeface="宋体" charset="0"/>
              </a:rPr>
              <a:t>可以让程序更清晰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1C00-81DA-6D45-B049-4E0CA9204B3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使用</a:t>
            </a:r>
            <a:r>
              <a:rPr kumimoji="0" lang="en-US" altLang="zh-CN">
                <a:latin typeface="Courier New" charset="0"/>
                <a:ea typeface="隶书" charset="0"/>
              </a:rPr>
              <a:t>goto</a:t>
            </a:r>
            <a:r>
              <a:rPr kumimoji="0" lang="zh-CN" altLang="en-US">
                <a:latin typeface="Times New Roman" charset="0"/>
                <a:ea typeface="隶书" charset="0"/>
              </a:rPr>
              <a:t>的原则</a:t>
            </a:r>
            <a:endParaRPr kumimoji="0" lang="en-US" altLang="zh-CN">
              <a:latin typeface="Times New Roman" charset="0"/>
              <a:ea typeface="隶书" charset="0"/>
            </a:endParaRPr>
          </a:p>
        </p:txBody>
      </p:sp>
      <p:sp>
        <p:nvSpPr>
          <p:cNvPr id="870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>
                <a:latin typeface="Arial" charset="0"/>
                <a:ea typeface="宋体" charset="0"/>
              </a:rPr>
              <a:t>使用之后，程序仍然是单入口，单出口</a:t>
            </a:r>
          </a:p>
          <a:p>
            <a:r>
              <a:rPr kumimoji="0" lang="zh-CN" altLang="en-US">
                <a:latin typeface="Arial" charset="0"/>
                <a:ea typeface="宋体" charset="0"/>
              </a:rPr>
              <a:t>不要使用一个以上的标号</a:t>
            </a:r>
          </a:p>
          <a:p>
            <a:r>
              <a:rPr kumimoji="0" lang="zh-CN" altLang="en-US">
                <a:latin typeface="Arial" charset="0"/>
                <a:ea typeface="宋体" charset="0"/>
              </a:rPr>
              <a:t>不要用</a:t>
            </a:r>
            <a:r>
              <a:rPr kumimoji="0" lang="en-US" altLang="zh-CN">
                <a:solidFill>
                  <a:srgbClr val="0000FF"/>
                </a:solidFill>
                <a:latin typeface="Courier New" charset="0"/>
                <a:ea typeface="宋体" charset="0"/>
              </a:rPr>
              <a:t>goto</a:t>
            </a:r>
            <a:r>
              <a:rPr kumimoji="0" lang="zh-CN" altLang="en-US">
                <a:latin typeface="Arial" charset="0"/>
                <a:ea typeface="宋体" charset="0"/>
              </a:rPr>
              <a:t>往回跳，要向下跳</a:t>
            </a:r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zh-CN" altLang="en-US">
                <a:latin typeface="Arial" charset="0"/>
                <a:ea typeface="宋体" charset="0"/>
              </a:rPr>
              <a:t>不要让</a:t>
            </a:r>
            <a:r>
              <a:rPr kumimoji="0" lang="en-US" altLang="zh-CN">
                <a:solidFill>
                  <a:srgbClr val="0000FF"/>
                </a:solidFill>
                <a:latin typeface="Courier New" charset="0"/>
                <a:ea typeface="宋体" charset="0"/>
              </a:rPr>
              <a:t>goto</a:t>
            </a:r>
            <a:r>
              <a:rPr kumimoji="0" lang="zh-CN" altLang="en-US">
                <a:latin typeface="Arial" charset="0"/>
                <a:ea typeface="宋体" charset="0"/>
              </a:rPr>
              <a:t>制造出永远不会被执行的代码</a:t>
            </a:r>
            <a:endParaRPr kumimoji="0" lang="en-US" altLang="zh-CN">
              <a:latin typeface="Arial" charset="0"/>
              <a:ea typeface="宋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87C0-2C1B-E140-B28A-A86E10D902BA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539992"/>
            <a:ext cx="7772400" cy="608512"/>
          </a:xfrm>
        </p:spPr>
        <p:txBody>
          <a:bodyPr>
            <a:normAutofit fontScale="90000"/>
          </a:bodyPr>
          <a:lstStyle/>
          <a:p>
            <a:r>
              <a:rPr kumimoji="0" lang="en-US" altLang="zh-CN" dirty="0" err="1">
                <a:latin typeface="Times New Roman" charset="0"/>
                <a:ea typeface="隶书" charset="0"/>
              </a:rPr>
              <a:t>Dijkstra</a:t>
            </a:r>
            <a:r>
              <a:rPr kumimoji="0" lang="zh-CN" altLang="en-US" dirty="0">
                <a:latin typeface="Times New Roman" charset="0"/>
                <a:ea typeface="隶书" charset="0"/>
              </a:rPr>
              <a:t>说过的话</a:t>
            </a:r>
          </a:p>
        </p:txBody>
      </p:sp>
      <p:sp>
        <p:nvSpPr>
          <p:cNvPr id="8908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2350" cy="4611687"/>
          </a:xfrm>
        </p:spPr>
        <p:txBody>
          <a:bodyPr/>
          <a:lstStyle/>
          <a:p>
            <a:r>
              <a:rPr kumimoji="0" lang="zh-CN" altLang="en-US" dirty="0">
                <a:latin typeface="Arial" charset="0"/>
                <a:ea typeface="宋体" charset="0"/>
              </a:rPr>
              <a:t>编程的艺术就是处理复杂性的艺术</a:t>
            </a:r>
          </a:p>
          <a:p>
            <a:r>
              <a:rPr kumimoji="0" lang="zh-CN" altLang="en-US" dirty="0">
                <a:latin typeface="Arial" charset="0"/>
                <a:ea typeface="宋体" charset="0"/>
              </a:rPr>
              <a:t>优秀的程序员很清楚自己的能力是有限的，所以他对待编程任务的态度是完全谦卑的，特别是，他们会象逃避瘟疫那样逃避 “聪明的技巧”。</a:t>
            </a:r>
            <a:r>
              <a:rPr kumimoji="0" lang="en-US" altLang="zh-CN" dirty="0">
                <a:latin typeface="Arial" charset="0"/>
                <a:ea typeface="宋体" charset="0"/>
              </a:rPr>
              <a:t>——1972</a:t>
            </a:r>
            <a:r>
              <a:rPr kumimoji="0" lang="zh-CN" altLang="en-US" dirty="0">
                <a:latin typeface="Arial" charset="0"/>
                <a:ea typeface="宋体" charset="0"/>
              </a:rPr>
              <a:t>年图灵奖演讲</a:t>
            </a:r>
          </a:p>
          <a:p>
            <a:r>
              <a:rPr kumimoji="0" lang="zh-CN" altLang="en-US" dirty="0">
                <a:latin typeface="Arial" charset="0"/>
                <a:ea typeface="宋体" charset="0"/>
              </a:rPr>
              <a:t>简单是可靠的先决条件 </a:t>
            </a:r>
          </a:p>
          <a:p>
            <a:r>
              <a:rPr kumimoji="0" lang="zh-CN" altLang="en-US" dirty="0">
                <a:latin typeface="Arial" charset="0"/>
                <a:ea typeface="宋体" charset="0"/>
              </a:rPr>
              <a:t>我们所使用的工具深刻地影响我们的思考习惯，从而也影响了我们的思考能力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36F-1234-494F-B73C-7AB3D741F2F5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75132" y="1290135"/>
            <a:ext cx="7772400" cy="4050792"/>
          </a:xfrm>
        </p:spPr>
        <p:txBody>
          <a:bodyPr>
            <a:normAutofit/>
          </a:bodyPr>
          <a:lstStyle/>
          <a:p>
            <a:r>
              <a:rPr kumimoji="0" lang="zh-CN" altLang="en-US" dirty="0">
                <a:latin typeface="华文楷体" charset="-122"/>
              </a:rPr>
              <a:t> 难点内容</a:t>
            </a:r>
            <a:r>
              <a:rPr kumimoji="0" lang="en-US" altLang="zh-CN" dirty="0">
                <a:latin typeface="华文楷体" charset="-122"/>
              </a:rPr>
              <a:t>:</a:t>
            </a:r>
            <a:endParaRPr kumimoji="0" lang="zh-CN" altLang="zh-CN" dirty="0">
              <a:latin typeface="华文楷体" charset="-122"/>
            </a:endParaRPr>
          </a:p>
          <a:p>
            <a:pPr>
              <a:buFontTx/>
              <a:buNone/>
            </a:pPr>
            <a:r>
              <a:rPr kumimoji="0" lang="en-US" altLang="zh-CN" sz="2400" dirty="0">
                <a:latin typeface="华文楷体" charset="-122"/>
              </a:rPr>
              <a:t>1</a:t>
            </a:r>
            <a:r>
              <a:rPr kumimoji="0" lang="zh-CN" altLang="en-US" sz="2400" dirty="0">
                <a:latin typeface="华文楷体" charset="-122"/>
              </a:rPr>
              <a:t>．</a:t>
            </a:r>
            <a:r>
              <a:rPr kumimoji="0" lang="zh-CN" altLang="zh-CN" sz="2400" dirty="0">
                <a:latin typeface="华文楷体" charset="-122"/>
              </a:rPr>
              <a:t> </a:t>
            </a:r>
            <a:r>
              <a:rPr kumimoji="0" lang="zh-CN" altLang="en-US" sz="2400" dirty="0">
                <a:latin typeface="华文楷体" charset="-122"/>
              </a:rPr>
              <a:t>设计累加和累乘算法，并寻找累加项或累乘项的构成规律；</a:t>
            </a:r>
            <a:endParaRPr kumimoji="0" lang="zh-CN" altLang="zh-CN" sz="2400" dirty="0">
              <a:latin typeface="华文楷体" charset="-122"/>
            </a:endParaRPr>
          </a:p>
          <a:p>
            <a:pPr>
              <a:buFontTx/>
              <a:buNone/>
            </a:pPr>
            <a:r>
              <a:rPr kumimoji="0" lang="en-US" altLang="zh-CN" sz="2400" dirty="0">
                <a:latin typeface="华文楷体" charset="-122"/>
              </a:rPr>
              <a:t>2</a:t>
            </a:r>
            <a:r>
              <a:rPr kumimoji="0" lang="zh-CN" altLang="en-US" sz="2400" dirty="0">
                <a:latin typeface="华文楷体" charset="-122"/>
              </a:rPr>
              <a:t>．</a:t>
            </a:r>
            <a:r>
              <a:rPr kumimoji="0" lang="zh-CN" altLang="zh-CN" sz="2400" dirty="0">
                <a:latin typeface="华文楷体" charset="-122"/>
              </a:rPr>
              <a:t> </a:t>
            </a:r>
            <a:r>
              <a:rPr kumimoji="0" lang="zh-CN" altLang="en-US" sz="2400" dirty="0">
                <a:latin typeface="华文楷体" charset="-122"/>
              </a:rPr>
              <a:t>三种循环语句在控制流程时的区别和相互联系；</a:t>
            </a:r>
            <a:endParaRPr kumimoji="0" lang="zh-CN" altLang="zh-CN" sz="2400" dirty="0">
              <a:latin typeface="华文楷体" charset="-122"/>
            </a:endParaRPr>
          </a:p>
          <a:p>
            <a:pPr>
              <a:buFontTx/>
              <a:buNone/>
            </a:pPr>
            <a:r>
              <a:rPr kumimoji="0" lang="en-US" altLang="zh-CN" sz="2400" dirty="0">
                <a:latin typeface="华文楷体" charset="-122"/>
              </a:rPr>
              <a:t>3</a:t>
            </a:r>
            <a:r>
              <a:rPr kumimoji="0" lang="zh-CN" altLang="en-US" sz="2400" dirty="0">
                <a:latin typeface="华文楷体" charset="-122"/>
              </a:rPr>
              <a:t>．</a:t>
            </a:r>
            <a:r>
              <a:rPr kumimoji="0" lang="zh-CN" altLang="zh-CN" sz="2400" dirty="0">
                <a:latin typeface="华文楷体" charset="-122"/>
              </a:rPr>
              <a:t> </a:t>
            </a:r>
            <a:r>
              <a:rPr kumimoji="0" lang="zh-CN" altLang="en-US" sz="2400" dirty="0">
                <a:latin typeface="华文楷体" charset="-122"/>
              </a:rPr>
              <a:t>条件语句的嵌套和循环语句的嵌套；</a:t>
            </a:r>
            <a:endParaRPr kumimoji="0" lang="zh-CN" altLang="zh-CN" sz="2400" dirty="0">
              <a:latin typeface="华文楷体" charset="-122"/>
            </a:endParaRPr>
          </a:p>
          <a:p>
            <a:pPr>
              <a:buFontTx/>
              <a:buNone/>
            </a:pPr>
            <a:r>
              <a:rPr kumimoji="0" lang="en-US" altLang="zh-CN" sz="2400" dirty="0">
                <a:latin typeface="华文楷体" charset="-122"/>
              </a:rPr>
              <a:t>4</a:t>
            </a:r>
            <a:r>
              <a:rPr kumimoji="0" lang="zh-CN" altLang="en-US" sz="2400" dirty="0">
                <a:latin typeface="华文楷体" charset="-122"/>
              </a:rPr>
              <a:t>．</a:t>
            </a:r>
            <a:r>
              <a:rPr kumimoji="0" lang="en-US" altLang="zh-CN" sz="2400" dirty="0">
                <a:latin typeface="华文楷体" charset="-122"/>
              </a:rPr>
              <a:t> break</a:t>
            </a:r>
            <a:r>
              <a:rPr kumimoji="0" lang="zh-CN" altLang="en-US" sz="2400" dirty="0">
                <a:latin typeface="华文楷体" charset="-122"/>
              </a:rPr>
              <a:t>语句在</a:t>
            </a:r>
            <a:r>
              <a:rPr kumimoji="0" lang="en-US" altLang="zh-CN" sz="2400" dirty="0">
                <a:latin typeface="华文楷体" charset="-122"/>
              </a:rPr>
              <a:t>switch</a:t>
            </a:r>
            <a:r>
              <a:rPr kumimoji="0" lang="zh-CN" altLang="en-US" sz="2400" dirty="0">
                <a:latin typeface="华文楷体" charset="-122"/>
              </a:rPr>
              <a:t>语句和循环语句中的作用；</a:t>
            </a:r>
            <a:endParaRPr kumimoji="0" lang="zh-CN" altLang="zh-CN" sz="2400" dirty="0">
              <a:latin typeface="华文楷体" charset="-122"/>
            </a:endParaRPr>
          </a:p>
          <a:p>
            <a:pPr>
              <a:buFontTx/>
              <a:buNone/>
            </a:pPr>
            <a:r>
              <a:rPr kumimoji="0" lang="en-US" altLang="zh-CN" sz="2400" dirty="0">
                <a:latin typeface="华文楷体" charset="-122"/>
              </a:rPr>
              <a:t>5</a:t>
            </a:r>
            <a:r>
              <a:rPr kumimoji="0" lang="zh-CN" altLang="en-US" sz="2400" dirty="0">
                <a:latin typeface="华文楷体" charset="-122"/>
              </a:rPr>
              <a:t>．</a:t>
            </a:r>
            <a:r>
              <a:rPr kumimoji="0" lang="en-US" altLang="zh-CN" sz="2400" dirty="0">
                <a:latin typeface="华文楷体" charset="-122"/>
              </a:rPr>
              <a:t> continue</a:t>
            </a:r>
            <a:r>
              <a:rPr kumimoji="0" lang="zh-CN" altLang="en-US" sz="2400" dirty="0">
                <a:latin typeface="华文楷体" charset="-122"/>
              </a:rPr>
              <a:t>语句在循环语句中的作用。</a:t>
            </a:r>
            <a:endParaRPr kumimoji="0" lang="zh-CN" altLang="zh-CN" sz="2400" dirty="0">
              <a:latin typeface="华文楷体" charset="-122"/>
            </a:endParaRPr>
          </a:p>
          <a:p>
            <a:pPr>
              <a:buFontTx/>
              <a:buNone/>
            </a:pPr>
            <a:endParaRPr kumimoji="0" lang="zh-CN" altLang="en-US" sz="2400" dirty="0">
              <a:latin typeface="华文楷体" charset="-122"/>
            </a:endParaRPr>
          </a:p>
          <a:p>
            <a:pPr>
              <a:buFontTx/>
              <a:buNone/>
            </a:pPr>
            <a:endParaRPr kumimoji="0" lang="zh-CN" altLang="en-US" sz="2400" dirty="0">
              <a:latin typeface="华文楷体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F2A8-E23E-AB4B-888B-706A680425CD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/>
        </p:nvSpPr>
        <p:spPr bwMode="auto">
          <a:xfrm>
            <a:off x="457200" y="304800"/>
            <a:ext cx="289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3">
              <a:buClr>
                <a:schemeClr val="tx1"/>
              </a:buClr>
              <a:buFont typeface="Wingdings" charset="2"/>
              <a:buChar char="«"/>
            </a:pPr>
            <a:endParaRPr lang="zh-CN" altLang="en-US">
              <a:latin typeface="Times New Roman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24188" y="1706563"/>
            <a:ext cx="2432050" cy="8604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>
                <a:latin typeface="Times New Roman" charset="0"/>
                <a:ea typeface="隶书" charset="0"/>
              </a:rPr>
              <a:t>while(</a:t>
            </a:r>
            <a:r>
              <a:rPr lang="zh-CN" altLang="en-US">
                <a:latin typeface="Times New Roman" charset="0"/>
                <a:ea typeface="隶书" charset="0"/>
              </a:rPr>
              <a:t>表达式</a:t>
            </a:r>
            <a:r>
              <a:rPr lang="en-US" altLang="zh-CN">
                <a:latin typeface="Times New Roman" charset="0"/>
                <a:ea typeface="隶书" charset="0"/>
              </a:rPr>
              <a:t>) </a:t>
            </a:r>
          </a:p>
          <a:p>
            <a:r>
              <a:rPr lang="en-US" altLang="zh-CN">
                <a:latin typeface="Times New Roman" charset="0"/>
                <a:ea typeface="隶书" charset="0"/>
              </a:rPr>
              <a:t>     </a:t>
            </a:r>
            <a:r>
              <a:rPr lang="zh-CN" altLang="en-US">
                <a:latin typeface="Times New Roman" charset="0"/>
                <a:ea typeface="隶书" charset="0"/>
              </a:rPr>
              <a:t>循环体语句；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38550" y="3005138"/>
            <a:ext cx="2400300" cy="3438525"/>
            <a:chOff x="2304" y="1488"/>
            <a:chExt cx="1512" cy="2166"/>
          </a:xfrm>
        </p:grpSpPr>
        <p:sp>
          <p:nvSpPr>
            <p:cNvPr id="91143" name="Line 6"/>
            <p:cNvSpPr>
              <a:spLocks noChangeShapeType="1"/>
            </p:cNvSpPr>
            <p:nvPr/>
          </p:nvSpPr>
          <p:spPr bwMode="auto">
            <a:xfrm>
              <a:off x="3014" y="1776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91144" name="AutoShape 7"/>
            <p:cNvSpPr>
              <a:spLocks noChangeArrowheads="1"/>
            </p:cNvSpPr>
            <p:nvPr/>
          </p:nvSpPr>
          <p:spPr bwMode="auto">
            <a:xfrm>
              <a:off x="2508" y="2080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表达式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91145" name="Line 8"/>
            <p:cNvSpPr>
              <a:spLocks noChangeShapeType="1"/>
            </p:cNvSpPr>
            <p:nvPr/>
          </p:nvSpPr>
          <p:spPr bwMode="auto">
            <a:xfrm>
              <a:off x="3014" y="2381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91146" name="Text Box 9"/>
            <p:cNvSpPr txBox="1">
              <a:spLocks noChangeArrowheads="1"/>
            </p:cNvSpPr>
            <p:nvPr/>
          </p:nvSpPr>
          <p:spPr bwMode="auto">
            <a:xfrm>
              <a:off x="2688" y="2654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</a:rPr>
                <a:t>循环体</a:t>
              </a:r>
            </a:p>
          </p:txBody>
        </p:sp>
        <p:sp>
          <p:nvSpPr>
            <p:cNvPr id="91147" name="Line 10"/>
            <p:cNvSpPr>
              <a:spLocks noChangeShapeType="1"/>
            </p:cNvSpPr>
            <p:nvPr/>
          </p:nvSpPr>
          <p:spPr bwMode="auto">
            <a:xfrm>
              <a:off x="3014" y="2910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8" name="Line 11"/>
            <p:cNvSpPr>
              <a:spLocks noChangeShapeType="1"/>
            </p:cNvSpPr>
            <p:nvPr/>
          </p:nvSpPr>
          <p:spPr bwMode="auto">
            <a:xfrm flipH="1">
              <a:off x="2304" y="3065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9" name="Line 12"/>
            <p:cNvSpPr>
              <a:spLocks noChangeShapeType="1"/>
            </p:cNvSpPr>
            <p:nvPr/>
          </p:nvSpPr>
          <p:spPr bwMode="auto">
            <a:xfrm flipV="1">
              <a:off x="2304" y="1910"/>
              <a:ext cx="0" cy="1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0" name="Line 13"/>
            <p:cNvSpPr>
              <a:spLocks noChangeShapeType="1"/>
            </p:cNvSpPr>
            <p:nvPr/>
          </p:nvSpPr>
          <p:spPr bwMode="auto">
            <a:xfrm>
              <a:off x="2304" y="1910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1" name="Line 14"/>
            <p:cNvSpPr>
              <a:spLocks noChangeShapeType="1"/>
            </p:cNvSpPr>
            <p:nvPr/>
          </p:nvSpPr>
          <p:spPr bwMode="auto">
            <a:xfrm>
              <a:off x="3493" y="2220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2" name="Line 15"/>
            <p:cNvSpPr>
              <a:spLocks noChangeShapeType="1"/>
            </p:cNvSpPr>
            <p:nvPr/>
          </p:nvSpPr>
          <p:spPr bwMode="auto">
            <a:xfrm>
              <a:off x="3769" y="2220"/>
              <a:ext cx="0" cy="10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3" name="Line 16"/>
            <p:cNvSpPr>
              <a:spLocks noChangeShapeType="1"/>
            </p:cNvSpPr>
            <p:nvPr/>
          </p:nvSpPr>
          <p:spPr bwMode="auto">
            <a:xfrm flipH="1">
              <a:off x="3014" y="3221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4" name="Line 17"/>
            <p:cNvSpPr>
              <a:spLocks noChangeShapeType="1"/>
            </p:cNvSpPr>
            <p:nvPr/>
          </p:nvSpPr>
          <p:spPr bwMode="auto">
            <a:xfrm>
              <a:off x="3014" y="3221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5" name="Text Box 18"/>
            <p:cNvSpPr txBox="1">
              <a:spLocks noChangeArrowheads="1"/>
            </p:cNvSpPr>
            <p:nvPr/>
          </p:nvSpPr>
          <p:spPr bwMode="auto">
            <a:xfrm>
              <a:off x="3354" y="1970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91156" name="Text Box 19"/>
            <p:cNvSpPr txBox="1">
              <a:spLocks noChangeArrowheads="1"/>
            </p:cNvSpPr>
            <p:nvPr/>
          </p:nvSpPr>
          <p:spPr bwMode="auto">
            <a:xfrm>
              <a:off x="2928" y="2352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91157" name="AutoShape 20"/>
            <p:cNvSpPr>
              <a:spLocks noChangeArrowheads="1"/>
            </p:cNvSpPr>
            <p:nvPr/>
          </p:nvSpPr>
          <p:spPr bwMode="auto">
            <a:xfrm>
              <a:off x="2640" y="1488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while</a:t>
              </a:r>
            </a:p>
          </p:txBody>
        </p:sp>
      </p:grpSp>
      <p:sp>
        <p:nvSpPr>
          <p:cNvPr id="57349" name="Rectangle 21"/>
          <p:cNvSpPr>
            <a:spLocks noGrp="1" noChangeArrowheads="1"/>
          </p:cNvSpPr>
          <p:nvPr>
            <p:ph type="title"/>
          </p:nvPr>
        </p:nvSpPr>
        <p:spPr>
          <a:xfrm>
            <a:off x="592138" y="330200"/>
            <a:ext cx="7340600" cy="6064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>
                <a:latin typeface="Times New Roman" charset="0"/>
                <a:ea typeface="隶书" charset="0"/>
              </a:rPr>
              <a:t>while</a:t>
            </a:r>
            <a:r>
              <a:rPr kumimoji="0" lang="zh-CN">
                <a:latin typeface="隶书" charset="0"/>
                <a:ea typeface="隶书" charset="0"/>
              </a:rPr>
              <a:t>语句</a:t>
            </a:r>
            <a:endParaRPr kumimoji="0"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5622" name="Rectangle 22"/>
          <p:cNvSpPr>
            <a:spLocks noGrp="1" noChangeArrowheads="1"/>
          </p:cNvSpPr>
          <p:nvPr>
            <p:ph idx="1"/>
          </p:nvPr>
        </p:nvSpPr>
        <p:spPr>
          <a:xfrm>
            <a:off x="592138" y="1628775"/>
            <a:ext cx="3257550" cy="1319213"/>
          </a:xfrm>
        </p:spPr>
        <p:txBody>
          <a:bodyPr/>
          <a:lstStyle/>
          <a:p>
            <a:r>
              <a:rPr kumimoji="0" lang="zh-CN" altLang="en-US">
                <a:latin typeface="Arial" charset="0"/>
                <a:ea typeface="隶书" charset="0"/>
              </a:rPr>
              <a:t>一般形式</a:t>
            </a:r>
          </a:p>
          <a:p>
            <a:endParaRPr kumimoji="0" lang="en-US" altLang="zh-CN">
              <a:latin typeface="Arial" charset="0"/>
              <a:ea typeface="隶书" charset="0"/>
            </a:endParaRPr>
          </a:p>
        </p:txBody>
      </p:sp>
      <p:sp>
        <p:nvSpPr>
          <p:cNvPr id="23" name="Rectangle 22"/>
          <p:cNvSpPr txBox="1">
            <a:spLocks noChangeArrowheads="1"/>
          </p:cNvSpPr>
          <p:nvPr/>
        </p:nvSpPr>
        <p:spPr bwMode="auto">
          <a:xfrm>
            <a:off x="628650" y="3000375"/>
            <a:ext cx="325755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"/>
            </a:pPr>
            <a:r>
              <a:rPr kumimoji="0" lang="zh-CN" altLang="en-US" sz="2800">
                <a:solidFill>
                  <a:schemeClr val="tx2"/>
                </a:solidFill>
                <a:ea typeface="隶书" charset="0"/>
              </a:rPr>
              <a:t>执行流程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"/>
            </a:pPr>
            <a:endParaRPr kumimoji="0" lang="en-US" altLang="zh-CN" sz="2800">
              <a:solidFill>
                <a:schemeClr val="tx2"/>
              </a:solidFill>
              <a:ea typeface="隶书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AB3-1989-CA46-8817-0F2A786D3124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85800"/>
            <a:ext cx="78486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2"/>
            <a:endParaRPr lang="zh-CN" altLang="en-US" sz="2800">
              <a:latin typeface="Times New Roman" charset="0"/>
            </a:endParaRPr>
          </a:p>
        </p:txBody>
      </p:sp>
      <p:sp>
        <p:nvSpPr>
          <p:cNvPr id="93187" name="Rectangle 11"/>
          <p:cNvSpPr>
            <a:spLocks noGrp="1" noChangeArrowheads="1"/>
          </p:cNvSpPr>
          <p:nvPr>
            <p:ph type="title"/>
          </p:nvPr>
        </p:nvSpPr>
        <p:spPr>
          <a:xfrm>
            <a:off x="675132" y="579749"/>
            <a:ext cx="7772400" cy="705714"/>
          </a:xfrm>
        </p:spPr>
        <p:txBody>
          <a:bodyPr/>
          <a:lstStyle/>
          <a:p>
            <a:r>
              <a:rPr kumimoji="0" lang="en-US" altLang="zh-CN" dirty="0">
                <a:latin typeface="Times New Roman" charset="0"/>
                <a:ea typeface="隶书" charset="0"/>
              </a:rPr>
              <a:t>while</a:t>
            </a:r>
            <a:r>
              <a:rPr kumimoji="0" lang="zh-CN" altLang="en-US" dirty="0">
                <a:latin typeface="Times New Roman" charset="0"/>
                <a:ea typeface="隶书" charset="0"/>
              </a:rPr>
              <a:t>语句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idx="1"/>
          </p:nvPr>
        </p:nvSpPr>
        <p:spPr>
          <a:xfrm>
            <a:off x="449263" y="1628775"/>
            <a:ext cx="7772400" cy="4648200"/>
          </a:xfrm>
        </p:spPr>
        <p:txBody>
          <a:bodyPr>
            <a:normAutofit/>
          </a:bodyPr>
          <a:lstStyle/>
          <a:p>
            <a:pPr lvl="1">
              <a:spcBef>
                <a:spcPct val="0"/>
              </a:spcBef>
              <a:buClr>
                <a:schemeClr val="tx1"/>
              </a:buClr>
            </a:pPr>
            <a:r>
              <a:rPr kumimoji="0" lang="zh-CN" altLang="en-US" sz="2800" dirty="0">
                <a:latin typeface="华文楷体" charset="-122"/>
              </a:rPr>
              <a:t>特点：先判断表达式，后执行循环体</a:t>
            </a:r>
          </a:p>
          <a:p>
            <a:pPr lvl="1">
              <a:spcBef>
                <a:spcPct val="0"/>
              </a:spcBef>
              <a:buClr>
                <a:schemeClr val="tx1"/>
              </a:buClr>
            </a:pPr>
            <a:r>
              <a:rPr kumimoji="0" lang="zh-CN" altLang="en-US" sz="2800" dirty="0">
                <a:latin typeface="华文楷体" charset="-122"/>
              </a:rPr>
              <a:t>说明：</a:t>
            </a:r>
          </a:p>
          <a:p>
            <a:pPr lvl="2">
              <a:spcBef>
                <a:spcPct val="0"/>
              </a:spcBef>
            </a:pPr>
            <a:r>
              <a:rPr kumimoji="0" lang="zh-CN" altLang="en-US" sz="2800" dirty="0">
                <a:latin typeface="华文楷体" charset="-122"/>
              </a:rPr>
              <a:t>循环体有可能一次也不执行</a:t>
            </a:r>
            <a:endParaRPr kumimoji="0" lang="zh-CN" altLang="zh-CN" sz="2800" dirty="0">
              <a:latin typeface="华文楷体" charset="-122"/>
            </a:endParaRPr>
          </a:p>
          <a:p>
            <a:pPr lvl="2">
              <a:spcBef>
                <a:spcPct val="0"/>
              </a:spcBef>
            </a:pPr>
            <a:r>
              <a:rPr kumimoji="0" lang="zh-CN" altLang="en-US" sz="2800" dirty="0">
                <a:latin typeface="华文楷体" charset="-122"/>
              </a:rPr>
              <a:t>循环体可为任意类型语句</a:t>
            </a:r>
            <a:endParaRPr kumimoji="0" lang="zh-CN" altLang="zh-CN" sz="2800" dirty="0">
              <a:latin typeface="华文楷体" charset="-122"/>
            </a:endParaRPr>
          </a:p>
          <a:p>
            <a:pPr lvl="2">
              <a:spcBef>
                <a:spcPct val="0"/>
              </a:spcBef>
            </a:pPr>
            <a:r>
              <a:rPr kumimoji="0" lang="zh-CN" altLang="en-US" sz="2800" dirty="0">
                <a:latin typeface="华文楷体" charset="-122"/>
              </a:rPr>
              <a:t>下列情况，退出</a:t>
            </a:r>
            <a:r>
              <a:rPr kumimoji="0" lang="en-US" altLang="zh-CN" sz="2800" dirty="0">
                <a:latin typeface="华文楷体" charset="-122"/>
              </a:rPr>
              <a:t>while</a:t>
            </a:r>
            <a:r>
              <a:rPr kumimoji="0" lang="zh-CN" altLang="en-US" sz="2800" dirty="0">
                <a:latin typeface="华文楷体" charset="-122"/>
              </a:rPr>
              <a:t>循环</a:t>
            </a:r>
            <a:endParaRPr kumimoji="0" lang="zh-CN" altLang="zh-CN" sz="2800" dirty="0">
              <a:latin typeface="华文楷体" charset="-122"/>
            </a:endParaRPr>
          </a:p>
          <a:p>
            <a:pPr lvl="3">
              <a:spcBef>
                <a:spcPct val="0"/>
              </a:spcBef>
            </a:pPr>
            <a:r>
              <a:rPr kumimoji="0" lang="zh-CN" altLang="en-US" sz="2800" dirty="0">
                <a:latin typeface="华文楷体" charset="-122"/>
              </a:rPr>
              <a:t>条件表达式不成立（为零）</a:t>
            </a:r>
          </a:p>
          <a:p>
            <a:pPr lvl="3">
              <a:spcBef>
                <a:spcPct val="0"/>
              </a:spcBef>
            </a:pPr>
            <a:r>
              <a:rPr kumimoji="0" lang="zh-CN" altLang="en-US" sz="2800" dirty="0">
                <a:latin typeface="华文楷体" charset="-122"/>
              </a:rPr>
              <a:t>循环体内遇</a:t>
            </a:r>
            <a:r>
              <a:rPr kumimoji="0" lang="en-US" altLang="zh-CN" sz="2800" dirty="0" err="1">
                <a:latin typeface="华文楷体" charset="-122"/>
              </a:rPr>
              <a:t>break,return,goto</a:t>
            </a:r>
            <a:endParaRPr kumimoji="0" lang="en-US" altLang="zh-CN" sz="2800" dirty="0">
              <a:latin typeface="华文楷体" charset="-122"/>
            </a:endParaRPr>
          </a:p>
          <a:p>
            <a:pPr lvl="2">
              <a:spcBef>
                <a:spcPct val="0"/>
              </a:spcBef>
              <a:buClr>
                <a:schemeClr val="tx2"/>
              </a:buClr>
            </a:pPr>
            <a:r>
              <a:rPr kumimoji="0" lang="zh-CN" altLang="en-US" sz="2800" dirty="0">
                <a:latin typeface="华文楷体" charset="-122"/>
              </a:rPr>
              <a:t>无限循环</a:t>
            </a:r>
            <a:r>
              <a:rPr kumimoji="0" lang="en-US" altLang="zh-CN" sz="2800" dirty="0">
                <a:latin typeface="华文楷体" charset="-122"/>
              </a:rPr>
              <a:t>:  while(true)</a:t>
            </a:r>
          </a:p>
          <a:p>
            <a:pPr lvl="2">
              <a:spcBef>
                <a:spcPct val="0"/>
              </a:spcBef>
              <a:buClr>
                <a:srgbClr val="FF00FF"/>
              </a:buClr>
              <a:buFont typeface="Wingdings" charset="2"/>
              <a:buNone/>
            </a:pPr>
            <a:r>
              <a:rPr kumimoji="0" lang="en-US" altLang="zh-CN" sz="2800" dirty="0">
                <a:latin typeface="华文楷体" charset="-122"/>
              </a:rPr>
              <a:t>              </a:t>
            </a:r>
            <a:r>
              <a:rPr kumimoji="0" lang="zh-CN" altLang="en-US" sz="2800" dirty="0">
                <a:latin typeface="华文楷体" charset="-122"/>
              </a:rPr>
              <a:t>循环体</a:t>
            </a:r>
            <a:r>
              <a:rPr kumimoji="0" lang="en-US" altLang="zh-CN" sz="2800" dirty="0">
                <a:latin typeface="华文楷体" charset="-122"/>
              </a:rPr>
              <a:t>;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110F-B526-EF42-921F-9685B0619D0E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4"/>
          <p:cNvSpPr txBox="1">
            <a:spLocks noChangeArrowheads="1"/>
          </p:cNvSpPr>
          <p:nvPr/>
        </p:nvSpPr>
        <p:spPr bwMode="auto">
          <a:xfrm>
            <a:off x="360363" y="458788"/>
            <a:ext cx="253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latin typeface="Times New Roman" charset="0"/>
              </a:rPr>
              <a:t>例 用</a:t>
            </a:r>
            <a:r>
              <a:rPr lang="en-US" altLang="zh-CN">
                <a:latin typeface="Times New Roman" charset="0"/>
              </a:rPr>
              <a:t>while</a:t>
            </a:r>
            <a:r>
              <a:rPr lang="zh-CN" altLang="en-US">
                <a:latin typeface="Times New Roman" charset="0"/>
              </a:rPr>
              <a:t>循环求 </a:t>
            </a:r>
          </a:p>
        </p:txBody>
      </p:sp>
      <p:graphicFrame>
        <p:nvGraphicFramePr>
          <p:cNvPr id="95234" name="Object 5"/>
          <p:cNvGraphicFramePr>
            <a:graphicFrameLocks noChangeAspect="1"/>
          </p:cNvGraphicFramePr>
          <p:nvPr/>
        </p:nvGraphicFramePr>
        <p:xfrm>
          <a:off x="2917825" y="230188"/>
          <a:ext cx="9953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8" name="公式" r:id="rId4" imgW="304668" imgH="431613" progId="Equation.3">
                  <p:embed/>
                </p:oleObj>
              </mc:Choice>
              <mc:Fallback>
                <p:oleObj name="公式" r:id="rId4" imgW="304668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230188"/>
                        <a:ext cx="995363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395538" y="1235907"/>
            <a:ext cx="3111500" cy="526573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#include &lt;stdio.h&gt; </a:t>
            </a:r>
          </a:p>
          <a:p>
            <a:endParaRPr lang="en-US" altLang="zh-CN" sz="2800">
              <a:ea typeface="隶书" charset="0"/>
            </a:endParaRPr>
          </a:p>
          <a:p>
            <a:r>
              <a:rPr lang="en-US" altLang="zh-CN" sz="2800">
                <a:ea typeface="隶书" charset="0"/>
              </a:rPr>
              <a:t>int main( )</a:t>
            </a:r>
          </a:p>
          <a:p>
            <a:r>
              <a:rPr lang="en-US" altLang="zh-CN" sz="2800">
                <a:ea typeface="隶书" charset="0"/>
              </a:rPr>
              <a:t>{   int i,sum=0;</a:t>
            </a:r>
          </a:p>
          <a:p>
            <a:r>
              <a:rPr lang="en-US" altLang="zh-CN" sz="2800">
                <a:ea typeface="隶书" charset="0"/>
              </a:rPr>
              <a:t>    i=1;</a:t>
            </a:r>
          </a:p>
          <a:p>
            <a:r>
              <a:rPr lang="en-US" altLang="zh-CN" sz="2800">
                <a:ea typeface="隶书" charset="0"/>
              </a:rPr>
              <a:t>    while(i&lt;=100)</a:t>
            </a:r>
          </a:p>
          <a:p>
            <a:r>
              <a:rPr lang="en-US" altLang="zh-CN" sz="2800">
                <a:ea typeface="隶书" charset="0"/>
              </a:rPr>
              <a:t>    {  sum=sum+i;</a:t>
            </a:r>
          </a:p>
          <a:p>
            <a:r>
              <a:rPr lang="en-US" altLang="zh-CN" sz="2800">
                <a:ea typeface="隶书" charset="0"/>
              </a:rPr>
              <a:t>       i++;</a:t>
            </a:r>
          </a:p>
          <a:p>
            <a:r>
              <a:rPr lang="en-US" altLang="zh-CN" sz="2800">
                <a:ea typeface="隶书" charset="0"/>
              </a:rPr>
              <a:t>    }</a:t>
            </a:r>
          </a:p>
          <a:p>
            <a:r>
              <a:rPr lang="en-US" altLang="zh-CN" sz="2800">
                <a:ea typeface="隶书" charset="0"/>
              </a:rPr>
              <a:t>   printf(“%d”,sum);</a:t>
            </a:r>
          </a:p>
          <a:p>
            <a:r>
              <a:rPr lang="en-US" altLang="zh-CN" sz="2800">
                <a:ea typeface="隶书" charset="0"/>
              </a:rPr>
              <a:t>   return 0;</a:t>
            </a:r>
          </a:p>
          <a:p>
            <a:r>
              <a:rPr lang="en-US" altLang="zh-CN" sz="2800">
                <a:ea typeface="隶书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63613" y="2969457"/>
            <a:ext cx="1722437" cy="434975"/>
            <a:chOff x="487" y="1954"/>
            <a:chExt cx="1085" cy="274"/>
          </a:xfrm>
        </p:grpSpPr>
        <p:sp>
          <p:nvSpPr>
            <p:cNvPr id="95251" name="Line 9"/>
            <p:cNvSpPr>
              <a:spLocks noChangeShapeType="1"/>
            </p:cNvSpPr>
            <p:nvPr/>
          </p:nvSpPr>
          <p:spPr bwMode="auto">
            <a:xfrm>
              <a:off x="1056" y="2112"/>
              <a:ext cx="51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2" name="Text Box 10"/>
            <p:cNvSpPr txBox="1">
              <a:spLocks noChangeArrowheads="1"/>
            </p:cNvSpPr>
            <p:nvPr/>
          </p:nvSpPr>
          <p:spPr bwMode="auto">
            <a:xfrm>
              <a:off x="487" y="1954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循环初值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819650" y="3715582"/>
            <a:ext cx="2546350" cy="1003300"/>
            <a:chOff x="2844" y="2460"/>
            <a:chExt cx="1604" cy="632"/>
          </a:xfrm>
        </p:grpSpPr>
        <p:sp>
          <p:nvSpPr>
            <p:cNvPr id="95249" name="Line 12"/>
            <p:cNvSpPr>
              <a:spLocks noChangeShapeType="1"/>
            </p:cNvSpPr>
            <p:nvPr/>
          </p:nvSpPr>
          <p:spPr bwMode="auto">
            <a:xfrm flipH="1" flipV="1">
              <a:off x="2844" y="2460"/>
              <a:ext cx="780" cy="45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50" name="Text Box 13"/>
            <p:cNvSpPr txBox="1">
              <a:spLocks noChangeArrowheads="1"/>
            </p:cNvSpPr>
            <p:nvPr/>
          </p:nvSpPr>
          <p:spPr bwMode="auto">
            <a:xfrm>
              <a:off x="3727" y="2818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循环终值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87363" y="4302957"/>
            <a:ext cx="2655887" cy="434975"/>
            <a:chOff x="367" y="2794"/>
            <a:chExt cx="1673" cy="274"/>
          </a:xfrm>
        </p:grpSpPr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164" y="2916"/>
              <a:ext cx="876" cy="1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auto">
            <a:xfrm>
              <a:off x="367" y="2794"/>
              <a:ext cx="104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循环变量增值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638550" y="1807407"/>
            <a:ext cx="3613150" cy="2041525"/>
            <a:chOff x="2064" y="1246"/>
            <a:chExt cx="2276" cy="1286"/>
          </a:xfrm>
        </p:grpSpPr>
        <p:sp>
          <p:nvSpPr>
            <p:cNvPr id="95244" name="Oval 18"/>
            <p:cNvSpPr>
              <a:spLocks noChangeArrowheads="1"/>
            </p:cNvSpPr>
            <p:nvPr/>
          </p:nvSpPr>
          <p:spPr bwMode="auto">
            <a:xfrm>
              <a:off x="2064" y="2196"/>
              <a:ext cx="816" cy="33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95245" name="Line 19"/>
            <p:cNvSpPr>
              <a:spLocks noChangeShapeType="1"/>
            </p:cNvSpPr>
            <p:nvPr/>
          </p:nvSpPr>
          <p:spPr bwMode="auto">
            <a:xfrm flipH="1">
              <a:off x="2772" y="1416"/>
              <a:ext cx="816" cy="81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46" name="Text Box 20"/>
            <p:cNvSpPr txBox="1">
              <a:spLocks noChangeArrowheads="1"/>
            </p:cNvSpPr>
            <p:nvPr/>
          </p:nvSpPr>
          <p:spPr bwMode="auto">
            <a:xfrm>
              <a:off x="3619" y="1246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循环条件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997200" y="3866395"/>
            <a:ext cx="4476750" cy="2014537"/>
            <a:chOff x="1888" y="2711"/>
            <a:chExt cx="2820" cy="1269"/>
          </a:xfrm>
        </p:grpSpPr>
        <p:sp>
          <p:nvSpPr>
            <p:cNvPr id="95241" name="Line 24"/>
            <p:cNvSpPr>
              <a:spLocks noChangeShapeType="1"/>
            </p:cNvSpPr>
            <p:nvPr/>
          </p:nvSpPr>
          <p:spPr bwMode="auto">
            <a:xfrm flipH="1" flipV="1">
              <a:off x="3000" y="3156"/>
              <a:ext cx="1164" cy="6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42" name="Text Box 25"/>
            <p:cNvSpPr txBox="1">
              <a:spLocks noChangeArrowheads="1"/>
            </p:cNvSpPr>
            <p:nvPr/>
          </p:nvSpPr>
          <p:spPr bwMode="auto">
            <a:xfrm>
              <a:off x="4147" y="3706"/>
              <a:ext cx="56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循环体</a:t>
              </a:r>
            </a:p>
          </p:txBody>
        </p:sp>
        <p:sp>
          <p:nvSpPr>
            <p:cNvPr id="95243" name="Freeform 26"/>
            <p:cNvSpPr>
              <a:spLocks/>
            </p:cNvSpPr>
            <p:nvPr/>
          </p:nvSpPr>
          <p:spPr bwMode="auto">
            <a:xfrm>
              <a:off x="1888" y="2711"/>
              <a:ext cx="1325" cy="573"/>
            </a:xfrm>
            <a:custGeom>
              <a:avLst/>
              <a:gdLst>
                <a:gd name="T0" fmla="*/ 44 w 1325"/>
                <a:gd name="T1" fmla="*/ 37 h 573"/>
                <a:gd name="T2" fmla="*/ 500 w 1325"/>
                <a:gd name="T3" fmla="*/ 61 h 573"/>
                <a:gd name="T4" fmla="*/ 620 w 1325"/>
                <a:gd name="T5" fmla="*/ 49 h 573"/>
                <a:gd name="T6" fmla="*/ 692 w 1325"/>
                <a:gd name="T7" fmla="*/ 25 h 573"/>
                <a:gd name="T8" fmla="*/ 1124 w 1325"/>
                <a:gd name="T9" fmla="*/ 13 h 573"/>
                <a:gd name="T10" fmla="*/ 1232 w 1325"/>
                <a:gd name="T11" fmla="*/ 61 h 573"/>
                <a:gd name="T12" fmla="*/ 1304 w 1325"/>
                <a:gd name="T13" fmla="*/ 109 h 573"/>
                <a:gd name="T14" fmla="*/ 1304 w 1325"/>
                <a:gd name="T15" fmla="*/ 229 h 573"/>
                <a:gd name="T16" fmla="*/ 1208 w 1325"/>
                <a:gd name="T17" fmla="*/ 397 h 573"/>
                <a:gd name="T18" fmla="*/ 692 w 1325"/>
                <a:gd name="T19" fmla="*/ 553 h 573"/>
                <a:gd name="T20" fmla="*/ 80 w 1325"/>
                <a:gd name="T21" fmla="*/ 517 h 573"/>
                <a:gd name="T22" fmla="*/ 44 w 1325"/>
                <a:gd name="T23" fmla="*/ 313 h 573"/>
                <a:gd name="T24" fmla="*/ 56 w 1325"/>
                <a:gd name="T25" fmla="*/ 97 h 573"/>
                <a:gd name="T26" fmla="*/ 44 w 1325"/>
                <a:gd name="T27" fmla="*/ 37 h 5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25"/>
                <a:gd name="T43" fmla="*/ 0 h 573"/>
                <a:gd name="T44" fmla="*/ 1325 w 1325"/>
                <a:gd name="T45" fmla="*/ 573 h 5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25" h="573">
                  <a:moveTo>
                    <a:pt x="44" y="37"/>
                  </a:moveTo>
                  <a:cubicBezTo>
                    <a:pt x="155" y="0"/>
                    <a:pt x="376" y="47"/>
                    <a:pt x="500" y="61"/>
                  </a:cubicBezTo>
                  <a:cubicBezTo>
                    <a:pt x="540" y="57"/>
                    <a:pt x="580" y="56"/>
                    <a:pt x="620" y="49"/>
                  </a:cubicBezTo>
                  <a:cubicBezTo>
                    <a:pt x="645" y="44"/>
                    <a:pt x="667" y="26"/>
                    <a:pt x="692" y="25"/>
                  </a:cubicBezTo>
                  <a:cubicBezTo>
                    <a:pt x="836" y="21"/>
                    <a:pt x="980" y="17"/>
                    <a:pt x="1124" y="13"/>
                  </a:cubicBezTo>
                  <a:cubicBezTo>
                    <a:pt x="1240" y="32"/>
                    <a:pt x="1159" y="5"/>
                    <a:pt x="1232" y="61"/>
                  </a:cubicBezTo>
                  <a:cubicBezTo>
                    <a:pt x="1255" y="79"/>
                    <a:pt x="1304" y="109"/>
                    <a:pt x="1304" y="109"/>
                  </a:cubicBezTo>
                  <a:cubicBezTo>
                    <a:pt x="1325" y="171"/>
                    <a:pt x="1319" y="135"/>
                    <a:pt x="1304" y="229"/>
                  </a:cubicBezTo>
                  <a:cubicBezTo>
                    <a:pt x="1292" y="306"/>
                    <a:pt x="1272" y="355"/>
                    <a:pt x="1208" y="397"/>
                  </a:cubicBezTo>
                  <a:cubicBezTo>
                    <a:pt x="1091" y="573"/>
                    <a:pt x="880" y="545"/>
                    <a:pt x="692" y="553"/>
                  </a:cubicBezTo>
                  <a:cubicBezTo>
                    <a:pt x="464" y="546"/>
                    <a:pt x="292" y="541"/>
                    <a:pt x="80" y="517"/>
                  </a:cubicBezTo>
                  <a:cubicBezTo>
                    <a:pt x="0" y="464"/>
                    <a:pt x="37" y="418"/>
                    <a:pt x="44" y="313"/>
                  </a:cubicBezTo>
                  <a:cubicBezTo>
                    <a:pt x="49" y="241"/>
                    <a:pt x="52" y="169"/>
                    <a:pt x="56" y="97"/>
                  </a:cubicBezTo>
                  <a:cubicBezTo>
                    <a:pt x="41" y="53"/>
                    <a:pt x="44" y="74"/>
                    <a:pt x="44" y="37"/>
                  </a:cubicBez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F7AE-507A-FC4A-8C0A-6C7294D98ED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862013" y="650875"/>
            <a:ext cx="5265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例 编写一个程序显示</a:t>
            </a:r>
            <a:r>
              <a:rPr lang="en-US" altLang="zh-CN" sz="2800">
                <a:latin typeface="Times New Roman" charset="0"/>
              </a:rPr>
              <a:t>1~10</a:t>
            </a:r>
            <a:r>
              <a:rPr lang="zh-CN" altLang="en-US" sz="2800">
                <a:latin typeface="Times New Roman" charset="0"/>
              </a:rPr>
              <a:t>的平方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282700" y="1743075"/>
            <a:ext cx="4933950" cy="39719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int main( )</a:t>
            </a:r>
          </a:p>
          <a:p>
            <a:r>
              <a:rPr lang="en-US" altLang="zh-CN" sz="2800">
                <a:ea typeface="隶书" charset="0"/>
              </a:rPr>
              <a:t>{   int i=1;</a:t>
            </a:r>
          </a:p>
          <a:p>
            <a:r>
              <a:rPr lang="en-US" altLang="zh-CN" sz="2800">
                <a:ea typeface="隶书" charset="0"/>
              </a:rPr>
              <a:t>    while(i&lt;=10)</a:t>
            </a:r>
          </a:p>
          <a:p>
            <a:r>
              <a:rPr lang="en-US" altLang="zh-CN" sz="2800">
                <a:ea typeface="隶书" charset="0"/>
              </a:rPr>
              <a:t>    {  </a:t>
            </a:r>
          </a:p>
          <a:p>
            <a:r>
              <a:rPr lang="en-US" altLang="zh-CN" sz="2800">
                <a:ea typeface="隶书" charset="0"/>
              </a:rPr>
              <a:t>     printf(“%d*%d=%d\n”,i,i,i*i);</a:t>
            </a:r>
          </a:p>
          <a:p>
            <a:r>
              <a:rPr lang="en-US" altLang="zh-CN" sz="2800">
                <a:ea typeface="隶书" charset="0"/>
              </a:rPr>
              <a:t>       i++;</a:t>
            </a:r>
          </a:p>
          <a:p>
            <a:r>
              <a:rPr lang="en-US" altLang="zh-CN" sz="2800">
                <a:ea typeface="隶书" charset="0"/>
              </a:rPr>
              <a:t>    }</a:t>
            </a:r>
          </a:p>
          <a:p>
            <a:r>
              <a:rPr lang="en-US" altLang="zh-CN" sz="2800">
                <a:ea typeface="隶书" charset="0"/>
              </a:rPr>
              <a:t>    return 0;</a:t>
            </a:r>
          </a:p>
          <a:p>
            <a:r>
              <a:rPr lang="en-US" altLang="zh-CN" sz="2800">
                <a:ea typeface="隶书" charset="0"/>
              </a:rPr>
              <a:t>}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840538" y="1703388"/>
            <a:ext cx="1746250" cy="4146550"/>
          </a:xfrm>
          <a:prstGeom prst="rect">
            <a:avLst/>
          </a:prstGeom>
          <a:solidFill>
            <a:schemeClr val="tx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Times New Roman" charset="0"/>
              </a:rPr>
              <a:t>运行结果：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1*1=1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2*2=4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3*3=9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4*4=16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5*5=25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6*6=36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7*7=49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8*8=64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9*9=81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charset="0"/>
              </a:rPr>
              <a:t>10*10=100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C0E-3EAB-5043-8C89-1AE1116DE13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 autoUpdateAnimBg="0"/>
      <p:bldP spid="73734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767138" y="1609725"/>
            <a:ext cx="2508250" cy="12255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>
                <a:latin typeface="Times New Roman" charset="0"/>
                <a:ea typeface="隶书" charset="0"/>
              </a:rPr>
              <a:t>do </a:t>
            </a:r>
          </a:p>
          <a:p>
            <a:r>
              <a:rPr lang="en-US" altLang="zh-CN">
                <a:latin typeface="Times New Roman" charset="0"/>
                <a:ea typeface="隶书" charset="0"/>
              </a:rPr>
              <a:t>      </a:t>
            </a:r>
            <a:r>
              <a:rPr lang="zh-CN" altLang="en-US">
                <a:latin typeface="Times New Roman" charset="0"/>
                <a:ea typeface="隶书" charset="0"/>
              </a:rPr>
              <a:t>循环体语句；</a:t>
            </a:r>
            <a:endParaRPr lang="zh-CN" altLang="zh-CN">
              <a:latin typeface="Times New Roman" charset="0"/>
              <a:ea typeface="隶书" charset="0"/>
            </a:endParaRPr>
          </a:p>
          <a:p>
            <a:r>
              <a:rPr lang="zh-CN" altLang="zh-CN">
                <a:latin typeface="Times New Roman" charset="0"/>
                <a:ea typeface="隶书" charset="0"/>
              </a:rPr>
              <a:t> </a:t>
            </a:r>
            <a:r>
              <a:rPr lang="en-US" altLang="zh-CN">
                <a:latin typeface="Times New Roman" charset="0"/>
                <a:ea typeface="隶书" charset="0"/>
              </a:rPr>
              <a:t>while(</a:t>
            </a:r>
            <a:r>
              <a:rPr lang="zh-CN" altLang="en-US">
                <a:latin typeface="Times New Roman" charset="0"/>
                <a:ea typeface="隶书" charset="0"/>
              </a:rPr>
              <a:t>表达式</a:t>
            </a:r>
            <a:r>
              <a:rPr lang="en-US" altLang="zh-CN">
                <a:latin typeface="Times New Roman" charset="0"/>
                <a:ea typeface="隶书" charset="0"/>
              </a:rPr>
              <a:t>);</a:t>
            </a:r>
            <a:endParaRPr lang="en-US" altLang="zh-CN" sz="2000">
              <a:latin typeface="Times New Roman" charset="0"/>
              <a:ea typeface="隶书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6600" y="3124200"/>
            <a:ext cx="2543175" cy="2860675"/>
            <a:chOff x="2766" y="2064"/>
            <a:chExt cx="1602" cy="1802"/>
          </a:xfrm>
        </p:grpSpPr>
        <p:sp>
          <p:nvSpPr>
            <p:cNvPr id="99334" name="AutoShape 6"/>
            <p:cNvSpPr>
              <a:spLocks noChangeArrowheads="1"/>
            </p:cNvSpPr>
            <p:nvPr/>
          </p:nvSpPr>
          <p:spPr bwMode="auto">
            <a:xfrm>
              <a:off x="3408" y="2064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do</a:t>
              </a:r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>
              <a:off x="3678" y="3466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6" name="Line 8"/>
            <p:cNvSpPr>
              <a:spLocks noChangeShapeType="1"/>
            </p:cNvSpPr>
            <p:nvPr/>
          </p:nvSpPr>
          <p:spPr bwMode="auto">
            <a:xfrm>
              <a:off x="3688" y="2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3400" y="2672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</a:rPr>
                <a:t>循环体</a:t>
              </a: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3688" y="293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99339" name="AutoShape 11"/>
            <p:cNvSpPr>
              <a:spLocks noChangeArrowheads="1"/>
            </p:cNvSpPr>
            <p:nvPr/>
          </p:nvSpPr>
          <p:spPr bwMode="auto">
            <a:xfrm>
              <a:off x="3216" y="3168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expr</a:t>
              </a: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678" y="3466"/>
              <a:ext cx="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2770" y="3071"/>
              <a:ext cx="6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 flipH="1">
              <a:off x="2766" y="3321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 flipV="1">
              <a:off x="2766" y="2532"/>
              <a:ext cx="0" cy="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>
              <a:off x="2766" y="2532"/>
              <a:ext cx="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3888" y="2976"/>
              <a:ext cx="480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while</a:t>
              </a:r>
            </a:p>
          </p:txBody>
        </p:sp>
      </p:grpSp>
      <p:sp>
        <p:nvSpPr>
          <p:cNvPr id="99331" name="Rectangle 18"/>
          <p:cNvSpPr>
            <a:spLocks noGrp="1" noChangeArrowheads="1"/>
          </p:cNvSpPr>
          <p:nvPr>
            <p:ph type="title"/>
          </p:nvPr>
        </p:nvSpPr>
        <p:spPr>
          <a:xfrm>
            <a:off x="675132" y="407470"/>
            <a:ext cx="7772400" cy="929758"/>
          </a:xfrm>
        </p:spPr>
        <p:txBody>
          <a:bodyPr/>
          <a:lstStyle/>
          <a:p>
            <a:r>
              <a:rPr kumimoji="0" lang="en-US" altLang="zh-CN">
                <a:solidFill>
                  <a:srgbClr val="0000FF"/>
                </a:solidFill>
                <a:latin typeface="Times New Roman" charset="0"/>
                <a:ea typeface="隶书" charset="0"/>
              </a:rPr>
              <a:t>do~while</a:t>
            </a:r>
            <a:r>
              <a:rPr kumimoji="0" lang="zh-CN" altLang="en-US" dirty="0">
                <a:solidFill>
                  <a:srgbClr val="0000FF"/>
                </a:solidFill>
                <a:latin typeface="隶书" charset="0"/>
                <a:ea typeface="隶书" charset="0"/>
              </a:rPr>
              <a:t>语句</a:t>
            </a:r>
          </a:p>
        </p:txBody>
      </p:sp>
      <p:sp>
        <p:nvSpPr>
          <p:cNvPr id="20" name="Rectangle 22"/>
          <p:cNvSpPr>
            <a:spLocks noGrp="1" noChangeArrowheads="1"/>
          </p:cNvSpPr>
          <p:nvPr>
            <p:ph idx="1"/>
          </p:nvPr>
        </p:nvSpPr>
        <p:spPr>
          <a:xfrm>
            <a:off x="592138" y="1628775"/>
            <a:ext cx="3257550" cy="1319213"/>
          </a:xfrm>
        </p:spPr>
        <p:txBody>
          <a:bodyPr/>
          <a:lstStyle/>
          <a:p>
            <a:r>
              <a:rPr kumimoji="0" lang="zh-CN" altLang="en-US">
                <a:latin typeface="Arial" charset="0"/>
                <a:ea typeface="隶书" charset="0"/>
              </a:rPr>
              <a:t>一般形式</a:t>
            </a:r>
          </a:p>
          <a:p>
            <a:endParaRPr kumimoji="0" lang="en-US" altLang="zh-CN">
              <a:latin typeface="Arial" charset="0"/>
              <a:ea typeface="隶书" charset="0"/>
            </a:endParaRPr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 bwMode="auto">
          <a:xfrm>
            <a:off x="628650" y="3000375"/>
            <a:ext cx="325755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"/>
            </a:pPr>
            <a:r>
              <a:rPr kumimoji="0" lang="zh-CN" altLang="en-US" sz="2800">
                <a:solidFill>
                  <a:schemeClr val="tx2"/>
                </a:solidFill>
                <a:ea typeface="隶书" charset="0"/>
              </a:rPr>
              <a:t>执行流程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"/>
            </a:pPr>
            <a:endParaRPr kumimoji="0" lang="en-US" altLang="zh-CN" sz="2800">
              <a:solidFill>
                <a:schemeClr val="tx2"/>
              </a:solidFill>
              <a:ea typeface="隶书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262-ADC9-9740-A873-2D7AAE24539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957388" y="2800203"/>
            <a:ext cx="5105400" cy="3438525"/>
            <a:chOff x="1128" y="1707"/>
            <a:chExt cx="3216" cy="2166"/>
          </a:xfrm>
        </p:grpSpPr>
        <p:sp>
          <p:nvSpPr>
            <p:cNvPr id="101380" name="Line 7"/>
            <p:cNvSpPr>
              <a:spLocks noChangeShapeType="1"/>
            </p:cNvSpPr>
            <p:nvPr/>
          </p:nvSpPr>
          <p:spPr bwMode="auto">
            <a:xfrm>
              <a:off x="2078" y="218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1" name="AutoShape 8"/>
            <p:cNvSpPr>
              <a:spLocks noChangeArrowheads="1"/>
            </p:cNvSpPr>
            <p:nvPr/>
          </p:nvSpPr>
          <p:spPr bwMode="auto">
            <a:xfrm>
              <a:off x="1572" y="2491"/>
              <a:ext cx="985" cy="301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expr</a:t>
              </a:r>
            </a:p>
          </p:txBody>
        </p:sp>
        <p:sp>
          <p:nvSpPr>
            <p:cNvPr id="101382" name="Line 9"/>
            <p:cNvSpPr>
              <a:spLocks noChangeShapeType="1"/>
            </p:cNvSpPr>
            <p:nvPr/>
          </p:nvSpPr>
          <p:spPr bwMode="auto">
            <a:xfrm>
              <a:off x="2078" y="279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3" name="Text Box 10"/>
            <p:cNvSpPr txBox="1">
              <a:spLocks noChangeArrowheads="1"/>
            </p:cNvSpPr>
            <p:nvPr/>
          </p:nvSpPr>
          <p:spPr bwMode="auto">
            <a:xfrm>
              <a:off x="1752" y="3065"/>
              <a:ext cx="64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</a:rPr>
                <a:t>循环体</a:t>
              </a:r>
            </a:p>
          </p:txBody>
        </p:sp>
        <p:sp>
          <p:nvSpPr>
            <p:cNvPr id="101384" name="Line 11"/>
            <p:cNvSpPr>
              <a:spLocks noChangeShapeType="1"/>
            </p:cNvSpPr>
            <p:nvPr/>
          </p:nvSpPr>
          <p:spPr bwMode="auto">
            <a:xfrm>
              <a:off x="2078" y="332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5" name="Line 12"/>
            <p:cNvSpPr>
              <a:spLocks noChangeShapeType="1"/>
            </p:cNvSpPr>
            <p:nvPr/>
          </p:nvSpPr>
          <p:spPr bwMode="auto">
            <a:xfrm flipH="1">
              <a:off x="1368" y="3476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6" name="Line 13"/>
            <p:cNvSpPr>
              <a:spLocks noChangeShapeType="1"/>
            </p:cNvSpPr>
            <p:nvPr/>
          </p:nvSpPr>
          <p:spPr bwMode="auto">
            <a:xfrm flipV="1">
              <a:off x="1368" y="2321"/>
              <a:ext cx="0" cy="1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7" name="Line 14"/>
            <p:cNvSpPr>
              <a:spLocks noChangeShapeType="1"/>
            </p:cNvSpPr>
            <p:nvPr/>
          </p:nvSpPr>
          <p:spPr bwMode="auto">
            <a:xfrm>
              <a:off x="1368" y="2321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8" name="Line 15"/>
            <p:cNvSpPr>
              <a:spLocks noChangeShapeType="1"/>
            </p:cNvSpPr>
            <p:nvPr/>
          </p:nvSpPr>
          <p:spPr bwMode="auto">
            <a:xfrm>
              <a:off x="2557" y="2631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9" name="Line 16"/>
            <p:cNvSpPr>
              <a:spLocks noChangeShapeType="1"/>
            </p:cNvSpPr>
            <p:nvPr/>
          </p:nvSpPr>
          <p:spPr bwMode="auto">
            <a:xfrm>
              <a:off x="2833" y="2631"/>
              <a:ext cx="0" cy="10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0" name="Line 17"/>
            <p:cNvSpPr>
              <a:spLocks noChangeShapeType="1"/>
            </p:cNvSpPr>
            <p:nvPr/>
          </p:nvSpPr>
          <p:spPr bwMode="auto">
            <a:xfrm flipH="1">
              <a:off x="2078" y="3632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1" name="Text Box 18"/>
            <p:cNvSpPr txBox="1">
              <a:spLocks noChangeArrowheads="1"/>
            </p:cNvSpPr>
            <p:nvPr/>
          </p:nvSpPr>
          <p:spPr bwMode="auto">
            <a:xfrm>
              <a:off x="2418" y="2381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101392" name="Text Box 19"/>
            <p:cNvSpPr txBox="1">
              <a:spLocks noChangeArrowheads="1"/>
            </p:cNvSpPr>
            <p:nvPr/>
          </p:nvSpPr>
          <p:spPr bwMode="auto">
            <a:xfrm>
              <a:off x="1992" y="2763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101393" name="Line 20"/>
            <p:cNvSpPr>
              <a:spLocks noChangeShapeType="1"/>
            </p:cNvSpPr>
            <p:nvPr/>
          </p:nvSpPr>
          <p:spPr bwMode="auto">
            <a:xfrm>
              <a:off x="2088" y="363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4" name="Line 21"/>
            <p:cNvSpPr>
              <a:spLocks noChangeShapeType="1"/>
            </p:cNvSpPr>
            <p:nvPr/>
          </p:nvSpPr>
          <p:spPr bwMode="auto">
            <a:xfrm>
              <a:off x="2040" y="170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5" name="Text Box 22"/>
            <p:cNvSpPr txBox="1">
              <a:spLocks noChangeArrowheads="1"/>
            </p:cNvSpPr>
            <p:nvPr/>
          </p:nvSpPr>
          <p:spPr bwMode="auto">
            <a:xfrm>
              <a:off x="1752" y="1899"/>
              <a:ext cx="64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</a:rPr>
                <a:t>循环体</a:t>
              </a:r>
            </a:p>
          </p:txBody>
        </p:sp>
        <p:sp>
          <p:nvSpPr>
            <p:cNvPr id="101396" name="Rectangle 23"/>
            <p:cNvSpPr>
              <a:spLocks noChangeArrowheads="1"/>
            </p:cNvSpPr>
            <p:nvPr/>
          </p:nvSpPr>
          <p:spPr bwMode="auto">
            <a:xfrm>
              <a:off x="1128" y="2235"/>
              <a:ext cx="2160" cy="14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1397" name="AutoShape 24"/>
            <p:cNvSpPr>
              <a:spLocks noChangeArrowheads="1"/>
            </p:cNvSpPr>
            <p:nvPr/>
          </p:nvSpPr>
          <p:spPr bwMode="auto">
            <a:xfrm>
              <a:off x="3576" y="2043"/>
              <a:ext cx="768" cy="384"/>
            </a:xfrm>
            <a:prstGeom prst="wedgeEllipseCallout">
              <a:avLst>
                <a:gd name="adj1" fmla="val -91407"/>
                <a:gd name="adj2" fmla="val 90366"/>
              </a:avLst>
            </a:prstGeom>
            <a:noFill/>
            <a:ln w="12700">
              <a:solidFill>
                <a:srgbClr val="33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While</a:t>
              </a:r>
              <a:r>
                <a:rPr lang="zh-CN" altLang="en-US" sz="2000">
                  <a:latin typeface="Times New Roman" charset="0"/>
                </a:rPr>
                <a:t>循环</a:t>
              </a:r>
              <a:endParaRPr lang="zh-CN" altLang="en-US" sz="2000">
                <a:solidFill>
                  <a:schemeClr val="accent2"/>
                </a:solidFill>
                <a:latin typeface="Times New Roman" charset="0"/>
              </a:endParaRPr>
            </a:p>
          </p:txBody>
        </p:sp>
      </p:grpSp>
      <p:sp>
        <p:nvSpPr>
          <p:cNvPr id="101378" name="标题 2"/>
          <p:cNvSpPr>
            <a:spLocks noGrp="1"/>
          </p:cNvSpPr>
          <p:nvPr>
            <p:ph type="title"/>
          </p:nvPr>
        </p:nvSpPr>
        <p:spPr>
          <a:xfrm>
            <a:off x="675132" y="297231"/>
            <a:ext cx="7772400" cy="974210"/>
          </a:xfrm>
        </p:spPr>
        <p:txBody>
          <a:bodyPr/>
          <a:lstStyle/>
          <a:p>
            <a:r>
              <a:rPr lang="zh-CN" altLang="en-US">
                <a:latin typeface="黑体" charset="0"/>
                <a:ea typeface="黑体" charset="0"/>
              </a:rPr>
              <a:t>说明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1719623"/>
            <a:ext cx="7772400" cy="4050792"/>
          </a:xfrm>
        </p:spPr>
        <p:txBody>
          <a:bodyPr>
            <a:normAutofit/>
          </a:bodyPr>
          <a:lstStyle/>
          <a:p>
            <a:pPr lvl="1">
              <a:buClr>
                <a:srgbClr val="FFCC00"/>
              </a:buClr>
            </a:pPr>
            <a:r>
              <a:rPr lang="zh-CN" altLang="en-US" sz="2800">
                <a:latin typeface="华文楷体" charset="-122"/>
                <a:ea typeface="隶书" charset="0"/>
              </a:rPr>
              <a:t>特点：先执行循环体，后判断表达式</a:t>
            </a:r>
          </a:p>
          <a:p>
            <a:pPr lvl="1">
              <a:buClr>
                <a:srgbClr val="FFCC00"/>
              </a:buClr>
            </a:pPr>
            <a:r>
              <a:rPr lang="zh-CN" altLang="zh-CN" sz="2800">
                <a:latin typeface="华文楷体" charset="-122"/>
                <a:ea typeface="隶书" charset="0"/>
              </a:rPr>
              <a:t>至少执行一次循环体</a:t>
            </a:r>
          </a:p>
          <a:p>
            <a:pPr lvl="1">
              <a:buClr>
                <a:srgbClr val="FFCC00"/>
              </a:buClr>
            </a:pPr>
            <a:r>
              <a:rPr lang="en-US" altLang="zh-CN" sz="2800">
                <a:latin typeface="华文楷体" charset="-122"/>
                <a:ea typeface="隶书" charset="0"/>
              </a:rPr>
              <a:t>do~while</a:t>
            </a:r>
            <a:r>
              <a:rPr lang="zh-CN" altLang="zh-CN" sz="2800">
                <a:latin typeface="华文楷体" charset="-122"/>
                <a:ea typeface="隶书" charset="0"/>
              </a:rPr>
              <a:t>可转化成</a:t>
            </a:r>
            <a:r>
              <a:rPr lang="en-US" altLang="zh-CN" sz="2800">
                <a:latin typeface="华文楷体" charset="-122"/>
                <a:ea typeface="隶书" charset="0"/>
              </a:rPr>
              <a:t>while</a:t>
            </a:r>
            <a:r>
              <a:rPr lang="zh-CN" altLang="zh-CN" sz="2800">
                <a:latin typeface="华文楷体" charset="-122"/>
                <a:ea typeface="隶书" charset="0"/>
              </a:rPr>
              <a:t>结构</a:t>
            </a:r>
            <a:endParaRPr lang="en-US" altLang="zh-CN" sz="2800">
              <a:latin typeface="华文楷体" charset="-122"/>
              <a:ea typeface="隶书" charset="0"/>
            </a:endParaRPr>
          </a:p>
          <a:p>
            <a:pPr lvl="1">
              <a:buClr>
                <a:srgbClr val="FFCC00"/>
              </a:buClr>
            </a:pPr>
            <a:endParaRPr lang="zh-CN" altLang="zh-CN" sz="2800">
              <a:latin typeface="华文楷体" charset="-122"/>
              <a:ea typeface="隶书" charset="0"/>
            </a:endParaRPr>
          </a:p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4EA2-3CA4-084A-967D-8B3B54EF287D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ext Box 4"/>
          <p:cNvSpPr txBox="1">
            <a:spLocks noChangeArrowheads="1"/>
          </p:cNvSpPr>
          <p:nvPr/>
        </p:nvSpPr>
        <p:spPr bwMode="auto">
          <a:xfrm>
            <a:off x="617538" y="588963"/>
            <a:ext cx="3583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charset="0"/>
              </a:rPr>
              <a:t>例 用</a:t>
            </a:r>
            <a:r>
              <a:rPr lang="en-US" altLang="zh-CN" sz="2800" dirty="0" err="1">
                <a:latin typeface="Times New Roman" charset="0"/>
              </a:rPr>
              <a:t>do~while</a:t>
            </a:r>
            <a:r>
              <a:rPr lang="zh-CN" altLang="en-US" sz="2800" dirty="0" smtClean="0">
                <a:latin typeface="Times New Roman" charset="0"/>
              </a:rPr>
              <a:t>循环求</a:t>
            </a:r>
            <a:r>
              <a:rPr lang="zh-CN" altLang="en-US" sz="2000" dirty="0" smtClean="0">
                <a:latin typeface="Times New Roman" charset="0"/>
              </a:rPr>
              <a:t> </a:t>
            </a:r>
            <a:endParaRPr lang="zh-CN" altLang="en-US" sz="2000" dirty="0">
              <a:latin typeface="Times New Roman" charset="0"/>
            </a:endParaRPr>
          </a:p>
        </p:txBody>
      </p:sp>
      <p:graphicFrame>
        <p:nvGraphicFramePr>
          <p:cNvPr id="1034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523984"/>
              </p:ext>
            </p:extLst>
          </p:nvPr>
        </p:nvGraphicFramePr>
        <p:xfrm>
          <a:off x="4160838" y="346075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3" name="公式" r:id="rId5" imgW="304668" imgH="431613" progId="Equation.3">
                  <p:embed/>
                </p:oleObj>
              </mc:Choice>
              <mc:Fallback>
                <p:oleObj name="公式" r:id="rId5" imgW="304668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46075"/>
                        <a:ext cx="914400" cy="9017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2519363" y="2024063"/>
            <a:ext cx="3167062" cy="44037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int  main( )</a:t>
            </a:r>
          </a:p>
          <a:p>
            <a:r>
              <a:rPr lang="en-US" altLang="zh-CN" sz="2800">
                <a:ea typeface="隶书" charset="0"/>
              </a:rPr>
              <a:t>{   int i,sum=0;</a:t>
            </a:r>
          </a:p>
          <a:p>
            <a:r>
              <a:rPr lang="en-US" altLang="zh-CN" sz="2800">
                <a:ea typeface="隶书" charset="0"/>
              </a:rPr>
              <a:t>    i=1;</a:t>
            </a:r>
          </a:p>
          <a:p>
            <a:r>
              <a:rPr lang="en-US" altLang="zh-CN" sz="2800">
                <a:ea typeface="隶书" charset="0"/>
              </a:rPr>
              <a:t>    </a:t>
            </a:r>
            <a:r>
              <a:rPr lang="en-US" altLang="zh-CN" sz="2800">
                <a:solidFill>
                  <a:srgbClr val="0000FF"/>
                </a:solidFill>
                <a:ea typeface="隶书" charset="0"/>
              </a:rPr>
              <a:t>do</a:t>
            </a:r>
          </a:p>
          <a:p>
            <a:r>
              <a:rPr lang="en-US" altLang="zh-CN" sz="2800">
                <a:ea typeface="隶书" charset="0"/>
              </a:rPr>
              <a:t>    {   sum+=i;</a:t>
            </a:r>
          </a:p>
          <a:p>
            <a:r>
              <a:rPr lang="en-US" altLang="zh-CN" sz="2800">
                <a:ea typeface="隶书" charset="0"/>
              </a:rPr>
              <a:t>	i++;</a:t>
            </a:r>
          </a:p>
          <a:p>
            <a:r>
              <a:rPr lang="en-US" altLang="zh-CN" sz="2800">
                <a:ea typeface="隶书" charset="0"/>
              </a:rPr>
              <a:t>    }</a:t>
            </a:r>
            <a:r>
              <a:rPr lang="en-US" altLang="zh-CN" sz="2800">
                <a:solidFill>
                  <a:srgbClr val="0000FF"/>
                </a:solidFill>
                <a:ea typeface="隶书" charset="0"/>
              </a:rPr>
              <a:t>while</a:t>
            </a:r>
            <a:r>
              <a:rPr lang="en-US" altLang="zh-CN" sz="2800">
                <a:ea typeface="隶书" charset="0"/>
              </a:rPr>
              <a:t>(i&lt;=100);</a:t>
            </a:r>
          </a:p>
          <a:p>
            <a:r>
              <a:rPr lang="en-US" altLang="zh-CN" sz="2800">
                <a:ea typeface="隶书" charset="0"/>
              </a:rPr>
              <a:t>    printf(“%d”,sum);</a:t>
            </a:r>
          </a:p>
          <a:p>
            <a:r>
              <a:rPr lang="en-US" altLang="zh-CN" sz="2800">
                <a:ea typeface="隶书" charset="0"/>
              </a:rPr>
              <a:t>     return 0;</a:t>
            </a:r>
          </a:p>
          <a:p>
            <a:r>
              <a:rPr lang="en-US" altLang="zh-CN" sz="2800">
                <a:ea typeface="隶书" charset="0"/>
              </a:rPr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7F2-E1F6-0643-B3AF-C43B4439C714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17538" y="563563"/>
            <a:ext cx="3910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例  </a:t>
            </a:r>
            <a:r>
              <a:rPr lang="en-US" altLang="zh-CN" sz="2800">
                <a:latin typeface="Times New Roman" charset="0"/>
              </a:rPr>
              <a:t>while</a:t>
            </a:r>
            <a:r>
              <a:rPr lang="zh-CN" altLang="en-US" sz="2800">
                <a:latin typeface="Times New Roman" charset="0"/>
              </a:rPr>
              <a:t>和</a:t>
            </a:r>
            <a:r>
              <a:rPr lang="en-US" altLang="zh-CN" sz="2800">
                <a:latin typeface="Times New Roman" charset="0"/>
              </a:rPr>
              <a:t>do~while</a:t>
            </a:r>
            <a:r>
              <a:rPr lang="zh-CN" altLang="en-US" sz="2800">
                <a:latin typeface="Times New Roman" charset="0"/>
              </a:rPr>
              <a:t>比较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389063" y="1573213"/>
            <a:ext cx="3067050" cy="44037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int main()</a:t>
            </a:r>
          </a:p>
          <a:p>
            <a:r>
              <a:rPr lang="en-US" altLang="zh-CN" sz="2800">
                <a:ea typeface="隶书" charset="0"/>
              </a:rPr>
              <a:t>{   int i,sum=0;</a:t>
            </a:r>
          </a:p>
          <a:p>
            <a:r>
              <a:rPr lang="en-US" altLang="zh-CN" sz="2800">
                <a:ea typeface="隶书" charset="0"/>
              </a:rPr>
              <a:t>    scanf(“%d”,&amp;i);</a:t>
            </a:r>
          </a:p>
          <a:p>
            <a:r>
              <a:rPr lang="en-US" altLang="zh-CN" sz="2800">
                <a:ea typeface="隶书" charset="0"/>
              </a:rPr>
              <a:t>    </a:t>
            </a:r>
            <a:r>
              <a:rPr lang="en-US" altLang="zh-CN" sz="2800">
                <a:solidFill>
                  <a:srgbClr val="0000FF"/>
                </a:solidFill>
                <a:ea typeface="隶书" charset="0"/>
              </a:rPr>
              <a:t>do</a:t>
            </a:r>
          </a:p>
          <a:p>
            <a:r>
              <a:rPr lang="en-US" altLang="zh-CN" sz="2800">
                <a:ea typeface="隶书" charset="0"/>
              </a:rPr>
              <a:t>    {   sum+=i;</a:t>
            </a:r>
          </a:p>
          <a:p>
            <a:r>
              <a:rPr lang="en-US" altLang="zh-CN" sz="2800">
                <a:ea typeface="隶书" charset="0"/>
              </a:rPr>
              <a:t>	i++;</a:t>
            </a:r>
          </a:p>
          <a:p>
            <a:r>
              <a:rPr lang="en-US" altLang="zh-CN" sz="2800">
                <a:ea typeface="隶书" charset="0"/>
              </a:rPr>
              <a:t>    }</a:t>
            </a:r>
            <a:r>
              <a:rPr lang="en-US" altLang="zh-CN" sz="2800">
                <a:solidFill>
                  <a:srgbClr val="0000FF"/>
                </a:solidFill>
                <a:ea typeface="隶书" charset="0"/>
              </a:rPr>
              <a:t>while</a:t>
            </a:r>
            <a:r>
              <a:rPr lang="en-US" altLang="zh-CN" sz="2800">
                <a:ea typeface="隶书" charset="0"/>
              </a:rPr>
              <a:t>(i&lt;=10);</a:t>
            </a:r>
          </a:p>
          <a:p>
            <a:r>
              <a:rPr lang="en-US" altLang="zh-CN" sz="2800">
                <a:ea typeface="隶书" charset="0"/>
              </a:rPr>
              <a:t>   printf(“%d”,sum);</a:t>
            </a:r>
          </a:p>
          <a:p>
            <a:r>
              <a:rPr lang="en-US" altLang="zh-CN" sz="2800">
                <a:ea typeface="隶书" charset="0"/>
              </a:rPr>
              <a:t>   return 0;</a:t>
            </a:r>
          </a:p>
          <a:p>
            <a:r>
              <a:rPr lang="en-US" altLang="zh-CN" sz="2800">
                <a:ea typeface="隶书" charset="0"/>
              </a:rPr>
              <a:t>}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4751388" y="1547813"/>
            <a:ext cx="3055937" cy="44037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int main()</a:t>
            </a:r>
          </a:p>
          <a:p>
            <a:r>
              <a:rPr lang="en-US" altLang="zh-CN" sz="2800">
                <a:ea typeface="隶书" charset="0"/>
              </a:rPr>
              <a:t>{   int i,sum=0;</a:t>
            </a:r>
          </a:p>
          <a:p>
            <a:r>
              <a:rPr lang="en-US" altLang="zh-CN" sz="2800">
                <a:ea typeface="隶书" charset="0"/>
              </a:rPr>
              <a:t>    scanf(“%d”,&amp;i);</a:t>
            </a:r>
          </a:p>
          <a:p>
            <a:r>
              <a:rPr lang="en-US" altLang="zh-CN" sz="2800">
                <a:ea typeface="隶书" charset="0"/>
              </a:rPr>
              <a:t>    </a:t>
            </a:r>
            <a:r>
              <a:rPr lang="en-US" altLang="zh-CN" sz="2800">
                <a:solidFill>
                  <a:srgbClr val="0000FF"/>
                </a:solidFill>
                <a:ea typeface="隶书" charset="0"/>
              </a:rPr>
              <a:t>while</a:t>
            </a:r>
            <a:r>
              <a:rPr lang="en-US" altLang="zh-CN" sz="2800">
                <a:ea typeface="隶书" charset="0"/>
              </a:rPr>
              <a:t>(i&lt;=10)</a:t>
            </a:r>
          </a:p>
          <a:p>
            <a:r>
              <a:rPr lang="en-US" altLang="zh-CN" sz="2800">
                <a:ea typeface="隶书" charset="0"/>
              </a:rPr>
              <a:t>    {   sum+=i;</a:t>
            </a:r>
          </a:p>
          <a:p>
            <a:r>
              <a:rPr lang="en-US" altLang="zh-CN" sz="2800">
                <a:ea typeface="隶书" charset="0"/>
              </a:rPr>
              <a:t>	i++;</a:t>
            </a:r>
          </a:p>
          <a:p>
            <a:r>
              <a:rPr lang="en-US" altLang="zh-CN" sz="2800">
                <a:ea typeface="隶书" charset="0"/>
              </a:rPr>
              <a:t>    }</a:t>
            </a:r>
          </a:p>
          <a:p>
            <a:r>
              <a:rPr lang="en-US" altLang="zh-CN" sz="2800">
                <a:ea typeface="隶书" charset="0"/>
              </a:rPr>
              <a:t>   printf(“%d”,sum);</a:t>
            </a:r>
          </a:p>
          <a:p>
            <a:r>
              <a:rPr lang="en-US" altLang="zh-CN" sz="2800">
                <a:ea typeface="隶书" charset="0"/>
              </a:rPr>
              <a:t>    return 0;</a:t>
            </a:r>
          </a:p>
          <a:p>
            <a:r>
              <a:rPr lang="en-US" altLang="zh-CN" sz="2800">
                <a:ea typeface="隶书" charset="0"/>
              </a:rPr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2432-5A50-DA45-8C52-BCB8079EBFCD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ChangeArrowheads="1"/>
          </p:cNvSpPr>
          <p:nvPr/>
        </p:nvSpPr>
        <p:spPr bwMode="auto">
          <a:xfrm>
            <a:off x="457200" y="304800"/>
            <a:ext cx="289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2"/>
            <a:endParaRPr lang="zh-CN" altLang="en-US">
              <a:latin typeface="Times New Roman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14638" y="868363"/>
            <a:ext cx="5715000" cy="955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latin typeface="Times New Roman" charset="0"/>
                <a:ea typeface="隶书" charset="0"/>
              </a:rPr>
              <a:t>for(</a:t>
            </a:r>
            <a:r>
              <a:rPr lang="en-US" altLang="zh-CN" sz="2800">
                <a:solidFill>
                  <a:srgbClr val="FFFFFF"/>
                </a:solidFill>
                <a:latin typeface="Times New Roman" charset="0"/>
                <a:ea typeface="隶书" charset="0"/>
              </a:rPr>
              <a:t>[</a:t>
            </a:r>
            <a:r>
              <a:rPr lang="zh-CN" altLang="en-US" sz="2800">
                <a:latin typeface="Times New Roman" charset="0"/>
                <a:ea typeface="隶书" charset="0"/>
              </a:rPr>
              <a:t>表达式</a:t>
            </a:r>
            <a:r>
              <a:rPr lang="en-US" altLang="zh-CN" sz="2800">
                <a:latin typeface="Times New Roman" charset="0"/>
                <a:ea typeface="隶书" charset="0"/>
              </a:rPr>
              <a:t>1</a:t>
            </a:r>
            <a:r>
              <a:rPr lang="en-US" altLang="zh-CN" sz="2800">
                <a:solidFill>
                  <a:srgbClr val="FFFFFF"/>
                </a:solidFill>
                <a:latin typeface="Times New Roman" charset="0"/>
                <a:ea typeface="隶书" charset="0"/>
              </a:rPr>
              <a:t>]</a:t>
            </a:r>
            <a:r>
              <a:rPr lang="en-US" altLang="zh-CN" sz="2800">
                <a:latin typeface="Times New Roman" charset="0"/>
                <a:ea typeface="隶书" charset="0"/>
              </a:rPr>
              <a:t> ;</a:t>
            </a:r>
            <a:r>
              <a:rPr lang="en-US" altLang="zh-CN" sz="2800">
                <a:solidFill>
                  <a:srgbClr val="FFFFFF"/>
                </a:solidFill>
                <a:latin typeface="Times New Roman" charset="0"/>
                <a:ea typeface="隶书" charset="0"/>
              </a:rPr>
              <a:t>[</a:t>
            </a:r>
            <a:r>
              <a:rPr lang="zh-CN" altLang="en-US" sz="2800">
                <a:latin typeface="Times New Roman" charset="0"/>
                <a:ea typeface="隶书" charset="0"/>
              </a:rPr>
              <a:t>表达式</a:t>
            </a:r>
            <a:r>
              <a:rPr lang="en-US" altLang="zh-CN" sz="2800">
                <a:latin typeface="Times New Roman" charset="0"/>
                <a:ea typeface="隶书" charset="0"/>
              </a:rPr>
              <a:t>2</a:t>
            </a:r>
            <a:r>
              <a:rPr lang="en-US" altLang="zh-CN" sz="2800">
                <a:solidFill>
                  <a:srgbClr val="FFFFFF"/>
                </a:solidFill>
                <a:latin typeface="Times New Roman" charset="0"/>
                <a:ea typeface="隶书" charset="0"/>
              </a:rPr>
              <a:t>]</a:t>
            </a:r>
            <a:r>
              <a:rPr lang="en-US" altLang="zh-CN" sz="2800">
                <a:latin typeface="Times New Roman" charset="0"/>
                <a:ea typeface="隶书" charset="0"/>
              </a:rPr>
              <a:t> ;</a:t>
            </a:r>
            <a:r>
              <a:rPr lang="en-US" altLang="zh-CN" sz="2800">
                <a:solidFill>
                  <a:srgbClr val="FFFFFF"/>
                </a:solidFill>
                <a:latin typeface="Times New Roman" charset="0"/>
                <a:ea typeface="隶书" charset="0"/>
              </a:rPr>
              <a:t>[</a:t>
            </a:r>
            <a:r>
              <a:rPr lang="zh-CN" altLang="en-US" sz="2800">
                <a:latin typeface="Times New Roman" charset="0"/>
                <a:ea typeface="隶书" charset="0"/>
              </a:rPr>
              <a:t>表达式</a:t>
            </a:r>
            <a:r>
              <a:rPr lang="en-US" altLang="zh-CN" sz="2800">
                <a:latin typeface="Times New Roman" charset="0"/>
                <a:ea typeface="隶书" charset="0"/>
              </a:rPr>
              <a:t>3</a:t>
            </a:r>
            <a:r>
              <a:rPr lang="en-US" altLang="zh-CN" sz="2800">
                <a:solidFill>
                  <a:srgbClr val="FFFFFF"/>
                </a:solidFill>
                <a:latin typeface="Times New Roman" charset="0"/>
                <a:ea typeface="隶书" charset="0"/>
              </a:rPr>
              <a:t>]</a:t>
            </a:r>
            <a:r>
              <a:rPr lang="en-US" altLang="zh-CN" sz="2800">
                <a:latin typeface="Times New Roman" charset="0"/>
                <a:ea typeface="隶书" charset="0"/>
              </a:rPr>
              <a:t>)</a:t>
            </a:r>
          </a:p>
          <a:p>
            <a:r>
              <a:rPr lang="en-US" altLang="zh-CN" sz="2800">
                <a:latin typeface="Times New Roman" charset="0"/>
                <a:ea typeface="隶书" charset="0"/>
              </a:rPr>
              <a:t>       </a:t>
            </a:r>
            <a:r>
              <a:rPr lang="zh-CN" altLang="en-US" sz="2800">
                <a:latin typeface="Times New Roman" charset="0"/>
                <a:ea typeface="隶书" charset="0"/>
              </a:rPr>
              <a:t>循环体语句；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76650" y="2208213"/>
            <a:ext cx="2400300" cy="4649787"/>
            <a:chOff x="3588" y="1200"/>
            <a:chExt cx="1512" cy="2929"/>
          </a:xfrm>
        </p:grpSpPr>
        <p:sp useBgFill="1">
          <p:nvSpPr>
            <p:cNvPr id="107536" name="AutoShape 6"/>
            <p:cNvSpPr>
              <a:spLocks noChangeArrowheads="1"/>
            </p:cNvSpPr>
            <p:nvPr/>
          </p:nvSpPr>
          <p:spPr bwMode="auto">
            <a:xfrm>
              <a:off x="3792" y="2160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 sz="2000">
                  <a:latin typeface="Times New Roman" charset="0"/>
                </a:rPr>
                <a:t>2</a:t>
              </a:r>
            </a:p>
          </p:txBody>
        </p:sp>
        <p:sp>
          <p:nvSpPr>
            <p:cNvPr id="107537" name="Line 7"/>
            <p:cNvSpPr>
              <a:spLocks noChangeShapeType="1"/>
            </p:cNvSpPr>
            <p:nvPr/>
          </p:nvSpPr>
          <p:spPr bwMode="auto">
            <a:xfrm>
              <a:off x="4298" y="2461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07538" name="Text Box 8"/>
            <p:cNvSpPr txBox="1">
              <a:spLocks noChangeArrowheads="1"/>
            </p:cNvSpPr>
            <p:nvPr/>
          </p:nvSpPr>
          <p:spPr bwMode="auto">
            <a:xfrm>
              <a:off x="3972" y="2734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</a:rPr>
                <a:t>循环体</a:t>
              </a:r>
            </a:p>
          </p:txBody>
        </p:sp>
        <p:sp>
          <p:nvSpPr>
            <p:cNvPr id="107539" name="Line 9"/>
            <p:cNvSpPr>
              <a:spLocks noChangeShapeType="1"/>
            </p:cNvSpPr>
            <p:nvPr/>
          </p:nvSpPr>
          <p:spPr bwMode="auto">
            <a:xfrm>
              <a:off x="3588" y="1990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0" name="Line 10"/>
            <p:cNvSpPr>
              <a:spLocks noChangeShapeType="1"/>
            </p:cNvSpPr>
            <p:nvPr/>
          </p:nvSpPr>
          <p:spPr bwMode="auto">
            <a:xfrm>
              <a:off x="4777" y="2300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1" name="Line 11"/>
            <p:cNvSpPr>
              <a:spLocks noChangeShapeType="1"/>
            </p:cNvSpPr>
            <p:nvPr/>
          </p:nvSpPr>
          <p:spPr bwMode="auto">
            <a:xfrm>
              <a:off x="4320" y="3840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2" name="Text Box 12"/>
            <p:cNvSpPr txBox="1">
              <a:spLocks noChangeArrowheads="1"/>
            </p:cNvSpPr>
            <p:nvPr/>
          </p:nvSpPr>
          <p:spPr bwMode="auto">
            <a:xfrm>
              <a:off x="4638" y="2050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107543" name="Text Box 13"/>
            <p:cNvSpPr txBox="1">
              <a:spLocks noChangeArrowheads="1"/>
            </p:cNvSpPr>
            <p:nvPr/>
          </p:nvSpPr>
          <p:spPr bwMode="auto">
            <a:xfrm>
              <a:off x="4212" y="2432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107544" name="AutoShape 14"/>
            <p:cNvSpPr>
              <a:spLocks noChangeArrowheads="1"/>
            </p:cNvSpPr>
            <p:nvPr/>
          </p:nvSpPr>
          <p:spPr bwMode="auto">
            <a:xfrm>
              <a:off x="3984" y="1200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for</a:t>
              </a:r>
            </a:p>
          </p:txBody>
        </p:sp>
        <p:sp>
          <p:nvSpPr>
            <p:cNvPr id="107545" name="Line 15"/>
            <p:cNvSpPr>
              <a:spLocks noChangeShapeType="1"/>
            </p:cNvSpPr>
            <p:nvPr/>
          </p:nvSpPr>
          <p:spPr bwMode="auto">
            <a:xfrm>
              <a:off x="4320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07546" name="Text Box 16"/>
            <p:cNvSpPr txBox="1">
              <a:spLocks noChangeArrowheads="1"/>
            </p:cNvSpPr>
            <p:nvPr/>
          </p:nvSpPr>
          <p:spPr bwMode="auto">
            <a:xfrm>
              <a:off x="4032" y="1682"/>
              <a:ext cx="745" cy="25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 sz="2000">
                  <a:latin typeface="Times New Roman" charset="0"/>
                </a:rPr>
                <a:t>1</a:t>
              </a:r>
            </a:p>
          </p:txBody>
        </p:sp>
        <p:sp>
          <p:nvSpPr>
            <p:cNvPr id="107547" name="Line 17"/>
            <p:cNvSpPr>
              <a:spLocks noChangeShapeType="1"/>
            </p:cNvSpPr>
            <p:nvPr/>
          </p:nvSpPr>
          <p:spPr bwMode="auto">
            <a:xfrm>
              <a:off x="4320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07548" name="Text Box 18"/>
            <p:cNvSpPr txBox="1">
              <a:spLocks noChangeArrowheads="1"/>
            </p:cNvSpPr>
            <p:nvPr/>
          </p:nvSpPr>
          <p:spPr bwMode="auto">
            <a:xfrm>
              <a:off x="3984" y="3218"/>
              <a:ext cx="868" cy="25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  <a:ea typeface="隶书" charset="0"/>
                </a:rPr>
                <a:t>表达式</a:t>
              </a:r>
              <a:r>
                <a:rPr lang="en-US" altLang="zh-CN" sz="2000">
                  <a:latin typeface="Times New Roman" charset="0"/>
                </a:rPr>
                <a:t>3</a:t>
              </a:r>
            </a:p>
          </p:txBody>
        </p:sp>
        <p:sp>
          <p:nvSpPr>
            <p:cNvPr id="107549" name="Line 19"/>
            <p:cNvSpPr>
              <a:spLocks noChangeShapeType="1"/>
            </p:cNvSpPr>
            <p:nvPr/>
          </p:nvSpPr>
          <p:spPr bwMode="auto">
            <a:xfrm>
              <a:off x="4320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0" name="Line 20"/>
            <p:cNvSpPr>
              <a:spLocks noChangeShapeType="1"/>
            </p:cNvSpPr>
            <p:nvPr/>
          </p:nvSpPr>
          <p:spPr bwMode="auto">
            <a:xfrm flipH="1">
              <a:off x="3600" y="36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1" name="Line 21"/>
            <p:cNvSpPr>
              <a:spLocks noChangeShapeType="1"/>
            </p:cNvSpPr>
            <p:nvPr/>
          </p:nvSpPr>
          <p:spPr bwMode="auto">
            <a:xfrm>
              <a:off x="3600" y="196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2" name="Line 22"/>
            <p:cNvSpPr>
              <a:spLocks noChangeShapeType="1"/>
            </p:cNvSpPr>
            <p:nvPr/>
          </p:nvSpPr>
          <p:spPr bwMode="auto">
            <a:xfrm>
              <a:off x="5088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3" name="Line 23"/>
            <p:cNvSpPr>
              <a:spLocks noChangeShapeType="1"/>
            </p:cNvSpPr>
            <p:nvPr/>
          </p:nvSpPr>
          <p:spPr bwMode="auto">
            <a:xfrm flipH="1">
              <a:off x="4320" y="38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4" name="Line 24"/>
            <p:cNvSpPr>
              <a:spLocks noChangeShapeType="1"/>
            </p:cNvSpPr>
            <p:nvPr/>
          </p:nvSpPr>
          <p:spPr bwMode="auto">
            <a:xfrm>
              <a:off x="4320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524" name="Rectangle 25"/>
          <p:cNvSpPr>
            <a:spLocks noGrp="1" noChangeArrowheads="1"/>
          </p:cNvSpPr>
          <p:nvPr>
            <p:ph type="title"/>
          </p:nvPr>
        </p:nvSpPr>
        <p:spPr>
          <a:xfrm>
            <a:off x="608872" y="526740"/>
            <a:ext cx="7772400" cy="1609344"/>
          </a:xfrm>
        </p:spPr>
        <p:txBody>
          <a:bodyPr/>
          <a:lstStyle/>
          <a:p>
            <a:r>
              <a:rPr kumimoji="0" lang="en-US" altLang="zh-CN">
                <a:solidFill>
                  <a:srgbClr val="0000FF"/>
                </a:solidFill>
                <a:latin typeface="Times New Roman" charset="0"/>
                <a:ea typeface="宋体" charset="0"/>
              </a:rPr>
              <a:t>for</a:t>
            </a:r>
            <a:r>
              <a:rPr kumimoji="0" lang="zh-CN" altLang="en-US" dirty="0">
                <a:solidFill>
                  <a:srgbClr val="0000FF"/>
                </a:solidFill>
                <a:latin typeface="Times New Roman" charset="0"/>
                <a:ea typeface="隶书" charset="0"/>
              </a:rPr>
              <a:t>语句</a:t>
            </a:r>
          </a:p>
        </p:txBody>
      </p:sp>
      <p:sp>
        <p:nvSpPr>
          <p:cNvPr id="32" name="Rectangle 22"/>
          <p:cNvSpPr txBox="1">
            <a:spLocks noChangeArrowheads="1"/>
          </p:cNvSpPr>
          <p:nvPr/>
        </p:nvSpPr>
        <p:spPr bwMode="auto">
          <a:xfrm>
            <a:off x="744538" y="1781175"/>
            <a:ext cx="325755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"/>
            </a:pPr>
            <a:r>
              <a:rPr kumimoji="0" lang="zh-CN" altLang="en-US" sz="2800">
                <a:solidFill>
                  <a:schemeClr val="tx2"/>
                </a:solidFill>
                <a:ea typeface="隶书" charset="0"/>
              </a:rPr>
              <a:t>一般形式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"/>
            </a:pPr>
            <a:endParaRPr kumimoji="0" lang="en-US" altLang="zh-CN" sz="2800">
              <a:solidFill>
                <a:schemeClr val="tx2"/>
              </a:solidFill>
              <a:ea typeface="隶书" charset="0"/>
            </a:endParaRPr>
          </a:p>
        </p:txBody>
      </p:sp>
      <p:sp>
        <p:nvSpPr>
          <p:cNvPr id="33" name="Rectangle 22"/>
          <p:cNvSpPr txBox="1">
            <a:spLocks noChangeArrowheads="1"/>
          </p:cNvSpPr>
          <p:nvPr/>
        </p:nvSpPr>
        <p:spPr bwMode="auto">
          <a:xfrm>
            <a:off x="781050" y="3152775"/>
            <a:ext cx="325755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"/>
            </a:pPr>
            <a:r>
              <a:rPr kumimoji="0" lang="zh-CN" altLang="en-US" sz="2800">
                <a:solidFill>
                  <a:schemeClr val="tx2"/>
                </a:solidFill>
                <a:ea typeface="隶书" charset="0"/>
              </a:rPr>
              <a:t>执行流程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"/>
            </a:pPr>
            <a:endParaRPr kumimoji="0" lang="en-US" altLang="zh-CN" sz="2800">
              <a:solidFill>
                <a:schemeClr val="tx2"/>
              </a:solidFill>
              <a:ea typeface="隶书" charset="0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247813" y="2475742"/>
            <a:ext cx="1885889" cy="513108"/>
          </a:xfrm>
          <a:prstGeom prst="wedgeRectCallout">
            <a:avLst>
              <a:gd name="adj1" fmla="val -85649"/>
              <a:gd name="adj2" fmla="val 8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zh-CN" dirty="0">
                <a:solidFill>
                  <a:srgbClr val="000000"/>
                </a:solidFill>
                <a:latin typeface="Times New Roman" charset="0"/>
                <a:ea typeface="隶书" charset="0"/>
                <a:cs typeface="隶书" charset="0"/>
              </a:rPr>
              <a:t>循环变量赋</a:t>
            </a:r>
            <a:r>
              <a:rPr kumimoji="1" lang="zh-CN" altLang="zh-CN" dirty="0">
                <a:solidFill>
                  <a:srgbClr val="FF0000"/>
                </a:solidFill>
                <a:latin typeface="Times New Roman" charset="0"/>
                <a:ea typeface="隶书" charset="0"/>
                <a:cs typeface="隶书" charset="0"/>
              </a:rPr>
              <a:t>初值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标注 36"/>
          <p:cNvSpPr/>
          <p:nvPr/>
        </p:nvSpPr>
        <p:spPr>
          <a:xfrm>
            <a:off x="6220605" y="4885815"/>
            <a:ext cx="1885889" cy="513108"/>
          </a:xfrm>
          <a:prstGeom prst="wedgeRectCallout">
            <a:avLst>
              <a:gd name="adj1" fmla="val -85649"/>
              <a:gd name="adj2" fmla="val 8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zh-CN" dirty="0">
                <a:solidFill>
                  <a:srgbClr val="000000"/>
                </a:solidFill>
                <a:latin typeface="Times New Roman" charset="0"/>
                <a:ea typeface="隶书" charset="0"/>
                <a:cs typeface="隶书" charset="0"/>
              </a:rPr>
              <a:t>循环变量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  <a:ea typeface="隶书" charset="0"/>
                <a:cs typeface="隶书" charset="0"/>
              </a:rPr>
              <a:t>增值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标注 37"/>
          <p:cNvSpPr/>
          <p:nvPr/>
        </p:nvSpPr>
        <p:spPr>
          <a:xfrm>
            <a:off x="6193396" y="3191029"/>
            <a:ext cx="1885889" cy="513108"/>
          </a:xfrm>
          <a:prstGeom prst="wedgeRectCallout">
            <a:avLst>
              <a:gd name="adj1" fmla="val -85649"/>
              <a:gd name="adj2" fmla="val 8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循环</a:t>
            </a:r>
            <a:r>
              <a:rPr kumimoji="1" lang="zh-CN" altLang="en-US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条件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C0AE-EC2F-7149-90A5-F438898EA61E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203825" y="4013200"/>
            <a:ext cx="2965450" cy="23209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  <a:ea typeface="隶书" charset="0"/>
              </a:rPr>
              <a:t>表达式</a:t>
            </a:r>
            <a:r>
              <a:rPr lang="en-US" altLang="zh-CN">
                <a:latin typeface="Times New Roman" charset="0"/>
                <a:ea typeface="隶书" charset="0"/>
              </a:rPr>
              <a:t>1;</a:t>
            </a:r>
          </a:p>
          <a:p>
            <a:r>
              <a:rPr lang="en-US" altLang="zh-CN">
                <a:latin typeface="Times New Roman" charset="0"/>
                <a:ea typeface="隶书" charset="0"/>
              </a:rPr>
              <a:t>while(</a:t>
            </a:r>
            <a:r>
              <a:rPr lang="zh-CN" altLang="en-US">
                <a:latin typeface="Times New Roman" charset="0"/>
                <a:ea typeface="隶书" charset="0"/>
              </a:rPr>
              <a:t>表达式</a:t>
            </a:r>
            <a:r>
              <a:rPr lang="en-US" altLang="zh-CN">
                <a:latin typeface="Times New Roman" charset="0"/>
                <a:ea typeface="隶书" charset="0"/>
              </a:rPr>
              <a:t>2)</a:t>
            </a:r>
          </a:p>
          <a:p>
            <a:r>
              <a:rPr lang="en-US" altLang="zh-CN">
                <a:latin typeface="Times New Roman" charset="0"/>
                <a:ea typeface="隶书" charset="0"/>
              </a:rPr>
              <a:t>{</a:t>
            </a:r>
          </a:p>
          <a:p>
            <a:r>
              <a:rPr lang="en-US" altLang="zh-CN">
                <a:latin typeface="Times New Roman" charset="0"/>
                <a:ea typeface="隶书" charset="0"/>
              </a:rPr>
              <a:t>	</a:t>
            </a:r>
            <a:r>
              <a:rPr lang="zh-CN" altLang="en-US">
                <a:latin typeface="Times New Roman" charset="0"/>
                <a:ea typeface="隶书" charset="0"/>
              </a:rPr>
              <a:t>循环体语句；</a:t>
            </a:r>
          </a:p>
          <a:p>
            <a:r>
              <a:rPr lang="zh-CN" altLang="en-US">
                <a:latin typeface="Times New Roman" charset="0"/>
                <a:ea typeface="隶书" charset="0"/>
              </a:rPr>
              <a:t>	表达式</a:t>
            </a:r>
            <a:r>
              <a:rPr lang="en-US" altLang="zh-CN">
                <a:latin typeface="Times New Roman" charset="0"/>
                <a:ea typeface="隶书" charset="0"/>
              </a:rPr>
              <a:t>3;</a:t>
            </a:r>
          </a:p>
          <a:p>
            <a:r>
              <a:rPr lang="en-US" altLang="zh-CN">
                <a:latin typeface="Times New Roman" charset="0"/>
                <a:ea typeface="隶书" charset="0"/>
              </a:rPr>
              <a:t>}</a:t>
            </a:r>
          </a:p>
        </p:txBody>
      </p:sp>
      <p:sp>
        <p:nvSpPr>
          <p:cNvPr id="109570" name="Text Box 10"/>
          <p:cNvSpPr txBox="1">
            <a:spLocks noChangeArrowheads="1"/>
          </p:cNvSpPr>
          <p:nvPr/>
        </p:nvSpPr>
        <p:spPr bwMode="auto">
          <a:xfrm>
            <a:off x="1181100" y="3621088"/>
            <a:ext cx="3440113" cy="3111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int main()</a:t>
            </a:r>
          </a:p>
          <a:p>
            <a:r>
              <a:rPr lang="en-US" altLang="zh-CN" sz="2800">
                <a:ea typeface="隶书" charset="0"/>
              </a:rPr>
              <a:t>{   int i,sum=0;</a:t>
            </a:r>
          </a:p>
          <a:p>
            <a:r>
              <a:rPr lang="en-US" altLang="zh-CN" sz="2800">
                <a:ea typeface="隶书" charset="0"/>
              </a:rPr>
              <a:t>    for(i=1;i&lt;=100;i++)</a:t>
            </a:r>
          </a:p>
          <a:p>
            <a:r>
              <a:rPr lang="en-US" altLang="zh-CN" sz="2800">
                <a:ea typeface="隶书" charset="0"/>
              </a:rPr>
              <a:t>         sum+=i;</a:t>
            </a:r>
          </a:p>
          <a:p>
            <a:r>
              <a:rPr lang="en-US" altLang="zh-CN" sz="2800">
                <a:ea typeface="隶书" charset="0"/>
              </a:rPr>
              <a:t>    printf(“%d”,sum);</a:t>
            </a:r>
          </a:p>
          <a:p>
            <a:r>
              <a:rPr lang="en-US" altLang="zh-CN" sz="2800">
                <a:ea typeface="隶书" charset="0"/>
              </a:rPr>
              <a:t>   return 0;</a:t>
            </a:r>
          </a:p>
          <a:p>
            <a:r>
              <a:rPr lang="en-US" altLang="zh-CN" sz="2800">
                <a:ea typeface="隶书" charset="0"/>
              </a:rPr>
              <a:t>}</a:t>
            </a:r>
          </a:p>
        </p:txBody>
      </p:sp>
      <p:sp>
        <p:nvSpPr>
          <p:cNvPr id="109572" name="标题 2"/>
          <p:cNvSpPr>
            <a:spLocks noGrp="1"/>
          </p:cNvSpPr>
          <p:nvPr>
            <p:ph type="title"/>
          </p:nvPr>
        </p:nvSpPr>
        <p:spPr>
          <a:xfrm>
            <a:off x="675132" y="699016"/>
            <a:ext cx="7772400" cy="658729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黑体" charset="0"/>
                <a:ea typeface="黑体" charset="0"/>
              </a:rPr>
              <a:t>说明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5132" y="1684019"/>
            <a:ext cx="7772400" cy="4050792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altLang="zh-CN" dirty="0">
                <a:latin typeface="华文楷体" charset="-122"/>
                <a:ea typeface="隶书" charset="0"/>
              </a:rPr>
              <a:t>for</a:t>
            </a:r>
            <a:r>
              <a:rPr lang="zh-CN" altLang="zh-CN" dirty="0">
                <a:latin typeface="华文楷体" charset="-122"/>
                <a:ea typeface="隶书" charset="0"/>
              </a:rPr>
              <a:t>语句中</a:t>
            </a:r>
            <a:r>
              <a:rPr lang="en-US" altLang="zh-CN" dirty="0">
                <a:latin typeface="华文楷体" charset="-122"/>
                <a:ea typeface="隶书" charset="0"/>
              </a:rPr>
              <a:t>expr1, expr2 ,expr3 </a:t>
            </a:r>
            <a:r>
              <a:rPr lang="zh-CN" altLang="zh-CN" dirty="0">
                <a:latin typeface="华文楷体" charset="-122"/>
                <a:ea typeface="隶书" charset="0"/>
              </a:rPr>
              <a:t>类型任意，都可省略，但分号；不可省</a:t>
            </a:r>
          </a:p>
          <a:p>
            <a:pPr>
              <a:buClr>
                <a:schemeClr val="accent2"/>
              </a:buClr>
            </a:pPr>
            <a:r>
              <a:rPr lang="zh-CN" altLang="en-US" dirty="0">
                <a:latin typeface="华文楷体" charset="-122"/>
                <a:ea typeface="隶书" charset="0"/>
              </a:rPr>
              <a:t>无限循环</a:t>
            </a:r>
            <a:r>
              <a:rPr lang="en-US" altLang="zh-CN" dirty="0">
                <a:latin typeface="华文楷体" charset="-122"/>
                <a:ea typeface="隶书" charset="0"/>
              </a:rPr>
              <a:t>:  for(;;)</a:t>
            </a: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华文楷体" charset="-122"/>
                <a:ea typeface="隶书" charset="0"/>
              </a:rPr>
              <a:t>for</a:t>
            </a:r>
            <a:r>
              <a:rPr lang="zh-CN" altLang="zh-CN" dirty="0">
                <a:latin typeface="华文楷体" charset="-122"/>
                <a:ea typeface="隶书" charset="0"/>
              </a:rPr>
              <a:t>语句可以转换成</a:t>
            </a:r>
            <a:r>
              <a:rPr lang="en-US" altLang="zh-CN" dirty="0">
                <a:latin typeface="华文楷体" charset="-122"/>
                <a:ea typeface="隶书" charset="0"/>
              </a:rPr>
              <a:t>while</a:t>
            </a:r>
            <a:r>
              <a:rPr lang="zh-CN" altLang="zh-CN" dirty="0">
                <a:latin typeface="华文楷体" charset="-122"/>
                <a:ea typeface="隶书" charset="0"/>
              </a:rPr>
              <a:t>结构</a:t>
            </a:r>
            <a:endParaRPr lang="zh-CN" altLang="en-US" dirty="0">
              <a:latin typeface="华文楷体" charset="-122"/>
              <a:ea typeface="隶书" charset="0"/>
            </a:endParaRPr>
          </a:p>
          <a:p>
            <a:endParaRPr lang="zh-CN" altLang="en-US" dirty="0">
              <a:latin typeface="华文楷体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7623-4BE2-9E42-9F42-A95378734DAC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5"/>
          <p:cNvSpPr>
            <a:spLocks noGrp="1"/>
          </p:cNvSpPr>
          <p:nvPr>
            <p:ph type="title"/>
          </p:nvPr>
        </p:nvSpPr>
        <p:spPr>
          <a:xfrm>
            <a:off x="675132" y="699016"/>
            <a:ext cx="7772400" cy="1193579"/>
          </a:xfrm>
        </p:spPr>
        <p:txBody>
          <a:bodyPr/>
          <a:lstStyle/>
          <a:p>
            <a:r>
              <a:rPr lang="en-US" altLang="zh-CN" dirty="0">
                <a:latin typeface="黑体" charset="0"/>
                <a:ea typeface="隶书" charset="0"/>
              </a:rPr>
              <a:t>4.1 </a:t>
            </a:r>
            <a:r>
              <a:rPr lang="zh-CN" altLang="en-US" dirty="0">
                <a:latin typeface="黑体" charset="0"/>
                <a:ea typeface="隶书" charset="0"/>
              </a:rPr>
              <a:t>算法概述</a:t>
            </a:r>
            <a:endParaRPr lang="zh-CN" altLang="en-US" dirty="0">
              <a:latin typeface="黑体" charset="0"/>
              <a:ea typeface="黑体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华文楷体" charset="-122"/>
                <a:ea typeface="隶书" charset="0"/>
              </a:rPr>
              <a:t> </a:t>
            </a:r>
            <a:r>
              <a:rPr lang="zh-CN" altLang="en-US" dirty="0">
                <a:latin typeface="华文楷体" charset="-122"/>
                <a:ea typeface="隶书" charset="0"/>
              </a:rPr>
              <a:t>程序设计＝数据结构＋算法</a:t>
            </a:r>
          </a:p>
          <a:p>
            <a:r>
              <a:rPr lang="zh-CN" altLang="en-US" dirty="0">
                <a:latin typeface="华文楷体" charset="-122"/>
                <a:ea typeface="隶书" charset="0"/>
              </a:rPr>
              <a:t>算法：为解决一个问题而采取的方法和</a:t>
            </a:r>
            <a:r>
              <a:rPr lang="zh-CN" altLang="en-US" dirty="0" smtClean="0">
                <a:latin typeface="华文楷体" charset="-122"/>
                <a:ea typeface="隶书" charset="0"/>
              </a:rPr>
              <a:t>步骤的描述。</a:t>
            </a:r>
            <a:endParaRPr lang="zh-CN" altLang="en-US" dirty="0">
              <a:latin typeface="华文楷体" charset="-122"/>
              <a:ea typeface="隶书" charset="0"/>
            </a:endParaRPr>
          </a:p>
          <a:p>
            <a:r>
              <a:rPr lang="zh-CN" altLang="en-US" dirty="0">
                <a:latin typeface="华文楷体" charset="-122"/>
                <a:ea typeface="隶书" charset="0"/>
              </a:rPr>
              <a:t> 算法的特性</a:t>
            </a:r>
            <a:endParaRPr lang="en-US" altLang="zh-CN" dirty="0">
              <a:latin typeface="华文楷体" charset="-122"/>
              <a:ea typeface="隶书" charset="0"/>
            </a:endParaRPr>
          </a:p>
          <a:p>
            <a:pPr lvl="1"/>
            <a:r>
              <a:rPr lang="zh-CN" altLang="en-US" dirty="0">
                <a:latin typeface="华文楷体" charset="-122"/>
                <a:ea typeface="隶书" charset="0"/>
              </a:rPr>
              <a:t>有穷性</a:t>
            </a:r>
            <a:endParaRPr lang="en-US" altLang="zh-CN" dirty="0">
              <a:latin typeface="华文楷体" charset="-122"/>
              <a:ea typeface="隶书" charset="0"/>
            </a:endParaRPr>
          </a:p>
          <a:p>
            <a:pPr lvl="1"/>
            <a:r>
              <a:rPr lang="zh-CN" altLang="en-US" dirty="0">
                <a:latin typeface="华文楷体" charset="-122"/>
                <a:ea typeface="隶书" charset="0"/>
              </a:rPr>
              <a:t>确定性</a:t>
            </a:r>
            <a:endParaRPr lang="en-US" altLang="zh-CN" dirty="0">
              <a:latin typeface="华文楷体" charset="-122"/>
              <a:ea typeface="隶书" charset="0"/>
            </a:endParaRPr>
          </a:p>
          <a:p>
            <a:pPr lvl="1"/>
            <a:r>
              <a:rPr lang="zh-CN" altLang="en-US" dirty="0">
                <a:latin typeface="华文楷体" charset="-122"/>
                <a:ea typeface="隶书" charset="0"/>
              </a:rPr>
              <a:t>有零个或多个输入</a:t>
            </a:r>
          </a:p>
          <a:p>
            <a:pPr lvl="1"/>
            <a:r>
              <a:rPr lang="zh-CN" altLang="en-US" dirty="0">
                <a:latin typeface="华文楷体" charset="-122"/>
                <a:ea typeface="隶书" charset="0"/>
              </a:rPr>
              <a:t>有一个或多个输出</a:t>
            </a:r>
          </a:p>
          <a:p>
            <a:pPr lvl="1"/>
            <a:r>
              <a:rPr lang="zh-CN" altLang="en-US" dirty="0">
                <a:latin typeface="华文楷体" charset="-122"/>
                <a:ea typeface="隶书" charset="0"/>
              </a:rPr>
              <a:t>有效性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ACC-9E41-AB46-8AEB-456E45B40147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66688" y="985838"/>
            <a:ext cx="4987925" cy="26797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       int main( )</a:t>
            </a:r>
          </a:p>
          <a:p>
            <a:r>
              <a:rPr lang="en-US" altLang="zh-CN" sz="2800">
                <a:ea typeface="隶书" charset="0"/>
              </a:rPr>
              <a:t>        {    int i;</a:t>
            </a:r>
          </a:p>
          <a:p>
            <a:r>
              <a:rPr lang="en-US" altLang="zh-CN" sz="2800">
                <a:ea typeface="隶书" charset="0"/>
              </a:rPr>
              <a:t>              for(i=0;i&lt;10;i++)</a:t>
            </a:r>
          </a:p>
          <a:p>
            <a:r>
              <a:rPr lang="en-US" altLang="zh-CN" sz="2800">
                <a:ea typeface="隶书" charset="0"/>
              </a:rPr>
              <a:t>                    putchar(‘a’+i);</a:t>
            </a:r>
          </a:p>
          <a:p>
            <a:r>
              <a:rPr lang="en-US" altLang="zh-CN" sz="2800">
                <a:ea typeface="隶书" charset="0"/>
              </a:rPr>
              <a:t>              return 0;</a:t>
            </a:r>
          </a:p>
          <a:p>
            <a:r>
              <a:rPr lang="en-US" altLang="zh-CN" sz="2800">
                <a:ea typeface="隶书" charset="0"/>
              </a:rPr>
              <a:t>         }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6675" y="3938588"/>
            <a:ext cx="3498850" cy="557212"/>
          </a:xfrm>
          <a:prstGeom prst="rect">
            <a:avLst/>
          </a:prstGeom>
          <a:solidFill>
            <a:schemeClr val="tx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Times New Roman" charset="0"/>
              </a:rPr>
              <a:t>运行结果：</a:t>
            </a:r>
            <a:r>
              <a:rPr lang="en-US" altLang="zh-CN" sz="2800">
                <a:solidFill>
                  <a:schemeClr val="bg1"/>
                </a:solidFill>
                <a:latin typeface="Times New Roman" charset="0"/>
              </a:rPr>
              <a:t>abcdefghij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348288" y="407988"/>
            <a:ext cx="3275012" cy="26797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int  main( )</a:t>
            </a:r>
          </a:p>
          <a:p>
            <a:r>
              <a:rPr lang="en-US" altLang="zh-CN" sz="2800">
                <a:ea typeface="隶书" charset="0"/>
              </a:rPr>
              <a:t>{    int i=0;</a:t>
            </a:r>
          </a:p>
          <a:p>
            <a:r>
              <a:rPr lang="en-US" altLang="zh-CN" sz="2800">
                <a:ea typeface="隶书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隶书" charset="0"/>
              </a:rPr>
              <a:t>for(;i&lt;10;i++)</a:t>
            </a:r>
          </a:p>
          <a:p>
            <a:r>
              <a:rPr lang="en-US" altLang="zh-CN" sz="2800">
                <a:ea typeface="隶书" charset="0"/>
              </a:rPr>
              <a:t>          putchar(‘a’+i);</a:t>
            </a:r>
          </a:p>
          <a:p>
            <a:r>
              <a:rPr lang="en-US" altLang="zh-CN" sz="2800">
                <a:ea typeface="隶书" charset="0"/>
              </a:rPr>
              <a:t>       return 0;</a:t>
            </a:r>
          </a:p>
          <a:p>
            <a:r>
              <a:rPr lang="en-US" altLang="zh-CN" sz="2800">
                <a:ea typeface="隶书" charset="0"/>
              </a:rPr>
              <a:t> }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048125" y="3654425"/>
            <a:ext cx="4035425" cy="26797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int  main( )</a:t>
            </a:r>
          </a:p>
          <a:p>
            <a:r>
              <a:rPr lang="en-US" altLang="zh-CN" sz="2800">
                <a:ea typeface="隶书" charset="0"/>
              </a:rPr>
              <a:t> {    int i=0;</a:t>
            </a:r>
          </a:p>
          <a:p>
            <a:r>
              <a:rPr lang="en-US" altLang="zh-CN" sz="2800">
                <a:ea typeface="隶书" charset="0"/>
              </a:rPr>
              <a:t>       </a:t>
            </a:r>
            <a:r>
              <a:rPr lang="en-US" altLang="zh-CN" sz="2800">
                <a:solidFill>
                  <a:srgbClr val="FF0000"/>
                </a:solidFill>
                <a:ea typeface="隶书" charset="0"/>
              </a:rPr>
              <a:t>for(;i&lt;10;)</a:t>
            </a:r>
          </a:p>
          <a:p>
            <a:r>
              <a:rPr lang="en-US" altLang="zh-CN" sz="2800">
                <a:ea typeface="隶书" charset="0"/>
              </a:rPr>
              <a:t>           putchar(‘a’+(i++));</a:t>
            </a:r>
          </a:p>
          <a:p>
            <a:r>
              <a:rPr lang="en-US" altLang="zh-CN" sz="2800">
                <a:ea typeface="隶书" charset="0"/>
              </a:rPr>
              <a:t>       return 0; </a:t>
            </a:r>
          </a:p>
          <a:p>
            <a:r>
              <a:rPr lang="en-US" altLang="zh-CN" sz="2800">
                <a:ea typeface="隶书" charset="0"/>
              </a:rPr>
              <a:t> 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8C92-B96A-6C41-91BF-180676C21A8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 autoUpdateAnimBg="0"/>
      <p:bldP spid="31755" grpId="0" animBg="1" autoUpdateAnimBg="0"/>
      <p:bldP spid="3175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612775" y="1658938"/>
            <a:ext cx="5410200" cy="354171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int main()</a:t>
            </a:r>
          </a:p>
          <a:p>
            <a:r>
              <a:rPr lang="en-US" altLang="zh-CN" sz="2800">
                <a:ea typeface="隶书" charset="0"/>
              </a:rPr>
              <a:t>{  int  i,j,k;</a:t>
            </a:r>
          </a:p>
          <a:p>
            <a:r>
              <a:rPr lang="en-US" altLang="zh-CN" sz="2800">
                <a:ea typeface="隶书" charset="0"/>
              </a:rPr>
              <a:t>    for(i=0,j=10</a:t>
            </a:r>
            <a:r>
              <a:rPr lang="zh-CN" altLang="en-US" sz="2800">
                <a:ea typeface="隶书" charset="0"/>
              </a:rPr>
              <a:t> </a:t>
            </a:r>
            <a:r>
              <a:rPr lang="en-US" altLang="zh-CN" sz="2800">
                <a:ea typeface="隶书" charset="0"/>
              </a:rPr>
              <a:t>;</a:t>
            </a:r>
            <a:r>
              <a:rPr lang="zh-CN" altLang="en-US" sz="2800">
                <a:ea typeface="隶书" charset="0"/>
              </a:rPr>
              <a:t> </a:t>
            </a:r>
            <a:r>
              <a:rPr lang="en-US" altLang="zh-CN" sz="2800">
                <a:ea typeface="隶书" charset="0"/>
              </a:rPr>
              <a:t>i&lt;=j</a:t>
            </a:r>
            <a:r>
              <a:rPr lang="zh-CN" altLang="en-US" sz="2800">
                <a:ea typeface="隶书" charset="0"/>
              </a:rPr>
              <a:t> </a:t>
            </a:r>
            <a:r>
              <a:rPr lang="en-US" altLang="zh-CN" sz="2800">
                <a:ea typeface="隶书" charset="0"/>
              </a:rPr>
              <a:t>;</a:t>
            </a:r>
            <a:r>
              <a:rPr lang="zh-CN" altLang="en-US" sz="2800">
                <a:ea typeface="隶书" charset="0"/>
              </a:rPr>
              <a:t> </a:t>
            </a:r>
            <a:r>
              <a:rPr lang="en-US" altLang="zh-CN" sz="2800">
                <a:ea typeface="隶书" charset="0"/>
              </a:rPr>
              <a:t>i++,j--)</a:t>
            </a:r>
          </a:p>
          <a:p>
            <a:r>
              <a:rPr lang="en-US" altLang="zh-CN" sz="2800">
                <a:ea typeface="隶书" charset="0"/>
              </a:rPr>
              <a:t>    {     k=i+j;</a:t>
            </a:r>
          </a:p>
          <a:p>
            <a:r>
              <a:rPr lang="en-US" altLang="zh-CN" sz="2800">
                <a:ea typeface="隶书" charset="0"/>
              </a:rPr>
              <a:t>	 printf(“%d+%d=%d\n”,i,j,k);</a:t>
            </a:r>
          </a:p>
          <a:p>
            <a:r>
              <a:rPr lang="en-US" altLang="zh-CN" sz="2800">
                <a:ea typeface="隶书" charset="0"/>
              </a:rPr>
              <a:t>    }</a:t>
            </a:r>
          </a:p>
          <a:p>
            <a:r>
              <a:rPr lang="en-US" altLang="zh-CN" sz="2800">
                <a:ea typeface="隶书" charset="0"/>
              </a:rPr>
              <a:t>    return 0;</a:t>
            </a:r>
          </a:p>
          <a:p>
            <a:r>
              <a:rPr lang="en-US" altLang="zh-CN" sz="2800">
                <a:ea typeface="隶书" charset="0"/>
              </a:rPr>
              <a:t>}</a:t>
            </a:r>
          </a:p>
        </p:txBody>
      </p:sp>
      <p:sp>
        <p:nvSpPr>
          <p:cNvPr id="113666" name="Rectangle 10"/>
          <p:cNvSpPr>
            <a:spLocks noGrp="1" noChangeArrowheads="1"/>
          </p:cNvSpPr>
          <p:nvPr>
            <p:ph type="title"/>
          </p:nvPr>
        </p:nvSpPr>
        <p:spPr>
          <a:xfrm>
            <a:off x="431800" y="139700"/>
            <a:ext cx="8229600" cy="1252538"/>
          </a:xfrm>
        </p:spPr>
        <p:txBody>
          <a:bodyPr/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下面程序的输出结果是多少？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6915150" y="2530475"/>
            <a:ext cx="2000250" cy="3119438"/>
          </a:xfrm>
          <a:prstGeom prst="rect">
            <a:avLst/>
          </a:prstGeom>
          <a:solidFill>
            <a:schemeClr val="tx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Times New Roman" charset="0"/>
              </a:rPr>
              <a:t>运行结果：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charset="0"/>
              </a:rPr>
              <a:t>0+10=10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charset="0"/>
              </a:rPr>
              <a:t>1+9=10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charset="0"/>
              </a:rPr>
              <a:t>2+8=10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charset="0"/>
              </a:rPr>
              <a:t>3+7=10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charset="0"/>
              </a:rPr>
              <a:t>4+6=10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charset="0"/>
              </a:rPr>
              <a:t>5+5=10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D35-3BBC-6849-8A5C-A0813758227C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8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09600" y="304800"/>
            <a:ext cx="815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>
              <a:buClr>
                <a:schemeClr val="tx1"/>
              </a:buClr>
              <a:buFont typeface="Wingdings" charset="2"/>
              <a:buChar char="«"/>
            </a:pPr>
            <a:endParaRPr lang="zh-CN" altLang="en-US">
              <a:latin typeface="隶书" charset="0"/>
              <a:ea typeface="隶书" charset="0"/>
            </a:endParaRPr>
          </a:p>
        </p:txBody>
      </p:sp>
      <p:sp>
        <p:nvSpPr>
          <p:cNvPr id="115715" name="Rectangle 30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515422"/>
          </a:xfrm>
        </p:spPr>
        <p:txBody>
          <a:bodyPr>
            <a:normAutofit fontScale="90000"/>
          </a:bodyPr>
          <a:lstStyle/>
          <a:p>
            <a:r>
              <a:rPr kumimoji="0" lang="zh-CN" altLang="en-US">
                <a:latin typeface="隶书" charset="0"/>
                <a:ea typeface="隶书" charset="0"/>
              </a:rPr>
              <a:t>循环的嵌套</a:t>
            </a:r>
          </a:p>
        </p:txBody>
      </p:sp>
      <p:sp>
        <p:nvSpPr>
          <p:cNvPr id="32799" name="Rectangle 31"/>
          <p:cNvSpPr>
            <a:spLocks noGrp="1" noChangeArrowheads="1"/>
          </p:cNvSpPr>
          <p:nvPr>
            <p:ph idx="1"/>
          </p:nvPr>
        </p:nvSpPr>
        <p:spPr>
          <a:xfrm>
            <a:off x="0" y="1557338"/>
            <a:ext cx="9144000" cy="2062162"/>
          </a:xfrm>
        </p:spPr>
        <p:txBody>
          <a:bodyPr>
            <a:normAutofit/>
          </a:bodyPr>
          <a:lstStyle/>
          <a:p>
            <a:pPr lvl="2">
              <a:spcBef>
                <a:spcPct val="0"/>
              </a:spcBef>
              <a:buClr>
                <a:srgbClr val="008000"/>
              </a:buClr>
            </a:pPr>
            <a:r>
              <a:rPr kumimoji="0" lang="zh-CN" altLang="en-US" sz="2800" dirty="0">
                <a:latin typeface="华文楷体" charset="-122"/>
              </a:rPr>
              <a:t>三种循环可互相嵌套</a:t>
            </a:r>
            <a:r>
              <a:rPr kumimoji="0" lang="en-US" altLang="zh-CN" sz="2800" dirty="0">
                <a:latin typeface="华文楷体" charset="-122"/>
              </a:rPr>
              <a:t>,</a:t>
            </a:r>
            <a:r>
              <a:rPr kumimoji="0" lang="zh-CN" altLang="en-US" sz="2800" dirty="0">
                <a:latin typeface="华文楷体" charset="-122"/>
              </a:rPr>
              <a:t>层数不限</a:t>
            </a:r>
          </a:p>
          <a:p>
            <a:pPr lvl="2">
              <a:spcBef>
                <a:spcPct val="0"/>
              </a:spcBef>
              <a:buClr>
                <a:srgbClr val="008000"/>
              </a:buClr>
            </a:pPr>
            <a:r>
              <a:rPr kumimoji="0" lang="zh-CN" altLang="en-US" sz="2800" dirty="0">
                <a:latin typeface="华文楷体" charset="-122"/>
              </a:rPr>
              <a:t>外层循环可包含两个以上内循环</a:t>
            </a:r>
            <a:r>
              <a:rPr kumimoji="0" lang="en-US" altLang="zh-CN" sz="2800" dirty="0">
                <a:latin typeface="华文楷体" charset="-122"/>
              </a:rPr>
              <a:t>,</a:t>
            </a:r>
            <a:r>
              <a:rPr kumimoji="0" lang="zh-CN" altLang="en-US" sz="2800" dirty="0">
                <a:latin typeface="华文楷体" charset="-122"/>
              </a:rPr>
              <a:t>但不能相互交叉</a:t>
            </a:r>
          </a:p>
          <a:p>
            <a:pPr lvl="2">
              <a:spcBef>
                <a:spcPct val="0"/>
              </a:spcBef>
              <a:buClr>
                <a:srgbClr val="008000"/>
              </a:buClr>
            </a:pPr>
            <a:r>
              <a:rPr kumimoji="0" lang="zh-CN" altLang="en-US" sz="2800" dirty="0">
                <a:latin typeface="华文楷体" charset="-122"/>
              </a:rPr>
              <a:t>嵌套循环的执行流程</a:t>
            </a:r>
          </a:p>
          <a:p>
            <a:pPr lvl="2">
              <a:spcBef>
                <a:spcPct val="0"/>
              </a:spcBef>
              <a:buClr>
                <a:srgbClr val="008000"/>
              </a:buClr>
            </a:pPr>
            <a:endParaRPr kumimoji="0" lang="zh-CN" altLang="en-US" sz="2800" dirty="0">
              <a:latin typeface="华文楷体" charset="-122"/>
            </a:endParaRPr>
          </a:p>
          <a:p>
            <a:endParaRPr kumimoji="0" lang="en-US" altLang="zh-CN" dirty="0">
              <a:latin typeface="华文楷体" charset="-122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036763" y="3106738"/>
            <a:ext cx="2005012" cy="22637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latin typeface="Times New Roman" charset="0"/>
                <a:ea typeface="隶书" charset="0"/>
              </a:rPr>
              <a:t>(2)  do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{    ……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     do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     {   ……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     }while( );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…...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}while( );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140200" y="3101975"/>
            <a:ext cx="2005013" cy="22637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latin typeface="Times New Roman" charset="0"/>
                <a:ea typeface="隶书" charset="0"/>
              </a:rPr>
              <a:t>(3)  while()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{    ……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     do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     {   ……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     }while( );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…….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}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253163" y="2879725"/>
            <a:ext cx="2990850" cy="3692525"/>
            <a:chOff x="4028" y="1156"/>
            <a:chExt cx="1884" cy="2326"/>
          </a:xfrm>
        </p:grpSpPr>
        <p:sp>
          <p:nvSpPr>
            <p:cNvPr id="115720" name="Text Box 15"/>
            <p:cNvSpPr txBox="1">
              <a:spLocks noChangeArrowheads="1"/>
            </p:cNvSpPr>
            <p:nvPr/>
          </p:nvSpPr>
          <p:spPr bwMode="auto">
            <a:xfrm>
              <a:off x="4028" y="1288"/>
              <a:ext cx="1223" cy="2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latin typeface="Times New Roman" charset="0"/>
                  <a:ea typeface="隶书" charset="0"/>
                </a:rPr>
                <a:t>(4)  for( ; ;)</a:t>
              </a:r>
            </a:p>
            <a:p>
              <a:r>
                <a:rPr lang="en-US" altLang="zh-CN" sz="2000">
                  <a:latin typeface="Times New Roman" charset="0"/>
                  <a:ea typeface="隶书" charset="0"/>
                </a:rPr>
                <a:t>       {    ……</a:t>
              </a:r>
            </a:p>
            <a:p>
              <a:r>
                <a:rPr lang="en-US" altLang="zh-CN" sz="2000">
                  <a:latin typeface="Times New Roman" charset="0"/>
                  <a:ea typeface="隶书" charset="0"/>
                </a:rPr>
                <a:t>              do</a:t>
              </a:r>
            </a:p>
            <a:p>
              <a:r>
                <a:rPr lang="en-US" altLang="zh-CN" sz="2000">
                  <a:latin typeface="Times New Roman" charset="0"/>
                  <a:ea typeface="隶书" charset="0"/>
                </a:rPr>
                <a:t>              {   ……</a:t>
              </a:r>
            </a:p>
            <a:p>
              <a:r>
                <a:rPr lang="en-US" altLang="zh-CN" sz="2000">
                  <a:latin typeface="Times New Roman" charset="0"/>
                  <a:ea typeface="隶书" charset="0"/>
                </a:rPr>
                <a:t>              }while();</a:t>
              </a:r>
            </a:p>
            <a:p>
              <a:r>
                <a:rPr lang="en-US" altLang="zh-CN" sz="2000">
                  <a:latin typeface="Times New Roman" charset="0"/>
                  <a:ea typeface="隶书" charset="0"/>
                </a:rPr>
                <a:t>          ……</a:t>
              </a:r>
            </a:p>
            <a:p>
              <a:r>
                <a:rPr lang="en-US" altLang="zh-CN" sz="2000">
                  <a:latin typeface="Times New Roman" charset="0"/>
                  <a:ea typeface="隶书" charset="0"/>
                </a:rPr>
                <a:t>            while()</a:t>
              </a:r>
            </a:p>
            <a:p>
              <a:r>
                <a:rPr lang="en-US" altLang="zh-CN" sz="2000">
                  <a:latin typeface="Times New Roman" charset="0"/>
                  <a:ea typeface="隶书" charset="0"/>
                </a:rPr>
                <a:t>              {   ……</a:t>
              </a:r>
            </a:p>
            <a:p>
              <a:r>
                <a:rPr lang="en-US" altLang="zh-CN" sz="2000">
                  <a:latin typeface="Times New Roman" charset="0"/>
                  <a:ea typeface="隶书" charset="0"/>
                </a:rPr>
                <a:t>              }</a:t>
              </a:r>
            </a:p>
            <a:p>
              <a:r>
                <a:rPr lang="en-US" altLang="zh-CN" sz="2000">
                  <a:latin typeface="Times New Roman" charset="0"/>
                  <a:ea typeface="隶书" charset="0"/>
                </a:rPr>
                <a:t>          …...</a:t>
              </a:r>
            </a:p>
            <a:p>
              <a:r>
                <a:rPr lang="en-US" altLang="zh-CN" sz="2000">
                  <a:latin typeface="Times New Roman" charset="0"/>
                  <a:ea typeface="隶书" charset="0"/>
                </a:rPr>
                <a:t>}</a:t>
              </a:r>
            </a:p>
          </p:txBody>
        </p:sp>
        <p:grpSp>
          <p:nvGrpSpPr>
            <p:cNvPr id="115721" name="Group 27"/>
            <p:cNvGrpSpPr>
              <a:grpSpLocks/>
            </p:cNvGrpSpPr>
            <p:nvPr/>
          </p:nvGrpSpPr>
          <p:grpSpPr bwMode="auto">
            <a:xfrm>
              <a:off x="4452" y="1156"/>
              <a:ext cx="1460" cy="2026"/>
              <a:chOff x="4300" y="1018"/>
              <a:chExt cx="1460" cy="2026"/>
            </a:xfrm>
          </p:grpSpPr>
          <p:grpSp>
            <p:nvGrpSpPr>
              <p:cNvPr id="115722" name="Group 19"/>
              <p:cNvGrpSpPr>
                <a:grpSpLocks/>
              </p:cNvGrpSpPr>
              <p:nvPr/>
            </p:nvGrpSpPr>
            <p:grpSpPr bwMode="auto">
              <a:xfrm>
                <a:off x="4300" y="1548"/>
                <a:ext cx="1452" cy="744"/>
                <a:chOff x="4300" y="1548"/>
                <a:chExt cx="1452" cy="744"/>
              </a:xfrm>
            </p:grpSpPr>
            <p:sp>
              <p:nvSpPr>
                <p:cNvPr id="115729" name="Freeform 17"/>
                <p:cNvSpPr>
                  <a:spLocks/>
                </p:cNvSpPr>
                <p:nvPr/>
              </p:nvSpPr>
              <p:spPr bwMode="auto">
                <a:xfrm>
                  <a:off x="4300" y="1548"/>
                  <a:ext cx="848" cy="744"/>
                </a:xfrm>
                <a:custGeom>
                  <a:avLst/>
                  <a:gdLst>
                    <a:gd name="T0" fmla="*/ 8 w 848"/>
                    <a:gd name="T1" fmla="*/ 0 h 744"/>
                    <a:gd name="T2" fmla="*/ 428 w 848"/>
                    <a:gd name="T3" fmla="*/ 36 h 744"/>
                    <a:gd name="T4" fmla="*/ 716 w 848"/>
                    <a:gd name="T5" fmla="*/ 84 h 744"/>
                    <a:gd name="T6" fmla="*/ 812 w 848"/>
                    <a:gd name="T7" fmla="*/ 168 h 744"/>
                    <a:gd name="T8" fmla="*/ 836 w 848"/>
                    <a:gd name="T9" fmla="*/ 240 h 744"/>
                    <a:gd name="T10" fmla="*/ 824 w 848"/>
                    <a:gd name="T11" fmla="*/ 348 h 744"/>
                    <a:gd name="T12" fmla="*/ 800 w 848"/>
                    <a:gd name="T13" fmla="*/ 420 h 744"/>
                    <a:gd name="T14" fmla="*/ 788 w 848"/>
                    <a:gd name="T15" fmla="*/ 456 h 744"/>
                    <a:gd name="T16" fmla="*/ 776 w 848"/>
                    <a:gd name="T17" fmla="*/ 720 h 744"/>
                    <a:gd name="T18" fmla="*/ 692 w 848"/>
                    <a:gd name="T19" fmla="*/ 744 h 744"/>
                    <a:gd name="T20" fmla="*/ 68 w 848"/>
                    <a:gd name="T21" fmla="*/ 696 h 744"/>
                    <a:gd name="T22" fmla="*/ 44 w 848"/>
                    <a:gd name="T23" fmla="*/ 624 h 744"/>
                    <a:gd name="T24" fmla="*/ 32 w 848"/>
                    <a:gd name="T25" fmla="*/ 588 h 744"/>
                    <a:gd name="T26" fmla="*/ 8 w 848"/>
                    <a:gd name="T27" fmla="*/ 0 h 7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8"/>
                    <a:gd name="T43" fmla="*/ 0 h 744"/>
                    <a:gd name="T44" fmla="*/ 848 w 848"/>
                    <a:gd name="T45" fmla="*/ 744 h 7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8" h="744">
                      <a:moveTo>
                        <a:pt x="8" y="0"/>
                      </a:moveTo>
                      <a:cubicBezTo>
                        <a:pt x="156" y="37"/>
                        <a:pt x="251" y="29"/>
                        <a:pt x="428" y="36"/>
                      </a:cubicBezTo>
                      <a:cubicBezTo>
                        <a:pt x="521" y="59"/>
                        <a:pt x="620" y="72"/>
                        <a:pt x="716" y="84"/>
                      </a:cubicBezTo>
                      <a:cubicBezTo>
                        <a:pt x="762" y="115"/>
                        <a:pt x="791" y="121"/>
                        <a:pt x="812" y="168"/>
                      </a:cubicBezTo>
                      <a:cubicBezTo>
                        <a:pt x="822" y="191"/>
                        <a:pt x="836" y="240"/>
                        <a:pt x="836" y="240"/>
                      </a:cubicBezTo>
                      <a:cubicBezTo>
                        <a:pt x="832" y="276"/>
                        <a:pt x="831" y="312"/>
                        <a:pt x="824" y="348"/>
                      </a:cubicBezTo>
                      <a:cubicBezTo>
                        <a:pt x="819" y="373"/>
                        <a:pt x="808" y="396"/>
                        <a:pt x="800" y="420"/>
                      </a:cubicBezTo>
                      <a:cubicBezTo>
                        <a:pt x="796" y="432"/>
                        <a:pt x="788" y="456"/>
                        <a:pt x="788" y="456"/>
                      </a:cubicBezTo>
                      <a:cubicBezTo>
                        <a:pt x="798" y="529"/>
                        <a:pt x="848" y="662"/>
                        <a:pt x="776" y="720"/>
                      </a:cubicBezTo>
                      <a:cubicBezTo>
                        <a:pt x="768" y="726"/>
                        <a:pt x="695" y="743"/>
                        <a:pt x="692" y="744"/>
                      </a:cubicBezTo>
                      <a:cubicBezTo>
                        <a:pt x="480" y="735"/>
                        <a:pt x="279" y="708"/>
                        <a:pt x="68" y="696"/>
                      </a:cubicBezTo>
                      <a:cubicBezTo>
                        <a:pt x="60" y="672"/>
                        <a:pt x="52" y="648"/>
                        <a:pt x="44" y="624"/>
                      </a:cubicBezTo>
                      <a:cubicBezTo>
                        <a:pt x="40" y="612"/>
                        <a:pt x="32" y="588"/>
                        <a:pt x="32" y="588"/>
                      </a:cubicBezTo>
                      <a:cubicBezTo>
                        <a:pt x="0" y="329"/>
                        <a:pt x="21" y="524"/>
                        <a:pt x="8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3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15" y="1630"/>
                  <a:ext cx="5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charset="0"/>
                    </a:rPr>
                    <a:t>内循环</a:t>
                  </a:r>
                </a:p>
              </p:txBody>
            </p:sp>
          </p:grpSp>
          <p:grpSp>
            <p:nvGrpSpPr>
              <p:cNvPr id="115723" name="Group 22"/>
              <p:cNvGrpSpPr>
                <a:grpSpLocks/>
              </p:cNvGrpSpPr>
              <p:nvPr/>
            </p:nvGrpSpPr>
            <p:grpSpPr bwMode="auto">
              <a:xfrm>
                <a:off x="4776" y="1018"/>
                <a:ext cx="984" cy="266"/>
                <a:chOff x="4776" y="1018"/>
                <a:chExt cx="984" cy="266"/>
              </a:xfrm>
            </p:grpSpPr>
            <p:sp>
              <p:nvSpPr>
                <p:cNvPr id="11572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776" y="1104"/>
                  <a:ext cx="468" cy="18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223" y="1018"/>
                  <a:ext cx="5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charset="0"/>
                    </a:rPr>
                    <a:t>外循环</a:t>
                  </a:r>
                </a:p>
              </p:txBody>
            </p:sp>
          </p:grpSp>
          <p:grpSp>
            <p:nvGrpSpPr>
              <p:cNvPr id="115724" name="Group 24"/>
              <p:cNvGrpSpPr>
                <a:grpSpLocks/>
              </p:cNvGrpSpPr>
              <p:nvPr/>
            </p:nvGrpSpPr>
            <p:grpSpPr bwMode="auto">
              <a:xfrm>
                <a:off x="4308" y="2300"/>
                <a:ext cx="1452" cy="744"/>
                <a:chOff x="4300" y="1548"/>
                <a:chExt cx="1452" cy="744"/>
              </a:xfrm>
            </p:grpSpPr>
            <p:sp>
              <p:nvSpPr>
                <p:cNvPr id="115725" name="Freeform 25"/>
                <p:cNvSpPr>
                  <a:spLocks/>
                </p:cNvSpPr>
                <p:nvPr/>
              </p:nvSpPr>
              <p:spPr bwMode="auto">
                <a:xfrm>
                  <a:off x="4300" y="1548"/>
                  <a:ext cx="848" cy="744"/>
                </a:xfrm>
                <a:custGeom>
                  <a:avLst/>
                  <a:gdLst>
                    <a:gd name="T0" fmla="*/ 8 w 848"/>
                    <a:gd name="T1" fmla="*/ 0 h 744"/>
                    <a:gd name="T2" fmla="*/ 428 w 848"/>
                    <a:gd name="T3" fmla="*/ 36 h 744"/>
                    <a:gd name="T4" fmla="*/ 716 w 848"/>
                    <a:gd name="T5" fmla="*/ 84 h 744"/>
                    <a:gd name="T6" fmla="*/ 812 w 848"/>
                    <a:gd name="T7" fmla="*/ 168 h 744"/>
                    <a:gd name="T8" fmla="*/ 836 w 848"/>
                    <a:gd name="T9" fmla="*/ 240 h 744"/>
                    <a:gd name="T10" fmla="*/ 824 w 848"/>
                    <a:gd name="T11" fmla="*/ 348 h 744"/>
                    <a:gd name="T12" fmla="*/ 800 w 848"/>
                    <a:gd name="T13" fmla="*/ 420 h 744"/>
                    <a:gd name="T14" fmla="*/ 788 w 848"/>
                    <a:gd name="T15" fmla="*/ 456 h 744"/>
                    <a:gd name="T16" fmla="*/ 776 w 848"/>
                    <a:gd name="T17" fmla="*/ 720 h 744"/>
                    <a:gd name="T18" fmla="*/ 692 w 848"/>
                    <a:gd name="T19" fmla="*/ 744 h 744"/>
                    <a:gd name="T20" fmla="*/ 68 w 848"/>
                    <a:gd name="T21" fmla="*/ 696 h 744"/>
                    <a:gd name="T22" fmla="*/ 44 w 848"/>
                    <a:gd name="T23" fmla="*/ 624 h 744"/>
                    <a:gd name="T24" fmla="*/ 32 w 848"/>
                    <a:gd name="T25" fmla="*/ 588 h 744"/>
                    <a:gd name="T26" fmla="*/ 8 w 848"/>
                    <a:gd name="T27" fmla="*/ 0 h 7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8"/>
                    <a:gd name="T43" fmla="*/ 0 h 744"/>
                    <a:gd name="T44" fmla="*/ 848 w 848"/>
                    <a:gd name="T45" fmla="*/ 744 h 7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8" h="744">
                      <a:moveTo>
                        <a:pt x="8" y="0"/>
                      </a:moveTo>
                      <a:cubicBezTo>
                        <a:pt x="156" y="37"/>
                        <a:pt x="251" y="29"/>
                        <a:pt x="428" y="36"/>
                      </a:cubicBezTo>
                      <a:cubicBezTo>
                        <a:pt x="521" y="59"/>
                        <a:pt x="620" y="72"/>
                        <a:pt x="716" y="84"/>
                      </a:cubicBezTo>
                      <a:cubicBezTo>
                        <a:pt x="762" y="115"/>
                        <a:pt x="791" y="121"/>
                        <a:pt x="812" y="168"/>
                      </a:cubicBezTo>
                      <a:cubicBezTo>
                        <a:pt x="822" y="191"/>
                        <a:pt x="836" y="240"/>
                        <a:pt x="836" y="240"/>
                      </a:cubicBezTo>
                      <a:cubicBezTo>
                        <a:pt x="832" y="276"/>
                        <a:pt x="831" y="312"/>
                        <a:pt x="824" y="348"/>
                      </a:cubicBezTo>
                      <a:cubicBezTo>
                        <a:pt x="819" y="373"/>
                        <a:pt x="808" y="396"/>
                        <a:pt x="800" y="420"/>
                      </a:cubicBezTo>
                      <a:cubicBezTo>
                        <a:pt x="796" y="432"/>
                        <a:pt x="788" y="456"/>
                        <a:pt x="788" y="456"/>
                      </a:cubicBezTo>
                      <a:cubicBezTo>
                        <a:pt x="798" y="529"/>
                        <a:pt x="848" y="662"/>
                        <a:pt x="776" y="720"/>
                      </a:cubicBezTo>
                      <a:cubicBezTo>
                        <a:pt x="768" y="726"/>
                        <a:pt x="695" y="743"/>
                        <a:pt x="692" y="744"/>
                      </a:cubicBezTo>
                      <a:cubicBezTo>
                        <a:pt x="480" y="735"/>
                        <a:pt x="279" y="708"/>
                        <a:pt x="68" y="696"/>
                      </a:cubicBezTo>
                      <a:cubicBezTo>
                        <a:pt x="60" y="672"/>
                        <a:pt x="52" y="648"/>
                        <a:pt x="44" y="624"/>
                      </a:cubicBezTo>
                      <a:cubicBezTo>
                        <a:pt x="40" y="612"/>
                        <a:pt x="32" y="588"/>
                        <a:pt x="32" y="588"/>
                      </a:cubicBezTo>
                      <a:cubicBezTo>
                        <a:pt x="0" y="329"/>
                        <a:pt x="21" y="524"/>
                        <a:pt x="8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2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215" y="1630"/>
                  <a:ext cx="5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charset="0"/>
                    </a:rPr>
                    <a:t>内循环</a:t>
                  </a:r>
                </a:p>
              </p:txBody>
            </p:sp>
          </p:grpSp>
        </p:grpSp>
      </p:grp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1438" y="3089275"/>
            <a:ext cx="1838325" cy="2263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latin typeface="Times New Roman" charset="0"/>
                <a:ea typeface="隶书" charset="0"/>
              </a:rPr>
              <a:t>(1)  while()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{    ……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     while()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     {   ……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     }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   …...</a:t>
            </a:r>
          </a:p>
          <a:p>
            <a:r>
              <a:rPr lang="en-US" altLang="zh-CN" sz="2000">
                <a:latin typeface="Times New Roman" charset="0"/>
                <a:ea typeface="隶书" charset="0"/>
              </a:rPr>
              <a:t>       }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FE28-F6EF-4F41-9E92-ECFB554D9E7F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1028"/>
          <p:cNvSpPr txBox="1">
            <a:spLocks noChangeArrowheads="1"/>
          </p:cNvSpPr>
          <p:nvPr/>
        </p:nvSpPr>
        <p:spPr bwMode="auto">
          <a:xfrm>
            <a:off x="334963" y="401638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latin typeface="Times New Roman" charset="0"/>
              </a:rPr>
              <a:t>例  循环嵌套，输出九九表</a:t>
            </a:r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733425" y="1600200"/>
            <a:ext cx="8153400" cy="4248150"/>
            <a:chOff x="324" y="504"/>
            <a:chExt cx="5136" cy="2676"/>
          </a:xfrm>
        </p:grpSpPr>
        <p:sp>
          <p:nvSpPr>
            <p:cNvPr id="117770" name="Rectangle 1031"/>
            <p:cNvSpPr>
              <a:spLocks noChangeArrowheads="1"/>
            </p:cNvSpPr>
            <p:nvPr/>
          </p:nvSpPr>
          <p:spPr bwMode="auto">
            <a:xfrm>
              <a:off x="324" y="504"/>
              <a:ext cx="5136" cy="2676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grpSp>
          <p:nvGrpSpPr>
            <p:cNvPr id="117771" name="Group 1032"/>
            <p:cNvGrpSpPr>
              <a:grpSpLocks/>
            </p:cNvGrpSpPr>
            <p:nvPr/>
          </p:nvGrpSpPr>
          <p:grpSpPr bwMode="auto">
            <a:xfrm>
              <a:off x="684" y="825"/>
              <a:ext cx="4488" cy="1918"/>
              <a:chOff x="684" y="825"/>
              <a:chExt cx="4488" cy="1918"/>
            </a:xfrm>
          </p:grpSpPr>
          <p:grpSp>
            <p:nvGrpSpPr>
              <p:cNvPr id="117772" name="Group 1033"/>
              <p:cNvGrpSpPr>
                <a:grpSpLocks/>
              </p:cNvGrpSpPr>
              <p:nvPr/>
            </p:nvGrpSpPr>
            <p:grpSpPr bwMode="auto">
              <a:xfrm>
                <a:off x="1051" y="825"/>
                <a:ext cx="3857" cy="250"/>
                <a:chOff x="1123" y="825"/>
                <a:chExt cx="3857" cy="250"/>
              </a:xfrm>
            </p:grpSpPr>
            <p:sp>
              <p:nvSpPr>
                <p:cNvPr id="117815" name="Text Box 1034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charset="0"/>
                    </a:rPr>
                    <a:t>1</a:t>
                  </a:r>
                </a:p>
              </p:txBody>
            </p:sp>
            <p:sp>
              <p:nvSpPr>
                <p:cNvPr id="117816" name="Text Box 1035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charset="0"/>
                    </a:rPr>
                    <a:t>2</a:t>
                  </a:r>
                </a:p>
              </p:txBody>
            </p:sp>
            <p:sp>
              <p:nvSpPr>
                <p:cNvPr id="117817" name="Text Box 1036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charset="0"/>
                    </a:rPr>
                    <a:t>3</a:t>
                  </a:r>
                </a:p>
              </p:txBody>
            </p:sp>
            <p:sp>
              <p:nvSpPr>
                <p:cNvPr id="117818" name="Text Box 1037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117819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charset="0"/>
                    </a:rPr>
                    <a:t>5</a:t>
                  </a:r>
                </a:p>
              </p:txBody>
            </p:sp>
            <p:sp>
              <p:nvSpPr>
                <p:cNvPr id="117820" name="Text Box 1039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charset="0"/>
                    </a:rPr>
                    <a:t>6</a:t>
                  </a:r>
                </a:p>
              </p:txBody>
            </p:sp>
            <p:sp>
              <p:nvSpPr>
                <p:cNvPr id="117821" name="Text Box 1040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charset="0"/>
                    </a:rPr>
                    <a:t>7</a:t>
                  </a:r>
                </a:p>
              </p:txBody>
            </p:sp>
            <p:sp>
              <p:nvSpPr>
                <p:cNvPr id="117822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charset="0"/>
                    </a:rPr>
                    <a:t>8</a:t>
                  </a:r>
                </a:p>
              </p:txBody>
            </p:sp>
            <p:sp>
              <p:nvSpPr>
                <p:cNvPr id="117823" name="Text Box 1042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charset="0"/>
                    </a:rPr>
                    <a:t>9</a:t>
                  </a:r>
                </a:p>
              </p:txBody>
            </p:sp>
          </p:grpSp>
          <p:sp>
            <p:nvSpPr>
              <p:cNvPr id="117773" name="Line 1043"/>
              <p:cNvSpPr>
                <a:spLocks noChangeShapeType="1"/>
              </p:cNvSpPr>
              <p:nvPr/>
            </p:nvSpPr>
            <p:spPr bwMode="auto">
              <a:xfrm>
                <a:off x="684" y="1188"/>
                <a:ext cx="4488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17774" name="Group 1044"/>
              <p:cNvGrpSpPr>
                <a:grpSpLocks/>
              </p:cNvGrpSpPr>
              <p:nvPr/>
            </p:nvGrpSpPr>
            <p:grpSpPr bwMode="auto">
              <a:xfrm>
                <a:off x="1051" y="1161"/>
                <a:ext cx="3857" cy="250"/>
                <a:chOff x="1123" y="825"/>
                <a:chExt cx="3857" cy="250"/>
              </a:xfrm>
            </p:grpSpPr>
            <p:sp>
              <p:nvSpPr>
                <p:cNvPr id="117806" name="Text Box 1045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1</a:t>
                  </a:r>
                </a:p>
              </p:txBody>
            </p:sp>
            <p:sp>
              <p:nvSpPr>
                <p:cNvPr id="117807" name="Text Box 1046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2</a:t>
                  </a:r>
                </a:p>
              </p:txBody>
            </p:sp>
            <p:sp>
              <p:nvSpPr>
                <p:cNvPr id="117808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3</a:t>
                  </a:r>
                </a:p>
              </p:txBody>
            </p:sp>
            <p:sp>
              <p:nvSpPr>
                <p:cNvPr id="117809" name="Text Box 1048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117810" name="Text Box 1049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5</a:t>
                  </a:r>
                </a:p>
              </p:txBody>
            </p:sp>
            <p:sp>
              <p:nvSpPr>
                <p:cNvPr id="117811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6</a:t>
                  </a:r>
                </a:p>
              </p:txBody>
            </p:sp>
            <p:sp>
              <p:nvSpPr>
                <p:cNvPr id="117812" name="Text Box 1051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7</a:t>
                  </a:r>
                </a:p>
              </p:txBody>
            </p:sp>
            <p:sp>
              <p:nvSpPr>
                <p:cNvPr id="117813" name="Text Box 1052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8</a:t>
                  </a:r>
                </a:p>
              </p:txBody>
            </p:sp>
            <p:sp>
              <p:nvSpPr>
                <p:cNvPr id="117814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9</a:t>
                  </a:r>
                </a:p>
              </p:txBody>
            </p:sp>
          </p:grpSp>
          <p:grpSp>
            <p:nvGrpSpPr>
              <p:cNvPr id="117775" name="Group 1054"/>
              <p:cNvGrpSpPr>
                <a:grpSpLocks/>
              </p:cNvGrpSpPr>
              <p:nvPr/>
            </p:nvGrpSpPr>
            <p:grpSpPr bwMode="auto">
              <a:xfrm>
                <a:off x="1051" y="1449"/>
                <a:ext cx="3937" cy="250"/>
                <a:chOff x="1123" y="825"/>
                <a:chExt cx="3937" cy="250"/>
              </a:xfrm>
            </p:grpSpPr>
            <p:sp>
              <p:nvSpPr>
                <p:cNvPr id="117797" name="Text Box 1055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2</a:t>
                  </a:r>
                </a:p>
              </p:txBody>
            </p:sp>
            <p:sp>
              <p:nvSpPr>
                <p:cNvPr id="117798" name="Text Box 1056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117799" name="Text Box 1057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6</a:t>
                  </a:r>
                </a:p>
              </p:txBody>
            </p:sp>
            <p:sp>
              <p:nvSpPr>
                <p:cNvPr id="117800" name="Text Box 1058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8</a:t>
                  </a:r>
                </a:p>
              </p:txBody>
            </p:sp>
            <p:sp>
              <p:nvSpPr>
                <p:cNvPr id="117801" name="Text Box 1059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10</a:t>
                  </a:r>
                </a:p>
              </p:txBody>
            </p:sp>
            <p:sp>
              <p:nvSpPr>
                <p:cNvPr id="117802" name="Text Box 1060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12</a:t>
                  </a:r>
                </a:p>
              </p:txBody>
            </p:sp>
            <p:sp>
              <p:nvSpPr>
                <p:cNvPr id="117803" name="Text Box 1061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14</a:t>
                  </a:r>
                </a:p>
              </p:txBody>
            </p:sp>
            <p:sp>
              <p:nvSpPr>
                <p:cNvPr id="117804" name="Text Box 1062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16</a:t>
                  </a:r>
                </a:p>
              </p:txBody>
            </p:sp>
            <p:sp>
              <p:nvSpPr>
                <p:cNvPr id="117805" name="Text Box 1063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18</a:t>
                  </a:r>
                </a:p>
              </p:txBody>
            </p:sp>
          </p:grpSp>
          <p:grpSp>
            <p:nvGrpSpPr>
              <p:cNvPr id="117776" name="Group 1064"/>
              <p:cNvGrpSpPr>
                <a:grpSpLocks/>
              </p:cNvGrpSpPr>
              <p:nvPr/>
            </p:nvGrpSpPr>
            <p:grpSpPr bwMode="auto">
              <a:xfrm>
                <a:off x="1051" y="1737"/>
                <a:ext cx="3937" cy="250"/>
                <a:chOff x="1123" y="825"/>
                <a:chExt cx="3937" cy="250"/>
              </a:xfrm>
            </p:grpSpPr>
            <p:sp>
              <p:nvSpPr>
                <p:cNvPr id="117788" name="Text Box 1065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3</a:t>
                  </a:r>
                </a:p>
              </p:txBody>
            </p:sp>
            <p:sp>
              <p:nvSpPr>
                <p:cNvPr id="117789" name="Text Box 1066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6</a:t>
                  </a:r>
                </a:p>
              </p:txBody>
            </p:sp>
            <p:sp>
              <p:nvSpPr>
                <p:cNvPr id="117790" name="Text Box 1067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9</a:t>
                  </a:r>
                </a:p>
              </p:txBody>
            </p:sp>
            <p:sp>
              <p:nvSpPr>
                <p:cNvPr id="117791" name="Text Box 1068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12</a:t>
                  </a:r>
                </a:p>
              </p:txBody>
            </p:sp>
            <p:sp>
              <p:nvSpPr>
                <p:cNvPr id="117792" name="Text Box 1069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15</a:t>
                  </a:r>
                </a:p>
              </p:txBody>
            </p:sp>
            <p:sp>
              <p:nvSpPr>
                <p:cNvPr id="117793" name="Text Box 1070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18</a:t>
                  </a:r>
                </a:p>
              </p:txBody>
            </p:sp>
            <p:sp>
              <p:nvSpPr>
                <p:cNvPr id="117794" name="Text Box 1071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21</a:t>
                  </a:r>
                </a:p>
              </p:txBody>
            </p:sp>
            <p:sp>
              <p:nvSpPr>
                <p:cNvPr id="117795" name="Text Box 1072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24</a:t>
                  </a:r>
                </a:p>
              </p:txBody>
            </p:sp>
            <p:sp>
              <p:nvSpPr>
                <p:cNvPr id="117796" name="Text Box 1073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27</a:t>
                  </a:r>
                </a:p>
              </p:txBody>
            </p:sp>
          </p:grpSp>
          <p:grpSp>
            <p:nvGrpSpPr>
              <p:cNvPr id="117777" name="Group 1074"/>
              <p:cNvGrpSpPr>
                <a:grpSpLocks/>
              </p:cNvGrpSpPr>
              <p:nvPr/>
            </p:nvGrpSpPr>
            <p:grpSpPr bwMode="auto">
              <a:xfrm>
                <a:off x="1051" y="2493"/>
                <a:ext cx="3937" cy="250"/>
                <a:chOff x="1123" y="825"/>
                <a:chExt cx="3937" cy="250"/>
              </a:xfrm>
            </p:grpSpPr>
            <p:sp>
              <p:nvSpPr>
                <p:cNvPr id="117779" name="Text Box 1075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9</a:t>
                  </a:r>
                </a:p>
              </p:txBody>
            </p:sp>
            <p:sp>
              <p:nvSpPr>
                <p:cNvPr id="117780" name="Text Box 1076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18</a:t>
                  </a:r>
                </a:p>
              </p:txBody>
            </p:sp>
            <p:sp>
              <p:nvSpPr>
                <p:cNvPr id="117781" name="Text Box 1077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27</a:t>
                  </a:r>
                </a:p>
              </p:txBody>
            </p:sp>
            <p:sp>
              <p:nvSpPr>
                <p:cNvPr id="117782" name="Text Box 1078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36</a:t>
                  </a:r>
                </a:p>
              </p:txBody>
            </p:sp>
            <p:sp>
              <p:nvSpPr>
                <p:cNvPr id="117783" name="Text Box 1079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45</a:t>
                  </a:r>
                </a:p>
              </p:txBody>
            </p:sp>
            <p:sp>
              <p:nvSpPr>
                <p:cNvPr id="117784" name="Text Box 1080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54</a:t>
                  </a:r>
                </a:p>
              </p:txBody>
            </p:sp>
            <p:sp>
              <p:nvSpPr>
                <p:cNvPr id="117785" name="Text Box 1081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63</a:t>
                  </a:r>
                </a:p>
              </p:txBody>
            </p:sp>
            <p:sp>
              <p:nvSpPr>
                <p:cNvPr id="117786" name="Text Box 1082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72</a:t>
                  </a:r>
                </a:p>
              </p:txBody>
            </p:sp>
            <p:sp>
              <p:nvSpPr>
                <p:cNvPr id="117787" name="Text Box 1083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FFFF"/>
                      </a:solidFill>
                      <a:latin typeface="Times New Roman" charset="0"/>
                    </a:rPr>
                    <a:t>81</a:t>
                  </a:r>
                </a:p>
              </p:txBody>
            </p:sp>
          </p:grpSp>
          <p:sp>
            <p:nvSpPr>
              <p:cNvPr id="117778" name="Text Box 1084"/>
              <p:cNvSpPr txBox="1">
                <a:spLocks noChangeArrowheads="1"/>
              </p:cNvSpPr>
              <p:nvPr/>
            </p:nvSpPr>
            <p:spPr bwMode="auto">
              <a:xfrm>
                <a:off x="1051" y="2013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charset="0"/>
                  </a:rPr>
                  <a:t>……………..</a:t>
                </a:r>
              </a:p>
            </p:txBody>
          </p:sp>
        </p:grpSp>
      </p:grpSp>
      <p:grpSp>
        <p:nvGrpSpPr>
          <p:cNvPr id="9" name="Group 1087"/>
          <p:cNvGrpSpPr>
            <a:grpSpLocks/>
          </p:cNvGrpSpPr>
          <p:nvPr/>
        </p:nvGrpSpPr>
        <p:grpSpPr bwMode="auto">
          <a:xfrm>
            <a:off x="1116013" y="2586038"/>
            <a:ext cx="674687" cy="396875"/>
            <a:chOff x="703" y="1629"/>
            <a:chExt cx="425" cy="250"/>
          </a:xfrm>
        </p:grpSpPr>
        <p:sp>
          <p:nvSpPr>
            <p:cNvPr id="117768" name="Line 1085"/>
            <p:cNvSpPr>
              <a:spLocks noChangeShapeType="1"/>
            </p:cNvSpPr>
            <p:nvPr/>
          </p:nvSpPr>
          <p:spPr bwMode="auto">
            <a:xfrm>
              <a:off x="756" y="1788"/>
              <a:ext cx="37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69" name="Text Box 1086"/>
            <p:cNvSpPr txBox="1">
              <a:spLocks noChangeArrowheads="1"/>
            </p:cNvSpPr>
            <p:nvPr/>
          </p:nvSpPr>
          <p:spPr bwMode="auto">
            <a:xfrm>
              <a:off x="703" y="1629"/>
              <a:ext cx="1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charset="0"/>
                </a:rPr>
                <a:t>i</a:t>
              </a:r>
            </a:p>
          </p:txBody>
        </p:sp>
      </p:grpSp>
      <p:grpSp>
        <p:nvGrpSpPr>
          <p:cNvPr id="10" name="Group 1091"/>
          <p:cNvGrpSpPr>
            <a:grpSpLocks/>
          </p:cNvGrpSpPr>
          <p:nvPr/>
        </p:nvGrpSpPr>
        <p:grpSpPr bwMode="auto">
          <a:xfrm>
            <a:off x="2209800" y="1557338"/>
            <a:ext cx="247650" cy="595312"/>
            <a:chOff x="1392" y="981"/>
            <a:chExt cx="156" cy="375"/>
          </a:xfrm>
        </p:grpSpPr>
        <p:sp>
          <p:nvSpPr>
            <p:cNvPr id="117766" name="Line 1089"/>
            <p:cNvSpPr>
              <a:spLocks noChangeShapeType="1"/>
            </p:cNvSpPr>
            <p:nvPr/>
          </p:nvSpPr>
          <p:spPr bwMode="auto">
            <a:xfrm>
              <a:off x="1392" y="111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67" name="Text Box 1090"/>
            <p:cNvSpPr txBox="1">
              <a:spLocks noChangeArrowheads="1"/>
            </p:cNvSpPr>
            <p:nvPr/>
          </p:nvSpPr>
          <p:spPr bwMode="auto">
            <a:xfrm>
              <a:off x="1447" y="981"/>
              <a:ext cx="1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charset="0"/>
                </a:rPr>
                <a:t>j</a:t>
              </a:r>
            </a:p>
          </p:txBody>
        </p:sp>
      </p:grpSp>
      <p:sp>
        <p:nvSpPr>
          <p:cNvPr id="82949" name="Text Box 1029"/>
          <p:cNvSpPr txBox="1">
            <a:spLocks noChangeArrowheads="1"/>
          </p:cNvSpPr>
          <p:nvPr/>
        </p:nvSpPr>
        <p:spPr bwMode="auto">
          <a:xfrm>
            <a:off x="1179513" y="0"/>
            <a:ext cx="7192962" cy="69881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2800"/>
              <a:t>#include&lt;stdio.h&gt;</a:t>
            </a:r>
          </a:p>
          <a:p>
            <a:r>
              <a:rPr kumimoji="0" lang="en-US" altLang="zh-CN" sz="2800"/>
              <a:t>int main()</a:t>
            </a:r>
          </a:p>
          <a:p>
            <a:r>
              <a:rPr kumimoji="0" lang="en-US" altLang="zh-CN" sz="2800"/>
              <a:t>{   int i,j;</a:t>
            </a:r>
          </a:p>
          <a:p>
            <a:r>
              <a:rPr kumimoji="0" lang="en-US" altLang="zh-CN" sz="2800"/>
              <a:t>    for(i=1;i&lt;10;i++)</a:t>
            </a:r>
          </a:p>
          <a:p>
            <a:r>
              <a:rPr kumimoji="0" lang="en-US" altLang="zh-CN" sz="2800"/>
              <a:t>       printf("%4d",i);</a:t>
            </a:r>
          </a:p>
          <a:p>
            <a:r>
              <a:rPr kumimoji="0" lang="en-US" altLang="zh-CN" sz="2800"/>
              <a:t>    printf("\n---------------------------------------\n");</a:t>
            </a:r>
          </a:p>
          <a:p>
            <a:r>
              <a:rPr kumimoji="0" lang="en-US" altLang="zh-CN" sz="2800"/>
              <a:t>    for(i=1;i&lt;10;i++)</a:t>
            </a:r>
          </a:p>
          <a:p>
            <a:r>
              <a:rPr kumimoji="0" lang="en-US" altLang="zh-CN" sz="2800"/>
              <a:t>    {   for(j=1;j&lt;10;j++)</a:t>
            </a:r>
          </a:p>
          <a:p>
            <a:r>
              <a:rPr kumimoji="0" lang="en-US" altLang="zh-CN" sz="2800"/>
              <a:t>        {  if(j==9)</a:t>
            </a:r>
          </a:p>
          <a:p>
            <a:r>
              <a:rPr kumimoji="0" lang="en-US" altLang="zh-CN" sz="2800"/>
              <a:t>                printf("%4d\n",i*j);</a:t>
            </a:r>
          </a:p>
          <a:p>
            <a:r>
              <a:rPr kumimoji="0" lang="en-US" altLang="zh-CN" sz="2800"/>
              <a:t>           else</a:t>
            </a:r>
          </a:p>
          <a:p>
            <a:r>
              <a:rPr kumimoji="0" lang="en-US" altLang="zh-CN" sz="2800"/>
              <a:t>                printf("%4d",i*j); </a:t>
            </a:r>
          </a:p>
          <a:p>
            <a:r>
              <a:rPr kumimoji="0" lang="zh-CN" altLang="en-US" sz="2800"/>
              <a:t>	</a:t>
            </a:r>
            <a:r>
              <a:rPr kumimoji="0" lang="en-US" altLang="zh-CN" sz="2800"/>
              <a:t>}</a:t>
            </a:r>
          </a:p>
          <a:p>
            <a:r>
              <a:rPr kumimoji="0" lang="zh-CN" altLang="en-US" sz="2800"/>
              <a:t>    </a:t>
            </a:r>
            <a:r>
              <a:rPr kumimoji="0" lang="en-US" altLang="zh-CN" sz="2800"/>
              <a:t>}</a:t>
            </a:r>
          </a:p>
          <a:p>
            <a:r>
              <a:rPr kumimoji="0" lang="en-US" altLang="zh-CN" sz="2800"/>
              <a:t>	return 0;</a:t>
            </a:r>
          </a:p>
          <a:p>
            <a:r>
              <a:rPr kumimoji="0" lang="en-US" altLang="zh-CN" sz="2800"/>
              <a:t>}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14C8-904D-F148-9374-CBFE8C6AB2E5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 autoUpdateAnimBg="0"/>
      <p:bldP spid="82949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840288" y="0"/>
            <a:ext cx="3998912" cy="6877050"/>
            <a:chOff x="3049" y="0"/>
            <a:chExt cx="2519" cy="4332"/>
          </a:xfrm>
        </p:grpSpPr>
        <p:sp useBgFill="1">
          <p:nvSpPr>
            <p:cNvPr id="119818" name="AutoShape 3"/>
            <p:cNvSpPr>
              <a:spLocks noChangeArrowheads="1"/>
            </p:cNvSpPr>
            <p:nvPr/>
          </p:nvSpPr>
          <p:spPr bwMode="auto">
            <a:xfrm>
              <a:off x="3642" y="720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i&lt;10</a:t>
              </a:r>
            </a:p>
          </p:txBody>
        </p:sp>
        <p:sp>
          <p:nvSpPr>
            <p:cNvPr id="119819" name="Line 4"/>
            <p:cNvSpPr>
              <a:spLocks noChangeShapeType="1"/>
            </p:cNvSpPr>
            <p:nvPr/>
          </p:nvSpPr>
          <p:spPr bwMode="auto">
            <a:xfrm>
              <a:off x="4148" y="1021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9820" name="Text Box 5"/>
            <p:cNvSpPr txBox="1">
              <a:spLocks noChangeArrowheads="1"/>
            </p:cNvSpPr>
            <p:nvPr/>
          </p:nvSpPr>
          <p:spPr bwMode="auto">
            <a:xfrm>
              <a:off x="3877" y="2327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cout</a:t>
              </a:r>
            </a:p>
          </p:txBody>
        </p:sp>
        <p:sp>
          <p:nvSpPr>
            <p:cNvPr id="119821" name="Line 6"/>
            <p:cNvSpPr>
              <a:spLocks noChangeShapeType="1"/>
            </p:cNvSpPr>
            <p:nvPr/>
          </p:nvSpPr>
          <p:spPr bwMode="auto">
            <a:xfrm>
              <a:off x="3460" y="1638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2" name="Line 7"/>
            <p:cNvSpPr>
              <a:spLocks noChangeShapeType="1"/>
            </p:cNvSpPr>
            <p:nvPr/>
          </p:nvSpPr>
          <p:spPr bwMode="auto">
            <a:xfrm>
              <a:off x="4627" y="860"/>
              <a:ext cx="9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3" name="Line 8"/>
            <p:cNvSpPr>
              <a:spLocks noChangeShapeType="1"/>
            </p:cNvSpPr>
            <p:nvPr/>
          </p:nvSpPr>
          <p:spPr bwMode="auto">
            <a:xfrm>
              <a:off x="4171" y="2045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4" name="Text Box 9"/>
            <p:cNvSpPr txBox="1">
              <a:spLocks noChangeArrowheads="1"/>
            </p:cNvSpPr>
            <p:nvPr/>
          </p:nvSpPr>
          <p:spPr bwMode="auto">
            <a:xfrm>
              <a:off x="4488" y="610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119825" name="Text Box 10"/>
            <p:cNvSpPr txBox="1">
              <a:spLocks noChangeArrowheads="1"/>
            </p:cNvSpPr>
            <p:nvPr/>
          </p:nvSpPr>
          <p:spPr bwMode="auto">
            <a:xfrm>
              <a:off x="4062" y="992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119826" name="Line 12"/>
            <p:cNvSpPr>
              <a:spLocks noChangeShapeType="1"/>
            </p:cNvSpPr>
            <p:nvPr/>
          </p:nvSpPr>
          <p:spPr bwMode="auto">
            <a:xfrm>
              <a:off x="4170" y="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9827" name="Text Box 13"/>
            <p:cNvSpPr txBox="1">
              <a:spLocks noChangeArrowheads="1"/>
            </p:cNvSpPr>
            <p:nvPr/>
          </p:nvSpPr>
          <p:spPr bwMode="auto">
            <a:xfrm>
              <a:off x="3882" y="240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i=1</a:t>
              </a:r>
            </a:p>
          </p:txBody>
        </p:sp>
        <p:sp>
          <p:nvSpPr>
            <p:cNvPr id="119828" name="Line 14"/>
            <p:cNvSpPr>
              <a:spLocks noChangeShapeType="1"/>
            </p:cNvSpPr>
            <p:nvPr/>
          </p:nvSpPr>
          <p:spPr bwMode="auto">
            <a:xfrm>
              <a:off x="4171" y="152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9829" name="Text Box 15"/>
            <p:cNvSpPr txBox="1">
              <a:spLocks noChangeArrowheads="1"/>
            </p:cNvSpPr>
            <p:nvPr/>
          </p:nvSpPr>
          <p:spPr bwMode="auto">
            <a:xfrm>
              <a:off x="3856" y="2787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j++</a:t>
              </a:r>
            </a:p>
          </p:txBody>
        </p:sp>
        <p:sp>
          <p:nvSpPr>
            <p:cNvPr id="119830" name="Line 18"/>
            <p:cNvSpPr>
              <a:spLocks noChangeShapeType="1"/>
            </p:cNvSpPr>
            <p:nvPr/>
          </p:nvSpPr>
          <p:spPr bwMode="auto">
            <a:xfrm>
              <a:off x="3450" y="1638"/>
              <a:ext cx="0" cy="17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1" name="Line 19"/>
            <p:cNvSpPr>
              <a:spLocks noChangeShapeType="1"/>
            </p:cNvSpPr>
            <p:nvPr/>
          </p:nvSpPr>
          <p:spPr bwMode="auto">
            <a:xfrm>
              <a:off x="5060" y="189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2" name="Line 21"/>
            <p:cNvSpPr>
              <a:spLocks noChangeShapeType="1"/>
            </p:cNvSpPr>
            <p:nvPr/>
          </p:nvSpPr>
          <p:spPr bwMode="auto">
            <a:xfrm>
              <a:off x="417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9833" name="Text Box 22"/>
            <p:cNvSpPr txBox="1">
              <a:spLocks noChangeArrowheads="1"/>
            </p:cNvSpPr>
            <p:nvPr/>
          </p:nvSpPr>
          <p:spPr bwMode="auto">
            <a:xfrm>
              <a:off x="3812" y="1281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j=1</a:t>
              </a:r>
            </a:p>
          </p:txBody>
        </p:sp>
        <p:sp useBgFill="1">
          <p:nvSpPr>
            <p:cNvPr id="119834" name="AutoShape 23"/>
            <p:cNvSpPr>
              <a:spLocks noChangeArrowheads="1"/>
            </p:cNvSpPr>
            <p:nvPr/>
          </p:nvSpPr>
          <p:spPr bwMode="auto">
            <a:xfrm>
              <a:off x="3682" y="1739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j&lt;10</a:t>
              </a:r>
            </a:p>
          </p:txBody>
        </p:sp>
        <p:sp>
          <p:nvSpPr>
            <p:cNvPr id="119835" name="Text Box 24"/>
            <p:cNvSpPr txBox="1">
              <a:spLocks noChangeArrowheads="1"/>
            </p:cNvSpPr>
            <p:nvPr/>
          </p:nvSpPr>
          <p:spPr bwMode="auto">
            <a:xfrm>
              <a:off x="4092" y="2043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119836" name="Line 25"/>
            <p:cNvSpPr>
              <a:spLocks noChangeShapeType="1"/>
            </p:cNvSpPr>
            <p:nvPr/>
          </p:nvSpPr>
          <p:spPr bwMode="auto">
            <a:xfrm>
              <a:off x="4193" y="2579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7" name="Line 26"/>
            <p:cNvSpPr>
              <a:spLocks noChangeShapeType="1"/>
            </p:cNvSpPr>
            <p:nvPr/>
          </p:nvSpPr>
          <p:spPr bwMode="auto">
            <a:xfrm>
              <a:off x="4182" y="3045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8" name="Line 27"/>
            <p:cNvSpPr>
              <a:spLocks noChangeShapeType="1"/>
            </p:cNvSpPr>
            <p:nvPr/>
          </p:nvSpPr>
          <p:spPr bwMode="auto">
            <a:xfrm flipH="1">
              <a:off x="3460" y="3334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9" name="Text Box 28"/>
            <p:cNvSpPr txBox="1">
              <a:spLocks noChangeArrowheads="1"/>
            </p:cNvSpPr>
            <p:nvPr/>
          </p:nvSpPr>
          <p:spPr bwMode="auto">
            <a:xfrm>
              <a:off x="4640" y="1695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119840" name="Line 29"/>
            <p:cNvSpPr>
              <a:spLocks noChangeShapeType="1"/>
            </p:cNvSpPr>
            <p:nvPr/>
          </p:nvSpPr>
          <p:spPr bwMode="auto">
            <a:xfrm>
              <a:off x="4649" y="1890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9841" name="Text Box 30"/>
            <p:cNvSpPr txBox="1">
              <a:spLocks noChangeArrowheads="1"/>
            </p:cNvSpPr>
            <p:nvPr/>
          </p:nvSpPr>
          <p:spPr bwMode="auto">
            <a:xfrm>
              <a:off x="3920" y="3615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i++</a:t>
              </a:r>
            </a:p>
          </p:txBody>
        </p:sp>
        <p:sp>
          <p:nvSpPr>
            <p:cNvPr id="119842" name="Line 31"/>
            <p:cNvSpPr>
              <a:spLocks noChangeShapeType="1"/>
            </p:cNvSpPr>
            <p:nvPr/>
          </p:nvSpPr>
          <p:spPr bwMode="auto">
            <a:xfrm flipH="1">
              <a:off x="4271" y="3434"/>
              <a:ext cx="7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43" name="Line 32"/>
            <p:cNvSpPr>
              <a:spLocks noChangeShapeType="1"/>
            </p:cNvSpPr>
            <p:nvPr/>
          </p:nvSpPr>
          <p:spPr bwMode="auto">
            <a:xfrm>
              <a:off x="4260" y="3434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44" name="Line 33"/>
            <p:cNvSpPr>
              <a:spLocks noChangeShapeType="1"/>
            </p:cNvSpPr>
            <p:nvPr/>
          </p:nvSpPr>
          <p:spPr bwMode="auto">
            <a:xfrm>
              <a:off x="4205" y="3868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45" name="Line 34"/>
            <p:cNvSpPr>
              <a:spLocks noChangeShapeType="1"/>
            </p:cNvSpPr>
            <p:nvPr/>
          </p:nvSpPr>
          <p:spPr bwMode="auto">
            <a:xfrm flipH="1">
              <a:off x="3060" y="3990"/>
              <a:ext cx="1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46" name="Line 35"/>
            <p:cNvSpPr>
              <a:spLocks noChangeShapeType="1"/>
            </p:cNvSpPr>
            <p:nvPr/>
          </p:nvSpPr>
          <p:spPr bwMode="auto">
            <a:xfrm flipV="1">
              <a:off x="3049" y="646"/>
              <a:ext cx="0" cy="3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47" name="Line 36"/>
            <p:cNvSpPr>
              <a:spLocks noChangeShapeType="1"/>
            </p:cNvSpPr>
            <p:nvPr/>
          </p:nvSpPr>
          <p:spPr bwMode="auto">
            <a:xfrm>
              <a:off x="3049" y="646"/>
              <a:ext cx="1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48" name="Line 37"/>
            <p:cNvSpPr>
              <a:spLocks noChangeShapeType="1"/>
            </p:cNvSpPr>
            <p:nvPr/>
          </p:nvSpPr>
          <p:spPr bwMode="auto">
            <a:xfrm flipH="1">
              <a:off x="5568" y="869"/>
              <a:ext cx="0" cy="3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49" name="Line 38"/>
            <p:cNvSpPr>
              <a:spLocks noChangeShapeType="1"/>
            </p:cNvSpPr>
            <p:nvPr/>
          </p:nvSpPr>
          <p:spPr bwMode="auto">
            <a:xfrm flipH="1">
              <a:off x="4182" y="4089"/>
              <a:ext cx="1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50" name="Line 39"/>
            <p:cNvSpPr>
              <a:spLocks noChangeShapeType="1"/>
            </p:cNvSpPr>
            <p:nvPr/>
          </p:nvSpPr>
          <p:spPr bwMode="auto">
            <a:xfrm>
              <a:off x="4193" y="4089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328" name="Text Box 48"/>
          <p:cNvSpPr txBox="1">
            <a:spLocks noChangeArrowheads="1"/>
          </p:cNvSpPr>
          <p:nvPr/>
        </p:nvSpPr>
        <p:spPr bwMode="auto">
          <a:xfrm>
            <a:off x="285750" y="419100"/>
            <a:ext cx="3800475" cy="26797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ea typeface="隶书" charset="0"/>
              </a:rPr>
              <a:t>for(i=1;i&lt;10;i++)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charset="0"/>
              </a:rPr>
              <a:t>  </a:t>
            </a:r>
            <a:r>
              <a:rPr lang="en-US" altLang="zh-CN" sz="2800">
                <a:solidFill>
                  <a:srgbClr val="3333FF"/>
                </a:solidFill>
                <a:ea typeface="隶书" charset="0"/>
              </a:rPr>
              <a:t>for(j=1;j&lt;10;j++)</a:t>
            </a:r>
          </a:p>
          <a:p>
            <a:r>
              <a:rPr lang="en-US" altLang="zh-CN">
                <a:solidFill>
                  <a:schemeClr val="bg1"/>
                </a:solidFill>
                <a:ea typeface="隶书" charset="0"/>
              </a:rPr>
              <a:t>    </a:t>
            </a:r>
            <a:r>
              <a:rPr lang="en-US" altLang="zh-CN" sz="2800">
                <a:ea typeface="隶书" charset="0"/>
              </a:rPr>
              <a:t>if(j==9)</a:t>
            </a:r>
          </a:p>
          <a:p>
            <a:r>
              <a:rPr lang="en-US" altLang="zh-CN" sz="2800">
                <a:ea typeface="隶书" charset="0"/>
              </a:rPr>
              <a:t>        </a:t>
            </a:r>
            <a:r>
              <a:rPr kumimoji="0" lang="en-US" altLang="zh-CN" sz="2800"/>
              <a:t> printf("%4d\n",i*j);</a:t>
            </a:r>
            <a:endParaRPr lang="en-US" altLang="zh-CN" sz="2800">
              <a:ea typeface="隶书" charset="0"/>
            </a:endParaRPr>
          </a:p>
          <a:p>
            <a:r>
              <a:rPr lang="en-US" altLang="zh-CN" sz="2800">
                <a:ea typeface="隶书" charset="0"/>
              </a:rPr>
              <a:t>    else</a:t>
            </a:r>
          </a:p>
          <a:p>
            <a:r>
              <a:rPr lang="en-US" altLang="zh-CN" sz="2800">
                <a:ea typeface="隶书" charset="0"/>
              </a:rPr>
              <a:t>        </a:t>
            </a:r>
            <a:r>
              <a:rPr kumimoji="0" lang="en-US" altLang="zh-CN" sz="2800"/>
              <a:t> printf("%4d",i*j);</a:t>
            </a:r>
            <a:endParaRPr lang="en-US" altLang="zh-CN" sz="2800">
              <a:ea typeface="隶书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076575" y="4616450"/>
            <a:ext cx="1766888" cy="727075"/>
            <a:chOff x="1911" y="1270"/>
            <a:chExt cx="1113" cy="458"/>
          </a:xfrm>
        </p:grpSpPr>
        <p:sp>
          <p:nvSpPr>
            <p:cNvPr id="119816" name="Text Box 45"/>
            <p:cNvSpPr txBox="1">
              <a:spLocks noChangeArrowheads="1"/>
            </p:cNvSpPr>
            <p:nvPr/>
          </p:nvSpPr>
          <p:spPr bwMode="auto">
            <a:xfrm>
              <a:off x="1911" y="1270"/>
              <a:ext cx="561" cy="27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外循环</a:t>
              </a:r>
            </a:p>
          </p:txBody>
        </p:sp>
        <p:sp>
          <p:nvSpPr>
            <p:cNvPr id="119817" name="Line 49"/>
            <p:cNvSpPr>
              <a:spLocks noChangeShapeType="1"/>
            </p:cNvSpPr>
            <p:nvPr/>
          </p:nvSpPr>
          <p:spPr bwMode="auto">
            <a:xfrm>
              <a:off x="2316" y="1464"/>
              <a:ext cx="708" cy="2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559050" y="1990725"/>
            <a:ext cx="5983288" cy="3475038"/>
            <a:chOff x="1612" y="1254"/>
            <a:chExt cx="3769" cy="2189"/>
          </a:xfrm>
        </p:grpSpPr>
        <p:sp>
          <p:nvSpPr>
            <p:cNvPr id="119813" name="Rectangle 40"/>
            <p:cNvSpPr>
              <a:spLocks noChangeArrowheads="1"/>
            </p:cNvSpPr>
            <p:nvPr/>
          </p:nvSpPr>
          <p:spPr bwMode="auto">
            <a:xfrm>
              <a:off x="3236" y="1254"/>
              <a:ext cx="2145" cy="218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19814" name="Text Box 43"/>
            <p:cNvSpPr txBox="1">
              <a:spLocks noChangeArrowheads="1"/>
            </p:cNvSpPr>
            <p:nvPr/>
          </p:nvSpPr>
          <p:spPr bwMode="auto">
            <a:xfrm>
              <a:off x="1612" y="2152"/>
              <a:ext cx="561" cy="27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charset="0"/>
                </a:rPr>
                <a:t>内循环</a:t>
              </a:r>
            </a:p>
          </p:txBody>
        </p:sp>
        <p:sp>
          <p:nvSpPr>
            <p:cNvPr id="119815" name="Line 50"/>
            <p:cNvSpPr>
              <a:spLocks noChangeShapeType="1"/>
            </p:cNvSpPr>
            <p:nvPr/>
          </p:nvSpPr>
          <p:spPr bwMode="auto">
            <a:xfrm>
              <a:off x="2202" y="2334"/>
              <a:ext cx="1104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B66D-9FCB-7C44-A6DB-4D91EA4CF0AC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8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选择三种循环的一般原则</a:t>
            </a:r>
          </a:p>
        </p:txBody>
      </p:sp>
      <p:sp>
        <p:nvSpPr>
          <p:cNvPr id="1218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>
                <a:latin typeface="Arial" charset="0"/>
                <a:ea typeface="宋体" charset="0"/>
              </a:rPr>
              <a:t>如果循环次数已知，用</a:t>
            </a:r>
            <a:r>
              <a:rPr kumimoji="0" lang="en-US" altLang="zh-CN">
                <a:solidFill>
                  <a:srgbClr val="FF0000"/>
                </a:solidFill>
                <a:latin typeface="Arial" charset="0"/>
                <a:ea typeface="宋体" charset="0"/>
              </a:rPr>
              <a:t>for</a:t>
            </a:r>
          </a:p>
          <a:p>
            <a:r>
              <a:rPr kumimoji="0" lang="zh-CN" altLang="en-US">
                <a:latin typeface="Arial" charset="0"/>
                <a:ea typeface="宋体" charset="0"/>
              </a:rPr>
              <a:t>如果循环次数未知，用</a:t>
            </a:r>
            <a:r>
              <a:rPr kumimoji="0" lang="en-US" altLang="zh-CN">
                <a:solidFill>
                  <a:srgbClr val="FF0000"/>
                </a:solidFill>
                <a:latin typeface="Arial" charset="0"/>
                <a:ea typeface="宋体" charset="0"/>
              </a:rPr>
              <a:t>while</a:t>
            </a:r>
          </a:p>
          <a:p>
            <a:r>
              <a:rPr kumimoji="0" lang="zh-CN" altLang="en-US">
                <a:latin typeface="Arial" charset="0"/>
                <a:ea typeface="宋体" charset="0"/>
              </a:rPr>
              <a:t>如果循环体至少要执行一次，用</a:t>
            </a:r>
            <a:r>
              <a:rPr kumimoji="0" lang="en-US" altLang="zh-CN">
                <a:solidFill>
                  <a:srgbClr val="FF0000"/>
                </a:solidFill>
                <a:latin typeface="Arial" charset="0"/>
                <a:ea typeface="宋体" charset="0"/>
              </a:rPr>
              <a:t>do-while</a:t>
            </a:r>
          </a:p>
          <a:p>
            <a:r>
              <a:rPr kumimoji="0" lang="zh-CN" altLang="en-US">
                <a:latin typeface="Arial" charset="0"/>
                <a:ea typeface="宋体" charset="0"/>
              </a:rPr>
              <a:t>这只是“一般”原则，不是“原则”</a:t>
            </a:r>
            <a:endParaRPr kumimoji="0" lang="en-US" altLang="zh-CN">
              <a:solidFill>
                <a:srgbClr val="0000FF"/>
              </a:solidFill>
              <a:latin typeface="Courier New" charset="0"/>
              <a:ea typeface="宋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B1B-9EEE-564A-BEB5-BC4E1EECB409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600575"/>
          </a:xfrm>
        </p:spPr>
        <p:txBody>
          <a:bodyPr>
            <a:normAutofit fontScale="90000"/>
          </a:bodyPr>
          <a:lstStyle/>
          <a:p>
            <a:r>
              <a:rPr kumimoji="0" lang="zh-CN" altLang="en-US">
                <a:latin typeface="宋体" charset="0"/>
                <a:ea typeface="隶书" charset="0"/>
              </a:rPr>
              <a:t>使用嵌套的循环体时，应注意以下问题</a:t>
            </a:r>
            <a:r>
              <a:rPr kumimoji="0" lang="zh-CN" altLang="en-US">
                <a:latin typeface="Times New Roman" charset="0"/>
                <a:ea typeface="隶书" charset="0"/>
              </a:rPr>
              <a:t>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1932"/>
            <a:ext cx="8569325" cy="4351256"/>
          </a:xfrm>
        </p:spPr>
        <p:txBody>
          <a:bodyPr rtlCol="0"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dirty="0">
                <a:latin typeface="+mn-ea"/>
              </a:rPr>
              <a:t>在嵌套的各层循环体中，使用复合语句（即用一对大花括号将循环体语句括起来）保证逻辑上的正确性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dirty="0">
                <a:latin typeface="+mn-ea"/>
              </a:rPr>
              <a:t>内层和外层循环控制变量不应同名，以免造成混乱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dirty="0">
                <a:latin typeface="+mn-ea"/>
              </a:rPr>
              <a:t>嵌套的循环最好采用右缩进格式书写，以保证层次的清晰性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dirty="0">
                <a:latin typeface="+mn-ea"/>
              </a:rPr>
              <a:t>循环嵌套不能交叉，即在一个循环体内必须完整的包含着另一个循环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A21E-E86D-074C-B36A-209F1FEDCDFC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456112"/>
          </a:xfrm>
        </p:spPr>
        <p:txBody>
          <a:bodyPr>
            <a:normAutofit fontScale="90000"/>
          </a:bodyPr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死循环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824412"/>
          </a:xfrm>
        </p:spPr>
        <p:txBody>
          <a:bodyPr/>
          <a:lstStyle/>
          <a:p>
            <a:r>
              <a:rPr kumimoji="0" lang="zh-CN" altLang="en-US">
                <a:latin typeface="Arial" charset="0"/>
                <a:ea typeface="宋体" charset="0"/>
              </a:rPr>
              <a:t>永远不会退出的循环为死循环</a:t>
            </a:r>
          </a:p>
          <a:p>
            <a:pPr lvl="1"/>
            <a:r>
              <a:rPr kumimoji="0"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for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 (;;)   {   }</a:t>
            </a:r>
          </a:p>
          <a:p>
            <a:pPr lvl="1"/>
            <a:r>
              <a:rPr kumimoji="0"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while 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(1)   {   }</a:t>
            </a:r>
          </a:p>
          <a:p>
            <a:pPr lvl="1"/>
            <a:r>
              <a:rPr kumimoji="0"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do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   {  }</a:t>
            </a:r>
            <a:r>
              <a:rPr kumimoji="0"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while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 (1)</a:t>
            </a:r>
          </a:p>
          <a:p>
            <a:r>
              <a:rPr kumimoji="0" lang="zh-CN" altLang="en-US">
                <a:latin typeface="Arial" charset="0"/>
                <a:ea typeface="宋体" charset="0"/>
              </a:rPr>
              <a:t>一般情况下，要极力避免死循环</a:t>
            </a:r>
          </a:p>
          <a:p>
            <a:pPr lvl="1"/>
            <a:r>
              <a:rPr kumimoji="0" lang="zh-CN" altLang="en-US">
                <a:latin typeface="Arial" charset="0"/>
                <a:ea typeface="宋体" charset="0"/>
              </a:rPr>
              <a:t>绝大多数程序不需要死循环。如果出现，往往都是</a:t>
            </a:r>
            <a:r>
              <a:rPr kumimoji="0" lang="en-US" altLang="zh-CN">
                <a:latin typeface="Arial" charset="0"/>
                <a:ea typeface="宋体" charset="0"/>
              </a:rPr>
              <a:t>bug</a:t>
            </a:r>
          </a:p>
          <a:p>
            <a:pPr lvl="1"/>
            <a:r>
              <a:rPr kumimoji="0" lang="zh-CN" altLang="en-US">
                <a:latin typeface="Arial" charset="0"/>
                <a:ea typeface="宋体" charset="0"/>
              </a:rPr>
              <a:t>时间过长的循环会造成“假死”效果，也要考虑解决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9875-61C4-1140-A8E0-57F2C184D47C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675761"/>
          </a:xfrm>
        </p:spPr>
        <p:txBody>
          <a:bodyPr/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编程</a:t>
            </a:r>
          </a:p>
        </p:txBody>
      </p:sp>
      <p:sp>
        <p:nvSpPr>
          <p:cNvPr id="13414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1154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>
                <a:solidFill>
                  <a:srgbClr val="000000"/>
                </a:solidFill>
                <a:latin typeface="宋体" charset="0"/>
                <a:ea typeface="宋体" charset="0"/>
              </a:rPr>
              <a:t>将上例输出格式改成如下的下三角格式打印</a:t>
            </a:r>
            <a:r>
              <a:rPr kumimoji="0"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134147" name="Rectangle 4"/>
          <p:cNvSpPr>
            <a:spLocks noChangeArrowheads="1"/>
          </p:cNvSpPr>
          <p:nvPr/>
        </p:nvSpPr>
        <p:spPr bwMode="auto">
          <a:xfrm>
            <a:off x="3543300" y="2528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graphicFrame>
        <p:nvGraphicFramePr>
          <p:cNvPr id="134148" name="Object 2"/>
          <p:cNvGraphicFramePr>
            <a:graphicFrameLocks noChangeAspect="1"/>
          </p:cNvGraphicFramePr>
          <p:nvPr/>
        </p:nvGraphicFramePr>
        <p:xfrm>
          <a:off x="2195513" y="2205038"/>
          <a:ext cx="4267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4" name="公式" r:id="rId4" imgW="2057400" imgH="2095500" progId="Equation.3">
                  <p:embed/>
                </p:oleObj>
              </mc:Choice>
              <mc:Fallback>
                <p:oleObj name="公式" r:id="rId4" imgW="2057400" imgH="2095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05038"/>
                        <a:ext cx="4267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F6B5-4F8F-2C4F-BC46-9DAB5025089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333375"/>
            <a:ext cx="8421688" cy="65246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#include &lt;stdio.h&gt;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zh-CN" altLang="en-US" sz="1800">
              <a:latin typeface="Arial" charset="0"/>
              <a:ea typeface="隶书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	 int  m,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	 for (m=1; m&lt;10; m++)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		 printf("%4d",m);    /*</a:t>
            </a:r>
            <a:r>
              <a:rPr kumimoji="0" lang="zh-CN" altLang="en-US" sz="1800">
                <a:latin typeface="Arial" charset="0"/>
                <a:ea typeface="隶书" charset="0"/>
              </a:rPr>
              <a:t>打印表头*</a:t>
            </a:r>
            <a:r>
              <a:rPr kumimoji="0" lang="en-US" altLang="zh-CN" sz="1800">
                <a:latin typeface="Arial" charset="0"/>
                <a:ea typeface="隶书" charset="0"/>
              </a:rPr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	 printf("\n");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>
              <a:latin typeface="Arial" charset="0"/>
              <a:ea typeface="隶书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	 for (m=1; m&lt;10; m++)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		 printf("   -");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	 printf("\n");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>
              <a:latin typeface="Arial" charset="0"/>
              <a:ea typeface="隶书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	 for (m=1; m&lt;10; m++)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800">
                <a:latin typeface="Arial" charset="0"/>
                <a:ea typeface="隶书" charset="0"/>
              </a:rPr>
              <a:t>     </a:t>
            </a:r>
            <a:r>
              <a:rPr kumimoji="0" lang="en-US" altLang="zh-CN" sz="1800">
                <a:latin typeface="Arial" charset="0"/>
                <a:ea typeface="隶书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pt-BR" altLang="zh-CN" sz="1800">
                <a:latin typeface="Arial" charset="0"/>
                <a:ea typeface="隶书" charset="0"/>
              </a:rPr>
              <a:t>		for (n=1; n&lt;=m; n++)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		   printf("%4d",m*n);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	         printf("\n");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800">
                <a:latin typeface="Arial" charset="0"/>
                <a:ea typeface="隶书" charset="0"/>
              </a:rPr>
              <a:t>  	 </a:t>
            </a:r>
            <a:r>
              <a:rPr kumimoji="0" lang="en-US" altLang="zh-CN" sz="1800">
                <a:latin typeface="Arial" charset="0"/>
                <a:ea typeface="隶书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Arial" charset="0"/>
                <a:ea typeface="隶书" charset="0"/>
              </a:rPr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E997-D44D-7C40-A397-521FE30672A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常用的算法表示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dirty="0" smtClean="0">
                <a:latin typeface="+mn-ea"/>
              </a:rPr>
              <a:t>自然语言描述</a:t>
            </a:r>
            <a:endParaRPr kumimoji="0" lang="en-US" altLang="zh-CN" dirty="0" smtClean="0">
              <a:latin typeface="+mn-ea"/>
            </a:endParaRPr>
          </a:p>
          <a:p>
            <a:pPr lvl="1" indent="-274320" fontAlgn="auto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kumimoji="0" lang="zh-CN" altLang="en-US" dirty="0" smtClean="0">
                <a:latin typeface="+mn-ea"/>
              </a:rPr>
              <a:t>例如：</a:t>
            </a:r>
            <a:r>
              <a:rPr lang="zh-CN" altLang="en-US" b="1" dirty="0" smtClean="0">
                <a:solidFill>
                  <a:srgbClr val="0000FF"/>
                </a:solidFill>
              </a:rPr>
              <a:t>将</a:t>
            </a:r>
            <a:r>
              <a:rPr lang="en-US" altLang="zh-CN" b="1" dirty="0">
                <a:solidFill>
                  <a:srgbClr val="0000FF"/>
                </a:solidFill>
              </a:rPr>
              <a:t>50</a:t>
            </a:r>
            <a:r>
              <a:rPr lang="zh-CN" altLang="en-US" b="1" dirty="0">
                <a:solidFill>
                  <a:srgbClr val="0000FF"/>
                </a:solidFill>
              </a:rPr>
              <a:t>名学生中成绩高于</a:t>
            </a:r>
            <a:r>
              <a:rPr lang="en-US" altLang="zh-CN" b="1" dirty="0">
                <a:solidFill>
                  <a:srgbClr val="0000FF"/>
                </a:solidFill>
              </a:rPr>
              <a:t>80</a:t>
            </a:r>
            <a:r>
              <a:rPr lang="zh-CN" altLang="en-US" b="1" dirty="0">
                <a:solidFill>
                  <a:srgbClr val="0000FF"/>
                </a:solidFill>
              </a:rPr>
              <a:t>分的学号和成绩打印出来。</a:t>
            </a:r>
          </a:p>
          <a:p>
            <a:pPr lvl="1" indent="-274320" fontAlgn="auto">
              <a:spcAft>
                <a:spcPts val="0"/>
              </a:spcAft>
              <a:buFont typeface="Symbol" pitchFamily="18" charset="2"/>
              <a:buChar char=""/>
              <a:defRPr/>
            </a:pPr>
            <a:endParaRPr kumimoji="0" lang="en-US" altLang="zh-CN" dirty="0">
              <a:latin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01675" y="3219450"/>
            <a:ext cx="77724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sz="2000" dirty="0"/>
              <a:t>step1 </a:t>
            </a:r>
            <a:r>
              <a:rPr kumimoji="0" lang="zh-CN" altLang="en-US" sz="2000" dirty="0"/>
              <a:t>定义计数器</a:t>
            </a:r>
            <a:r>
              <a:rPr kumimoji="0" lang="en-US" altLang="zh-CN" sz="2000" dirty="0" err="1"/>
              <a:t>i</a:t>
            </a:r>
            <a:r>
              <a:rPr kumimoji="0" lang="zh-CN" altLang="en-US" sz="2000" dirty="0"/>
              <a:t>，并初始化为</a:t>
            </a:r>
            <a:r>
              <a:rPr kumimoji="0" lang="en-US" altLang="zh-CN" sz="2000" dirty="0"/>
              <a:t>1</a:t>
            </a:r>
          </a:p>
          <a:p>
            <a:pPr>
              <a:lnSpc>
                <a:spcPct val="150000"/>
              </a:lnSpc>
            </a:pPr>
            <a:r>
              <a:rPr kumimoji="0" lang="en-US" altLang="zh-CN" sz="2000" dirty="0"/>
              <a:t>step2 </a:t>
            </a:r>
            <a:r>
              <a:rPr kumimoji="0" lang="zh-CN" altLang="en-US" sz="2000" dirty="0"/>
              <a:t>如果第</a:t>
            </a:r>
            <a:r>
              <a:rPr kumimoji="0" lang="en-US" altLang="zh-CN" sz="2000" dirty="0" err="1"/>
              <a:t>i</a:t>
            </a:r>
            <a:r>
              <a:rPr kumimoji="0" lang="zh-CN" altLang="en-US" sz="2000" dirty="0"/>
              <a:t>个学生成绩高于</a:t>
            </a:r>
            <a:r>
              <a:rPr kumimoji="0" lang="en-US" altLang="zh-CN" sz="2000" dirty="0"/>
              <a:t>80</a:t>
            </a:r>
            <a:r>
              <a:rPr kumimoji="0" lang="zh-CN" altLang="en-US" sz="2000" dirty="0"/>
              <a:t>分，则打印学号和成绩</a:t>
            </a:r>
            <a:endParaRPr kumimoji="0" lang="en-US" altLang="zh-CN" sz="2000" dirty="0"/>
          </a:p>
          <a:p>
            <a:pPr>
              <a:lnSpc>
                <a:spcPct val="150000"/>
              </a:lnSpc>
            </a:pPr>
            <a:r>
              <a:rPr kumimoji="0" lang="en-US" altLang="zh-CN" sz="2000" dirty="0"/>
              <a:t>step3 </a:t>
            </a:r>
            <a:r>
              <a:rPr kumimoji="0" lang="zh-CN" altLang="en-US" sz="2000" dirty="0"/>
              <a:t>将计数器值加</a:t>
            </a:r>
            <a:r>
              <a:rPr kumimoji="0" lang="en-US" altLang="zh-CN" sz="2000" dirty="0"/>
              <a:t>1</a:t>
            </a:r>
          </a:p>
          <a:p>
            <a:pPr>
              <a:lnSpc>
                <a:spcPct val="150000"/>
              </a:lnSpc>
            </a:pPr>
            <a:r>
              <a:rPr kumimoji="0" lang="en-US" altLang="zh-CN" sz="2000" dirty="0"/>
              <a:t>step4  </a:t>
            </a:r>
            <a:r>
              <a:rPr kumimoji="0" lang="zh-CN" altLang="en-US" sz="2000" dirty="0"/>
              <a:t>如果计数器值小于等于</a:t>
            </a:r>
            <a:r>
              <a:rPr kumimoji="0" lang="en-US" altLang="zh-CN" sz="2000" dirty="0"/>
              <a:t>50</a:t>
            </a:r>
            <a:r>
              <a:rPr kumimoji="0" lang="zh-CN" altLang="en-US" sz="2000" dirty="0"/>
              <a:t>，则执行</a:t>
            </a:r>
            <a:r>
              <a:rPr kumimoji="0" lang="en-US" altLang="zh-CN" sz="2000" dirty="0"/>
              <a:t>step2</a:t>
            </a:r>
            <a:r>
              <a:rPr kumimoji="0" lang="zh-CN" altLang="en-US" sz="2000" dirty="0"/>
              <a:t>，否则执行</a:t>
            </a:r>
            <a:r>
              <a:rPr kumimoji="0" lang="en-US" altLang="zh-CN" sz="2000" dirty="0"/>
              <a:t>step5</a:t>
            </a:r>
          </a:p>
          <a:p>
            <a:pPr>
              <a:lnSpc>
                <a:spcPct val="150000"/>
              </a:lnSpc>
            </a:pPr>
            <a:r>
              <a:rPr kumimoji="0" lang="en-US" altLang="zh-CN" sz="2000" dirty="0"/>
              <a:t>step5 </a:t>
            </a:r>
            <a:r>
              <a:rPr kumimoji="0" lang="zh-CN" altLang="en-US" sz="2000" dirty="0"/>
              <a:t>算法结束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5C21-D790-684F-BDC9-8776D2C45955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619145"/>
          </a:xfrm>
        </p:spPr>
        <p:txBody>
          <a:bodyPr>
            <a:normAutofit fontScale="90000"/>
          </a:bodyPr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编程</a:t>
            </a:r>
          </a:p>
        </p:txBody>
      </p:sp>
      <p:sp>
        <p:nvSpPr>
          <p:cNvPr id="138241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484313"/>
            <a:ext cx="8497887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dirty="0" smtClean="0">
                <a:latin typeface="宋体" charset="0"/>
                <a:ea typeface="宋体" charset="0"/>
              </a:rPr>
              <a:t>有</a:t>
            </a:r>
            <a:r>
              <a:rPr kumimoji="0" lang="en-US" altLang="zh-CN" dirty="0">
                <a:latin typeface="Arial" charset="0"/>
                <a:ea typeface="宋体" charset="0"/>
              </a:rPr>
              <a:t>30</a:t>
            </a:r>
            <a:r>
              <a:rPr kumimoji="0" lang="zh-CN" altLang="en-US" dirty="0">
                <a:latin typeface="宋体" charset="0"/>
                <a:ea typeface="宋体" charset="0"/>
              </a:rPr>
              <a:t>个人，其中有男人、女人和小孩，在一家饭馆里吃饭共花了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50</a:t>
            </a:r>
            <a:r>
              <a:rPr kumimoji="0" lang="zh-CN" altLang="en-US" dirty="0" smtClean="0">
                <a:latin typeface="Arial" charset="0"/>
                <a:ea typeface="宋体" charset="0"/>
              </a:rPr>
              <a:t>刀</a:t>
            </a:r>
            <a:r>
              <a:rPr kumimoji="0" lang="zh-CN" altLang="en-US" dirty="0" smtClean="0">
                <a:latin typeface="宋体" charset="0"/>
                <a:ea typeface="宋体" charset="0"/>
              </a:rPr>
              <a:t>，</a:t>
            </a:r>
            <a:r>
              <a:rPr kumimoji="0" lang="zh-CN" altLang="en-US" dirty="0">
                <a:latin typeface="宋体" charset="0"/>
                <a:ea typeface="宋体" charset="0"/>
              </a:rPr>
              <a:t>每个男人各花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3</a:t>
            </a:r>
            <a:r>
              <a:rPr kumimoji="0" lang="zh-CN" altLang="en-US" dirty="0" smtClean="0">
                <a:latin typeface="Arial" charset="0"/>
                <a:ea typeface="宋体" charset="0"/>
              </a:rPr>
              <a:t>刀</a:t>
            </a:r>
            <a:r>
              <a:rPr kumimoji="0" lang="zh-CN" altLang="en-US" dirty="0" smtClean="0">
                <a:latin typeface="宋体" charset="0"/>
                <a:ea typeface="宋体" charset="0"/>
              </a:rPr>
              <a:t>，</a:t>
            </a:r>
            <a:r>
              <a:rPr kumimoji="0" lang="zh-CN" altLang="en-US" dirty="0">
                <a:latin typeface="宋体" charset="0"/>
                <a:ea typeface="宋体" charset="0"/>
              </a:rPr>
              <a:t>每个女人各花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2</a:t>
            </a:r>
            <a:r>
              <a:rPr kumimoji="0" lang="zh-CN" altLang="en-US" dirty="0" smtClean="0">
                <a:latin typeface="Arial" charset="0"/>
                <a:ea typeface="宋体" charset="0"/>
              </a:rPr>
              <a:t>刀</a:t>
            </a:r>
            <a:r>
              <a:rPr kumimoji="0" lang="zh-CN" altLang="en-US" dirty="0" smtClean="0">
                <a:latin typeface="宋体" charset="0"/>
                <a:ea typeface="宋体" charset="0"/>
              </a:rPr>
              <a:t>，</a:t>
            </a:r>
            <a:r>
              <a:rPr kumimoji="0" lang="zh-CN" altLang="en-US" dirty="0">
                <a:latin typeface="宋体" charset="0"/>
                <a:ea typeface="宋体" charset="0"/>
              </a:rPr>
              <a:t>每个小孩各花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1</a:t>
            </a:r>
            <a:r>
              <a:rPr kumimoji="0" lang="zh-CN" altLang="en-US" dirty="0" smtClean="0">
                <a:latin typeface="Arial" charset="0"/>
                <a:ea typeface="宋体" charset="0"/>
              </a:rPr>
              <a:t>刀</a:t>
            </a:r>
            <a:r>
              <a:rPr kumimoji="0" lang="zh-CN" altLang="en-US" dirty="0" smtClean="0">
                <a:latin typeface="宋体" charset="0"/>
                <a:ea typeface="宋体" charset="0"/>
              </a:rPr>
              <a:t>，</a:t>
            </a:r>
            <a:r>
              <a:rPr kumimoji="0" lang="zh-CN" altLang="en-US" dirty="0">
                <a:latin typeface="宋体" charset="0"/>
                <a:ea typeface="宋体" charset="0"/>
              </a:rPr>
              <a:t>问男人、女人和小孩各有几人？</a:t>
            </a: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zh-CN" altLang="en-US" dirty="0">
                <a:solidFill>
                  <a:schemeClr val="accent2"/>
                </a:solidFill>
                <a:latin typeface="Arial" charset="0"/>
                <a:ea typeface="宋体" charset="0"/>
              </a:rPr>
              <a:t> </a:t>
            </a:r>
            <a:r>
              <a:rPr kumimoji="0" lang="zh-CN" altLang="en-US" dirty="0">
                <a:latin typeface="Arial" charset="0"/>
                <a:ea typeface="宋体" charset="0"/>
              </a:rPr>
              <a:t>解方程组</a:t>
            </a:r>
          </a:p>
          <a:p>
            <a:pPr>
              <a:lnSpc>
                <a:spcPct val="90000"/>
              </a:lnSpc>
            </a:pP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zh-CN" altLang="en-US" dirty="0">
              <a:solidFill>
                <a:schemeClr val="accent2"/>
              </a:solidFill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zh-CN" altLang="en-US" dirty="0">
              <a:solidFill>
                <a:schemeClr val="accent2"/>
              </a:solidFill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zh-CN" altLang="en-US" dirty="0">
                <a:latin typeface="宋体" charset="0"/>
                <a:ea typeface="宋体" charset="0"/>
              </a:rPr>
              <a:t>穷举法</a:t>
            </a:r>
            <a:endParaRPr kumimoji="0" lang="en-US" altLang="zh-CN" dirty="0">
              <a:latin typeface="宋体" charset="0"/>
              <a:ea typeface="宋体" charset="0"/>
            </a:endParaRPr>
          </a:p>
        </p:txBody>
      </p:sp>
      <p:sp>
        <p:nvSpPr>
          <p:cNvPr id="138243" name="Rectangle 4"/>
          <p:cNvSpPr>
            <a:spLocks noChangeArrowheads="1"/>
          </p:cNvSpPr>
          <p:nvPr/>
        </p:nvSpPr>
        <p:spPr bwMode="auto">
          <a:xfrm>
            <a:off x="388620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graphicFrame>
        <p:nvGraphicFramePr>
          <p:cNvPr id="1382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119207"/>
              </p:ext>
            </p:extLst>
          </p:nvPr>
        </p:nvGraphicFramePr>
        <p:xfrm>
          <a:off x="2070822" y="2944379"/>
          <a:ext cx="403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20" name="公式" r:id="rId4" imgW="1371600" imgH="393700" progId="Equation.3">
                  <p:embed/>
                </p:oleObj>
              </mc:Choice>
              <mc:Fallback>
                <p:oleObj name="公式" r:id="rId4" imgW="13716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822" y="2944379"/>
                        <a:ext cx="4038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6861-E1D5-754F-864B-8AF1FF79710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CN" altLang="en-US" dirty="0">
                <a:latin typeface="宋体" charset="0"/>
                <a:ea typeface="隶书" charset="0"/>
              </a:rPr>
              <a:t>方法</a:t>
            </a:r>
            <a:r>
              <a:rPr kumimoji="0" lang="en-US" altLang="zh-CN" dirty="0">
                <a:latin typeface="宋体" charset="0"/>
                <a:ea typeface="隶书" charset="0"/>
              </a:rPr>
              <a:t>1:</a:t>
            </a:r>
            <a:r>
              <a:rPr kumimoji="0" lang="zh-CN" altLang="en-US" dirty="0">
                <a:latin typeface="宋体" charset="0"/>
                <a:ea typeface="隶书" charset="0"/>
              </a:rPr>
              <a:t>采用三重循环穷举</a:t>
            </a:r>
            <a:r>
              <a:rPr kumimoji="0" lang="en-US" altLang="zh-CN" dirty="0" err="1">
                <a:latin typeface="宋体" charset="0"/>
                <a:ea typeface="隶书" charset="0"/>
              </a:rPr>
              <a:t>x,y,z</a:t>
            </a:r>
            <a:r>
              <a:rPr kumimoji="0" lang="zh-CN" altLang="en-US" dirty="0">
                <a:latin typeface="宋体" charset="0"/>
                <a:ea typeface="隶书" charset="0"/>
              </a:rPr>
              <a:t>的全部可能的组合</a:t>
            </a:r>
            <a:r>
              <a:rPr kumimoji="0" lang="zh-CN" altLang="en-US" dirty="0">
                <a:latin typeface="Times New Roman" charset="0"/>
                <a:ea typeface="隶书" charset="0"/>
              </a:rPr>
              <a:t> </a:t>
            </a:r>
          </a:p>
        </p:txBody>
      </p:sp>
      <p:sp>
        <p:nvSpPr>
          <p:cNvPr id="140289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670050"/>
            <a:ext cx="8345487" cy="443547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kumimoji="0" lang="en-US" altLang="zh-CN" sz="2000">
                <a:latin typeface="Arial" charset="0"/>
                <a:ea typeface="隶书" charset="0"/>
              </a:rPr>
              <a:t>#include &lt;stdio.h&gt;</a:t>
            </a:r>
          </a:p>
          <a:p>
            <a:pPr>
              <a:buFontTx/>
              <a:buNone/>
            </a:pPr>
            <a:r>
              <a:rPr kumimoji="0" lang="en-US" altLang="zh-CN" sz="2000">
                <a:latin typeface="Arial" charset="0"/>
                <a:ea typeface="隶书" charset="0"/>
              </a:rPr>
              <a:t>int main()</a:t>
            </a:r>
          </a:p>
          <a:p>
            <a:pPr>
              <a:buFontTx/>
              <a:buNone/>
            </a:pPr>
            <a:r>
              <a:rPr kumimoji="0" lang="en-US" altLang="zh-CN" sz="2000">
                <a:latin typeface="Arial" charset="0"/>
                <a:ea typeface="隶书" charset="0"/>
              </a:rPr>
              <a:t>{ </a:t>
            </a:r>
          </a:p>
          <a:p>
            <a:pPr>
              <a:buFontTx/>
              <a:buNone/>
            </a:pPr>
            <a:r>
              <a:rPr kumimoji="0" lang="en-US" altLang="zh-CN" sz="2000">
                <a:latin typeface="Arial" charset="0"/>
                <a:ea typeface="隶书" charset="0"/>
              </a:rPr>
              <a:t>   int x,y,z;</a:t>
            </a:r>
          </a:p>
          <a:p>
            <a:pPr>
              <a:buFontTx/>
              <a:buNone/>
            </a:pPr>
            <a:r>
              <a:rPr kumimoji="0" lang="de-DE" altLang="zh-CN" sz="2000">
                <a:latin typeface="Arial" charset="0"/>
                <a:ea typeface="隶书" charset="0"/>
              </a:rPr>
              <a:t>   printf("Man \t Women \t Childern\n");</a:t>
            </a:r>
          </a:p>
          <a:p>
            <a:pPr>
              <a:buFontTx/>
              <a:buNone/>
            </a:pPr>
            <a:r>
              <a:rPr kumimoji="0" lang="en-US" altLang="zh-CN" sz="2000">
                <a:latin typeface="Arial" charset="0"/>
                <a:ea typeface="隶书" charset="0"/>
              </a:rPr>
              <a:t>   for (x=0; x&lt;=30; x++)</a:t>
            </a:r>
          </a:p>
          <a:p>
            <a:pPr>
              <a:buFontTx/>
              <a:buNone/>
            </a:pPr>
            <a:r>
              <a:rPr kumimoji="0" lang="es-ES" altLang="zh-CN" sz="2000">
                <a:latin typeface="Arial" charset="0"/>
                <a:ea typeface="隶书" charset="0"/>
              </a:rPr>
              <a:t>      for (y=0; y&lt;=30; y++)</a:t>
            </a:r>
          </a:p>
          <a:p>
            <a:pPr>
              <a:buFontTx/>
              <a:buNone/>
            </a:pPr>
            <a:r>
              <a:rPr kumimoji="0" lang="pl-PL" altLang="zh-CN" sz="2000">
                <a:latin typeface="Arial" charset="0"/>
                <a:ea typeface="隶书" charset="0"/>
              </a:rPr>
              <a:t>         for (z=0; z&lt;=30; z++)</a:t>
            </a:r>
          </a:p>
          <a:p>
            <a:pPr>
              <a:buFontTx/>
              <a:buNone/>
            </a:pPr>
            <a:r>
              <a:rPr kumimoji="0" lang="en-US" altLang="zh-CN" sz="2000">
                <a:latin typeface="Arial" charset="0"/>
                <a:ea typeface="隶书" charset="0"/>
              </a:rPr>
              <a:t>            if (x+y+z==30 &amp;&amp; 3*x+2*y+z==50)  </a:t>
            </a:r>
          </a:p>
          <a:p>
            <a:pPr>
              <a:buFontTx/>
              <a:buNone/>
            </a:pPr>
            <a:r>
              <a:rPr kumimoji="0" lang="en-US" altLang="zh-CN" sz="2000">
                <a:latin typeface="Arial" charset="0"/>
                <a:ea typeface="隶书" charset="0"/>
              </a:rPr>
              <a:t>                printf("%3d\t%5d\t%8d\n",x,y,z);</a:t>
            </a:r>
          </a:p>
          <a:p>
            <a:pPr>
              <a:buFontTx/>
              <a:buNone/>
            </a:pPr>
            <a:r>
              <a:rPr kumimoji="0" lang="en-US" altLang="zh-CN" sz="2000">
                <a:latin typeface="Arial" charset="0"/>
                <a:ea typeface="隶书" charset="0"/>
              </a:rPr>
              <a:t>} </a:t>
            </a:r>
          </a:p>
          <a:p>
            <a:pPr>
              <a:buFont typeface="Monotype Sorts" charset="2"/>
              <a:buNone/>
            </a:pPr>
            <a:endParaRPr kumimoji="0" lang="en-US" altLang="zh-CN" sz="2000">
              <a:latin typeface="Arial" charset="0"/>
              <a:ea typeface="宋体" charset="0"/>
            </a:endParaRPr>
          </a:p>
        </p:txBody>
      </p:sp>
      <p:pic>
        <p:nvPicPr>
          <p:cNvPr id="1402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560513"/>
            <a:ext cx="3530600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F29-E932-CF43-B7F2-A502954BC7F0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02" y="347297"/>
            <a:ext cx="7772400" cy="1011031"/>
          </a:xfrm>
        </p:spPr>
        <p:txBody>
          <a:bodyPr/>
          <a:lstStyle/>
          <a:p>
            <a:r>
              <a:rPr kumimoji="0" lang="zh-CN" altLang="en-US">
                <a:latin typeface="宋体" charset="0"/>
                <a:ea typeface="隶书" charset="0"/>
              </a:rPr>
              <a:t>方法</a:t>
            </a:r>
            <a:r>
              <a:rPr kumimoji="0" lang="en-US" altLang="zh-CN" dirty="0">
                <a:latin typeface="宋体" charset="0"/>
                <a:ea typeface="隶书" charset="0"/>
              </a:rPr>
              <a:t>2</a:t>
            </a:r>
            <a:r>
              <a:rPr kumimoji="0" lang="zh-CN" altLang="en-US" dirty="0">
                <a:latin typeface="宋体" charset="0"/>
                <a:ea typeface="隶书" charset="0"/>
              </a:rPr>
              <a:t>：改进算法</a:t>
            </a:r>
            <a:r>
              <a:rPr kumimoji="0" lang="zh-CN" altLang="en-US" dirty="0">
                <a:latin typeface="Times New Roman" charset="0"/>
                <a:ea typeface="隶书" charset="0"/>
              </a:rPr>
              <a:t>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54150"/>
            <a:ext cx="8569325" cy="4722813"/>
          </a:xfrm>
        </p:spPr>
        <p:txBody>
          <a:bodyPr rtlCol="0"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en-US" altLang="zh-CN" sz="2000" dirty="0">
                <a:latin typeface="Arial" charset="0"/>
                <a:ea typeface="隶书" charset="0"/>
              </a:rPr>
              <a:t>#include &lt;</a:t>
            </a:r>
            <a:r>
              <a:rPr kumimoji="0" lang="en-US" altLang="zh-CN" sz="2000" dirty="0" err="1">
                <a:latin typeface="Arial" charset="0"/>
                <a:ea typeface="隶书" charset="0"/>
              </a:rPr>
              <a:t>stdio.h</a:t>
            </a:r>
            <a:r>
              <a:rPr kumimoji="0" lang="en-US" altLang="zh-CN" sz="2000" dirty="0">
                <a:latin typeface="Arial" charset="0"/>
                <a:ea typeface="隶书" charset="0"/>
              </a:rPr>
              <a:t>&gt;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en-US" altLang="zh-CN" sz="2000" dirty="0" err="1">
                <a:latin typeface="Arial" charset="0"/>
                <a:ea typeface="隶书" charset="0"/>
              </a:rPr>
              <a:t>int</a:t>
            </a:r>
            <a:r>
              <a:rPr kumimoji="0" lang="en-US" altLang="zh-CN" sz="2000" dirty="0">
                <a:latin typeface="Arial" charset="0"/>
                <a:ea typeface="隶书" charset="0"/>
              </a:rPr>
              <a:t> main()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en-US" altLang="zh-CN" sz="2000" dirty="0">
                <a:latin typeface="Arial" charset="0"/>
                <a:ea typeface="隶书" charset="0"/>
              </a:rPr>
              <a:t>{ 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en-US" altLang="zh-CN" sz="2000" dirty="0">
                <a:latin typeface="Arial" charset="0"/>
                <a:ea typeface="隶书" charset="0"/>
              </a:rPr>
              <a:t>   </a:t>
            </a:r>
            <a:r>
              <a:rPr kumimoji="0" lang="en-US" altLang="zh-CN" sz="2000" dirty="0" err="1">
                <a:latin typeface="Arial" charset="0"/>
                <a:ea typeface="隶书" charset="0"/>
              </a:rPr>
              <a:t>int</a:t>
            </a:r>
            <a:r>
              <a:rPr kumimoji="0" lang="en-US" altLang="zh-CN" sz="2000" dirty="0">
                <a:latin typeface="Arial" charset="0"/>
                <a:ea typeface="隶书" charset="0"/>
              </a:rPr>
              <a:t> </a:t>
            </a:r>
            <a:r>
              <a:rPr kumimoji="0" lang="en-US" altLang="zh-CN" sz="2000" dirty="0" err="1">
                <a:latin typeface="Arial" charset="0"/>
                <a:ea typeface="隶书" charset="0"/>
              </a:rPr>
              <a:t>x,y,z</a:t>
            </a:r>
            <a:r>
              <a:rPr kumimoji="0" lang="en-US" altLang="zh-CN" sz="2000" dirty="0">
                <a:latin typeface="Arial" charset="0"/>
                <a:ea typeface="隶书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de-DE" altLang="zh-CN" sz="2000" dirty="0">
                <a:latin typeface="Arial" charset="0"/>
                <a:ea typeface="隶书" charset="0"/>
              </a:rPr>
              <a:t>   </a:t>
            </a:r>
            <a:r>
              <a:rPr kumimoji="0" lang="de-DE" altLang="zh-CN" sz="2000" dirty="0" err="1">
                <a:latin typeface="Arial" charset="0"/>
                <a:ea typeface="隶书" charset="0"/>
              </a:rPr>
              <a:t>printf</a:t>
            </a:r>
            <a:r>
              <a:rPr kumimoji="0" lang="de-DE" altLang="zh-CN" sz="2000" dirty="0">
                <a:latin typeface="Arial" charset="0"/>
                <a:ea typeface="隶书" charset="0"/>
              </a:rPr>
              <a:t>("Man \t Women \t </a:t>
            </a:r>
            <a:r>
              <a:rPr kumimoji="0" lang="de-DE" altLang="zh-CN" sz="2000" dirty="0" err="1">
                <a:latin typeface="Arial" charset="0"/>
                <a:ea typeface="隶书" charset="0"/>
              </a:rPr>
              <a:t>Childern</a:t>
            </a:r>
            <a:r>
              <a:rPr kumimoji="0" lang="de-DE" altLang="zh-CN" sz="2000" dirty="0">
                <a:latin typeface="Arial" charset="0"/>
                <a:ea typeface="隶书" charset="0"/>
              </a:rPr>
              <a:t>\</a:t>
            </a:r>
            <a:r>
              <a:rPr kumimoji="0" lang="de-DE" altLang="zh-CN" sz="2000" dirty="0" err="1">
                <a:latin typeface="Arial" charset="0"/>
                <a:ea typeface="隶书" charset="0"/>
              </a:rPr>
              <a:t>n</a:t>
            </a:r>
            <a:r>
              <a:rPr kumimoji="0" lang="de-DE" altLang="zh-CN" sz="2000" dirty="0">
                <a:latin typeface="Arial" charset="0"/>
                <a:ea typeface="隶书" charset="0"/>
              </a:rPr>
              <a:t>");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en-US" altLang="zh-CN" sz="2000" dirty="0">
                <a:latin typeface="Arial" charset="0"/>
                <a:ea typeface="隶书" charset="0"/>
              </a:rPr>
              <a:t>   for (x=0; x&lt;=16; x++)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es-ES" altLang="zh-CN" sz="2000" dirty="0">
                <a:latin typeface="Arial" charset="0"/>
                <a:ea typeface="隶书" charset="0"/>
              </a:rPr>
              <a:t>      </a:t>
            </a:r>
            <a:r>
              <a:rPr kumimoji="0" lang="es-ES" altLang="zh-CN" sz="2000" dirty="0" err="1">
                <a:latin typeface="Arial" charset="0"/>
                <a:ea typeface="隶书" charset="0"/>
              </a:rPr>
              <a:t>for</a:t>
            </a:r>
            <a:r>
              <a:rPr kumimoji="0" lang="es-ES" altLang="zh-CN" sz="2000" dirty="0">
                <a:latin typeface="Arial" charset="0"/>
                <a:ea typeface="隶书" charset="0"/>
              </a:rPr>
              <a:t> (y=0; y&lt;=25; y++)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zh-CN" altLang="en-US" sz="2000" dirty="0">
                <a:latin typeface="Arial" charset="0"/>
                <a:ea typeface="隶书" charset="0"/>
              </a:rPr>
              <a:t>      </a:t>
            </a:r>
            <a:r>
              <a:rPr kumimoji="0" lang="en-US" altLang="zh-CN" sz="2000" dirty="0">
                <a:latin typeface="Arial" charset="0"/>
                <a:ea typeface="隶书" charset="0"/>
              </a:rPr>
              <a:t>{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en-US" altLang="zh-CN" sz="2000" dirty="0">
                <a:latin typeface="Arial" charset="0"/>
                <a:ea typeface="隶书" charset="0"/>
              </a:rPr>
              <a:t>          z = 30 - x - y;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en-US" altLang="zh-CN" sz="2000" dirty="0">
                <a:latin typeface="Arial" charset="0"/>
                <a:ea typeface="隶书" charset="0"/>
              </a:rPr>
              <a:t>          if (3 * x + 2 * y + z == 50)  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en-US" altLang="zh-CN" sz="2000" dirty="0">
                <a:latin typeface="Arial" charset="0"/>
                <a:ea typeface="隶书" charset="0"/>
              </a:rPr>
              <a:t>                </a:t>
            </a:r>
            <a:r>
              <a:rPr kumimoji="0" lang="en-US" altLang="zh-CN" sz="2000" dirty="0" err="1">
                <a:latin typeface="Arial" charset="0"/>
                <a:ea typeface="隶书" charset="0"/>
              </a:rPr>
              <a:t>printf</a:t>
            </a:r>
            <a:r>
              <a:rPr kumimoji="0" lang="en-US" altLang="zh-CN" sz="2000" dirty="0">
                <a:latin typeface="Arial" charset="0"/>
                <a:ea typeface="隶书" charset="0"/>
              </a:rPr>
              <a:t>("%3d\t%5d\t%8d\n",</a:t>
            </a:r>
            <a:r>
              <a:rPr kumimoji="0" lang="en-US" altLang="zh-CN" sz="2000" dirty="0" err="1">
                <a:latin typeface="Arial" charset="0"/>
                <a:ea typeface="隶书" charset="0"/>
              </a:rPr>
              <a:t>x,y,z</a:t>
            </a:r>
            <a:r>
              <a:rPr kumimoji="0" lang="en-US" altLang="zh-CN" sz="2000" dirty="0">
                <a:latin typeface="Arial" charset="0"/>
                <a:ea typeface="隶书" charset="0"/>
              </a:rPr>
              <a:t>);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zh-CN" altLang="en-US" sz="2000" dirty="0">
                <a:latin typeface="Arial" charset="0"/>
                <a:ea typeface="隶书" charset="0"/>
              </a:rPr>
              <a:t>	  </a:t>
            </a:r>
            <a:r>
              <a:rPr kumimoji="0" lang="en-US" altLang="zh-CN" sz="2000" dirty="0">
                <a:latin typeface="Arial" charset="0"/>
                <a:ea typeface="隶书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kumimoji="0" lang="en-US" altLang="zh-CN" sz="2000" dirty="0">
                <a:latin typeface="Arial" charset="0"/>
                <a:ea typeface="隶书" charset="0"/>
              </a:rPr>
              <a:t>} </a:t>
            </a:r>
          </a:p>
          <a:p>
            <a:pPr marL="274320" indent="-274320" fontAlgn="auto">
              <a:spcAft>
                <a:spcPts val="0"/>
              </a:spcAft>
              <a:defRPr/>
            </a:pPr>
            <a:endParaRPr kumimoji="0" lang="zh-CN" altLang="en-US" sz="2000" dirty="0">
              <a:latin typeface="Arial" charset="0"/>
              <a:ea typeface="隶书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AC3B-3D89-CF42-B020-766CB71904AE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solidFill>
                  <a:srgbClr val="000000"/>
                </a:solidFill>
                <a:latin typeface="Times New Roman" charset="0"/>
                <a:ea typeface="隶书" charset="0"/>
                <a:sym typeface="Symbol" charset="2"/>
              </a:rPr>
              <a:t>4.5</a:t>
            </a:r>
            <a:r>
              <a:rPr kumimoji="0" lang="zh-CN" altLang="en-US">
                <a:solidFill>
                  <a:srgbClr val="000000"/>
                </a:solidFill>
                <a:latin typeface="Times New Roman" charset="0"/>
                <a:ea typeface="隶书" charset="0"/>
                <a:sym typeface="Symbol" charset="2"/>
              </a:rPr>
              <a:t> 辅助控制语句</a:t>
            </a:r>
            <a:endParaRPr kumimoji="0" lang="zh-CN" altLang="zh-CN">
              <a:solidFill>
                <a:srgbClr val="000000"/>
              </a:solidFill>
              <a:latin typeface="Times New Roman" charset="0"/>
              <a:ea typeface="隶书" charset="0"/>
              <a:sym typeface="Symbol" charset="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隶书" charset="0"/>
                <a:sym typeface="Symbol" charset="2"/>
              </a:rPr>
              <a:t>break</a:t>
            </a:r>
            <a:r>
              <a:rPr kumimoji="0" lang="zh-CN" altLang="en-US">
                <a:latin typeface="Arial" charset="0"/>
                <a:ea typeface="隶书" charset="0"/>
                <a:sym typeface="Symbol" charset="2"/>
              </a:rPr>
              <a:t>语句</a:t>
            </a:r>
            <a:endParaRPr kumimoji="0" lang="zh-CN" altLang="zh-CN">
              <a:latin typeface="Arial" charset="0"/>
              <a:ea typeface="隶书" charset="0"/>
              <a:sym typeface="Symbol" charset="2"/>
            </a:endParaRPr>
          </a:p>
          <a:p>
            <a:pPr lvl="1"/>
            <a:r>
              <a:rPr kumimoji="0" lang="zh-CN" altLang="en-US" sz="3200">
                <a:latin typeface="Arial" charset="0"/>
                <a:ea typeface="隶书" charset="0"/>
                <a:sym typeface="Symbol" charset="2"/>
              </a:rPr>
              <a:t>功能：在循环语句和</a:t>
            </a:r>
            <a:r>
              <a:rPr kumimoji="0" lang="en-US" altLang="zh-CN" sz="3200">
                <a:latin typeface="Arial" charset="0"/>
                <a:ea typeface="隶书" charset="0"/>
                <a:sym typeface="Symbol" charset="2"/>
              </a:rPr>
              <a:t>switch</a:t>
            </a:r>
            <a:r>
              <a:rPr kumimoji="0" lang="zh-CN" altLang="en-US" sz="3200">
                <a:latin typeface="Arial" charset="0"/>
                <a:ea typeface="隶书" charset="0"/>
                <a:sym typeface="Symbol" charset="2"/>
              </a:rPr>
              <a:t>语句中</a:t>
            </a:r>
            <a:r>
              <a:rPr kumimoji="0" lang="zh-CN" altLang="zh-CN" sz="3200">
                <a:latin typeface="Arial" charset="0"/>
                <a:ea typeface="隶书" charset="0"/>
                <a:sym typeface="Symbol" charset="2"/>
              </a:rPr>
              <a:t>,</a:t>
            </a:r>
            <a:r>
              <a:rPr kumimoji="0" lang="zh-CN" altLang="en-US" sz="3200">
                <a:latin typeface="Arial" charset="0"/>
                <a:ea typeface="隶书" charset="0"/>
                <a:sym typeface="Symbol" charset="2"/>
              </a:rPr>
              <a:t>终止并跳出循环体或开关体</a:t>
            </a:r>
            <a:endParaRPr kumimoji="0" lang="zh-CN" altLang="zh-CN" sz="3200">
              <a:latin typeface="Arial" charset="0"/>
              <a:ea typeface="隶书" charset="0"/>
              <a:sym typeface="Symbol" charset="2"/>
            </a:endParaRPr>
          </a:p>
          <a:p>
            <a:pPr lvl="1"/>
            <a:r>
              <a:rPr kumimoji="0" lang="zh-CN" altLang="en-US" sz="3200">
                <a:latin typeface="Arial" charset="0"/>
                <a:ea typeface="隶书" charset="0"/>
                <a:sym typeface="Symbol" charset="2"/>
              </a:rPr>
              <a:t>说明：</a:t>
            </a:r>
            <a:endParaRPr kumimoji="0" lang="zh-CN" altLang="zh-CN" sz="3200">
              <a:latin typeface="Arial" charset="0"/>
              <a:ea typeface="隶书" charset="0"/>
              <a:sym typeface="Symbol" charset="2"/>
            </a:endParaRPr>
          </a:p>
          <a:p>
            <a:pPr lvl="2"/>
            <a:r>
              <a:rPr kumimoji="0" lang="en-US" altLang="zh-CN" sz="3200">
                <a:latin typeface="Arial" charset="0"/>
                <a:ea typeface="隶书" charset="0"/>
                <a:sym typeface="Symbol" charset="2"/>
              </a:rPr>
              <a:t>break</a:t>
            </a:r>
            <a:r>
              <a:rPr kumimoji="0" lang="zh-CN" altLang="en-US" sz="3200">
                <a:latin typeface="Arial" charset="0"/>
                <a:ea typeface="隶书" charset="0"/>
                <a:sym typeface="Symbol" charset="2"/>
              </a:rPr>
              <a:t>只能终止并跳出</a:t>
            </a:r>
            <a:r>
              <a:rPr kumimoji="0" lang="zh-CN" altLang="en-US" sz="3200">
                <a:solidFill>
                  <a:srgbClr val="FF0000"/>
                </a:solidFill>
                <a:latin typeface="Arial" charset="0"/>
                <a:ea typeface="隶书" charset="0"/>
                <a:sym typeface="Symbol" charset="2"/>
              </a:rPr>
              <a:t>最近一层</a:t>
            </a:r>
            <a:r>
              <a:rPr kumimoji="0" lang="zh-CN" altLang="en-US" sz="3200">
                <a:latin typeface="Arial" charset="0"/>
                <a:ea typeface="隶书" charset="0"/>
                <a:sym typeface="Symbol" charset="2"/>
              </a:rPr>
              <a:t>的结构</a:t>
            </a:r>
            <a:endParaRPr kumimoji="0" lang="zh-CN" altLang="zh-CN" sz="3200">
              <a:latin typeface="Arial" charset="0"/>
              <a:ea typeface="隶书" charset="0"/>
              <a:sym typeface="Symbol" charset="2"/>
            </a:endParaRPr>
          </a:p>
          <a:p>
            <a:pPr lvl="2"/>
            <a:r>
              <a:rPr kumimoji="0" lang="en-US" altLang="zh-CN" sz="3200">
                <a:latin typeface="Arial" charset="0"/>
                <a:ea typeface="隶书" charset="0"/>
                <a:sym typeface="Symbol" charset="2"/>
              </a:rPr>
              <a:t>break</a:t>
            </a:r>
            <a:r>
              <a:rPr kumimoji="0" lang="zh-CN" altLang="en-US" sz="3200">
                <a:latin typeface="Arial" charset="0"/>
                <a:ea typeface="隶书" charset="0"/>
                <a:sym typeface="Symbol" charset="2"/>
              </a:rPr>
              <a:t>不能用于循环语句和</a:t>
            </a:r>
            <a:r>
              <a:rPr kumimoji="0" lang="en-US" altLang="zh-CN" sz="3200">
                <a:latin typeface="Arial" charset="0"/>
                <a:ea typeface="隶书" charset="0"/>
                <a:sym typeface="Symbol" charset="2"/>
              </a:rPr>
              <a:t>switch</a:t>
            </a:r>
            <a:r>
              <a:rPr kumimoji="0" lang="zh-CN" altLang="en-US" sz="3200">
                <a:latin typeface="Arial" charset="0"/>
                <a:ea typeface="隶书" charset="0"/>
                <a:sym typeface="Symbol" charset="2"/>
              </a:rPr>
              <a:t>语句之外的任何其它语句之中</a:t>
            </a:r>
            <a:endParaRPr kumimoji="0" lang="zh-CN" altLang="zh-CN" sz="3200">
              <a:latin typeface="Arial" charset="0"/>
              <a:ea typeface="隶书" charset="0"/>
              <a:sym typeface="Symbol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BB8-4C96-694A-A1A6-6723B078251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950"/>
            <a:ext cx="7772400" cy="908050"/>
          </a:xfrm>
        </p:spPr>
        <p:txBody>
          <a:bodyPr>
            <a:normAutofit fontScale="90000"/>
          </a:bodyPr>
          <a:lstStyle/>
          <a:p>
            <a:r>
              <a:rPr kumimoji="0" lang="zh-CN" altLang="zh-CN" sz="3200">
                <a:latin typeface="Times New Roman" charset="0"/>
                <a:ea typeface="隶书" charset="0"/>
                <a:sym typeface="Symbol" charset="2"/>
              </a:rPr>
              <a:t/>
            </a:r>
            <a:br>
              <a:rPr kumimoji="0" lang="zh-CN" altLang="zh-CN" sz="3200">
                <a:latin typeface="Times New Roman" charset="0"/>
                <a:ea typeface="隶书" charset="0"/>
                <a:sym typeface="Symbol" charset="2"/>
              </a:rPr>
            </a:br>
            <a:endParaRPr kumimoji="0" lang="zh-CN" altLang="zh-CN" sz="3200">
              <a:latin typeface="Times New Roman" charset="0"/>
              <a:ea typeface="隶书" charset="0"/>
              <a:sym typeface="Symbol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66825" y="1524000"/>
            <a:ext cx="2400300" cy="4421188"/>
            <a:chOff x="240" y="960"/>
            <a:chExt cx="1512" cy="2785"/>
          </a:xfrm>
        </p:grpSpPr>
        <p:sp>
          <p:nvSpPr>
            <p:cNvPr id="146451" name="Line 4"/>
            <p:cNvSpPr>
              <a:spLocks noChangeShapeType="1"/>
            </p:cNvSpPr>
            <p:nvPr/>
          </p:nvSpPr>
          <p:spPr bwMode="auto">
            <a:xfrm>
              <a:off x="950" y="1248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46452" name="AutoShape 5"/>
            <p:cNvSpPr>
              <a:spLocks noChangeArrowheads="1"/>
            </p:cNvSpPr>
            <p:nvPr/>
          </p:nvSpPr>
          <p:spPr bwMode="auto">
            <a:xfrm>
              <a:off x="444" y="1552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expr</a:t>
              </a:r>
            </a:p>
          </p:txBody>
        </p:sp>
        <p:sp>
          <p:nvSpPr>
            <p:cNvPr id="146453" name="Line 6"/>
            <p:cNvSpPr>
              <a:spLocks noChangeShapeType="1"/>
            </p:cNvSpPr>
            <p:nvPr/>
          </p:nvSpPr>
          <p:spPr bwMode="auto">
            <a:xfrm>
              <a:off x="950" y="185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46454" name="Text Box 7"/>
            <p:cNvSpPr txBox="1">
              <a:spLocks noChangeArrowheads="1"/>
            </p:cNvSpPr>
            <p:nvPr/>
          </p:nvSpPr>
          <p:spPr bwMode="auto">
            <a:xfrm>
              <a:off x="624" y="2112"/>
              <a:ext cx="649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break;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……</a:t>
              </a:r>
            </a:p>
          </p:txBody>
        </p:sp>
        <p:sp>
          <p:nvSpPr>
            <p:cNvPr id="146455" name="Line 8"/>
            <p:cNvSpPr>
              <a:spLocks noChangeShapeType="1"/>
            </p:cNvSpPr>
            <p:nvPr/>
          </p:nvSpPr>
          <p:spPr bwMode="auto">
            <a:xfrm flipH="1">
              <a:off x="240" y="3168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6" name="Line 9"/>
            <p:cNvSpPr>
              <a:spLocks noChangeShapeType="1"/>
            </p:cNvSpPr>
            <p:nvPr/>
          </p:nvSpPr>
          <p:spPr bwMode="auto">
            <a:xfrm flipV="1">
              <a:off x="240" y="1382"/>
              <a:ext cx="0" cy="1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7" name="Line 10"/>
            <p:cNvSpPr>
              <a:spLocks noChangeShapeType="1"/>
            </p:cNvSpPr>
            <p:nvPr/>
          </p:nvSpPr>
          <p:spPr bwMode="auto">
            <a:xfrm>
              <a:off x="240" y="1382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8" name="Line 11"/>
            <p:cNvSpPr>
              <a:spLocks noChangeShapeType="1"/>
            </p:cNvSpPr>
            <p:nvPr/>
          </p:nvSpPr>
          <p:spPr bwMode="auto">
            <a:xfrm>
              <a:off x="1429" y="1692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9" name="Line 12"/>
            <p:cNvSpPr>
              <a:spLocks noChangeShapeType="1"/>
            </p:cNvSpPr>
            <p:nvPr/>
          </p:nvSpPr>
          <p:spPr bwMode="auto">
            <a:xfrm>
              <a:off x="960" y="3312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0" name="Text Box 13"/>
            <p:cNvSpPr txBox="1">
              <a:spLocks noChangeArrowheads="1"/>
            </p:cNvSpPr>
            <p:nvPr/>
          </p:nvSpPr>
          <p:spPr bwMode="auto">
            <a:xfrm>
              <a:off x="1290" y="1442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146461" name="Text Box 14"/>
            <p:cNvSpPr txBox="1">
              <a:spLocks noChangeArrowheads="1"/>
            </p:cNvSpPr>
            <p:nvPr/>
          </p:nvSpPr>
          <p:spPr bwMode="auto">
            <a:xfrm>
              <a:off x="864" y="1824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146462" name="AutoShape 15"/>
            <p:cNvSpPr>
              <a:spLocks noChangeArrowheads="1"/>
            </p:cNvSpPr>
            <p:nvPr/>
          </p:nvSpPr>
          <p:spPr bwMode="auto">
            <a:xfrm>
              <a:off x="576" y="960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while</a:t>
              </a:r>
            </a:p>
          </p:txBody>
        </p:sp>
        <p:sp>
          <p:nvSpPr>
            <p:cNvPr id="146463" name="Line 16"/>
            <p:cNvSpPr>
              <a:spLocks noChangeShapeType="1"/>
            </p:cNvSpPr>
            <p:nvPr/>
          </p:nvSpPr>
          <p:spPr bwMode="auto">
            <a:xfrm>
              <a:off x="960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4" name="Line 17"/>
            <p:cNvSpPr>
              <a:spLocks noChangeShapeType="1"/>
            </p:cNvSpPr>
            <p:nvPr/>
          </p:nvSpPr>
          <p:spPr bwMode="auto">
            <a:xfrm>
              <a:off x="1680" y="168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5" name="Line 18"/>
            <p:cNvSpPr>
              <a:spLocks noChangeShapeType="1"/>
            </p:cNvSpPr>
            <p:nvPr/>
          </p:nvSpPr>
          <p:spPr bwMode="auto">
            <a:xfrm flipH="1">
              <a:off x="960" y="33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6" name="Line 19"/>
            <p:cNvSpPr>
              <a:spLocks noChangeShapeType="1"/>
            </p:cNvSpPr>
            <p:nvPr/>
          </p:nvSpPr>
          <p:spPr bwMode="auto">
            <a:xfrm>
              <a:off x="1200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724400" y="1600200"/>
            <a:ext cx="2590800" cy="3698875"/>
            <a:chOff x="2112" y="1008"/>
            <a:chExt cx="1632" cy="2330"/>
          </a:xfrm>
        </p:grpSpPr>
        <p:sp>
          <p:nvSpPr>
            <p:cNvPr id="146436" name="AutoShape 21"/>
            <p:cNvSpPr>
              <a:spLocks noChangeArrowheads="1"/>
            </p:cNvSpPr>
            <p:nvPr/>
          </p:nvSpPr>
          <p:spPr bwMode="auto">
            <a:xfrm>
              <a:off x="2754" y="1008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do</a:t>
              </a:r>
            </a:p>
          </p:txBody>
        </p:sp>
        <p:sp>
          <p:nvSpPr>
            <p:cNvPr id="146437" name="Line 22"/>
            <p:cNvSpPr>
              <a:spLocks noChangeShapeType="1"/>
            </p:cNvSpPr>
            <p:nvPr/>
          </p:nvSpPr>
          <p:spPr bwMode="auto">
            <a:xfrm>
              <a:off x="3054" y="2938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38" name="Line 23"/>
            <p:cNvSpPr>
              <a:spLocks noChangeShapeType="1"/>
            </p:cNvSpPr>
            <p:nvPr/>
          </p:nvSpPr>
          <p:spPr bwMode="auto">
            <a:xfrm>
              <a:off x="3034" y="13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46439" name="Text Box 24"/>
            <p:cNvSpPr txBox="1">
              <a:spLocks noChangeArrowheads="1"/>
            </p:cNvSpPr>
            <p:nvPr/>
          </p:nvSpPr>
          <p:spPr bwMode="auto">
            <a:xfrm>
              <a:off x="2784" y="1584"/>
              <a:ext cx="649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break;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…...</a:t>
              </a:r>
            </a:p>
          </p:txBody>
        </p:sp>
        <p:sp>
          <p:nvSpPr>
            <p:cNvPr id="146440" name="Line 25"/>
            <p:cNvSpPr>
              <a:spLocks noChangeShapeType="1"/>
            </p:cNvSpPr>
            <p:nvPr/>
          </p:nvSpPr>
          <p:spPr bwMode="auto">
            <a:xfrm>
              <a:off x="3064" y="240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46441" name="AutoShape 26"/>
            <p:cNvSpPr>
              <a:spLocks noChangeArrowheads="1"/>
            </p:cNvSpPr>
            <p:nvPr/>
          </p:nvSpPr>
          <p:spPr bwMode="auto">
            <a:xfrm>
              <a:off x="2592" y="2640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expr</a:t>
              </a:r>
            </a:p>
          </p:txBody>
        </p:sp>
        <p:sp>
          <p:nvSpPr>
            <p:cNvPr id="146442" name="Text Box 27"/>
            <p:cNvSpPr txBox="1">
              <a:spLocks noChangeArrowheads="1"/>
            </p:cNvSpPr>
            <p:nvPr/>
          </p:nvSpPr>
          <p:spPr bwMode="auto">
            <a:xfrm>
              <a:off x="2544" y="2928"/>
              <a:ext cx="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146443" name="Text Box 28"/>
            <p:cNvSpPr txBox="1">
              <a:spLocks noChangeArrowheads="1"/>
            </p:cNvSpPr>
            <p:nvPr/>
          </p:nvSpPr>
          <p:spPr bwMode="auto">
            <a:xfrm>
              <a:off x="2146" y="2543"/>
              <a:ext cx="6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146444" name="Line 29"/>
            <p:cNvSpPr>
              <a:spLocks noChangeShapeType="1"/>
            </p:cNvSpPr>
            <p:nvPr/>
          </p:nvSpPr>
          <p:spPr bwMode="auto">
            <a:xfrm flipV="1">
              <a:off x="2112" y="1476"/>
              <a:ext cx="0" cy="1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5" name="Line 30"/>
            <p:cNvSpPr>
              <a:spLocks noChangeShapeType="1"/>
            </p:cNvSpPr>
            <p:nvPr/>
          </p:nvSpPr>
          <p:spPr bwMode="auto">
            <a:xfrm>
              <a:off x="2112" y="1476"/>
              <a:ext cx="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46446" name="Text Box 31"/>
            <p:cNvSpPr txBox="1">
              <a:spLocks noChangeArrowheads="1"/>
            </p:cNvSpPr>
            <p:nvPr/>
          </p:nvSpPr>
          <p:spPr bwMode="auto">
            <a:xfrm>
              <a:off x="3264" y="2448"/>
              <a:ext cx="480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while</a:t>
              </a:r>
            </a:p>
          </p:txBody>
        </p:sp>
        <p:sp>
          <p:nvSpPr>
            <p:cNvPr id="146447" name="Line 32"/>
            <p:cNvSpPr>
              <a:spLocks noChangeShapeType="1"/>
            </p:cNvSpPr>
            <p:nvPr/>
          </p:nvSpPr>
          <p:spPr bwMode="auto">
            <a:xfrm flipH="1">
              <a:off x="2112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8" name="Line 33"/>
            <p:cNvSpPr>
              <a:spLocks noChangeShapeType="1"/>
            </p:cNvSpPr>
            <p:nvPr/>
          </p:nvSpPr>
          <p:spPr bwMode="auto">
            <a:xfrm>
              <a:off x="3312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9" name="Line 34"/>
            <p:cNvSpPr>
              <a:spLocks noChangeShapeType="1"/>
            </p:cNvSpPr>
            <p:nvPr/>
          </p:nvSpPr>
          <p:spPr bwMode="auto">
            <a:xfrm>
              <a:off x="3744" y="201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0" name="Line 35"/>
            <p:cNvSpPr>
              <a:spLocks noChangeShapeType="1"/>
            </p:cNvSpPr>
            <p:nvPr/>
          </p:nvSpPr>
          <p:spPr bwMode="auto">
            <a:xfrm flipH="1">
              <a:off x="3072" y="30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22BE-CFE3-3346-81E4-07CBB871E33A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457200"/>
            <a:ext cx="2400300" cy="5716588"/>
            <a:chOff x="576" y="576"/>
            <a:chExt cx="1512" cy="3601"/>
          </a:xfrm>
        </p:grpSpPr>
        <p:sp useBgFill="1">
          <p:nvSpPr>
            <p:cNvPr id="148508" name="AutoShape 3"/>
            <p:cNvSpPr>
              <a:spLocks noChangeArrowheads="1"/>
            </p:cNvSpPr>
            <p:nvPr/>
          </p:nvSpPr>
          <p:spPr bwMode="auto">
            <a:xfrm>
              <a:off x="780" y="1536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expr2</a:t>
              </a:r>
            </a:p>
          </p:txBody>
        </p:sp>
        <p:sp>
          <p:nvSpPr>
            <p:cNvPr id="148509" name="Line 4"/>
            <p:cNvSpPr>
              <a:spLocks noChangeShapeType="1"/>
            </p:cNvSpPr>
            <p:nvPr/>
          </p:nvSpPr>
          <p:spPr bwMode="auto">
            <a:xfrm>
              <a:off x="1286" y="183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48510" name="Text Box 5"/>
            <p:cNvSpPr txBox="1">
              <a:spLocks noChangeArrowheads="1"/>
            </p:cNvSpPr>
            <p:nvPr/>
          </p:nvSpPr>
          <p:spPr bwMode="auto">
            <a:xfrm>
              <a:off x="960" y="2112"/>
              <a:ext cx="649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break;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…...</a:t>
              </a:r>
            </a:p>
          </p:txBody>
        </p:sp>
        <p:sp>
          <p:nvSpPr>
            <p:cNvPr id="148511" name="Line 6"/>
            <p:cNvSpPr>
              <a:spLocks noChangeShapeType="1"/>
            </p:cNvSpPr>
            <p:nvPr/>
          </p:nvSpPr>
          <p:spPr bwMode="auto">
            <a:xfrm>
              <a:off x="576" y="1366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12" name="Line 7"/>
            <p:cNvSpPr>
              <a:spLocks noChangeShapeType="1"/>
            </p:cNvSpPr>
            <p:nvPr/>
          </p:nvSpPr>
          <p:spPr bwMode="auto">
            <a:xfrm>
              <a:off x="1765" y="1676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13" name="Line 8"/>
            <p:cNvSpPr>
              <a:spLocks noChangeShapeType="1"/>
            </p:cNvSpPr>
            <p:nvPr/>
          </p:nvSpPr>
          <p:spPr bwMode="auto">
            <a:xfrm>
              <a:off x="1296" y="3888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14" name="Text Box 9"/>
            <p:cNvSpPr txBox="1">
              <a:spLocks noChangeArrowheads="1"/>
            </p:cNvSpPr>
            <p:nvPr/>
          </p:nvSpPr>
          <p:spPr bwMode="auto">
            <a:xfrm>
              <a:off x="1626" y="1426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148515" name="Text Box 10"/>
            <p:cNvSpPr txBox="1">
              <a:spLocks noChangeArrowheads="1"/>
            </p:cNvSpPr>
            <p:nvPr/>
          </p:nvSpPr>
          <p:spPr bwMode="auto">
            <a:xfrm>
              <a:off x="1200" y="1808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148516" name="AutoShape 11"/>
            <p:cNvSpPr>
              <a:spLocks noChangeArrowheads="1"/>
            </p:cNvSpPr>
            <p:nvPr/>
          </p:nvSpPr>
          <p:spPr bwMode="auto">
            <a:xfrm>
              <a:off x="972" y="576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for</a:t>
              </a:r>
            </a:p>
          </p:txBody>
        </p:sp>
        <p:sp>
          <p:nvSpPr>
            <p:cNvPr id="148517" name="Line 12"/>
            <p:cNvSpPr>
              <a:spLocks noChangeShapeType="1"/>
            </p:cNvSpPr>
            <p:nvPr/>
          </p:nvSpPr>
          <p:spPr bwMode="auto">
            <a:xfrm>
              <a:off x="1308" y="8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48518" name="Text Box 13"/>
            <p:cNvSpPr txBox="1">
              <a:spLocks noChangeArrowheads="1"/>
            </p:cNvSpPr>
            <p:nvPr/>
          </p:nvSpPr>
          <p:spPr bwMode="auto">
            <a:xfrm>
              <a:off x="1020" y="1056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expr1</a:t>
              </a:r>
            </a:p>
          </p:txBody>
        </p:sp>
        <p:sp>
          <p:nvSpPr>
            <p:cNvPr id="148519" name="Line 14"/>
            <p:cNvSpPr>
              <a:spLocks noChangeShapeType="1"/>
            </p:cNvSpPr>
            <p:nvPr/>
          </p:nvSpPr>
          <p:spPr bwMode="auto">
            <a:xfrm>
              <a:off x="1296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48520" name="Text Box 15"/>
            <p:cNvSpPr txBox="1">
              <a:spLocks noChangeArrowheads="1"/>
            </p:cNvSpPr>
            <p:nvPr/>
          </p:nvSpPr>
          <p:spPr bwMode="auto">
            <a:xfrm>
              <a:off x="960" y="3264"/>
              <a:ext cx="649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expr3</a:t>
              </a:r>
            </a:p>
          </p:txBody>
        </p:sp>
        <p:sp>
          <p:nvSpPr>
            <p:cNvPr id="148521" name="Line 16"/>
            <p:cNvSpPr>
              <a:spLocks noChangeShapeType="1"/>
            </p:cNvSpPr>
            <p:nvPr/>
          </p:nvSpPr>
          <p:spPr bwMode="auto">
            <a:xfrm>
              <a:off x="1296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2" name="Line 17"/>
            <p:cNvSpPr>
              <a:spLocks noChangeShapeType="1"/>
            </p:cNvSpPr>
            <p:nvPr/>
          </p:nvSpPr>
          <p:spPr bwMode="auto">
            <a:xfrm flipH="1">
              <a:off x="576" y="37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3" name="Line 18"/>
            <p:cNvSpPr>
              <a:spLocks noChangeShapeType="1"/>
            </p:cNvSpPr>
            <p:nvPr/>
          </p:nvSpPr>
          <p:spPr bwMode="auto">
            <a:xfrm flipH="1">
              <a:off x="1296" y="38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4" name="Line 19"/>
            <p:cNvSpPr>
              <a:spLocks noChangeShapeType="1"/>
            </p:cNvSpPr>
            <p:nvPr/>
          </p:nvSpPr>
          <p:spPr bwMode="auto">
            <a:xfrm>
              <a:off x="1308" y="12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5" name="Line 20"/>
            <p:cNvSpPr>
              <a:spLocks noChangeShapeType="1"/>
            </p:cNvSpPr>
            <p:nvPr/>
          </p:nvSpPr>
          <p:spPr bwMode="auto">
            <a:xfrm flipH="1">
              <a:off x="576" y="1344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6" name="Line 21"/>
            <p:cNvSpPr>
              <a:spLocks noChangeShapeType="1"/>
            </p:cNvSpPr>
            <p:nvPr/>
          </p:nvSpPr>
          <p:spPr bwMode="auto">
            <a:xfrm>
              <a:off x="2064" y="168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7" name="Line 22"/>
            <p:cNvSpPr>
              <a:spLocks noChangeShapeType="1"/>
            </p:cNvSpPr>
            <p:nvPr/>
          </p:nvSpPr>
          <p:spPr bwMode="auto">
            <a:xfrm>
              <a:off x="1536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819400" y="1524000"/>
            <a:ext cx="6324600" cy="3657600"/>
            <a:chOff x="1776" y="960"/>
            <a:chExt cx="3984" cy="2304"/>
          </a:xfrm>
        </p:grpSpPr>
        <p:sp>
          <p:nvSpPr>
            <p:cNvPr id="148483" name="AutoShape 24"/>
            <p:cNvSpPr>
              <a:spLocks noChangeArrowheads="1"/>
            </p:cNvSpPr>
            <p:nvPr/>
          </p:nvSpPr>
          <p:spPr bwMode="auto">
            <a:xfrm>
              <a:off x="3225" y="960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switch</a:t>
              </a:r>
            </a:p>
          </p:txBody>
        </p:sp>
        <p:sp>
          <p:nvSpPr>
            <p:cNvPr id="148484" name="Line 25"/>
            <p:cNvSpPr>
              <a:spLocks noChangeShapeType="1"/>
            </p:cNvSpPr>
            <p:nvPr/>
          </p:nvSpPr>
          <p:spPr bwMode="auto">
            <a:xfrm>
              <a:off x="3561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85" name="AutoShape 26"/>
            <p:cNvSpPr>
              <a:spLocks noChangeArrowheads="1"/>
            </p:cNvSpPr>
            <p:nvPr/>
          </p:nvSpPr>
          <p:spPr bwMode="auto">
            <a:xfrm>
              <a:off x="3033" y="1392"/>
              <a:ext cx="1056" cy="33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expr</a:t>
              </a:r>
            </a:p>
          </p:txBody>
        </p:sp>
        <p:sp>
          <p:nvSpPr>
            <p:cNvPr id="148486" name="Line 27"/>
            <p:cNvSpPr>
              <a:spLocks noChangeShapeType="1"/>
            </p:cNvSpPr>
            <p:nvPr/>
          </p:nvSpPr>
          <p:spPr bwMode="auto">
            <a:xfrm>
              <a:off x="3561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87" name="Line 28"/>
            <p:cNvSpPr>
              <a:spLocks noChangeShapeType="1"/>
            </p:cNvSpPr>
            <p:nvPr/>
          </p:nvSpPr>
          <p:spPr bwMode="auto">
            <a:xfrm>
              <a:off x="2121" y="1968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88" name="Text Box 29"/>
            <p:cNvSpPr txBox="1">
              <a:spLocks noChangeArrowheads="1"/>
            </p:cNvSpPr>
            <p:nvPr/>
          </p:nvSpPr>
          <p:spPr bwMode="auto">
            <a:xfrm>
              <a:off x="1776" y="2256"/>
              <a:ext cx="68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  <a:ea typeface="隶书" charset="0"/>
                </a:rPr>
                <a:t>语句组</a:t>
              </a:r>
              <a:r>
                <a:rPr lang="en-US" altLang="zh-CN" sz="2000">
                  <a:latin typeface="Times New Roman" charset="0"/>
                  <a:ea typeface="隶书" charset="0"/>
                </a:rPr>
                <a:t>1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  <a:ea typeface="隶书" charset="0"/>
                </a:rPr>
                <a:t>break;</a:t>
              </a:r>
            </a:p>
          </p:txBody>
        </p:sp>
        <p:sp>
          <p:nvSpPr>
            <p:cNvPr id="148489" name="Text Box 30"/>
            <p:cNvSpPr txBox="1">
              <a:spLocks noChangeArrowheads="1"/>
            </p:cNvSpPr>
            <p:nvPr/>
          </p:nvSpPr>
          <p:spPr bwMode="auto">
            <a:xfrm>
              <a:off x="2688" y="2256"/>
              <a:ext cx="68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  <a:ea typeface="隶书" charset="0"/>
                </a:rPr>
                <a:t>语句组</a:t>
              </a:r>
              <a:r>
                <a:rPr lang="en-US" altLang="zh-CN" sz="2000">
                  <a:latin typeface="Times New Roman" charset="0"/>
                  <a:ea typeface="隶书" charset="0"/>
                </a:rPr>
                <a:t>2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  <a:ea typeface="隶书" charset="0"/>
                </a:rPr>
                <a:t>break;</a:t>
              </a:r>
            </a:p>
          </p:txBody>
        </p:sp>
        <p:sp>
          <p:nvSpPr>
            <p:cNvPr id="148490" name="Text Box 31"/>
            <p:cNvSpPr txBox="1">
              <a:spLocks noChangeArrowheads="1"/>
            </p:cNvSpPr>
            <p:nvPr/>
          </p:nvSpPr>
          <p:spPr bwMode="auto">
            <a:xfrm>
              <a:off x="4032" y="2256"/>
              <a:ext cx="68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  <a:ea typeface="隶书" charset="0"/>
                </a:rPr>
                <a:t>语句组</a:t>
              </a:r>
              <a:r>
                <a:rPr lang="en-US" altLang="zh-CN" sz="2000">
                  <a:latin typeface="Times New Roman" charset="0"/>
                  <a:ea typeface="隶书" charset="0"/>
                </a:rPr>
                <a:t>n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  <a:ea typeface="隶书" charset="0"/>
                </a:rPr>
                <a:t>break;</a:t>
              </a:r>
            </a:p>
          </p:txBody>
        </p:sp>
        <p:sp>
          <p:nvSpPr>
            <p:cNvPr id="148491" name="Text Box 32"/>
            <p:cNvSpPr txBox="1">
              <a:spLocks noChangeArrowheads="1"/>
            </p:cNvSpPr>
            <p:nvPr/>
          </p:nvSpPr>
          <p:spPr bwMode="auto">
            <a:xfrm>
              <a:off x="4896" y="2256"/>
              <a:ext cx="60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imes New Roman" charset="0"/>
                  <a:ea typeface="隶书" charset="0"/>
                </a:rPr>
                <a:t>语句组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  <a:ea typeface="隶书" charset="0"/>
                </a:rPr>
                <a:t>break;</a:t>
              </a:r>
            </a:p>
          </p:txBody>
        </p:sp>
        <p:sp>
          <p:nvSpPr>
            <p:cNvPr id="148492" name="Text Box 33"/>
            <p:cNvSpPr txBox="1">
              <a:spLocks noChangeArrowheads="1"/>
            </p:cNvSpPr>
            <p:nvPr/>
          </p:nvSpPr>
          <p:spPr bwMode="auto">
            <a:xfrm>
              <a:off x="3465" y="2304"/>
              <a:ext cx="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  <a:ea typeface="隶书" charset="0"/>
                </a:rPr>
                <a:t>…...</a:t>
              </a:r>
            </a:p>
          </p:txBody>
        </p:sp>
        <p:sp>
          <p:nvSpPr>
            <p:cNvPr id="148493" name="Line 34"/>
            <p:cNvSpPr>
              <a:spLocks noChangeShapeType="1"/>
            </p:cNvSpPr>
            <p:nvPr/>
          </p:nvSpPr>
          <p:spPr bwMode="auto">
            <a:xfrm>
              <a:off x="2121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4" name="Text Box 35"/>
            <p:cNvSpPr txBox="1">
              <a:spLocks noChangeArrowheads="1"/>
            </p:cNvSpPr>
            <p:nvPr/>
          </p:nvSpPr>
          <p:spPr bwMode="auto">
            <a:xfrm>
              <a:off x="2121" y="1968"/>
              <a:ext cx="5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  <a:ea typeface="隶书" charset="0"/>
                </a:rPr>
                <a:t>const 1</a:t>
              </a:r>
            </a:p>
          </p:txBody>
        </p:sp>
        <p:sp>
          <p:nvSpPr>
            <p:cNvPr id="148495" name="Line 36"/>
            <p:cNvSpPr>
              <a:spLocks noChangeShapeType="1"/>
            </p:cNvSpPr>
            <p:nvPr/>
          </p:nvSpPr>
          <p:spPr bwMode="auto">
            <a:xfrm>
              <a:off x="3033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6" name="Line 37"/>
            <p:cNvSpPr>
              <a:spLocks noChangeShapeType="1"/>
            </p:cNvSpPr>
            <p:nvPr/>
          </p:nvSpPr>
          <p:spPr bwMode="auto">
            <a:xfrm>
              <a:off x="4377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7" name="Line 38"/>
            <p:cNvSpPr>
              <a:spLocks noChangeShapeType="1"/>
            </p:cNvSpPr>
            <p:nvPr/>
          </p:nvSpPr>
          <p:spPr bwMode="auto">
            <a:xfrm>
              <a:off x="5193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8" name="Text Box 39"/>
            <p:cNvSpPr txBox="1">
              <a:spLocks noChangeArrowheads="1"/>
            </p:cNvSpPr>
            <p:nvPr/>
          </p:nvSpPr>
          <p:spPr bwMode="auto">
            <a:xfrm>
              <a:off x="3033" y="1968"/>
              <a:ext cx="5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  <a:ea typeface="隶书" charset="0"/>
                </a:rPr>
                <a:t>const 2</a:t>
              </a:r>
            </a:p>
          </p:txBody>
        </p:sp>
        <p:sp>
          <p:nvSpPr>
            <p:cNvPr id="148499" name="Text Box 40"/>
            <p:cNvSpPr txBox="1">
              <a:spLocks noChangeArrowheads="1"/>
            </p:cNvSpPr>
            <p:nvPr/>
          </p:nvSpPr>
          <p:spPr bwMode="auto">
            <a:xfrm>
              <a:off x="4377" y="1968"/>
              <a:ext cx="5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  <a:ea typeface="隶书" charset="0"/>
                </a:rPr>
                <a:t>const n</a:t>
              </a:r>
            </a:p>
          </p:txBody>
        </p:sp>
        <p:sp>
          <p:nvSpPr>
            <p:cNvPr id="148500" name="Text Box 41"/>
            <p:cNvSpPr txBox="1">
              <a:spLocks noChangeArrowheads="1"/>
            </p:cNvSpPr>
            <p:nvPr/>
          </p:nvSpPr>
          <p:spPr bwMode="auto">
            <a:xfrm>
              <a:off x="5201" y="19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  <a:ea typeface="隶书" charset="0"/>
                </a:rPr>
                <a:t>default</a:t>
              </a:r>
            </a:p>
          </p:txBody>
        </p:sp>
        <p:sp>
          <p:nvSpPr>
            <p:cNvPr id="148501" name="Text Box 42"/>
            <p:cNvSpPr txBox="1">
              <a:spLocks noChangeArrowheads="1"/>
            </p:cNvSpPr>
            <p:nvPr/>
          </p:nvSpPr>
          <p:spPr bwMode="auto">
            <a:xfrm>
              <a:off x="3609" y="1728"/>
              <a:ext cx="4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  <a:ea typeface="隶书" charset="0"/>
                </a:rPr>
                <a:t>case </a:t>
              </a:r>
            </a:p>
          </p:txBody>
        </p:sp>
        <p:sp>
          <p:nvSpPr>
            <p:cNvPr id="148502" name="Line 43"/>
            <p:cNvSpPr>
              <a:spLocks noChangeShapeType="1"/>
            </p:cNvSpPr>
            <p:nvPr/>
          </p:nvSpPr>
          <p:spPr bwMode="auto">
            <a:xfrm>
              <a:off x="2112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3" name="Line 44"/>
            <p:cNvSpPr>
              <a:spLocks noChangeShapeType="1"/>
            </p:cNvSpPr>
            <p:nvPr/>
          </p:nvSpPr>
          <p:spPr bwMode="auto">
            <a:xfrm>
              <a:off x="3024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4" name="Line 45"/>
            <p:cNvSpPr>
              <a:spLocks noChangeShapeType="1"/>
            </p:cNvSpPr>
            <p:nvPr/>
          </p:nvSpPr>
          <p:spPr bwMode="auto">
            <a:xfrm>
              <a:off x="4368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5" name="Line 46"/>
            <p:cNvSpPr>
              <a:spLocks noChangeShapeType="1"/>
            </p:cNvSpPr>
            <p:nvPr/>
          </p:nvSpPr>
          <p:spPr bwMode="auto">
            <a:xfrm>
              <a:off x="5184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6" name="Line 47"/>
            <p:cNvSpPr>
              <a:spLocks noChangeShapeType="1"/>
            </p:cNvSpPr>
            <p:nvPr/>
          </p:nvSpPr>
          <p:spPr bwMode="auto">
            <a:xfrm>
              <a:off x="2112" y="302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7" name="Line 48"/>
            <p:cNvSpPr>
              <a:spLocks noChangeShapeType="1"/>
            </p:cNvSpPr>
            <p:nvPr/>
          </p:nvSpPr>
          <p:spPr bwMode="auto">
            <a:xfrm>
              <a:off x="364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4715-237C-C747-AE5E-F696417D0E80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14338" y="223838"/>
            <a:ext cx="78438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例  </a:t>
            </a:r>
            <a:r>
              <a:rPr lang="en-US" altLang="zh-CN" sz="2800">
                <a:latin typeface="Times New Roman" charset="0"/>
              </a:rPr>
              <a:t>break</a:t>
            </a:r>
            <a:r>
              <a:rPr lang="zh-CN" altLang="en-US" sz="2800">
                <a:latin typeface="Times New Roman" charset="0"/>
              </a:rPr>
              <a:t>举例：输出半径从</a:t>
            </a:r>
            <a:r>
              <a:rPr lang="en-US" altLang="zh-CN" sz="2800">
                <a:latin typeface="Times New Roman" charset="0"/>
              </a:rPr>
              <a:t>1</a:t>
            </a:r>
            <a:r>
              <a:rPr lang="zh-CN" altLang="en-US" sz="2800">
                <a:latin typeface="Times New Roman" charset="0"/>
              </a:rPr>
              <a:t>～</a:t>
            </a:r>
            <a:r>
              <a:rPr lang="en-US" altLang="zh-CN" sz="2800">
                <a:latin typeface="Times New Roman" charset="0"/>
              </a:rPr>
              <a:t>10</a:t>
            </a:r>
            <a:r>
              <a:rPr lang="zh-CN" altLang="en-US" sz="2800">
                <a:latin typeface="Times New Roman" charset="0"/>
              </a:rPr>
              <a:t>中的面积不大于</a:t>
            </a:r>
            <a:r>
              <a:rPr lang="zh-CN" altLang="zh-CN" sz="2800">
                <a:latin typeface="Times New Roman" charset="0"/>
              </a:rPr>
              <a:t>100</a:t>
            </a:r>
            <a:r>
              <a:rPr lang="zh-CN" altLang="en-US" sz="2800">
                <a:latin typeface="Times New Roman" charset="0"/>
              </a:rPr>
              <a:t>的圆面积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665288" y="1314450"/>
            <a:ext cx="5486400" cy="526573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ea typeface="隶书" charset="0"/>
              </a:rPr>
              <a:t>const  float PI=3.14159;</a:t>
            </a:r>
          </a:p>
          <a:p>
            <a:r>
              <a:rPr lang="en-US" altLang="zh-CN" sz="2800">
                <a:ea typeface="隶书" charset="0"/>
              </a:rPr>
              <a:t>int  main()</a:t>
            </a:r>
          </a:p>
          <a:p>
            <a:r>
              <a:rPr lang="en-US" altLang="zh-CN" sz="2800">
                <a:ea typeface="隶书" charset="0"/>
              </a:rPr>
              <a:t>{</a:t>
            </a:r>
          </a:p>
          <a:p>
            <a:r>
              <a:rPr lang="en-US" altLang="zh-CN" sz="2800">
                <a:ea typeface="隶书" charset="0"/>
              </a:rPr>
              <a:t>    int r;</a:t>
            </a:r>
          </a:p>
          <a:p>
            <a:r>
              <a:rPr lang="en-US" altLang="zh-CN" sz="2800">
                <a:ea typeface="隶书" charset="0"/>
              </a:rPr>
              <a:t>    float area;</a:t>
            </a:r>
          </a:p>
          <a:p>
            <a:r>
              <a:rPr lang="en-US" altLang="zh-CN" sz="2800">
                <a:ea typeface="隶书" charset="0"/>
              </a:rPr>
              <a:t>    for(r=1;r&lt;=10;r++)</a:t>
            </a:r>
          </a:p>
          <a:p>
            <a:r>
              <a:rPr lang="en-US" altLang="zh-CN" sz="2800">
                <a:ea typeface="隶书" charset="0"/>
              </a:rPr>
              <a:t>    {  area=PI*r*r;</a:t>
            </a:r>
          </a:p>
          <a:p>
            <a:r>
              <a:rPr lang="en-US" altLang="zh-CN" sz="2800">
                <a:ea typeface="隶书" charset="0"/>
              </a:rPr>
              <a:t>       if(area&gt;100)</a:t>
            </a:r>
          </a:p>
          <a:p>
            <a:r>
              <a:rPr lang="en-US" altLang="zh-CN" sz="2800">
                <a:ea typeface="隶书" charset="0"/>
              </a:rPr>
              <a:t>	  </a:t>
            </a:r>
            <a:r>
              <a:rPr lang="en-US" altLang="zh-CN" sz="2800">
                <a:solidFill>
                  <a:srgbClr val="0000FF"/>
                </a:solidFill>
                <a:ea typeface="隶书" charset="0"/>
              </a:rPr>
              <a:t>break</a:t>
            </a:r>
            <a:r>
              <a:rPr lang="en-US" altLang="zh-CN" sz="2800">
                <a:ea typeface="隶书" charset="0"/>
              </a:rPr>
              <a:t>;</a:t>
            </a:r>
          </a:p>
          <a:p>
            <a:r>
              <a:rPr lang="en-US" altLang="zh-CN" sz="2800">
                <a:ea typeface="隶书" charset="0"/>
              </a:rPr>
              <a:t>       printf(“r=%d,area=%f“,r,area);</a:t>
            </a:r>
          </a:p>
          <a:p>
            <a:r>
              <a:rPr lang="en-US" altLang="zh-CN" sz="2800">
                <a:ea typeface="隶书" charset="0"/>
              </a:rPr>
              <a:t>    }</a:t>
            </a:r>
          </a:p>
          <a:p>
            <a:r>
              <a:rPr lang="en-US" altLang="zh-CN" sz="2800">
                <a:ea typeface="隶书" charset="0"/>
              </a:rPr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30AC-D985-0647-956E-34EAC438AD4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  <p:bldP spid="78853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281114" y="0"/>
            <a:ext cx="7591424" cy="176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>
              <a:buClr>
                <a:schemeClr val="tx1"/>
              </a:buClr>
              <a:buFont typeface="Wingdings" charset="2"/>
              <a:buChar char="«"/>
            </a:pPr>
            <a:r>
              <a:rPr lang="en-US" altLang="zh-CN" sz="2800" dirty="0">
                <a:latin typeface="Times New Roman" charset="0"/>
                <a:ea typeface="隶书" charset="0"/>
              </a:rPr>
              <a:t>continue</a:t>
            </a:r>
            <a:r>
              <a:rPr lang="zh-CN" altLang="en-US" sz="2800" dirty="0">
                <a:latin typeface="隶书" charset="0"/>
                <a:ea typeface="隶书" charset="0"/>
              </a:rPr>
              <a:t>语句</a:t>
            </a:r>
            <a:endParaRPr lang="zh-CN" altLang="zh-CN" dirty="0">
              <a:latin typeface="Times New Roman" charset="0"/>
            </a:endParaRPr>
          </a:p>
          <a:p>
            <a:pPr lvl="2">
              <a:buClr>
                <a:schemeClr val="tx1"/>
              </a:buClr>
              <a:buFont typeface="Wingdings" charset="2"/>
              <a:buChar char="v"/>
            </a:pPr>
            <a:r>
              <a:rPr lang="zh-CN" altLang="en-US" dirty="0">
                <a:latin typeface="Times New Roman" charset="0"/>
                <a:ea typeface="隶书" charset="0"/>
              </a:rPr>
              <a:t>功能：结束本次循环，跳过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隶书" charset="0"/>
              </a:rPr>
              <a:t>循环体中</a:t>
            </a:r>
            <a:r>
              <a:rPr lang="zh-CN" altLang="en-US" dirty="0">
                <a:latin typeface="Times New Roman" charset="0"/>
                <a:ea typeface="隶书" charset="0"/>
              </a:rPr>
              <a:t>尚未执行的语句，进行下一次是否执行循环体的判断</a:t>
            </a:r>
          </a:p>
          <a:p>
            <a:pPr lvl="2">
              <a:buClr>
                <a:schemeClr val="tx1"/>
              </a:buClr>
              <a:buFont typeface="Wingdings" charset="2"/>
              <a:buChar char="v"/>
            </a:pPr>
            <a:r>
              <a:rPr lang="zh-CN" altLang="en-US" dirty="0">
                <a:latin typeface="Times New Roman" charset="0"/>
                <a:ea typeface="隶书" charset="0"/>
              </a:rPr>
              <a:t>仅用于循环语句中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00800" y="1905000"/>
            <a:ext cx="2400300" cy="4421188"/>
            <a:chOff x="144" y="1296"/>
            <a:chExt cx="1512" cy="2785"/>
          </a:xfrm>
        </p:grpSpPr>
        <p:sp>
          <p:nvSpPr>
            <p:cNvPr id="154666" name="Line 4"/>
            <p:cNvSpPr>
              <a:spLocks noChangeShapeType="1"/>
            </p:cNvSpPr>
            <p:nvPr/>
          </p:nvSpPr>
          <p:spPr bwMode="auto">
            <a:xfrm>
              <a:off x="854" y="158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4667" name="AutoShape 5"/>
            <p:cNvSpPr>
              <a:spLocks noChangeArrowheads="1"/>
            </p:cNvSpPr>
            <p:nvPr/>
          </p:nvSpPr>
          <p:spPr bwMode="auto">
            <a:xfrm>
              <a:off x="348" y="1888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expr</a:t>
              </a:r>
            </a:p>
          </p:txBody>
        </p:sp>
        <p:sp>
          <p:nvSpPr>
            <p:cNvPr id="154668" name="Line 6"/>
            <p:cNvSpPr>
              <a:spLocks noChangeShapeType="1"/>
            </p:cNvSpPr>
            <p:nvPr/>
          </p:nvSpPr>
          <p:spPr bwMode="auto">
            <a:xfrm>
              <a:off x="854" y="218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4669" name="Text Box 7"/>
            <p:cNvSpPr txBox="1">
              <a:spLocks noChangeArrowheads="1"/>
            </p:cNvSpPr>
            <p:nvPr/>
          </p:nvSpPr>
          <p:spPr bwMode="auto">
            <a:xfrm>
              <a:off x="432" y="2448"/>
              <a:ext cx="745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continue;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……</a:t>
              </a:r>
            </a:p>
          </p:txBody>
        </p:sp>
        <p:sp>
          <p:nvSpPr>
            <p:cNvPr id="154670" name="Line 8"/>
            <p:cNvSpPr>
              <a:spLocks noChangeShapeType="1"/>
            </p:cNvSpPr>
            <p:nvPr/>
          </p:nvSpPr>
          <p:spPr bwMode="auto">
            <a:xfrm flipH="1">
              <a:off x="144" y="350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1" name="Line 9"/>
            <p:cNvSpPr>
              <a:spLocks noChangeShapeType="1"/>
            </p:cNvSpPr>
            <p:nvPr/>
          </p:nvSpPr>
          <p:spPr bwMode="auto">
            <a:xfrm flipV="1">
              <a:off x="144" y="1718"/>
              <a:ext cx="0" cy="1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2" name="Line 10"/>
            <p:cNvSpPr>
              <a:spLocks noChangeShapeType="1"/>
            </p:cNvSpPr>
            <p:nvPr/>
          </p:nvSpPr>
          <p:spPr bwMode="auto">
            <a:xfrm>
              <a:off x="144" y="1718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3" name="Line 11"/>
            <p:cNvSpPr>
              <a:spLocks noChangeShapeType="1"/>
            </p:cNvSpPr>
            <p:nvPr/>
          </p:nvSpPr>
          <p:spPr bwMode="auto">
            <a:xfrm>
              <a:off x="1333" y="2028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4" name="Line 12"/>
            <p:cNvSpPr>
              <a:spLocks noChangeShapeType="1"/>
            </p:cNvSpPr>
            <p:nvPr/>
          </p:nvSpPr>
          <p:spPr bwMode="auto">
            <a:xfrm>
              <a:off x="864" y="3648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5" name="Text Box 13"/>
            <p:cNvSpPr txBox="1">
              <a:spLocks noChangeArrowheads="1"/>
            </p:cNvSpPr>
            <p:nvPr/>
          </p:nvSpPr>
          <p:spPr bwMode="auto">
            <a:xfrm>
              <a:off x="1194" y="1778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154676" name="Text Box 14"/>
            <p:cNvSpPr txBox="1">
              <a:spLocks noChangeArrowheads="1"/>
            </p:cNvSpPr>
            <p:nvPr/>
          </p:nvSpPr>
          <p:spPr bwMode="auto">
            <a:xfrm>
              <a:off x="768" y="2160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154677" name="AutoShape 15"/>
            <p:cNvSpPr>
              <a:spLocks noChangeArrowheads="1"/>
            </p:cNvSpPr>
            <p:nvPr/>
          </p:nvSpPr>
          <p:spPr bwMode="auto">
            <a:xfrm>
              <a:off x="480" y="1296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while</a:t>
              </a:r>
            </a:p>
          </p:txBody>
        </p:sp>
        <p:sp>
          <p:nvSpPr>
            <p:cNvPr id="154678" name="Line 16"/>
            <p:cNvSpPr>
              <a:spLocks noChangeShapeType="1"/>
            </p:cNvSpPr>
            <p:nvPr/>
          </p:nvSpPr>
          <p:spPr bwMode="auto">
            <a:xfrm>
              <a:off x="864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9" name="Line 17"/>
            <p:cNvSpPr>
              <a:spLocks noChangeShapeType="1"/>
            </p:cNvSpPr>
            <p:nvPr/>
          </p:nvSpPr>
          <p:spPr bwMode="auto">
            <a:xfrm>
              <a:off x="1584" y="201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0" name="Line 18"/>
            <p:cNvSpPr>
              <a:spLocks noChangeShapeType="1"/>
            </p:cNvSpPr>
            <p:nvPr/>
          </p:nvSpPr>
          <p:spPr bwMode="auto">
            <a:xfrm flipH="1">
              <a:off x="864" y="36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1" name="Line 19"/>
            <p:cNvSpPr>
              <a:spLocks noChangeShapeType="1"/>
            </p:cNvSpPr>
            <p:nvPr/>
          </p:nvSpPr>
          <p:spPr bwMode="auto">
            <a:xfrm flipH="1">
              <a:off x="144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352800" y="2362200"/>
            <a:ext cx="2590800" cy="3622675"/>
            <a:chOff x="2064" y="1536"/>
            <a:chExt cx="1632" cy="2282"/>
          </a:xfrm>
        </p:grpSpPr>
        <p:sp>
          <p:nvSpPr>
            <p:cNvPr id="154651" name="Line 21"/>
            <p:cNvSpPr>
              <a:spLocks noChangeShapeType="1"/>
            </p:cNvSpPr>
            <p:nvPr/>
          </p:nvSpPr>
          <p:spPr bwMode="auto">
            <a:xfrm flipH="1">
              <a:off x="2064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2" name="Text Box 22"/>
            <p:cNvSpPr txBox="1">
              <a:spLocks noChangeArrowheads="1"/>
            </p:cNvSpPr>
            <p:nvPr/>
          </p:nvSpPr>
          <p:spPr bwMode="auto">
            <a:xfrm>
              <a:off x="2098" y="3023"/>
              <a:ext cx="6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154653" name="AutoShape 23"/>
            <p:cNvSpPr>
              <a:spLocks noChangeArrowheads="1"/>
            </p:cNvSpPr>
            <p:nvPr/>
          </p:nvSpPr>
          <p:spPr bwMode="auto">
            <a:xfrm>
              <a:off x="2640" y="1536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do</a:t>
              </a:r>
            </a:p>
          </p:txBody>
        </p:sp>
        <p:sp>
          <p:nvSpPr>
            <p:cNvPr id="154654" name="Line 24"/>
            <p:cNvSpPr>
              <a:spLocks noChangeShapeType="1"/>
            </p:cNvSpPr>
            <p:nvPr/>
          </p:nvSpPr>
          <p:spPr bwMode="auto">
            <a:xfrm>
              <a:off x="3006" y="3418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5" name="Line 25"/>
            <p:cNvSpPr>
              <a:spLocks noChangeShapeType="1"/>
            </p:cNvSpPr>
            <p:nvPr/>
          </p:nvSpPr>
          <p:spPr bwMode="auto">
            <a:xfrm>
              <a:off x="2986" y="18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4656" name="Text Box 26"/>
            <p:cNvSpPr txBox="1">
              <a:spLocks noChangeArrowheads="1"/>
            </p:cNvSpPr>
            <p:nvPr/>
          </p:nvSpPr>
          <p:spPr bwMode="auto">
            <a:xfrm>
              <a:off x="2640" y="2064"/>
              <a:ext cx="745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continue;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…...</a:t>
              </a:r>
            </a:p>
          </p:txBody>
        </p:sp>
        <p:sp>
          <p:nvSpPr>
            <p:cNvPr id="154657" name="Line 27"/>
            <p:cNvSpPr>
              <a:spLocks noChangeShapeType="1"/>
            </p:cNvSpPr>
            <p:nvPr/>
          </p:nvSpPr>
          <p:spPr bwMode="auto">
            <a:xfrm>
              <a:off x="3016" y="288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4658" name="AutoShape 28"/>
            <p:cNvSpPr>
              <a:spLocks noChangeArrowheads="1"/>
            </p:cNvSpPr>
            <p:nvPr/>
          </p:nvSpPr>
          <p:spPr bwMode="auto">
            <a:xfrm>
              <a:off x="2544" y="3120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expr</a:t>
              </a:r>
            </a:p>
          </p:txBody>
        </p:sp>
        <p:sp>
          <p:nvSpPr>
            <p:cNvPr id="154659" name="Text Box 29"/>
            <p:cNvSpPr txBox="1">
              <a:spLocks noChangeArrowheads="1"/>
            </p:cNvSpPr>
            <p:nvPr/>
          </p:nvSpPr>
          <p:spPr bwMode="auto">
            <a:xfrm>
              <a:off x="2496" y="3408"/>
              <a:ext cx="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154660" name="Line 30"/>
            <p:cNvSpPr>
              <a:spLocks noChangeShapeType="1"/>
            </p:cNvSpPr>
            <p:nvPr/>
          </p:nvSpPr>
          <p:spPr bwMode="auto">
            <a:xfrm flipV="1">
              <a:off x="2064" y="1956"/>
              <a:ext cx="0" cy="1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1" name="Line 31"/>
            <p:cNvSpPr>
              <a:spLocks noChangeShapeType="1"/>
            </p:cNvSpPr>
            <p:nvPr/>
          </p:nvSpPr>
          <p:spPr bwMode="auto">
            <a:xfrm>
              <a:off x="2064" y="1956"/>
              <a:ext cx="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4662" name="Text Box 32"/>
            <p:cNvSpPr txBox="1">
              <a:spLocks noChangeArrowheads="1"/>
            </p:cNvSpPr>
            <p:nvPr/>
          </p:nvSpPr>
          <p:spPr bwMode="auto">
            <a:xfrm>
              <a:off x="3216" y="2928"/>
              <a:ext cx="480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while</a:t>
              </a:r>
            </a:p>
          </p:txBody>
        </p:sp>
        <p:sp>
          <p:nvSpPr>
            <p:cNvPr id="154663" name="Line 33"/>
            <p:cNvSpPr>
              <a:spLocks noChangeShapeType="1"/>
            </p:cNvSpPr>
            <p:nvPr/>
          </p:nvSpPr>
          <p:spPr bwMode="auto">
            <a:xfrm>
              <a:off x="3264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4" name="Line 34"/>
            <p:cNvSpPr>
              <a:spLocks noChangeShapeType="1"/>
            </p:cNvSpPr>
            <p:nvPr/>
          </p:nvSpPr>
          <p:spPr bwMode="auto">
            <a:xfrm>
              <a:off x="3696" y="24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5" name="Line 35"/>
            <p:cNvSpPr>
              <a:spLocks noChangeShapeType="1"/>
            </p:cNvSpPr>
            <p:nvPr/>
          </p:nvSpPr>
          <p:spPr bwMode="auto">
            <a:xfrm flipH="1">
              <a:off x="3024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28600" y="1141413"/>
            <a:ext cx="2373313" cy="5716587"/>
            <a:chOff x="144" y="719"/>
            <a:chExt cx="1495" cy="3601"/>
          </a:xfrm>
        </p:grpSpPr>
        <p:sp>
          <p:nvSpPr>
            <p:cNvPr id="154629" name="Line 37"/>
            <p:cNvSpPr>
              <a:spLocks noChangeShapeType="1"/>
            </p:cNvSpPr>
            <p:nvPr/>
          </p:nvSpPr>
          <p:spPr bwMode="auto">
            <a:xfrm>
              <a:off x="816" y="4031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4630" name="AutoShape 38"/>
            <p:cNvSpPr>
              <a:spLocks noChangeArrowheads="1"/>
            </p:cNvSpPr>
            <p:nvPr/>
          </p:nvSpPr>
          <p:spPr bwMode="auto">
            <a:xfrm>
              <a:off x="275" y="1679"/>
              <a:ext cx="1058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</a:rPr>
                <a:t>expr2</a:t>
              </a:r>
            </a:p>
          </p:txBody>
        </p:sp>
        <p:sp>
          <p:nvSpPr>
            <p:cNvPr id="154631" name="Line 39"/>
            <p:cNvSpPr>
              <a:spLocks noChangeShapeType="1"/>
            </p:cNvSpPr>
            <p:nvPr/>
          </p:nvSpPr>
          <p:spPr bwMode="auto">
            <a:xfrm>
              <a:off x="854" y="1980"/>
              <a:ext cx="1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4632" name="Text Box 40"/>
            <p:cNvSpPr txBox="1">
              <a:spLocks noChangeArrowheads="1"/>
            </p:cNvSpPr>
            <p:nvPr/>
          </p:nvSpPr>
          <p:spPr bwMode="auto">
            <a:xfrm>
              <a:off x="432" y="2255"/>
              <a:ext cx="745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continue;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…...</a:t>
              </a:r>
            </a:p>
          </p:txBody>
        </p:sp>
        <p:sp>
          <p:nvSpPr>
            <p:cNvPr id="154633" name="Line 41"/>
            <p:cNvSpPr>
              <a:spLocks noChangeShapeType="1"/>
            </p:cNvSpPr>
            <p:nvPr/>
          </p:nvSpPr>
          <p:spPr bwMode="auto">
            <a:xfrm>
              <a:off x="144" y="1536"/>
              <a:ext cx="76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4" name="Line 42"/>
            <p:cNvSpPr>
              <a:spLocks noChangeShapeType="1"/>
            </p:cNvSpPr>
            <p:nvPr/>
          </p:nvSpPr>
          <p:spPr bwMode="auto">
            <a:xfrm>
              <a:off x="1313" y="1819"/>
              <a:ext cx="2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5" name="Text Box 43"/>
            <p:cNvSpPr txBox="1">
              <a:spLocks noChangeArrowheads="1"/>
            </p:cNvSpPr>
            <p:nvPr/>
          </p:nvSpPr>
          <p:spPr bwMode="auto">
            <a:xfrm>
              <a:off x="1177" y="1569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假</a:t>
              </a:r>
              <a:r>
                <a:rPr lang="en-US" altLang="zh-CN" sz="2000">
                  <a:latin typeface="Times New Roman" charset="0"/>
                </a:rPr>
                <a:t>(0)</a:t>
              </a:r>
            </a:p>
          </p:txBody>
        </p:sp>
        <p:sp>
          <p:nvSpPr>
            <p:cNvPr id="154636" name="Text Box 44"/>
            <p:cNvSpPr txBox="1">
              <a:spLocks noChangeArrowheads="1"/>
            </p:cNvSpPr>
            <p:nvPr/>
          </p:nvSpPr>
          <p:spPr bwMode="auto">
            <a:xfrm>
              <a:off x="714" y="1951"/>
              <a:ext cx="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charset="0"/>
                </a:rPr>
                <a:t>真</a:t>
              </a:r>
              <a:r>
                <a:rPr lang="en-US" altLang="zh-CN" sz="2000">
                  <a:latin typeface="Times New Roman" charset="0"/>
                </a:rPr>
                <a:t>(</a:t>
              </a:r>
              <a:r>
                <a:rPr lang="zh-CN" altLang="en-US" sz="2000">
                  <a:latin typeface="Times New Roman" charset="0"/>
                </a:rPr>
                <a:t>非</a:t>
              </a:r>
              <a:r>
                <a:rPr lang="en-US" altLang="zh-CN" sz="2000">
                  <a:latin typeface="Times New Roman" charset="0"/>
                </a:rPr>
                <a:t>0)</a:t>
              </a:r>
            </a:p>
          </p:txBody>
        </p:sp>
        <p:sp>
          <p:nvSpPr>
            <p:cNvPr id="154637" name="AutoShape 45"/>
            <p:cNvSpPr>
              <a:spLocks noChangeArrowheads="1"/>
            </p:cNvSpPr>
            <p:nvPr/>
          </p:nvSpPr>
          <p:spPr bwMode="auto">
            <a:xfrm>
              <a:off x="487" y="719"/>
              <a:ext cx="773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隶书" charset="0"/>
                </a:rPr>
                <a:t>for</a:t>
              </a:r>
            </a:p>
          </p:txBody>
        </p:sp>
        <p:sp>
          <p:nvSpPr>
            <p:cNvPr id="154638" name="Line 46"/>
            <p:cNvSpPr>
              <a:spLocks noChangeShapeType="1"/>
            </p:cNvSpPr>
            <p:nvPr/>
          </p:nvSpPr>
          <p:spPr bwMode="auto">
            <a:xfrm>
              <a:off x="876" y="959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4639" name="Text Box 47"/>
            <p:cNvSpPr txBox="1">
              <a:spLocks noChangeArrowheads="1"/>
            </p:cNvSpPr>
            <p:nvPr/>
          </p:nvSpPr>
          <p:spPr bwMode="auto">
            <a:xfrm>
              <a:off x="540" y="1199"/>
              <a:ext cx="697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expr1</a:t>
              </a:r>
            </a:p>
          </p:txBody>
        </p:sp>
        <p:sp>
          <p:nvSpPr>
            <p:cNvPr id="154640" name="Line 48"/>
            <p:cNvSpPr>
              <a:spLocks noChangeShapeType="1"/>
            </p:cNvSpPr>
            <p:nvPr/>
          </p:nvSpPr>
          <p:spPr bwMode="auto">
            <a:xfrm>
              <a:off x="864" y="3072"/>
              <a:ext cx="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4641" name="Text Box 49"/>
            <p:cNvSpPr txBox="1">
              <a:spLocks noChangeArrowheads="1"/>
            </p:cNvSpPr>
            <p:nvPr/>
          </p:nvSpPr>
          <p:spPr bwMode="auto">
            <a:xfrm>
              <a:off x="480" y="3407"/>
              <a:ext cx="697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Times New Roman" charset="0"/>
                </a:rPr>
                <a:t>expr3</a:t>
              </a:r>
            </a:p>
          </p:txBody>
        </p:sp>
        <p:sp>
          <p:nvSpPr>
            <p:cNvPr id="154642" name="Line 50"/>
            <p:cNvSpPr>
              <a:spLocks noChangeShapeType="1"/>
            </p:cNvSpPr>
            <p:nvPr/>
          </p:nvSpPr>
          <p:spPr bwMode="auto">
            <a:xfrm>
              <a:off x="864" y="3647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3" name="Line 51"/>
            <p:cNvSpPr>
              <a:spLocks noChangeShapeType="1"/>
            </p:cNvSpPr>
            <p:nvPr/>
          </p:nvSpPr>
          <p:spPr bwMode="auto">
            <a:xfrm flipH="1">
              <a:off x="144" y="3887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4" name="Line 52"/>
            <p:cNvSpPr>
              <a:spLocks noChangeShapeType="1"/>
            </p:cNvSpPr>
            <p:nvPr/>
          </p:nvSpPr>
          <p:spPr bwMode="auto">
            <a:xfrm flipH="1">
              <a:off x="807" y="4031"/>
              <a:ext cx="82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5" name="Line 53"/>
            <p:cNvSpPr>
              <a:spLocks noChangeShapeType="1"/>
            </p:cNvSpPr>
            <p:nvPr/>
          </p:nvSpPr>
          <p:spPr bwMode="auto">
            <a:xfrm>
              <a:off x="876" y="1439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6" name="Line 54"/>
            <p:cNvSpPr>
              <a:spLocks noChangeShapeType="1"/>
            </p:cNvSpPr>
            <p:nvPr/>
          </p:nvSpPr>
          <p:spPr bwMode="auto">
            <a:xfrm flipH="1">
              <a:off x="144" y="1536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7" name="Line 55"/>
            <p:cNvSpPr>
              <a:spLocks noChangeShapeType="1"/>
            </p:cNvSpPr>
            <p:nvPr/>
          </p:nvSpPr>
          <p:spPr bwMode="auto">
            <a:xfrm>
              <a:off x="1632" y="1823"/>
              <a:ext cx="1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8" name="Line 56"/>
            <p:cNvSpPr>
              <a:spLocks noChangeShapeType="1"/>
            </p:cNvSpPr>
            <p:nvPr/>
          </p:nvSpPr>
          <p:spPr bwMode="auto">
            <a:xfrm>
              <a:off x="1104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9" name="Line 57"/>
            <p:cNvSpPr>
              <a:spLocks noChangeShapeType="1"/>
            </p:cNvSpPr>
            <p:nvPr/>
          </p:nvSpPr>
          <p:spPr bwMode="auto">
            <a:xfrm>
              <a:off x="1440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0" name="Line 58"/>
            <p:cNvSpPr>
              <a:spLocks noChangeShapeType="1"/>
            </p:cNvSpPr>
            <p:nvPr/>
          </p:nvSpPr>
          <p:spPr bwMode="auto">
            <a:xfrm flipH="1">
              <a:off x="864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2EA-08B8-654C-BBDE-5391D12537BE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uiExpand="1" build="p" bldLvl="3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42888" y="111125"/>
            <a:ext cx="747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例  求输入的十个整数中正数的个数及其平均值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00063" y="734575"/>
            <a:ext cx="6925973" cy="60039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/>
              <a:t>#include&lt;stdio.h&gt;</a:t>
            </a:r>
          </a:p>
          <a:p>
            <a:r>
              <a:rPr kumimoji="0" lang="en-US" altLang="zh-CN"/>
              <a:t>int main( )</a:t>
            </a:r>
          </a:p>
          <a:p>
            <a:r>
              <a:rPr kumimoji="0" lang="en-US" altLang="zh-CN"/>
              <a:t>{    </a:t>
            </a:r>
          </a:p>
          <a:p>
            <a:r>
              <a:rPr kumimoji="0" lang="en-US" altLang="zh-CN"/>
              <a:t>     int i,num=0,a;</a:t>
            </a:r>
          </a:p>
          <a:p>
            <a:r>
              <a:rPr kumimoji="0" lang="en-US" altLang="zh-CN"/>
              <a:t>     float sum=0;</a:t>
            </a:r>
          </a:p>
          <a:p>
            <a:r>
              <a:rPr kumimoji="0" lang="en-US" altLang="zh-CN"/>
              <a:t>     for(i=0;i&lt;10;i++)</a:t>
            </a:r>
          </a:p>
          <a:p>
            <a:r>
              <a:rPr kumimoji="0" lang="zh-CN" altLang="en-US"/>
              <a:t>     </a:t>
            </a:r>
            <a:r>
              <a:rPr kumimoji="0" lang="en-US" altLang="zh-CN"/>
              <a:t>{  </a:t>
            </a:r>
          </a:p>
          <a:p>
            <a:r>
              <a:rPr kumimoji="0" lang="en-US" altLang="zh-CN"/>
              <a:t>		 scanf("%d",&amp;a);</a:t>
            </a:r>
          </a:p>
          <a:p>
            <a:r>
              <a:rPr kumimoji="0" lang="en-US" altLang="zh-CN"/>
              <a:t>		if(a&lt;=0)  continue;</a:t>
            </a:r>
          </a:p>
          <a:p>
            <a:r>
              <a:rPr kumimoji="0" lang="en-US" altLang="zh-CN"/>
              <a:t>		num++;</a:t>
            </a:r>
          </a:p>
          <a:p>
            <a:r>
              <a:rPr kumimoji="0" lang="en-US" altLang="zh-CN"/>
              <a:t>		sum+=a;</a:t>
            </a:r>
          </a:p>
          <a:p>
            <a:r>
              <a:rPr kumimoji="0" lang="zh-CN" altLang="en-US"/>
              <a:t>     </a:t>
            </a:r>
            <a:r>
              <a:rPr kumimoji="0" lang="en-US" altLang="zh-CN"/>
              <a:t>}</a:t>
            </a:r>
          </a:p>
          <a:p>
            <a:r>
              <a:rPr kumimoji="0" lang="en-US" altLang="zh-CN"/>
              <a:t>     printf("%d plus integer's sum :%f",num,sum);</a:t>
            </a:r>
          </a:p>
          <a:p>
            <a:r>
              <a:rPr kumimoji="0" lang="en-US" altLang="zh-CN"/>
              <a:t>     printf("Mean value:%.2f\n",sum/num);</a:t>
            </a:r>
          </a:p>
          <a:p>
            <a:r>
              <a:rPr kumimoji="0" lang="en-US" altLang="zh-CN"/>
              <a:t>	 return 0;</a:t>
            </a:r>
          </a:p>
          <a:p>
            <a:r>
              <a:rPr kumimoji="0" lang="en-US" altLang="zh-CN"/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9F32-DBC7-8B4C-A202-1D971F5A7D3D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78529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dirty="0">
                <a:latin typeface="+mn-lt"/>
                <a:cs typeface="+mj-cs"/>
              </a:rPr>
              <a:t>break</a:t>
            </a:r>
            <a:r>
              <a:rPr kumimoji="0" lang="zh-CN" altLang="en-US" dirty="0">
                <a:latin typeface="+mn-lt"/>
                <a:cs typeface="+mj-cs"/>
              </a:rPr>
              <a:t>和</a:t>
            </a:r>
            <a:r>
              <a:rPr kumimoji="0" lang="en-US" altLang="zh-CN" dirty="0">
                <a:latin typeface="+mn-lt"/>
                <a:cs typeface="+mj-cs"/>
              </a:rPr>
              <a:t>continue</a:t>
            </a:r>
          </a:p>
        </p:txBody>
      </p:sp>
      <p:sp>
        <p:nvSpPr>
          <p:cNvPr id="17100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83179"/>
            <a:ext cx="8458200" cy="4112821"/>
          </a:xfrm>
        </p:spPr>
        <p:txBody>
          <a:bodyPr/>
          <a:lstStyle/>
          <a:p>
            <a:r>
              <a:rPr kumimoji="0" lang="zh-CN" altLang="en-US" dirty="0">
                <a:latin typeface="Arial" charset="0"/>
                <a:ea typeface="宋体" charset="0"/>
              </a:rPr>
              <a:t>对</a:t>
            </a:r>
            <a:r>
              <a:rPr kumimoji="0" lang="en-US" altLang="zh-CN" dirty="0">
                <a:solidFill>
                  <a:srgbClr val="0000FF"/>
                </a:solidFill>
                <a:latin typeface="Arial" charset="0"/>
                <a:ea typeface="宋体" charset="0"/>
              </a:rPr>
              <a:t>for</a:t>
            </a:r>
            <a:r>
              <a:rPr kumimoji="0" lang="zh-CN" altLang="en-US" dirty="0">
                <a:latin typeface="Arial" charset="0"/>
                <a:ea typeface="宋体" charset="0"/>
              </a:rPr>
              <a:t>、</a:t>
            </a:r>
            <a:r>
              <a:rPr kumimoji="0" lang="en-US" altLang="zh-CN" dirty="0">
                <a:solidFill>
                  <a:srgbClr val="0000FF"/>
                </a:solidFill>
                <a:latin typeface="Arial" charset="0"/>
                <a:ea typeface="宋体" charset="0"/>
              </a:rPr>
              <a:t>while</a:t>
            </a:r>
            <a:r>
              <a:rPr kumimoji="0" lang="zh-CN" altLang="en-US" dirty="0">
                <a:latin typeface="Arial" charset="0"/>
                <a:ea typeface="宋体" charset="0"/>
              </a:rPr>
              <a:t>、</a:t>
            </a:r>
            <a:r>
              <a:rPr kumimoji="0" lang="en-US" altLang="zh-CN" dirty="0">
                <a:solidFill>
                  <a:srgbClr val="0000FF"/>
                </a:solidFill>
                <a:latin typeface="Arial" charset="0"/>
                <a:ea typeface="宋体" charset="0"/>
              </a:rPr>
              <a:t>do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-</a:t>
            </a:r>
            <a:r>
              <a:rPr kumimoji="0" lang="en-US" altLang="zh-CN" dirty="0">
                <a:solidFill>
                  <a:srgbClr val="0000FF"/>
                </a:solidFill>
                <a:latin typeface="Arial" charset="0"/>
                <a:ea typeface="宋体" charset="0"/>
              </a:rPr>
              <a:t>while</a:t>
            </a:r>
            <a:r>
              <a:rPr kumimoji="0" lang="zh-CN" altLang="en-US" dirty="0">
                <a:latin typeface="Arial" charset="0"/>
                <a:ea typeface="宋体" charset="0"/>
              </a:rPr>
              <a:t>循环进行内部手术</a:t>
            </a:r>
          </a:p>
          <a:p>
            <a:r>
              <a:rPr kumimoji="0" lang="en-US" altLang="zh-CN" dirty="0">
                <a:solidFill>
                  <a:srgbClr val="0000FF"/>
                </a:solidFill>
                <a:latin typeface="Arial" charset="0"/>
                <a:ea typeface="宋体" charset="0"/>
              </a:rPr>
              <a:t>break</a:t>
            </a:r>
            <a:r>
              <a:rPr kumimoji="0" lang="zh-CN" altLang="en-US" dirty="0">
                <a:latin typeface="Arial" charset="0"/>
                <a:ea typeface="宋体" charset="0"/>
              </a:rPr>
              <a:t>，退出循环</a:t>
            </a:r>
          </a:p>
          <a:p>
            <a:r>
              <a:rPr kumimoji="0" lang="en-US" altLang="zh-CN" dirty="0">
                <a:solidFill>
                  <a:srgbClr val="0000FF"/>
                </a:solidFill>
                <a:latin typeface="Arial" charset="0"/>
                <a:ea typeface="宋体" charset="0"/>
              </a:rPr>
              <a:t>continue</a:t>
            </a:r>
            <a:r>
              <a:rPr kumimoji="0" lang="zh-CN" altLang="en-US" dirty="0">
                <a:latin typeface="Arial" charset="0"/>
                <a:ea typeface="宋体" charset="0"/>
              </a:rPr>
              <a:t>，中断此次循环体的执行，开始下一次</a:t>
            </a:r>
          </a:p>
          <a:p>
            <a:r>
              <a:rPr kumimoji="0" lang="en-US" altLang="zh-CN" dirty="0">
                <a:solidFill>
                  <a:srgbClr val="0000FF"/>
                </a:solidFill>
                <a:latin typeface="Arial" charset="0"/>
                <a:ea typeface="宋体" charset="0"/>
              </a:rPr>
              <a:t>break</a:t>
            </a:r>
            <a:r>
              <a:rPr kumimoji="0" lang="zh-CN" altLang="en-US" dirty="0">
                <a:latin typeface="Arial" charset="0"/>
                <a:ea typeface="宋体" charset="0"/>
              </a:rPr>
              <a:t>和</a:t>
            </a:r>
            <a:r>
              <a:rPr kumimoji="0" lang="en-US" altLang="zh-CN" dirty="0" smtClean="0">
                <a:solidFill>
                  <a:srgbClr val="0000FF"/>
                </a:solidFill>
                <a:latin typeface="Arial" charset="0"/>
                <a:ea typeface="宋体" charset="0"/>
              </a:rPr>
              <a:t>continue</a:t>
            </a:r>
            <a:r>
              <a:rPr kumimoji="0" lang="zh-CN" altLang="en-US" dirty="0" smtClean="0">
                <a:latin typeface="Arial" charset="0"/>
                <a:ea typeface="宋体" charset="0"/>
              </a:rPr>
              <a:t>要慎重使用</a:t>
            </a:r>
            <a:endParaRPr kumimoji="0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B5A9-F7B6-E84E-9DE7-4002BF752DD7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35038" y="2297113"/>
            <a:ext cx="2324100" cy="519112"/>
            <a:chOff x="757" y="1097"/>
            <a:chExt cx="1464" cy="327"/>
          </a:xfrm>
        </p:grpSpPr>
        <p:sp>
          <p:nvSpPr>
            <p:cNvPr id="15404" name="AutoShape 6"/>
            <p:cNvSpPr>
              <a:spLocks noChangeArrowheads="1"/>
            </p:cNvSpPr>
            <p:nvPr/>
          </p:nvSpPr>
          <p:spPr bwMode="auto">
            <a:xfrm>
              <a:off x="757" y="1191"/>
              <a:ext cx="528" cy="205"/>
            </a:xfrm>
            <a:prstGeom prst="roundRect">
              <a:avLst>
                <a:gd name="adj" fmla="val 35611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405" name="Text Box 7"/>
            <p:cNvSpPr txBox="1">
              <a:spLocks noChangeArrowheads="1"/>
            </p:cNvSpPr>
            <p:nvPr/>
          </p:nvSpPr>
          <p:spPr bwMode="auto">
            <a:xfrm>
              <a:off x="1433" y="1097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隶书" charset="0"/>
                  <a:ea typeface="隶书" charset="0"/>
                </a:rPr>
                <a:t>起止框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5025" y="2911475"/>
            <a:ext cx="3109913" cy="519113"/>
            <a:chOff x="694" y="1484"/>
            <a:chExt cx="1959" cy="327"/>
          </a:xfrm>
        </p:grpSpPr>
        <p:sp>
          <p:nvSpPr>
            <p:cNvPr id="15402" name="AutoShape 9"/>
            <p:cNvSpPr>
              <a:spLocks noChangeArrowheads="1"/>
            </p:cNvSpPr>
            <p:nvPr/>
          </p:nvSpPr>
          <p:spPr bwMode="auto">
            <a:xfrm>
              <a:off x="694" y="1594"/>
              <a:ext cx="608" cy="189"/>
            </a:xfrm>
            <a:prstGeom prst="parallelogram">
              <a:avLst>
                <a:gd name="adj" fmla="val 80423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403" name="Text Box 10"/>
            <p:cNvSpPr txBox="1">
              <a:spLocks noChangeArrowheads="1"/>
            </p:cNvSpPr>
            <p:nvPr/>
          </p:nvSpPr>
          <p:spPr bwMode="auto">
            <a:xfrm>
              <a:off x="1417" y="1484"/>
              <a:ext cx="12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隶书" charset="0"/>
                  <a:ea typeface="隶书" charset="0"/>
                </a:rPr>
                <a:t>输入输出框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09638" y="3524250"/>
            <a:ext cx="2325687" cy="519113"/>
            <a:chOff x="741" y="1870"/>
            <a:chExt cx="1465" cy="327"/>
          </a:xfrm>
        </p:grpSpPr>
        <p:sp>
          <p:nvSpPr>
            <p:cNvPr id="15400" name="AutoShape 12"/>
            <p:cNvSpPr>
              <a:spLocks noChangeArrowheads="1"/>
            </p:cNvSpPr>
            <p:nvPr/>
          </p:nvSpPr>
          <p:spPr bwMode="auto">
            <a:xfrm rot="1399393">
              <a:off x="741" y="1941"/>
              <a:ext cx="497" cy="221"/>
            </a:xfrm>
            <a:prstGeom prst="parallelogram">
              <a:avLst>
                <a:gd name="adj" fmla="val 83927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401" name="Text Box 13"/>
            <p:cNvSpPr txBox="1">
              <a:spLocks noChangeArrowheads="1"/>
            </p:cNvSpPr>
            <p:nvPr/>
          </p:nvSpPr>
          <p:spPr bwMode="auto">
            <a:xfrm>
              <a:off x="1418" y="1870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隶书" charset="0"/>
                  <a:ea typeface="隶书" charset="0"/>
                </a:rPr>
                <a:t>判断框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947738" y="4125913"/>
            <a:ext cx="2274887" cy="519112"/>
            <a:chOff x="765" y="2249"/>
            <a:chExt cx="1433" cy="327"/>
          </a:xfrm>
        </p:grpSpPr>
        <p:sp>
          <p:nvSpPr>
            <p:cNvPr id="15398" name="Rectangle 15"/>
            <p:cNvSpPr>
              <a:spLocks noChangeArrowheads="1"/>
            </p:cNvSpPr>
            <p:nvPr/>
          </p:nvSpPr>
          <p:spPr bwMode="auto">
            <a:xfrm>
              <a:off x="765" y="2343"/>
              <a:ext cx="521" cy="22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399" name="Text Box 16"/>
            <p:cNvSpPr txBox="1">
              <a:spLocks noChangeArrowheads="1"/>
            </p:cNvSpPr>
            <p:nvPr/>
          </p:nvSpPr>
          <p:spPr bwMode="auto">
            <a:xfrm>
              <a:off x="1410" y="2249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隶书" charset="0"/>
                  <a:ea typeface="隶书" charset="0"/>
                </a:rPr>
                <a:t>处理框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060450" y="4778375"/>
            <a:ext cx="2187575" cy="549275"/>
            <a:chOff x="836" y="2660"/>
            <a:chExt cx="1378" cy="346"/>
          </a:xfrm>
        </p:grpSpPr>
        <p:sp>
          <p:nvSpPr>
            <p:cNvPr id="15395" name="Line 18"/>
            <p:cNvSpPr>
              <a:spLocks noChangeShapeType="1"/>
            </p:cNvSpPr>
            <p:nvPr/>
          </p:nvSpPr>
          <p:spPr bwMode="auto">
            <a:xfrm>
              <a:off x="836" y="2706"/>
              <a:ext cx="0" cy="3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6" name="Line 19"/>
            <p:cNvSpPr>
              <a:spLocks noChangeShapeType="1"/>
            </p:cNvSpPr>
            <p:nvPr/>
          </p:nvSpPr>
          <p:spPr bwMode="auto">
            <a:xfrm>
              <a:off x="1010" y="2817"/>
              <a:ext cx="269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7" name="Text Box 20"/>
            <p:cNvSpPr txBox="1">
              <a:spLocks noChangeArrowheads="1"/>
            </p:cNvSpPr>
            <p:nvPr/>
          </p:nvSpPr>
          <p:spPr bwMode="auto">
            <a:xfrm>
              <a:off x="1426" y="2660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隶书" charset="0"/>
                  <a:ea typeface="隶书" charset="0"/>
                </a:rPr>
                <a:t>流程线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602163" y="922338"/>
            <a:ext cx="3251200" cy="5122862"/>
            <a:chOff x="3172" y="686"/>
            <a:chExt cx="2048" cy="3227"/>
          </a:xfrm>
        </p:grpSpPr>
        <p:sp>
          <p:nvSpPr>
            <p:cNvPr id="15369" name="AutoShape 22"/>
            <p:cNvSpPr>
              <a:spLocks noChangeArrowheads="1"/>
            </p:cNvSpPr>
            <p:nvPr/>
          </p:nvSpPr>
          <p:spPr bwMode="auto">
            <a:xfrm>
              <a:off x="4086" y="686"/>
              <a:ext cx="836" cy="292"/>
            </a:xfrm>
            <a:prstGeom prst="roundRect">
              <a:avLst>
                <a:gd name="adj" fmla="val 35611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/>
                <a:t>开始</a:t>
              </a:r>
            </a:p>
          </p:txBody>
        </p:sp>
        <p:sp>
          <p:nvSpPr>
            <p:cNvPr id="15370" name="Line 23"/>
            <p:cNvSpPr>
              <a:spLocks noChangeShapeType="1"/>
            </p:cNvSpPr>
            <p:nvPr/>
          </p:nvSpPr>
          <p:spPr bwMode="auto">
            <a:xfrm>
              <a:off x="4521" y="994"/>
              <a:ext cx="0" cy="1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Rectangle 24"/>
            <p:cNvSpPr>
              <a:spLocks noChangeArrowheads="1"/>
            </p:cNvSpPr>
            <p:nvPr/>
          </p:nvSpPr>
          <p:spPr bwMode="auto">
            <a:xfrm>
              <a:off x="4245" y="1158"/>
              <a:ext cx="521" cy="23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Times New Roman" charset="0"/>
                </a:rPr>
                <a:t>i=1</a:t>
              </a:r>
            </a:p>
          </p:txBody>
        </p:sp>
        <p:sp>
          <p:nvSpPr>
            <p:cNvPr id="15372" name="AutoShape 25"/>
            <p:cNvSpPr>
              <a:spLocks noChangeArrowheads="1"/>
            </p:cNvSpPr>
            <p:nvPr/>
          </p:nvSpPr>
          <p:spPr bwMode="auto">
            <a:xfrm>
              <a:off x="4016" y="1538"/>
              <a:ext cx="1007" cy="424"/>
            </a:xfrm>
            <a:prstGeom prst="flowChartDecision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/>
                <a:t>g</a:t>
              </a:r>
              <a:r>
                <a:rPr lang="en-US" altLang="zh-CN" sz="1600" baseline="-25000"/>
                <a:t>i</a:t>
              </a:r>
              <a:r>
                <a:rPr lang="en-US" altLang="zh-CN" sz="1600"/>
                <a:t>&gt;=80</a:t>
              </a:r>
            </a:p>
          </p:txBody>
        </p:sp>
        <p:sp>
          <p:nvSpPr>
            <p:cNvPr id="15373" name="Line 26"/>
            <p:cNvSpPr>
              <a:spLocks noChangeShapeType="1"/>
            </p:cNvSpPr>
            <p:nvPr/>
          </p:nvSpPr>
          <p:spPr bwMode="auto">
            <a:xfrm>
              <a:off x="4521" y="1373"/>
              <a:ext cx="0" cy="1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27"/>
            <p:cNvSpPr>
              <a:spLocks noChangeShapeType="1"/>
            </p:cNvSpPr>
            <p:nvPr/>
          </p:nvSpPr>
          <p:spPr bwMode="auto">
            <a:xfrm>
              <a:off x="3858" y="1760"/>
              <a:ext cx="16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28"/>
            <p:cNvSpPr>
              <a:spLocks noChangeShapeType="1"/>
            </p:cNvSpPr>
            <p:nvPr/>
          </p:nvSpPr>
          <p:spPr bwMode="auto">
            <a:xfrm>
              <a:off x="3858" y="1760"/>
              <a:ext cx="0" cy="28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AutoShape 29"/>
            <p:cNvSpPr>
              <a:spLocks noChangeArrowheads="1"/>
            </p:cNvSpPr>
            <p:nvPr/>
          </p:nvSpPr>
          <p:spPr bwMode="auto">
            <a:xfrm>
              <a:off x="3340" y="2050"/>
              <a:ext cx="1030" cy="155"/>
            </a:xfrm>
            <a:prstGeom prst="flowChartInputOutpu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/>
                <a:t>打印</a:t>
              </a:r>
              <a:r>
                <a:rPr lang="en-US" altLang="zh-CN" sz="1600"/>
                <a:t>n</a:t>
              </a:r>
              <a:r>
                <a:rPr lang="en-US" altLang="zh-CN" sz="1600" baseline="-25000"/>
                <a:t>i</a:t>
              </a:r>
              <a:r>
                <a:rPr lang="en-US" altLang="zh-CN" sz="1600"/>
                <a:t>,g</a:t>
              </a:r>
              <a:r>
                <a:rPr lang="en-US" altLang="zh-CN" sz="1600" baseline="-25000"/>
                <a:t>i</a:t>
              </a:r>
              <a:endParaRPr lang="en-US" altLang="zh-CN" sz="1600"/>
            </a:p>
          </p:txBody>
        </p:sp>
        <p:sp>
          <p:nvSpPr>
            <p:cNvPr id="15377" name="Line 30"/>
            <p:cNvSpPr>
              <a:spLocks noChangeShapeType="1"/>
            </p:cNvSpPr>
            <p:nvPr/>
          </p:nvSpPr>
          <p:spPr bwMode="auto">
            <a:xfrm>
              <a:off x="3858" y="2249"/>
              <a:ext cx="0" cy="11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31"/>
            <p:cNvSpPr>
              <a:spLocks noChangeShapeType="1"/>
            </p:cNvSpPr>
            <p:nvPr/>
          </p:nvSpPr>
          <p:spPr bwMode="auto">
            <a:xfrm>
              <a:off x="3851" y="2351"/>
              <a:ext cx="67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32"/>
            <p:cNvSpPr>
              <a:spLocks noChangeShapeType="1"/>
            </p:cNvSpPr>
            <p:nvPr/>
          </p:nvSpPr>
          <p:spPr bwMode="auto">
            <a:xfrm>
              <a:off x="5033" y="1752"/>
              <a:ext cx="16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33"/>
            <p:cNvSpPr>
              <a:spLocks noChangeShapeType="1"/>
            </p:cNvSpPr>
            <p:nvPr/>
          </p:nvSpPr>
          <p:spPr bwMode="auto">
            <a:xfrm>
              <a:off x="5192" y="1752"/>
              <a:ext cx="0" cy="5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1" name="Line 34"/>
            <p:cNvSpPr>
              <a:spLocks noChangeShapeType="1"/>
            </p:cNvSpPr>
            <p:nvPr/>
          </p:nvSpPr>
          <p:spPr bwMode="auto">
            <a:xfrm flipV="1">
              <a:off x="4538" y="2343"/>
              <a:ext cx="66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2" name="Line 35"/>
            <p:cNvSpPr>
              <a:spLocks noChangeShapeType="1"/>
            </p:cNvSpPr>
            <p:nvPr/>
          </p:nvSpPr>
          <p:spPr bwMode="auto">
            <a:xfrm>
              <a:off x="4537" y="2344"/>
              <a:ext cx="0" cy="2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3" name="Rectangle 36"/>
            <p:cNvSpPr>
              <a:spLocks noChangeArrowheads="1"/>
            </p:cNvSpPr>
            <p:nvPr/>
          </p:nvSpPr>
          <p:spPr bwMode="auto">
            <a:xfrm>
              <a:off x="4228" y="2563"/>
              <a:ext cx="648" cy="24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Times New Roman" charset="0"/>
                </a:rPr>
                <a:t>i=i+1</a:t>
              </a:r>
            </a:p>
          </p:txBody>
        </p:sp>
        <p:sp>
          <p:nvSpPr>
            <p:cNvPr id="15384" name="AutoShape 37"/>
            <p:cNvSpPr>
              <a:spLocks noChangeArrowheads="1"/>
            </p:cNvSpPr>
            <p:nvPr/>
          </p:nvSpPr>
          <p:spPr bwMode="auto">
            <a:xfrm>
              <a:off x="4048" y="2982"/>
              <a:ext cx="1007" cy="421"/>
            </a:xfrm>
            <a:prstGeom prst="flowChartDecision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/>
                <a:t>i&gt;50</a:t>
              </a:r>
            </a:p>
          </p:txBody>
        </p:sp>
        <p:sp>
          <p:nvSpPr>
            <p:cNvPr id="15385" name="Line 38"/>
            <p:cNvSpPr>
              <a:spLocks noChangeShapeType="1"/>
            </p:cNvSpPr>
            <p:nvPr/>
          </p:nvSpPr>
          <p:spPr bwMode="auto">
            <a:xfrm>
              <a:off x="4553" y="2802"/>
              <a:ext cx="0" cy="2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39"/>
            <p:cNvSpPr>
              <a:spLocks noChangeShapeType="1"/>
            </p:cNvSpPr>
            <p:nvPr/>
          </p:nvSpPr>
          <p:spPr bwMode="auto">
            <a:xfrm flipH="1">
              <a:off x="3172" y="3204"/>
              <a:ext cx="86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Line 40"/>
            <p:cNvSpPr>
              <a:spLocks noChangeShapeType="1"/>
            </p:cNvSpPr>
            <p:nvPr/>
          </p:nvSpPr>
          <p:spPr bwMode="auto">
            <a:xfrm flipV="1">
              <a:off x="3180" y="1429"/>
              <a:ext cx="8" cy="176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Line 41"/>
            <p:cNvSpPr>
              <a:spLocks noChangeShapeType="1"/>
            </p:cNvSpPr>
            <p:nvPr/>
          </p:nvSpPr>
          <p:spPr bwMode="auto">
            <a:xfrm flipH="1">
              <a:off x="3180" y="1445"/>
              <a:ext cx="1349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42"/>
            <p:cNvSpPr>
              <a:spLocks noChangeShapeType="1"/>
            </p:cNvSpPr>
            <p:nvPr/>
          </p:nvSpPr>
          <p:spPr bwMode="auto">
            <a:xfrm>
              <a:off x="4553" y="3410"/>
              <a:ext cx="0" cy="2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AutoShape 43"/>
            <p:cNvSpPr>
              <a:spLocks noChangeArrowheads="1"/>
            </p:cNvSpPr>
            <p:nvPr/>
          </p:nvSpPr>
          <p:spPr bwMode="auto">
            <a:xfrm>
              <a:off x="4157" y="3621"/>
              <a:ext cx="836" cy="292"/>
            </a:xfrm>
            <a:prstGeom prst="roundRect">
              <a:avLst>
                <a:gd name="adj" fmla="val 35611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/>
                <a:t>结束</a:t>
              </a:r>
            </a:p>
          </p:txBody>
        </p:sp>
        <p:sp>
          <p:nvSpPr>
            <p:cNvPr id="15391" name="Text Box 44"/>
            <p:cNvSpPr txBox="1">
              <a:spLocks noChangeArrowheads="1"/>
            </p:cNvSpPr>
            <p:nvPr/>
          </p:nvSpPr>
          <p:spPr bwMode="auto">
            <a:xfrm>
              <a:off x="3848" y="15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Y</a:t>
              </a:r>
            </a:p>
          </p:txBody>
        </p:sp>
        <p:sp>
          <p:nvSpPr>
            <p:cNvPr id="15392" name="Text Box 45"/>
            <p:cNvSpPr txBox="1">
              <a:spLocks noChangeArrowheads="1"/>
            </p:cNvSpPr>
            <p:nvPr/>
          </p:nvSpPr>
          <p:spPr bwMode="auto">
            <a:xfrm>
              <a:off x="5000" y="154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N</a:t>
              </a:r>
            </a:p>
          </p:txBody>
        </p:sp>
        <p:sp>
          <p:nvSpPr>
            <p:cNvPr id="15393" name="Text Box 46"/>
            <p:cNvSpPr txBox="1">
              <a:spLocks noChangeArrowheads="1"/>
            </p:cNvSpPr>
            <p:nvPr/>
          </p:nvSpPr>
          <p:spPr bwMode="auto">
            <a:xfrm>
              <a:off x="3761" y="298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N</a:t>
              </a:r>
            </a:p>
          </p:txBody>
        </p:sp>
        <p:sp>
          <p:nvSpPr>
            <p:cNvPr id="15394" name="Text Box 47"/>
            <p:cNvSpPr txBox="1">
              <a:spLocks noChangeArrowheads="1"/>
            </p:cNvSpPr>
            <p:nvPr/>
          </p:nvSpPr>
          <p:spPr bwMode="auto">
            <a:xfrm>
              <a:off x="4637" y="336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Y</a:t>
              </a:r>
            </a:p>
          </p:txBody>
        </p:sp>
      </p:grpSp>
      <p:sp>
        <p:nvSpPr>
          <p:cNvPr id="15367" name="标题 7"/>
          <p:cNvSpPr>
            <a:spLocks noGrp="1"/>
          </p:cNvSpPr>
          <p:nvPr>
            <p:ph type="title"/>
          </p:nvPr>
        </p:nvSpPr>
        <p:spPr>
          <a:xfrm>
            <a:off x="248412" y="43435"/>
            <a:ext cx="7772400" cy="1609344"/>
          </a:xfrm>
        </p:spPr>
        <p:txBody>
          <a:bodyPr/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常用的算法表示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5132" y="1856581"/>
            <a:ext cx="7772400" cy="4050792"/>
          </a:xfrm>
        </p:spPr>
        <p:txBody>
          <a:bodyPr>
            <a:normAutofit/>
          </a:bodyPr>
          <a:lstStyle/>
          <a:p>
            <a:pPr marL="514350" lvl="1" indent="-514350">
              <a:buFont typeface="Candara" charset="0"/>
              <a:buAutoNum type="arabicPeriod" startAt="2"/>
            </a:pPr>
            <a:r>
              <a:rPr lang="zh-CN" altLang="en-US" sz="2800">
                <a:latin typeface="华文楷体" charset="-122"/>
                <a:ea typeface="隶书" charset="0"/>
              </a:rPr>
              <a:t>流程图表示法</a:t>
            </a:r>
            <a:endParaRPr lang="zh-CN" altLang="en-US" sz="2800">
              <a:solidFill>
                <a:srgbClr val="333300"/>
              </a:solidFill>
              <a:latin typeface="华文楷体" charset="-122"/>
              <a:ea typeface="隶书" charset="0"/>
            </a:endParaRPr>
          </a:p>
          <a:p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A02E-D56B-B44F-9C71-69B773723694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132" y="2195307"/>
            <a:ext cx="7772400" cy="160934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600" dirty="0" smtClean="0"/>
              <a:t>Thanks for thinking</a:t>
            </a:r>
            <a:endParaRPr kumimoji="1"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3E7-D3DA-BD40-ADF4-C7047424CC1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5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61950" y="32385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例  求</a:t>
            </a:r>
            <a:r>
              <a:rPr lang="en-US" altLang="zh-CN" sz="2800">
                <a:latin typeface="Times New Roman" charset="0"/>
              </a:rPr>
              <a:t>Fibonacci</a:t>
            </a:r>
            <a:r>
              <a:rPr lang="zh-CN" altLang="en-US" sz="2800">
                <a:latin typeface="Times New Roman" charset="0"/>
              </a:rPr>
              <a:t>数列：</a:t>
            </a:r>
            <a:r>
              <a:rPr lang="zh-CN" altLang="zh-CN" sz="2800">
                <a:latin typeface="Times New Roman" charset="0"/>
              </a:rPr>
              <a:t>1</a:t>
            </a:r>
            <a:r>
              <a:rPr lang="zh-CN" altLang="en-US" sz="2800">
                <a:latin typeface="Times New Roman" charset="0"/>
              </a:rPr>
              <a:t>，</a:t>
            </a:r>
            <a:r>
              <a:rPr lang="zh-CN" altLang="zh-CN" sz="2800">
                <a:latin typeface="Times New Roman" charset="0"/>
              </a:rPr>
              <a:t>1</a:t>
            </a:r>
            <a:r>
              <a:rPr lang="zh-CN" altLang="en-US" sz="2800">
                <a:latin typeface="Times New Roman" charset="0"/>
              </a:rPr>
              <a:t>，</a:t>
            </a:r>
            <a:r>
              <a:rPr lang="zh-CN" altLang="zh-CN" sz="2800">
                <a:latin typeface="Times New Roman" charset="0"/>
              </a:rPr>
              <a:t>2</a:t>
            </a:r>
            <a:r>
              <a:rPr lang="zh-CN" altLang="en-US" sz="2800">
                <a:latin typeface="Times New Roman" charset="0"/>
              </a:rPr>
              <a:t>，</a:t>
            </a:r>
            <a:r>
              <a:rPr lang="zh-CN" altLang="zh-CN" sz="2800">
                <a:latin typeface="Times New Roman" charset="0"/>
              </a:rPr>
              <a:t>3</a:t>
            </a:r>
            <a:r>
              <a:rPr lang="zh-CN" altLang="en-US" sz="2800">
                <a:latin typeface="Times New Roman" charset="0"/>
              </a:rPr>
              <a:t>，</a:t>
            </a:r>
            <a:r>
              <a:rPr lang="zh-CN" altLang="zh-CN" sz="2800">
                <a:latin typeface="Times New Roman" charset="0"/>
              </a:rPr>
              <a:t>5</a:t>
            </a:r>
            <a:r>
              <a:rPr lang="zh-CN" altLang="en-US" sz="2800">
                <a:latin typeface="Times New Roman" charset="0"/>
              </a:rPr>
              <a:t>，</a:t>
            </a:r>
            <a:r>
              <a:rPr lang="zh-CN" altLang="zh-CN" sz="2800">
                <a:latin typeface="Times New Roman" charset="0"/>
              </a:rPr>
              <a:t>8</a:t>
            </a:r>
            <a:r>
              <a:rPr lang="zh-CN" altLang="en-US" sz="2800">
                <a:latin typeface="Times New Roman" charset="0"/>
              </a:rPr>
              <a:t>，</a:t>
            </a:r>
            <a:r>
              <a:rPr lang="zh-CN" altLang="zh-CN" sz="2800">
                <a:latin typeface="Times New Roman" charset="0"/>
              </a:rPr>
              <a:t>……</a:t>
            </a:r>
            <a:r>
              <a:rPr lang="zh-CN" altLang="en-US" sz="2800">
                <a:latin typeface="Times New Roman" charset="0"/>
              </a:rPr>
              <a:t>的前</a:t>
            </a:r>
            <a:r>
              <a:rPr lang="zh-CN" altLang="zh-CN" sz="2800">
                <a:latin typeface="Times New Roman" charset="0"/>
              </a:rPr>
              <a:t>40</a:t>
            </a:r>
            <a:r>
              <a:rPr lang="zh-CN" altLang="en-US" sz="2800">
                <a:latin typeface="Times New Roman" charset="0"/>
              </a:rPr>
              <a:t>个数</a:t>
            </a:r>
          </a:p>
        </p:txBody>
      </p:sp>
      <p:graphicFrame>
        <p:nvGraphicFramePr>
          <p:cNvPr id="191488" name="Object 1024"/>
          <p:cNvGraphicFramePr>
            <a:graphicFrameLocks noChangeAspect="1"/>
          </p:cNvGraphicFramePr>
          <p:nvPr/>
        </p:nvGraphicFramePr>
        <p:xfrm>
          <a:off x="1719263" y="1152525"/>
          <a:ext cx="464026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99" name="公式" r:id="rId4" imgW="1955800" imgH="685800" progId="Equation.3">
                  <p:embed/>
                </p:oleObj>
              </mc:Choice>
              <mc:Fallback>
                <p:oleObj name="公式" r:id="rId4" imgW="1955800" imgH="685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152525"/>
                        <a:ext cx="4640262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952625" y="2955925"/>
            <a:ext cx="5362575" cy="3140075"/>
            <a:chOff x="2169" y="1616"/>
            <a:chExt cx="3378" cy="1978"/>
          </a:xfrm>
        </p:grpSpPr>
        <p:sp>
          <p:nvSpPr>
            <p:cNvPr id="162820" name="Text Box 16"/>
            <p:cNvSpPr txBox="1">
              <a:spLocks noChangeArrowheads="1"/>
            </p:cNvSpPr>
            <p:nvPr/>
          </p:nvSpPr>
          <p:spPr bwMode="auto">
            <a:xfrm>
              <a:off x="2169" y="1616"/>
              <a:ext cx="75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1" hangingPunct="1"/>
              <a:r>
                <a:rPr lang="en-US" altLang="zh-CN" sz="2000">
                  <a:latin typeface="Times New Roman" charset="0"/>
                </a:rPr>
                <a:t>1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5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34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233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1597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10946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75025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514229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3524578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24157817</a:t>
              </a:r>
            </a:p>
          </p:txBody>
        </p:sp>
        <p:sp>
          <p:nvSpPr>
            <p:cNvPr id="162821" name="Text Box 17"/>
            <p:cNvSpPr txBox="1">
              <a:spLocks noChangeArrowheads="1"/>
            </p:cNvSpPr>
            <p:nvPr/>
          </p:nvSpPr>
          <p:spPr bwMode="auto">
            <a:xfrm>
              <a:off x="3016" y="1616"/>
              <a:ext cx="75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1" hangingPunct="1"/>
              <a:r>
                <a:rPr lang="en-US" altLang="zh-CN" sz="2000">
                  <a:latin typeface="Times New Roman" charset="0"/>
                </a:rPr>
                <a:t>1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8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55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377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2584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17711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121393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832040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5702887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39088169</a:t>
              </a:r>
            </a:p>
          </p:txBody>
        </p:sp>
        <p:sp>
          <p:nvSpPr>
            <p:cNvPr id="162822" name="Text Box 18"/>
            <p:cNvSpPr txBox="1">
              <a:spLocks noChangeArrowheads="1"/>
            </p:cNvSpPr>
            <p:nvPr/>
          </p:nvSpPr>
          <p:spPr bwMode="auto">
            <a:xfrm>
              <a:off x="3863" y="1616"/>
              <a:ext cx="75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1" hangingPunct="1"/>
              <a:r>
                <a:rPr lang="en-US" altLang="zh-CN" sz="2000">
                  <a:latin typeface="Times New Roman" charset="0"/>
                </a:rPr>
                <a:t>2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13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89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610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4181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28657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196418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1346269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9227465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63245986</a:t>
              </a:r>
            </a:p>
          </p:txBody>
        </p:sp>
        <p:sp>
          <p:nvSpPr>
            <p:cNvPr id="162823" name="Text Box 19"/>
            <p:cNvSpPr txBox="1">
              <a:spLocks noChangeArrowheads="1"/>
            </p:cNvSpPr>
            <p:nvPr/>
          </p:nvSpPr>
          <p:spPr bwMode="auto">
            <a:xfrm>
              <a:off x="4711" y="1616"/>
              <a:ext cx="8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1" hangingPunct="1"/>
              <a:r>
                <a:rPr lang="en-US" altLang="zh-CN" sz="2000">
                  <a:latin typeface="Times New Roman" charset="0"/>
                </a:rPr>
                <a:t>3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21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144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987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6765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46368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317811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2178309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14930352</a:t>
              </a:r>
            </a:p>
            <a:p>
              <a:pPr algn="r" eaLnBrk="1" hangingPunct="1"/>
              <a:r>
                <a:rPr lang="en-US" altLang="zh-CN" sz="2000">
                  <a:latin typeface="Times New Roman" charset="0"/>
                </a:rPr>
                <a:t>102334155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F4AD-100C-994D-A76C-AF3592181B64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026"/>
          <p:cNvSpPr>
            <a:spLocks noChangeArrowheads="1"/>
          </p:cNvSpPr>
          <p:nvPr/>
        </p:nvSpPr>
        <p:spPr bwMode="auto">
          <a:xfrm>
            <a:off x="825500" y="9525"/>
            <a:ext cx="6921500" cy="65563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2800"/>
              <a:t>#include&lt;stdio.h&gt;</a:t>
            </a:r>
            <a:endParaRPr kumimoji="0" lang="zh-CN" altLang="en-US" sz="2800"/>
          </a:p>
          <a:p>
            <a:r>
              <a:rPr kumimoji="0" lang="en-US" altLang="zh-CN" sz="2800"/>
              <a:t>int main()</a:t>
            </a:r>
          </a:p>
          <a:p>
            <a:r>
              <a:rPr kumimoji="0" lang="en-US" altLang="zh-CN" sz="2800"/>
              <a:t>{    long int f1,f2;</a:t>
            </a:r>
          </a:p>
          <a:p>
            <a:r>
              <a:rPr kumimoji="0" lang="en-US" altLang="zh-CN" sz="2800"/>
              <a:t>     int i;</a:t>
            </a:r>
          </a:p>
          <a:p>
            <a:r>
              <a:rPr kumimoji="0" lang="en-US" altLang="zh-CN" sz="2800"/>
              <a:t>     f1=1;  f2=1;</a:t>
            </a:r>
          </a:p>
          <a:p>
            <a:r>
              <a:rPr kumimoji="0" lang="en-US" altLang="zh-CN" sz="2800"/>
              <a:t>     for(i=1;i&lt;=20;i++)</a:t>
            </a:r>
          </a:p>
          <a:p>
            <a:r>
              <a:rPr kumimoji="0" lang="zh-CN" altLang="en-US" sz="2800"/>
              <a:t>     </a:t>
            </a:r>
            <a:r>
              <a:rPr kumimoji="0" lang="en-US" altLang="zh-CN" sz="2800"/>
              <a:t>{    </a:t>
            </a:r>
          </a:p>
          <a:p>
            <a:r>
              <a:rPr kumimoji="0" lang="en-US" altLang="zh-CN" sz="2800"/>
              <a:t>		 printf("%10ld%10ld",f1,f2);</a:t>
            </a:r>
          </a:p>
          <a:p>
            <a:r>
              <a:rPr kumimoji="0" lang="en-US" altLang="zh-CN" sz="2800"/>
              <a:t>		if(i%2==0)  </a:t>
            </a:r>
          </a:p>
          <a:p>
            <a:r>
              <a:rPr kumimoji="0" lang="en-US" altLang="zh-CN" sz="2800"/>
              <a:t>			printf("\n");</a:t>
            </a:r>
          </a:p>
          <a:p>
            <a:r>
              <a:rPr kumimoji="0" lang="en-US" altLang="zh-CN" sz="2800"/>
              <a:t>		f1=f1+f2;</a:t>
            </a:r>
          </a:p>
          <a:p>
            <a:r>
              <a:rPr kumimoji="0" lang="en-US" altLang="zh-CN" sz="2800"/>
              <a:t>		f2=f2+f1;</a:t>
            </a:r>
          </a:p>
          <a:p>
            <a:r>
              <a:rPr kumimoji="0" lang="zh-CN" altLang="en-US" sz="2800"/>
              <a:t>     </a:t>
            </a:r>
            <a:r>
              <a:rPr kumimoji="0" lang="en-US" altLang="zh-CN" sz="2800"/>
              <a:t>}</a:t>
            </a:r>
          </a:p>
          <a:p>
            <a:r>
              <a:rPr kumimoji="0" lang="en-US" altLang="zh-CN" sz="2800"/>
              <a:t>	 return 0;</a:t>
            </a:r>
          </a:p>
          <a:p>
            <a:r>
              <a:rPr kumimoji="0" lang="en-US" altLang="zh-CN" sz="2800"/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6207-6128-8B48-B4FC-7ED75E1B17E9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93738" y="509588"/>
            <a:ext cx="224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例  译密码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164138" y="819150"/>
            <a:ext cx="3756025" cy="3851275"/>
            <a:chOff x="3253" y="516"/>
            <a:chExt cx="2366" cy="2426"/>
          </a:xfrm>
        </p:grpSpPr>
        <p:sp>
          <p:nvSpPr>
            <p:cNvPr id="166916" name="WordArt 6"/>
            <p:cNvSpPr>
              <a:spLocks noChangeArrowheads="1" noChangeShapeType="1" noTextEdit="1"/>
            </p:cNvSpPr>
            <p:nvPr/>
          </p:nvSpPr>
          <p:spPr bwMode="auto">
            <a:xfrm rot="10800000">
              <a:off x="3253" y="891"/>
              <a:ext cx="2128" cy="2051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5403302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ABCDEFGHIJKLMNOPQRSTUVWXYZ</a:t>
              </a:r>
              <a:endParaRPr lang="zh-CN" altLang="en-US" sz="2000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6917" name="Freeform 9"/>
            <p:cNvSpPr>
              <a:spLocks/>
            </p:cNvSpPr>
            <p:nvPr/>
          </p:nvSpPr>
          <p:spPr bwMode="auto">
            <a:xfrm>
              <a:off x="4478" y="543"/>
              <a:ext cx="951" cy="834"/>
            </a:xfrm>
            <a:custGeom>
              <a:avLst/>
              <a:gdLst>
                <a:gd name="T0" fmla="*/ 0 w 951"/>
                <a:gd name="T1" fmla="*/ 145 h 834"/>
                <a:gd name="T2" fmla="*/ 300 w 951"/>
                <a:gd name="T3" fmla="*/ 45 h 834"/>
                <a:gd name="T4" fmla="*/ 845 w 951"/>
                <a:gd name="T5" fmla="*/ 412 h 834"/>
                <a:gd name="T6" fmla="*/ 934 w 951"/>
                <a:gd name="T7" fmla="*/ 834 h 8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834"/>
                <a:gd name="T14" fmla="*/ 951 w 951"/>
                <a:gd name="T15" fmla="*/ 834 h 8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834">
                  <a:moveTo>
                    <a:pt x="0" y="145"/>
                  </a:moveTo>
                  <a:cubicBezTo>
                    <a:pt x="79" y="72"/>
                    <a:pt x="159" y="0"/>
                    <a:pt x="300" y="45"/>
                  </a:cubicBezTo>
                  <a:cubicBezTo>
                    <a:pt x="441" y="90"/>
                    <a:pt x="739" y="280"/>
                    <a:pt x="845" y="412"/>
                  </a:cubicBezTo>
                  <a:cubicBezTo>
                    <a:pt x="951" y="544"/>
                    <a:pt x="919" y="758"/>
                    <a:pt x="934" y="834"/>
                  </a:cubicBezTo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18" name="Freeform 10"/>
            <p:cNvSpPr>
              <a:spLocks/>
            </p:cNvSpPr>
            <p:nvPr/>
          </p:nvSpPr>
          <p:spPr bwMode="auto">
            <a:xfrm>
              <a:off x="4790" y="686"/>
              <a:ext cx="829" cy="969"/>
            </a:xfrm>
            <a:custGeom>
              <a:avLst/>
              <a:gdLst>
                <a:gd name="T0" fmla="*/ 0 w 829"/>
                <a:gd name="T1" fmla="*/ 124 h 969"/>
                <a:gd name="T2" fmla="*/ 344 w 829"/>
                <a:gd name="T3" fmla="*/ 69 h 969"/>
                <a:gd name="T4" fmla="*/ 766 w 829"/>
                <a:gd name="T5" fmla="*/ 536 h 969"/>
                <a:gd name="T6" fmla="*/ 722 w 829"/>
                <a:gd name="T7" fmla="*/ 969 h 9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9"/>
                <a:gd name="T13" fmla="*/ 0 h 969"/>
                <a:gd name="T14" fmla="*/ 829 w 829"/>
                <a:gd name="T15" fmla="*/ 969 h 9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9" h="969">
                  <a:moveTo>
                    <a:pt x="0" y="124"/>
                  </a:moveTo>
                  <a:cubicBezTo>
                    <a:pt x="108" y="62"/>
                    <a:pt x="216" y="0"/>
                    <a:pt x="344" y="69"/>
                  </a:cubicBezTo>
                  <a:cubicBezTo>
                    <a:pt x="472" y="138"/>
                    <a:pt x="703" y="386"/>
                    <a:pt x="766" y="536"/>
                  </a:cubicBezTo>
                  <a:cubicBezTo>
                    <a:pt x="829" y="686"/>
                    <a:pt x="731" y="897"/>
                    <a:pt x="722" y="969"/>
                  </a:cubicBezTo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19" name="Freeform 11"/>
            <p:cNvSpPr>
              <a:spLocks/>
            </p:cNvSpPr>
            <p:nvPr/>
          </p:nvSpPr>
          <p:spPr bwMode="auto">
            <a:xfrm>
              <a:off x="3259" y="516"/>
              <a:ext cx="1197" cy="661"/>
            </a:xfrm>
            <a:custGeom>
              <a:avLst/>
              <a:gdLst>
                <a:gd name="T0" fmla="*/ 97 w 1197"/>
                <a:gd name="T1" fmla="*/ 661 h 661"/>
                <a:gd name="T2" fmla="*/ 108 w 1197"/>
                <a:gd name="T3" fmla="*/ 383 h 661"/>
                <a:gd name="T4" fmla="*/ 742 w 1197"/>
                <a:gd name="T5" fmla="*/ 28 h 661"/>
                <a:gd name="T6" fmla="*/ 1197 w 1197"/>
                <a:gd name="T7" fmla="*/ 217 h 6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7"/>
                <a:gd name="T13" fmla="*/ 0 h 661"/>
                <a:gd name="T14" fmla="*/ 1197 w 1197"/>
                <a:gd name="T15" fmla="*/ 661 h 6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7" h="661">
                  <a:moveTo>
                    <a:pt x="97" y="661"/>
                  </a:moveTo>
                  <a:cubicBezTo>
                    <a:pt x="48" y="575"/>
                    <a:pt x="0" y="489"/>
                    <a:pt x="108" y="383"/>
                  </a:cubicBezTo>
                  <a:cubicBezTo>
                    <a:pt x="216" y="277"/>
                    <a:pt x="561" y="56"/>
                    <a:pt x="742" y="28"/>
                  </a:cubicBezTo>
                  <a:cubicBezTo>
                    <a:pt x="923" y="0"/>
                    <a:pt x="1123" y="187"/>
                    <a:pt x="1197" y="217"/>
                  </a:cubicBezTo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733425" y="2917825"/>
            <a:ext cx="38084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latin typeface="Times New Roman" charset="0"/>
              </a:rPr>
              <a:t>例如  </a:t>
            </a:r>
            <a:r>
              <a:rPr lang="en-US" altLang="zh-CN" sz="2800">
                <a:latin typeface="Times New Roman" charset="0"/>
              </a:rPr>
              <a:t>Hello,world!</a:t>
            </a:r>
          </a:p>
          <a:p>
            <a:pPr eaLnBrk="1" hangingPunct="1"/>
            <a:r>
              <a:rPr lang="zh-CN" altLang="en-US" sz="2800">
                <a:latin typeface="Times New Roman" charset="0"/>
              </a:rPr>
              <a:t>译成密码：</a:t>
            </a:r>
            <a:r>
              <a:rPr lang="en-US" altLang="zh-CN" sz="2800">
                <a:latin typeface="Times New Roman" charset="0"/>
              </a:rPr>
              <a:t>Lipps,asvph!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6295-3975-FA42-BBB7-224869C1E79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8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8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build="p" autoUpdateAnimBg="0"/>
      <p:bldP spid="58382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ChangeArrowheads="1"/>
          </p:cNvSpPr>
          <p:nvPr/>
        </p:nvSpPr>
        <p:spPr bwMode="auto">
          <a:xfrm>
            <a:off x="1652588" y="233363"/>
            <a:ext cx="6207125" cy="60039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/>
              <a:t>#include&lt;stdio.h&gt;</a:t>
            </a:r>
          </a:p>
          <a:p>
            <a:r>
              <a:rPr kumimoji="0" lang="en-US" altLang="zh-CN"/>
              <a:t>int main()</a:t>
            </a:r>
          </a:p>
          <a:p>
            <a:r>
              <a:rPr kumimoji="0" lang="en-US" altLang="zh-CN"/>
              <a:t>{    </a:t>
            </a:r>
          </a:p>
          <a:p>
            <a:r>
              <a:rPr kumimoji="0" lang="en-US" altLang="zh-CN"/>
              <a:t>    char c;</a:t>
            </a:r>
          </a:p>
          <a:p>
            <a:r>
              <a:rPr kumimoji="0" lang="en-US" altLang="zh-CN"/>
              <a:t>    while(</a:t>
            </a:r>
            <a:r>
              <a:rPr kumimoji="0" lang="en-US" altLang="zh-CN">
                <a:solidFill>
                  <a:srgbClr val="0000FF"/>
                </a:solidFill>
              </a:rPr>
              <a:t>(</a:t>
            </a:r>
            <a:r>
              <a:rPr kumimoji="0" lang="en-US" altLang="zh-CN">
                <a:solidFill>
                  <a:srgbClr val="FF0000"/>
                </a:solidFill>
              </a:rPr>
              <a:t>c=getchar()</a:t>
            </a:r>
            <a:r>
              <a:rPr kumimoji="0" lang="en-US" altLang="zh-CN">
                <a:solidFill>
                  <a:srgbClr val="0000FF"/>
                </a:solidFill>
              </a:rPr>
              <a:t>)</a:t>
            </a:r>
            <a:r>
              <a:rPr kumimoji="0" lang="en-US" altLang="zh-CN"/>
              <a:t>!='\n')</a:t>
            </a:r>
          </a:p>
          <a:p>
            <a:r>
              <a:rPr kumimoji="0" lang="zh-CN" altLang="en-US"/>
              <a:t>    </a:t>
            </a:r>
            <a:r>
              <a:rPr kumimoji="0" lang="en-US" altLang="zh-CN"/>
              <a:t>{   </a:t>
            </a:r>
          </a:p>
          <a:p>
            <a:r>
              <a:rPr kumimoji="0" lang="en-US" altLang="zh-CN"/>
              <a:t>         if((c&gt;='a'&amp;&amp;c&lt;='z')||(c&gt;='A'&amp;&amp;c&lt;='Z'))</a:t>
            </a:r>
          </a:p>
          <a:p>
            <a:r>
              <a:rPr kumimoji="0" lang="zh-CN" altLang="en-US"/>
              <a:t>         </a:t>
            </a:r>
            <a:r>
              <a:rPr kumimoji="0" lang="en-US" altLang="zh-CN"/>
              <a:t>{   </a:t>
            </a:r>
          </a:p>
          <a:p>
            <a:r>
              <a:rPr kumimoji="0" lang="en-US" altLang="zh-CN"/>
              <a:t>			c=c+4;</a:t>
            </a:r>
          </a:p>
          <a:p>
            <a:r>
              <a:rPr kumimoji="0" lang="en-US" altLang="zh-CN"/>
              <a:t>			if(c&gt;'Z'&amp;&amp;c&lt;='Z'+4||c&gt;'z')</a:t>
            </a:r>
          </a:p>
          <a:p>
            <a:r>
              <a:rPr kumimoji="0" lang="en-US" altLang="zh-CN"/>
              <a:t>				c=c-26;</a:t>
            </a:r>
          </a:p>
          <a:p>
            <a:r>
              <a:rPr kumimoji="0" lang="zh-CN" altLang="en-US"/>
              <a:t>         </a:t>
            </a:r>
            <a:r>
              <a:rPr kumimoji="0" lang="en-US" altLang="zh-CN"/>
              <a:t>}</a:t>
            </a:r>
          </a:p>
          <a:p>
            <a:r>
              <a:rPr kumimoji="0" lang="en-US" altLang="zh-CN"/>
              <a:t>         printf("%c",c);</a:t>
            </a:r>
          </a:p>
          <a:p>
            <a:r>
              <a:rPr kumimoji="0" lang="zh-CN" altLang="en-US"/>
              <a:t>     </a:t>
            </a:r>
            <a:r>
              <a:rPr kumimoji="0" lang="en-US" altLang="zh-CN"/>
              <a:t>}</a:t>
            </a:r>
          </a:p>
          <a:p>
            <a:r>
              <a:rPr kumimoji="0" lang="en-US" altLang="zh-CN"/>
              <a:t>	return 0;</a:t>
            </a:r>
          </a:p>
          <a:p>
            <a:r>
              <a:rPr kumimoji="0" lang="en-US" altLang="zh-CN"/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8B34-FDAF-CA47-BD8B-F0DAD985676F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0991-7A81-7B44-A495-C1A3453C243B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493520" y="2470785"/>
            <a:ext cx="226695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/>
              <a:t>BEGIN</a:t>
            </a:r>
            <a:r>
              <a:rPr lang="zh-CN" altLang="en-US" sz="1800" dirty="0"/>
              <a:t>（算法开始）</a:t>
            </a:r>
          </a:p>
          <a:p>
            <a:pPr>
              <a:spcBef>
                <a:spcPct val="50000"/>
              </a:spcBef>
            </a:pPr>
            <a:r>
              <a:rPr lang="zh-CN" altLang="en-US" sz="1800" dirty="0"/>
              <a:t>    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=1</a:t>
            </a:r>
          </a:p>
          <a:p>
            <a:pPr>
              <a:spcBef>
                <a:spcPct val="50000"/>
              </a:spcBef>
            </a:pPr>
            <a:r>
              <a:rPr lang="en-US" altLang="zh-CN" sz="1800" dirty="0"/>
              <a:t>     do</a:t>
            </a:r>
          </a:p>
          <a:p>
            <a:pPr>
              <a:spcBef>
                <a:spcPct val="50000"/>
              </a:spcBef>
            </a:pPr>
            <a:r>
              <a:rPr lang="en-US" altLang="zh-CN" sz="1800" dirty="0"/>
              <a:t>     {</a:t>
            </a:r>
          </a:p>
          <a:p>
            <a:pPr>
              <a:spcBef>
                <a:spcPct val="50000"/>
              </a:spcBef>
            </a:pPr>
            <a:r>
              <a:rPr lang="en-US" altLang="zh-CN" sz="1800" dirty="0"/>
              <a:t>         if(</a:t>
            </a:r>
            <a:r>
              <a:rPr lang="en-US" altLang="zh-CN" sz="1800" dirty="0" err="1"/>
              <a:t>g</a:t>
            </a:r>
            <a:r>
              <a:rPr lang="en-US" altLang="zh-CN" sz="1800" baseline="-25000" dirty="0" err="1"/>
              <a:t>i</a:t>
            </a:r>
            <a:r>
              <a:rPr lang="en-US" altLang="zh-CN" sz="1800" dirty="0"/>
              <a:t>&gt;=80)</a:t>
            </a:r>
          </a:p>
          <a:p>
            <a:pPr>
              <a:spcBef>
                <a:spcPct val="50000"/>
              </a:spcBef>
            </a:pPr>
            <a:r>
              <a:rPr lang="en-US" altLang="zh-CN" sz="1800" dirty="0"/>
              <a:t>            </a:t>
            </a:r>
            <a:r>
              <a:rPr lang="zh-CN" altLang="en-US" sz="1800" dirty="0"/>
              <a:t>打印</a:t>
            </a:r>
            <a:r>
              <a:rPr lang="en-US" altLang="zh-CN" sz="1800" dirty="0" err="1"/>
              <a:t>n</a:t>
            </a:r>
            <a:r>
              <a:rPr lang="en-US" altLang="zh-CN" sz="1800" baseline="-25000" dirty="0" err="1"/>
              <a:t>i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g</a:t>
            </a:r>
            <a:r>
              <a:rPr lang="en-US" altLang="zh-CN" sz="1800" baseline="-25000" dirty="0" err="1"/>
              <a:t>i</a:t>
            </a:r>
            <a:endParaRPr lang="en-US" altLang="zh-CN" sz="1800" baseline="-250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+ 1;</a:t>
            </a:r>
          </a:p>
          <a:p>
            <a:pPr>
              <a:spcBef>
                <a:spcPct val="50000"/>
              </a:spcBef>
            </a:pPr>
            <a:r>
              <a:rPr lang="en-US" altLang="zh-CN" sz="1800" dirty="0"/>
              <a:t>      }while(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&lt;=50)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END</a:t>
            </a:r>
            <a:r>
              <a:rPr lang="zh-CN" altLang="en-US" sz="1800" dirty="0"/>
              <a:t>（算法结束）</a:t>
            </a: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00812" y="561856"/>
            <a:ext cx="7772400" cy="596384"/>
          </a:xfrm>
        </p:spPr>
        <p:txBody>
          <a:bodyPr>
            <a:normAutofit fontScale="90000"/>
          </a:bodyPr>
          <a:lstStyle/>
          <a:p>
            <a:r>
              <a:rPr kumimoji="0" lang="zh-CN" altLang="en-US">
                <a:latin typeface="Times New Roman" charset="0"/>
                <a:ea typeface="隶书" charset="0"/>
              </a:rPr>
              <a:t>常用的算法表示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812" y="1405701"/>
            <a:ext cx="7772400" cy="4050792"/>
          </a:xfrm>
        </p:spPr>
        <p:txBody>
          <a:bodyPr>
            <a:normAutofit/>
          </a:bodyPr>
          <a:lstStyle/>
          <a:p>
            <a:pPr marL="514350" lvl="1" indent="-514350">
              <a:buFont typeface="Candara" charset="0"/>
              <a:buAutoNum type="arabicPeriod" startAt="3"/>
            </a:pPr>
            <a:r>
              <a:rPr lang="zh-CN" altLang="en-US" sz="2800">
                <a:latin typeface="华文楷体" charset="-122"/>
                <a:ea typeface="隶书" charset="0"/>
              </a:rPr>
              <a:t>伪代码表示法</a:t>
            </a:r>
            <a:r>
              <a:rPr lang="en-US" altLang="zh-CN" sz="2800" dirty="0">
                <a:latin typeface="华文楷体" charset="-122"/>
                <a:ea typeface="隶书" charset="0"/>
              </a:rPr>
              <a:t>——</a:t>
            </a:r>
            <a:r>
              <a:rPr lang="zh-CN" altLang="en-US" sz="2800" dirty="0">
                <a:latin typeface="华文楷体" charset="-122"/>
                <a:ea typeface="隶书" charset="0"/>
              </a:rPr>
              <a:t>用介于自然语言和计算机语言之间的文字和符号来描述。</a:t>
            </a:r>
          </a:p>
          <a:p>
            <a:pPr marL="0" indent="0">
              <a:buFont typeface="Wingdings" charset="2"/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6DF1-2880-1141-B9B1-2375C0C37FF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132" y="699016"/>
            <a:ext cx="7772400" cy="565904"/>
          </a:xfrm>
        </p:spPr>
        <p:txBody>
          <a:bodyPr>
            <a:normAutofit fontScale="90000"/>
          </a:bodyPr>
          <a:lstStyle/>
          <a:p>
            <a:r>
              <a:rPr kumimoji="0" lang="en-US" altLang="zh-CN">
                <a:latin typeface="Times New Roman" charset="0"/>
                <a:ea typeface="隶书" charset="0"/>
              </a:rPr>
              <a:t>4.2 </a:t>
            </a:r>
            <a:r>
              <a:rPr kumimoji="0" lang="zh-CN" altLang="en-US" dirty="0">
                <a:latin typeface="Times New Roman" charset="0"/>
                <a:ea typeface="隶书" charset="0"/>
              </a:rPr>
              <a:t>三种基本结构</a:t>
            </a:r>
          </a:p>
        </p:txBody>
      </p:sp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>
          <a:xfrm>
            <a:off x="710946" y="1743456"/>
            <a:ext cx="7772400" cy="4050792"/>
          </a:xfrm>
        </p:spPr>
        <p:txBody>
          <a:bodyPr/>
          <a:lstStyle/>
          <a:p>
            <a:r>
              <a:rPr kumimoji="0" lang="zh-CN" altLang="en-US" dirty="0">
                <a:latin typeface="Arial" charset="0"/>
              </a:rPr>
              <a:t>顺序结构、选择结构、循环结构</a:t>
            </a:r>
          </a:p>
          <a:p>
            <a:r>
              <a:rPr kumimoji="0" lang="zh-CN" altLang="en-US" dirty="0">
                <a:latin typeface="Arial" charset="0"/>
              </a:rPr>
              <a:t>已经证明，任何程序均可只用这三种结构实现</a:t>
            </a:r>
          </a:p>
          <a:p>
            <a:pPr lvl="1"/>
            <a:r>
              <a:rPr kumimoji="0" lang="en-US" altLang="zh-CN" dirty="0" err="1">
                <a:latin typeface="Arial" charset="0"/>
              </a:rPr>
              <a:t>BÖhm</a:t>
            </a:r>
            <a:r>
              <a:rPr kumimoji="0" lang="en-US" altLang="zh-CN" dirty="0">
                <a:latin typeface="Arial" charset="0"/>
              </a:rPr>
              <a:t>, </a:t>
            </a:r>
            <a:r>
              <a:rPr kumimoji="0" lang="en-US" altLang="zh-CN" dirty="0" err="1">
                <a:latin typeface="Arial" charset="0"/>
              </a:rPr>
              <a:t>Corrado</a:t>
            </a:r>
            <a:r>
              <a:rPr kumimoji="0" lang="en-US" altLang="zh-CN" dirty="0">
                <a:latin typeface="Arial" charset="0"/>
              </a:rPr>
              <a:t>, and </a:t>
            </a:r>
            <a:r>
              <a:rPr kumimoji="0" lang="en-US" altLang="zh-CN" dirty="0" err="1">
                <a:latin typeface="Arial" charset="0"/>
              </a:rPr>
              <a:t>Jacopini</a:t>
            </a:r>
            <a:r>
              <a:rPr kumimoji="0" lang="en-US" altLang="zh-CN" dirty="0">
                <a:latin typeface="Arial" charset="0"/>
              </a:rPr>
              <a:t> </a:t>
            </a:r>
            <a:r>
              <a:rPr kumimoji="0" lang="en-US" altLang="zh-CN" dirty="0" err="1">
                <a:latin typeface="Arial" charset="0"/>
              </a:rPr>
              <a:t>Guiseppe</a:t>
            </a:r>
            <a:r>
              <a:rPr kumimoji="0" lang="en-US" altLang="zh-CN" dirty="0">
                <a:latin typeface="Arial" charset="0"/>
              </a:rPr>
              <a:t>. </a:t>
            </a:r>
            <a:br>
              <a:rPr kumimoji="0" lang="en-US" altLang="zh-CN" dirty="0">
                <a:latin typeface="Arial" charset="0"/>
              </a:rPr>
            </a:br>
            <a:r>
              <a:rPr kumimoji="0" lang="en-US" altLang="zh-CN" dirty="0">
                <a:latin typeface="Arial" charset="0"/>
              </a:rPr>
              <a:t>"Flow diagrams, Turing machines and languages with only two formation rules." </a:t>
            </a:r>
            <a:br>
              <a:rPr kumimoji="0" lang="en-US" altLang="zh-CN" dirty="0">
                <a:latin typeface="Arial" charset="0"/>
              </a:rPr>
            </a:br>
            <a:r>
              <a:rPr kumimoji="0" lang="en-US" altLang="zh-CN" i="1" dirty="0">
                <a:latin typeface="Arial" charset="0"/>
              </a:rPr>
              <a:t>Communication of ACM</a:t>
            </a:r>
            <a:r>
              <a:rPr kumimoji="0" lang="en-US" altLang="zh-CN" dirty="0">
                <a:latin typeface="Arial" charset="0"/>
              </a:rPr>
              <a:t>, 9(5):366-371, May 1966. </a:t>
            </a:r>
            <a:endParaRPr kumimoji="0" lang="zh-CN" altLang="en-US" dirty="0">
              <a:latin typeface="Arial" charset="0"/>
            </a:endParaRPr>
          </a:p>
          <a:p>
            <a:r>
              <a:rPr kumimoji="0" lang="zh-CN" altLang="en-US" dirty="0">
                <a:latin typeface="Arial" charset="0"/>
              </a:rPr>
              <a:t>只用这三种结构的程序，叫结构化程序</a:t>
            </a:r>
          </a:p>
          <a:p>
            <a:r>
              <a:rPr kumimoji="0" lang="zh-CN" altLang="en-US" dirty="0">
                <a:latin typeface="Arial" charset="0"/>
              </a:rPr>
              <a:t>程序“必须”符合结构化规则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D6B5-A4AA-AE4C-AF78-5BC80938533C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B429-98A9-134E-820D-5FA7DBF3CB19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4734</Words>
  <Application>Microsoft Macintosh PowerPoint</Application>
  <PresentationFormat>全屏显示(4:3)</PresentationFormat>
  <Paragraphs>1302</Paragraphs>
  <Slides>74</Slides>
  <Notes>73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94" baseType="lpstr">
      <vt:lpstr>Calibri</vt:lpstr>
      <vt:lpstr>Candara</vt:lpstr>
      <vt:lpstr>Courier New</vt:lpstr>
      <vt:lpstr>Monotype Sorts</vt:lpstr>
      <vt:lpstr>Rockwell</vt:lpstr>
      <vt:lpstr>Rockwell Condensed</vt:lpstr>
      <vt:lpstr>Rockwell Extra Bold</vt:lpstr>
      <vt:lpstr>Symbol</vt:lpstr>
      <vt:lpstr>Times New Roman</vt:lpstr>
      <vt:lpstr>Tms Rmn</vt:lpstr>
      <vt:lpstr>Wingdings</vt:lpstr>
      <vt:lpstr>方正姚体</vt:lpstr>
      <vt:lpstr>黑体</vt:lpstr>
      <vt:lpstr>华文楷体</vt:lpstr>
      <vt:lpstr>隶书</vt:lpstr>
      <vt:lpstr>宋体</vt:lpstr>
      <vt:lpstr>Arial</vt:lpstr>
      <vt:lpstr>木活字</vt:lpstr>
      <vt:lpstr>Visio</vt:lpstr>
      <vt:lpstr>公式</vt:lpstr>
      <vt:lpstr>计算机程序设计1</vt:lpstr>
      <vt:lpstr>本章主要内容</vt:lpstr>
      <vt:lpstr>本章重点、难点</vt:lpstr>
      <vt:lpstr>PowerPoint 演示文稿</vt:lpstr>
      <vt:lpstr>4.1 算法概述</vt:lpstr>
      <vt:lpstr>常用的算法表示</vt:lpstr>
      <vt:lpstr>常用的算法表示</vt:lpstr>
      <vt:lpstr>常用的算法表示</vt:lpstr>
      <vt:lpstr>4.2 三种基本结构</vt:lpstr>
      <vt:lpstr>结构化程序设计的核心思想 </vt:lpstr>
      <vt:lpstr>顺序结构</vt:lpstr>
      <vt:lpstr>分支结构（选择结构）</vt:lpstr>
      <vt:lpstr>分支结构</vt:lpstr>
      <vt:lpstr>循环结构</vt:lpstr>
      <vt:lpstr>循环结构</vt:lpstr>
      <vt:lpstr>4.3 分支结构</vt:lpstr>
      <vt:lpstr>分支结构</vt:lpstr>
      <vt:lpstr>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说明</vt:lpstr>
      <vt:lpstr>例  考虑下面程序输出结果:</vt:lpstr>
      <vt:lpstr>例题：输入一个年份，判断是否为闰年(四年一闰，百年不闰，四百年又闰 )</vt:lpstr>
      <vt:lpstr>Switch语句（开关分支语句）</vt:lpstr>
      <vt:lpstr>说明</vt:lpstr>
      <vt:lpstr>PowerPoint 演示文稿</vt:lpstr>
      <vt:lpstr>PowerPoint 演示文稿</vt:lpstr>
      <vt:lpstr>4.4 循环结构</vt:lpstr>
      <vt:lpstr>goto语句</vt:lpstr>
      <vt:lpstr>PowerPoint 演示文稿</vt:lpstr>
      <vt:lpstr>Dijkstra和 goto</vt:lpstr>
      <vt:lpstr>Dijkstra和 goto</vt:lpstr>
      <vt:lpstr>糟糕的goto</vt:lpstr>
      <vt:lpstr>Dijkstra和 goto</vt:lpstr>
      <vt:lpstr>使用goto的原则</vt:lpstr>
      <vt:lpstr>Dijkstra说过的话</vt:lpstr>
      <vt:lpstr>while语句</vt:lpstr>
      <vt:lpstr>while语句</vt:lpstr>
      <vt:lpstr>PowerPoint 演示文稿</vt:lpstr>
      <vt:lpstr>PowerPoint 演示文稿</vt:lpstr>
      <vt:lpstr>do~while语句</vt:lpstr>
      <vt:lpstr>说明</vt:lpstr>
      <vt:lpstr>PowerPoint 演示文稿</vt:lpstr>
      <vt:lpstr>PowerPoint 演示文稿</vt:lpstr>
      <vt:lpstr>for语句</vt:lpstr>
      <vt:lpstr>说明</vt:lpstr>
      <vt:lpstr>PowerPoint 演示文稿</vt:lpstr>
      <vt:lpstr>下面程序的输出结果是多少？</vt:lpstr>
      <vt:lpstr>循环的嵌套</vt:lpstr>
      <vt:lpstr>PowerPoint 演示文稿</vt:lpstr>
      <vt:lpstr>PowerPoint 演示文稿</vt:lpstr>
      <vt:lpstr>选择三种循环的一般原则</vt:lpstr>
      <vt:lpstr>使用嵌套的循环体时，应注意以下问题 </vt:lpstr>
      <vt:lpstr>死循环</vt:lpstr>
      <vt:lpstr>编程</vt:lpstr>
      <vt:lpstr>PowerPoint 演示文稿</vt:lpstr>
      <vt:lpstr>编程</vt:lpstr>
      <vt:lpstr>方法1:采用三重循环穷举x,y,z的全部可能的组合 </vt:lpstr>
      <vt:lpstr>方法2：改进算法 </vt:lpstr>
      <vt:lpstr>4.5 辅助控制语句</vt:lpstr>
      <vt:lpstr> </vt:lpstr>
      <vt:lpstr>PowerPoint 演示文稿</vt:lpstr>
      <vt:lpstr>PowerPoint 演示文稿</vt:lpstr>
      <vt:lpstr>PowerPoint 演示文稿</vt:lpstr>
      <vt:lpstr>PowerPoint 演示文稿</vt:lpstr>
      <vt:lpstr>break和continue</vt:lpstr>
      <vt:lpstr>Thanks for thinking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程序的控制结构</dc:title>
  <dc:creator>Microsoft Office 用户</dc:creator>
  <cp:lastModifiedBy>Microsoft Office 用户</cp:lastModifiedBy>
  <cp:revision>120</cp:revision>
  <dcterms:created xsi:type="dcterms:W3CDTF">2016-10-17T09:53:45Z</dcterms:created>
  <dcterms:modified xsi:type="dcterms:W3CDTF">2018-10-11T05:17:37Z</dcterms:modified>
</cp:coreProperties>
</file>