
<file path=[Content_Types].xml><?xml version="1.0" encoding="utf-8"?>
<Types xmlns="http://schemas.openxmlformats.org/package/2006/content-types">
  <Default Extension="bin" ContentType="audio/unknown"/>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9" r:id="rId1"/>
  </p:sldMasterIdLst>
  <p:notesMasterIdLst>
    <p:notesMasterId r:id="rId91"/>
  </p:notesMasterIdLst>
  <p:handoutMasterIdLst>
    <p:handoutMasterId r:id="rId92"/>
  </p:handoutMasterIdLst>
  <p:sldIdLst>
    <p:sldId id="535" r:id="rId2"/>
    <p:sldId id="388" r:id="rId3"/>
    <p:sldId id="633" r:id="rId4"/>
    <p:sldId id="651" r:id="rId5"/>
    <p:sldId id="652" r:id="rId6"/>
    <p:sldId id="657" r:id="rId7"/>
    <p:sldId id="658" r:id="rId8"/>
    <p:sldId id="660" r:id="rId9"/>
    <p:sldId id="661" r:id="rId10"/>
    <p:sldId id="688" r:id="rId11"/>
    <p:sldId id="654" r:id="rId12"/>
    <p:sldId id="662" r:id="rId13"/>
    <p:sldId id="655" r:id="rId14"/>
    <p:sldId id="664" r:id="rId15"/>
    <p:sldId id="487" r:id="rId16"/>
    <p:sldId id="550" r:id="rId17"/>
    <p:sldId id="455" r:id="rId18"/>
    <p:sldId id="542" r:id="rId19"/>
    <p:sldId id="543" r:id="rId20"/>
    <p:sldId id="544" r:id="rId21"/>
    <p:sldId id="545" r:id="rId22"/>
    <p:sldId id="546" r:id="rId23"/>
    <p:sldId id="547" r:id="rId24"/>
    <p:sldId id="548" r:id="rId25"/>
    <p:sldId id="549" r:id="rId26"/>
    <p:sldId id="447" r:id="rId27"/>
    <p:sldId id="492" r:id="rId28"/>
    <p:sldId id="491" r:id="rId29"/>
    <p:sldId id="646" r:id="rId30"/>
    <p:sldId id="554" r:id="rId31"/>
    <p:sldId id="555" r:id="rId32"/>
    <p:sldId id="556" r:id="rId33"/>
    <p:sldId id="557" r:id="rId34"/>
    <p:sldId id="558" r:id="rId35"/>
    <p:sldId id="559" r:id="rId36"/>
    <p:sldId id="560" r:id="rId37"/>
    <p:sldId id="561" r:id="rId38"/>
    <p:sldId id="562" r:id="rId39"/>
    <p:sldId id="563" r:id="rId40"/>
    <p:sldId id="568" r:id="rId41"/>
    <p:sldId id="586" r:id="rId42"/>
    <p:sldId id="588" r:id="rId43"/>
    <p:sldId id="589" r:id="rId44"/>
    <p:sldId id="628" r:id="rId45"/>
    <p:sldId id="630" r:id="rId46"/>
    <p:sldId id="668" r:id="rId47"/>
    <p:sldId id="570" r:id="rId48"/>
    <p:sldId id="571" r:id="rId49"/>
    <p:sldId id="572" r:id="rId50"/>
    <p:sldId id="573" r:id="rId51"/>
    <p:sldId id="574" r:id="rId52"/>
    <p:sldId id="575" r:id="rId53"/>
    <p:sldId id="577" r:id="rId54"/>
    <p:sldId id="578" r:id="rId55"/>
    <p:sldId id="580" r:id="rId56"/>
    <p:sldId id="620" r:id="rId57"/>
    <p:sldId id="621" r:id="rId58"/>
    <p:sldId id="622" r:id="rId59"/>
    <p:sldId id="623" r:id="rId60"/>
    <p:sldId id="647" r:id="rId61"/>
    <p:sldId id="648" r:id="rId62"/>
    <p:sldId id="610" r:id="rId63"/>
    <p:sldId id="649" r:id="rId64"/>
    <p:sldId id="678" r:id="rId65"/>
    <p:sldId id="679" r:id="rId66"/>
    <p:sldId id="680" r:id="rId67"/>
    <p:sldId id="681" r:id="rId68"/>
    <p:sldId id="682" r:id="rId69"/>
    <p:sldId id="683" r:id="rId70"/>
    <p:sldId id="684" r:id="rId71"/>
    <p:sldId id="673" r:id="rId72"/>
    <p:sldId id="584" r:id="rId73"/>
    <p:sldId id="585" r:id="rId74"/>
    <p:sldId id="685" r:id="rId75"/>
    <p:sldId id="686" r:id="rId76"/>
    <p:sldId id="687" r:id="rId77"/>
    <p:sldId id="631" r:id="rId78"/>
    <p:sldId id="632" r:id="rId79"/>
    <p:sldId id="665" r:id="rId80"/>
    <p:sldId id="666" r:id="rId81"/>
    <p:sldId id="667" r:id="rId82"/>
    <p:sldId id="669" r:id="rId83"/>
    <p:sldId id="670" r:id="rId84"/>
    <p:sldId id="671" r:id="rId85"/>
    <p:sldId id="672" r:id="rId86"/>
    <p:sldId id="676" r:id="rId87"/>
    <p:sldId id="677" r:id="rId88"/>
    <p:sldId id="674" r:id="rId89"/>
    <p:sldId id="675" r:id="rId90"/>
  </p:sldIdLst>
  <p:sldSz cx="9144000" cy="6858000" type="screen4x3"/>
  <p:notesSz cx="6670675" cy="9929813"/>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880000"/>
    <a:srgbClr val="996600"/>
    <a:srgbClr val="FF9900"/>
    <a:srgbClr val="669900"/>
    <a:srgbClr val="9900CC"/>
    <a:srgbClr val="0033CC"/>
    <a:srgbClr val="FF33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p:restoredTop sz="93073"/>
  </p:normalViewPr>
  <p:slideViewPr>
    <p:cSldViewPr>
      <p:cViewPr varScale="1">
        <p:scale>
          <a:sx n="118" d="100"/>
          <a:sy n="118" d="100"/>
        </p:scale>
        <p:origin x="15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Times" charset="0"/>
                <a:ea typeface="+mn-ea"/>
              </a:defRPr>
            </a:lvl1pPr>
          </a:lstStyle>
          <a:p>
            <a:pPr>
              <a:defRPr/>
            </a:pPr>
            <a:endParaRPr lang="en-US" altLang="zh-CN"/>
          </a:p>
        </p:txBody>
      </p:sp>
      <p:sp>
        <p:nvSpPr>
          <p:cNvPr id="24579" name="Rectangle 3"/>
          <p:cNvSpPr>
            <a:spLocks noGrp="1" noChangeArrowheads="1"/>
          </p:cNvSpPr>
          <p:nvPr>
            <p:ph type="dt" sz="quarter" idx="1"/>
          </p:nvPr>
        </p:nvSpPr>
        <p:spPr bwMode="auto">
          <a:xfrm>
            <a:off x="377825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Times" charset="0"/>
                <a:ea typeface="+mn-ea"/>
              </a:defRPr>
            </a:lvl1pPr>
          </a:lstStyle>
          <a:p>
            <a:pPr>
              <a:defRPr/>
            </a:pPr>
            <a:endParaRPr lang="en-US" altLang="zh-CN"/>
          </a:p>
        </p:txBody>
      </p:sp>
      <p:sp>
        <p:nvSpPr>
          <p:cNvPr id="24580" name="Rectangle 4"/>
          <p:cNvSpPr>
            <a:spLocks noGrp="1" noChangeArrowheads="1"/>
          </p:cNvSpPr>
          <p:nvPr>
            <p:ph type="ftr" sz="quarter" idx="2"/>
          </p:nvPr>
        </p:nvSpPr>
        <p:spPr bwMode="auto">
          <a:xfrm>
            <a:off x="0" y="9431338"/>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Times" charset="0"/>
                <a:ea typeface="+mn-ea"/>
              </a:defRPr>
            </a:lvl1pPr>
          </a:lstStyle>
          <a:p>
            <a:pPr>
              <a:defRPr/>
            </a:pPr>
            <a:endParaRPr lang="en-US" altLang="zh-CN"/>
          </a:p>
        </p:txBody>
      </p:sp>
      <p:sp>
        <p:nvSpPr>
          <p:cNvPr id="24581" name="Rectangle 5"/>
          <p:cNvSpPr>
            <a:spLocks noGrp="1" noChangeArrowheads="1"/>
          </p:cNvSpPr>
          <p:nvPr>
            <p:ph type="sldNum" sz="quarter" idx="3"/>
          </p:nvPr>
        </p:nvSpPr>
        <p:spPr bwMode="auto">
          <a:xfrm>
            <a:off x="3778250" y="9431338"/>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Times" charset="0"/>
              </a:defRPr>
            </a:lvl1pPr>
          </a:lstStyle>
          <a:p>
            <a:fld id="{8ECB9D54-32EB-B144-A9FD-9EDADC23BF42}" type="slidenum">
              <a:rPr lang="zh-CN" altLang="en-US"/>
              <a:pPr/>
              <a:t>‹#›</a:t>
            </a:fld>
            <a:endParaRPr lang="en-US" altLang="zh-CN"/>
          </a:p>
        </p:txBody>
      </p:sp>
    </p:spTree>
    <p:extLst>
      <p:ext uri="{BB962C8B-B14F-4D97-AF65-F5344CB8AC3E}">
        <p14:creationId xmlns:p14="http://schemas.microsoft.com/office/powerpoint/2010/main" val="1743738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371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96092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741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B0AE8D5A-544A-6740-B0D2-35701C697FDB}" type="slidenum">
              <a:rPr kumimoji="0" lang="en-US" altLang="zh-CN">
                <a:effectLst>
                  <a:outerShdw blurRad="38100" dist="38100" dir="2700000" algn="tl">
                    <a:srgbClr val="C0C0C0"/>
                  </a:outerShdw>
                </a:effectLst>
              </a:rPr>
              <a:pPr/>
              <a:t>11</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55716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2969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6588652F-BE20-AC4B-B3A1-C163BE999BD8}" type="slidenum">
              <a:rPr kumimoji="0" lang="en-US" altLang="zh-CN">
                <a:effectLst>
                  <a:outerShdw blurRad="38100" dist="38100" dir="2700000" algn="tl">
                    <a:srgbClr val="C0C0C0"/>
                  </a:outerShdw>
                </a:effectLst>
              </a:rPr>
              <a:pPr/>
              <a:t>12</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58582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997C278F-C981-684A-81B9-7944FEDA237A}" type="slidenum">
              <a:rPr kumimoji="0" lang="en-US" altLang="zh-CN">
                <a:effectLst>
                  <a:outerShdw blurRad="38100" dist="38100" dir="2700000" algn="tl">
                    <a:srgbClr val="C0C0C0"/>
                  </a:outerShdw>
                </a:effectLst>
              </a:rPr>
              <a:pPr/>
              <a:t>13</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307424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3174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D358CD94-1878-F54B-B588-3C08A5C9D39E}" type="slidenum">
              <a:rPr kumimoji="0" lang="en-US" altLang="zh-CN">
                <a:effectLst>
                  <a:outerShdw blurRad="38100" dist="38100" dir="2700000" algn="tl">
                    <a:srgbClr val="C0C0C0"/>
                  </a:outerShdw>
                </a:effectLst>
              </a:rPr>
              <a:pPr/>
              <a:t>14</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335747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53155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35255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59038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7719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472578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22457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707844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09400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903858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000327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43580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24069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784445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xfrm>
            <a:off x="852488" y="744538"/>
            <a:ext cx="4965700" cy="37242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4"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a:latin typeface="Arial" charset="0"/>
                <a:ea typeface="宋体" charset="0"/>
              </a:rPr>
              <a:t>“</a:t>
            </a:r>
            <a:r>
              <a:rPr kumimoji="0" lang="en-US" altLang="zh-CN">
                <a:latin typeface="Times New Roman" charset="0"/>
                <a:ea typeface="宋体" charset="0"/>
              </a:rPr>
              <a:t>q=p+3;</a:t>
            </a:r>
            <a:r>
              <a:rPr kumimoji="0" lang="en-US" altLang="zh-CN">
                <a:latin typeface="Arial" charset="0"/>
                <a:ea typeface="宋体" charset="0"/>
              </a:rPr>
              <a:t>”</a:t>
            </a:r>
            <a:r>
              <a:rPr kumimoji="0" lang="zh-CN" altLang="en-US">
                <a:latin typeface="Times New Roman" charset="0"/>
                <a:ea typeface="宋体" charset="0"/>
              </a:rPr>
              <a:t>是合法语句，由此可以知道</a:t>
            </a:r>
            <a:r>
              <a:rPr kumimoji="0" lang="zh-CN" altLang="en-US">
                <a:latin typeface="Arial" charset="0"/>
                <a:ea typeface="宋体" charset="0"/>
              </a:rPr>
              <a:t>“</a:t>
            </a:r>
            <a:r>
              <a:rPr kumimoji="0" lang="en-US" altLang="zh-CN">
                <a:latin typeface="Times New Roman" charset="0"/>
                <a:ea typeface="宋体" charset="0"/>
              </a:rPr>
              <a:t>q=p;</a:t>
            </a:r>
            <a:r>
              <a:rPr kumimoji="0" lang="en-US" altLang="zh-CN">
                <a:latin typeface="Arial" charset="0"/>
                <a:ea typeface="宋体" charset="0"/>
              </a:rPr>
              <a:t>”</a:t>
            </a:r>
            <a:r>
              <a:rPr kumimoji="0" lang="zh-CN" altLang="en-US">
                <a:latin typeface="Times New Roman" charset="0"/>
                <a:ea typeface="宋体" charset="0"/>
              </a:rPr>
              <a:t>也是合法的。我们一直强调指针就是一个变量，所以变量之间的赋值操作自然在指针上也有效。</a:t>
            </a:r>
            <a:endParaRPr kumimoji="0" lang="en-US" altLang="zh-CN">
              <a:latin typeface="Times New Roman" charset="0"/>
              <a:ea typeface="宋体" charset="0"/>
            </a:endParaRPr>
          </a:p>
        </p:txBody>
      </p:sp>
    </p:spTree>
    <p:extLst>
      <p:ext uri="{BB962C8B-B14F-4D97-AF65-F5344CB8AC3E}">
        <p14:creationId xmlns:p14="http://schemas.microsoft.com/office/powerpoint/2010/main" val="1573211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151842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59501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5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42339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1740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98173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475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40570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725032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885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596698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089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763767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294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135790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56139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87348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909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28620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547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00500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a:xfrm>
            <a:off x="666750" y="4716463"/>
            <a:ext cx="5337175" cy="4468812"/>
          </a:xfrm>
          <a:prstGeom prst="rect">
            <a:avLst/>
          </a:prstGeom>
        </p:spPr>
        <p:txBody>
          <a:bodyPr>
            <a:normAutofit/>
          </a:bodyPr>
          <a:lstStyle/>
          <a:p>
            <a:pPr>
              <a:defRPr/>
            </a:pPr>
            <a:r>
              <a:rPr kumimoji="0" lang="zh-CN" altLang="en-US">
                <a:latin typeface="Times New Roman" charset="0"/>
                <a:ea typeface="宋体" charset="0"/>
              </a:rPr>
              <a:t>我们回忆一下定义一个变量后，内存的存储状态。定义了整型变量</a:t>
            </a:r>
            <a:r>
              <a:rPr kumimoji="0" lang="en-US" altLang="zh-CN">
                <a:latin typeface="Times New Roman" charset="0"/>
                <a:ea typeface="宋体" charset="0"/>
              </a:rPr>
              <a:t>a</a:t>
            </a:r>
            <a:r>
              <a:rPr kumimoji="0" lang="zh-CN" altLang="en-US">
                <a:latin typeface="Times New Roman" charset="0"/>
                <a:ea typeface="宋体" charset="0"/>
              </a:rPr>
              <a:t>，</a:t>
            </a:r>
            <a:endParaRPr kumimoji="0" lang="en-US" altLang="zh-CN">
              <a:latin typeface="Times New Roman" charset="0"/>
              <a:ea typeface="宋体" charset="0"/>
            </a:endParaRPr>
          </a:p>
          <a:p>
            <a:pPr>
              <a:buFontTx/>
              <a:buBlip>
                <a:blip r:embed="rId3"/>
              </a:buBlip>
              <a:defRPr/>
            </a:pPr>
            <a:r>
              <a:rPr kumimoji="0" lang="en-US" altLang="zh-CN">
                <a:latin typeface="Times New Roman" charset="0"/>
                <a:ea typeface="宋体" charset="0"/>
              </a:rPr>
              <a:t>1</a:t>
            </a:r>
            <a:r>
              <a:rPr kumimoji="0" lang="zh-CN" altLang="en-US">
                <a:latin typeface="Times New Roman" charset="0"/>
                <a:ea typeface="宋体" charset="0"/>
              </a:rPr>
              <a:t>、首先，内存</a:t>
            </a:r>
            <a:r>
              <a:rPr kumimoji="0" lang="zh-CN" altLang="en-US">
                <a:solidFill>
                  <a:srgbClr val="CC0000"/>
                </a:solidFill>
                <a:effectLst>
                  <a:outerShdw blurRad="38100" dist="38100" dir="2700000" algn="tl">
                    <a:srgbClr val="DDDDDD"/>
                  </a:outerShdw>
                </a:effectLst>
                <a:latin typeface="Times New Roman" charset="0"/>
                <a:ea typeface="华文细黑" charset="0"/>
                <a:cs typeface="华文细黑" charset="0"/>
              </a:rPr>
              <a:t>按照变量类型分配空间。在</a:t>
            </a:r>
            <a:r>
              <a:rPr kumimoji="0" lang="en-US" altLang="zh-CN">
                <a:solidFill>
                  <a:srgbClr val="CC0000"/>
                </a:solidFill>
                <a:effectLst>
                  <a:outerShdw blurRad="38100" dist="38100" dir="2700000" algn="tl">
                    <a:srgbClr val="DDDDDD"/>
                  </a:outerShdw>
                </a:effectLst>
                <a:latin typeface="Times New Roman" charset="0"/>
                <a:ea typeface="华文细黑" charset="0"/>
                <a:cs typeface="华文细黑" charset="0"/>
              </a:rPr>
              <a:t>32</a:t>
            </a:r>
            <a:r>
              <a:rPr kumimoji="0" lang="zh-CN" altLang="en-US">
                <a:solidFill>
                  <a:srgbClr val="CC0000"/>
                </a:solidFill>
                <a:effectLst>
                  <a:outerShdw blurRad="38100" dist="38100" dir="2700000" algn="tl">
                    <a:srgbClr val="DDDDDD"/>
                  </a:outerShdw>
                </a:effectLst>
                <a:latin typeface="Times New Roman" charset="0"/>
                <a:ea typeface="华文细黑" charset="0"/>
                <a:cs typeface="华文细黑" charset="0"/>
              </a:rPr>
              <a:t>位的系统中，</a:t>
            </a:r>
            <a:r>
              <a:rPr kumimoji="0" lang="en-US" altLang="zh-CN">
                <a:solidFill>
                  <a:srgbClr val="CC0000"/>
                </a:solidFill>
                <a:effectLst>
                  <a:outerShdw blurRad="38100" dist="38100" dir="2700000" algn="tl">
                    <a:srgbClr val="DDDDDD"/>
                  </a:outerShdw>
                </a:effectLst>
                <a:latin typeface="Times New Roman" charset="0"/>
                <a:ea typeface="华文细黑" charset="0"/>
                <a:cs typeface="华文细黑" charset="0"/>
              </a:rPr>
              <a:t>int</a:t>
            </a:r>
            <a:r>
              <a:rPr kumimoji="0" lang="zh-CN" altLang="en-US">
                <a:solidFill>
                  <a:srgbClr val="CC0000"/>
                </a:solidFill>
                <a:effectLst>
                  <a:outerShdw blurRad="38100" dist="38100" dir="2700000" algn="tl">
                    <a:srgbClr val="DDDDDD"/>
                  </a:outerShdw>
                </a:effectLst>
                <a:latin typeface="Times New Roman" charset="0"/>
                <a:ea typeface="华文细黑" charset="0"/>
                <a:cs typeface="华文细黑" charset="0"/>
              </a:rPr>
              <a:t>占</a:t>
            </a:r>
            <a:r>
              <a:rPr kumimoji="0" lang="en-US" altLang="zh-CN">
                <a:solidFill>
                  <a:srgbClr val="CC0000"/>
                </a:solidFill>
                <a:effectLst>
                  <a:outerShdw blurRad="38100" dist="38100" dir="2700000" algn="tl">
                    <a:srgbClr val="DDDDDD"/>
                  </a:outerShdw>
                </a:effectLst>
                <a:latin typeface="Times New Roman" charset="0"/>
                <a:ea typeface="华文细黑" charset="0"/>
                <a:cs typeface="华文细黑" charset="0"/>
              </a:rPr>
              <a:t>4</a:t>
            </a:r>
            <a:r>
              <a:rPr kumimoji="0" lang="zh-CN" altLang="en-US">
                <a:solidFill>
                  <a:srgbClr val="CC0000"/>
                </a:solidFill>
                <a:effectLst>
                  <a:outerShdw blurRad="38100" dist="38100" dir="2700000" algn="tl">
                    <a:srgbClr val="DDDDDD"/>
                  </a:outerShdw>
                </a:effectLst>
                <a:latin typeface="Times New Roman" charset="0"/>
                <a:ea typeface="华文细黑" charset="0"/>
                <a:cs typeface="华文细黑" charset="0"/>
              </a:rPr>
              <a:t>个字节。</a:t>
            </a:r>
            <a:endParaRPr kumimoji="0" lang="en-US" altLang="zh-CN">
              <a:solidFill>
                <a:srgbClr val="CC0000"/>
              </a:solidFill>
              <a:effectLst>
                <a:outerShdw blurRad="38100" dist="38100" dir="2700000" algn="tl">
                  <a:srgbClr val="DDDDDD"/>
                </a:outerShdw>
              </a:effectLst>
              <a:latin typeface="Times New Roman" charset="0"/>
              <a:ea typeface="华文细黑" charset="0"/>
              <a:cs typeface="华文细黑" charset="0"/>
            </a:endParaRPr>
          </a:p>
          <a:p>
            <a:pPr>
              <a:buFontTx/>
              <a:buBlip>
                <a:blip r:embed="rId3"/>
              </a:buBlip>
              <a:defRPr/>
            </a:pPr>
            <a:r>
              <a:rPr kumimoji="0" lang="en-US" altLang="zh-CN">
                <a:solidFill>
                  <a:srgbClr val="CC0000"/>
                </a:solidFill>
                <a:effectLst>
                  <a:outerShdw blurRad="38100" dist="38100" dir="2700000" algn="tl">
                    <a:srgbClr val="DDDDDD"/>
                  </a:outerShdw>
                </a:effectLst>
                <a:latin typeface="Times New Roman" charset="0"/>
                <a:ea typeface="华文细黑" charset="0"/>
                <a:cs typeface="华文细黑" charset="0"/>
              </a:rPr>
              <a:t>2</a:t>
            </a:r>
            <a:r>
              <a:rPr kumimoji="0" lang="zh-CN" altLang="en-US">
                <a:solidFill>
                  <a:srgbClr val="CC0000"/>
                </a:solidFill>
                <a:effectLst>
                  <a:outerShdw blurRad="38100" dist="38100" dir="2700000" algn="tl">
                    <a:srgbClr val="DDDDDD"/>
                  </a:outerShdw>
                </a:effectLst>
                <a:latin typeface="Times New Roman" charset="0"/>
                <a:ea typeface="华文细黑" charset="0"/>
                <a:cs typeface="华文细黑" charset="0"/>
              </a:rPr>
              <a:t>、</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内存中的每个字节都有唯一的一个地址</a:t>
            </a:r>
          </a:p>
          <a:p>
            <a:pPr>
              <a:buFontTx/>
              <a:buBlip>
                <a:blip r:embed="rId3"/>
              </a:buBlip>
              <a:defRPr/>
            </a:pPr>
            <a:r>
              <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rPr>
              <a:t>3</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、地址是一个无符号整数，通常用</a:t>
            </a:r>
            <a:r>
              <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rPr>
              <a:t>16</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进制表示。其字长一般与主机相同</a:t>
            </a:r>
            <a:endPar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endParaRPr>
          </a:p>
          <a:p>
            <a:pPr>
              <a:defRPr/>
            </a:pP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通过赋值语句为</a:t>
            </a:r>
            <a:r>
              <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rPr>
              <a:t>a</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赋值，</a:t>
            </a:r>
            <a:r>
              <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rPr>
              <a:t>7</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转换为二进制后存储到这</a:t>
            </a:r>
            <a:r>
              <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rPr>
              <a:t>4</a:t>
            </a: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个字节中</a:t>
            </a:r>
            <a:endPar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endParaRPr>
          </a:p>
          <a:p>
            <a:pPr>
              <a:defRPr/>
            </a:pPr>
            <a:r>
              <a:rPr kumimoji="0" lang="zh-CN" altLang="en-US">
                <a:solidFill>
                  <a:schemeClr val="tx2"/>
                </a:solidFill>
                <a:effectLst>
                  <a:outerShdw blurRad="38100" dist="38100" dir="2700000" algn="tl">
                    <a:srgbClr val="DDDDDD"/>
                  </a:outerShdw>
                </a:effectLst>
                <a:latin typeface="Times New Roman" charset="0"/>
                <a:ea typeface="华文细黑" charset="0"/>
                <a:cs typeface="华文细黑" charset="0"/>
              </a:rPr>
              <a:t>这种通过变量名访问变量的方式称为变量的直接访问。</a:t>
            </a:r>
            <a:endParaRPr kumimoji="0" lang="en-US" altLang="zh-CN">
              <a:solidFill>
                <a:schemeClr val="tx2"/>
              </a:solidFill>
              <a:effectLst>
                <a:outerShdw blurRad="38100" dist="38100" dir="2700000" algn="tl">
                  <a:srgbClr val="DDDDDD"/>
                </a:outerShdw>
              </a:effectLst>
              <a:latin typeface="Times New Roman" charset="0"/>
              <a:ea typeface="华文细黑" charset="0"/>
              <a:cs typeface="华文细黑" charset="0"/>
            </a:endParaRPr>
          </a:p>
          <a:p>
            <a:pPr>
              <a:defRPr/>
            </a:pPr>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F2BD9ECC-006F-B84A-84CD-3B8608FF7A03}" type="slidenum">
              <a:rPr kumimoji="0" lang="en-US" altLang="zh-CN">
                <a:effectLst>
                  <a:outerShdw blurRad="38100" dist="38100" dir="2700000" algn="tl">
                    <a:srgbClr val="C0C0C0"/>
                  </a:outerShdw>
                </a:effectLst>
              </a:rPr>
              <a:pPr/>
              <a:t>4</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3734101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161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7395755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366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2042515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571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69726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776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7353040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185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496856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390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2506583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824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9548375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029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57396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233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639451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438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0092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3" name="备注占位符 2"/>
          <p:cNvSpPr>
            <a:spLocks noGrp="1"/>
          </p:cNvSpPr>
          <p:nvPr>
            <p:ph type="body" idx="1"/>
          </p:nvPr>
        </p:nvSpPr>
        <p:spPr>
          <a:xfrm>
            <a:off x="666750" y="4716463"/>
            <a:ext cx="5337175" cy="4468812"/>
          </a:xfrm>
          <a:prstGeom prst="rect">
            <a:avLst/>
          </a:prstGeom>
        </p:spPr>
        <p:txBody>
          <a:bodyPr>
            <a:normAutofit/>
          </a:bodyPr>
          <a:lstStyle/>
          <a:p>
            <a:pPr>
              <a:buFontTx/>
              <a:buBlip>
                <a:blip r:embed="rId3"/>
              </a:buBlip>
            </a:pPr>
            <a:r>
              <a:rPr kumimoji="0" lang="zh-CN" altLang="en-US">
                <a:solidFill>
                  <a:schemeClr val="tx2"/>
                </a:solidFill>
                <a:effectLst>
                  <a:outerShdw blurRad="38100" dist="38100" dir="2700000" algn="tl">
                    <a:srgbClr val="C0C0C0"/>
                  </a:outerShdw>
                </a:effectLst>
                <a:latin typeface="Times New Roman" charset="0"/>
                <a:ea typeface="华文细黑" charset="-122"/>
              </a:rPr>
              <a:t>通常为了简洁起见，我们这样描述内存，</a:t>
            </a:r>
            <a:endParaRPr kumimoji="0" lang="en-US" altLang="zh-CN">
              <a:solidFill>
                <a:schemeClr val="tx2"/>
              </a:solidFill>
              <a:effectLst>
                <a:outerShdw blurRad="38100" dist="38100" dir="2700000" algn="tl">
                  <a:srgbClr val="C0C0C0"/>
                </a:outerShdw>
              </a:effectLst>
              <a:latin typeface="Times New Roman" charset="0"/>
              <a:ea typeface="华文细黑" charset="-122"/>
            </a:endParaRPr>
          </a:p>
          <a:p>
            <a:pPr>
              <a:buFontTx/>
              <a:buBlip>
                <a:blip r:embed="rId3"/>
              </a:buBlip>
            </a:pPr>
            <a:r>
              <a:rPr kumimoji="0" lang="en-US" altLang="zh-CN">
                <a:solidFill>
                  <a:schemeClr val="tx2"/>
                </a:solidFill>
                <a:effectLst>
                  <a:outerShdw blurRad="38100" dist="38100" dir="2700000" algn="tl">
                    <a:srgbClr val="C0C0C0"/>
                  </a:outerShdw>
                </a:effectLst>
                <a:latin typeface="Times New Roman" charset="0"/>
                <a:ea typeface="华文细黑" charset="-122"/>
              </a:rPr>
              <a:t>1</a:t>
            </a:r>
            <a:r>
              <a:rPr kumimoji="0" lang="zh-CN" altLang="en-US">
                <a:solidFill>
                  <a:schemeClr val="tx2"/>
                </a:solidFill>
                <a:effectLst>
                  <a:outerShdw blurRad="38100" dist="38100" dir="2700000" algn="tl">
                    <a:srgbClr val="C0C0C0"/>
                  </a:outerShdw>
                </a:effectLst>
                <a:latin typeface="Times New Roman" charset="0"/>
                <a:ea typeface="华文细黑" charset="-122"/>
              </a:rPr>
              <a:t>）把二进制数转换为</a:t>
            </a:r>
            <a:r>
              <a:rPr kumimoji="0" lang="en-US" altLang="zh-CN">
                <a:solidFill>
                  <a:schemeClr val="tx2"/>
                </a:solidFill>
                <a:effectLst>
                  <a:outerShdw blurRad="38100" dist="38100" dir="2700000" algn="tl">
                    <a:srgbClr val="C0C0C0"/>
                  </a:outerShdw>
                </a:effectLst>
                <a:latin typeface="Times New Roman" charset="0"/>
                <a:ea typeface="华文细黑" charset="-122"/>
              </a:rPr>
              <a:t>10</a:t>
            </a:r>
            <a:r>
              <a:rPr kumimoji="0" lang="zh-CN" altLang="en-US">
                <a:solidFill>
                  <a:schemeClr val="tx2"/>
                </a:solidFill>
                <a:effectLst>
                  <a:outerShdw blurRad="38100" dist="38100" dir="2700000" algn="tl">
                    <a:srgbClr val="C0C0C0"/>
                  </a:outerShdw>
                </a:effectLst>
                <a:latin typeface="Times New Roman" charset="0"/>
                <a:ea typeface="华文细黑" charset="-122"/>
              </a:rPr>
              <a:t>进制</a:t>
            </a:r>
            <a:endParaRPr kumimoji="0" lang="en-US" altLang="zh-CN">
              <a:solidFill>
                <a:schemeClr val="tx2"/>
              </a:solidFill>
              <a:effectLst>
                <a:outerShdw blurRad="38100" dist="38100" dir="2700000" algn="tl">
                  <a:srgbClr val="C0C0C0"/>
                </a:outerShdw>
              </a:effectLst>
              <a:latin typeface="Times New Roman" charset="0"/>
              <a:ea typeface="华文细黑" charset="-122"/>
            </a:endParaRPr>
          </a:p>
          <a:p>
            <a:pPr>
              <a:buFontTx/>
              <a:buBlip>
                <a:blip r:embed="rId3"/>
              </a:buBlip>
            </a:pPr>
            <a:r>
              <a:rPr kumimoji="0" lang="en-US" altLang="zh-CN">
                <a:solidFill>
                  <a:schemeClr val="tx2"/>
                </a:solidFill>
                <a:effectLst>
                  <a:outerShdw blurRad="38100" dist="38100" dir="2700000" algn="tl">
                    <a:srgbClr val="C0C0C0"/>
                  </a:outerShdw>
                </a:effectLst>
                <a:latin typeface="Times New Roman" charset="0"/>
                <a:ea typeface="华文细黑" charset="-122"/>
              </a:rPr>
              <a:t>2</a:t>
            </a:r>
            <a:r>
              <a:rPr kumimoji="0" lang="zh-CN" altLang="en-US">
                <a:solidFill>
                  <a:schemeClr val="tx2"/>
                </a:solidFill>
                <a:effectLst>
                  <a:outerShdw blurRad="38100" dist="38100" dir="2700000" algn="tl">
                    <a:srgbClr val="C0C0C0"/>
                  </a:outerShdw>
                </a:effectLst>
                <a:latin typeface="Times New Roman" charset="0"/>
                <a:ea typeface="华文细黑" charset="-122"/>
              </a:rPr>
              <a:t>）我们关心的不是各个内存单元的具体地址值，而是每个变量的“起始地址”。</a:t>
            </a:r>
            <a:endParaRPr kumimoji="0" lang="en-US" altLang="zh-CN">
              <a:solidFill>
                <a:schemeClr val="tx2"/>
              </a:solidFill>
              <a:effectLst>
                <a:outerShdw blurRad="38100" dist="38100" dir="2700000" algn="tl">
                  <a:srgbClr val="C0C0C0"/>
                </a:outerShdw>
              </a:effectLst>
              <a:latin typeface="Times New Roman" charset="0"/>
              <a:ea typeface="华文细黑" charset="-122"/>
            </a:endParaRPr>
          </a:p>
          <a:p>
            <a:pPr>
              <a:buFontTx/>
              <a:buBlip>
                <a:blip r:embed="rId3"/>
              </a:buBlip>
            </a:pPr>
            <a:r>
              <a:rPr kumimoji="0" lang="zh-CN" altLang="en-US">
                <a:solidFill>
                  <a:schemeClr val="tx2"/>
                </a:solidFill>
                <a:effectLst>
                  <a:outerShdw blurRad="38100" dist="38100" dir="2700000" algn="tl">
                    <a:srgbClr val="C0C0C0"/>
                  </a:outerShdw>
                </a:effectLst>
                <a:latin typeface="Times New Roman" charset="0"/>
                <a:ea typeface="华文细黑" charset="-122"/>
              </a:rPr>
              <a:t>我们看到，有两种方式标识变量，一个是变量名，另一个是变量地址。</a:t>
            </a:r>
          </a:p>
          <a:p>
            <a:r>
              <a:rPr kumimoji="0" lang="zh-CN" altLang="en-US">
                <a:latin typeface="Times New Roman" charset="0"/>
                <a:ea typeface="宋体" charset="0"/>
              </a:rPr>
              <a:t>把变量的地址存储起来，然后通过地址来找到变量，这种通过变量地址寻找变量被称为变量的间接访问。</a:t>
            </a:r>
            <a:endParaRPr kumimoji="0" lang="en-US" altLang="zh-CN">
              <a:latin typeface="Times New Roman" charset="0"/>
              <a:ea typeface="宋体" charset="0"/>
            </a:endParaRPr>
          </a:p>
          <a:p>
            <a:r>
              <a:rPr kumimoji="0" lang="zh-CN" altLang="en-US">
                <a:latin typeface="Times New Roman" charset="0"/>
                <a:ea typeface="宋体" charset="0"/>
              </a:rPr>
              <a:t>用什么变量存储变量的地址呢？刚才我们讲到地址是一个无符号的整数，那么同学们可能自然的想到用</a:t>
            </a:r>
            <a:r>
              <a:rPr kumimoji="0" lang="en-US" altLang="zh-CN">
                <a:latin typeface="Times New Roman" charset="0"/>
                <a:ea typeface="宋体" charset="0"/>
              </a:rPr>
              <a:t>int</a:t>
            </a:r>
            <a:r>
              <a:rPr kumimoji="0" lang="zh-CN" altLang="en-US">
                <a:latin typeface="Times New Roman" charset="0"/>
                <a:ea typeface="宋体" charset="0"/>
              </a:rPr>
              <a:t>。但地址的取值范围不同用</a:t>
            </a:r>
            <a:r>
              <a:rPr kumimoji="0" lang="en-US" altLang="zh-CN">
                <a:latin typeface="Times New Roman" charset="0"/>
                <a:ea typeface="宋体" charset="0"/>
              </a:rPr>
              <a:t>int</a:t>
            </a:r>
            <a:r>
              <a:rPr kumimoji="0" lang="zh-CN" altLang="en-US">
                <a:latin typeface="Times New Roman" charset="0"/>
                <a:ea typeface="宋体" charset="0"/>
              </a:rPr>
              <a:t>，所以定义一种特殊类型的变量</a:t>
            </a:r>
            <a:r>
              <a:rPr kumimoji="0" lang="en-US" altLang="zh-CN">
                <a:latin typeface="Times New Roman" charset="0"/>
                <a:ea typeface="宋体" charset="0"/>
              </a:rPr>
              <a:t>——</a:t>
            </a:r>
            <a:r>
              <a:rPr kumimoji="0" lang="zh-CN" altLang="en-US">
                <a:latin typeface="Times New Roman" charset="0"/>
                <a:ea typeface="宋体" charset="0"/>
              </a:rPr>
              <a:t>指针变量。</a:t>
            </a: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D382ED04-E033-4848-A862-96B00467DB17}" type="slidenum">
              <a:rPr kumimoji="0" lang="en-US" altLang="zh-CN">
                <a:effectLst>
                  <a:outerShdw blurRad="38100" dist="38100" dir="2700000" algn="tl">
                    <a:srgbClr val="C0C0C0"/>
                  </a:outerShdw>
                </a:effectLst>
              </a:rPr>
              <a:pPr/>
              <a:t>5</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8710390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643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9722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848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447234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257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070023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A2ADFB5C-3E1A-494E-9F52-EEA44DD2A736}" type="slidenum">
              <a:rPr kumimoji="0" lang="en-US" altLang="zh-CN">
                <a:effectLst>
                  <a:outerShdw blurRad="38100" dist="38100" dir="2700000" algn="tl">
                    <a:srgbClr val="C0C0C0"/>
                  </a:outerShdw>
                </a:effectLst>
              </a:rPr>
              <a:pPr/>
              <a:t>54</a:t>
            </a:fld>
            <a:endParaRPr kumimoji="0" lang="en-US" altLang="zh-CN">
              <a:effectLst>
                <a:outerShdw blurRad="38100" dist="38100" dir="2700000" algn="tl">
                  <a:srgbClr val="C0C0C0"/>
                </a:outerShdw>
              </a:effectLst>
            </a:endParaRPr>
          </a:p>
        </p:txBody>
      </p:sp>
      <p:sp>
        <p:nvSpPr>
          <p:cNvPr id="154626" name="Rectangle 2"/>
          <p:cNvSpPr>
            <a:spLocks noGrp="1" noRot="1" noChangeAspect="1" noChangeArrowheads="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54627"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8631399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872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7251416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278590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281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541346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486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3130891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691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7549131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bwMode="auto">
          <a:xfrm>
            <a:off x="852488" y="744538"/>
            <a:ext cx="4965700" cy="37242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7154"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Times New Roman" charset="0"/>
                <a:ea typeface="宋体" charset="0"/>
              </a:rPr>
              <a:t>随着以</a:t>
            </a:r>
            <a:r>
              <a:rPr kumimoji="0" lang="en-US" altLang="zh-CN">
                <a:latin typeface="Times New Roman" charset="0"/>
                <a:ea typeface="宋体" charset="0"/>
              </a:rPr>
              <a:t>Windows</a:t>
            </a:r>
            <a:r>
              <a:rPr kumimoji="0" lang="zh-CN" altLang="en-US">
                <a:latin typeface="Times New Roman" charset="0"/>
                <a:ea typeface="宋体" charset="0"/>
              </a:rPr>
              <a:t>为代表的</a:t>
            </a:r>
            <a:r>
              <a:rPr kumimoji="0" lang="en-US" altLang="zh-CN">
                <a:latin typeface="Times New Roman" charset="0"/>
                <a:ea typeface="宋体" charset="0"/>
              </a:rPr>
              <a:t>GUI</a:t>
            </a:r>
            <a:r>
              <a:rPr kumimoji="0" lang="zh-CN" altLang="en-US">
                <a:latin typeface="Times New Roman" charset="0"/>
                <a:ea typeface="宋体" charset="0"/>
              </a:rPr>
              <a:t>的普及，命令行参数已经显得不那么重要了。但对计算机业内人员来说，它仍然是一个必修科目。它可以让你与程序更深入地交流</a:t>
            </a:r>
            <a:endParaRPr kumimoji="0" lang="en-US" altLang="zh-CN">
              <a:latin typeface="Times New Roman" charset="0"/>
              <a:ea typeface="宋体" charset="0"/>
            </a:endParaRPr>
          </a:p>
        </p:txBody>
      </p:sp>
    </p:spTree>
    <p:extLst>
      <p:ext uri="{BB962C8B-B14F-4D97-AF65-F5344CB8AC3E}">
        <p14:creationId xmlns:p14="http://schemas.microsoft.com/office/powerpoint/2010/main" val="21674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2150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698B1FD8-7D18-1847-971E-0BA09B29C54A}" type="slidenum">
              <a:rPr kumimoji="0" lang="en-US" altLang="zh-CN">
                <a:effectLst>
                  <a:outerShdw blurRad="38100" dist="38100" dir="2700000" algn="tl">
                    <a:srgbClr val="C0C0C0"/>
                  </a:outerShdw>
                </a:effectLst>
              </a:rPr>
              <a:pPr/>
              <a:t>6</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1654613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74327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125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1494065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bwMode="auto">
          <a:xfrm>
            <a:off x="852488" y="744538"/>
            <a:ext cx="4965700" cy="37242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298" name="Rectangle 3"/>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Times New Roman" charset="0"/>
                <a:ea typeface="宋体" charset="0"/>
              </a:rPr>
              <a:t>类型套类型。一个类型派生出新的类型，新的类型又能派生出新的类型，再派生出新的类型，再再派生出新的类型</a:t>
            </a:r>
            <a:r>
              <a:rPr kumimoji="0" lang="en-US" altLang="zh-CN">
                <a:latin typeface="Arial" charset="0"/>
                <a:ea typeface="宋体" charset="0"/>
              </a:rPr>
              <a:t>……</a:t>
            </a:r>
            <a:r>
              <a:rPr kumimoji="0" lang="zh-CN" altLang="en-US">
                <a:latin typeface="Times New Roman" charset="0"/>
                <a:ea typeface="宋体" charset="0"/>
              </a:rPr>
              <a:t>子子孙孙，无穷</a:t>
            </a:r>
            <a:r>
              <a:rPr kumimoji="0" lang="zh-CN" altLang="en-US" sz="1600">
                <a:latin typeface="Times New Roman" charset="0"/>
                <a:ea typeface="宋体" charset="0"/>
              </a:rPr>
              <a:t>尽也</a:t>
            </a:r>
            <a:endParaRPr kumimoji="0" lang="en-US" altLang="zh-CN" sz="1600">
              <a:latin typeface="Times New Roman" charset="0"/>
              <a:ea typeface="宋体" charset="0"/>
            </a:endParaRPr>
          </a:p>
        </p:txBody>
      </p:sp>
    </p:spTree>
    <p:extLst>
      <p:ext uri="{BB962C8B-B14F-4D97-AF65-F5344CB8AC3E}">
        <p14:creationId xmlns:p14="http://schemas.microsoft.com/office/powerpoint/2010/main" val="14610021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59936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532858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6170725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978755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5030163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3101157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92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US" altLang="zh-CN" dirty="0">
                <a:latin typeface="Times New Roman" charset="0"/>
                <a:ea typeface="宋体" charset="0"/>
              </a:rPr>
              <a:t>http://</a:t>
            </a:r>
            <a:r>
              <a:rPr kumimoji="0" lang="en-US" altLang="zh-CN" dirty="0" err="1">
                <a:latin typeface="Times New Roman" charset="0"/>
                <a:ea typeface="宋体" charset="0"/>
              </a:rPr>
              <a:t>blog.csdn.net</a:t>
            </a:r>
            <a:r>
              <a:rPr kumimoji="0" lang="en-US" altLang="zh-CN" dirty="0">
                <a:latin typeface="Times New Roman" charset="0"/>
                <a:ea typeface="宋体" charset="0"/>
              </a:rPr>
              <a:t>/handsome_926/article/details/8233744</a:t>
            </a:r>
            <a:endParaRPr kumimoji="0" lang="zh-CN" altLang="en-US" dirty="0">
              <a:latin typeface="Times New Roman" charset="0"/>
              <a:ea typeface="宋体" charset="0"/>
            </a:endParaRPr>
          </a:p>
        </p:txBody>
      </p:sp>
    </p:spTree>
    <p:extLst>
      <p:ext uri="{BB962C8B-B14F-4D97-AF65-F5344CB8AC3E}">
        <p14:creationId xmlns:p14="http://schemas.microsoft.com/office/powerpoint/2010/main" val="145198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2355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AD26FD02-A319-A948-8FA0-339B56CBFAAF}" type="slidenum">
              <a:rPr kumimoji="0" lang="en-US" altLang="zh-CN">
                <a:effectLst>
                  <a:outerShdw blurRad="38100" dist="38100" dir="2700000" algn="tl">
                    <a:srgbClr val="C0C0C0"/>
                  </a:outerShdw>
                </a:effectLst>
              </a:rPr>
              <a:pPr/>
              <a:t>7</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41867967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752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073369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9F8CFB08-78F1-C546-8F71-B232B590D03D}" type="slidenum">
              <a:rPr kumimoji="0" lang="en-US" altLang="zh-CN">
                <a:effectLst>
                  <a:outerShdw blurRad="38100" dist="38100" dir="2700000" algn="tl">
                    <a:srgbClr val="C0C0C0"/>
                  </a:outerShdw>
                </a:effectLst>
              </a:rPr>
              <a:pPr/>
              <a:t>73</a:t>
            </a:fld>
            <a:endParaRPr kumimoji="0" lang="en-US" altLang="zh-CN">
              <a:effectLst>
                <a:outerShdw blurRad="38100" dist="38100" dir="2700000" algn="tl">
                  <a:srgbClr val="C0C0C0"/>
                </a:outerShdw>
              </a:effectLst>
            </a:endParaRPr>
          </a:p>
        </p:txBody>
      </p:sp>
      <p:sp>
        <p:nvSpPr>
          <p:cNvPr id="109570" name="Rectangle 2"/>
          <p:cNvSpPr>
            <a:spLocks noGrp="1" noRot="1" noChangeAspect="1" noChangeArrowheads="1" noTextEdit="1"/>
          </p:cNvSpPr>
          <p:nvPr>
            <p:ph type="sldImg"/>
          </p:nvPr>
        </p:nvSpPr>
        <p:spPr bwMode="auto">
          <a:xfrm>
            <a:off x="852488" y="744538"/>
            <a:ext cx="4965700" cy="3724275"/>
          </a:xfrm>
          <a:prstGeom prst="rect">
            <a:avLst/>
          </a:prstGeom>
          <a:solidFill>
            <a:srgbClr val="FFFFFF"/>
          </a:solidFill>
          <a:ln>
            <a:solidFill>
              <a:srgbClr val="000000"/>
            </a:solidFill>
            <a:miter lim="800000"/>
            <a:headEnd/>
            <a:tailEnd/>
          </a:ln>
        </p:spPr>
      </p:sp>
      <p:sp>
        <p:nvSpPr>
          <p:cNvPr id="109571" name="Rectangle 3"/>
          <p:cNvSpPr>
            <a:spLocks noGrp="1" noChangeArrowheads="1"/>
          </p:cNvSpPr>
          <p:nvPr>
            <p:ph type="body" idx="1"/>
          </p:nvPr>
        </p:nvSpPr>
        <p:spPr bwMode="auto">
          <a:xfrm>
            <a:off x="889000" y="4716463"/>
            <a:ext cx="4892675" cy="4468812"/>
          </a:xfrm>
          <a:prstGeom prst="rect">
            <a:avLst/>
          </a:prstGeom>
          <a:solidFill>
            <a:srgbClr val="FFFFFF"/>
          </a:solidFill>
          <a:ln>
            <a:solidFill>
              <a:srgbClr val="000000"/>
            </a:solidFill>
            <a:miter lim="800000"/>
            <a:headEnd/>
            <a:tailEnd/>
          </a:ln>
        </p:spPr>
        <p:txBody>
          <a:bodyPr lIns="84408" tIns="42204" rIns="84408" bIns="42204"/>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3916843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113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088974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318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4032601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523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198468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5954"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44363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80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0264097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005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320108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209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3562864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414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92150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2560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4A8FE737-C07D-874F-B748-3BA979492896}" type="slidenum">
              <a:rPr kumimoji="0" lang="en-US" altLang="zh-CN">
                <a:effectLst>
                  <a:outerShdw blurRad="38100" dist="38100" dir="2700000" algn="tl">
                    <a:srgbClr val="C0C0C0"/>
                  </a:outerShdw>
                </a:effectLst>
              </a:rPr>
              <a:pPr/>
              <a:t>8</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1332131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728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440406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933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6363810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137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2745322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342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9585771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8962"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7065964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101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7048417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3058"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4057963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p:cNvSpPr>
            <a:spLocks noGrp="1" noRot="1" noChangeAspect="1"/>
          </p:cNvSpPr>
          <p:nvPr>
            <p:ph type="sldImg"/>
          </p:nvPr>
        </p:nvSpPr>
        <p:spPr bwMode="auto">
          <a:xfrm>
            <a:off x="852488" y="744538"/>
            <a:ext cx="4965700" cy="372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5106"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宋体" charset="0"/>
            </a:endParaRPr>
          </a:p>
        </p:txBody>
      </p:sp>
    </p:spTree>
    <p:extLst>
      <p:ext uri="{BB962C8B-B14F-4D97-AF65-F5344CB8AC3E}">
        <p14:creationId xmlns:p14="http://schemas.microsoft.com/office/powerpoint/2010/main" val="124263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xfrm>
            <a:off x="852488" y="744538"/>
            <a:ext cx="4965700" cy="3724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27650" name="备注占位符 2"/>
          <p:cNvSpPr>
            <a:spLocks noGrp="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宋体" charset="0"/>
            </a:endParaRPr>
          </a:p>
        </p:txBody>
      </p:sp>
      <p:sp>
        <p:nvSpPr>
          <p:cNvPr id="4" name="灯片编号占位符 3"/>
          <p:cNvSpPr>
            <a:spLocks noGrp="1"/>
          </p:cNvSpPr>
          <p:nvPr>
            <p:ph type="sldNum" sz="quarter" idx="4294967295"/>
          </p:nvPr>
        </p:nvSpPr>
        <p:spPr>
          <a:xfrm>
            <a:off x="3778250" y="9431338"/>
            <a:ext cx="2890838" cy="496887"/>
          </a:xfrm>
          <a:prstGeom prst="rect">
            <a:avLst/>
          </a:prstGeom>
        </p:spPr>
        <p:txBody>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FC4B04D9-022D-634D-96C7-22768AA18E05}" type="slidenum">
              <a:rPr kumimoji="0" lang="en-US" altLang="zh-CN">
                <a:effectLst>
                  <a:outerShdw blurRad="38100" dist="38100" dir="2700000" algn="tl">
                    <a:srgbClr val="C0C0C0"/>
                  </a:outerShdw>
                </a:effectLst>
              </a:rPr>
              <a:pPr/>
              <a:t>9</a:t>
            </a:fld>
            <a:endParaRPr kumimoji="0"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54071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3"/>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D8D973D-4A7C-3B46-8F13-6B31381F23B4}" type="datetime1">
              <a:rPr lang="zh-CN" altLang="en-US" smtClean="0"/>
              <a:t>2020/12/1</a:t>
            </a:fld>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3DB81619-24BA-8648-B74D-76FA4D517148}" type="slidenum">
              <a:rPr lang="zh-CN" altLang="en-US" smtClean="0"/>
              <a:pPr/>
              <a:t>‹#›</a:t>
            </a:fld>
            <a:endParaRPr lang="en-US" altLang="zh-CN"/>
          </a:p>
        </p:txBody>
      </p:sp>
    </p:spTree>
    <p:extLst>
      <p:ext uri="{BB962C8B-B14F-4D97-AF65-F5344CB8AC3E}">
        <p14:creationId xmlns:p14="http://schemas.microsoft.com/office/powerpoint/2010/main" val="113368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1627EF7-40BE-A541-BDCF-AA381E8EE89B}" type="datetime1">
              <a:rPr lang="zh-CN" altLang="en-US" smtClean="0"/>
              <a:t>2020/12/1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878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449AE1-3CCC-9045-A968-C257A8D31066}" type="datetime1">
              <a:rPr lang="zh-CN" altLang="en-US" smtClean="0"/>
              <a:t>2020/12/1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46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591B539-9F39-A44E-B60E-4D67D5744C6E}" type="datetime1">
              <a:rPr lang="zh-CN" altLang="en-US" smtClean="0"/>
              <a:t>2020/12/1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098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E617D47-5CCC-4141-AB2D-A5EA09323126}" type="datetime1">
              <a:rPr lang="zh-CN" altLang="en-US" smtClean="0"/>
              <a:t>2020/12/1</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232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AA3652C-40C4-314A-AD37-C792B2A8CBE6}" type="datetime1">
              <a:rPr lang="zh-CN" altLang="en-US" smtClean="0"/>
              <a:t>2020/12/1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3940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4CDDD76-F8AF-4740-8DC6-61E82B6AF77C}" type="datetime1">
              <a:rPr lang="zh-CN" altLang="en-US" smtClean="0"/>
              <a:t>2020/12/1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6383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C7AEE5B1-C27C-BB4F-BAF6-0B16CFEFA1DA}" type="datetime1">
              <a:rPr lang="zh-CN" altLang="en-US" smtClean="0"/>
              <a:t>2020/12/1</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390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AB069-EDBD-2242-9421-7A64E862D0F1}" type="datetime1">
              <a:rPr lang="zh-CN" altLang="en-US" smtClean="0"/>
              <a:t>2020/12/1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8539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D4AB5BF0-4624-4C4F-AF30-020183DFD907}" type="datetime1">
              <a:rPr lang="zh-CN" altLang="en-US" smtClean="0"/>
              <a:t>2020/12/1</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528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97C6E23F-796E-4F45-B8BA-920A6F2B2E2A}" type="datetime1">
              <a:rPr lang="zh-CN" altLang="en-US" smtClean="0"/>
              <a:t>2020/12/1</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54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B74D79D-79DE-744A-99DF-1F1DB35A62E3}" type="datetime1">
              <a:rPr lang="zh-CN" altLang="en-US" smtClean="0"/>
              <a:t>2020/12/1</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
        <p:nvSpPr>
          <p:cNvPr id="10" name="矩形 9"/>
          <p:cNvSpPr/>
          <p:nvPr userDrawn="1"/>
        </p:nvSpPr>
        <p:spPr bwMode="auto">
          <a:xfrm>
            <a:off x="2286000" y="6429375"/>
            <a:ext cx="4429125" cy="428625"/>
          </a:xfrm>
          <a:prstGeom prst="rect">
            <a:avLst/>
          </a:prstGeom>
          <a:solidFill>
            <a:schemeClr val="bg1"/>
          </a:solidFill>
          <a:ln w="12700" cap="flat" cmpd="sng" algn="ctr">
            <a:noFill/>
            <a:prstDash val="solid"/>
            <a:round/>
            <a:headEnd type="none" w="sm" len="sm"/>
            <a:tailEnd type="none" w="sm" len="sm"/>
          </a:ln>
          <a:effectLst/>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51627105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izhang@cu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audio" Target="../media/audio2.bin"/></Relationships>
</file>

<file path=ppt/slides/_rels/slide1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audio" Target="../media/audio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audio" Target="../media/audio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gif"/></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gif"/><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audio" Target="../media/audio1.bin"/></Relationships>
</file>

<file path=ppt/slides/_rels/slide84.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E:/%25E6%2595%2599%25E5%258A%25A1/2011%25E6%2595%2599%25E5%25B8%2588%25E5%259F%25BA%25E6%259C%25AC%25E5%258A%259F%25E5%25A4%25A7%25E8%25B5%259B/%25E4%25BE%258B%25E9%25A2%2598/example6-4/example6-4.sl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defRPr/>
            </a:pPr>
            <a:r>
              <a:rPr lang="en-US" altLang="zh-CN" dirty="0">
                <a:effectLst>
                  <a:outerShdw blurRad="38100" dist="38100" dir="2700000" algn="tl">
                    <a:srgbClr val="DDDDDD"/>
                  </a:outerShdw>
                </a:effectLst>
              </a:rPr>
              <a:t>Chapter</a:t>
            </a:r>
            <a:r>
              <a:rPr lang="zh-CN" altLang="en-US" dirty="0">
                <a:effectLst>
                  <a:outerShdw blurRad="38100" dist="38100" dir="2700000" algn="tl">
                    <a:srgbClr val="DDDDDD"/>
                  </a:outerShdw>
                </a:effectLst>
              </a:rPr>
              <a:t> </a:t>
            </a:r>
            <a:r>
              <a:rPr lang="en-US" altLang="zh-CN" dirty="0">
                <a:effectLst>
                  <a:outerShdw blurRad="38100" dist="38100" dir="2700000" algn="tl">
                    <a:srgbClr val="DDDDDD"/>
                  </a:outerShdw>
                </a:effectLst>
              </a:rPr>
              <a:t>7</a:t>
            </a:r>
            <a:r>
              <a:rPr lang="zh-CN" altLang="en-US" dirty="0">
                <a:effectLst>
                  <a:outerShdw blurRad="38100" dist="38100" dir="2700000" algn="tl">
                    <a:srgbClr val="DDDDDD"/>
                  </a:outerShdw>
                </a:effectLst>
              </a:rPr>
              <a:t> 指针</a:t>
            </a:r>
          </a:p>
        </p:txBody>
      </p:sp>
      <p:sp>
        <p:nvSpPr>
          <p:cNvPr id="5" name="Text Box 3"/>
          <p:cNvSpPr txBox="1">
            <a:spLocks noChangeArrowheads="1"/>
          </p:cNvSpPr>
          <p:nvPr/>
        </p:nvSpPr>
        <p:spPr bwMode="auto">
          <a:xfrm>
            <a:off x="2421037" y="4797152"/>
            <a:ext cx="437435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buNone/>
            </a:pPr>
            <a:r>
              <a:rPr lang="zh-CN" altLang="en-US" sz="2000" b="1" dirty="0">
                <a:solidFill>
                  <a:srgbClr val="000000"/>
                </a:solidFill>
                <a:latin typeface="隶书" charset="0"/>
                <a:ea typeface="隶书" charset="0"/>
              </a:rPr>
              <a:t>张雷</a:t>
            </a:r>
            <a:br>
              <a:rPr lang="zh-CN" altLang="en-US" sz="2000" b="1" dirty="0">
                <a:solidFill>
                  <a:srgbClr val="000000"/>
                </a:solidFill>
                <a:latin typeface="隶书" charset="0"/>
                <a:ea typeface="隶书" charset="0"/>
              </a:rPr>
            </a:br>
            <a:r>
              <a:rPr lang="en-US" altLang="zh-CN" sz="2000" b="1" dirty="0">
                <a:latin typeface="Times New Roman" charset="0"/>
                <a:ea typeface="隶书" charset="0"/>
                <a:hlinkClick r:id="rId3"/>
              </a:rPr>
              <a:t>leizhang</a:t>
            </a:r>
            <a:r>
              <a:rPr lang="en-US" altLang="zh-CN" sz="2000" b="1" dirty="0">
                <a:latin typeface="Times New Roman" charset="0"/>
                <a:hlinkClick r:id="rId3"/>
              </a:rPr>
              <a:t>@cuc.edu.cn</a:t>
            </a:r>
            <a:endParaRPr lang="zh-CN" altLang="en-US" sz="2000" b="1" dirty="0">
              <a:latin typeface="Times New Roman" charset="0"/>
            </a:endParaRPr>
          </a:p>
          <a:p>
            <a:pPr algn="ctr" eaLnBrk="0" hangingPunct="0">
              <a:spcBef>
                <a:spcPct val="50000"/>
              </a:spcBef>
              <a:buNone/>
            </a:pPr>
            <a:r>
              <a:rPr lang="zh-CN" altLang="en-US" sz="2000" b="1" dirty="0">
                <a:solidFill>
                  <a:schemeClr val="tx1"/>
                </a:solidFill>
                <a:latin typeface="Times New Roman" charset="0"/>
              </a:rPr>
              <a:t>中国传媒大学</a:t>
            </a:r>
          </a:p>
          <a:p>
            <a:pPr algn="ctr">
              <a:spcBef>
                <a:spcPct val="50000"/>
              </a:spcBef>
            </a:pPr>
            <a:r>
              <a:rPr lang="zh-CN" altLang="en-US" sz="2000" b="1" dirty="0"/>
              <a:t>计算机与网络空间安全学院</a:t>
            </a:r>
            <a:endParaRPr lang="en-US" altLang="zh-CN" b="1"/>
          </a:p>
          <a:p>
            <a:pPr algn="ctr" eaLnBrk="0" hangingPunct="0">
              <a:spcBef>
                <a:spcPct val="50000"/>
              </a:spcBef>
            </a:pPr>
            <a:endParaRPr lang="en-US" altLang="zh-CN" sz="2400" b="1" dirty="0">
              <a:latin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AA136B-290D-344B-B81F-97BEC6C49896}"/>
              </a:ext>
            </a:extLst>
          </p:cNvPr>
          <p:cNvSpPr>
            <a:spLocks noGrp="1"/>
          </p:cNvSpPr>
          <p:nvPr>
            <p:ph type="dt" sz="half" idx="10"/>
          </p:nvPr>
        </p:nvSpPr>
        <p:spPr/>
        <p:txBody>
          <a:bodyPr/>
          <a:lstStyle/>
          <a:p>
            <a:fld id="{7591B539-9F39-A44E-B60E-4D67D5744C6E}" type="datetime1">
              <a:rPr lang="zh-CN" altLang="en-US" smtClean="0"/>
              <a:t>2020/12/1</a:t>
            </a:fld>
            <a:endParaRPr lang="en-US" dirty="0"/>
          </a:p>
        </p:txBody>
      </p:sp>
      <p:sp>
        <p:nvSpPr>
          <p:cNvPr id="5" name="灯片编号占位符 4">
            <a:extLst>
              <a:ext uri="{FF2B5EF4-FFF2-40B4-BE49-F238E27FC236}">
                <a16:creationId xmlns:a16="http://schemas.microsoft.com/office/drawing/2014/main" id="{41501D5F-0E41-B248-8FB9-AD0F93510742}"/>
              </a:ext>
            </a:extLst>
          </p:cNvPr>
          <p:cNvSpPr>
            <a:spLocks noGrp="1"/>
          </p:cNvSpPr>
          <p:nvPr>
            <p:ph type="sldNum" sz="quarter" idx="12"/>
          </p:nvPr>
        </p:nvSpPr>
        <p:spPr/>
        <p:txBody>
          <a:bodyPr/>
          <a:lstStyle/>
          <a:p>
            <a:fld id="{4FAB73BC-B049-4115-A692-8D63A059BFB8}" type="slidenum">
              <a:rPr lang="en-US" smtClean="0"/>
              <a:pPr/>
              <a:t>10</a:t>
            </a:fld>
            <a:endParaRPr lang="en-US" dirty="0"/>
          </a:p>
        </p:txBody>
      </p:sp>
      <p:grpSp>
        <p:nvGrpSpPr>
          <p:cNvPr id="6" name="组合 148">
            <a:extLst>
              <a:ext uri="{FF2B5EF4-FFF2-40B4-BE49-F238E27FC236}">
                <a16:creationId xmlns:a16="http://schemas.microsoft.com/office/drawing/2014/main" id="{DDDE0350-8F86-6C40-A7FF-2E3CBA22494E}"/>
              </a:ext>
            </a:extLst>
          </p:cNvPr>
          <p:cNvGrpSpPr>
            <a:grpSpLocks/>
          </p:cNvGrpSpPr>
          <p:nvPr/>
        </p:nvGrpSpPr>
        <p:grpSpPr bwMode="auto">
          <a:xfrm>
            <a:off x="2300287" y="1196752"/>
            <a:ext cx="4543425" cy="4643437"/>
            <a:chOff x="4429124" y="2357430"/>
            <a:chExt cx="4543121" cy="4643470"/>
          </a:xfrm>
        </p:grpSpPr>
        <p:sp>
          <p:nvSpPr>
            <p:cNvPr id="7" name="Freeform 30">
              <a:extLst>
                <a:ext uri="{FF2B5EF4-FFF2-40B4-BE49-F238E27FC236}">
                  <a16:creationId xmlns:a16="http://schemas.microsoft.com/office/drawing/2014/main" id="{92FF287A-73E3-E845-AA98-E469B0C62AAD}"/>
                </a:ext>
              </a:extLst>
            </p:cNvPr>
            <p:cNvSpPr>
              <a:spLocks/>
            </p:cNvSpPr>
            <p:nvPr/>
          </p:nvSpPr>
          <p:spPr bwMode="auto">
            <a:xfrm>
              <a:off x="5967309" y="6599260"/>
              <a:ext cx="1571520" cy="401640"/>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8" name="Freeform 31">
              <a:extLst>
                <a:ext uri="{FF2B5EF4-FFF2-40B4-BE49-F238E27FC236}">
                  <a16:creationId xmlns:a16="http://schemas.microsoft.com/office/drawing/2014/main" id="{722FC5C5-DAEF-C94A-A65F-223AA6D48766}"/>
                </a:ext>
              </a:extLst>
            </p:cNvPr>
            <p:cNvSpPr>
              <a:spLocks/>
            </p:cNvSpPr>
            <p:nvPr/>
          </p:nvSpPr>
          <p:spPr bwMode="auto">
            <a:xfrm>
              <a:off x="5953022" y="6199207"/>
              <a:ext cx="1573108" cy="75724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9" name="Rectangle 32">
              <a:extLst>
                <a:ext uri="{FF2B5EF4-FFF2-40B4-BE49-F238E27FC236}">
                  <a16:creationId xmlns:a16="http://schemas.microsoft.com/office/drawing/2014/main" id="{23C8141B-8811-5043-8A14-AB3AE1145212}"/>
                </a:ext>
              </a:extLst>
            </p:cNvPr>
            <p:cNvSpPr>
              <a:spLocks noChangeArrowheads="1"/>
            </p:cNvSpPr>
            <p:nvPr/>
          </p:nvSpPr>
          <p:spPr bwMode="auto">
            <a:xfrm>
              <a:off x="5967309" y="2357430"/>
              <a:ext cx="1571520" cy="3857652"/>
            </a:xfrm>
            <a:prstGeom prst="rect">
              <a:avLst/>
            </a:prstGeom>
            <a:solidFill>
              <a:srgbClr val="DDDDDD"/>
            </a:solidFill>
            <a:ln w="38100">
              <a:solidFill>
                <a:schemeClr val="tx1"/>
              </a:solidFill>
              <a:miter lim="800000"/>
              <a:headEnd/>
              <a:tailEnd/>
            </a:ln>
          </p:spPr>
          <p:txBody>
            <a:bodyPr wrap="none" anchor="ctr"/>
            <a:lstStyle/>
            <a:p>
              <a:pPr algn="ctr">
                <a:defRPr/>
              </a:pPr>
              <a:endParaRPr lang="zh-CN" altLang="zh-CN" sz="1800">
                <a:effectLst>
                  <a:outerShdw blurRad="38100" dist="38100" dir="2700000" algn="tl">
                    <a:srgbClr val="FFFFFF"/>
                  </a:outerShdw>
                </a:effectLst>
                <a:latin typeface="Times New Roman" pitchFamily="18" charset="0"/>
                <a:ea typeface="宋体" pitchFamily="2" charset="-122"/>
              </a:endParaRPr>
            </a:p>
          </p:txBody>
        </p:sp>
        <p:sp>
          <p:nvSpPr>
            <p:cNvPr id="10" name="Line 33">
              <a:extLst>
                <a:ext uri="{FF2B5EF4-FFF2-40B4-BE49-F238E27FC236}">
                  <a16:creationId xmlns:a16="http://schemas.microsoft.com/office/drawing/2014/main" id="{3DA2243A-CD38-F54A-B00F-21346478C764}"/>
                </a:ext>
              </a:extLst>
            </p:cNvPr>
            <p:cNvSpPr>
              <a:spLocks noChangeShapeType="1"/>
            </p:cNvSpPr>
            <p:nvPr/>
          </p:nvSpPr>
          <p:spPr bwMode="auto">
            <a:xfrm>
              <a:off x="5981595" y="2851146"/>
              <a:ext cx="1573108"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1" name="Line 34">
              <a:extLst>
                <a:ext uri="{FF2B5EF4-FFF2-40B4-BE49-F238E27FC236}">
                  <a16:creationId xmlns:a16="http://schemas.microsoft.com/office/drawing/2014/main" id="{5CA7AC3D-3D05-1040-B700-597440D739AE}"/>
                </a:ext>
              </a:extLst>
            </p:cNvPr>
            <p:cNvSpPr>
              <a:spLocks noChangeShapeType="1"/>
            </p:cNvSpPr>
            <p:nvPr/>
          </p:nvSpPr>
          <p:spPr bwMode="auto">
            <a:xfrm>
              <a:off x="5981595" y="3140073"/>
              <a:ext cx="1573108" cy="0"/>
            </a:xfrm>
            <a:prstGeom prst="line">
              <a:avLst/>
            </a:prstGeom>
            <a:noFill/>
            <a:ln w="9525">
              <a:solidFill>
                <a:schemeClr val="bg2"/>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2" name="Line 35">
              <a:extLst>
                <a:ext uri="{FF2B5EF4-FFF2-40B4-BE49-F238E27FC236}">
                  <a16:creationId xmlns:a16="http://schemas.microsoft.com/office/drawing/2014/main" id="{4B15A261-EB62-F243-9D38-392566C097D1}"/>
                </a:ext>
              </a:extLst>
            </p:cNvPr>
            <p:cNvSpPr>
              <a:spLocks noChangeShapeType="1"/>
            </p:cNvSpPr>
            <p:nvPr/>
          </p:nvSpPr>
          <p:spPr bwMode="auto">
            <a:xfrm>
              <a:off x="5981595" y="3403599"/>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3" name="Line 36">
              <a:extLst>
                <a:ext uri="{FF2B5EF4-FFF2-40B4-BE49-F238E27FC236}">
                  <a16:creationId xmlns:a16="http://schemas.microsoft.com/office/drawing/2014/main" id="{11CD6D86-E132-4D44-BFE3-59D452D09A58}"/>
                </a:ext>
              </a:extLst>
            </p:cNvPr>
            <p:cNvSpPr>
              <a:spLocks noChangeShapeType="1"/>
            </p:cNvSpPr>
            <p:nvPr/>
          </p:nvSpPr>
          <p:spPr bwMode="auto">
            <a:xfrm>
              <a:off x="5981595" y="3690939"/>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4" name="Line 37">
              <a:extLst>
                <a:ext uri="{FF2B5EF4-FFF2-40B4-BE49-F238E27FC236}">
                  <a16:creationId xmlns:a16="http://schemas.microsoft.com/office/drawing/2014/main" id="{31CCC3D9-59AE-CD49-99E8-39D41E93123A}"/>
                </a:ext>
              </a:extLst>
            </p:cNvPr>
            <p:cNvSpPr>
              <a:spLocks noChangeShapeType="1"/>
            </p:cNvSpPr>
            <p:nvPr/>
          </p:nvSpPr>
          <p:spPr bwMode="auto">
            <a:xfrm>
              <a:off x="5967309" y="3981454"/>
              <a:ext cx="1571520"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5" name="Line 38">
              <a:extLst>
                <a:ext uri="{FF2B5EF4-FFF2-40B4-BE49-F238E27FC236}">
                  <a16:creationId xmlns:a16="http://schemas.microsoft.com/office/drawing/2014/main" id="{3D216BDA-CF7C-3741-A8CB-7EEE961858C8}"/>
                </a:ext>
              </a:extLst>
            </p:cNvPr>
            <p:cNvSpPr>
              <a:spLocks noChangeShapeType="1"/>
            </p:cNvSpPr>
            <p:nvPr/>
          </p:nvSpPr>
          <p:spPr bwMode="auto">
            <a:xfrm>
              <a:off x="5981595" y="5949968"/>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6" name="Line 39">
              <a:extLst>
                <a:ext uri="{FF2B5EF4-FFF2-40B4-BE49-F238E27FC236}">
                  <a16:creationId xmlns:a16="http://schemas.microsoft.com/office/drawing/2014/main" id="{C4B84CB7-45B9-DE4E-9CDF-542A4A7E6A8B}"/>
                </a:ext>
              </a:extLst>
            </p:cNvPr>
            <p:cNvSpPr>
              <a:spLocks noChangeShapeType="1"/>
            </p:cNvSpPr>
            <p:nvPr/>
          </p:nvSpPr>
          <p:spPr bwMode="auto">
            <a:xfrm>
              <a:off x="5967309" y="6219844"/>
              <a:ext cx="0" cy="514354"/>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7" name="Line 40">
              <a:extLst>
                <a:ext uri="{FF2B5EF4-FFF2-40B4-BE49-F238E27FC236}">
                  <a16:creationId xmlns:a16="http://schemas.microsoft.com/office/drawing/2014/main" id="{13D36EE4-3477-964D-B258-AC46A82E3CD3}"/>
                </a:ext>
              </a:extLst>
            </p:cNvPr>
            <p:cNvSpPr>
              <a:spLocks noChangeShapeType="1"/>
            </p:cNvSpPr>
            <p:nvPr/>
          </p:nvSpPr>
          <p:spPr bwMode="auto">
            <a:xfrm>
              <a:off x="7538829" y="6219844"/>
              <a:ext cx="0" cy="676280"/>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8" name="Text Box 41">
              <a:extLst>
                <a:ext uri="{FF2B5EF4-FFF2-40B4-BE49-F238E27FC236}">
                  <a16:creationId xmlns:a16="http://schemas.microsoft.com/office/drawing/2014/main" id="{E355CCFF-2C0A-844E-AF7E-29861A8EF521}"/>
                </a:ext>
              </a:extLst>
            </p:cNvPr>
            <p:cNvSpPr txBox="1">
              <a:spLocks noChangeArrowheads="1"/>
            </p:cNvSpPr>
            <p:nvPr/>
          </p:nvSpPr>
          <p:spPr bwMode="auto">
            <a:xfrm>
              <a:off x="6541946" y="2422517"/>
              <a:ext cx="461931" cy="496892"/>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19" name="Text Box 42">
              <a:extLst>
                <a:ext uri="{FF2B5EF4-FFF2-40B4-BE49-F238E27FC236}">
                  <a16:creationId xmlns:a16="http://schemas.microsoft.com/office/drawing/2014/main" id="{640EE4D1-1EAB-A444-84B2-0252B02BB0D4}"/>
                </a:ext>
              </a:extLst>
            </p:cNvPr>
            <p:cNvSpPr txBox="1">
              <a:spLocks noChangeArrowheads="1"/>
            </p:cNvSpPr>
            <p:nvPr/>
          </p:nvSpPr>
          <p:spPr bwMode="auto">
            <a:xfrm>
              <a:off x="6540358" y="6267470"/>
              <a:ext cx="461932" cy="495304"/>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20" name="Text Box 43">
              <a:extLst>
                <a:ext uri="{FF2B5EF4-FFF2-40B4-BE49-F238E27FC236}">
                  <a16:creationId xmlns:a16="http://schemas.microsoft.com/office/drawing/2014/main" id="{D30DF51F-6401-564B-B9E5-7B4277F8BDB2}"/>
                </a:ext>
              </a:extLst>
            </p:cNvPr>
            <p:cNvSpPr txBox="1">
              <a:spLocks noChangeArrowheads="1"/>
            </p:cNvSpPr>
            <p:nvPr/>
          </p:nvSpPr>
          <p:spPr bwMode="auto">
            <a:xfrm>
              <a:off x="4454522" y="2643182"/>
              <a:ext cx="1423893" cy="368303"/>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0x0045FAB3</a:t>
              </a:r>
            </a:p>
          </p:txBody>
        </p:sp>
        <p:sp>
          <p:nvSpPr>
            <p:cNvPr id="21" name="Line 47">
              <a:extLst>
                <a:ext uri="{FF2B5EF4-FFF2-40B4-BE49-F238E27FC236}">
                  <a16:creationId xmlns:a16="http://schemas.microsoft.com/office/drawing/2014/main" id="{BB4BA730-93CC-6745-9B52-11F90F325706}"/>
                </a:ext>
              </a:extLst>
            </p:cNvPr>
            <p:cNvSpPr>
              <a:spLocks noChangeShapeType="1"/>
            </p:cNvSpPr>
            <p:nvPr/>
          </p:nvSpPr>
          <p:spPr bwMode="auto">
            <a:xfrm>
              <a:off x="5929212" y="5357826"/>
              <a:ext cx="1571520"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22" name="Line 48">
              <a:extLst>
                <a:ext uri="{FF2B5EF4-FFF2-40B4-BE49-F238E27FC236}">
                  <a16:creationId xmlns:a16="http://schemas.microsoft.com/office/drawing/2014/main" id="{C19C14A9-95A3-3949-971B-46041A2DB268}"/>
                </a:ext>
              </a:extLst>
            </p:cNvPr>
            <p:cNvSpPr>
              <a:spLocks noChangeShapeType="1"/>
            </p:cNvSpPr>
            <p:nvPr/>
          </p:nvSpPr>
          <p:spPr bwMode="auto">
            <a:xfrm flipH="1">
              <a:off x="7526130" y="2855909"/>
              <a:ext cx="295255" cy="0"/>
            </a:xfrm>
            <a:prstGeom prst="line">
              <a:avLst/>
            </a:prstGeom>
            <a:noFill/>
            <a:ln w="38100">
              <a:solidFill>
                <a:schemeClr val="tx1"/>
              </a:solidFill>
              <a:round/>
              <a:headEnd type="none" w="lg" len="lg"/>
              <a:tailEnd type="triangle" w="med" len="med"/>
            </a:ln>
          </p:spPr>
          <p:txBody>
            <a:bodyPr wrap="none" anchor="ctr"/>
            <a:lstStyle/>
            <a:p>
              <a:pPr>
                <a:defRPr/>
              </a:pPr>
              <a:endParaRPr lang="zh-CN" altLang="en-US" sz="1800">
                <a:latin typeface="Times New Roman" pitchFamily="18" charset="0"/>
                <a:ea typeface="+mn-ea"/>
              </a:endParaRPr>
            </a:p>
          </p:txBody>
        </p:sp>
        <p:sp>
          <p:nvSpPr>
            <p:cNvPr id="23" name="Text Box 49">
              <a:extLst>
                <a:ext uri="{FF2B5EF4-FFF2-40B4-BE49-F238E27FC236}">
                  <a16:creationId xmlns:a16="http://schemas.microsoft.com/office/drawing/2014/main" id="{D2B8B4E6-521B-9249-8CB6-B0DB6CE4446E}"/>
                </a:ext>
              </a:extLst>
            </p:cNvPr>
            <p:cNvSpPr txBox="1">
              <a:spLocks noChangeArrowheads="1"/>
            </p:cNvSpPr>
            <p:nvPr/>
          </p:nvSpPr>
          <p:spPr bwMode="auto">
            <a:xfrm>
              <a:off x="7761064" y="2682869"/>
              <a:ext cx="1211181" cy="368303"/>
            </a:xfrm>
            <a:prstGeom prst="rect">
              <a:avLst/>
            </a:prstGeom>
            <a:noFill/>
            <a:ln w="9525">
              <a:noFill/>
              <a:miter lim="800000"/>
              <a:headEnd type="none" w="lg" len="lg"/>
              <a:tailEnd/>
            </a:ln>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1800">
                  <a:effectLst>
                    <a:outerShdw blurRad="38100" dist="38100" dir="2700000" algn="tl">
                      <a:srgbClr val="DDDDDD"/>
                    </a:outerShdw>
                  </a:effectLst>
                  <a:cs typeface="宋体" charset="0"/>
                </a:rPr>
                <a:t>整型变量</a:t>
              </a:r>
              <a:r>
                <a:rPr lang="en-US" altLang="zh-CN" sz="1800">
                  <a:solidFill>
                    <a:srgbClr val="0000FF"/>
                  </a:solidFill>
                  <a:effectLst>
                    <a:outerShdw blurRad="38100" dist="38100" dir="2700000" algn="tl">
                      <a:srgbClr val="DDDDDD"/>
                    </a:outerShdw>
                  </a:effectLst>
                  <a:cs typeface="宋体" charset="0"/>
                </a:rPr>
                <a:t>a</a:t>
              </a:r>
              <a:endParaRPr lang="en-US" altLang="zh-CN" sz="1800">
                <a:effectLst>
                  <a:outerShdw blurRad="38100" dist="38100" dir="2700000" algn="tl">
                    <a:srgbClr val="DDDDDD"/>
                  </a:outerShdw>
                </a:effectLst>
                <a:cs typeface="宋体" charset="0"/>
              </a:endParaRPr>
            </a:p>
          </p:txBody>
        </p:sp>
        <p:sp>
          <p:nvSpPr>
            <p:cNvPr id="24" name="Text Box 43">
              <a:extLst>
                <a:ext uri="{FF2B5EF4-FFF2-40B4-BE49-F238E27FC236}">
                  <a16:creationId xmlns:a16="http://schemas.microsoft.com/office/drawing/2014/main" id="{E0ADD840-23AA-EA45-BFF8-16048E675934}"/>
                </a:ext>
              </a:extLst>
            </p:cNvPr>
            <p:cNvSpPr txBox="1">
              <a:spLocks noChangeArrowheads="1"/>
            </p:cNvSpPr>
            <p:nvPr/>
          </p:nvSpPr>
          <p:spPr bwMode="auto">
            <a:xfrm>
              <a:off x="4429124" y="4857760"/>
              <a:ext cx="1441354" cy="369891"/>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0x0045FCD7</a:t>
              </a:r>
            </a:p>
          </p:txBody>
        </p:sp>
        <p:sp>
          <p:nvSpPr>
            <p:cNvPr id="25" name="Oval 69">
              <a:extLst>
                <a:ext uri="{FF2B5EF4-FFF2-40B4-BE49-F238E27FC236}">
                  <a16:creationId xmlns:a16="http://schemas.microsoft.com/office/drawing/2014/main" id="{770C10B1-F708-FA4A-8983-DE56AD399646}"/>
                </a:ext>
              </a:extLst>
            </p:cNvPr>
            <p:cNvSpPr>
              <a:spLocks noChangeArrowheads="1"/>
            </p:cNvSpPr>
            <p:nvPr/>
          </p:nvSpPr>
          <p:spPr bwMode="auto">
            <a:xfrm>
              <a:off x="4454522" y="2643182"/>
              <a:ext cx="1500088" cy="357190"/>
            </a:xfrm>
            <a:prstGeom prst="ellipse">
              <a:avLst/>
            </a:prstGeom>
            <a:noFill/>
            <a:ln w="38100">
              <a:solidFill>
                <a:schemeClr val="accent2"/>
              </a:solidFill>
              <a:round/>
              <a:headEnd type="none" w="lg" len="lg"/>
              <a:tailEnd/>
            </a:ln>
          </p:spPr>
          <p:txBody>
            <a:bodyPr wrap="none" lIns="90000" tIns="46800" rIns="90000" bIns="46800"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26" name="右大括号 132">
              <a:extLst>
                <a:ext uri="{FF2B5EF4-FFF2-40B4-BE49-F238E27FC236}">
                  <a16:creationId xmlns:a16="http://schemas.microsoft.com/office/drawing/2014/main" id="{5AD6E1A1-26DB-4C4B-B1F7-D9680E21B906}"/>
                </a:ext>
              </a:extLst>
            </p:cNvPr>
            <p:cNvSpPr>
              <a:spLocks/>
            </p:cNvSpPr>
            <p:nvPr/>
          </p:nvSpPr>
          <p:spPr bwMode="auto">
            <a:xfrm>
              <a:off x="7597273" y="2857473"/>
              <a:ext cx="285752" cy="1143008"/>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7" name="TextBox 133">
              <a:extLst>
                <a:ext uri="{FF2B5EF4-FFF2-40B4-BE49-F238E27FC236}">
                  <a16:creationId xmlns:a16="http://schemas.microsoft.com/office/drawing/2014/main" id="{4DBF9C5E-9C98-8245-B8F2-5E5A0911B45D}"/>
                </a:ext>
              </a:extLst>
            </p:cNvPr>
            <p:cNvSpPr txBox="1"/>
            <p:nvPr/>
          </p:nvSpPr>
          <p:spPr>
            <a:xfrm>
              <a:off x="7883293" y="3214686"/>
              <a:ext cx="1004821" cy="3698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sp>
          <p:nvSpPr>
            <p:cNvPr id="28" name="TextBox 134">
              <a:extLst>
                <a:ext uri="{FF2B5EF4-FFF2-40B4-BE49-F238E27FC236}">
                  <a16:creationId xmlns:a16="http://schemas.microsoft.com/office/drawing/2014/main" id="{1B9B5DA7-45ED-FF48-B283-975B96603748}"/>
                </a:ext>
              </a:extLst>
            </p:cNvPr>
            <p:cNvSpPr txBox="1"/>
            <p:nvPr/>
          </p:nvSpPr>
          <p:spPr>
            <a:xfrm>
              <a:off x="6454638" y="3071810"/>
              <a:ext cx="300018" cy="3698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solidFill>
                    <a:srgbClr val="0033CC"/>
                  </a:solidFill>
                  <a:effectLst>
                    <a:outerShdw blurRad="38100" dist="38100" dir="2700000" algn="tl">
                      <a:srgbClr val="DDDDDD"/>
                    </a:outerShdw>
                  </a:effectLst>
                  <a:cs typeface="宋体" charset="0"/>
                </a:rPr>
                <a:t>7</a:t>
              </a:r>
              <a:endParaRPr lang="zh-CN" altLang="en-US" sz="1800">
                <a:solidFill>
                  <a:srgbClr val="0033CC"/>
                </a:solidFill>
                <a:effectLst>
                  <a:outerShdw blurRad="38100" dist="38100" dir="2700000" algn="tl">
                    <a:srgbClr val="DDDDDD"/>
                  </a:outerShdw>
                </a:effectLst>
                <a:cs typeface="宋体" charset="0"/>
              </a:endParaRPr>
            </a:p>
          </p:txBody>
        </p:sp>
        <p:sp>
          <p:nvSpPr>
            <p:cNvPr id="29" name="Line 47">
              <a:extLst>
                <a:ext uri="{FF2B5EF4-FFF2-40B4-BE49-F238E27FC236}">
                  <a16:creationId xmlns:a16="http://schemas.microsoft.com/office/drawing/2014/main" id="{A1729E70-DAE6-BD48-9459-DB8E1CC1D20B}"/>
                </a:ext>
              </a:extLst>
            </p:cNvPr>
            <p:cNvSpPr>
              <a:spLocks noChangeShapeType="1"/>
            </p:cNvSpPr>
            <p:nvPr/>
          </p:nvSpPr>
          <p:spPr bwMode="auto">
            <a:xfrm>
              <a:off x="5929212" y="5072074"/>
              <a:ext cx="1571520" cy="0"/>
            </a:xfrm>
            <a:prstGeom prst="line">
              <a:avLst/>
            </a:prstGeom>
            <a:noFill/>
            <a:ln w="9525">
              <a:solidFill>
                <a:schemeClr val="bg2">
                  <a:lumMod val="75000"/>
                </a:schemeClr>
              </a:solidFill>
              <a:prstDash val="solid"/>
              <a:round/>
              <a:headEnd/>
              <a:tailEnd/>
            </a:ln>
          </p:spPr>
          <p:txBody>
            <a:bodyPr wrap="none" anchor="ctr"/>
            <a:lstStyle/>
            <a:p>
              <a:pPr>
                <a:defRPr/>
              </a:pPr>
              <a:endParaRPr lang="zh-CN" altLang="en-US" sz="1800">
                <a:latin typeface="Times New Roman" pitchFamily="18" charset="0"/>
                <a:ea typeface="+mn-ea"/>
              </a:endParaRPr>
            </a:p>
          </p:txBody>
        </p:sp>
        <p:sp>
          <p:nvSpPr>
            <p:cNvPr id="30" name="Line 38">
              <a:extLst>
                <a:ext uri="{FF2B5EF4-FFF2-40B4-BE49-F238E27FC236}">
                  <a16:creationId xmlns:a16="http://schemas.microsoft.com/office/drawing/2014/main" id="{0F123870-C82C-AB47-BC6B-634FF9E55923}"/>
                </a:ext>
              </a:extLst>
            </p:cNvPr>
            <p:cNvSpPr>
              <a:spLocks noChangeShapeType="1"/>
            </p:cNvSpPr>
            <p:nvPr/>
          </p:nvSpPr>
          <p:spPr bwMode="auto">
            <a:xfrm>
              <a:off x="5929212" y="5643578"/>
              <a:ext cx="1571520"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31" name="Text Box 41">
              <a:extLst>
                <a:ext uri="{FF2B5EF4-FFF2-40B4-BE49-F238E27FC236}">
                  <a16:creationId xmlns:a16="http://schemas.microsoft.com/office/drawing/2014/main" id="{EA282784-81A6-F741-A8C8-3C55A0F0EF29}"/>
                </a:ext>
              </a:extLst>
            </p:cNvPr>
            <p:cNvSpPr txBox="1">
              <a:spLocks noChangeArrowheads="1"/>
            </p:cNvSpPr>
            <p:nvPr/>
          </p:nvSpPr>
          <p:spPr bwMode="auto">
            <a:xfrm>
              <a:off x="6681636" y="4214818"/>
              <a:ext cx="461931" cy="496891"/>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32" name="右大括号 138">
              <a:extLst>
                <a:ext uri="{FF2B5EF4-FFF2-40B4-BE49-F238E27FC236}">
                  <a16:creationId xmlns:a16="http://schemas.microsoft.com/office/drawing/2014/main" id="{E022A0F5-0313-2B40-843C-5032DDA641B3}"/>
                </a:ext>
              </a:extLst>
            </p:cNvPr>
            <p:cNvSpPr>
              <a:spLocks/>
            </p:cNvSpPr>
            <p:nvPr/>
          </p:nvSpPr>
          <p:spPr bwMode="auto">
            <a:xfrm>
              <a:off x="7572396" y="5072074"/>
              <a:ext cx="285752" cy="1143008"/>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33" name="TextBox 139">
              <a:extLst>
                <a:ext uri="{FF2B5EF4-FFF2-40B4-BE49-F238E27FC236}">
                  <a16:creationId xmlns:a16="http://schemas.microsoft.com/office/drawing/2014/main" id="{E6F60204-E1EA-7A49-8AC1-0B2B49BFB38C}"/>
                </a:ext>
              </a:extLst>
            </p:cNvPr>
            <p:cNvSpPr txBox="1"/>
            <p:nvPr/>
          </p:nvSpPr>
          <p:spPr>
            <a:xfrm>
              <a:off x="7857895" y="5357826"/>
              <a:ext cx="992513" cy="646336"/>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t>aPtr</a:t>
              </a:r>
              <a:endParaRPr lang="en-US" altLang="zh-CN" sz="1800">
                <a:effectLst>
                  <a:outerShdw blurRad="38100" dist="38100" dir="2700000" algn="tl">
                    <a:srgbClr val="DDDDDD"/>
                  </a:outerShdw>
                </a:effectLst>
                <a:cs typeface="宋体" charset="0"/>
              </a:endParaRPr>
            </a:p>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sp>
          <p:nvSpPr>
            <p:cNvPr id="34" name="TextBox 140">
              <a:extLst>
                <a:ext uri="{FF2B5EF4-FFF2-40B4-BE49-F238E27FC236}">
                  <a16:creationId xmlns:a16="http://schemas.microsoft.com/office/drawing/2014/main" id="{82A216B6-6B8E-0246-981A-CE1DCCF36769}"/>
                </a:ext>
              </a:extLst>
            </p:cNvPr>
            <p:cNvSpPr txBox="1"/>
            <p:nvPr/>
          </p:nvSpPr>
          <p:spPr>
            <a:xfrm>
              <a:off x="5929212" y="5429264"/>
              <a:ext cx="1193720" cy="369891"/>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solidFill>
                    <a:srgbClr val="FF0000"/>
                  </a:solidFill>
                  <a:effectLst>
                    <a:outerShdw blurRad="38100" dist="38100" dir="2700000" algn="tl">
                      <a:srgbClr val="DDDDDD"/>
                    </a:outerShdw>
                  </a:effectLst>
                  <a:cs typeface="宋体" charset="0"/>
                </a:rPr>
                <a:t>0045FAB3</a:t>
              </a:r>
              <a:endParaRPr lang="zh-CN" altLang="en-US" sz="1800">
                <a:solidFill>
                  <a:srgbClr val="FF0000"/>
                </a:solidFill>
                <a:effectLst>
                  <a:outerShdw blurRad="38100" dist="38100" dir="2700000" algn="tl">
                    <a:srgbClr val="DDDDDD"/>
                  </a:outerShdw>
                </a:effectLst>
                <a:cs typeface="宋体" charset="0"/>
              </a:endParaRPr>
            </a:p>
          </p:txBody>
        </p:sp>
      </p:grpSp>
      <p:sp>
        <p:nvSpPr>
          <p:cNvPr id="35" name="矩形 34">
            <a:extLst>
              <a:ext uri="{FF2B5EF4-FFF2-40B4-BE49-F238E27FC236}">
                <a16:creationId xmlns:a16="http://schemas.microsoft.com/office/drawing/2014/main" id="{4C092566-3A92-B541-B8E0-0F50FAA36B74}"/>
              </a:ext>
            </a:extLst>
          </p:cNvPr>
          <p:cNvSpPr/>
          <p:nvPr/>
        </p:nvSpPr>
        <p:spPr>
          <a:xfrm>
            <a:off x="437003" y="3605287"/>
            <a:ext cx="2226892" cy="461665"/>
          </a:xfrm>
          <a:prstGeom prst="rect">
            <a:avLst/>
          </a:prstGeom>
        </p:spPr>
        <p:txBody>
          <a:bodyPr wrap="none">
            <a:spAutoFit/>
          </a:bodyPr>
          <a:lstStyle/>
          <a:p>
            <a:r>
              <a:rPr lang="en-US" altLang="zh-CN">
                <a:solidFill>
                  <a:srgbClr val="00B0F0"/>
                </a:solidFill>
              </a:rPr>
              <a:t>&amp;aPtr</a:t>
            </a:r>
            <a:r>
              <a:rPr lang="zh-CN" altLang="en-US">
                <a:solidFill>
                  <a:srgbClr val="00B0F0"/>
                </a:solidFill>
              </a:rPr>
              <a:t>的地址：</a:t>
            </a:r>
            <a:r>
              <a:rPr lang="en-US" altLang="zh-CN">
                <a:solidFill>
                  <a:srgbClr val="00B0F0"/>
                </a:solidFill>
              </a:rPr>
              <a:t> </a:t>
            </a:r>
            <a:endParaRPr lang="zh-CN" altLang="en-US">
              <a:solidFill>
                <a:srgbClr val="00B0F0"/>
              </a:solidFill>
            </a:endParaRPr>
          </a:p>
        </p:txBody>
      </p:sp>
      <p:sp>
        <p:nvSpPr>
          <p:cNvPr id="36" name="矩形 35">
            <a:extLst>
              <a:ext uri="{FF2B5EF4-FFF2-40B4-BE49-F238E27FC236}">
                <a16:creationId xmlns:a16="http://schemas.microsoft.com/office/drawing/2014/main" id="{C1D4E1B5-B1C7-F641-A2B2-C44224A49271}"/>
              </a:ext>
            </a:extLst>
          </p:cNvPr>
          <p:cNvSpPr/>
          <p:nvPr/>
        </p:nvSpPr>
        <p:spPr>
          <a:xfrm>
            <a:off x="665081" y="1389137"/>
            <a:ext cx="1683474" cy="461665"/>
          </a:xfrm>
          <a:prstGeom prst="rect">
            <a:avLst/>
          </a:prstGeom>
        </p:spPr>
        <p:txBody>
          <a:bodyPr wrap="none">
            <a:spAutoFit/>
          </a:bodyPr>
          <a:lstStyle/>
          <a:p>
            <a:r>
              <a:rPr lang="en-US" altLang="zh-CN">
                <a:solidFill>
                  <a:srgbClr val="00B0F0"/>
                </a:solidFill>
              </a:rPr>
              <a:t>a</a:t>
            </a:r>
            <a:r>
              <a:rPr lang="zh-CN" altLang="en-US">
                <a:solidFill>
                  <a:srgbClr val="00B0F0"/>
                </a:solidFill>
              </a:rPr>
              <a:t>的地址：</a:t>
            </a:r>
            <a:r>
              <a:rPr lang="en-US" altLang="zh-CN">
                <a:solidFill>
                  <a:srgbClr val="00B0F0"/>
                </a:solidFill>
              </a:rPr>
              <a:t> </a:t>
            </a:r>
            <a:endParaRPr lang="zh-CN" altLang="en-US">
              <a:solidFill>
                <a:srgbClr val="00B0F0"/>
              </a:solidFill>
            </a:endParaRPr>
          </a:p>
        </p:txBody>
      </p:sp>
      <p:sp>
        <p:nvSpPr>
          <p:cNvPr id="37" name="矩形 36">
            <a:extLst>
              <a:ext uri="{FF2B5EF4-FFF2-40B4-BE49-F238E27FC236}">
                <a16:creationId xmlns:a16="http://schemas.microsoft.com/office/drawing/2014/main" id="{5CA39428-49A1-E243-B029-AF1C3C11BA2A}"/>
              </a:ext>
            </a:extLst>
          </p:cNvPr>
          <p:cNvSpPr/>
          <p:nvPr/>
        </p:nvSpPr>
        <p:spPr>
          <a:xfrm>
            <a:off x="2494965" y="4174256"/>
            <a:ext cx="1680268" cy="461665"/>
          </a:xfrm>
          <a:prstGeom prst="rect">
            <a:avLst/>
          </a:prstGeom>
        </p:spPr>
        <p:txBody>
          <a:bodyPr wrap="none">
            <a:spAutoFit/>
          </a:bodyPr>
          <a:lstStyle/>
          <a:p>
            <a:r>
              <a:rPr lang="en-US" altLang="zh-CN">
                <a:solidFill>
                  <a:srgbClr val="00B0F0"/>
                </a:solidFill>
              </a:rPr>
              <a:t>aPtr</a:t>
            </a:r>
            <a:r>
              <a:rPr lang="zh-CN" altLang="en-US">
                <a:solidFill>
                  <a:srgbClr val="00B0F0"/>
                </a:solidFill>
              </a:rPr>
              <a:t>的值：</a:t>
            </a:r>
            <a:r>
              <a:rPr lang="en-US" altLang="zh-CN">
                <a:solidFill>
                  <a:srgbClr val="00B0F0"/>
                </a:solidFill>
              </a:rPr>
              <a:t> </a:t>
            </a:r>
            <a:endParaRPr lang="zh-CN" altLang="en-US">
              <a:solidFill>
                <a:srgbClr val="00B0F0"/>
              </a:solidFill>
            </a:endParaRPr>
          </a:p>
        </p:txBody>
      </p:sp>
      <p:cxnSp>
        <p:nvCxnSpPr>
          <p:cNvPr id="39" name="直线箭头连接符 38">
            <a:extLst>
              <a:ext uri="{FF2B5EF4-FFF2-40B4-BE49-F238E27FC236}">
                <a16:creationId xmlns:a16="http://schemas.microsoft.com/office/drawing/2014/main" id="{9744943C-10DB-F143-A514-1FC3BBC8FBB3}"/>
              </a:ext>
            </a:extLst>
          </p:cNvPr>
          <p:cNvCxnSpPr>
            <a:cxnSpLocks/>
          </p:cNvCxnSpPr>
          <p:nvPr/>
        </p:nvCxnSpPr>
        <p:spPr>
          <a:xfrm flipV="1">
            <a:off x="4645251" y="969816"/>
            <a:ext cx="1355499" cy="106718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418193B-CE09-B445-AD9F-0169C63925C6}"/>
              </a:ext>
            </a:extLst>
          </p:cNvPr>
          <p:cNvSpPr/>
          <p:nvPr/>
        </p:nvSpPr>
        <p:spPr>
          <a:xfrm>
            <a:off x="5366827" y="217312"/>
            <a:ext cx="3560590" cy="830997"/>
          </a:xfrm>
          <a:prstGeom prst="rect">
            <a:avLst/>
          </a:prstGeom>
        </p:spPr>
        <p:txBody>
          <a:bodyPr wrap="none">
            <a:spAutoFit/>
          </a:bodyPr>
          <a:lstStyle/>
          <a:p>
            <a:r>
              <a:rPr lang="en-US" altLang="zh-CN">
                <a:solidFill>
                  <a:srgbClr val="00B0F0"/>
                </a:solidFill>
              </a:rPr>
              <a:t>a</a:t>
            </a:r>
            <a:r>
              <a:rPr lang="zh-CN" altLang="en-US">
                <a:solidFill>
                  <a:srgbClr val="00B0F0"/>
                </a:solidFill>
              </a:rPr>
              <a:t>的值</a:t>
            </a:r>
            <a:endParaRPr lang="en-US" altLang="zh-CN">
              <a:solidFill>
                <a:srgbClr val="00B0F0"/>
              </a:solidFill>
            </a:endParaRPr>
          </a:p>
          <a:p>
            <a:r>
              <a:rPr lang="en-US" altLang="zh-CN">
                <a:solidFill>
                  <a:srgbClr val="00B0F0"/>
                </a:solidFill>
              </a:rPr>
              <a:t>aPtr</a:t>
            </a:r>
            <a:r>
              <a:rPr lang="zh-CN" altLang="en-US">
                <a:solidFill>
                  <a:srgbClr val="00B0F0"/>
                </a:solidFill>
              </a:rPr>
              <a:t>所指对象的值：*</a:t>
            </a:r>
            <a:r>
              <a:rPr lang="en-US" altLang="zh-CN">
                <a:solidFill>
                  <a:srgbClr val="00B0F0"/>
                </a:solidFill>
              </a:rPr>
              <a:t>aPtr </a:t>
            </a:r>
            <a:endParaRPr lang="zh-CN" altLang="en-US">
              <a:solidFill>
                <a:srgbClr val="00B0F0"/>
              </a:solidFill>
            </a:endParaRPr>
          </a:p>
        </p:txBody>
      </p:sp>
      <p:cxnSp>
        <p:nvCxnSpPr>
          <p:cNvPr id="42" name="直线箭头连接符 41">
            <a:extLst>
              <a:ext uri="{FF2B5EF4-FFF2-40B4-BE49-F238E27FC236}">
                <a16:creationId xmlns:a16="http://schemas.microsoft.com/office/drawing/2014/main" id="{7989EE77-477F-C44B-AE5C-CA52E9A42D50}"/>
              </a:ext>
            </a:extLst>
          </p:cNvPr>
          <p:cNvCxnSpPr>
            <a:cxnSpLocks/>
          </p:cNvCxnSpPr>
          <p:nvPr/>
        </p:nvCxnSpPr>
        <p:spPr>
          <a:xfrm flipH="1" flipV="1">
            <a:off x="3071925" y="2001614"/>
            <a:ext cx="1415782" cy="2310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D7996EE4-3DEA-1341-9ABC-E06A355A6804}"/>
              </a:ext>
            </a:extLst>
          </p:cNvPr>
          <p:cNvSpPr txBox="1"/>
          <p:nvPr/>
        </p:nvSpPr>
        <p:spPr>
          <a:xfrm>
            <a:off x="2218788" y="2451029"/>
            <a:ext cx="1415772" cy="461665"/>
          </a:xfrm>
          <a:prstGeom prst="rect">
            <a:avLst/>
          </a:prstGeom>
          <a:noFill/>
        </p:spPr>
        <p:txBody>
          <a:bodyPr wrap="none" rtlCol="0">
            <a:spAutoFit/>
          </a:bodyPr>
          <a:lstStyle/>
          <a:p>
            <a:r>
              <a:rPr kumimoji="1" lang="zh-CN" altLang="en-US">
                <a:solidFill>
                  <a:srgbClr val="00B0F0"/>
                </a:solidFill>
              </a:rPr>
              <a:t>地址指向</a:t>
            </a:r>
          </a:p>
        </p:txBody>
      </p:sp>
    </p:spTree>
    <p:extLst>
      <p:ext uri="{BB962C8B-B14F-4D97-AF65-F5344CB8AC3E}">
        <p14:creationId xmlns:p14="http://schemas.microsoft.com/office/powerpoint/2010/main" val="26849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指针的故事</a:t>
            </a:r>
          </a:p>
        </p:txBody>
      </p:sp>
      <p:sp>
        <p:nvSpPr>
          <p:cNvPr id="3" name="内容占位符 2"/>
          <p:cNvSpPr>
            <a:spLocks noGrp="1"/>
          </p:cNvSpPr>
          <p:nvPr>
            <p:ph idx="1"/>
          </p:nvPr>
        </p:nvSpPr>
        <p:spPr/>
        <p:txBody>
          <a:bodyPr/>
          <a:lstStyle/>
          <a:p>
            <a:endParaRPr lang="en-US" altLang="zh-CN"/>
          </a:p>
          <a:p>
            <a:r>
              <a:rPr lang="en-US" altLang="zh-CN"/>
              <a:t>“</a:t>
            </a:r>
            <a:r>
              <a:rPr lang="zh-CN" altLang="en-US">
                <a:solidFill>
                  <a:srgbClr val="FF0000"/>
                </a:solidFill>
              </a:rPr>
              <a:t>该程序执行了非法操作，即将关闭</a:t>
            </a:r>
            <a:r>
              <a:rPr lang="zh-CN" altLang="en-US"/>
              <a:t>”</a:t>
            </a:r>
          </a:p>
          <a:p>
            <a:pPr lvl="1"/>
            <a:r>
              <a:rPr lang="zh-CN" altLang="en-US"/>
              <a:t>这种错误大部分是由指针和数组导致的</a:t>
            </a:r>
          </a:p>
          <a:p>
            <a:r>
              <a:rPr lang="zh-CN" altLang="en-US"/>
              <a:t>黑客攻击服务器利用的</a:t>
            </a:r>
            <a:r>
              <a:rPr lang="en-US" altLang="zh-CN"/>
              <a:t>bug</a:t>
            </a:r>
            <a:r>
              <a:rPr lang="zh-CN" altLang="en-US"/>
              <a:t>部分是指针和数组造成的</a:t>
            </a:r>
          </a:p>
          <a:p>
            <a:r>
              <a:rPr lang="zh-CN" altLang="en-US"/>
              <a:t>铁杆</a:t>
            </a:r>
            <a:r>
              <a:rPr lang="en-US" altLang="zh-CN"/>
              <a:t>C/C++</a:t>
            </a:r>
            <a:r>
              <a:rPr lang="zh-CN" altLang="en-US"/>
              <a:t>程序员最挚爱的武器：指针</a:t>
            </a:r>
          </a:p>
          <a:p>
            <a:r>
              <a:rPr lang="zh-CN" altLang="en-US"/>
              <a:t>指针造就了</a:t>
            </a:r>
            <a:r>
              <a:rPr lang="en-US" altLang="zh-CN"/>
              <a:t>C/C++</a:t>
            </a:r>
            <a:r>
              <a:rPr lang="zh-CN" altLang="en-US"/>
              <a:t>的高效和强大</a:t>
            </a:r>
            <a:endParaRPr lang="en-US" altLang="zh-CN"/>
          </a:p>
          <a:p>
            <a:r>
              <a:rPr lang="zh-CN" altLang="en-US"/>
              <a:t>很多不可能的任务由指针完成</a:t>
            </a:r>
          </a:p>
          <a:p>
            <a:endParaRPr lang="zh-CN" altLang="en-US"/>
          </a:p>
        </p:txBody>
      </p:sp>
      <p:grpSp>
        <p:nvGrpSpPr>
          <p:cNvPr id="4" name="组合 8"/>
          <p:cNvGrpSpPr>
            <a:grpSpLocks/>
          </p:cNvGrpSpPr>
          <p:nvPr/>
        </p:nvGrpSpPr>
        <p:grpSpPr bwMode="auto">
          <a:xfrm>
            <a:off x="2195736" y="1300257"/>
            <a:ext cx="5130800" cy="4516437"/>
            <a:chOff x="1928794" y="1928802"/>
            <a:chExt cx="5130800" cy="4516508"/>
          </a:xfrm>
        </p:grpSpPr>
        <p:pic>
          <p:nvPicPr>
            <p:cNvPr id="16389" name="Picture 5" descr="非法操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1928802"/>
              <a:ext cx="51308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descr="非法操作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2" y="3571876"/>
              <a:ext cx="4643470" cy="287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日期占位符 4"/>
          <p:cNvSpPr>
            <a:spLocks noGrp="1"/>
          </p:cNvSpPr>
          <p:nvPr>
            <p:ph type="dt" sz="half" idx="10"/>
          </p:nvPr>
        </p:nvSpPr>
        <p:spPr/>
        <p:txBody>
          <a:bodyPr/>
          <a:lstStyle/>
          <a:p>
            <a:fld id="{F1196C7F-E739-9942-8FF9-01AF9AF5F84E}" type="datetime1">
              <a:rPr lang="zh-CN" altLang="en-US" smtClean="0"/>
              <a:t>2020/12/1</a:t>
            </a:fld>
            <a:endParaRPr lang="en-US" dirty="0"/>
          </a:p>
        </p:txBody>
      </p:sp>
      <p:sp>
        <p:nvSpPr>
          <p:cNvPr id="6" name="幻灯片编号占位符 5"/>
          <p:cNvSpPr>
            <a:spLocks noGrp="1"/>
          </p:cNvSpPr>
          <p:nvPr>
            <p:ph type="sldNum" sz="quarter" idx="12"/>
          </p:nvPr>
        </p:nvSpPr>
        <p:spPr/>
        <p:txBody>
          <a:bodyPr/>
          <a:lstStyle/>
          <a:p>
            <a:fld id="{4FAB73BC-B049-4115-A692-8D63A059BFB8}" type="slidenum">
              <a:rPr lang="en-US" smtClean="0"/>
              <a:pPr/>
              <a:t>11</a:t>
            </a:fld>
            <a:endParaRPr lang="en-US" dirty="0"/>
          </a:p>
        </p:txBody>
      </p:sp>
    </p:spTree>
    <p:custDataLst>
      <p:tags r:id="rId1"/>
    </p:custDataLst>
    <p:extLst>
      <p:ext uri="{BB962C8B-B14F-4D97-AF65-F5344CB8AC3E}">
        <p14:creationId xmlns:p14="http://schemas.microsoft.com/office/powerpoint/2010/main" val="3688703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2"/>
          <p:cNvSpPr>
            <a:spLocks noChangeArrowheads="1"/>
          </p:cNvSpPr>
          <p:nvPr/>
        </p:nvSpPr>
        <p:spPr bwMode="gray">
          <a:xfrm>
            <a:off x="2514600" y="2271713"/>
            <a:ext cx="2743200" cy="2743200"/>
          </a:xfrm>
          <a:prstGeom prst="ellipse">
            <a:avLst/>
          </a:prstGeom>
          <a:solidFill>
            <a:srgbClr val="FFFFFF">
              <a:alpha val="80000"/>
            </a:srgbClr>
          </a:solidFill>
          <a:ln w="9525" algn="ctr">
            <a:noFill/>
            <a:round/>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67" name="Oval 3"/>
          <p:cNvSpPr>
            <a:spLocks noChangeArrowheads="1"/>
          </p:cNvSpPr>
          <p:nvPr/>
        </p:nvSpPr>
        <p:spPr bwMode="gray">
          <a:xfrm>
            <a:off x="3657600" y="2786063"/>
            <a:ext cx="1619250" cy="1619250"/>
          </a:xfrm>
          <a:prstGeom prst="ellipse">
            <a:avLst/>
          </a:prstGeom>
          <a:solidFill>
            <a:srgbClr val="DCDCDC">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62473" name="Oval 9"/>
          <p:cNvSpPr>
            <a:spLocks noChangeArrowheads="1"/>
          </p:cNvSpPr>
          <p:nvPr/>
        </p:nvSpPr>
        <p:spPr bwMode="gray">
          <a:xfrm>
            <a:off x="4295775" y="3176588"/>
            <a:ext cx="895350" cy="895350"/>
          </a:xfrm>
          <a:prstGeom prst="ellipse">
            <a:avLst/>
          </a:prstGeom>
          <a:solidFill>
            <a:srgbClr val="C0C0C0">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62474" name="Rectangle 10"/>
          <p:cNvSpPr>
            <a:spLocks noGrp="1" noChangeArrowheads="1"/>
          </p:cNvSpPr>
          <p:nvPr>
            <p:ph type="title"/>
          </p:nvPr>
        </p:nvSpPr>
        <p:spPr>
          <a:xfrm>
            <a:off x="685800" y="484633"/>
            <a:ext cx="7772400" cy="609584"/>
          </a:xfrm>
        </p:spPr>
        <p:txBody>
          <a:bodyPr>
            <a:normAutofit fontScale="90000"/>
          </a:bodyPr>
          <a:lstStyle/>
          <a:p>
            <a:pPr>
              <a:defRPr/>
            </a:pPr>
            <a:r>
              <a:rPr lang="zh-CN" altLang="en-US">
                <a:effectLst>
                  <a:outerShdw blurRad="38100" dist="38100" dir="2700000" algn="tl">
                    <a:srgbClr val="DDDDDD"/>
                  </a:outerShdw>
                </a:effectLst>
                <a:ea typeface="宋体" charset="0"/>
                <a:cs typeface="宋体" charset="0"/>
              </a:rPr>
              <a:t>    小心陷阱</a:t>
            </a:r>
            <a:endParaRPr lang="en-US" altLang="zh-CN" dirty="0">
              <a:effectLst>
                <a:outerShdw blurRad="38100" dist="38100" dir="2700000" algn="tl">
                  <a:srgbClr val="DDDDDD"/>
                </a:outerShdw>
              </a:effectLst>
              <a:ea typeface="宋体" charset="0"/>
              <a:cs typeface="宋体" charset="0"/>
            </a:endParaRPr>
          </a:p>
        </p:txBody>
      </p:sp>
      <p:grpSp>
        <p:nvGrpSpPr>
          <p:cNvPr id="2" name="组合 179"/>
          <p:cNvGrpSpPr>
            <a:grpSpLocks/>
          </p:cNvGrpSpPr>
          <p:nvPr/>
        </p:nvGrpSpPr>
        <p:grpSpPr bwMode="auto">
          <a:xfrm>
            <a:off x="2914650" y="1547813"/>
            <a:ext cx="1733550" cy="1790700"/>
            <a:chOff x="2914651" y="1547813"/>
            <a:chExt cx="1733549" cy="1790700"/>
          </a:xfrm>
        </p:grpSpPr>
        <p:sp>
          <p:nvSpPr>
            <p:cNvPr id="62469" name="Line 5"/>
            <p:cNvSpPr>
              <a:spLocks noChangeShapeType="1"/>
            </p:cNvSpPr>
            <p:nvPr/>
          </p:nvSpPr>
          <p:spPr bwMode="gray">
            <a:xfrm>
              <a:off x="3733801" y="2424113"/>
              <a:ext cx="914399" cy="914400"/>
            </a:xfrm>
            <a:prstGeom prst="line">
              <a:avLst/>
            </a:prstGeom>
            <a:noFill/>
            <a:ln w="12700">
              <a:solidFill>
                <a:schemeClr val="tx1"/>
              </a:solidFill>
              <a:round/>
              <a:headEnd/>
              <a:tailEnd/>
            </a:ln>
            <a:effectLst/>
          </p:spPr>
          <p:txBody>
            <a:bodyPr wrap="none" anchor="ctr"/>
            <a:lstStyle/>
            <a:p>
              <a:pPr>
                <a:defRPr/>
              </a:pPr>
              <a:endParaRPr lang="zh-CN" altLang="en-US" sz="1800">
                <a:latin typeface="Times New Roman" pitchFamily="18" charset="0"/>
                <a:ea typeface="+mn-ea"/>
              </a:endParaRPr>
            </a:p>
          </p:txBody>
        </p:sp>
        <p:grpSp>
          <p:nvGrpSpPr>
            <p:cNvPr id="28825" name="Group 11"/>
            <p:cNvGrpSpPr>
              <a:grpSpLocks/>
            </p:cNvGrpSpPr>
            <p:nvPr/>
          </p:nvGrpSpPr>
          <p:grpSpPr bwMode="auto">
            <a:xfrm>
              <a:off x="2914651" y="1547813"/>
              <a:ext cx="1201738" cy="1384300"/>
              <a:chOff x="2064" y="1008"/>
              <a:chExt cx="757" cy="872"/>
            </a:xfrm>
          </p:grpSpPr>
          <p:sp>
            <p:nvSpPr>
              <p:cNvPr id="62476" name="Oval 12"/>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827" name="Group 13"/>
              <p:cNvGrpSpPr>
                <a:grpSpLocks/>
              </p:cNvGrpSpPr>
              <p:nvPr/>
            </p:nvGrpSpPr>
            <p:grpSpPr bwMode="auto">
              <a:xfrm>
                <a:off x="2086" y="1031"/>
                <a:ext cx="680" cy="849"/>
                <a:chOff x="3975" y="1593"/>
                <a:chExt cx="931" cy="1163"/>
              </a:xfrm>
            </p:grpSpPr>
            <p:pic>
              <p:nvPicPr>
                <p:cNvPr id="28840" name="Picture 14"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9" name="Oval 15"/>
                <p:cNvSpPr>
                  <a:spLocks noChangeArrowheads="1"/>
                </p:cNvSpPr>
                <p:nvPr/>
              </p:nvSpPr>
              <p:spPr bwMode="gray">
                <a:xfrm>
                  <a:off x="3975" y="1593"/>
                  <a:ext cx="931" cy="937"/>
                </a:xfrm>
                <a:prstGeom prst="ellipse">
                  <a:avLst/>
                </a:prstGeom>
                <a:solidFill>
                  <a:schemeClr val="hlink">
                    <a:alpha val="50000"/>
                  </a:scheme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pic>
              <p:nvPicPr>
                <p:cNvPr id="28842" name="Picture 16" descr="light_shadow1"/>
                <p:cNvPicPr>
                  <a:picLocks noChangeAspect="1" noChangeArrowheads="1"/>
                </p:cNvPicPr>
                <p:nvPr/>
              </p:nvPicPr>
              <p:blipFill>
                <a:blip r:embed="rId5">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843" name="Group 17"/>
                <p:cNvGrpSpPr>
                  <a:grpSpLocks/>
                </p:cNvGrpSpPr>
                <p:nvPr/>
              </p:nvGrpSpPr>
              <p:grpSpPr bwMode="auto">
                <a:xfrm rot="-3733502" flipH="1" flipV="1">
                  <a:off x="4256" y="2247"/>
                  <a:ext cx="820" cy="198"/>
                  <a:chOff x="2532" y="1051"/>
                  <a:chExt cx="893" cy="246"/>
                </a:xfrm>
              </p:grpSpPr>
              <p:grpSp>
                <p:nvGrpSpPr>
                  <p:cNvPr id="28844" name="Group 18"/>
                  <p:cNvGrpSpPr>
                    <a:grpSpLocks/>
                  </p:cNvGrpSpPr>
                  <p:nvPr/>
                </p:nvGrpSpPr>
                <p:grpSpPr bwMode="auto">
                  <a:xfrm>
                    <a:off x="2532" y="1051"/>
                    <a:ext cx="743" cy="185"/>
                    <a:chOff x="1565" y="2568"/>
                    <a:chExt cx="1118" cy="279"/>
                  </a:xfrm>
                </p:grpSpPr>
                <p:sp>
                  <p:nvSpPr>
                    <p:cNvPr id="62483" name="AutoShape 19"/>
                    <p:cNvSpPr>
                      <a:spLocks noChangeArrowheads="1"/>
                    </p:cNvSpPr>
                    <p:nvPr/>
                  </p:nvSpPr>
                  <p:spPr bwMode="white">
                    <a:xfrm rot="5263130">
                      <a:off x="184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84" name="AutoShape 20"/>
                    <p:cNvSpPr>
                      <a:spLocks noChangeArrowheads="1"/>
                    </p:cNvSpPr>
                    <p:nvPr/>
                  </p:nvSpPr>
                  <p:spPr bwMode="white">
                    <a:xfrm rot="6078281">
                      <a:off x="198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85" name="AutoShape 21"/>
                    <p:cNvSpPr>
                      <a:spLocks noChangeArrowheads="1"/>
                    </p:cNvSpPr>
                    <p:nvPr/>
                  </p:nvSpPr>
                  <p:spPr bwMode="white">
                    <a:xfrm rot="6373927">
                      <a:off x="2066" y="2310"/>
                      <a:ext cx="226"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86" name="AutoShape 22"/>
                    <p:cNvSpPr>
                      <a:spLocks noChangeArrowheads="1"/>
                    </p:cNvSpPr>
                    <p:nvPr/>
                  </p:nvSpPr>
                  <p:spPr bwMode="white">
                    <a:xfrm rot="6906312">
                      <a:off x="2153" y="2342"/>
                      <a:ext cx="231"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845" name="Group 23"/>
                  <p:cNvGrpSpPr>
                    <a:grpSpLocks/>
                  </p:cNvGrpSpPr>
                  <p:nvPr/>
                </p:nvGrpSpPr>
                <p:grpSpPr bwMode="auto">
                  <a:xfrm rot="1353540">
                    <a:off x="2682" y="1111"/>
                    <a:ext cx="743" cy="186"/>
                    <a:chOff x="1565" y="2568"/>
                    <a:chExt cx="1118" cy="279"/>
                  </a:xfrm>
                </p:grpSpPr>
                <p:sp>
                  <p:nvSpPr>
                    <p:cNvPr id="62488" name="AutoShape 24"/>
                    <p:cNvSpPr>
                      <a:spLocks noChangeArrowheads="1"/>
                    </p:cNvSpPr>
                    <p:nvPr/>
                  </p:nvSpPr>
                  <p:spPr bwMode="white">
                    <a:xfrm rot="5263130">
                      <a:off x="1859" y="2285"/>
                      <a:ext cx="227"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89" name="AutoShape 25"/>
                    <p:cNvSpPr>
                      <a:spLocks noChangeArrowheads="1"/>
                    </p:cNvSpPr>
                    <p:nvPr/>
                  </p:nvSpPr>
                  <p:spPr bwMode="white">
                    <a:xfrm rot="6078281">
                      <a:off x="1994" y="2288"/>
                      <a:ext cx="232"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90" name="AutoShape 26"/>
                    <p:cNvSpPr>
                      <a:spLocks noChangeArrowheads="1"/>
                    </p:cNvSpPr>
                    <p:nvPr/>
                  </p:nvSpPr>
                  <p:spPr bwMode="white">
                    <a:xfrm rot="6373927">
                      <a:off x="2075" y="2305"/>
                      <a:ext cx="227" cy="817"/>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91" name="AutoShape 27"/>
                    <p:cNvSpPr>
                      <a:spLocks noChangeArrowheads="1"/>
                    </p:cNvSpPr>
                    <p:nvPr/>
                  </p:nvSpPr>
                  <p:spPr bwMode="white">
                    <a:xfrm rot="6906312">
                      <a:off x="2161" y="2340"/>
                      <a:ext cx="230"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grpSp>
          <p:grpSp>
            <p:nvGrpSpPr>
              <p:cNvPr id="28828" name="Group 28"/>
              <p:cNvGrpSpPr>
                <a:grpSpLocks/>
              </p:cNvGrpSpPr>
              <p:nvPr/>
            </p:nvGrpSpPr>
            <p:grpSpPr bwMode="auto">
              <a:xfrm rot="-3733502" flipH="1" flipV="1">
                <a:off x="2362" y="1505"/>
                <a:ext cx="527" cy="128"/>
                <a:chOff x="2532" y="1051"/>
                <a:chExt cx="893" cy="246"/>
              </a:xfrm>
            </p:grpSpPr>
            <p:grpSp>
              <p:nvGrpSpPr>
                <p:cNvPr id="28830" name="Group 29"/>
                <p:cNvGrpSpPr>
                  <a:grpSpLocks/>
                </p:cNvGrpSpPr>
                <p:nvPr/>
              </p:nvGrpSpPr>
              <p:grpSpPr bwMode="auto">
                <a:xfrm>
                  <a:off x="2532" y="1051"/>
                  <a:ext cx="743" cy="185"/>
                  <a:chOff x="1565" y="2568"/>
                  <a:chExt cx="1118" cy="279"/>
                </a:xfrm>
              </p:grpSpPr>
              <p:sp>
                <p:nvSpPr>
                  <p:cNvPr id="62494" name="AutoShape 30"/>
                  <p:cNvSpPr>
                    <a:spLocks noChangeArrowheads="1"/>
                  </p:cNvSpPr>
                  <p:nvPr/>
                </p:nvSpPr>
                <p:spPr bwMode="white">
                  <a:xfrm rot="5263130">
                    <a:off x="1851" y="2287"/>
                    <a:ext cx="226"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95" name="AutoShape 31"/>
                  <p:cNvSpPr>
                    <a:spLocks noChangeArrowheads="1"/>
                  </p:cNvSpPr>
                  <p:nvPr/>
                </p:nvSpPr>
                <p:spPr bwMode="white">
                  <a:xfrm rot="6078281">
                    <a:off x="1986" y="2290"/>
                    <a:ext cx="226"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96" name="AutoShape 32"/>
                  <p:cNvSpPr>
                    <a:spLocks noChangeArrowheads="1"/>
                  </p:cNvSpPr>
                  <p:nvPr/>
                </p:nvSpPr>
                <p:spPr bwMode="white">
                  <a:xfrm rot="6373927">
                    <a:off x="2065" y="2312"/>
                    <a:ext cx="223"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497" name="AutoShape 33"/>
                  <p:cNvSpPr>
                    <a:spLocks noChangeArrowheads="1"/>
                  </p:cNvSpPr>
                  <p:nvPr/>
                </p:nvSpPr>
                <p:spPr bwMode="white">
                  <a:xfrm rot="6906312">
                    <a:off x="2161" y="2338"/>
                    <a:ext cx="226"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831" name="Group 34"/>
                <p:cNvGrpSpPr>
                  <a:grpSpLocks/>
                </p:cNvGrpSpPr>
                <p:nvPr/>
              </p:nvGrpSpPr>
              <p:grpSpPr bwMode="auto">
                <a:xfrm rot="1353540">
                  <a:off x="2682" y="1111"/>
                  <a:ext cx="743" cy="186"/>
                  <a:chOff x="1565" y="2568"/>
                  <a:chExt cx="1118" cy="279"/>
                </a:xfrm>
              </p:grpSpPr>
              <p:sp>
                <p:nvSpPr>
                  <p:cNvPr id="62499" name="AutoShape 35"/>
                  <p:cNvSpPr>
                    <a:spLocks noChangeArrowheads="1"/>
                  </p:cNvSpPr>
                  <p:nvPr/>
                </p:nvSpPr>
                <p:spPr bwMode="white">
                  <a:xfrm rot="5263130">
                    <a:off x="1861" y="2291"/>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00" name="AutoShape 36"/>
                  <p:cNvSpPr>
                    <a:spLocks noChangeArrowheads="1"/>
                  </p:cNvSpPr>
                  <p:nvPr/>
                </p:nvSpPr>
                <p:spPr bwMode="white">
                  <a:xfrm rot="6078281">
                    <a:off x="1996" y="2283"/>
                    <a:ext cx="234"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01" name="AutoShape 37"/>
                  <p:cNvSpPr>
                    <a:spLocks noChangeArrowheads="1"/>
                  </p:cNvSpPr>
                  <p:nvPr/>
                </p:nvSpPr>
                <p:spPr bwMode="white">
                  <a:xfrm rot="6373927">
                    <a:off x="2071" y="2306"/>
                    <a:ext cx="234"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02" name="AutoShape 38"/>
                  <p:cNvSpPr>
                    <a:spLocks noChangeArrowheads="1"/>
                  </p:cNvSpPr>
                  <p:nvPr/>
                </p:nvSpPr>
                <p:spPr bwMode="white">
                  <a:xfrm rot="6906312">
                    <a:off x="2163" y="2345"/>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503" name="Rectangle 39"/>
              <p:cNvSpPr>
                <a:spLocks noChangeArrowheads="1"/>
              </p:cNvSpPr>
              <p:nvPr/>
            </p:nvSpPr>
            <p:spPr bwMode="gray">
              <a:xfrm>
                <a:off x="2163" y="1068"/>
                <a:ext cx="658" cy="582"/>
              </a:xfrm>
              <a:prstGeom prst="rect">
                <a:avLst/>
              </a:prstGeom>
              <a:noFill/>
              <a:ln w="9525" algn="ctr">
                <a:noFill/>
                <a:miter lim="800000"/>
                <a:headEnd/>
                <a:tailEnd/>
              </a:ln>
              <a:effectLst/>
            </p:spPr>
            <p:txBody>
              <a:bodyPr wrap="none">
                <a:spAutoFit/>
                <a:flatTx/>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lang="en-US" altLang="zh-CN" sz="1800" b="1">
                    <a:solidFill>
                      <a:srgbClr val="0033CC"/>
                    </a:solidFill>
                    <a:effectLst>
                      <a:outerShdw blurRad="38100" dist="38100" dir="2700000" algn="tl">
                        <a:srgbClr val="C0C0C0"/>
                      </a:outerShdw>
                    </a:effectLst>
                  </a:rPr>
                  <a:t>int</a:t>
                </a:r>
                <a:r>
                  <a:rPr lang="en-US" altLang="zh-CN" sz="1800" b="1">
                    <a:effectLst>
                      <a:outerShdw blurRad="38100" dist="38100" dir="2700000" algn="tl">
                        <a:srgbClr val="C0C0C0"/>
                      </a:outerShdw>
                    </a:effectLst>
                  </a:rPr>
                  <a:t> i;</a:t>
                </a:r>
              </a:p>
              <a:p>
                <a:r>
                  <a:rPr lang="en-US" altLang="zh-CN" sz="1800" b="1">
                    <a:solidFill>
                      <a:srgbClr val="0033CC"/>
                    </a:solidFill>
                    <a:effectLst>
                      <a:outerShdw blurRad="38100" dist="38100" dir="2700000" algn="tl">
                        <a:srgbClr val="C0C0C0"/>
                      </a:outerShdw>
                    </a:effectLst>
                  </a:rPr>
                  <a:t>float</a:t>
                </a:r>
                <a:r>
                  <a:rPr lang="en-US" altLang="zh-CN" sz="1800" b="1">
                    <a:effectLst>
                      <a:outerShdw blurRad="38100" dist="38100" dir="2700000" algn="tl">
                        <a:srgbClr val="C0C0C0"/>
                      </a:outerShdw>
                    </a:effectLst>
                  </a:rPr>
                  <a:t> *p;</a:t>
                </a:r>
              </a:p>
              <a:p>
                <a:r>
                  <a:rPr lang="en-US" altLang="zh-CN" sz="1800" b="1">
                    <a:effectLst>
                      <a:outerShdw blurRad="38100" dist="38100" dir="2700000" algn="tl">
                        <a:srgbClr val="C0C0C0"/>
                      </a:outerShdw>
                    </a:effectLst>
                  </a:rPr>
                  <a:t>p=&amp;i;</a:t>
                </a:r>
              </a:p>
            </p:txBody>
          </p:sp>
        </p:grpSp>
      </p:grpSp>
      <p:grpSp>
        <p:nvGrpSpPr>
          <p:cNvPr id="11" name="组合 180"/>
          <p:cNvGrpSpPr>
            <a:grpSpLocks/>
          </p:cNvGrpSpPr>
          <p:nvPr/>
        </p:nvGrpSpPr>
        <p:grpSpPr bwMode="auto">
          <a:xfrm>
            <a:off x="1830388" y="2830513"/>
            <a:ext cx="2589212" cy="1384300"/>
            <a:chOff x="1830388" y="2830513"/>
            <a:chExt cx="2589212" cy="1384300"/>
          </a:xfrm>
        </p:grpSpPr>
        <p:sp>
          <p:nvSpPr>
            <p:cNvPr id="62468" name="Line 4"/>
            <p:cNvSpPr>
              <a:spLocks noChangeShapeType="1"/>
            </p:cNvSpPr>
            <p:nvPr/>
          </p:nvSpPr>
          <p:spPr bwMode="gray">
            <a:xfrm>
              <a:off x="2895600" y="3567113"/>
              <a:ext cx="1524000" cy="76200"/>
            </a:xfrm>
            <a:prstGeom prst="line">
              <a:avLst/>
            </a:prstGeom>
            <a:noFill/>
            <a:ln w="12700">
              <a:solidFill>
                <a:schemeClr val="tx1"/>
              </a:solidFill>
              <a:round/>
              <a:headEnd/>
              <a:tailEnd/>
            </a:ln>
            <a:effectLst/>
          </p:spPr>
          <p:txBody>
            <a:bodyPr wrap="none" anchor="ctr"/>
            <a:lstStyle/>
            <a:p>
              <a:pPr>
                <a:defRPr/>
              </a:pPr>
              <a:endParaRPr lang="zh-CN" altLang="en-US" sz="1800">
                <a:latin typeface="Times New Roman" pitchFamily="18" charset="0"/>
                <a:ea typeface="+mn-ea"/>
              </a:endParaRPr>
            </a:p>
          </p:txBody>
        </p:sp>
        <p:grpSp>
          <p:nvGrpSpPr>
            <p:cNvPr id="28795" name="Group 40"/>
            <p:cNvGrpSpPr>
              <a:grpSpLocks/>
            </p:cNvGrpSpPr>
            <p:nvPr/>
          </p:nvGrpSpPr>
          <p:grpSpPr bwMode="auto">
            <a:xfrm>
              <a:off x="1830388" y="2830513"/>
              <a:ext cx="1181100" cy="1384300"/>
              <a:chOff x="2064" y="1008"/>
              <a:chExt cx="744" cy="872"/>
            </a:xfrm>
          </p:grpSpPr>
          <p:sp>
            <p:nvSpPr>
              <p:cNvPr id="62505" name="Oval 41"/>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797" name="Group 42"/>
              <p:cNvGrpSpPr>
                <a:grpSpLocks/>
              </p:cNvGrpSpPr>
              <p:nvPr/>
            </p:nvGrpSpPr>
            <p:grpSpPr bwMode="auto">
              <a:xfrm>
                <a:off x="2086" y="1031"/>
                <a:ext cx="680" cy="849"/>
                <a:chOff x="3975" y="1593"/>
                <a:chExt cx="931" cy="1163"/>
              </a:xfrm>
            </p:grpSpPr>
            <p:pic>
              <p:nvPicPr>
                <p:cNvPr id="28810" name="Picture 43"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8" name="Oval 44"/>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pic>
              <p:nvPicPr>
                <p:cNvPr id="28812" name="Picture 45" descr="light_shadow1"/>
                <p:cNvPicPr>
                  <a:picLocks noChangeAspect="1" noChangeArrowheads="1"/>
                </p:cNvPicPr>
                <p:nvPr/>
              </p:nvPicPr>
              <p:blipFill>
                <a:blip r:embed="rId5">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813" name="Group 46"/>
                <p:cNvGrpSpPr>
                  <a:grpSpLocks/>
                </p:cNvGrpSpPr>
                <p:nvPr/>
              </p:nvGrpSpPr>
              <p:grpSpPr bwMode="auto">
                <a:xfrm rot="-3733502" flipH="1" flipV="1">
                  <a:off x="4256" y="2247"/>
                  <a:ext cx="820" cy="198"/>
                  <a:chOff x="2532" y="1051"/>
                  <a:chExt cx="893" cy="246"/>
                </a:xfrm>
              </p:grpSpPr>
              <p:grpSp>
                <p:nvGrpSpPr>
                  <p:cNvPr id="28814" name="Group 47"/>
                  <p:cNvGrpSpPr>
                    <a:grpSpLocks/>
                  </p:cNvGrpSpPr>
                  <p:nvPr/>
                </p:nvGrpSpPr>
                <p:grpSpPr bwMode="auto">
                  <a:xfrm>
                    <a:off x="2532" y="1051"/>
                    <a:ext cx="743" cy="185"/>
                    <a:chOff x="1565" y="2568"/>
                    <a:chExt cx="1118" cy="279"/>
                  </a:xfrm>
                </p:grpSpPr>
                <p:sp>
                  <p:nvSpPr>
                    <p:cNvPr id="62512" name="AutoShape 48"/>
                    <p:cNvSpPr>
                      <a:spLocks noChangeArrowheads="1"/>
                    </p:cNvSpPr>
                    <p:nvPr/>
                  </p:nvSpPr>
                  <p:spPr bwMode="white">
                    <a:xfrm rot="5263130">
                      <a:off x="184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13" name="AutoShape 49"/>
                    <p:cNvSpPr>
                      <a:spLocks noChangeArrowheads="1"/>
                    </p:cNvSpPr>
                    <p:nvPr/>
                  </p:nvSpPr>
                  <p:spPr bwMode="white">
                    <a:xfrm rot="6078281">
                      <a:off x="198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14" name="AutoShape 50"/>
                    <p:cNvSpPr>
                      <a:spLocks noChangeArrowheads="1"/>
                    </p:cNvSpPr>
                    <p:nvPr/>
                  </p:nvSpPr>
                  <p:spPr bwMode="white">
                    <a:xfrm rot="6373927">
                      <a:off x="2066" y="2310"/>
                      <a:ext cx="226"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15" name="AutoShape 51"/>
                    <p:cNvSpPr>
                      <a:spLocks noChangeArrowheads="1"/>
                    </p:cNvSpPr>
                    <p:nvPr/>
                  </p:nvSpPr>
                  <p:spPr bwMode="white">
                    <a:xfrm rot="6906312">
                      <a:off x="2153" y="2342"/>
                      <a:ext cx="231"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815" name="Group 52"/>
                  <p:cNvGrpSpPr>
                    <a:grpSpLocks/>
                  </p:cNvGrpSpPr>
                  <p:nvPr/>
                </p:nvGrpSpPr>
                <p:grpSpPr bwMode="auto">
                  <a:xfrm rot="1353540">
                    <a:off x="2682" y="1111"/>
                    <a:ext cx="743" cy="186"/>
                    <a:chOff x="1565" y="2568"/>
                    <a:chExt cx="1118" cy="279"/>
                  </a:xfrm>
                </p:grpSpPr>
                <p:sp>
                  <p:nvSpPr>
                    <p:cNvPr id="62517" name="AutoShape 53"/>
                    <p:cNvSpPr>
                      <a:spLocks noChangeArrowheads="1"/>
                    </p:cNvSpPr>
                    <p:nvPr/>
                  </p:nvSpPr>
                  <p:spPr bwMode="white">
                    <a:xfrm rot="5263130">
                      <a:off x="1859" y="2285"/>
                      <a:ext cx="227"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18" name="AutoShape 54"/>
                    <p:cNvSpPr>
                      <a:spLocks noChangeArrowheads="1"/>
                    </p:cNvSpPr>
                    <p:nvPr/>
                  </p:nvSpPr>
                  <p:spPr bwMode="white">
                    <a:xfrm rot="6078281">
                      <a:off x="1994" y="2288"/>
                      <a:ext cx="232"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19" name="AutoShape 55"/>
                    <p:cNvSpPr>
                      <a:spLocks noChangeArrowheads="1"/>
                    </p:cNvSpPr>
                    <p:nvPr/>
                  </p:nvSpPr>
                  <p:spPr bwMode="white">
                    <a:xfrm rot="6373927">
                      <a:off x="2075" y="2305"/>
                      <a:ext cx="227" cy="817"/>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20" name="AutoShape 56"/>
                    <p:cNvSpPr>
                      <a:spLocks noChangeArrowheads="1"/>
                    </p:cNvSpPr>
                    <p:nvPr/>
                  </p:nvSpPr>
                  <p:spPr bwMode="white">
                    <a:xfrm rot="6906312">
                      <a:off x="2161" y="2340"/>
                      <a:ext cx="230"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grpSp>
          <p:grpSp>
            <p:nvGrpSpPr>
              <p:cNvPr id="28798" name="Group 57"/>
              <p:cNvGrpSpPr>
                <a:grpSpLocks/>
              </p:cNvGrpSpPr>
              <p:nvPr/>
            </p:nvGrpSpPr>
            <p:grpSpPr bwMode="auto">
              <a:xfrm rot="-3733502" flipH="1" flipV="1">
                <a:off x="2362" y="1505"/>
                <a:ext cx="527" cy="128"/>
                <a:chOff x="2532" y="1051"/>
                <a:chExt cx="893" cy="246"/>
              </a:xfrm>
            </p:grpSpPr>
            <p:grpSp>
              <p:nvGrpSpPr>
                <p:cNvPr id="28800" name="Group 58"/>
                <p:cNvGrpSpPr>
                  <a:grpSpLocks/>
                </p:cNvGrpSpPr>
                <p:nvPr/>
              </p:nvGrpSpPr>
              <p:grpSpPr bwMode="auto">
                <a:xfrm>
                  <a:off x="2532" y="1051"/>
                  <a:ext cx="743" cy="185"/>
                  <a:chOff x="1565" y="2568"/>
                  <a:chExt cx="1118" cy="279"/>
                </a:xfrm>
              </p:grpSpPr>
              <p:sp>
                <p:nvSpPr>
                  <p:cNvPr id="62523" name="AutoShape 59"/>
                  <p:cNvSpPr>
                    <a:spLocks noChangeArrowheads="1"/>
                  </p:cNvSpPr>
                  <p:nvPr/>
                </p:nvSpPr>
                <p:spPr bwMode="white">
                  <a:xfrm rot="5263130">
                    <a:off x="1851" y="2287"/>
                    <a:ext cx="226"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24" name="AutoShape 60"/>
                  <p:cNvSpPr>
                    <a:spLocks noChangeArrowheads="1"/>
                  </p:cNvSpPr>
                  <p:nvPr/>
                </p:nvSpPr>
                <p:spPr bwMode="white">
                  <a:xfrm rot="6078281">
                    <a:off x="1986" y="2290"/>
                    <a:ext cx="226"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25" name="AutoShape 61"/>
                  <p:cNvSpPr>
                    <a:spLocks noChangeArrowheads="1"/>
                  </p:cNvSpPr>
                  <p:nvPr/>
                </p:nvSpPr>
                <p:spPr bwMode="white">
                  <a:xfrm rot="6373927">
                    <a:off x="2065" y="2312"/>
                    <a:ext cx="223"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26" name="AutoShape 62"/>
                  <p:cNvSpPr>
                    <a:spLocks noChangeArrowheads="1"/>
                  </p:cNvSpPr>
                  <p:nvPr/>
                </p:nvSpPr>
                <p:spPr bwMode="white">
                  <a:xfrm rot="6906312">
                    <a:off x="2161" y="2338"/>
                    <a:ext cx="226"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801" name="Group 63"/>
                <p:cNvGrpSpPr>
                  <a:grpSpLocks/>
                </p:cNvGrpSpPr>
                <p:nvPr/>
              </p:nvGrpSpPr>
              <p:grpSpPr bwMode="auto">
                <a:xfrm rot="1353540">
                  <a:off x="2682" y="1111"/>
                  <a:ext cx="743" cy="186"/>
                  <a:chOff x="1565" y="2568"/>
                  <a:chExt cx="1118" cy="279"/>
                </a:xfrm>
              </p:grpSpPr>
              <p:sp>
                <p:nvSpPr>
                  <p:cNvPr id="62528" name="AutoShape 64"/>
                  <p:cNvSpPr>
                    <a:spLocks noChangeArrowheads="1"/>
                  </p:cNvSpPr>
                  <p:nvPr/>
                </p:nvSpPr>
                <p:spPr bwMode="white">
                  <a:xfrm rot="5263130">
                    <a:off x="1861" y="2291"/>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29" name="AutoShape 65"/>
                  <p:cNvSpPr>
                    <a:spLocks noChangeArrowheads="1"/>
                  </p:cNvSpPr>
                  <p:nvPr/>
                </p:nvSpPr>
                <p:spPr bwMode="white">
                  <a:xfrm rot="6078281">
                    <a:off x="1996" y="2283"/>
                    <a:ext cx="234"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30" name="AutoShape 66"/>
                  <p:cNvSpPr>
                    <a:spLocks noChangeArrowheads="1"/>
                  </p:cNvSpPr>
                  <p:nvPr/>
                </p:nvSpPr>
                <p:spPr bwMode="white">
                  <a:xfrm rot="6373927">
                    <a:off x="2071" y="2306"/>
                    <a:ext cx="234"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31" name="AutoShape 67"/>
                  <p:cNvSpPr>
                    <a:spLocks noChangeArrowheads="1"/>
                  </p:cNvSpPr>
                  <p:nvPr/>
                </p:nvSpPr>
                <p:spPr bwMode="white">
                  <a:xfrm rot="6906312">
                    <a:off x="2163" y="2345"/>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532" name="Rectangle 68"/>
              <p:cNvSpPr>
                <a:spLocks noChangeArrowheads="1"/>
              </p:cNvSpPr>
              <p:nvPr/>
            </p:nvSpPr>
            <p:spPr bwMode="gray">
              <a:xfrm>
                <a:off x="2150" y="1070"/>
                <a:ext cx="658" cy="582"/>
              </a:xfrm>
              <a:prstGeom prst="rect">
                <a:avLst/>
              </a:prstGeom>
              <a:noFill/>
              <a:ln w="9525" algn="ctr">
                <a:noFill/>
                <a:miter lim="800000"/>
                <a:headEnd/>
                <a:tailEnd/>
              </a:ln>
              <a:effectLst/>
            </p:spPr>
            <p:txBody>
              <a:bodyPr wrap="none">
                <a:spAutoFit/>
                <a:flatTx/>
              </a:bodyPr>
              <a:lstStyle/>
              <a:p>
                <a:pPr>
                  <a:defRPr/>
                </a:pPr>
                <a:r>
                  <a:rPr kumimoji="1" lang="en-US" altLang="zh-CN" sz="1800" b="1">
                    <a:solidFill>
                      <a:srgbClr val="0033CC"/>
                    </a:solidFill>
                    <a:effectLst>
                      <a:outerShdw blurRad="38100" dist="38100" dir="2700000" algn="tl">
                        <a:srgbClr val="DDDDDD"/>
                      </a:outerShdw>
                    </a:effectLst>
                  </a:rPr>
                  <a:t>int </a:t>
                </a:r>
                <a:r>
                  <a:rPr kumimoji="1" lang="en-US" altLang="zh-CN" sz="1800" b="1">
                    <a:effectLst>
                      <a:outerShdw blurRad="38100" dist="38100" dir="2700000" algn="tl">
                        <a:srgbClr val="DDDDDD"/>
                      </a:outerShdw>
                    </a:effectLst>
                  </a:rPr>
                  <a:t> *p;</a:t>
                </a:r>
              </a:p>
              <a:p>
                <a:pPr>
                  <a:defRPr/>
                </a:pPr>
                <a:r>
                  <a:rPr kumimoji="1" lang="en-US" altLang="zh-CN" sz="1800" b="1">
                    <a:solidFill>
                      <a:srgbClr val="0033CC"/>
                    </a:solidFill>
                    <a:effectLst>
                      <a:outerShdw blurRad="38100" dist="38100" dir="2700000" algn="tl">
                        <a:srgbClr val="DDDDDD"/>
                      </a:outerShdw>
                    </a:effectLst>
                  </a:rPr>
                  <a:t>float</a:t>
                </a:r>
                <a:r>
                  <a:rPr kumimoji="1" lang="en-US" altLang="zh-CN" sz="1800" b="1">
                    <a:effectLst>
                      <a:outerShdw blurRad="38100" dist="38100" dir="2700000" algn="tl">
                        <a:srgbClr val="DDDDDD"/>
                      </a:outerShdw>
                    </a:effectLst>
                  </a:rPr>
                  <a:t> *q;</a:t>
                </a:r>
              </a:p>
              <a:p>
                <a:pPr>
                  <a:defRPr/>
                </a:pPr>
                <a:r>
                  <a:rPr kumimoji="1" lang="en-US" altLang="zh-CN" sz="1800" b="1">
                    <a:effectLst>
                      <a:outerShdw blurRad="38100" dist="38100" dir="2700000" algn="tl">
                        <a:srgbClr val="DDDDDD"/>
                      </a:outerShdw>
                    </a:effectLst>
                  </a:rPr>
                  <a:t>p=q;</a:t>
                </a:r>
                <a:endParaRPr lang="en-US" altLang="zh-CN" sz="1800" b="1">
                  <a:solidFill>
                    <a:srgbClr val="000000"/>
                  </a:solidFill>
                  <a:effectLst>
                    <a:outerShdw blurRad="38100" dist="38100" dir="2700000" algn="tl">
                      <a:srgbClr val="DDDDDD"/>
                    </a:outerShdw>
                  </a:effectLst>
                  <a:cs typeface="宋体" charset="0"/>
                </a:endParaRPr>
              </a:p>
            </p:txBody>
          </p:sp>
        </p:grpSp>
      </p:grpSp>
      <p:grpSp>
        <p:nvGrpSpPr>
          <p:cNvPr id="20" name="组合 181"/>
          <p:cNvGrpSpPr>
            <a:grpSpLocks/>
          </p:cNvGrpSpPr>
          <p:nvPr/>
        </p:nvGrpSpPr>
        <p:grpSpPr bwMode="auto">
          <a:xfrm>
            <a:off x="2943225" y="3948113"/>
            <a:ext cx="1704975" cy="2614612"/>
            <a:chOff x="2943225" y="3948113"/>
            <a:chExt cx="1704975" cy="2614612"/>
          </a:xfrm>
        </p:grpSpPr>
        <p:sp>
          <p:nvSpPr>
            <p:cNvPr id="62470" name="Line 6"/>
            <p:cNvSpPr>
              <a:spLocks noChangeShapeType="1"/>
            </p:cNvSpPr>
            <p:nvPr/>
          </p:nvSpPr>
          <p:spPr bwMode="gray">
            <a:xfrm flipH="1">
              <a:off x="3829050" y="3948113"/>
              <a:ext cx="819150" cy="1409700"/>
            </a:xfrm>
            <a:prstGeom prst="line">
              <a:avLst/>
            </a:prstGeom>
            <a:noFill/>
            <a:ln w="12700">
              <a:solidFill>
                <a:schemeClr val="tx1"/>
              </a:solidFill>
              <a:round/>
              <a:headEnd/>
              <a:tailEnd/>
            </a:ln>
            <a:effectLst/>
          </p:spPr>
          <p:txBody>
            <a:bodyPr wrap="none" anchor="ctr"/>
            <a:lstStyle/>
            <a:p>
              <a:pPr>
                <a:defRPr/>
              </a:pPr>
              <a:endParaRPr lang="zh-CN" altLang="en-US" sz="1800">
                <a:latin typeface="Times New Roman" pitchFamily="18" charset="0"/>
                <a:ea typeface="+mn-ea"/>
              </a:endParaRPr>
            </a:p>
          </p:txBody>
        </p:sp>
        <p:grpSp>
          <p:nvGrpSpPr>
            <p:cNvPr id="28765" name="Group 69"/>
            <p:cNvGrpSpPr>
              <a:grpSpLocks/>
            </p:cNvGrpSpPr>
            <p:nvPr/>
          </p:nvGrpSpPr>
          <p:grpSpPr bwMode="auto">
            <a:xfrm>
              <a:off x="2943225" y="5178425"/>
              <a:ext cx="1146175" cy="1384300"/>
              <a:chOff x="2064" y="1008"/>
              <a:chExt cx="722" cy="872"/>
            </a:xfrm>
          </p:grpSpPr>
          <p:sp>
            <p:nvSpPr>
              <p:cNvPr id="62534" name="Oval 70"/>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767" name="Group 71"/>
              <p:cNvGrpSpPr>
                <a:grpSpLocks/>
              </p:cNvGrpSpPr>
              <p:nvPr/>
            </p:nvGrpSpPr>
            <p:grpSpPr bwMode="auto">
              <a:xfrm>
                <a:off x="2086" y="1031"/>
                <a:ext cx="680" cy="849"/>
                <a:chOff x="3975" y="1593"/>
                <a:chExt cx="931" cy="1163"/>
              </a:xfrm>
            </p:grpSpPr>
            <p:pic>
              <p:nvPicPr>
                <p:cNvPr id="28780" name="Picture 72"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37" name="Oval 73"/>
                <p:cNvSpPr>
                  <a:spLocks noChangeArrowheads="1"/>
                </p:cNvSpPr>
                <p:nvPr/>
              </p:nvSpPr>
              <p:spPr bwMode="gray">
                <a:xfrm>
                  <a:off x="3975" y="1593"/>
                  <a:ext cx="931" cy="937"/>
                </a:xfrm>
                <a:prstGeom prst="ellipse">
                  <a:avLst/>
                </a:prstGeom>
                <a:solidFill>
                  <a:schemeClr val="accent1">
                    <a:alpha val="50000"/>
                  </a:scheme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pic>
              <p:nvPicPr>
                <p:cNvPr id="28782" name="Picture 74" descr="light_shadow1"/>
                <p:cNvPicPr>
                  <a:picLocks noChangeAspect="1" noChangeArrowheads="1"/>
                </p:cNvPicPr>
                <p:nvPr/>
              </p:nvPicPr>
              <p:blipFill>
                <a:blip r:embed="rId5">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83" name="Group 75"/>
                <p:cNvGrpSpPr>
                  <a:grpSpLocks/>
                </p:cNvGrpSpPr>
                <p:nvPr/>
              </p:nvGrpSpPr>
              <p:grpSpPr bwMode="auto">
                <a:xfrm rot="-3733502" flipH="1" flipV="1">
                  <a:off x="4256" y="2247"/>
                  <a:ext cx="820" cy="198"/>
                  <a:chOff x="2532" y="1051"/>
                  <a:chExt cx="893" cy="246"/>
                </a:xfrm>
              </p:grpSpPr>
              <p:grpSp>
                <p:nvGrpSpPr>
                  <p:cNvPr id="28784" name="Group 76"/>
                  <p:cNvGrpSpPr>
                    <a:grpSpLocks/>
                  </p:cNvGrpSpPr>
                  <p:nvPr/>
                </p:nvGrpSpPr>
                <p:grpSpPr bwMode="auto">
                  <a:xfrm>
                    <a:off x="2532" y="1051"/>
                    <a:ext cx="743" cy="185"/>
                    <a:chOff x="1565" y="2568"/>
                    <a:chExt cx="1118" cy="279"/>
                  </a:xfrm>
                </p:grpSpPr>
                <p:sp>
                  <p:nvSpPr>
                    <p:cNvPr id="62541" name="AutoShape 77"/>
                    <p:cNvSpPr>
                      <a:spLocks noChangeArrowheads="1"/>
                    </p:cNvSpPr>
                    <p:nvPr/>
                  </p:nvSpPr>
                  <p:spPr bwMode="white">
                    <a:xfrm rot="5263130">
                      <a:off x="184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2" name="AutoShape 78"/>
                    <p:cNvSpPr>
                      <a:spLocks noChangeArrowheads="1"/>
                    </p:cNvSpPr>
                    <p:nvPr/>
                  </p:nvSpPr>
                  <p:spPr bwMode="white">
                    <a:xfrm rot="6078281">
                      <a:off x="198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3" name="AutoShape 79"/>
                    <p:cNvSpPr>
                      <a:spLocks noChangeArrowheads="1"/>
                    </p:cNvSpPr>
                    <p:nvPr/>
                  </p:nvSpPr>
                  <p:spPr bwMode="white">
                    <a:xfrm rot="6373927">
                      <a:off x="2066" y="2310"/>
                      <a:ext cx="226"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4" name="AutoShape 80"/>
                    <p:cNvSpPr>
                      <a:spLocks noChangeArrowheads="1"/>
                    </p:cNvSpPr>
                    <p:nvPr/>
                  </p:nvSpPr>
                  <p:spPr bwMode="white">
                    <a:xfrm rot="6906312">
                      <a:off x="2153" y="2342"/>
                      <a:ext cx="231"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85" name="Group 81"/>
                  <p:cNvGrpSpPr>
                    <a:grpSpLocks/>
                  </p:cNvGrpSpPr>
                  <p:nvPr/>
                </p:nvGrpSpPr>
                <p:grpSpPr bwMode="auto">
                  <a:xfrm rot="1353540">
                    <a:off x="2682" y="1111"/>
                    <a:ext cx="743" cy="186"/>
                    <a:chOff x="1565" y="2568"/>
                    <a:chExt cx="1118" cy="279"/>
                  </a:xfrm>
                </p:grpSpPr>
                <p:sp>
                  <p:nvSpPr>
                    <p:cNvPr id="62546" name="AutoShape 82"/>
                    <p:cNvSpPr>
                      <a:spLocks noChangeArrowheads="1"/>
                    </p:cNvSpPr>
                    <p:nvPr/>
                  </p:nvSpPr>
                  <p:spPr bwMode="white">
                    <a:xfrm rot="5263130">
                      <a:off x="1859" y="2285"/>
                      <a:ext cx="227"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7" name="AutoShape 83"/>
                    <p:cNvSpPr>
                      <a:spLocks noChangeArrowheads="1"/>
                    </p:cNvSpPr>
                    <p:nvPr/>
                  </p:nvSpPr>
                  <p:spPr bwMode="white">
                    <a:xfrm rot="6078281">
                      <a:off x="1994" y="2288"/>
                      <a:ext cx="232"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8" name="AutoShape 84"/>
                    <p:cNvSpPr>
                      <a:spLocks noChangeArrowheads="1"/>
                    </p:cNvSpPr>
                    <p:nvPr/>
                  </p:nvSpPr>
                  <p:spPr bwMode="white">
                    <a:xfrm rot="6373927">
                      <a:off x="2075" y="2305"/>
                      <a:ext cx="227" cy="817"/>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49" name="AutoShape 85"/>
                    <p:cNvSpPr>
                      <a:spLocks noChangeArrowheads="1"/>
                    </p:cNvSpPr>
                    <p:nvPr/>
                  </p:nvSpPr>
                  <p:spPr bwMode="white">
                    <a:xfrm rot="6906312">
                      <a:off x="2161" y="2340"/>
                      <a:ext cx="230"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grpSp>
          <p:grpSp>
            <p:nvGrpSpPr>
              <p:cNvPr id="28768" name="Group 86"/>
              <p:cNvGrpSpPr>
                <a:grpSpLocks/>
              </p:cNvGrpSpPr>
              <p:nvPr/>
            </p:nvGrpSpPr>
            <p:grpSpPr bwMode="auto">
              <a:xfrm rot="-3733502" flipH="1" flipV="1">
                <a:off x="2362" y="1505"/>
                <a:ext cx="527" cy="128"/>
                <a:chOff x="2532" y="1051"/>
                <a:chExt cx="893" cy="246"/>
              </a:xfrm>
            </p:grpSpPr>
            <p:grpSp>
              <p:nvGrpSpPr>
                <p:cNvPr id="28770" name="Group 87"/>
                <p:cNvGrpSpPr>
                  <a:grpSpLocks/>
                </p:cNvGrpSpPr>
                <p:nvPr/>
              </p:nvGrpSpPr>
              <p:grpSpPr bwMode="auto">
                <a:xfrm>
                  <a:off x="2532" y="1051"/>
                  <a:ext cx="743" cy="185"/>
                  <a:chOff x="1565" y="2568"/>
                  <a:chExt cx="1118" cy="279"/>
                </a:xfrm>
              </p:grpSpPr>
              <p:sp>
                <p:nvSpPr>
                  <p:cNvPr id="62552" name="AutoShape 88"/>
                  <p:cNvSpPr>
                    <a:spLocks noChangeArrowheads="1"/>
                  </p:cNvSpPr>
                  <p:nvPr/>
                </p:nvSpPr>
                <p:spPr bwMode="white">
                  <a:xfrm rot="5263130">
                    <a:off x="1851" y="2287"/>
                    <a:ext cx="226"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53" name="AutoShape 89"/>
                  <p:cNvSpPr>
                    <a:spLocks noChangeArrowheads="1"/>
                  </p:cNvSpPr>
                  <p:nvPr/>
                </p:nvSpPr>
                <p:spPr bwMode="white">
                  <a:xfrm rot="6078281">
                    <a:off x="1986" y="2290"/>
                    <a:ext cx="226"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54" name="AutoShape 90"/>
                  <p:cNvSpPr>
                    <a:spLocks noChangeArrowheads="1"/>
                  </p:cNvSpPr>
                  <p:nvPr/>
                </p:nvSpPr>
                <p:spPr bwMode="white">
                  <a:xfrm rot="6373927">
                    <a:off x="2065" y="2312"/>
                    <a:ext cx="223"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55" name="AutoShape 91"/>
                  <p:cNvSpPr>
                    <a:spLocks noChangeArrowheads="1"/>
                  </p:cNvSpPr>
                  <p:nvPr/>
                </p:nvSpPr>
                <p:spPr bwMode="white">
                  <a:xfrm rot="6906312">
                    <a:off x="2161" y="2338"/>
                    <a:ext cx="226"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71" name="Group 92"/>
                <p:cNvGrpSpPr>
                  <a:grpSpLocks/>
                </p:cNvGrpSpPr>
                <p:nvPr/>
              </p:nvGrpSpPr>
              <p:grpSpPr bwMode="auto">
                <a:xfrm rot="1353540">
                  <a:off x="2682" y="1111"/>
                  <a:ext cx="743" cy="186"/>
                  <a:chOff x="1565" y="2568"/>
                  <a:chExt cx="1118" cy="279"/>
                </a:xfrm>
              </p:grpSpPr>
              <p:sp>
                <p:nvSpPr>
                  <p:cNvPr id="62557" name="AutoShape 93"/>
                  <p:cNvSpPr>
                    <a:spLocks noChangeArrowheads="1"/>
                  </p:cNvSpPr>
                  <p:nvPr/>
                </p:nvSpPr>
                <p:spPr bwMode="white">
                  <a:xfrm rot="5263130">
                    <a:off x="1861" y="2291"/>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58" name="AutoShape 94"/>
                  <p:cNvSpPr>
                    <a:spLocks noChangeArrowheads="1"/>
                  </p:cNvSpPr>
                  <p:nvPr/>
                </p:nvSpPr>
                <p:spPr bwMode="white">
                  <a:xfrm rot="6078281">
                    <a:off x="1996" y="2283"/>
                    <a:ext cx="234"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59" name="AutoShape 95"/>
                  <p:cNvSpPr>
                    <a:spLocks noChangeArrowheads="1"/>
                  </p:cNvSpPr>
                  <p:nvPr/>
                </p:nvSpPr>
                <p:spPr bwMode="white">
                  <a:xfrm rot="6373927">
                    <a:off x="2071" y="2306"/>
                    <a:ext cx="234"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60" name="AutoShape 96"/>
                  <p:cNvSpPr>
                    <a:spLocks noChangeArrowheads="1"/>
                  </p:cNvSpPr>
                  <p:nvPr/>
                </p:nvSpPr>
                <p:spPr bwMode="white">
                  <a:xfrm rot="6906312">
                    <a:off x="2163" y="2345"/>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561" name="Rectangle 97"/>
              <p:cNvSpPr>
                <a:spLocks noChangeArrowheads="1"/>
              </p:cNvSpPr>
              <p:nvPr/>
            </p:nvSpPr>
            <p:spPr bwMode="gray">
              <a:xfrm>
                <a:off x="2190" y="1166"/>
                <a:ext cx="546" cy="442"/>
              </a:xfrm>
              <a:prstGeom prst="rect">
                <a:avLst/>
              </a:prstGeom>
              <a:noFill/>
              <a:ln w="9525" algn="ctr">
                <a:noFill/>
                <a:miter lim="800000"/>
                <a:headEnd/>
                <a:tailEnd/>
              </a:ln>
              <a:effectLst/>
            </p:spPr>
            <p:txBody>
              <a:bodyPr wrap="none">
                <a:spAutoFit/>
              </a:bodyPr>
              <a:lstStyle/>
              <a:p>
                <a:pPr>
                  <a:spcBef>
                    <a:spcPct val="20000"/>
                  </a:spcBef>
                  <a:defRPr/>
                </a:pPr>
                <a:r>
                  <a:rPr kumimoji="1" lang="en-US" altLang="zh-CN" sz="1800" b="1">
                    <a:solidFill>
                      <a:srgbClr val="0033CC"/>
                    </a:solidFill>
                    <a:effectLst>
                      <a:outerShdw blurRad="38100" dist="38100" dir="2700000" algn="tl">
                        <a:srgbClr val="DDDDDD"/>
                      </a:outerShdw>
                    </a:effectLst>
                    <a:cs typeface="宋体" charset="0"/>
                  </a:rPr>
                  <a:t>int</a:t>
                </a:r>
                <a:r>
                  <a:rPr kumimoji="1" lang="en-US" altLang="zh-CN" sz="1800" b="1">
                    <a:effectLst>
                      <a:outerShdw blurRad="38100" dist="38100" dir="2700000" algn="tl">
                        <a:srgbClr val="DDDDDD"/>
                      </a:outerShdw>
                    </a:effectLst>
                    <a:cs typeface="宋体" charset="0"/>
                  </a:rPr>
                  <a:t> *p;</a:t>
                </a:r>
              </a:p>
              <a:p>
                <a:pPr>
                  <a:spcBef>
                    <a:spcPct val="20000"/>
                  </a:spcBef>
                  <a:defRPr/>
                </a:pPr>
                <a:r>
                  <a:rPr kumimoji="1" lang="en-US" altLang="zh-CN" sz="1800" b="1">
                    <a:effectLst>
                      <a:outerShdw blurRad="38100" dist="38100" dir="2700000" algn="tl">
                        <a:srgbClr val="DDDDDD"/>
                      </a:outerShdw>
                    </a:effectLst>
                    <a:cs typeface="宋体" charset="0"/>
                  </a:rPr>
                  <a:t>p=100;</a:t>
                </a:r>
                <a:endParaRPr kumimoji="1" lang="zh-CN" altLang="en-US" sz="1800" b="1">
                  <a:effectLst>
                    <a:outerShdw blurRad="38100" dist="38100" dir="2700000" algn="tl">
                      <a:srgbClr val="DDDDDD"/>
                    </a:outerShdw>
                  </a:effectLst>
                  <a:cs typeface="宋体" charset="0"/>
                </a:endParaRPr>
              </a:p>
            </p:txBody>
          </p:sp>
        </p:grpSp>
      </p:grpSp>
      <p:grpSp>
        <p:nvGrpSpPr>
          <p:cNvPr id="29" name="组合 182"/>
          <p:cNvGrpSpPr>
            <a:grpSpLocks/>
          </p:cNvGrpSpPr>
          <p:nvPr/>
        </p:nvGrpSpPr>
        <p:grpSpPr bwMode="auto">
          <a:xfrm>
            <a:off x="5029200" y="3719513"/>
            <a:ext cx="1339850" cy="1384300"/>
            <a:chOff x="5029200" y="3719513"/>
            <a:chExt cx="1339850" cy="1384300"/>
          </a:xfrm>
        </p:grpSpPr>
        <p:sp>
          <p:nvSpPr>
            <p:cNvPr id="62471" name="Line 7"/>
            <p:cNvSpPr>
              <a:spLocks noChangeShapeType="1"/>
            </p:cNvSpPr>
            <p:nvPr/>
          </p:nvSpPr>
          <p:spPr bwMode="gray">
            <a:xfrm>
              <a:off x="5029200" y="3871913"/>
              <a:ext cx="228600" cy="152400"/>
            </a:xfrm>
            <a:prstGeom prst="line">
              <a:avLst/>
            </a:prstGeom>
            <a:noFill/>
            <a:ln w="12700">
              <a:solidFill>
                <a:schemeClr val="tx1"/>
              </a:solidFill>
              <a:round/>
              <a:headEnd/>
              <a:tailEnd/>
            </a:ln>
            <a:effectLst/>
          </p:spPr>
          <p:txBody>
            <a:bodyPr wrap="none" anchor="ctr"/>
            <a:lstStyle/>
            <a:p>
              <a:pPr>
                <a:defRPr/>
              </a:pPr>
              <a:endParaRPr lang="zh-CN" altLang="en-US" sz="1800">
                <a:latin typeface="Times New Roman" pitchFamily="18" charset="0"/>
                <a:ea typeface="+mn-ea"/>
              </a:endParaRPr>
            </a:p>
          </p:txBody>
        </p:sp>
        <p:grpSp>
          <p:nvGrpSpPr>
            <p:cNvPr id="28735" name="Group 98"/>
            <p:cNvGrpSpPr>
              <a:grpSpLocks/>
            </p:cNvGrpSpPr>
            <p:nvPr/>
          </p:nvGrpSpPr>
          <p:grpSpPr bwMode="auto">
            <a:xfrm>
              <a:off x="5187950" y="3719513"/>
              <a:ext cx="1181100" cy="1384300"/>
              <a:chOff x="2064" y="1008"/>
              <a:chExt cx="744" cy="872"/>
            </a:xfrm>
          </p:grpSpPr>
          <p:sp>
            <p:nvSpPr>
              <p:cNvPr id="62563" name="Oval 99"/>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737" name="Group 100"/>
              <p:cNvGrpSpPr>
                <a:grpSpLocks/>
              </p:cNvGrpSpPr>
              <p:nvPr/>
            </p:nvGrpSpPr>
            <p:grpSpPr bwMode="auto">
              <a:xfrm>
                <a:off x="2086" y="1031"/>
                <a:ext cx="680" cy="849"/>
                <a:chOff x="3975" y="1593"/>
                <a:chExt cx="931" cy="1163"/>
              </a:xfrm>
            </p:grpSpPr>
            <p:pic>
              <p:nvPicPr>
                <p:cNvPr id="28750" name="Picture 10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 name="Oval 102"/>
                <p:cNvSpPr>
                  <a:spLocks noChangeArrowheads="1"/>
                </p:cNvSpPr>
                <p:nvPr/>
              </p:nvSpPr>
              <p:spPr bwMode="gray">
                <a:xfrm>
                  <a:off x="3975" y="1593"/>
                  <a:ext cx="931" cy="937"/>
                </a:xfrm>
                <a:prstGeom prst="ellipse">
                  <a:avLst/>
                </a:prstGeom>
                <a:solidFill>
                  <a:schemeClr val="bg2">
                    <a:alpha val="50000"/>
                  </a:scheme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pic>
              <p:nvPicPr>
                <p:cNvPr id="28752" name="Picture 103" descr="light_shadow1"/>
                <p:cNvPicPr>
                  <a:picLocks noChangeAspect="1" noChangeArrowheads="1"/>
                </p:cNvPicPr>
                <p:nvPr/>
              </p:nvPicPr>
              <p:blipFill>
                <a:blip r:embed="rId5">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53" name="Group 104"/>
                <p:cNvGrpSpPr>
                  <a:grpSpLocks/>
                </p:cNvGrpSpPr>
                <p:nvPr/>
              </p:nvGrpSpPr>
              <p:grpSpPr bwMode="auto">
                <a:xfrm rot="-3733502" flipH="1" flipV="1">
                  <a:off x="4256" y="2247"/>
                  <a:ext cx="820" cy="198"/>
                  <a:chOff x="2532" y="1051"/>
                  <a:chExt cx="893" cy="246"/>
                </a:xfrm>
              </p:grpSpPr>
              <p:grpSp>
                <p:nvGrpSpPr>
                  <p:cNvPr id="28754" name="Group 105"/>
                  <p:cNvGrpSpPr>
                    <a:grpSpLocks/>
                  </p:cNvGrpSpPr>
                  <p:nvPr/>
                </p:nvGrpSpPr>
                <p:grpSpPr bwMode="auto">
                  <a:xfrm>
                    <a:off x="2532" y="1051"/>
                    <a:ext cx="743" cy="185"/>
                    <a:chOff x="1565" y="2568"/>
                    <a:chExt cx="1118" cy="279"/>
                  </a:xfrm>
                </p:grpSpPr>
                <p:sp>
                  <p:nvSpPr>
                    <p:cNvPr id="62570" name="AutoShape 106"/>
                    <p:cNvSpPr>
                      <a:spLocks noChangeArrowheads="1"/>
                    </p:cNvSpPr>
                    <p:nvPr/>
                  </p:nvSpPr>
                  <p:spPr bwMode="white">
                    <a:xfrm rot="5263130">
                      <a:off x="184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1" name="AutoShape 107"/>
                    <p:cNvSpPr>
                      <a:spLocks noChangeArrowheads="1"/>
                    </p:cNvSpPr>
                    <p:nvPr/>
                  </p:nvSpPr>
                  <p:spPr bwMode="white">
                    <a:xfrm rot="6078281">
                      <a:off x="198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2" name="AutoShape 108"/>
                    <p:cNvSpPr>
                      <a:spLocks noChangeArrowheads="1"/>
                    </p:cNvSpPr>
                    <p:nvPr/>
                  </p:nvSpPr>
                  <p:spPr bwMode="white">
                    <a:xfrm rot="6373927">
                      <a:off x="2066" y="2310"/>
                      <a:ext cx="226"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3" name="AutoShape 109"/>
                    <p:cNvSpPr>
                      <a:spLocks noChangeArrowheads="1"/>
                    </p:cNvSpPr>
                    <p:nvPr/>
                  </p:nvSpPr>
                  <p:spPr bwMode="white">
                    <a:xfrm rot="6906312">
                      <a:off x="2153" y="2342"/>
                      <a:ext cx="231"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55" name="Group 110"/>
                  <p:cNvGrpSpPr>
                    <a:grpSpLocks/>
                  </p:cNvGrpSpPr>
                  <p:nvPr/>
                </p:nvGrpSpPr>
                <p:grpSpPr bwMode="auto">
                  <a:xfrm rot="1353540">
                    <a:off x="2682" y="1111"/>
                    <a:ext cx="743" cy="186"/>
                    <a:chOff x="1565" y="2568"/>
                    <a:chExt cx="1118" cy="279"/>
                  </a:xfrm>
                </p:grpSpPr>
                <p:sp>
                  <p:nvSpPr>
                    <p:cNvPr id="62575" name="AutoShape 111"/>
                    <p:cNvSpPr>
                      <a:spLocks noChangeArrowheads="1"/>
                    </p:cNvSpPr>
                    <p:nvPr/>
                  </p:nvSpPr>
                  <p:spPr bwMode="white">
                    <a:xfrm rot="5263130">
                      <a:off x="1859" y="2285"/>
                      <a:ext cx="227"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6" name="AutoShape 112"/>
                    <p:cNvSpPr>
                      <a:spLocks noChangeArrowheads="1"/>
                    </p:cNvSpPr>
                    <p:nvPr/>
                  </p:nvSpPr>
                  <p:spPr bwMode="white">
                    <a:xfrm rot="6078281">
                      <a:off x="1994" y="2288"/>
                      <a:ext cx="232"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7" name="AutoShape 113"/>
                    <p:cNvSpPr>
                      <a:spLocks noChangeArrowheads="1"/>
                    </p:cNvSpPr>
                    <p:nvPr/>
                  </p:nvSpPr>
                  <p:spPr bwMode="white">
                    <a:xfrm rot="6373927">
                      <a:off x="2075" y="2305"/>
                      <a:ext cx="227" cy="817"/>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78" name="AutoShape 114"/>
                    <p:cNvSpPr>
                      <a:spLocks noChangeArrowheads="1"/>
                    </p:cNvSpPr>
                    <p:nvPr/>
                  </p:nvSpPr>
                  <p:spPr bwMode="white">
                    <a:xfrm rot="6906312">
                      <a:off x="2161" y="2340"/>
                      <a:ext cx="230"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grpSp>
          <p:grpSp>
            <p:nvGrpSpPr>
              <p:cNvPr id="28738" name="Group 115"/>
              <p:cNvGrpSpPr>
                <a:grpSpLocks/>
              </p:cNvGrpSpPr>
              <p:nvPr/>
            </p:nvGrpSpPr>
            <p:grpSpPr bwMode="auto">
              <a:xfrm rot="-3733502" flipH="1" flipV="1">
                <a:off x="2362" y="1505"/>
                <a:ext cx="527" cy="128"/>
                <a:chOff x="2532" y="1051"/>
                <a:chExt cx="893" cy="246"/>
              </a:xfrm>
            </p:grpSpPr>
            <p:grpSp>
              <p:nvGrpSpPr>
                <p:cNvPr id="28740" name="Group 116"/>
                <p:cNvGrpSpPr>
                  <a:grpSpLocks/>
                </p:cNvGrpSpPr>
                <p:nvPr/>
              </p:nvGrpSpPr>
              <p:grpSpPr bwMode="auto">
                <a:xfrm>
                  <a:off x="2532" y="1051"/>
                  <a:ext cx="743" cy="185"/>
                  <a:chOff x="1565" y="2568"/>
                  <a:chExt cx="1118" cy="279"/>
                </a:xfrm>
              </p:grpSpPr>
              <p:sp>
                <p:nvSpPr>
                  <p:cNvPr id="62581" name="AutoShape 117"/>
                  <p:cNvSpPr>
                    <a:spLocks noChangeArrowheads="1"/>
                  </p:cNvSpPr>
                  <p:nvPr/>
                </p:nvSpPr>
                <p:spPr bwMode="white">
                  <a:xfrm rot="5263130">
                    <a:off x="1851" y="2287"/>
                    <a:ext cx="226"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2" name="AutoShape 118"/>
                  <p:cNvSpPr>
                    <a:spLocks noChangeArrowheads="1"/>
                  </p:cNvSpPr>
                  <p:nvPr/>
                </p:nvSpPr>
                <p:spPr bwMode="white">
                  <a:xfrm rot="6078281">
                    <a:off x="1986" y="2290"/>
                    <a:ext cx="226"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3" name="AutoShape 119"/>
                  <p:cNvSpPr>
                    <a:spLocks noChangeArrowheads="1"/>
                  </p:cNvSpPr>
                  <p:nvPr/>
                </p:nvSpPr>
                <p:spPr bwMode="white">
                  <a:xfrm rot="6373927">
                    <a:off x="2065" y="2312"/>
                    <a:ext cx="223"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4" name="AutoShape 120"/>
                  <p:cNvSpPr>
                    <a:spLocks noChangeArrowheads="1"/>
                  </p:cNvSpPr>
                  <p:nvPr/>
                </p:nvSpPr>
                <p:spPr bwMode="white">
                  <a:xfrm rot="6906312">
                    <a:off x="2161" y="2338"/>
                    <a:ext cx="226"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41" name="Group 121"/>
                <p:cNvGrpSpPr>
                  <a:grpSpLocks/>
                </p:cNvGrpSpPr>
                <p:nvPr/>
              </p:nvGrpSpPr>
              <p:grpSpPr bwMode="auto">
                <a:xfrm rot="1353540">
                  <a:off x="2682" y="1111"/>
                  <a:ext cx="743" cy="186"/>
                  <a:chOff x="1565" y="2568"/>
                  <a:chExt cx="1118" cy="279"/>
                </a:xfrm>
              </p:grpSpPr>
              <p:sp>
                <p:nvSpPr>
                  <p:cNvPr id="62586" name="AutoShape 122"/>
                  <p:cNvSpPr>
                    <a:spLocks noChangeArrowheads="1"/>
                  </p:cNvSpPr>
                  <p:nvPr/>
                </p:nvSpPr>
                <p:spPr bwMode="white">
                  <a:xfrm rot="5263130">
                    <a:off x="1861" y="2291"/>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7" name="AutoShape 123"/>
                  <p:cNvSpPr>
                    <a:spLocks noChangeArrowheads="1"/>
                  </p:cNvSpPr>
                  <p:nvPr/>
                </p:nvSpPr>
                <p:spPr bwMode="white">
                  <a:xfrm rot="6078281">
                    <a:off x="1996" y="2283"/>
                    <a:ext cx="234"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8" name="AutoShape 124"/>
                  <p:cNvSpPr>
                    <a:spLocks noChangeArrowheads="1"/>
                  </p:cNvSpPr>
                  <p:nvPr/>
                </p:nvSpPr>
                <p:spPr bwMode="white">
                  <a:xfrm rot="6373927">
                    <a:off x="2071" y="2306"/>
                    <a:ext cx="234"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589" name="AutoShape 125"/>
                  <p:cNvSpPr>
                    <a:spLocks noChangeArrowheads="1"/>
                  </p:cNvSpPr>
                  <p:nvPr/>
                </p:nvSpPr>
                <p:spPr bwMode="white">
                  <a:xfrm rot="6906312">
                    <a:off x="2163" y="2345"/>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590" name="Rectangle 126"/>
              <p:cNvSpPr>
                <a:spLocks noChangeArrowheads="1"/>
              </p:cNvSpPr>
              <p:nvPr/>
            </p:nvSpPr>
            <p:spPr bwMode="gray">
              <a:xfrm>
                <a:off x="2171" y="1140"/>
                <a:ext cx="637" cy="442"/>
              </a:xfrm>
              <a:prstGeom prst="rect">
                <a:avLst/>
              </a:prstGeom>
              <a:noFill/>
              <a:ln w="9525" algn="ctr">
                <a:noFill/>
                <a:miter lim="800000"/>
                <a:headEnd/>
                <a:tailEnd/>
              </a:ln>
              <a:effectLst/>
            </p:spPr>
            <p:txBody>
              <a:bodyPr wrap="none">
                <a:spAutoFit/>
              </a:bodyPr>
              <a:lstStyle/>
              <a:p>
                <a:pPr>
                  <a:spcBef>
                    <a:spcPct val="20000"/>
                  </a:spcBef>
                  <a:defRPr/>
                </a:pPr>
                <a:r>
                  <a:rPr kumimoji="1" lang="en-US" altLang="zh-CN" sz="1800" b="1">
                    <a:solidFill>
                      <a:srgbClr val="0033CC"/>
                    </a:solidFill>
                    <a:effectLst>
                      <a:outerShdw blurRad="38100" dist="38100" dir="2700000" algn="tl">
                        <a:srgbClr val="DDDDDD"/>
                      </a:outerShdw>
                    </a:effectLst>
                    <a:cs typeface="宋体" charset="0"/>
                  </a:rPr>
                  <a:t>int </a:t>
                </a:r>
                <a:r>
                  <a:rPr kumimoji="1" lang="en-US" altLang="zh-CN" sz="1800" b="1">
                    <a:effectLst>
                      <a:outerShdw blurRad="38100" dist="38100" dir="2700000" algn="tl">
                        <a:srgbClr val="DDDDDD"/>
                      </a:outerShdw>
                    </a:effectLst>
                    <a:cs typeface="宋体" charset="0"/>
                  </a:rPr>
                  <a:t>*p;</a:t>
                </a:r>
              </a:p>
              <a:p>
                <a:pPr>
                  <a:spcBef>
                    <a:spcPct val="20000"/>
                  </a:spcBef>
                  <a:defRPr/>
                </a:pPr>
                <a:r>
                  <a:rPr kumimoji="1" lang="zh-CN" altLang="en-US" sz="1800" b="1">
                    <a:effectLst>
                      <a:outerShdw blurRad="38100" dist="38100" dir="2700000" algn="tl">
                        <a:srgbClr val="DDDDDD"/>
                      </a:outerShdw>
                    </a:effectLst>
                    <a:cs typeface="宋体" charset="0"/>
                  </a:rPr>
                  <a:t>*</a:t>
                </a:r>
                <a:r>
                  <a:rPr kumimoji="1" lang="en-US" altLang="zh-CN" sz="1800" b="1">
                    <a:effectLst>
                      <a:outerShdw blurRad="38100" dist="38100" dir="2700000" algn="tl">
                        <a:srgbClr val="DDDDDD"/>
                      </a:outerShdw>
                    </a:effectLst>
                    <a:cs typeface="宋体" charset="0"/>
                  </a:rPr>
                  <a:t>p=100;</a:t>
                </a:r>
                <a:endParaRPr kumimoji="1" lang="zh-CN" altLang="en-US" sz="1800" b="1">
                  <a:effectLst>
                    <a:outerShdw blurRad="38100" dist="38100" dir="2700000" algn="tl">
                      <a:srgbClr val="DDDDDD"/>
                    </a:outerShdw>
                  </a:effectLst>
                  <a:cs typeface="宋体" charset="0"/>
                </a:endParaRPr>
              </a:p>
            </p:txBody>
          </p:sp>
        </p:grpSp>
      </p:grpSp>
      <p:grpSp>
        <p:nvGrpSpPr>
          <p:cNvPr id="62574" name="组合 183"/>
          <p:cNvGrpSpPr>
            <a:grpSpLocks/>
          </p:cNvGrpSpPr>
          <p:nvPr/>
        </p:nvGrpSpPr>
        <p:grpSpPr bwMode="auto">
          <a:xfrm>
            <a:off x="5029200" y="1557338"/>
            <a:ext cx="1298575" cy="1857375"/>
            <a:chOff x="5029200" y="1557340"/>
            <a:chExt cx="1298575" cy="1857373"/>
          </a:xfrm>
        </p:grpSpPr>
        <p:sp>
          <p:nvSpPr>
            <p:cNvPr id="62472" name="Line 8"/>
            <p:cNvSpPr>
              <a:spLocks noChangeShapeType="1"/>
            </p:cNvSpPr>
            <p:nvPr/>
          </p:nvSpPr>
          <p:spPr bwMode="gray">
            <a:xfrm flipV="1">
              <a:off x="5029200" y="2576514"/>
              <a:ext cx="533400" cy="838199"/>
            </a:xfrm>
            <a:prstGeom prst="line">
              <a:avLst/>
            </a:prstGeom>
            <a:noFill/>
            <a:ln w="12700">
              <a:solidFill>
                <a:schemeClr val="tx1"/>
              </a:solidFill>
              <a:round/>
              <a:headEnd/>
              <a:tailEnd/>
            </a:ln>
            <a:effectLst/>
          </p:spPr>
          <p:txBody>
            <a:bodyPr wrap="none" anchor="ctr"/>
            <a:lstStyle/>
            <a:p>
              <a:pPr>
                <a:defRPr/>
              </a:pPr>
              <a:endParaRPr lang="zh-CN" altLang="en-US" sz="1800">
                <a:latin typeface="Times New Roman" pitchFamily="18" charset="0"/>
                <a:ea typeface="+mn-ea"/>
              </a:endParaRPr>
            </a:p>
          </p:txBody>
        </p:sp>
        <p:grpSp>
          <p:nvGrpSpPr>
            <p:cNvPr id="28705" name="Group 127"/>
            <p:cNvGrpSpPr>
              <a:grpSpLocks/>
            </p:cNvGrpSpPr>
            <p:nvPr/>
          </p:nvGrpSpPr>
          <p:grpSpPr bwMode="auto">
            <a:xfrm>
              <a:off x="5181600" y="1557340"/>
              <a:ext cx="1146175" cy="1384301"/>
              <a:chOff x="2064" y="1008"/>
              <a:chExt cx="722" cy="872"/>
            </a:xfrm>
          </p:grpSpPr>
          <p:sp>
            <p:nvSpPr>
              <p:cNvPr id="62592" name="Oval 128"/>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707" name="Group 129"/>
              <p:cNvGrpSpPr>
                <a:grpSpLocks/>
              </p:cNvGrpSpPr>
              <p:nvPr/>
            </p:nvGrpSpPr>
            <p:grpSpPr bwMode="auto">
              <a:xfrm>
                <a:off x="2086" y="1031"/>
                <a:ext cx="680" cy="849"/>
                <a:chOff x="3975" y="1593"/>
                <a:chExt cx="931" cy="1163"/>
              </a:xfrm>
            </p:grpSpPr>
            <p:pic>
              <p:nvPicPr>
                <p:cNvPr id="28720" name="Picture 130"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95" name="Oval 131"/>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pic>
              <p:nvPicPr>
                <p:cNvPr id="28722" name="Picture 132" descr="light_shadow1"/>
                <p:cNvPicPr>
                  <a:picLocks noChangeAspect="1" noChangeArrowheads="1"/>
                </p:cNvPicPr>
                <p:nvPr/>
              </p:nvPicPr>
              <p:blipFill>
                <a:blip r:embed="rId5">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23" name="Group 133"/>
                <p:cNvGrpSpPr>
                  <a:grpSpLocks/>
                </p:cNvGrpSpPr>
                <p:nvPr/>
              </p:nvGrpSpPr>
              <p:grpSpPr bwMode="auto">
                <a:xfrm rot="-3733502" flipH="1" flipV="1">
                  <a:off x="4256" y="2247"/>
                  <a:ext cx="820" cy="198"/>
                  <a:chOff x="2532" y="1051"/>
                  <a:chExt cx="893" cy="246"/>
                </a:xfrm>
              </p:grpSpPr>
              <p:grpSp>
                <p:nvGrpSpPr>
                  <p:cNvPr id="28724" name="Group 134"/>
                  <p:cNvGrpSpPr>
                    <a:grpSpLocks/>
                  </p:cNvGrpSpPr>
                  <p:nvPr/>
                </p:nvGrpSpPr>
                <p:grpSpPr bwMode="auto">
                  <a:xfrm>
                    <a:off x="2532" y="1051"/>
                    <a:ext cx="743" cy="185"/>
                    <a:chOff x="1565" y="2568"/>
                    <a:chExt cx="1118" cy="279"/>
                  </a:xfrm>
                </p:grpSpPr>
                <p:sp>
                  <p:nvSpPr>
                    <p:cNvPr id="62599" name="AutoShape 135"/>
                    <p:cNvSpPr>
                      <a:spLocks noChangeArrowheads="1"/>
                    </p:cNvSpPr>
                    <p:nvPr/>
                  </p:nvSpPr>
                  <p:spPr bwMode="white">
                    <a:xfrm rot="5263130">
                      <a:off x="184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0" name="AutoShape 136"/>
                    <p:cNvSpPr>
                      <a:spLocks noChangeArrowheads="1"/>
                    </p:cNvSpPr>
                    <p:nvPr/>
                  </p:nvSpPr>
                  <p:spPr bwMode="white">
                    <a:xfrm rot="6078281">
                      <a:off x="1989" y="2288"/>
                      <a:ext cx="228"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1" name="AutoShape 137"/>
                    <p:cNvSpPr>
                      <a:spLocks noChangeArrowheads="1"/>
                    </p:cNvSpPr>
                    <p:nvPr/>
                  </p:nvSpPr>
                  <p:spPr bwMode="white">
                    <a:xfrm rot="6373927">
                      <a:off x="2066" y="2310"/>
                      <a:ext cx="226"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2" name="AutoShape 138"/>
                    <p:cNvSpPr>
                      <a:spLocks noChangeArrowheads="1"/>
                    </p:cNvSpPr>
                    <p:nvPr/>
                  </p:nvSpPr>
                  <p:spPr bwMode="white">
                    <a:xfrm rot="6906312">
                      <a:off x="2153" y="2342"/>
                      <a:ext cx="231"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25" name="Group 139"/>
                  <p:cNvGrpSpPr>
                    <a:grpSpLocks/>
                  </p:cNvGrpSpPr>
                  <p:nvPr/>
                </p:nvGrpSpPr>
                <p:grpSpPr bwMode="auto">
                  <a:xfrm rot="1353540">
                    <a:off x="2682" y="1111"/>
                    <a:ext cx="743" cy="186"/>
                    <a:chOff x="1565" y="2568"/>
                    <a:chExt cx="1118" cy="279"/>
                  </a:xfrm>
                </p:grpSpPr>
                <p:sp>
                  <p:nvSpPr>
                    <p:cNvPr id="62604" name="AutoShape 140"/>
                    <p:cNvSpPr>
                      <a:spLocks noChangeArrowheads="1"/>
                    </p:cNvSpPr>
                    <p:nvPr/>
                  </p:nvSpPr>
                  <p:spPr bwMode="white">
                    <a:xfrm rot="5263130">
                      <a:off x="1859" y="2285"/>
                      <a:ext cx="227"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5" name="AutoShape 141"/>
                    <p:cNvSpPr>
                      <a:spLocks noChangeArrowheads="1"/>
                    </p:cNvSpPr>
                    <p:nvPr/>
                  </p:nvSpPr>
                  <p:spPr bwMode="white">
                    <a:xfrm rot="6078281">
                      <a:off x="1994" y="2288"/>
                      <a:ext cx="232"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6" name="AutoShape 142"/>
                    <p:cNvSpPr>
                      <a:spLocks noChangeArrowheads="1"/>
                    </p:cNvSpPr>
                    <p:nvPr/>
                  </p:nvSpPr>
                  <p:spPr bwMode="white">
                    <a:xfrm rot="6373927">
                      <a:off x="2075" y="2305"/>
                      <a:ext cx="227" cy="817"/>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07" name="AutoShape 143"/>
                    <p:cNvSpPr>
                      <a:spLocks noChangeArrowheads="1"/>
                    </p:cNvSpPr>
                    <p:nvPr/>
                  </p:nvSpPr>
                  <p:spPr bwMode="white">
                    <a:xfrm rot="6906312">
                      <a:off x="2161" y="2340"/>
                      <a:ext cx="230" cy="81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grpSp>
          <p:grpSp>
            <p:nvGrpSpPr>
              <p:cNvPr id="28708" name="Group 144"/>
              <p:cNvGrpSpPr>
                <a:grpSpLocks/>
              </p:cNvGrpSpPr>
              <p:nvPr/>
            </p:nvGrpSpPr>
            <p:grpSpPr bwMode="auto">
              <a:xfrm rot="-3733502" flipH="1" flipV="1">
                <a:off x="2362" y="1505"/>
                <a:ext cx="527" cy="128"/>
                <a:chOff x="2532" y="1051"/>
                <a:chExt cx="893" cy="246"/>
              </a:xfrm>
            </p:grpSpPr>
            <p:grpSp>
              <p:nvGrpSpPr>
                <p:cNvPr id="28710" name="Group 145"/>
                <p:cNvGrpSpPr>
                  <a:grpSpLocks/>
                </p:cNvGrpSpPr>
                <p:nvPr/>
              </p:nvGrpSpPr>
              <p:grpSpPr bwMode="auto">
                <a:xfrm>
                  <a:off x="2532" y="1051"/>
                  <a:ext cx="743" cy="185"/>
                  <a:chOff x="1565" y="2568"/>
                  <a:chExt cx="1118" cy="279"/>
                </a:xfrm>
              </p:grpSpPr>
              <p:sp>
                <p:nvSpPr>
                  <p:cNvPr id="62610" name="AutoShape 146"/>
                  <p:cNvSpPr>
                    <a:spLocks noChangeArrowheads="1"/>
                  </p:cNvSpPr>
                  <p:nvPr/>
                </p:nvSpPr>
                <p:spPr bwMode="white">
                  <a:xfrm rot="5263130">
                    <a:off x="1851" y="2287"/>
                    <a:ext cx="226"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1" name="AutoShape 147"/>
                  <p:cNvSpPr>
                    <a:spLocks noChangeArrowheads="1"/>
                  </p:cNvSpPr>
                  <p:nvPr/>
                </p:nvSpPr>
                <p:spPr bwMode="white">
                  <a:xfrm rot="6078281">
                    <a:off x="1986" y="2290"/>
                    <a:ext cx="226"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2" name="AutoShape 148"/>
                  <p:cNvSpPr>
                    <a:spLocks noChangeArrowheads="1"/>
                  </p:cNvSpPr>
                  <p:nvPr/>
                </p:nvSpPr>
                <p:spPr bwMode="white">
                  <a:xfrm rot="6373927">
                    <a:off x="2065" y="2312"/>
                    <a:ext cx="223"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3" name="AutoShape 149"/>
                  <p:cNvSpPr>
                    <a:spLocks noChangeArrowheads="1"/>
                  </p:cNvSpPr>
                  <p:nvPr/>
                </p:nvSpPr>
                <p:spPr bwMode="white">
                  <a:xfrm rot="6906312">
                    <a:off x="2161" y="2338"/>
                    <a:ext cx="226"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711" name="Group 150"/>
                <p:cNvGrpSpPr>
                  <a:grpSpLocks/>
                </p:cNvGrpSpPr>
                <p:nvPr/>
              </p:nvGrpSpPr>
              <p:grpSpPr bwMode="auto">
                <a:xfrm rot="1353540">
                  <a:off x="2682" y="1111"/>
                  <a:ext cx="743" cy="186"/>
                  <a:chOff x="1565" y="2568"/>
                  <a:chExt cx="1118" cy="279"/>
                </a:xfrm>
              </p:grpSpPr>
              <p:sp>
                <p:nvSpPr>
                  <p:cNvPr id="62615" name="AutoShape 151"/>
                  <p:cNvSpPr>
                    <a:spLocks noChangeArrowheads="1"/>
                  </p:cNvSpPr>
                  <p:nvPr/>
                </p:nvSpPr>
                <p:spPr bwMode="white">
                  <a:xfrm rot="5263130">
                    <a:off x="1861" y="2291"/>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6" name="AutoShape 152"/>
                  <p:cNvSpPr>
                    <a:spLocks noChangeArrowheads="1"/>
                  </p:cNvSpPr>
                  <p:nvPr/>
                </p:nvSpPr>
                <p:spPr bwMode="white">
                  <a:xfrm rot="6078281">
                    <a:off x="1996" y="2283"/>
                    <a:ext cx="234" cy="816"/>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7" name="AutoShape 153"/>
                  <p:cNvSpPr>
                    <a:spLocks noChangeArrowheads="1"/>
                  </p:cNvSpPr>
                  <p:nvPr/>
                </p:nvSpPr>
                <p:spPr bwMode="white">
                  <a:xfrm rot="6373927">
                    <a:off x="2071" y="2306"/>
                    <a:ext cx="234"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18" name="AutoShape 154"/>
                  <p:cNvSpPr>
                    <a:spLocks noChangeArrowheads="1"/>
                  </p:cNvSpPr>
                  <p:nvPr/>
                </p:nvSpPr>
                <p:spPr bwMode="white">
                  <a:xfrm rot="6906312">
                    <a:off x="2163" y="2345"/>
                    <a:ext cx="231" cy="811"/>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619" name="Rectangle 155"/>
              <p:cNvSpPr>
                <a:spLocks noChangeArrowheads="1"/>
              </p:cNvSpPr>
              <p:nvPr/>
            </p:nvSpPr>
            <p:spPr bwMode="gray">
              <a:xfrm>
                <a:off x="2130" y="1152"/>
                <a:ext cx="635" cy="407"/>
              </a:xfrm>
              <a:prstGeom prst="rect">
                <a:avLst/>
              </a:prstGeom>
              <a:noFill/>
              <a:ln w="9525" algn="ctr">
                <a:noFill/>
                <a:miter lim="800000"/>
                <a:headEnd/>
                <a:tailEnd/>
              </a:ln>
              <a:effectLst/>
            </p:spPr>
            <p:txBody>
              <a:bodyPr wrap="none">
                <a:spAutoFit/>
                <a:flatTx/>
              </a:bodyPr>
              <a:lstStyle/>
              <a:p>
                <a:pPr>
                  <a:defRPr/>
                </a:pPr>
                <a:r>
                  <a:rPr kumimoji="1" lang="en-US" altLang="zh-CN" sz="1800" b="1">
                    <a:solidFill>
                      <a:srgbClr val="0033CC"/>
                    </a:solidFill>
                    <a:effectLst>
                      <a:outerShdw blurRad="38100" dist="38100" dir="2700000" algn="tl">
                        <a:srgbClr val="DDDDDD"/>
                      </a:outerShdw>
                    </a:effectLst>
                  </a:rPr>
                  <a:t>int</a:t>
                </a:r>
                <a:r>
                  <a:rPr kumimoji="1" lang="en-US" altLang="zh-CN" sz="1800" b="1">
                    <a:effectLst>
                      <a:outerShdw blurRad="38100" dist="38100" dir="2700000" algn="tl">
                        <a:srgbClr val="DDDDDD"/>
                      </a:outerShdw>
                    </a:effectLst>
                  </a:rPr>
                  <a:t> i,*p;</a:t>
                </a:r>
              </a:p>
              <a:p>
                <a:pPr>
                  <a:defRPr/>
                </a:pPr>
                <a:r>
                  <a:rPr kumimoji="1" lang="zh-CN" altLang="en-US" sz="1800" b="1">
                    <a:effectLst>
                      <a:outerShdw blurRad="38100" dist="38100" dir="2700000" algn="tl">
                        <a:srgbClr val="DDDDDD"/>
                      </a:outerShdw>
                    </a:effectLst>
                  </a:rPr>
                  <a:t>*</a:t>
                </a:r>
                <a:r>
                  <a:rPr kumimoji="1" lang="en-US" altLang="zh-CN" sz="1800" b="1">
                    <a:effectLst>
                      <a:outerShdw blurRad="38100" dist="38100" dir="2700000" algn="tl">
                        <a:srgbClr val="DDDDDD"/>
                      </a:outerShdw>
                    </a:effectLst>
                  </a:rPr>
                  <a:t>p = &amp;i;</a:t>
                </a:r>
                <a:endParaRPr lang="en-US" altLang="zh-CN" sz="1800" b="1">
                  <a:solidFill>
                    <a:srgbClr val="000000"/>
                  </a:solidFill>
                  <a:effectLst>
                    <a:outerShdw blurRad="38100" dist="38100" dir="2700000" algn="tl">
                      <a:srgbClr val="DDDDDD"/>
                    </a:outerShdw>
                  </a:effectLst>
                  <a:cs typeface="宋体" charset="0"/>
                </a:endParaRPr>
              </a:p>
            </p:txBody>
          </p:sp>
        </p:grpSp>
      </p:grpSp>
      <p:grpSp>
        <p:nvGrpSpPr>
          <p:cNvPr id="28682" name="Group 156"/>
          <p:cNvGrpSpPr>
            <a:grpSpLocks/>
          </p:cNvGrpSpPr>
          <p:nvPr/>
        </p:nvGrpSpPr>
        <p:grpSpPr bwMode="auto">
          <a:xfrm rot="4976862" flipH="1">
            <a:off x="4483100" y="3351213"/>
            <a:ext cx="673100" cy="647700"/>
            <a:chOff x="1944" y="1111"/>
            <a:chExt cx="204" cy="196"/>
          </a:xfrm>
        </p:grpSpPr>
        <p:pic>
          <p:nvPicPr>
            <p:cNvPr id="28689" name="Picture 157" descr="circuler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622"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grpSp>
          <p:nvGrpSpPr>
            <p:cNvPr id="28691" name="Group 159"/>
            <p:cNvGrpSpPr>
              <a:grpSpLocks/>
            </p:cNvGrpSpPr>
            <p:nvPr/>
          </p:nvGrpSpPr>
          <p:grpSpPr bwMode="auto">
            <a:xfrm rot="1297425" flipV="1">
              <a:off x="1971" y="1258"/>
              <a:ext cx="151" cy="37"/>
              <a:chOff x="2532" y="1051"/>
              <a:chExt cx="893" cy="246"/>
            </a:xfrm>
          </p:grpSpPr>
          <p:grpSp>
            <p:nvGrpSpPr>
              <p:cNvPr id="28694" name="Group 160"/>
              <p:cNvGrpSpPr>
                <a:grpSpLocks/>
              </p:cNvGrpSpPr>
              <p:nvPr/>
            </p:nvGrpSpPr>
            <p:grpSpPr bwMode="auto">
              <a:xfrm>
                <a:off x="2532" y="1051"/>
                <a:ext cx="743" cy="185"/>
                <a:chOff x="1565" y="2568"/>
                <a:chExt cx="1118" cy="279"/>
              </a:xfrm>
            </p:grpSpPr>
            <p:sp>
              <p:nvSpPr>
                <p:cNvPr id="62625" name="AutoShape 161"/>
                <p:cNvSpPr>
                  <a:spLocks noChangeArrowheads="1"/>
                </p:cNvSpPr>
                <p:nvPr/>
              </p:nvSpPr>
              <p:spPr bwMode="gray">
                <a:xfrm rot="5263130">
                  <a:off x="1883" y="2247"/>
                  <a:ext cx="226" cy="805"/>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26" name="AutoShape 162"/>
                <p:cNvSpPr>
                  <a:spLocks noChangeArrowheads="1"/>
                </p:cNvSpPr>
                <p:nvPr/>
              </p:nvSpPr>
              <p:spPr bwMode="gray">
                <a:xfrm rot="6078281">
                  <a:off x="2017" y="2245"/>
                  <a:ext cx="226" cy="809"/>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27" name="AutoShape 163"/>
                <p:cNvSpPr>
                  <a:spLocks noChangeArrowheads="1"/>
                </p:cNvSpPr>
                <p:nvPr/>
              </p:nvSpPr>
              <p:spPr bwMode="gray">
                <a:xfrm rot="6373927">
                  <a:off x="2092" y="2265"/>
                  <a:ext cx="226" cy="818"/>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28" name="AutoShape 164"/>
                <p:cNvSpPr>
                  <a:spLocks noChangeArrowheads="1"/>
                </p:cNvSpPr>
                <p:nvPr/>
              </p:nvSpPr>
              <p:spPr bwMode="gray">
                <a:xfrm rot="6906312">
                  <a:off x="2184" y="2293"/>
                  <a:ext cx="226" cy="809"/>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nvGrpSpPr>
              <p:cNvPr id="28695" name="Group 165"/>
              <p:cNvGrpSpPr>
                <a:grpSpLocks/>
              </p:cNvGrpSpPr>
              <p:nvPr/>
            </p:nvGrpSpPr>
            <p:grpSpPr bwMode="auto">
              <a:xfrm rot="1353540">
                <a:off x="2682" y="1111"/>
                <a:ext cx="743" cy="186"/>
                <a:chOff x="1565" y="2568"/>
                <a:chExt cx="1118" cy="279"/>
              </a:xfrm>
            </p:grpSpPr>
            <p:sp>
              <p:nvSpPr>
                <p:cNvPr id="62630" name="AutoShape 166"/>
                <p:cNvSpPr>
                  <a:spLocks noChangeArrowheads="1"/>
                </p:cNvSpPr>
                <p:nvPr/>
              </p:nvSpPr>
              <p:spPr bwMode="gray">
                <a:xfrm rot="5263130">
                  <a:off x="1897" y="2248"/>
                  <a:ext cx="220" cy="813"/>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31" name="AutoShape 167"/>
                <p:cNvSpPr>
                  <a:spLocks noChangeArrowheads="1"/>
                </p:cNvSpPr>
                <p:nvPr/>
              </p:nvSpPr>
              <p:spPr bwMode="gray">
                <a:xfrm rot="6078281">
                  <a:off x="2027" y="2230"/>
                  <a:ext cx="225" cy="809"/>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32" name="AutoShape 168"/>
                <p:cNvSpPr>
                  <a:spLocks noChangeArrowheads="1"/>
                </p:cNvSpPr>
                <p:nvPr/>
              </p:nvSpPr>
              <p:spPr bwMode="gray">
                <a:xfrm rot="6373927">
                  <a:off x="2103" y="2275"/>
                  <a:ext cx="220" cy="809"/>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62633" name="AutoShape 169"/>
                <p:cNvSpPr>
                  <a:spLocks noChangeArrowheads="1"/>
                </p:cNvSpPr>
                <p:nvPr/>
              </p:nvSpPr>
              <p:spPr bwMode="gray">
                <a:xfrm rot="6906312">
                  <a:off x="2195" y="2279"/>
                  <a:ext cx="225" cy="809"/>
                </a:xfrm>
                <a:prstGeom prst="moon">
                  <a:avLst>
                    <a:gd name="adj" fmla="val 49773"/>
                  </a:avLst>
                </a:prstGeom>
                <a:solidFill>
                  <a:srgbClr val="FFFFFF">
                    <a:alpha val="3999"/>
                  </a:srgbClr>
                </a:solidFill>
                <a:ln w="9525">
                  <a:noFill/>
                  <a:miter lim="800000"/>
                  <a:headEnd/>
                  <a:tailEnd/>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grpSp>
        <p:sp>
          <p:nvSpPr>
            <p:cNvPr id="62634" name="Arc 17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pic>
          <p:nvPicPr>
            <p:cNvPr id="28693" name="Picture 171" descr="light_shadow1"/>
            <p:cNvPicPr>
              <a:picLocks noChangeAspect="1" noChangeArrowheads="1"/>
            </p:cNvPicPr>
            <p:nvPr/>
          </p:nvPicPr>
          <p:blipFill>
            <a:blip r:embed="rId7">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2636" name="AutoShape 172"/>
          <p:cNvSpPr>
            <a:spLocks/>
          </p:cNvSpPr>
          <p:nvPr/>
        </p:nvSpPr>
        <p:spPr bwMode="auto">
          <a:xfrm>
            <a:off x="7177088" y="1828800"/>
            <a:ext cx="1752600" cy="528638"/>
          </a:xfrm>
          <a:prstGeom prst="accentCallout2">
            <a:avLst>
              <a:gd name="adj1" fmla="val 31167"/>
              <a:gd name="adj2" fmla="val -5046"/>
              <a:gd name="adj3" fmla="val 31167"/>
              <a:gd name="adj4" fmla="val -31951"/>
              <a:gd name="adj5" fmla="val 56321"/>
              <a:gd name="adj6" fmla="val -54924"/>
            </a:avLst>
          </a:prstGeom>
          <a:noFill/>
          <a:ln w="9525">
            <a:solidFill>
              <a:schemeClr val="folHlink"/>
            </a:solidFill>
            <a:miter lim="800000"/>
            <a:headEnd/>
            <a:tailEnd type="diamond" w="med" len="med"/>
          </a:ln>
          <a:effectLst/>
        </p:spPr>
        <p:txBody>
          <a:bodyPr anchor="ctr"/>
          <a:lstStyle/>
          <a:p>
            <a:pPr>
              <a:defRPr/>
            </a:pPr>
            <a:r>
              <a:rPr lang="en-US" altLang="zh-CN" sz="1800" b="1">
                <a:solidFill>
                  <a:srgbClr val="000000"/>
                </a:solidFill>
                <a:effectLst>
                  <a:outerShdw blurRad="38100" dist="38100" dir="2700000" algn="tl">
                    <a:srgbClr val="DDDDDD"/>
                  </a:outerShdw>
                </a:effectLst>
                <a:latin typeface="黑体" charset="0"/>
                <a:ea typeface="黑体" charset="0"/>
                <a:cs typeface="黑体" charset="0"/>
              </a:rPr>
              <a:t>5. </a:t>
            </a:r>
            <a:r>
              <a:rPr lang="zh-CN" altLang="en-US" sz="1800" b="1">
                <a:solidFill>
                  <a:srgbClr val="000000"/>
                </a:solidFill>
                <a:effectLst>
                  <a:outerShdw blurRad="38100" dist="38100" dir="2700000" algn="tl">
                    <a:srgbClr val="DDDDDD"/>
                  </a:outerShdw>
                </a:effectLst>
                <a:latin typeface="黑体" charset="0"/>
                <a:ea typeface="黑体" charset="0"/>
                <a:cs typeface="黑体" charset="0"/>
              </a:rPr>
              <a:t>*在赋值语句中表示取指针指向的内容</a:t>
            </a:r>
            <a:endParaRPr lang="en-US" altLang="zh-CN" sz="1800" b="1">
              <a:solidFill>
                <a:srgbClr val="000000"/>
              </a:solidFill>
              <a:effectLst>
                <a:outerShdw blurRad="38100" dist="38100" dir="2700000" algn="tl">
                  <a:srgbClr val="DDDDDD"/>
                </a:outerShdw>
              </a:effectLst>
              <a:latin typeface="黑体" charset="0"/>
              <a:ea typeface="黑体" charset="0"/>
              <a:cs typeface="黑体" charset="0"/>
            </a:endParaRPr>
          </a:p>
        </p:txBody>
      </p:sp>
      <p:sp>
        <p:nvSpPr>
          <p:cNvPr id="62637" name="AutoShape 173"/>
          <p:cNvSpPr>
            <a:spLocks/>
          </p:cNvSpPr>
          <p:nvPr/>
        </p:nvSpPr>
        <p:spPr bwMode="auto">
          <a:xfrm>
            <a:off x="6872288" y="3784600"/>
            <a:ext cx="1985962" cy="501650"/>
          </a:xfrm>
          <a:prstGeom prst="accentCallout2">
            <a:avLst>
              <a:gd name="adj1" fmla="val 29148"/>
              <a:gd name="adj2" fmla="val -5046"/>
              <a:gd name="adj3" fmla="val 29148"/>
              <a:gd name="adj4" fmla="val -5046"/>
              <a:gd name="adj5" fmla="val 88248"/>
              <a:gd name="adj6" fmla="val -37579"/>
            </a:avLst>
          </a:prstGeom>
          <a:noFill/>
          <a:ln w="9525">
            <a:solidFill>
              <a:schemeClr val="bg2"/>
            </a:solidFill>
            <a:miter lim="800000"/>
            <a:headEnd/>
            <a:tailEnd type="diamond" w="med" len="med"/>
          </a:ln>
          <a:effectLst/>
        </p:spPr>
        <p:txBody>
          <a:bodyPr anchor="ctr"/>
          <a:lstStyle/>
          <a:p>
            <a:pPr>
              <a:defRPr/>
            </a:pPr>
            <a:r>
              <a:rPr lang="en-US" altLang="zh-CN" sz="1800" b="1">
                <a:solidFill>
                  <a:srgbClr val="000000"/>
                </a:solidFill>
                <a:effectLst>
                  <a:outerShdw blurRad="38100" dist="38100" dir="2700000" algn="tl">
                    <a:srgbClr val="DDDDDD"/>
                  </a:outerShdw>
                </a:effectLst>
                <a:latin typeface="黑体" charset="0"/>
                <a:ea typeface="黑体" charset="0"/>
                <a:cs typeface="黑体" charset="0"/>
              </a:rPr>
              <a:t>4. </a:t>
            </a:r>
            <a:r>
              <a:rPr lang="zh-CN" altLang="en-US" sz="1800" b="1">
                <a:solidFill>
                  <a:srgbClr val="000000"/>
                </a:solidFill>
                <a:effectLst>
                  <a:outerShdw blurRad="38100" dist="38100" dir="2700000" algn="tl">
                    <a:srgbClr val="DDDDDD"/>
                  </a:outerShdw>
                </a:effectLst>
                <a:latin typeface="黑体" charset="0"/>
                <a:ea typeface="黑体" charset="0"/>
                <a:cs typeface="黑体" charset="0"/>
              </a:rPr>
              <a:t>在使用前指针必须初始化</a:t>
            </a:r>
            <a:endParaRPr lang="en-US" altLang="zh-CN" sz="1800" b="1">
              <a:solidFill>
                <a:srgbClr val="000000"/>
              </a:solidFill>
              <a:effectLst>
                <a:outerShdw blurRad="38100" dist="38100" dir="2700000" algn="tl">
                  <a:srgbClr val="DDDDDD"/>
                </a:outerShdw>
              </a:effectLst>
              <a:latin typeface="黑体" charset="0"/>
              <a:ea typeface="黑体" charset="0"/>
              <a:cs typeface="黑体" charset="0"/>
            </a:endParaRPr>
          </a:p>
        </p:txBody>
      </p:sp>
      <p:sp>
        <p:nvSpPr>
          <p:cNvPr id="62638" name="AutoShape 174"/>
          <p:cNvSpPr>
            <a:spLocks/>
          </p:cNvSpPr>
          <p:nvPr/>
        </p:nvSpPr>
        <p:spPr bwMode="auto">
          <a:xfrm>
            <a:off x="428625" y="1357313"/>
            <a:ext cx="2174875" cy="698500"/>
          </a:xfrm>
          <a:prstGeom prst="accentCallout2">
            <a:avLst>
              <a:gd name="adj1" fmla="val 26278"/>
              <a:gd name="adj2" fmla="val 104782"/>
              <a:gd name="adj3" fmla="val 26278"/>
              <a:gd name="adj4" fmla="val 114843"/>
              <a:gd name="adj5" fmla="val 98542"/>
              <a:gd name="adj6" fmla="val 125000"/>
            </a:avLst>
          </a:prstGeom>
          <a:noFill/>
          <a:ln w="9525">
            <a:solidFill>
              <a:schemeClr val="hlink"/>
            </a:solidFill>
            <a:miter lim="800000"/>
            <a:headEnd/>
            <a:tailEnd type="diamond" w="med" len="med"/>
          </a:ln>
          <a:effectLst/>
        </p:spPr>
        <p:txBody>
          <a:bodyPr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b="1">
                <a:solidFill>
                  <a:srgbClr val="000000"/>
                </a:solidFill>
                <a:effectLst>
                  <a:outerShdw blurRad="38100" dist="38100" dir="2700000" algn="tl">
                    <a:srgbClr val="C0C0C0"/>
                  </a:outerShdw>
                </a:effectLst>
                <a:latin typeface="黑体" charset="0"/>
                <a:ea typeface="黑体" charset="0"/>
              </a:rPr>
              <a:t>1.</a:t>
            </a:r>
            <a:r>
              <a:rPr kumimoji="0" lang="zh-CN" altLang="en-US" sz="1800" b="1">
                <a:solidFill>
                  <a:srgbClr val="000000"/>
                </a:solidFill>
                <a:effectLst>
                  <a:outerShdw blurRad="38100" dist="38100" dir="2700000" algn="tl">
                    <a:srgbClr val="C0C0C0"/>
                  </a:outerShdw>
                </a:effectLst>
                <a:latin typeface="黑体" charset="0"/>
                <a:ea typeface="黑体" charset="0"/>
              </a:rPr>
              <a:t>一个指针变量不能指向与其类型不同的变量</a:t>
            </a:r>
            <a:r>
              <a:rPr kumimoji="0" lang="en-US" altLang="zh-CN" sz="1800" b="1">
                <a:solidFill>
                  <a:srgbClr val="000000"/>
                </a:solidFill>
                <a:effectLst>
                  <a:outerShdw blurRad="38100" dist="38100" dir="2700000" algn="tl">
                    <a:srgbClr val="C0C0C0"/>
                  </a:outerShdw>
                </a:effectLst>
                <a:latin typeface="黑体" charset="0"/>
                <a:ea typeface="黑体" charset="0"/>
              </a:rPr>
              <a:t>!</a:t>
            </a:r>
          </a:p>
          <a:p>
            <a:endParaRPr kumimoji="0" lang="en-US" altLang="zh-CN" sz="1800" b="1">
              <a:effectLst>
                <a:outerShdw blurRad="38100" dist="38100" dir="2700000" algn="tl">
                  <a:srgbClr val="C0C0C0"/>
                </a:outerShdw>
              </a:effectLst>
              <a:latin typeface="宋体" charset="0"/>
            </a:endParaRPr>
          </a:p>
        </p:txBody>
      </p:sp>
      <p:sp>
        <p:nvSpPr>
          <p:cNvPr id="62639" name="AutoShape 175"/>
          <p:cNvSpPr>
            <a:spLocks/>
          </p:cNvSpPr>
          <p:nvPr/>
        </p:nvSpPr>
        <p:spPr bwMode="auto">
          <a:xfrm>
            <a:off x="0" y="4000500"/>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a:defRPr/>
            </a:pPr>
            <a:r>
              <a:rPr lang="en-US" altLang="zh-CN" sz="1800" b="1">
                <a:solidFill>
                  <a:srgbClr val="000000"/>
                </a:solidFill>
                <a:effectLst>
                  <a:outerShdw blurRad="38100" dist="38100" dir="2700000" algn="tl">
                    <a:srgbClr val="DDDDDD"/>
                  </a:outerShdw>
                </a:effectLst>
                <a:latin typeface="黑体" charset="0"/>
                <a:ea typeface="黑体" charset="0"/>
                <a:cs typeface="黑体" charset="0"/>
              </a:rPr>
              <a:t>2. </a:t>
            </a:r>
            <a:r>
              <a:rPr lang="zh-CN" altLang="en-US" sz="1800" b="1">
                <a:solidFill>
                  <a:srgbClr val="000000"/>
                </a:solidFill>
                <a:effectLst>
                  <a:outerShdw blurRad="38100" dist="38100" dir="2700000" algn="tl">
                    <a:srgbClr val="DDDDDD"/>
                  </a:outerShdw>
                </a:effectLst>
                <a:latin typeface="黑体" charset="0"/>
                <a:ea typeface="黑体" charset="0"/>
                <a:cs typeface="黑体" charset="0"/>
              </a:rPr>
              <a:t>应当在类型相同的指针变量之间赋值</a:t>
            </a:r>
            <a:endParaRPr lang="en-US" altLang="zh-CN" sz="1800" b="1">
              <a:solidFill>
                <a:srgbClr val="000000"/>
              </a:solidFill>
              <a:effectLst>
                <a:outerShdw blurRad="38100" dist="38100" dir="2700000" algn="tl">
                  <a:srgbClr val="DDDDDD"/>
                </a:outerShdw>
              </a:effectLst>
              <a:latin typeface="黑体" charset="0"/>
              <a:ea typeface="黑体" charset="0"/>
              <a:cs typeface="黑体" charset="0"/>
            </a:endParaRPr>
          </a:p>
        </p:txBody>
      </p:sp>
      <p:sp>
        <p:nvSpPr>
          <p:cNvPr id="62640" name="AutoShape 176"/>
          <p:cNvSpPr>
            <a:spLocks/>
          </p:cNvSpPr>
          <p:nvPr/>
        </p:nvSpPr>
        <p:spPr bwMode="auto">
          <a:xfrm>
            <a:off x="285750" y="5286375"/>
            <a:ext cx="1724025" cy="571500"/>
          </a:xfrm>
          <a:prstGeom prst="accentCallout2">
            <a:avLst>
              <a:gd name="adj1" fmla="val 29148"/>
              <a:gd name="adj2" fmla="val 105046"/>
              <a:gd name="adj3" fmla="val 29148"/>
              <a:gd name="adj4" fmla="val 105046"/>
              <a:gd name="adj5" fmla="val 94774"/>
              <a:gd name="adj6" fmla="val 164892"/>
            </a:avLst>
          </a:prstGeom>
          <a:noFill/>
          <a:ln w="9525">
            <a:solidFill>
              <a:schemeClr val="accent1"/>
            </a:solidFill>
            <a:miter lim="800000"/>
            <a:headEnd/>
            <a:tailEnd type="diamond" w="med" len="med"/>
          </a:ln>
          <a:effectLst/>
        </p:spPr>
        <p:txBody>
          <a:bodyPr anchor="ctr"/>
          <a:lstStyle/>
          <a:p>
            <a:pPr>
              <a:defRPr/>
            </a:pPr>
            <a:r>
              <a:rPr lang="en-US" altLang="zh-CN" sz="1800" b="1">
                <a:solidFill>
                  <a:srgbClr val="000000"/>
                </a:solidFill>
                <a:effectLst>
                  <a:outerShdw blurRad="38100" dist="38100" dir="2700000" algn="tl">
                    <a:srgbClr val="DDDDDD"/>
                  </a:outerShdw>
                </a:effectLst>
                <a:latin typeface="黑体" charset="0"/>
                <a:ea typeface="黑体" charset="0"/>
                <a:cs typeface="黑体" charset="0"/>
              </a:rPr>
              <a:t>3. </a:t>
            </a:r>
            <a:r>
              <a:rPr lang="zh-CN" altLang="en-US" sz="1800" b="1">
                <a:solidFill>
                  <a:srgbClr val="000000"/>
                </a:solidFill>
                <a:effectLst>
                  <a:outerShdw blurRad="38100" dist="38100" dir="2700000" algn="tl">
                    <a:srgbClr val="DDDDDD"/>
                  </a:outerShdw>
                </a:effectLst>
                <a:latin typeface="黑体" charset="0"/>
                <a:ea typeface="黑体" charset="0"/>
                <a:cs typeface="黑体" charset="0"/>
              </a:rPr>
              <a:t>指针变量只能存放地址</a:t>
            </a:r>
            <a:endParaRPr lang="en-US" altLang="zh-CN" sz="1800" b="1">
              <a:solidFill>
                <a:srgbClr val="000000"/>
              </a:solidFill>
              <a:effectLst>
                <a:outerShdw blurRad="38100" dist="38100" dir="2700000" algn="tl">
                  <a:srgbClr val="DDDDDD"/>
                </a:outerShdw>
              </a:effectLst>
              <a:latin typeface="黑体" charset="0"/>
              <a:ea typeface="黑体" charset="0"/>
              <a:cs typeface="黑体" charset="0"/>
            </a:endParaRPr>
          </a:p>
        </p:txBody>
      </p:sp>
      <p:sp>
        <p:nvSpPr>
          <p:cNvPr id="179" name="等腰三角形 178"/>
          <p:cNvSpPr/>
          <p:nvPr/>
        </p:nvSpPr>
        <p:spPr bwMode="auto">
          <a:xfrm>
            <a:off x="285750" y="428625"/>
            <a:ext cx="714375" cy="571500"/>
          </a:xfrm>
          <a:prstGeom prst="triangl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wrap="none" lIns="252000" tIns="0" bIns="144000" anchor="ctr"/>
          <a:lstStyle/>
          <a:p>
            <a:pPr algn="ctr" eaLnBrk="1" hangingPunct="1">
              <a:defRPr/>
            </a:pPr>
            <a:r>
              <a:rPr lang="zh-CN" altLang="en-US" sz="3600" b="1">
                <a:effectLst/>
                <a:latin typeface="Arial" pitchFamily="34" charset="0"/>
                <a:ea typeface="宋体" pitchFamily="2" charset="-122"/>
              </a:rPr>
              <a:t>！</a:t>
            </a:r>
          </a:p>
        </p:txBody>
      </p:sp>
      <p:sp>
        <p:nvSpPr>
          <p:cNvPr id="3" name="日期占位符 2"/>
          <p:cNvSpPr>
            <a:spLocks noGrp="1"/>
          </p:cNvSpPr>
          <p:nvPr>
            <p:ph type="dt" sz="half" idx="10"/>
          </p:nvPr>
        </p:nvSpPr>
        <p:spPr/>
        <p:txBody>
          <a:bodyPr/>
          <a:lstStyle/>
          <a:p>
            <a:fld id="{85DD585A-AA62-8B4C-832F-9D4EBE1AF4EC}"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12</a:t>
            </a:fld>
            <a:endParaRPr lang="en-US" dirty="0"/>
          </a:p>
        </p:txBody>
      </p:sp>
    </p:spTree>
    <p:custDataLst>
      <p:tags r:id="rId1"/>
    </p:custDataLst>
    <p:extLst>
      <p:ext uri="{BB962C8B-B14F-4D97-AF65-F5344CB8AC3E}">
        <p14:creationId xmlns:p14="http://schemas.microsoft.com/office/powerpoint/2010/main" val="675056639"/>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2638"/>
                                        </p:tgtEl>
                                        <p:attrNameLst>
                                          <p:attrName>style.visibility</p:attrName>
                                        </p:attrNameLst>
                                      </p:cBhvr>
                                      <p:to>
                                        <p:strVal val="visible"/>
                                      </p:to>
                                    </p:set>
                                    <p:animEffect transition="in" filter="wipe(right)">
                                      <p:cBhvr>
                                        <p:cTn id="12" dur="500"/>
                                        <p:tgtEl>
                                          <p:spTgt spid="62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2639"/>
                                        </p:tgtEl>
                                        <p:attrNameLst>
                                          <p:attrName>style.visibility</p:attrName>
                                        </p:attrNameLst>
                                      </p:cBhvr>
                                      <p:to>
                                        <p:strVal val="visible"/>
                                      </p:to>
                                    </p:set>
                                    <p:animEffect transition="in" filter="wipe(right)">
                                      <p:cBhvr>
                                        <p:cTn id="22" dur="500"/>
                                        <p:tgtEl>
                                          <p:spTgt spid="626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2640"/>
                                        </p:tgtEl>
                                        <p:attrNameLst>
                                          <p:attrName>style.visibility</p:attrName>
                                        </p:attrNameLst>
                                      </p:cBhvr>
                                      <p:to>
                                        <p:strVal val="visible"/>
                                      </p:to>
                                    </p:set>
                                    <p:animEffect transition="in" filter="wipe(right)">
                                      <p:cBhvr>
                                        <p:cTn id="32" dur="500"/>
                                        <p:tgtEl>
                                          <p:spTgt spid="62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637"/>
                                        </p:tgtEl>
                                        <p:attrNameLst>
                                          <p:attrName>style.visibility</p:attrName>
                                        </p:attrNameLst>
                                      </p:cBhvr>
                                      <p:to>
                                        <p:strVal val="visible"/>
                                      </p:to>
                                    </p:set>
                                    <p:animEffect transition="in" filter="wipe(left)">
                                      <p:cBhvr>
                                        <p:cTn id="42" dur="500"/>
                                        <p:tgtEl>
                                          <p:spTgt spid="626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62574"/>
                                        </p:tgtEl>
                                        <p:attrNameLst>
                                          <p:attrName>style.visibility</p:attrName>
                                        </p:attrNameLst>
                                      </p:cBhvr>
                                      <p:to>
                                        <p:strVal val="visible"/>
                                      </p:to>
                                    </p:set>
                                    <p:animEffect transition="in" filter="wipe(down)">
                                      <p:cBhvr>
                                        <p:cTn id="47" dur="500"/>
                                        <p:tgtEl>
                                          <p:spTgt spid="625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2636"/>
                                        </p:tgtEl>
                                        <p:attrNameLst>
                                          <p:attrName>style.visibility</p:attrName>
                                        </p:attrNameLst>
                                      </p:cBhvr>
                                      <p:to>
                                        <p:strVal val="visible"/>
                                      </p:to>
                                    </p:set>
                                    <p:animEffect transition="in" filter="wipe(left)">
                                      <p:cBhvr>
                                        <p:cTn id="52" dur="500"/>
                                        <p:tgtEl>
                                          <p:spTgt spid="62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36" grpId="0" animBg="1"/>
      <p:bldP spid="62637" grpId="0" animBg="1"/>
      <p:bldP spid="62638" grpId="0" animBg="1"/>
      <p:bldP spid="62639" grpId="0" animBg="1"/>
      <p:bldP spid="626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指针的原则</a:t>
            </a:r>
          </a:p>
        </p:txBody>
      </p:sp>
      <p:grpSp>
        <p:nvGrpSpPr>
          <p:cNvPr id="3" name="组合 16"/>
          <p:cNvGrpSpPr>
            <a:grpSpLocks/>
          </p:cNvGrpSpPr>
          <p:nvPr/>
        </p:nvGrpSpPr>
        <p:grpSpPr bwMode="auto">
          <a:xfrm>
            <a:off x="901700" y="1711325"/>
            <a:ext cx="6440488" cy="1714500"/>
            <a:chOff x="901680" y="1711314"/>
            <a:chExt cx="6440488" cy="1714500"/>
          </a:xfrm>
        </p:grpSpPr>
        <p:sp>
          <p:nvSpPr>
            <p:cNvPr id="6" name="AutoShape 2"/>
            <p:cNvSpPr>
              <a:spLocks noChangeArrowheads="1"/>
            </p:cNvSpPr>
            <p:nvPr/>
          </p:nvSpPr>
          <p:spPr bwMode="gray">
            <a:xfrm>
              <a:off x="1785918" y="1857364"/>
              <a:ext cx="5556250" cy="1447800"/>
            </a:xfrm>
            <a:prstGeom prst="roundRect">
              <a:avLst>
                <a:gd name="adj" fmla="val 11505"/>
              </a:avLst>
            </a:prstGeom>
            <a:gradFill rotWithShape="1">
              <a:gsLst>
                <a:gs pos="0">
                  <a:schemeClr val="accent1"/>
                </a:gs>
                <a:gs pos="100000">
                  <a:schemeClr val="accent1">
                    <a:gamma/>
                    <a:tint val="0"/>
                    <a:invGamma/>
                    <a:alpha val="0"/>
                  </a:schemeClr>
                </a:gs>
              </a:gsLst>
              <a:lin ang="0" scaled="1"/>
            </a:gradFill>
            <a:ln w="6350" algn="ctr">
              <a:noFill/>
              <a:prstDash val="sysDot"/>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8" name="AutoShape 4"/>
            <p:cNvSpPr>
              <a:spLocks noChangeArrowheads="1"/>
            </p:cNvSpPr>
            <p:nvPr/>
          </p:nvSpPr>
          <p:spPr bwMode="gray">
            <a:xfrm>
              <a:off x="2598718" y="2362189"/>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pic>
          <p:nvPicPr>
            <p:cNvPr id="18445" name="Picture 5" descr="DO_circl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80" y="1711314"/>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a:spLocks noChangeArrowheads="1"/>
            </p:cNvSpPr>
            <p:nvPr/>
          </p:nvSpPr>
          <p:spPr bwMode="black">
            <a:xfrm>
              <a:off x="1285855" y="2214552"/>
              <a:ext cx="928688" cy="708025"/>
            </a:xfrm>
            <a:prstGeom prst="rect">
              <a:avLst/>
            </a:prstGeom>
            <a:noFill/>
            <a:ln w="9525" algn="ctr">
              <a:noFill/>
              <a:miter lim="800000"/>
              <a:headEnd/>
              <a:tailEnd/>
            </a:ln>
            <a:effectLst/>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2000" b="1">
                  <a:solidFill>
                    <a:srgbClr val="002060"/>
                  </a:solidFill>
                  <a:effectLst>
                    <a:outerShdw blurRad="38100" dist="38100" dir="2700000" algn="tl">
                      <a:srgbClr val="DDDDDD"/>
                    </a:outerShdw>
                  </a:effectLst>
                  <a:latin typeface="黑体" charset="0"/>
                  <a:ea typeface="黑体" charset="0"/>
                  <a:cs typeface="黑体" charset="0"/>
                </a:rPr>
                <a:t>学习</a:t>
              </a:r>
              <a:endParaRPr lang="en-US" altLang="zh-CN" sz="2000" b="1">
                <a:solidFill>
                  <a:srgbClr val="002060"/>
                </a:solidFill>
                <a:effectLst>
                  <a:outerShdw blurRad="38100" dist="38100" dir="2700000" algn="tl">
                    <a:srgbClr val="DDDDDD"/>
                  </a:outerShdw>
                </a:effectLst>
                <a:latin typeface="黑体" charset="0"/>
                <a:ea typeface="黑体" charset="0"/>
                <a:cs typeface="黑体" charset="0"/>
              </a:endParaRPr>
            </a:p>
            <a:p>
              <a:pPr>
                <a:defRPr/>
              </a:pPr>
              <a:r>
                <a:rPr lang="zh-CN" altLang="en-US" sz="2000" b="1">
                  <a:solidFill>
                    <a:srgbClr val="002060"/>
                  </a:solidFill>
                  <a:effectLst>
                    <a:outerShdw blurRad="38100" dist="38100" dir="2700000" algn="tl">
                      <a:srgbClr val="DDDDDD"/>
                    </a:outerShdw>
                  </a:effectLst>
                  <a:latin typeface="黑体" charset="0"/>
                  <a:ea typeface="黑体" charset="0"/>
                  <a:cs typeface="黑体" charset="0"/>
                </a:rPr>
                <a:t>原则</a:t>
              </a:r>
              <a:endParaRPr lang="en-US" altLang="zh-CN" sz="2000" b="1">
                <a:solidFill>
                  <a:srgbClr val="002060"/>
                </a:solidFill>
                <a:effectLst>
                  <a:outerShdw blurRad="38100" dist="38100" dir="2700000" algn="tl">
                    <a:srgbClr val="DDDDDD"/>
                  </a:outerShdw>
                </a:effectLst>
                <a:latin typeface="黑体" charset="0"/>
                <a:ea typeface="黑体" charset="0"/>
                <a:cs typeface="黑体" charset="0"/>
              </a:endParaRPr>
            </a:p>
          </p:txBody>
        </p:sp>
      </p:grpSp>
      <p:grpSp>
        <p:nvGrpSpPr>
          <p:cNvPr id="4" name="组合 17"/>
          <p:cNvGrpSpPr>
            <a:grpSpLocks/>
          </p:cNvGrpSpPr>
          <p:nvPr/>
        </p:nvGrpSpPr>
        <p:grpSpPr bwMode="auto">
          <a:xfrm>
            <a:off x="928688" y="3643313"/>
            <a:ext cx="6413500" cy="1727200"/>
            <a:chOff x="928662" y="3643314"/>
            <a:chExt cx="6413506" cy="1727200"/>
          </a:xfrm>
        </p:grpSpPr>
        <p:sp>
          <p:nvSpPr>
            <p:cNvPr id="11" name="AutoShape 8"/>
            <p:cNvSpPr>
              <a:spLocks noChangeArrowheads="1"/>
            </p:cNvSpPr>
            <p:nvPr/>
          </p:nvSpPr>
          <p:spPr bwMode="gray">
            <a:xfrm>
              <a:off x="1785913" y="3819526"/>
              <a:ext cx="5556255" cy="1447800"/>
            </a:xfrm>
            <a:prstGeom prst="roundRect">
              <a:avLst>
                <a:gd name="adj" fmla="val 11505"/>
              </a:avLst>
            </a:prstGeom>
            <a:gradFill rotWithShape="1">
              <a:gsLst>
                <a:gs pos="0">
                  <a:schemeClr val="hlink"/>
                </a:gs>
                <a:gs pos="100000">
                  <a:schemeClr val="hlink">
                    <a:gamma/>
                    <a:tint val="0"/>
                    <a:invGamma/>
                    <a:alpha val="0"/>
                  </a:schemeClr>
                </a:gs>
              </a:gsLst>
              <a:lin ang="0" scaled="1"/>
            </a:gradFill>
            <a:ln w="6350" algn="ctr">
              <a:noFill/>
              <a:prstDash val="sysDot"/>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3" name="AutoShape 10"/>
            <p:cNvSpPr>
              <a:spLocks noChangeArrowheads="1"/>
            </p:cNvSpPr>
            <p:nvPr/>
          </p:nvSpPr>
          <p:spPr bwMode="gray">
            <a:xfrm>
              <a:off x="2627289" y="4314826"/>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pic>
          <p:nvPicPr>
            <p:cNvPr id="18441" name="Picture 11" descr="DP_circl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3643314"/>
              <a:ext cx="1727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2"/>
            <p:cNvSpPr txBox="1">
              <a:spLocks noChangeArrowheads="1"/>
            </p:cNvSpPr>
            <p:nvPr/>
          </p:nvSpPr>
          <p:spPr bwMode="black">
            <a:xfrm>
              <a:off x="1357287" y="4143376"/>
              <a:ext cx="857251" cy="708025"/>
            </a:xfrm>
            <a:prstGeom prst="rect">
              <a:avLst/>
            </a:prstGeom>
            <a:noFill/>
            <a:ln w="9525" algn="ctr">
              <a:noFill/>
              <a:miter lim="800000"/>
              <a:headEnd/>
              <a:tailEnd/>
            </a:ln>
            <a:effectLst/>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2000" b="1">
                  <a:solidFill>
                    <a:srgbClr val="002060"/>
                  </a:solidFill>
                  <a:effectLst>
                    <a:outerShdw blurRad="38100" dist="38100" dir="2700000" algn="tl">
                      <a:srgbClr val="DDDDDD"/>
                    </a:outerShdw>
                  </a:effectLst>
                  <a:latin typeface="黑体" charset="0"/>
                  <a:ea typeface="黑体" charset="0"/>
                  <a:cs typeface="黑体" charset="0"/>
                </a:rPr>
                <a:t>使用</a:t>
              </a:r>
              <a:endParaRPr lang="en-US" altLang="zh-CN" sz="2000" b="1">
                <a:solidFill>
                  <a:srgbClr val="002060"/>
                </a:solidFill>
                <a:effectLst>
                  <a:outerShdw blurRad="38100" dist="38100" dir="2700000" algn="tl">
                    <a:srgbClr val="DDDDDD"/>
                  </a:outerShdw>
                </a:effectLst>
                <a:latin typeface="黑体" charset="0"/>
                <a:ea typeface="黑体" charset="0"/>
                <a:cs typeface="黑体" charset="0"/>
              </a:endParaRPr>
            </a:p>
            <a:p>
              <a:pPr>
                <a:defRPr/>
              </a:pPr>
              <a:r>
                <a:rPr lang="zh-CN" altLang="en-US" sz="2000" b="1">
                  <a:solidFill>
                    <a:srgbClr val="002060"/>
                  </a:solidFill>
                  <a:effectLst>
                    <a:outerShdw blurRad="38100" dist="38100" dir="2700000" algn="tl">
                      <a:srgbClr val="DDDDDD"/>
                    </a:outerShdw>
                  </a:effectLst>
                  <a:latin typeface="黑体" charset="0"/>
                  <a:ea typeface="黑体" charset="0"/>
                  <a:cs typeface="黑体" charset="0"/>
                </a:rPr>
                <a:t>原则</a:t>
              </a:r>
              <a:endParaRPr lang="en-US" altLang="zh-CN" sz="2000" b="1">
                <a:solidFill>
                  <a:srgbClr val="002060"/>
                </a:solidFill>
                <a:effectLst>
                  <a:outerShdw blurRad="38100" dist="38100" dir="2700000" algn="tl">
                    <a:srgbClr val="DDDDDD"/>
                  </a:outerShdw>
                </a:effectLst>
                <a:latin typeface="黑体" charset="0"/>
                <a:ea typeface="黑体" charset="0"/>
                <a:cs typeface="黑体" charset="0"/>
              </a:endParaRPr>
            </a:p>
          </p:txBody>
        </p:sp>
      </p:grpSp>
      <p:sp>
        <p:nvSpPr>
          <p:cNvPr id="7" name="Text Box 3"/>
          <p:cNvSpPr txBox="1">
            <a:spLocks noChangeArrowheads="1"/>
          </p:cNvSpPr>
          <p:nvPr/>
        </p:nvSpPr>
        <p:spPr bwMode="black">
          <a:xfrm>
            <a:off x="3286125" y="1928813"/>
            <a:ext cx="5857875" cy="1354137"/>
          </a:xfrm>
          <a:prstGeom prst="rect">
            <a:avLst/>
          </a:prstGeom>
          <a:noFill/>
          <a:ln w="9525" algn="ctr">
            <a:noFill/>
            <a:miter lim="800000"/>
            <a:headEnd/>
            <a:tailEnd/>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buFontTx/>
              <a:buChar char="•"/>
            </a:pPr>
            <a:r>
              <a:rPr kumimoji="0" lang="en-US" altLang="zh-CN" b="1">
                <a:effectLst>
                  <a:outerShdw blurRad="38100" dist="38100" dir="2700000" algn="tl">
                    <a:srgbClr val="C0C0C0"/>
                  </a:outerShdw>
                </a:effectLst>
                <a:latin typeface="楷体" charset="0"/>
                <a:ea typeface="楷体" charset="0"/>
              </a:rPr>
              <a:t> </a:t>
            </a:r>
            <a:r>
              <a:rPr kumimoji="0" lang="zh-CN" altLang="en-US" b="1">
                <a:effectLst>
                  <a:outerShdw blurRad="38100" dist="38100" dir="2700000" algn="tl">
                    <a:srgbClr val="C0C0C0"/>
                  </a:outerShdw>
                </a:effectLst>
                <a:latin typeface="楷体" charset="0"/>
                <a:ea typeface="楷体" charset="0"/>
              </a:rPr>
              <a:t>一定要学会</a:t>
            </a:r>
            <a:endParaRPr kumimoji="0" lang="en-US" altLang="zh-CN" b="1">
              <a:effectLst>
                <a:outerShdw blurRad="38100" dist="38100" dir="2700000" algn="tl">
                  <a:srgbClr val="C0C0C0"/>
                </a:outerShdw>
              </a:effectLst>
              <a:latin typeface="楷体" charset="0"/>
              <a:ea typeface="楷体" charset="0"/>
            </a:endParaRPr>
          </a:p>
          <a:p>
            <a:pPr>
              <a:spcBef>
                <a:spcPts val="600"/>
              </a:spcBef>
              <a:buFontTx/>
              <a:buChar char="•"/>
            </a:pPr>
            <a:r>
              <a:rPr kumimoji="0" lang="zh-CN" altLang="en-US" b="1">
                <a:effectLst>
                  <a:outerShdw blurRad="38100" dist="38100" dir="2700000" algn="tl">
                    <a:srgbClr val="C0C0C0"/>
                  </a:outerShdw>
                </a:effectLst>
                <a:latin typeface="楷体" charset="0"/>
                <a:ea typeface="楷体" charset="0"/>
              </a:rPr>
              <a:t> 通常的应用很简单，就是一个变量</a:t>
            </a:r>
            <a:endParaRPr kumimoji="0" lang="en-US" altLang="zh-CN" b="1">
              <a:effectLst>
                <a:outerShdw blurRad="38100" dist="38100" dir="2700000" algn="tl">
                  <a:srgbClr val="C0C0C0"/>
                </a:outerShdw>
              </a:effectLst>
              <a:latin typeface="楷体" charset="0"/>
              <a:ea typeface="楷体" charset="0"/>
            </a:endParaRPr>
          </a:p>
          <a:p>
            <a:pPr>
              <a:spcBef>
                <a:spcPts val="600"/>
              </a:spcBef>
              <a:buFontTx/>
              <a:buChar char="•"/>
            </a:pPr>
            <a:r>
              <a:rPr kumimoji="0" lang="zh-CN" altLang="en-US" b="1">
                <a:effectLst>
                  <a:outerShdw blurRad="38100" dist="38100" dir="2700000" algn="tl">
                    <a:srgbClr val="C0C0C0"/>
                  </a:outerShdw>
                </a:effectLst>
                <a:latin typeface="楷体" charset="0"/>
                <a:ea typeface="楷体" charset="0"/>
              </a:rPr>
              <a:t> 复杂的应用也不建议使用（</a:t>
            </a:r>
            <a:r>
              <a:rPr kumimoji="0" lang="en-US" altLang="zh-CN" b="1">
                <a:effectLst>
                  <a:outerShdw blurRad="38100" dist="38100" dir="2700000" algn="tl">
                    <a:srgbClr val="C0C0C0"/>
                  </a:outerShdw>
                </a:effectLst>
                <a:latin typeface="楷体" charset="0"/>
                <a:ea typeface="楷体" charset="0"/>
              </a:rPr>
              <a:t>KISS</a:t>
            </a:r>
            <a:r>
              <a:rPr kumimoji="0" lang="zh-CN" altLang="en-US" b="1">
                <a:effectLst>
                  <a:outerShdw blurRad="38100" dist="38100" dir="2700000" algn="tl">
                    <a:srgbClr val="C0C0C0"/>
                  </a:outerShdw>
                </a:effectLst>
                <a:latin typeface="楷体" charset="0"/>
                <a:ea typeface="楷体" charset="0"/>
              </a:rPr>
              <a:t>原则</a:t>
            </a:r>
            <a:r>
              <a:rPr kumimoji="0" lang="en-US" altLang="zh-CN" b="1">
                <a:effectLst>
                  <a:outerShdw blurRad="38100" dist="38100" dir="2700000" algn="tl">
                    <a:srgbClr val="C0C0C0"/>
                  </a:outerShdw>
                </a:effectLst>
                <a:latin typeface="楷体" charset="0"/>
                <a:ea typeface="楷体" charset="0"/>
              </a:rPr>
              <a:t>)</a:t>
            </a:r>
          </a:p>
        </p:txBody>
      </p:sp>
      <p:sp>
        <p:nvSpPr>
          <p:cNvPr id="12" name="Text Box 9"/>
          <p:cNvSpPr txBox="1">
            <a:spLocks noChangeArrowheads="1"/>
          </p:cNvSpPr>
          <p:nvPr/>
        </p:nvSpPr>
        <p:spPr bwMode="black">
          <a:xfrm>
            <a:off x="3143250" y="4071938"/>
            <a:ext cx="5572125" cy="908050"/>
          </a:xfrm>
          <a:prstGeom prst="rect">
            <a:avLst/>
          </a:prstGeom>
          <a:noFill/>
          <a:ln w="9525" algn="ctr">
            <a:noFill/>
            <a:miter lim="800000"/>
            <a:headEnd/>
            <a:tailEnd/>
          </a:ln>
          <a:effectLst/>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spcBef>
                <a:spcPts val="600"/>
              </a:spcBef>
              <a:buFontTx/>
              <a:buChar char="•"/>
              <a:defRPr/>
            </a:pPr>
            <a:r>
              <a:rPr lang="en-US" altLang="zh-CN" b="1">
                <a:effectLst>
                  <a:outerShdw blurRad="38100" dist="38100" dir="2700000" algn="tl">
                    <a:srgbClr val="DDDDDD"/>
                  </a:outerShdw>
                </a:effectLst>
                <a:latin typeface="楷体" charset="0"/>
                <a:ea typeface="楷体" charset="0"/>
                <a:cs typeface="楷体" charset="0"/>
              </a:rPr>
              <a:t> </a:t>
            </a:r>
            <a:r>
              <a:rPr lang="zh-CN" altLang="en-US" b="1">
                <a:effectLst>
                  <a:outerShdw blurRad="38100" dist="38100" dir="2700000" algn="tl">
                    <a:srgbClr val="DDDDDD"/>
                  </a:outerShdw>
                </a:effectLst>
                <a:latin typeface="楷体" charset="0"/>
                <a:ea typeface="楷体" charset="0"/>
                <a:cs typeface="楷体" charset="0"/>
              </a:rPr>
              <a:t>永远要清楚每个指针指向了哪里</a:t>
            </a:r>
            <a:endParaRPr lang="en-US" altLang="zh-CN" b="1">
              <a:effectLst>
                <a:outerShdw blurRad="38100" dist="38100" dir="2700000" algn="tl">
                  <a:srgbClr val="DDDDDD"/>
                </a:outerShdw>
              </a:effectLst>
              <a:latin typeface="楷体" charset="0"/>
              <a:ea typeface="楷体" charset="0"/>
              <a:cs typeface="楷体" charset="0"/>
            </a:endParaRPr>
          </a:p>
          <a:p>
            <a:pPr>
              <a:spcBef>
                <a:spcPts val="600"/>
              </a:spcBef>
              <a:buFontTx/>
              <a:buChar char="•"/>
              <a:defRPr/>
            </a:pPr>
            <a:r>
              <a:rPr lang="zh-CN" altLang="en-US" b="1">
                <a:effectLst>
                  <a:outerShdw blurRad="38100" dist="38100" dir="2700000" algn="tl">
                    <a:srgbClr val="DDDDDD"/>
                  </a:outerShdw>
                </a:effectLst>
                <a:latin typeface="楷体" charset="0"/>
                <a:ea typeface="楷体" charset="0"/>
                <a:cs typeface="楷体" charset="0"/>
              </a:rPr>
              <a:t> 永远要清楚指针指向的位置是什么</a:t>
            </a:r>
            <a:endParaRPr lang="en-US" altLang="zh-CN" b="1">
              <a:effectLst>
                <a:outerShdw blurRad="38100" dist="38100" dir="2700000" algn="tl">
                  <a:srgbClr val="DDDDDD"/>
                </a:outerShdw>
              </a:effectLst>
              <a:latin typeface="楷体" charset="0"/>
              <a:ea typeface="楷体" charset="0"/>
              <a:cs typeface="楷体" charset="0"/>
            </a:endParaRPr>
          </a:p>
        </p:txBody>
      </p:sp>
      <p:sp>
        <p:nvSpPr>
          <p:cNvPr id="20" name="AutoShape 175"/>
          <p:cNvSpPr>
            <a:spLocks/>
          </p:cNvSpPr>
          <p:nvPr/>
        </p:nvSpPr>
        <p:spPr bwMode="auto">
          <a:xfrm>
            <a:off x="4500563" y="3357563"/>
            <a:ext cx="2593975" cy="434975"/>
          </a:xfrm>
          <a:prstGeom prst="accentCallout2">
            <a:avLst>
              <a:gd name="adj1" fmla="val 26278"/>
              <a:gd name="adj2" fmla="val 104782"/>
              <a:gd name="adj3" fmla="val 30032"/>
              <a:gd name="adj4" fmla="val 116765"/>
              <a:gd name="adj5" fmla="val -39523"/>
              <a:gd name="adj6" fmla="val 124199"/>
            </a:avLst>
          </a:prstGeom>
          <a:noFill/>
          <a:ln w="9525">
            <a:solidFill>
              <a:schemeClr val="accent2"/>
            </a:solidFill>
            <a:miter lim="800000"/>
            <a:headEnd/>
            <a:tailEnd type="diamond" w="med" len="med"/>
          </a:ln>
          <a:effectLst/>
        </p:spPr>
        <p:txBody>
          <a:bodyPr lIns="0" rIns="0" anchor="ctr"/>
          <a:lstStyle/>
          <a:p>
            <a:pPr>
              <a:defRPr/>
            </a:pPr>
            <a:r>
              <a:rPr lang="en-US" altLang="zh-CN">
                <a:effectLst>
                  <a:outerShdw blurRad="38100" dist="38100" dir="2700000" algn="tl">
                    <a:srgbClr val="DDDDDD"/>
                  </a:outerShdw>
                </a:effectLst>
                <a:cs typeface="宋体" charset="0"/>
              </a:rPr>
              <a:t>Keep It Simple &amp; Stupid</a:t>
            </a:r>
            <a:endParaRPr lang="zh-CN" altLang="en-US">
              <a:effectLst>
                <a:outerShdw blurRad="38100" dist="38100" dir="2700000" algn="tl">
                  <a:srgbClr val="DDDDDD"/>
                </a:outerShdw>
              </a:effectLst>
              <a:cs typeface="宋体" charset="0"/>
            </a:endParaRPr>
          </a:p>
        </p:txBody>
      </p:sp>
      <p:sp>
        <p:nvSpPr>
          <p:cNvPr id="5" name="日期占位符 4"/>
          <p:cNvSpPr>
            <a:spLocks noGrp="1"/>
          </p:cNvSpPr>
          <p:nvPr>
            <p:ph type="dt" sz="half" idx="10"/>
          </p:nvPr>
        </p:nvSpPr>
        <p:spPr/>
        <p:txBody>
          <a:bodyPr/>
          <a:lstStyle/>
          <a:p>
            <a:fld id="{46EB682B-C69A-DB47-A3BF-A36C609672CC}" type="datetime1">
              <a:rPr lang="zh-CN" altLang="en-US" smtClean="0"/>
              <a:t>2020/12/1</a:t>
            </a:fld>
            <a:endParaRPr lang="en-US" dirty="0"/>
          </a:p>
        </p:txBody>
      </p:sp>
      <p:sp>
        <p:nvSpPr>
          <p:cNvPr id="9" name="幻灯片编号占位符 8"/>
          <p:cNvSpPr>
            <a:spLocks noGrp="1"/>
          </p:cNvSpPr>
          <p:nvPr>
            <p:ph type="sldNum" sz="quarter" idx="12"/>
          </p:nvPr>
        </p:nvSpPr>
        <p:spPr/>
        <p:txBody>
          <a:bodyPr/>
          <a:lstStyle/>
          <a:p>
            <a:fld id="{4FAB73BC-B049-4115-A692-8D63A059BFB8}" type="slidenum">
              <a:rPr lang="en-US" smtClean="0"/>
              <a:pPr/>
              <a:t>13</a:t>
            </a:fld>
            <a:endParaRPr lang="en-US" dirty="0"/>
          </a:p>
        </p:txBody>
      </p:sp>
    </p:spTree>
    <p:custDataLst>
      <p:tags r:id="rId1"/>
    </p:custDataLst>
    <p:extLst>
      <p:ext uri="{BB962C8B-B14F-4D97-AF65-F5344CB8AC3E}">
        <p14:creationId xmlns:p14="http://schemas.microsoft.com/office/powerpoint/2010/main" val="2977040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right)">
                                      <p:cBhvr>
                                        <p:cTn id="2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blinds(horizontal)">
                                      <p:cBhvr>
                                        <p:cTn id="4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12" grpId="0" build="allAtOnce"/>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cs typeface="+mj-cs"/>
              </a:rPr>
              <a:t>摘要</a:t>
            </a:r>
          </a:p>
        </p:txBody>
      </p:sp>
      <p:sp>
        <p:nvSpPr>
          <p:cNvPr id="3" name="内容占位符 2"/>
          <p:cNvSpPr>
            <a:spLocks noGrp="1"/>
          </p:cNvSpPr>
          <p:nvPr>
            <p:ph idx="1"/>
          </p:nvPr>
        </p:nvSpPr>
        <p:spPr/>
        <p:txBody>
          <a:bodyPr/>
          <a:lstStyle/>
          <a:p>
            <a:r>
              <a:rPr lang="zh-CN" altLang="en-US" sz="2400"/>
              <a:t>一个指针中存放的值是另外一个变量的地址值。</a:t>
            </a:r>
            <a:r>
              <a:rPr lang="zh-CN" altLang="en-US" sz="2400">
                <a:solidFill>
                  <a:srgbClr val="FF0000"/>
                </a:solidFill>
              </a:rPr>
              <a:t>变量名</a:t>
            </a:r>
            <a:r>
              <a:rPr lang="zh-CN" altLang="en-US" sz="2400"/>
              <a:t>是</a:t>
            </a:r>
            <a:r>
              <a:rPr lang="zh-CN" altLang="en-US" sz="2400">
                <a:solidFill>
                  <a:srgbClr val="FF0000"/>
                </a:solidFill>
              </a:rPr>
              <a:t>直接引用</a:t>
            </a:r>
            <a:r>
              <a:rPr lang="zh-CN" altLang="en-US" sz="2400"/>
              <a:t>变量值的，而</a:t>
            </a:r>
            <a:r>
              <a:rPr lang="zh-CN" altLang="en-US" sz="2400">
                <a:solidFill>
                  <a:srgbClr val="FF0000"/>
                </a:solidFill>
              </a:rPr>
              <a:t>指针</a:t>
            </a:r>
            <a:r>
              <a:rPr lang="zh-CN" altLang="en-US" sz="2400"/>
              <a:t>则是</a:t>
            </a:r>
            <a:r>
              <a:rPr lang="zh-CN" altLang="en-US" sz="2400">
                <a:solidFill>
                  <a:srgbClr val="FF0000"/>
                </a:solidFill>
              </a:rPr>
              <a:t>间接引用</a:t>
            </a:r>
            <a:r>
              <a:rPr lang="zh-CN" altLang="en-US" sz="2400"/>
              <a:t>变量值的。</a:t>
            </a:r>
            <a:endParaRPr lang="en-US" altLang="zh-CN" sz="2400"/>
          </a:p>
          <a:p>
            <a:r>
              <a:rPr lang="zh-CN" altLang="en-US" sz="2400"/>
              <a:t>像其他所有变量一样，指针必须</a:t>
            </a:r>
            <a:r>
              <a:rPr lang="zh-CN" altLang="en-US" sz="2400">
                <a:solidFill>
                  <a:srgbClr val="FF0000"/>
                </a:solidFill>
              </a:rPr>
              <a:t>先定义后使用</a:t>
            </a:r>
            <a:r>
              <a:rPr lang="zh-CN" altLang="en-US" sz="2400"/>
              <a:t>。</a:t>
            </a:r>
            <a:endParaRPr lang="en-US" altLang="zh-CN" sz="2400"/>
          </a:p>
          <a:p>
            <a:r>
              <a:rPr lang="zh-CN" altLang="en-US" sz="2400"/>
              <a:t>指针先使用前必须</a:t>
            </a:r>
            <a:r>
              <a:rPr lang="zh-CN" altLang="en-US" sz="2400">
                <a:solidFill>
                  <a:srgbClr val="FF0000"/>
                </a:solidFill>
              </a:rPr>
              <a:t>初始化</a:t>
            </a:r>
            <a:r>
              <a:rPr lang="zh-CN" altLang="en-US" sz="2400"/>
              <a:t>，可以在定义指针时初始化，也可以用赋值语句初始化。指针可以被初始化</a:t>
            </a:r>
            <a:r>
              <a:rPr lang="en-US" altLang="zh-CN" sz="2400"/>
              <a:t>0</a:t>
            </a:r>
            <a:r>
              <a:rPr lang="zh-CN" altLang="en-US" sz="2400"/>
              <a:t>，</a:t>
            </a:r>
            <a:r>
              <a:rPr lang="en-US" altLang="zh-CN" sz="2400"/>
              <a:t>NULL</a:t>
            </a:r>
            <a:r>
              <a:rPr lang="zh-CN" altLang="en-US" sz="2400"/>
              <a:t>，或者一个</a:t>
            </a:r>
            <a:r>
              <a:rPr lang="zh-CN" altLang="en-US" sz="2400">
                <a:solidFill>
                  <a:srgbClr val="FF0000"/>
                </a:solidFill>
              </a:rPr>
              <a:t>地址值</a:t>
            </a:r>
            <a:r>
              <a:rPr lang="zh-CN" altLang="en-US" sz="2400"/>
              <a:t>。</a:t>
            </a:r>
            <a:endParaRPr lang="en-US" altLang="zh-CN" sz="2400"/>
          </a:p>
          <a:p>
            <a:r>
              <a:rPr lang="zh-CN" altLang="en-US" sz="2400"/>
              <a:t>一元运算符*被称为</a:t>
            </a:r>
            <a:r>
              <a:rPr lang="zh-CN" altLang="en-US" sz="2400">
                <a:solidFill>
                  <a:srgbClr val="7030A0"/>
                </a:solidFill>
              </a:rPr>
              <a:t>间接寻址运算符</a:t>
            </a:r>
            <a:r>
              <a:rPr lang="zh-CN" altLang="en-US" sz="2400"/>
              <a:t>，该运算符返回的结果是它的操作数（指针）</a:t>
            </a:r>
            <a:r>
              <a:rPr lang="zh-CN" altLang="en-US" sz="2400">
                <a:solidFill>
                  <a:srgbClr val="FF0000"/>
                </a:solidFill>
              </a:rPr>
              <a:t>所指的</a:t>
            </a:r>
            <a:r>
              <a:rPr lang="zh-CN" altLang="en-US" sz="2400">
                <a:solidFill>
                  <a:srgbClr val="7030A0"/>
                </a:solidFill>
              </a:rPr>
              <a:t>变量的</a:t>
            </a:r>
            <a:r>
              <a:rPr lang="zh-CN" altLang="en-US" sz="2400">
                <a:solidFill>
                  <a:srgbClr val="FF0000"/>
                </a:solidFill>
              </a:rPr>
              <a:t>值</a:t>
            </a:r>
            <a:r>
              <a:rPr lang="zh-CN" altLang="en-US" sz="2400"/>
              <a:t>。</a:t>
            </a:r>
            <a:endParaRPr lang="en-US" altLang="zh-CN" sz="2400"/>
          </a:p>
          <a:p>
            <a:r>
              <a:rPr lang="en-US" altLang="zh-CN" sz="2400"/>
              <a:t>printf</a:t>
            </a:r>
            <a:r>
              <a:rPr lang="zh-CN" altLang="en-US" sz="2400"/>
              <a:t>的转换说明符</a:t>
            </a:r>
            <a:r>
              <a:rPr lang="en-US" altLang="zh-CN" sz="2400">
                <a:solidFill>
                  <a:srgbClr val="7030A0"/>
                </a:solidFill>
              </a:rPr>
              <a:t>%p</a:t>
            </a:r>
            <a:r>
              <a:rPr lang="zh-CN" altLang="en-US" sz="2400"/>
              <a:t>在大多数平台上以</a:t>
            </a:r>
            <a:r>
              <a:rPr lang="en-US" altLang="zh-CN" sz="2400"/>
              <a:t>16</a:t>
            </a:r>
            <a:r>
              <a:rPr lang="zh-CN" altLang="en-US" sz="2400"/>
              <a:t>进制整型格式输出一个内存地址。</a:t>
            </a:r>
          </a:p>
        </p:txBody>
      </p:sp>
      <p:sp>
        <p:nvSpPr>
          <p:cNvPr id="4" name="日期占位符 3"/>
          <p:cNvSpPr>
            <a:spLocks noGrp="1"/>
          </p:cNvSpPr>
          <p:nvPr>
            <p:ph type="dt" sz="half" idx="10"/>
          </p:nvPr>
        </p:nvSpPr>
        <p:spPr/>
        <p:txBody>
          <a:bodyPr/>
          <a:lstStyle/>
          <a:p>
            <a:fld id="{D71DB797-049D-2049-8461-94E099F25315}" type="datetime1">
              <a:rPr lang="zh-CN" altLang="en-US" smtClean="0"/>
              <a:t>2020/12/1</a:t>
            </a:fld>
            <a:endParaRPr lang="en-US" dirty="0"/>
          </a:p>
        </p:txBody>
      </p:sp>
      <p:sp>
        <p:nvSpPr>
          <p:cNvPr id="5" name="幻灯片编号占位符 4"/>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60619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85800" y="484632"/>
            <a:ext cx="7772400" cy="999681"/>
          </a:xfrm>
        </p:spPr>
        <p:txBody>
          <a:bodyPr/>
          <a:lstStyle/>
          <a:p>
            <a:pPr>
              <a:defRPr/>
            </a:pPr>
            <a:r>
              <a:rPr lang="zh-CN" altLang="en-US">
                <a:effectLst>
                  <a:outerShdw blurRad="38100" dist="38100" dir="2700000" algn="tl">
                    <a:srgbClr val="DDDDDD"/>
                  </a:outerShdw>
                </a:effectLst>
              </a:rPr>
              <a:t>指针的指向</a:t>
            </a:r>
          </a:p>
        </p:txBody>
      </p:sp>
      <p:sp>
        <p:nvSpPr>
          <p:cNvPr id="422915" name="Rectangle 3"/>
          <p:cNvSpPr>
            <a:spLocks noGrp="1" noChangeArrowheads="1"/>
          </p:cNvSpPr>
          <p:nvPr>
            <p:ph idx="1"/>
          </p:nvPr>
        </p:nvSpPr>
        <p:spPr>
          <a:xfrm>
            <a:off x="250825" y="1484313"/>
            <a:ext cx="8642350" cy="4611687"/>
          </a:xfrm>
        </p:spPr>
        <p:txBody>
          <a:bodyPr/>
          <a:lstStyle/>
          <a:p>
            <a:pPr eaLnBrk="1" hangingPunct="1">
              <a:buFont typeface="Monotype Sorts" charset="0"/>
              <a:buChar char=""/>
              <a:defRPr/>
            </a:pPr>
            <a:r>
              <a:rPr lang="zh-CN" altLang="en-US">
                <a:effectLst>
                  <a:outerShdw blurRad="38100" dist="38100" dir="2700000" algn="tl">
                    <a:srgbClr val="DDDDDD"/>
                  </a:outerShdw>
                </a:effectLst>
                <a:cs typeface="宋体" charset="0"/>
              </a:rPr>
              <a:t>指针指向非其定义时声明的数据类型，将引起</a:t>
            </a:r>
            <a:r>
              <a:rPr lang="en-US" altLang="zh-CN">
                <a:solidFill>
                  <a:srgbClr val="FF0000"/>
                </a:solidFill>
                <a:effectLst>
                  <a:outerShdw blurRad="38100" dist="38100" dir="2700000" algn="tl">
                    <a:srgbClr val="DDDDDD"/>
                  </a:outerShdw>
                </a:effectLst>
                <a:cs typeface="宋体" charset="0"/>
              </a:rPr>
              <a:t>warning</a:t>
            </a:r>
          </a:p>
          <a:p>
            <a:pPr eaLnBrk="1" hangingPunct="1">
              <a:buFont typeface="Monotype Sorts" charset="0"/>
              <a:buChar char=""/>
              <a:defRPr/>
            </a:pPr>
            <a:r>
              <a:rPr lang="en-US" altLang="zh-CN">
                <a:solidFill>
                  <a:srgbClr val="0000FF"/>
                </a:solidFill>
                <a:effectLst>
                  <a:outerShdw blurRad="38100" dist="38100" dir="2700000" algn="tl">
                    <a:srgbClr val="DDDDDD"/>
                  </a:outerShdw>
                </a:effectLst>
                <a:latin typeface="Courier New" charset="0"/>
                <a:cs typeface="宋体" charset="0"/>
              </a:rPr>
              <a:t>void</a:t>
            </a:r>
            <a:r>
              <a:rPr lang="en-US" altLang="zh-CN">
                <a:solidFill>
                  <a:srgbClr val="000000"/>
                </a:solidFill>
                <a:effectLst>
                  <a:outerShdw blurRad="38100" dist="38100" dir="2700000" algn="tl">
                    <a:srgbClr val="DDDDDD"/>
                  </a:outerShdw>
                </a:effectLst>
                <a:latin typeface="Courier New" charset="0"/>
                <a:cs typeface="宋体" charset="0"/>
              </a:rPr>
              <a:t>*</a:t>
            </a:r>
            <a:r>
              <a:rPr lang="zh-CN" altLang="en-US">
                <a:effectLst>
                  <a:outerShdw blurRad="38100" dist="38100" dir="2700000" algn="tl">
                    <a:srgbClr val="DDDDDD"/>
                  </a:outerShdw>
                </a:effectLst>
                <a:cs typeface="宋体" charset="0"/>
              </a:rPr>
              <a:t>类型的指针可以指向任意类型的变量</a:t>
            </a:r>
            <a:endParaRPr lang="en-US" altLang="zh-CN">
              <a:solidFill>
                <a:srgbClr val="000000"/>
              </a:solidFill>
              <a:effectLst>
                <a:outerShdw blurRad="38100" dist="38100" dir="2700000" algn="tl">
                  <a:srgbClr val="DDDDDD"/>
                </a:outerShdw>
              </a:effectLst>
              <a:latin typeface="Courier New" charset="0"/>
              <a:cs typeface="宋体" charset="0"/>
            </a:endParaRPr>
          </a:p>
          <a:p>
            <a:pPr eaLnBrk="1" hangingPunct="1">
              <a:buFont typeface="Monotype Sorts" charset="0"/>
              <a:buChar char=""/>
              <a:defRPr/>
            </a:pPr>
            <a:r>
              <a:rPr lang="zh-CN" altLang="en-US">
                <a:effectLst>
                  <a:outerShdw blurRad="38100" dist="38100" dir="2700000" algn="tl">
                    <a:srgbClr val="DDDDDD"/>
                  </a:outerShdw>
                </a:effectLst>
                <a:cs typeface="宋体" charset="0"/>
              </a:rPr>
              <a:t>如果指针指向一个非你控制的内存空间，并对该空间进行访问，将可能造成危险</a:t>
            </a:r>
            <a:endParaRPr lang="en-US" altLang="zh-CN">
              <a:effectLst>
                <a:outerShdw blurRad="38100" dist="38100" dir="2700000" algn="tl">
                  <a:srgbClr val="DDDDDD"/>
                </a:outerShdw>
              </a:effectLst>
              <a:cs typeface="宋体" charset="0"/>
            </a:endParaRPr>
          </a:p>
          <a:p>
            <a:pPr eaLnBrk="1" hangingPunct="1">
              <a:buFont typeface="Monotype Sorts" charset="0"/>
              <a:buChar char=""/>
              <a:defRPr/>
            </a:pPr>
            <a:r>
              <a:rPr lang="zh-CN" altLang="en-US">
                <a:effectLst>
                  <a:outerShdw blurRad="38100" dist="38100" dir="2700000" algn="tl">
                    <a:srgbClr val="DDDDDD"/>
                  </a:outerShdw>
                </a:effectLst>
                <a:cs typeface="宋体" charset="0"/>
              </a:rPr>
              <a:t>指针在初始化时一般</a:t>
            </a:r>
            <a:r>
              <a:rPr lang="en-US" altLang="zh-CN">
                <a:solidFill>
                  <a:srgbClr val="0000FF"/>
                </a:solidFill>
                <a:effectLst>
                  <a:outerShdw blurRad="38100" dist="38100" dir="2700000" algn="tl">
                    <a:srgbClr val="DDDDDD"/>
                  </a:outerShdw>
                </a:effectLst>
                <a:latin typeface="Courier New" charset="0"/>
                <a:cs typeface="宋体" charset="0"/>
              </a:rPr>
              <a:t>int</a:t>
            </a:r>
            <a:r>
              <a:rPr lang="en-US" altLang="zh-CN">
                <a:solidFill>
                  <a:srgbClr val="000000"/>
                </a:solidFill>
                <a:effectLst>
                  <a:outerShdw blurRad="38100" dist="38100" dir="2700000" algn="tl">
                    <a:srgbClr val="DDDDDD"/>
                  </a:outerShdw>
                </a:effectLst>
                <a:latin typeface="Courier New" charset="0"/>
                <a:cs typeface="宋体" charset="0"/>
              </a:rPr>
              <a:t> *p=NULL;</a:t>
            </a:r>
          </a:p>
          <a:p>
            <a:pPr lvl="1" eaLnBrk="1" hangingPunct="1">
              <a:defRPr/>
            </a:pPr>
            <a:r>
              <a:rPr lang="en-US" altLang="zh-CN">
                <a:solidFill>
                  <a:srgbClr val="000000"/>
                </a:solidFill>
                <a:effectLst>
                  <a:outerShdw blurRad="38100" dist="38100" dir="2700000" algn="tl">
                    <a:srgbClr val="DDDDDD"/>
                  </a:outerShdw>
                </a:effectLst>
                <a:latin typeface="Courier New" charset="0"/>
                <a:cs typeface="宋体" charset="0"/>
              </a:rPr>
              <a:t>NULL</a:t>
            </a:r>
            <a:r>
              <a:rPr lang="zh-CN" altLang="en-US">
                <a:effectLst>
                  <a:outerShdw blurRad="38100" dist="38100" dir="2700000" algn="tl">
                    <a:srgbClr val="DDDDDD"/>
                  </a:outerShdw>
                </a:effectLst>
                <a:cs typeface="宋体" charset="0"/>
              </a:rPr>
              <a:t>表示空指针，即无效指针</a:t>
            </a:r>
          </a:p>
          <a:p>
            <a:pPr lvl="1" eaLnBrk="1" hangingPunct="1">
              <a:defRPr/>
            </a:pPr>
            <a:r>
              <a:rPr lang="zh-CN" altLang="en-US">
                <a:effectLst>
                  <a:outerShdw blurRad="38100" dist="38100" dir="2700000" algn="tl">
                    <a:srgbClr val="DDDDDD"/>
                  </a:outerShdw>
                </a:effectLst>
                <a:cs typeface="宋体" charset="0"/>
              </a:rPr>
              <a:t>但它只是逻辑上无效，并不是真正地无效</a:t>
            </a:r>
          </a:p>
        </p:txBody>
      </p:sp>
      <p:sp>
        <p:nvSpPr>
          <p:cNvPr id="2" name="日期占位符 1"/>
          <p:cNvSpPr>
            <a:spLocks noGrp="1"/>
          </p:cNvSpPr>
          <p:nvPr>
            <p:ph type="dt" sz="half" idx="10"/>
          </p:nvPr>
        </p:nvSpPr>
        <p:spPr/>
        <p:txBody>
          <a:bodyPr/>
          <a:lstStyle/>
          <a:p>
            <a:fld id="{CE46DDA1-50B0-8440-86A2-A20D0133A64C}"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495300" y="1225550"/>
            <a:ext cx="8148638" cy="1774825"/>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eaLnBrk="1" hangingPunct="1">
              <a:spcBef>
                <a:spcPct val="20000"/>
              </a:spcBef>
              <a:buClr>
                <a:schemeClr val="accent2"/>
              </a:buClr>
              <a:buFont typeface="Wingdings" charset="2"/>
              <a:buChar char="v"/>
            </a:pPr>
            <a:r>
              <a:rPr kumimoji="0" lang="zh-CN" altLang="en-US">
                <a:effectLst>
                  <a:outerShdw blurRad="38100" dist="38100" dir="2700000" algn="tl">
                    <a:srgbClr val="C0C0C0"/>
                  </a:outerShdw>
                </a:effectLst>
                <a:ea typeface="隶书" charset="0"/>
                <a:sym typeface="Symbol" charset="2"/>
              </a:rPr>
              <a:t>零指针：</a:t>
            </a:r>
            <a:r>
              <a:rPr kumimoji="0" lang="en-US" altLang="zh-CN">
                <a:effectLst>
                  <a:outerShdw blurRad="38100" dist="38100" dir="2700000" algn="tl">
                    <a:srgbClr val="C0C0C0"/>
                  </a:outerShdw>
                </a:effectLst>
                <a:ea typeface="隶书" charset="0"/>
                <a:sym typeface="Symbol" charset="2"/>
              </a:rPr>
              <a:t>(</a:t>
            </a:r>
            <a:r>
              <a:rPr kumimoji="0" lang="zh-CN" altLang="en-US">
                <a:effectLst>
                  <a:outerShdw blurRad="38100" dist="38100" dir="2700000" algn="tl">
                    <a:srgbClr val="C0C0C0"/>
                  </a:outerShdw>
                </a:effectLst>
                <a:ea typeface="隶书" charset="0"/>
                <a:sym typeface="Symbol" charset="2"/>
              </a:rPr>
              <a:t>空指针</a:t>
            </a:r>
            <a:r>
              <a:rPr kumimoji="0" lang="en-US" altLang="zh-CN">
                <a:effectLst>
                  <a:outerShdw blurRad="38100" dist="38100" dir="2700000" algn="tl">
                    <a:srgbClr val="C0C0C0"/>
                  </a:outerShdw>
                </a:effectLst>
                <a:ea typeface="隶书" charset="0"/>
                <a:sym typeface="Symbol" charset="2"/>
              </a:rPr>
              <a:t>)</a:t>
            </a:r>
          </a:p>
          <a:p>
            <a:pPr lvl="2" eaLnBrk="1" hangingPunct="1">
              <a:spcBef>
                <a:spcPct val="20000"/>
              </a:spcBef>
              <a:buClr>
                <a:srgbClr val="FFCC00"/>
              </a:buClr>
              <a:buFont typeface="Wingdings" charset="2"/>
              <a:buChar char="l"/>
            </a:pPr>
            <a:r>
              <a:rPr kumimoji="0" lang="zh-CN" altLang="en-US" sz="2000">
                <a:effectLst>
                  <a:outerShdw blurRad="38100" dist="38100" dir="2700000" algn="tl">
                    <a:srgbClr val="C0C0C0"/>
                  </a:outerShdw>
                </a:effectLst>
                <a:ea typeface="隶书" charset="0"/>
                <a:sym typeface="Symbol" charset="2"/>
              </a:rPr>
              <a:t>定义</a:t>
            </a:r>
            <a:r>
              <a:rPr kumimoji="0" lang="en-US" altLang="zh-CN" sz="2000">
                <a:effectLst>
                  <a:outerShdw blurRad="38100" dist="38100" dir="2700000" algn="tl">
                    <a:srgbClr val="C0C0C0"/>
                  </a:outerShdw>
                </a:effectLst>
                <a:ea typeface="隶书" charset="0"/>
                <a:sym typeface="Symbol" charset="2"/>
              </a:rPr>
              <a:t>:</a:t>
            </a:r>
            <a:r>
              <a:rPr kumimoji="0" lang="zh-CN" altLang="en-US" sz="2000">
                <a:effectLst>
                  <a:outerShdw blurRad="38100" dist="38100" dir="2700000" algn="tl">
                    <a:srgbClr val="C0C0C0"/>
                  </a:outerShdw>
                </a:effectLst>
                <a:ea typeface="隶书" charset="0"/>
                <a:sym typeface="Symbol" charset="2"/>
              </a:rPr>
              <a:t>指针变量值为零</a:t>
            </a:r>
          </a:p>
          <a:p>
            <a:pPr lvl="2" eaLnBrk="1" hangingPunct="1">
              <a:spcBef>
                <a:spcPct val="20000"/>
              </a:spcBef>
              <a:buClr>
                <a:srgbClr val="FFCC00"/>
              </a:buClr>
              <a:buFont typeface="Wingdings" charset="2"/>
              <a:buChar char="l"/>
            </a:pPr>
            <a:r>
              <a:rPr kumimoji="0" lang="zh-CN" altLang="en-US" sz="2000">
                <a:effectLst>
                  <a:outerShdw blurRad="38100" dist="38100" dir="2700000" algn="tl">
                    <a:srgbClr val="C0C0C0"/>
                  </a:outerShdw>
                </a:effectLst>
                <a:ea typeface="隶书" charset="0"/>
                <a:sym typeface="Symbol" charset="2"/>
              </a:rPr>
              <a:t>表示： </a:t>
            </a:r>
            <a:r>
              <a:rPr kumimoji="0" lang="en-US" altLang="zh-CN" sz="2000">
                <a:solidFill>
                  <a:srgbClr val="336600"/>
                </a:solidFill>
                <a:effectLst>
                  <a:outerShdw blurRad="38100" dist="38100" dir="2700000" algn="tl">
                    <a:srgbClr val="C0C0C0"/>
                  </a:outerShdw>
                </a:effectLst>
                <a:ea typeface="隶书" charset="0"/>
                <a:sym typeface="Symbol" charset="2"/>
              </a:rPr>
              <a:t>int  * p=0;</a:t>
            </a:r>
            <a:r>
              <a:rPr kumimoji="0" lang="en-US" altLang="zh-CN" sz="2000">
                <a:solidFill>
                  <a:srgbClr val="339933"/>
                </a:solidFill>
                <a:effectLst>
                  <a:outerShdw blurRad="38100" dist="38100" dir="2700000" algn="tl">
                    <a:srgbClr val="C0C0C0"/>
                  </a:outerShdw>
                </a:effectLst>
                <a:ea typeface="隶书" charset="0"/>
                <a:sym typeface="Symbol" charset="2"/>
              </a:rPr>
              <a:t> </a:t>
            </a:r>
            <a:endParaRPr kumimoji="0" lang="en-US" altLang="zh-CN" sz="2000">
              <a:solidFill>
                <a:schemeClr val="accent2"/>
              </a:solidFill>
              <a:effectLst>
                <a:outerShdw blurRad="38100" dist="38100" dir="2700000" algn="tl">
                  <a:srgbClr val="C0C0C0"/>
                </a:outerShdw>
              </a:effectLst>
              <a:ea typeface="隶书" charset="0"/>
              <a:sym typeface="Symbol" charset="2"/>
            </a:endParaRPr>
          </a:p>
        </p:txBody>
      </p:sp>
      <p:sp>
        <p:nvSpPr>
          <p:cNvPr id="108549" name="AutoShape 5"/>
          <p:cNvSpPr>
            <a:spLocks noChangeArrowheads="1"/>
          </p:cNvSpPr>
          <p:nvPr/>
        </p:nvSpPr>
        <p:spPr bwMode="auto">
          <a:xfrm>
            <a:off x="4643438" y="1071563"/>
            <a:ext cx="3571875" cy="1225550"/>
          </a:xfrm>
          <a:prstGeom prst="wedgeRectCallout">
            <a:avLst>
              <a:gd name="adj1" fmla="val -67199"/>
              <a:gd name="adj2" fmla="val 47787"/>
            </a:avLst>
          </a:prstGeom>
          <a:noFill/>
          <a:ln w="38100">
            <a:solidFill>
              <a:srgbClr val="339933"/>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latin typeface="隶书" charset="0"/>
                <a:ea typeface="隶书" charset="0"/>
                <a:sym typeface="Symbol" charset="2"/>
              </a:rPr>
              <a:t>p</a:t>
            </a:r>
            <a:r>
              <a:rPr kumimoji="0" lang="zh-CN" altLang="en-US">
                <a:solidFill>
                  <a:srgbClr val="0000FF"/>
                </a:solidFill>
                <a:effectLst>
                  <a:outerShdw blurRad="38100" dist="38100" dir="2700000" algn="tl">
                    <a:srgbClr val="C0C0C0"/>
                  </a:outerShdw>
                </a:effectLst>
                <a:latin typeface="隶书" charset="0"/>
                <a:ea typeface="隶书" charset="0"/>
                <a:sym typeface="Symbol" charset="2"/>
              </a:rPr>
              <a:t>指向地址为</a:t>
            </a:r>
            <a:r>
              <a:rPr kumimoji="0" lang="zh-CN" altLang="zh-CN">
                <a:solidFill>
                  <a:srgbClr val="0000FF"/>
                </a:solidFill>
                <a:effectLst>
                  <a:outerShdw blurRad="38100" dist="38100" dir="2700000" algn="tl">
                    <a:srgbClr val="C0C0C0"/>
                  </a:outerShdw>
                </a:effectLst>
                <a:latin typeface="隶书" charset="0"/>
                <a:ea typeface="隶书" charset="0"/>
                <a:sym typeface="Symbol" charset="2"/>
              </a:rPr>
              <a:t>0</a:t>
            </a:r>
            <a:r>
              <a:rPr kumimoji="0" lang="zh-CN" altLang="en-US">
                <a:solidFill>
                  <a:srgbClr val="0000FF"/>
                </a:solidFill>
                <a:effectLst>
                  <a:outerShdw blurRad="38100" dist="38100" dir="2700000" algn="tl">
                    <a:srgbClr val="C0C0C0"/>
                  </a:outerShdw>
                </a:effectLst>
                <a:latin typeface="隶书" charset="0"/>
                <a:ea typeface="隶书" charset="0"/>
                <a:sym typeface="Symbol" charset="2"/>
              </a:rPr>
              <a:t>的单元</a:t>
            </a:r>
            <a:r>
              <a:rPr kumimoji="0" lang="zh-CN" altLang="en-US">
                <a:effectLst>
                  <a:outerShdw blurRad="38100" dist="38100" dir="2700000" algn="tl">
                    <a:srgbClr val="C0C0C0"/>
                  </a:outerShdw>
                </a:effectLst>
                <a:latin typeface="隶书" charset="0"/>
                <a:ea typeface="隶书" charset="0"/>
                <a:sym typeface="Symbol" charset="2"/>
              </a:rPr>
              <a:t>，</a:t>
            </a:r>
            <a:endParaRPr kumimoji="0" lang="zh-CN" altLang="zh-CN">
              <a:effectLst>
                <a:outerShdw blurRad="38100" dist="38100" dir="2700000" algn="tl">
                  <a:srgbClr val="C0C0C0"/>
                </a:outerShdw>
              </a:effectLst>
              <a:latin typeface="隶书" charset="0"/>
              <a:ea typeface="隶书" charset="0"/>
              <a:sym typeface="Symbol" charset="2"/>
            </a:endParaRPr>
          </a:p>
          <a:p>
            <a:pPr algn="ctr" eaLnBrk="1" hangingPunct="1"/>
            <a:r>
              <a:rPr kumimoji="0" lang="zh-CN" altLang="en-US">
                <a:effectLst>
                  <a:outerShdw blurRad="38100" dist="38100" dir="2700000" algn="tl">
                    <a:srgbClr val="C0C0C0"/>
                  </a:outerShdw>
                </a:effectLst>
                <a:latin typeface="隶书" charset="0"/>
                <a:ea typeface="隶书" charset="0"/>
                <a:sym typeface="Symbol" charset="2"/>
              </a:rPr>
              <a:t>系统保证该单元不作它用</a:t>
            </a:r>
            <a:endParaRPr kumimoji="0" lang="zh-CN" altLang="zh-CN">
              <a:effectLst>
                <a:outerShdw blurRad="38100" dist="38100" dir="2700000" algn="tl">
                  <a:srgbClr val="C0C0C0"/>
                </a:outerShdw>
              </a:effectLst>
              <a:latin typeface="隶书" charset="0"/>
              <a:ea typeface="隶书" charset="0"/>
              <a:sym typeface="Symbol" charset="2"/>
            </a:endParaRPr>
          </a:p>
          <a:p>
            <a:pPr algn="ctr" eaLnBrk="1" hangingPunct="1"/>
            <a:r>
              <a:rPr kumimoji="0" lang="zh-CN" altLang="en-US">
                <a:effectLst>
                  <a:outerShdw blurRad="38100" dist="38100" dir="2700000" algn="tl">
                    <a:srgbClr val="C0C0C0"/>
                  </a:outerShdw>
                </a:effectLst>
                <a:latin typeface="隶书" charset="0"/>
                <a:ea typeface="隶书" charset="0"/>
                <a:sym typeface="Symbol" charset="2"/>
              </a:rPr>
              <a:t>表示指针变量值</a:t>
            </a:r>
            <a:r>
              <a:rPr kumimoji="0" lang="zh-CN" altLang="en-US">
                <a:solidFill>
                  <a:schemeClr val="accent2"/>
                </a:solidFill>
                <a:effectLst>
                  <a:outerShdw blurRad="38100" dist="38100" dir="2700000" algn="tl">
                    <a:srgbClr val="C0C0C0"/>
                  </a:outerShdw>
                </a:effectLst>
                <a:latin typeface="隶书" charset="0"/>
                <a:ea typeface="隶书" charset="0"/>
                <a:sym typeface="Symbol" charset="2"/>
              </a:rPr>
              <a:t>没有意义</a:t>
            </a:r>
            <a:endParaRPr kumimoji="0" lang="zh-CN" altLang="en-US">
              <a:solidFill>
                <a:srgbClr val="0000FF"/>
              </a:solidFill>
              <a:effectLst>
                <a:outerShdw blurRad="38100" dist="38100" dir="2700000" algn="tl">
                  <a:srgbClr val="C0C0C0"/>
                </a:outerShdw>
              </a:effectLst>
              <a:sym typeface="Symbol" charset="2"/>
            </a:endParaRPr>
          </a:p>
        </p:txBody>
      </p:sp>
      <p:sp>
        <p:nvSpPr>
          <p:cNvPr id="108550" name="Text Box 6"/>
          <p:cNvSpPr txBox="1">
            <a:spLocks noChangeArrowheads="1"/>
          </p:cNvSpPr>
          <p:nvPr/>
        </p:nvSpPr>
        <p:spPr bwMode="auto">
          <a:xfrm>
            <a:off x="2824163" y="2408238"/>
            <a:ext cx="2700337" cy="860425"/>
          </a:xfrm>
          <a:prstGeom prst="rect">
            <a:avLst/>
          </a:prstGeom>
          <a:noFill/>
          <a:ln w="38100">
            <a:solidFill>
              <a:srgbClr val="339933"/>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effectLst>
                  <a:outerShdw blurRad="38100" dist="38100" dir="2700000" algn="tl">
                    <a:srgbClr val="C0C0C0"/>
                  </a:outerShdw>
                </a:effectLst>
                <a:ea typeface="隶书" charset="0"/>
              </a:rPr>
              <a:t>const int   </a:t>
            </a:r>
            <a:r>
              <a:rPr kumimoji="0" lang="en-US" altLang="zh-CN">
                <a:solidFill>
                  <a:srgbClr val="0000FF"/>
                </a:solidFill>
                <a:effectLst>
                  <a:outerShdw blurRad="38100" dist="38100" dir="2700000" algn="tl">
                    <a:srgbClr val="C0C0C0"/>
                  </a:outerShdw>
                </a:effectLst>
                <a:ea typeface="隶书" charset="0"/>
              </a:rPr>
              <a:t>NULL</a:t>
            </a:r>
            <a:r>
              <a:rPr kumimoji="0" lang="en-US" altLang="zh-CN">
                <a:effectLst>
                  <a:outerShdw blurRad="38100" dist="38100" dir="2700000" algn="tl">
                    <a:srgbClr val="C0C0C0"/>
                  </a:outerShdw>
                </a:effectLst>
                <a:ea typeface="隶书" charset="0"/>
              </a:rPr>
              <a:t>= 0</a:t>
            </a:r>
          </a:p>
          <a:p>
            <a:pPr eaLnBrk="1" hangingPunct="1"/>
            <a:r>
              <a:rPr kumimoji="0" lang="en-US" altLang="zh-CN">
                <a:effectLst>
                  <a:outerShdw blurRad="38100" dist="38100" dir="2700000" algn="tl">
                    <a:srgbClr val="C0C0C0"/>
                  </a:outerShdw>
                </a:effectLst>
                <a:ea typeface="隶书" charset="0"/>
              </a:rPr>
              <a:t>int   *p=NULL:</a:t>
            </a:r>
          </a:p>
        </p:txBody>
      </p:sp>
      <p:sp>
        <p:nvSpPr>
          <p:cNvPr id="108551" name="Rectangle 7"/>
          <p:cNvSpPr>
            <a:spLocks noChangeArrowheads="1"/>
          </p:cNvSpPr>
          <p:nvPr/>
        </p:nvSpPr>
        <p:spPr bwMode="auto">
          <a:xfrm>
            <a:off x="438150" y="3462338"/>
            <a:ext cx="8148638" cy="841375"/>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2" eaLnBrk="1" hangingPunct="1">
              <a:spcBef>
                <a:spcPct val="20000"/>
              </a:spcBef>
              <a:buClr>
                <a:srgbClr val="FFCC00"/>
              </a:buClr>
              <a:buFont typeface="Wingdings" charset="2"/>
              <a:buChar char="l"/>
            </a:pPr>
            <a:r>
              <a:rPr kumimoji="0" lang="en-US" altLang="zh-CN" sz="2000">
                <a:effectLst>
                  <a:outerShdw blurRad="38100" dist="38100" dir="2700000" algn="tl">
                    <a:srgbClr val="C0C0C0"/>
                  </a:outerShdw>
                </a:effectLst>
                <a:ea typeface="隶书" charset="0"/>
                <a:sym typeface="Symbol" charset="2"/>
              </a:rPr>
              <a:t>p=NULL</a:t>
            </a:r>
            <a:r>
              <a:rPr kumimoji="0" lang="zh-CN" altLang="en-US" sz="2000">
                <a:effectLst>
                  <a:outerShdw blurRad="38100" dist="38100" dir="2700000" algn="tl">
                    <a:srgbClr val="C0C0C0"/>
                  </a:outerShdw>
                </a:effectLst>
                <a:ea typeface="隶书" charset="0"/>
                <a:sym typeface="Symbol" charset="2"/>
              </a:rPr>
              <a:t>与未对</a:t>
            </a:r>
            <a:r>
              <a:rPr kumimoji="0" lang="en-US" altLang="zh-CN" sz="2000">
                <a:effectLst>
                  <a:outerShdw blurRad="38100" dist="38100" dir="2700000" algn="tl">
                    <a:srgbClr val="C0C0C0"/>
                  </a:outerShdw>
                </a:effectLst>
                <a:ea typeface="隶书" charset="0"/>
                <a:sym typeface="Symbol" charset="2"/>
              </a:rPr>
              <a:t>p</a:t>
            </a:r>
            <a:r>
              <a:rPr kumimoji="0" lang="zh-CN" altLang="en-US" sz="2000">
                <a:effectLst>
                  <a:outerShdw blurRad="38100" dist="38100" dir="2700000" algn="tl">
                    <a:srgbClr val="C0C0C0"/>
                  </a:outerShdw>
                </a:effectLst>
                <a:ea typeface="隶书" charset="0"/>
                <a:sym typeface="Symbol" charset="2"/>
              </a:rPr>
              <a:t>赋值不同</a:t>
            </a:r>
            <a:endParaRPr kumimoji="0" lang="zh-CN" altLang="zh-CN" sz="2000">
              <a:effectLst>
                <a:outerShdw blurRad="38100" dist="38100" dir="2700000" algn="tl">
                  <a:srgbClr val="C0C0C0"/>
                </a:outerShdw>
              </a:effectLst>
              <a:ea typeface="隶书" charset="0"/>
              <a:sym typeface="Symbol" charset="2"/>
            </a:endParaRPr>
          </a:p>
          <a:p>
            <a:pPr lvl="2" eaLnBrk="1" hangingPunct="1">
              <a:spcBef>
                <a:spcPct val="20000"/>
              </a:spcBef>
              <a:buClr>
                <a:srgbClr val="FFCC00"/>
              </a:buClr>
              <a:buFont typeface="Wingdings" charset="2"/>
              <a:buChar char="l"/>
            </a:pPr>
            <a:r>
              <a:rPr kumimoji="0" lang="zh-CN" altLang="en-US" sz="2000">
                <a:effectLst>
                  <a:outerShdw blurRad="38100" dist="38100" dir="2700000" algn="tl">
                    <a:srgbClr val="C0C0C0"/>
                  </a:outerShdw>
                </a:effectLst>
                <a:ea typeface="隶书" charset="0"/>
                <a:sym typeface="Symbol" charset="2"/>
              </a:rPr>
              <a:t>用途</a:t>
            </a:r>
            <a:r>
              <a:rPr kumimoji="0" lang="zh-CN" altLang="zh-CN" sz="2000">
                <a:effectLst>
                  <a:outerShdw blurRad="38100" dist="38100" dir="2700000" algn="tl">
                    <a:srgbClr val="C0C0C0"/>
                  </a:outerShdw>
                </a:effectLst>
                <a:ea typeface="隶书" charset="0"/>
                <a:sym typeface="Symbol" charset="2"/>
              </a:rPr>
              <a:t>:   </a:t>
            </a:r>
          </a:p>
          <a:p>
            <a:pPr lvl="3" eaLnBrk="1" hangingPunct="1">
              <a:spcBef>
                <a:spcPct val="20000"/>
              </a:spcBef>
              <a:buClr>
                <a:srgbClr val="FF00FF"/>
              </a:buClr>
              <a:buFont typeface="Wingdings" charset="2"/>
              <a:buChar char="u"/>
            </a:pPr>
            <a:r>
              <a:rPr kumimoji="0" lang="zh-CN" altLang="en-US" sz="2000">
                <a:effectLst>
                  <a:outerShdw blurRad="38100" dist="38100" dir="2700000" algn="tl">
                    <a:srgbClr val="C0C0C0"/>
                  </a:outerShdw>
                </a:effectLst>
                <a:ea typeface="隶书" charset="0"/>
                <a:sym typeface="Symbol" charset="2"/>
              </a:rPr>
              <a:t>避免指针变量的非法引用</a:t>
            </a:r>
            <a:endParaRPr kumimoji="0" lang="zh-CN" altLang="zh-CN" sz="2000">
              <a:effectLst>
                <a:outerShdw blurRad="38100" dist="38100" dir="2700000" algn="tl">
                  <a:srgbClr val="C0C0C0"/>
                </a:outerShdw>
              </a:effectLst>
              <a:ea typeface="隶书" charset="0"/>
              <a:sym typeface="Symbol" charset="2"/>
            </a:endParaRPr>
          </a:p>
          <a:p>
            <a:pPr lvl="3" eaLnBrk="1" hangingPunct="1">
              <a:spcBef>
                <a:spcPct val="20000"/>
              </a:spcBef>
              <a:buClr>
                <a:srgbClr val="FF00FF"/>
              </a:buClr>
              <a:buFont typeface="Wingdings" charset="2"/>
              <a:buChar char="u"/>
            </a:pPr>
            <a:r>
              <a:rPr kumimoji="0" lang="zh-CN" altLang="en-US" sz="2000">
                <a:effectLst>
                  <a:outerShdw blurRad="38100" dist="38100" dir="2700000" algn="tl">
                    <a:srgbClr val="C0C0C0"/>
                  </a:outerShdw>
                </a:effectLst>
                <a:ea typeface="隶书" charset="0"/>
                <a:sym typeface="Symbol" charset="2"/>
              </a:rPr>
              <a:t>在程序中常作为</a:t>
            </a:r>
            <a:r>
              <a:rPr kumimoji="0" lang="zh-CN" altLang="en-US" sz="2000">
                <a:solidFill>
                  <a:srgbClr val="0000FF"/>
                </a:solidFill>
                <a:effectLst>
                  <a:outerShdw blurRad="38100" dist="38100" dir="2700000" algn="tl">
                    <a:srgbClr val="C0C0C0"/>
                  </a:outerShdw>
                </a:effectLst>
                <a:ea typeface="隶书" charset="0"/>
                <a:sym typeface="Symbol" charset="2"/>
              </a:rPr>
              <a:t>状态</a:t>
            </a:r>
            <a:r>
              <a:rPr kumimoji="0" lang="zh-CN" altLang="en-US" sz="2000">
                <a:effectLst>
                  <a:outerShdw blurRad="38100" dist="38100" dir="2700000" algn="tl">
                    <a:srgbClr val="C0C0C0"/>
                  </a:outerShdw>
                </a:effectLst>
                <a:ea typeface="隶书" charset="0"/>
                <a:sym typeface="Symbol" charset="2"/>
              </a:rPr>
              <a:t>比较</a:t>
            </a:r>
            <a:endParaRPr kumimoji="0" lang="zh-CN" altLang="zh-CN" sz="2000">
              <a:effectLst>
                <a:outerShdw blurRad="38100" dist="38100" dir="2700000" algn="tl">
                  <a:srgbClr val="C0C0C0"/>
                </a:outerShdw>
              </a:effectLst>
              <a:ea typeface="隶书" charset="0"/>
              <a:sym typeface="Symbol" charset="2"/>
            </a:endParaRPr>
          </a:p>
        </p:txBody>
      </p:sp>
      <p:sp>
        <p:nvSpPr>
          <p:cNvPr id="108552" name="Text Box 8"/>
          <p:cNvSpPr txBox="1">
            <a:spLocks noChangeArrowheads="1"/>
          </p:cNvSpPr>
          <p:nvPr/>
        </p:nvSpPr>
        <p:spPr bwMode="auto">
          <a:xfrm>
            <a:off x="5588000" y="2703513"/>
            <a:ext cx="3556000" cy="1955800"/>
          </a:xfrm>
          <a:prstGeom prst="rect">
            <a:avLst/>
          </a:prstGeom>
          <a:noFill/>
          <a:ln w="38100">
            <a:solidFill>
              <a:srgbClr val="339933"/>
            </a:solid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effectLst>
                  <a:outerShdw blurRad="38100" dist="38100" dir="2700000" algn="tl">
                    <a:srgbClr val="C0C0C0"/>
                  </a:outerShdw>
                </a:effectLst>
                <a:ea typeface="隶书" charset="0"/>
              </a:rPr>
              <a:t> </a:t>
            </a:r>
            <a:r>
              <a:rPr kumimoji="0" lang="zh-CN" altLang="en-US">
                <a:effectLst>
                  <a:outerShdw blurRad="38100" dist="38100" dir="2700000" algn="tl">
                    <a:srgbClr val="C0C0C0"/>
                  </a:outerShdw>
                </a:effectLst>
                <a:ea typeface="隶书" charset="0"/>
              </a:rPr>
              <a:t>例          </a:t>
            </a:r>
            <a:r>
              <a:rPr kumimoji="0" lang="en-US" altLang="zh-CN">
                <a:effectLst>
                  <a:outerShdw blurRad="38100" dist="38100" dir="2700000" algn="tl">
                    <a:srgbClr val="C0C0C0"/>
                  </a:outerShdw>
                </a:effectLst>
                <a:ea typeface="隶书" charset="0"/>
              </a:rPr>
              <a:t>int   *p;</a:t>
            </a:r>
          </a:p>
          <a:p>
            <a:pPr eaLnBrk="1" hangingPunct="1"/>
            <a:r>
              <a:rPr kumimoji="0" lang="en-US" altLang="zh-CN">
                <a:effectLst>
                  <a:outerShdw blurRad="38100" dist="38100" dir="2700000" algn="tl">
                    <a:srgbClr val="C0C0C0"/>
                  </a:outerShdw>
                </a:effectLst>
                <a:ea typeface="隶书" charset="0"/>
              </a:rPr>
              <a:t>                 ......</a:t>
            </a:r>
          </a:p>
          <a:p>
            <a:pPr eaLnBrk="1" hangingPunct="1"/>
            <a:r>
              <a:rPr kumimoji="0" lang="en-US" altLang="zh-CN">
                <a:effectLst>
                  <a:outerShdw blurRad="38100" dist="38100" dir="2700000" algn="tl">
                    <a:srgbClr val="C0C0C0"/>
                  </a:outerShdw>
                </a:effectLst>
                <a:ea typeface="隶书" charset="0"/>
              </a:rPr>
              <a:t>               while(</a:t>
            </a:r>
            <a:r>
              <a:rPr kumimoji="0" lang="en-US" altLang="zh-CN">
                <a:solidFill>
                  <a:srgbClr val="0000FF"/>
                </a:solidFill>
                <a:effectLst>
                  <a:outerShdw blurRad="38100" dist="38100" dir="2700000" algn="tl">
                    <a:srgbClr val="C0C0C0"/>
                  </a:outerShdw>
                </a:effectLst>
                <a:ea typeface="隶书" charset="0"/>
              </a:rPr>
              <a:t>p!=NULL</a:t>
            </a:r>
            <a:r>
              <a:rPr kumimoji="0" lang="en-US" altLang="zh-CN">
                <a:effectLst>
                  <a:outerShdw blurRad="38100" dist="38100" dir="2700000" algn="tl">
                    <a:srgbClr val="C0C0C0"/>
                  </a:outerShdw>
                </a:effectLst>
                <a:ea typeface="隶书" charset="0"/>
              </a:rPr>
              <a:t>) </a:t>
            </a:r>
          </a:p>
          <a:p>
            <a:pPr eaLnBrk="1" hangingPunct="1"/>
            <a:r>
              <a:rPr kumimoji="0" lang="en-US" altLang="zh-CN">
                <a:effectLst>
                  <a:outerShdw blurRad="38100" dist="38100" dir="2700000" algn="tl">
                    <a:srgbClr val="C0C0C0"/>
                  </a:outerShdw>
                </a:effectLst>
                <a:ea typeface="隶书" charset="0"/>
              </a:rPr>
              <a:t>                {    ...…</a:t>
            </a:r>
          </a:p>
          <a:p>
            <a:pPr eaLnBrk="1" hangingPunct="1"/>
            <a:r>
              <a:rPr kumimoji="0" lang="en-US" altLang="zh-CN">
                <a:effectLst>
                  <a:outerShdw blurRad="38100" dist="38100" dir="2700000" algn="tl">
                    <a:srgbClr val="C0C0C0"/>
                  </a:outerShdw>
                </a:effectLst>
                <a:ea typeface="隶书" charset="0"/>
              </a:rPr>
              <a:t>                }</a:t>
            </a:r>
          </a:p>
        </p:txBody>
      </p:sp>
      <p:sp>
        <p:nvSpPr>
          <p:cNvPr id="108553" name="Rectangle 9"/>
          <p:cNvSpPr>
            <a:spLocks noChangeArrowheads="1"/>
          </p:cNvSpPr>
          <p:nvPr/>
        </p:nvSpPr>
        <p:spPr bwMode="auto">
          <a:xfrm>
            <a:off x="534988" y="4902200"/>
            <a:ext cx="8609012" cy="1474788"/>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eaLnBrk="1" hangingPunct="1">
              <a:spcBef>
                <a:spcPct val="20000"/>
              </a:spcBef>
              <a:buClr>
                <a:schemeClr val="accent2"/>
              </a:buClr>
              <a:buFont typeface="Wingdings" charset="2"/>
              <a:buChar char="v"/>
            </a:pPr>
            <a:r>
              <a:rPr kumimoji="0" lang="en-US" altLang="zh-CN">
                <a:effectLst>
                  <a:outerShdw blurRad="38100" dist="38100" dir="2700000" algn="tl">
                    <a:srgbClr val="C0C0C0"/>
                  </a:outerShdw>
                </a:effectLst>
                <a:ea typeface="隶书" charset="0"/>
              </a:rPr>
              <a:t>void  *</a:t>
            </a:r>
            <a:r>
              <a:rPr kumimoji="0" lang="zh-CN" altLang="en-US">
                <a:effectLst>
                  <a:outerShdw blurRad="38100" dist="38100" dir="2700000" algn="tl">
                    <a:srgbClr val="C0C0C0"/>
                  </a:outerShdw>
                </a:effectLst>
                <a:ea typeface="隶书" charset="0"/>
              </a:rPr>
              <a:t>类型指针</a:t>
            </a:r>
            <a:endParaRPr kumimoji="0" lang="zh-CN" altLang="zh-CN">
              <a:effectLst>
                <a:outerShdw blurRad="38100" dist="38100" dir="2700000" algn="tl">
                  <a:srgbClr val="C0C0C0"/>
                </a:outerShdw>
              </a:effectLst>
              <a:ea typeface="隶书" charset="0"/>
            </a:endParaRPr>
          </a:p>
          <a:p>
            <a:pPr lvl="2" eaLnBrk="1" hangingPunct="1">
              <a:spcBef>
                <a:spcPct val="20000"/>
              </a:spcBef>
              <a:buClr>
                <a:srgbClr val="FFCC00"/>
              </a:buClr>
              <a:buFont typeface="Wingdings" charset="2"/>
              <a:buChar char="l"/>
            </a:pPr>
            <a:r>
              <a:rPr kumimoji="0" lang="zh-CN" altLang="en-US" sz="2000">
                <a:effectLst>
                  <a:outerShdw blurRad="38100" dist="38100" dir="2700000" algn="tl">
                    <a:srgbClr val="C0C0C0"/>
                  </a:outerShdw>
                </a:effectLst>
                <a:ea typeface="隶书" charset="0"/>
              </a:rPr>
              <a:t>表示</a:t>
            </a:r>
            <a:r>
              <a:rPr kumimoji="0" lang="en-US" altLang="zh-CN" sz="2000">
                <a:effectLst>
                  <a:outerShdw blurRad="38100" dist="38100" dir="2700000" algn="tl">
                    <a:srgbClr val="C0C0C0"/>
                  </a:outerShdw>
                </a:effectLst>
                <a:ea typeface="隶书" charset="0"/>
              </a:rPr>
              <a:t>:  void  *p; </a:t>
            </a:r>
          </a:p>
          <a:p>
            <a:pPr lvl="2" eaLnBrk="1" hangingPunct="1">
              <a:spcBef>
                <a:spcPct val="20000"/>
              </a:spcBef>
              <a:buClr>
                <a:srgbClr val="FFCC00"/>
              </a:buClr>
              <a:buFont typeface="Wingdings" charset="2"/>
              <a:buChar char="l"/>
            </a:pPr>
            <a:r>
              <a:rPr kumimoji="0" lang="zh-CN" altLang="en-US" sz="2000">
                <a:effectLst>
                  <a:outerShdw blurRad="38100" dist="38100" dir="2700000" algn="tl">
                    <a:srgbClr val="C0C0C0"/>
                  </a:outerShdw>
                </a:effectLst>
                <a:ea typeface="隶书" charset="0"/>
              </a:rPr>
              <a:t>使用时要进行</a:t>
            </a:r>
            <a:r>
              <a:rPr kumimoji="0" lang="zh-CN" altLang="en-US" sz="2000">
                <a:solidFill>
                  <a:srgbClr val="0000FF"/>
                </a:solidFill>
                <a:effectLst>
                  <a:outerShdw blurRad="38100" dist="38100" dir="2700000" algn="tl">
                    <a:srgbClr val="C0C0C0"/>
                  </a:outerShdw>
                </a:effectLst>
                <a:ea typeface="隶书" charset="0"/>
              </a:rPr>
              <a:t>强制类型转换</a:t>
            </a:r>
            <a:endParaRPr kumimoji="0" lang="zh-CN" altLang="en-US" sz="2000">
              <a:effectLst>
                <a:outerShdw blurRad="38100" dist="38100" dir="2700000" algn="tl">
                  <a:srgbClr val="C0C0C0"/>
                </a:outerShdw>
              </a:effectLst>
              <a:ea typeface="隶书" charset="0"/>
            </a:endParaRPr>
          </a:p>
        </p:txBody>
      </p:sp>
      <p:sp>
        <p:nvSpPr>
          <p:cNvPr id="108555" name="AutoShape 11"/>
          <p:cNvSpPr>
            <a:spLocks noChangeArrowheads="1"/>
          </p:cNvSpPr>
          <p:nvPr/>
        </p:nvSpPr>
        <p:spPr bwMode="auto">
          <a:xfrm>
            <a:off x="5167313" y="4827588"/>
            <a:ext cx="3724275" cy="860425"/>
          </a:xfrm>
          <a:prstGeom prst="wedgeRectCallout">
            <a:avLst>
              <a:gd name="adj1" fmla="val -82523"/>
              <a:gd name="adj2" fmla="val 32287"/>
            </a:avLst>
          </a:prstGeom>
          <a:noFill/>
          <a:ln w="38100">
            <a:solidFill>
              <a:srgbClr val="339933"/>
            </a:solidFill>
            <a:miter lim="800000"/>
            <a:headEnd type="none" w="lg" len="lg"/>
            <a:tailEnd/>
          </a:ln>
          <a:effectLst/>
        </p:spPr>
        <p:txBody>
          <a:bodyPr wrap="none" lIns="90000" tIns="46800" rIns="90000" bIns="46800" anchor="ctr">
            <a:spAutoFit/>
          </a:bodyPr>
          <a:lstStyle/>
          <a:p>
            <a:pPr>
              <a:defRPr/>
            </a:pPr>
            <a:r>
              <a:rPr lang="zh-CN">
                <a:effectLst>
                  <a:outerShdw blurRad="38100" dist="38100" dir="2700000" algn="tl">
                    <a:srgbClr val="DDDDDD"/>
                  </a:outerShdw>
                </a:effectLst>
                <a:latin typeface="隶书" charset="0"/>
                <a:ea typeface="隶书" charset="0"/>
                <a:cs typeface="隶书" charset="0"/>
              </a:rPr>
              <a:t>表示不指定</a:t>
            </a:r>
            <a:r>
              <a:rPr lang="en-US" altLang="zh-CN">
                <a:effectLst>
                  <a:outerShdw blurRad="38100" dist="38100" dir="2700000" algn="tl">
                    <a:srgbClr val="DDDDDD"/>
                  </a:outerShdw>
                </a:effectLst>
                <a:latin typeface="隶书" charset="0"/>
                <a:ea typeface="隶书" charset="0"/>
                <a:cs typeface="隶书" charset="0"/>
              </a:rPr>
              <a:t>p</a:t>
            </a:r>
            <a:r>
              <a:rPr lang="zh-CN">
                <a:effectLst>
                  <a:outerShdw blurRad="38100" dist="38100" dir="2700000" algn="tl">
                    <a:srgbClr val="DDDDDD"/>
                  </a:outerShdw>
                </a:effectLst>
                <a:latin typeface="隶书" charset="0"/>
                <a:ea typeface="隶书" charset="0"/>
                <a:cs typeface="隶书" charset="0"/>
              </a:rPr>
              <a:t>是指向哪一种</a:t>
            </a:r>
          </a:p>
          <a:p>
            <a:pPr>
              <a:defRPr/>
            </a:pPr>
            <a:r>
              <a:rPr lang="zh-CN">
                <a:effectLst>
                  <a:outerShdw blurRad="38100" dist="38100" dir="2700000" algn="tl">
                    <a:srgbClr val="DDDDDD"/>
                  </a:outerShdw>
                </a:effectLst>
                <a:latin typeface="隶书" charset="0"/>
                <a:ea typeface="隶书" charset="0"/>
                <a:cs typeface="隶书" charset="0"/>
              </a:rPr>
              <a:t>类型数据的指针变</a:t>
            </a:r>
            <a:r>
              <a:rPr lang="zh-CN" altLang="en-US">
                <a:effectLst>
                  <a:outerShdw blurRad="38100" dist="38100" dir="2700000" algn="tl">
                    <a:srgbClr val="DDDDDD"/>
                  </a:outerShdw>
                </a:effectLst>
                <a:latin typeface="隶书" charset="0"/>
                <a:ea typeface="隶书" charset="0"/>
                <a:cs typeface="隶书" charset="0"/>
              </a:rPr>
              <a:t>量</a:t>
            </a:r>
            <a:endParaRPr lang="zh-CN" altLang="en-US">
              <a:effectLst>
                <a:outerShdw blurRad="38100" dist="38100" dir="2700000" algn="tl">
                  <a:srgbClr val="DDDDDD"/>
                </a:outerShdw>
              </a:effectLst>
              <a:cs typeface="宋体" charset="0"/>
            </a:endParaRPr>
          </a:p>
        </p:txBody>
      </p:sp>
      <p:sp>
        <p:nvSpPr>
          <p:cNvPr id="10" name="Rectangle 2"/>
          <p:cNvSpPr txBox="1">
            <a:spLocks noChangeArrowheads="1"/>
          </p:cNvSpPr>
          <p:nvPr/>
        </p:nvSpPr>
        <p:spPr>
          <a:xfrm>
            <a:off x="681038" y="333375"/>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空指针</a:t>
            </a:r>
          </a:p>
        </p:txBody>
      </p:sp>
      <p:sp>
        <p:nvSpPr>
          <p:cNvPr id="2" name="日期占位符 1"/>
          <p:cNvSpPr>
            <a:spLocks noGrp="1"/>
          </p:cNvSpPr>
          <p:nvPr>
            <p:ph type="dt" sz="half" idx="10"/>
          </p:nvPr>
        </p:nvSpPr>
        <p:spPr/>
        <p:txBody>
          <a:bodyPr/>
          <a:lstStyle/>
          <a:p>
            <a:fld id="{88D291CC-8777-A84B-8EDE-775846551335}"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20700" y="333375"/>
            <a:ext cx="8083550" cy="839788"/>
          </a:xfrm>
          <a:effectLst>
            <a:outerShdw blurRad="63500" dist="35921" dir="2700000" algn="ctr" rotWithShape="0">
              <a:schemeClr val="bg2"/>
            </a:outerShdw>
          </a:effectLst>
        </p:spPr>
        <p:txBody>
          <a:bodyPr/>
          <a:lstStyle/>
          <a:p>
            <a:pPr>
              <a:defRPr/>
            </a:pPr>
            <a:r>
              <a:rPr lang="zh-CN" altLang="en-US">
                <a:effectLst>
                  <a:outerShdw blurRad="38100" dist="38100" dir="2700000" algn="tl">
                    <a:srgbClr val="DDDDDD"/>
                  </a:outerShdw>
                </a:effectLst>
              </a:rPr>
              <a:t>指针变量与其它类型变量的对比</a:t>
            </a:r>
          </a:p>
        </p:txBody>
      </p:sp>
      <p:sp>
        <p:nvSpPr>
          <p:cNvPr id="389125" name="Rectangle 5"/>
          <p:cNvSpPr>
            <a:spLocks noChangeArrowheads="1"/>
          </p:cNvSpPr>
          <p:nvPr/>
        </p:nvSpPr>
        <p:spPr bwMode="auto">
          <a:xfrm>
            <a:off x="242888" y="1484313"/>
            <a:ext cx="8642350" cy="4611687"/>
          </a:xfrm>
          <a:prstGeom prst="rect">
            <a:avLst/>
          </a:prstGeom>
          <a:noFill/>
          <a:ln w="9525">
            <a:noFill/>
            <a:miter lim="800000"/>
            <a:headEnd/>
            <a:tailEnd/>
          </a:ln>
          <a:effectLst/>
        </p:spPr>
        <p:txBody>
          <a:bodyPr lIns="92075" tIns="46037" rIns="92075" bIns="46037"/>
          <a:lstStyle/>
          <a:p>
            <a:pPr marL="374650" indent="-374650" eaLnBrk="1" hangingPunct="1">
              <a:lnSpc>
                <a:spcPct val="95000"/>
              </a:lnSpc>
              <a:spcBef>
                <a:spcPct val="20000"/>
              </a:spcBef>
              <a:buClr>
                <a:srgbClr val="FFCC66"/>
              </a:buClr>
              <a:buSzPct val="80000"/>
              <a:buFont typeface="Monotype Sorts" charset="0"/>
              <a:buChar char=""/>
              <a:defRPr/>
            </a:pPr>
            <a:r>
              <a:rPr lang="zh-CN" altLang="en-US" sz="2800" b="1">
                <a:solidFill>
                  <a:srgbClr val="3366FF"/>
                </a:solidFill>
                <a:effectLst>
                  <a:outerShdw blurRad="38100" dist="38100" dir="2700000" algn="tl">
                    <a:srgbClr val="DDDDDD"/>
                  </a:outerShdw>
                </a:effectLst>
                <a:cs typeface="宋体" charset="0"/>
              </a:rPr>
              <a:t>共性</a:t>
            </a:r>
          </a:p>
          <a:p>
            <a:pPr marL="850900" lvl="1" indent="-285750" eaLnBrk="1" hangingPunct="1">
              <a:lnSpc>
                <a:spcPct val="95000"/>
              </a:lnSpc>
              <a:spcBef>
                <a:spcPct val="20000"/>
              </a:spcBef>
              <a:buClr>
                <a:srgbClr val="FFCC66"/>
              </a:buClr>
              <a:buSzPct val="115000"/>
              <a:buFontTx/>
              <a:buChar char="–"/>
              <a:defRPr/>
            </a:pPr>
            <a:r>
              <a:rPr kumimoji="1" lang="zh-CN" altLang="en-US" sz="2800" b="1">
                <a:solidFill>
                  <a:schemeClr val="hlink"/>
                </a:solidFill>
                <a:effectLst>
                  <a:outerShdw blurRad="38100" dist="38100" dir="2700000" algn="tl">
                    <a:srgbClr val="DDDDDD"/>
                  </a:outerShdw>
                </a:effectLst>
                <a:cs typeface="宋体" charset="0"/>
              </a:rPr>
              <a:t>在内存中占据一定大小的存储单元</a:t>
            </a:r>
          </a:p>
          <a:p>
            <a:pPr marL="850900" lvl="1" indent="-285750" eaLnBrk="1" hangingPunct="1">
              <a:lnSpc>
                <a:spcPct val="95000"/>
              </a:lnSpc>
              <a:spcBef>
                <a:spcPct val="20000"/>
              </a:spcBef>
              <a:buClr>
                <a:srgbClr val="FFCC66"/>
              </a:buClr>
              <a:buSzPct val="115000"/>
              <a:buFontTx/>
              <a:buChar char="–"/>
              <a:defRPr/>
            </a:pPr>
            <a:r>
              <a:rPr kumimoji="1" lang="zh-CN" altLang="en-US" sz="2800" b="1">
                <a:solidFill>
                  <a:schemeClr val="hlink"/>
                </a:solidFill>
                <a:effectLst>
                  <a:outerShdw blurRad="38100" dist="38100" dir="2700000" algn="tl">
                    <a:srgbClr val="DDDDDD"/>
                  </a:outerShdw>
                </a:effectLst>
                <a:cs typeface="宋体" charset="0"/>
              </a:rPr>
              <a:t>先定义，后使用</a:t>
            </a:r>
            <a:endParaRPr lang="zh-CN" altLang="en-US" b="1">
              <a:solidFill>
                <a:schemeClr val="hlink"/>
              </a:solidFill>
              <a:effectLst>
                <a:outerShdw blurRad="38100" dist="38100" dir="2700000" algn="tl">
                  <a:srgbClr val="DDDDDD"/>
                </a:outerShdw>
              </a:effectLst>
              <a:cs typeface="宋体" charset="0"/>
            </a:endParaRPr>
          </a:p>
          <a:p>
            <a:pPr marL="374650" indent="-374650" eaLnBrk="1" hangingPunct="1">
              <a:lnSpc>
                <a:spcPct val="95000"/>
              </a:lnSpc>
              <a:spcBef>
                <a:spcPct val="20000"/>
              </a:spcBef>
              <a:buClr>
                <a:srgbClr val="FFCC66"/>
              </a:buClr>
              <a:buSzPct val="80000"/>
              <a:buFont typeface="Monotype Sorts" charset="0"/>
              <a:buChar char=""/>
              <a:defRPr/>
            </a:pPr>
            <a:r>
              <a:rPr lang="zh-CN" altLang="en-US" sz="2800" b="1">
                <a:solidFill>
                  <a:srgbClr val="3366FF"/>
                </a:solidFill>
                <a:effectLst>
                  <a:outerShdw blurRad="38100" dist="38100" dir="2700000" algn="tl">
                    <a:srgbClr val="DDDDDD"/>
                  </a:outerShdw>
                </a:effectLst>
                <a:cs typeface="宋体" charset="0"/>
              </a:rPr>
              <a:t>特殊性</a:t>
            </a:r>
          </a:p>
          <a:p>
            <a:pPr marL="850900" lvl="1" indent="-285750" eaLnBrk="1" hangingPunct="1">
              <a:lnSpc>
                <a:spcPct val="95000"/>
              </a:lnSpc>
              <a:spcBef>
                <a:spcPct val="20000"/>
              </a:spcBef>
              <a:buClr>
                <a:srgbClr val="FFCC66"/>
              </a:buClr>
              <a:buSzPct val="115000"/>
              <a:buFontTx/>
              <a:buChar char="–"/>
              <a:defRPr/>
            </a:pPr>
            <a:r>
              <a:rPr lang="zh-CN" altLang="en-US">
                <a:solidFill>
                  <a:srgbClr val="CC00CC"/>
                </a:solidFill>
                <a:effectLst>
                  <a:outerShdw blurRad="38100" dist="38100" dir="2700000" algn="tl">
                    <a:srgbClr val="DDDDDD"/>
                  </a:outerShdw>
                </a:effectLst>
                <a:cs typeface="宋体" charset="0"/>
              </a:rPr>
              <a:t> </a:t>
            </a:r>
            <a:r>
              <a:rPr lang="zh-CN" altLang="en-US" b="1">
                <a:solidFill>
                  <a:schemeClr val="hlink"/>
                </a:solidFill>
                <a:effectLst>
                  <a:outerShdw blurRad="38100" dist="38100" dir="2700000" algn="tl">
                    <a:srgbClr val="DDDDDD"/>
                  </a:outerShdw>
                </a:effectLst>
                <a:cs typeface="宋体" charset="0"/>
              </a:rPr>
              <a:t>它的内容只能是地址，而不能是数据</a:t>
            </a:r>
          </a:p>
          <a:p>
            <a:pPr marL="850900" lvl="1" indent="-285750" eaLnBrk="1" hangingPunct="1">
              <a:lnSpc>
                <a:spcPct val="95000"/>
              </a:lnSpc>
              <a:spcBef>
                <a:spcPct val="20000"/>
              </a:spcBef>
              <a:buClr>
                <a:srgbClr val="FFCC66"/>
              </a:buClr>
              <a:buSzPct val="115000"/>
              <a:buFontTx/>
              <a:buChar char="–"/>
              <a:defRPr/>
            </a:pPr>
            <a:r>
              <a:rPr lang="zh-CN" altLang="en-US" b="1">
                <a:effectLst>
                  <a:outerShdw blurRad="38100" dist="38100" dir="2700000" algn="tl">
                    <a:srgbClr val="DDDDDD"/>
                  </a:outerShdw>
                </a:effectLst>
                <a:cs typeface="宋体" charset="0"/>
              </a:rPr>
              <a:t>必须初始化</a:t>
            </a:r>
            <a:r>
              <a:rPr lang="zh-CN" altLang="en-US" b="1">
                <a:solidFill>
                  <a:schemeClr val="hlink"/>
                </a:solidFill>
                <a:effectLst>
                  <a:outerShdw blurRad="38100" dist="38100" dir="2700000" algn="tl">
                    <a:srgbClr val="DDDDDD"/>
                  </a:outerShdw>
                </a:effectLst>
                <a:cs typeface="宋体" charset="0"/>
              </a:rPr>
              <a:t>后才能使用，否则指向不确定的存储单元</a:t>
            </a:r>
          </a:p>
          <a:p>
            <a:pPr marL="850900" lvl="1" indent="-285750" eaLnBrk="1" hangingPunct="1">
              <a:lnSpc>
                <a:spcPct val="95000"/>
              </a:lnSpc>
              <a:spcBef>
                <a:spcPct val="20000"/>
              </a:spcBef>
              <a:buClr>
                <a:srgbClr val="FFCC66"/>
              </a:buClr>
              <a:buSzPct val="115000"/>
              <a:buFontTx/>
              <a:buChar char="–"/>
              <a:defRPr/>
            </a:pPr>
            <a:r>
              <a:rPr lang="zh-CN" altLang="en-US" b="1">
                <a:solidFill>
                  <a:schemeClr val="hlink"/>
                </a:solidFill>
                <a:effectLst>
                  <a:outerShdw blurRad="38100" dist="38100" dir="2700000" algn="tl">
                    <a:srgbClr val="DDDDDD"/>
                  </a:outerShdw>
                </a:effectLst>
                <a:cs typeface="宋体" charset="0"/>
              </a:rPr>
              <a:t>只能指向同一基类型的变量</a:t>
            </a:r>
          </a:p>
          <a:p>
            <a:pPr marL="850900" lvl="1" indent="-285750" eaLnBrk="1" hangingPunct="1">
              <a:lnSpc>
                <a:spcPct val="95000"/>
              </a:lnSpc>
              <a:spcBef>
                <a:spcPct val="20000"/>
              </a:spcBef>
              <a:buClr>
                <a:srgbClr val="FFCC66"/>
              </a:buClr>
              <a:buSzPct val="115000"/>
              <a:buFontTx/>
              <a:buChar char="–"/>
              <a:defRPr/>
            </a:pPr>
            <a:r>
              <a:rPr lang="zh-CN" altLang="en-US" b="1">
                <a:solidFill>
                  <a:schemeClr val="hlink"/>
                </a:solidFill>
                <a:effectLst>
                  <a:outerShdw blurRad="38100" dist="38100" dir="2700000" algn="tl">
                    <a:srgbClr val="DDDDDD"/>
                  </a:outerShdw>
                </a:effectLst>
                <a:cs typeface="宋体" charset="0"/>
              </a:rPr>
              <a:t>可参与的运算：加、减一个整数，自增、自减、关系、赋值</a:t>
            </a:r>
          </a:p>
        </p:txBody>
      </p:sp>
      <p:sp>
        <p:nvSpPr>
          <p:cNvPr id="2" name="日期占位符 1"/>
          <p:cNvSpPr>
            <a:spLocks noGrp="1"/>
          </p:cNvSpPr>
          <p:nvPr>
            <p:ph type="dt" sz="half" idx="10"/>
          </p:nvPr>
        </p:nvSpPr>
        <p:spPr/>
        <p:txBody>
          <a:bodyPr/>
          <a:lstStyle/>
          <a:p>
            <a:fld id="{11D02121-35E8-7C4E-94C5-523B487300BB}"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620713" y="584200"/>
            <a:ext cx="1835150" cy="396875"/>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b="1">
                <a:effectLst>
                  <a:outerShdw blurRad="38100" dist="38100" dir="2700000" algn="tl">
                    <a:srgbClr val="DDDDDD"/>
                  </a:outerShdw>
                </a:effectLst>
                <a:cs typeface="宋体" charset="0"/>
              </a:rPr>
              <a:t>例  指针的概念</a:t>
            </a:r>
            <a:endParaRPr lang="zh-CN" altLang="en-US" b="1">
              <a:effectLst>
                <a:outerShdw blurRad="38100" dist="38100" dir="2700000" algn="tl">
                  <a:srgbClr val="DDDDDD"/>
                </a:outerShdw>
              </a:effectLst>
              <a:cs typeface="宋体" charset="0"/>
            </a:endParaRPr>
          </a:p>
        </p:txBody>
      </p:sp>
      <p:sp>
        <p:nvSpPr>
          <p:cNvPr id="191491" name="Rectangle 3"/>
          <p:cNvSpPr>
            <a:spLocks noChangeArrowheads="1"/>
          </p:cNvSpPr>
          <p:nvPr/>
        </p:nvSpPr>
        <p:spPr bwMode="auto">
          <a:xfrm>
            <a:off x="350838" y="1668463"/>
            <a:ext cx="4540250" cy="4154487"/>
          </a:xfrm>
          <a:prstGeom prst="rect">
            <a:avLst/>
          </a:prstGeom>
          <a:noFill/>
          <a:ln w="38100">
            <a:solidFill>
              <a:srgbClr val="339933"/>
            </a:solidFill>
            <a:miter lim="800000"/>
            <a:headEnd/>
            <a:tailEnd/>
          </a:ln>
          <a:effectLst/>
        </p:spPr>
        <p:txBody>
          <a:bodyPr wrap="none">
            <a:spAutoFit/>
          </a:bodyPr>
          <a:lstStyle/>
          <a:p>
            <a:pPr>
              <a:defRPr/>
            </a:pPr>
            <a:r>
              <a:rPr lang="en-US" altLang="zh-CN">
                <a:effectLst>
                  <a:outerShdw blurRad="38100" dist="38100" dir="2700000" algn="tl">
                    <a:srgbClr val="DDDDDD"/>
                  </a:outerShdw>
                </a:effectLst>
                <a:latin typeface="Arial Unicode MS" charset="0"/>
                <a:cs typeface="Arial Unicode MS" charset="0"/>
              </a:rPr>
              <a:t>#include&lt;stdio.h&gt;</a:t>
            </a:r>
          </a:p>
          <a:p>
            <a:pPr>
              <a:defRPr/>
            </a:pPr>
            <a:r>
              <a:rPr lang="en-US" altLang="zh-CN">
                <a:effectLst>
                  <a:outerShdw blurRad="38100" dist="38100" dir="2700000" algn="tl">
                    <a:srgbClr val="DDDDDD"/>
                  </a:outerShdw>
                </a:effectLst>
                <a:latin typeface="Arial Unicode MS" charset="0"/>
                <a:cs typeface="Arial Unicode MS" charset="0"/>
              </a:rPr>
              <a:t>int main()</a:t>
            </a:r>
          </a:p>
          <a:p>
            <a:pPr>
              <a:defRPr/>
            </a:pPr>
            <a:r>
              <a:rPr lang="en-US" altLang="zh-CN">
                <a:effectLst>
                  <a:outerShdw blurRad="38100" dist="38100" dir="2700000" algn="tl">
                    <a:srgbClr val="DDDDDD"/>
                  </a:outerShdw>
                </a:effectLst>
                <a:latin typeface="Arial Unicode MS" charset="0"/>
                <a:cs typeface="Arial Unicode MS" charset="0"/>
              </a:rPr>
              <a:t>{   short  a;</a:t>
            </a:r>
          </a:p>
          <a:p>
            <a:pPr>
              <a:defRPr/>
            </a:pPr>
            <a:r>
              <a:rPr lang="en-US" altLang="zh-CN">
                <a:effectLst>
                  <a:outerShdw blurRad="38100" dist="38100" dir="2700000" algn="tl">
                    <a:srgbClr val="DDDDDD"/>
                  </a:outerShdw>
                </a:effectLst>
                <a:latin typeface="Arial Unicode MS" charset="0"/>
                <a:cs typeface="Arial Unicode MS" charset="0"/>
              </a:rPr>
              <a:t>    short *pa=&amp;a;</a:t>
            </a:r>
          </a:p>
          <a:p>
            <a:pPr>
              <a:defRPr/>
            </a:pPr>
            <a:r>
              <a:rPr lang="en-US" altLang="zh-CN">
                <a:effectLst>
                  <a:outerShdw blurRad="38100" dist="38100" dir="2700000" algn="tl">
                    <a:srgbClr val="DDDDDD"/>
                  </a:outerShdw>
                </a:effectLst>
                <a:latin typeface="Arial Unicode MS" charset="0"/>
                <a:cs typeface="Arial Unicode MS" charset="0"/>
              </a:rPr>
              <a:t>    a=10;</a:t>
            </a:r>
          </a:p>
          <a:p>
            <a:pPr>
              <a:defRPr/>
            </a:pPr>
            <a:r>
              <a:rPr lang="en-US" altLang="zh-CN">
                <a:effectLst>
                  <a:outerShdw blurRad="38100" dist="38100" dir="2700000" algn="tl">
                    <a:srgbClr val="DDDDDD"/>
                  </a:outerShdw>
                </a:effectLst>
                <a:latin typeface="Arial Unicode MS" charset="0"/>
                <a:cs typeface="Arial Unicode MS" charset="0"/>
              </a:rPr>
              <a:t>    printf("a:%hd\n",a);</a:t>
            </a:r>
          </a:p>
          <a:p>
            <a:pPr>
              <a:defRPr/>
            </a:pPr>
            <a:r>
              <a:rPr lang="en-US" altLang="zh-CN">
                <a:effectLst>
                  <a:outerShdw blurRad="38100" dist="38100" dir="2700000" algn="tl">
                    <a:srgbClr val="DDDDDD"/>
                  </a:outerShdw>
                </a:effectLst>
                <a:latin typeface="Arial Unicode MS" charset="0"/>
                <a:cs typeface="Arial Unicode MS" charset="0"/>
              </a:rPr>
              <a:t>    printf("*pa:%hd\n",*pa);</a:t>
            </a:r>
          </a:p>
          <a:p>
            <a:pPr>
              <a:defRPr/>
            </a:pPr>
            <a:r>
              <a:rPr lang="pt-BR" altLang="zh-CN">
                <a:effectLst>
                  <a:outerShdw blurRad="38100" dist="38100" dir="2700000" algn="tl">
                    <a:srgbClr val="DDDDDD"/>
                  </a:outerShdw>
                </a:effectLst>
                <a:latin typeface="Arial Unicode MS" charset="0"/>
                <a:cs typeface="Arial Unicode MS" charset="0"/>
              </a:rPr>
              <a:t>    printf("&amp;a:%x (hex)\n",&amp;a); </a:t>
            </a:r>
          </a:p>
          <a:p>
            <a:pPr>
              <a:defRPr/>
            </a:pPr>
            <a:r>
              <a:rPr lang="pt-BR" altLang="zh-CN">
                <a:effectLst>
                  <a:outerShdw blurRad="38100" dist="38100" dir="2700000" algn="tl">
                    <a:srgbClr val="DDDDDD"/>
                  </a:outerShdw>
                </a:effectLst>
                <a:latin typeface="Arial Unicode MS" charset="0"/>
                <a:cs typeface="Arial Unicode MS" charset="0"/>
              </a:rPr>
              <a:t>    printf("pa:%x (hex)\n",pa);</a:t>
            </a:r>
          </a:p>
          <a:p>
            <a:pPr>
              <a:defRPr/>
            </a:pPr>
            <a:r>
              <a:rPr lang="pt-BR" altLang="zh-CN">
                <a:effectLst>
                  <a:outerShdw blurRad="38100" dist="38100" dir="2700000" algn="tl">
                    <a:srgbClr val="DDDDDD"/>
                  </a:outerShdw>
                </a:effectLst>
                <a:latin typeface="Arial Unicode MS" charset="0"/>
                <a:cs typeface="Arial Unicode MS" charset="0"/>
              </a:rPr>
              <a:t>    printf("&amp;pa:%x (hex)\n", &amp;pa);</a:t>
            </a:r>
          </a:p>
          <a:p>
            <a:pPr>
              <a:defRPr/>
            </a:pPr>
            <a:r>
              <a:rPr lang="en-US" altLang="zh-CN">
                <a:effectLst>
                  <a:outerShdw blurRad="38100" dist="38100" dir="2700000" algn="tl">
                    <a:srgbClr val="DDDDDD"/>
                  </a:outerShdw>
                </a:effectLst>
                <a:latin typeface="Arial Unicode MS" charset="0"/>
                <a:cs typeface="Arial Unicode MS" charset="0"/>
              </a:rPr>
              <a:t>}</a:t>
            </a:r>
            <a:endParaRPr lang="zh-CN" altLang="en-US">
              <a:effectLst>
                <a:outerShdw blurRad="38100" dist="38100" dir="2700000" algn="tl">
                  <a:srgbClr val="DDDDDD"/>
                </a:outerShdw>
              </a:effectLst>
              <a:latin typeface="Arial Unicode MS" charset="0"/>
              <a:cs typeface="Arial Unicode MS" charset="0"/>
            </a:endParaRPr>
          </a:p>
        </p:txBody>
      </p:sp>
      <p:sp>
        <p:nvSpPr>
          <p:cNvPr id="191492" name="Text Box 4"/>
          <p:cNvSpPr txBox="1">
            <a:spLocks noChangeArrowheads="1"/>
          </p:cNvSpPr>
          <p:nvPr/>
        </p:nvSpPr>
        <p:spPr bwMode="auto">
          <a:xfrm>
            <a:off x="3255963" y="657225"/>
            <a:ext cx="1635125" cy="1920875"/>
          </a:xfrm>
          <a:prstGeom prst="rect">
            <a:avLst/>
          </a:prstGeom>
          <a:solidFill>
            <a:srgbClr val="CCCCFF"/>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b="1">
                <a:effectLst>
                  <a:outerShdw blurRad="38100" dist="38100" dir="2700000" algn="tl">
                    <a:srgbClr val="FFFFFF"/>
                  </a:outerShdw>
                </a:effectLst>
              </a:rPr>
              <a:t>运行结果：</a:t>
            </a:r>
          </a:p>
          <a:p>
            <a:pPr eaLnBrk="1" hangingPunct="1"/>
            <a:r>
              <a:rPr kumimoji="0" lang="en-US" altLang="zh-CN" sz="2000" b="1">
                <a:effectLst>
                  <a:outerShdw blurRad="38100" dist="38100" dir="2700000" algn="tl">
                    <a:srgbClr val="FFFFFF"/>
                  </a:outerShdw>
                </a:effectLst>
              </a:rPr>
              <a:t>a:10</a:t>
            </a:r>
          </a:p>
          <a:p>
            <a:pPr eaLnBrk="1" hangingPunct="1"/>
            <a:r>
              <a:rPr kumimoji="0" lang="en-US" altLang="zh-CN" sz="2000" b="1">
                <a:effectLst>
                  <a:outerShdw blurRad="38100" dist="38100" dir="2700000" algn="tl">
                    <a:srgbClr val="FFFFFF"/>
                  </a:outerShdw>
                </a:effectLst>
              </a:rPr>
              <a:t>*pa:10</a:t>
            </a:r>
          </a:p>
          <a:p>
            <a:pPr eaLnBrk="1" hangingPunct="1"/>
            <a:r>
              <a:rPr kumimoji="0" lang="en-US" altLang="zh-CN" sz="2000" b="1">
                <a:effectLst>
                  <a:outerShdw blurRad="38100" dist="38100" dir="2700000" algn="tl">
                    <a:srgbClr val="FFFFFF"/>
                  </a:outerShdw>
                </a:effectLst>
              </a:rPr>
              <a:t>&amp;a:f86 (hex)</a:t>
            </a:r>
          </a:p>
          <a:p>
            <a:pPr eaLnBrk="1" hangingPunct="1"/>
            <a:r>
              <a:rPr kumimoji="0" lang="en-US" altLang="zh-CN" sz="2000" b="1">
                <a:effectLst>
                  <a:outerShdw blurRad="38100" dist="38100" dir="2700000" algn="tl">
                    <a:srgbClr val="FFFFFF"/>
                  </a:outerShdw>
                </a:effectLst>
              </a:rPr>
              <a:t>pa:f86(hex)</a:t>
            </a:r>
          </a:p>
          <a:p>
            <a:pPr eaLnBrk="1" hangingPunct="1"/>
            <a:r>
              <a:rPr kumimoji="0" lang="en-US" altLang="zh-CN" sz="2000" b="1">
                <a:effectLst>
                  <a:outerShdw blurRad="38100" dist="38100" dir="2700000" algn="tl">
                    <a:srgbClr val="FFFFFF"/>
                  </a:outerShdw>
                </a:effectLst>
              </a:rPr>
              <a:t>&amp;pa:f88(hex)</a:t>
            </a:r>
          </a:p>
        </p:txBody>
      </p:sp>
      <p:grpSp>
        <p:nvGrpSpPr>
          <p:cNvPr id="2" name="Group 5"/>
          <p:cNvGrpSpPr>
            <a:grpSpLocks/>
          </p:cNvGrpSpPr>
          <p:nvPr/>
        </p:nvGrpSpPr>
        <p:grpSpPr bwMode="auto">
          <a:xfrm>
            <a:off x="4957763" y="1317625"/>
            <a:ext cx="4186237" cy="4625975"/>
            <a:chOff x="3123" y="830"/>
            <a:chExt cx="2637" cy="2914"/>
          </a:xfrm>
        </p:grpSpPr>
        <p:sp>
          <p:nvSpPr>
            <p:cNvPr id="191494" name="Freeform 6"/>
            <p:cNvSpPr>
              <a:spLocks/>
            </p:cNvSpPr>
            <p:nvPr/>
          </p:nvSpPr>
          <p:spPr bwMode="auto">
            <a:xfrm>
              <a:off x="3501" y="3388"/>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1495" name="Freeform 7"/>
            <p:cNvSpPr>
              <a:spLocks/>
            </p:cNvSpPr>
            <p:nvPr/>
          </p:nvSpPr>
          <p:spPr bwMode="auto">
            <a:xfrm>
              <a:off x="3502" y="3042"/>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1496" name="Rectangle 8"/>
            <p:cNvSpPr>
              <a:spLocks noChangeArrowheads="1"/>
            </p:cNvSpPr>
            <p:nvPr/>
          </p:nvSpPr>
          <p:spPr bwMode="auto">
            <a:xfrm>
              <a:off x="3501" y="830"/>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1497" name="Line 9"/>
            <p:cNvSpPr>
              <a:spLocks noChangeShapeType="1"/>
            </p:cNvSpPr>
            <p:nvPr/>
          </p:nvSpPr>
          <p:spPr bwMode="auto">
            <a:xfrm>
              <a:off x="3513" y="126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498" name="Line 10"/>
            <p:cNvSpPr>
              <a:spLocks noChangeShapeType="1"/>
            </p:cNvSpPr>
            <p:nvPr/>
          </p:nvSpPr>
          <p:spPr bwMode="auto">
            <a:xfrm>
              <a:off x="3513" y="1524"/>
              <a:ext cx="1211" cy="0"/>
            </a:xfrm>
            <a:prstGeom prst="line">
              <a:avLst/>
            </a:prstGeom>
            <a:noFill/>
            <a:ln w="9525">
              <a:solidFill>
                <a:schemeClr val="bg2"/>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191499" name="Line 11"/>
            <p:cNvSpPr>
              <a:spLocks noChangeShapeType="1"/>
            </p:cNvSpPr>
            <p:nvPr/>
          </p:nvSpPr>
          <p:spPr bwMode="auto">
            <a:xfrm>
              <a:off x="3513" y="1757"/>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500" name="Line 12"/>
            <p:cNvSpPr>
              <a:spLocks noChangeShapeType="1"/>
            </p:cNvSpPr>
            <p:nvPr/>
          </p:nvSpPr>
          <p:spPr bwMode="auto">
            <a:xfrm>
              <a:off x="3513" y="2012"/>
              <a:ext cx="1211" cy="0"/>
            </a:xfrm>
            <a:prstGeom prst="line">
              <a:avLst/>
            </a:prstGeom>
            <a:noFill/>
            <a:ln w="9525">
              <a:solidFill>
                <a:srgbClr val="000000"/>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191501" name="Line 13"/>
            <p:cNvSpPr>
              <a:spLocks noChangeShapeType="1"/>
            </p:cNvSpPr>
            <p:nvPr/>
          </p:nvSpPr>
          <p:spPr bwMode="auto">
            <a:xfrm>
              <a:off x="3501" y="227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502" name="Line 14"/>
            <p:cNvSpPr>
              <a:spLocks noChangeShapeType="1"/>
            </p:cNvSpPr>
            <p:nvPr/>
          </p:nvSpPr>
          <p:spPr bwMode="auto">
            <a:xfrm>
              <a:off x="3513" y="2812"/>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503" name="Line 15"/>
            <p:cNvSpPr>
              <a:spLocks noChangeShapeType="1"/>
            </p:cNvSpPr>
            <p:nvPr/>
          </p:nvSpPr>
          <p:spPr bwMode="auto">
            <a:xfrm>
              <a:off x="3501" y="3051"/>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504" name="Line 16"/>
            <p:cNvSpPr>
              <a:spLocks noChangeShapeType="1"/>
            </p:cNvSpPr>
            <p:nvPr/>
          </p:nvSpPr>
          <p:spPr bwMode="auto">
            <a:xfrm>
              <a:off x="4712" y="3051"/>
              <a:ext cx="0"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1505" name="Text Box 17"/>
            <p:cNvSpPr txBox="1">
              <a:spLocks noChangeArrowheads="1"/>
            </p:cNvSpPr>
            <p:nvPr/>
          </p:nvSpPr>
          <p:spPr bwMode="auto">
            <a:xfrm>
              <a:off x="3992" y="888"/>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1506" name="Text Box 18"/>
            <p:cNvSpPr txBox="1">
              <a:spLocks noChangeArrowheads="1"/>
            </p:cNvSpPr>
            <p:nvPr/>
          </p:nvSpPr>
          <p:spPr bwMode="auto">
            <a:xfrm>
              <a:off x="3991" y="3093"/>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1507" name="Text Box 19"/>
            <p:cNvSpPr txBox="1">
              <a:spLocks noChangeArrowheads="1"/>
            </p:cNvSpPr>
            <p:nvPr/>
          </p:nvSpPr>
          <p:spPr bwMode="auto">
            <a:xfrm>
              <a:off x="3123" y="1158"/>
              <a:ext cx="329"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f86</a:t>
              </a:r>
              <a:endParaRPr lang="en-US" altLang="zh-CN" sz="2000">
                <a:effectLst>
                  <a:outerShdw blurRad="38100" dist="38100" dir="2700000" algn="tl">
                    <a:srgbClr val="DDDDDD"/>
                  </a:outerShdw>
                </a:effectLst>
                <a:cs typeface="宋体" charset="0"/>
              </a:endParaRPr>
            </a:p>
          </p:txBody>
        </p:sp>
        <p:sp>
          <p:nvSpPr>
            <p:cNvPr id="191508" name="Text Box 20"/>
            <p:cNvSpPr txBox="1">
              <a:spLocks noChangeArrowheads="1"/>
            </p:cNvSpPr>
            <p:nvPr/>
          </p:nvSpPr>
          <p:spPr bwMode="auto">
            <a:xfrm>
              <a:off x="3128" y="2129"/>
              <a:ext cx="320"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f8a</a:t>
              </a:r>
            </a:p>
          </p:txBody>
        </p:sp>
        <p:sp>
          <p:nvSpPr>
            <p:cNvPr id="191509" name="Text Box 21"/>
            <p:cNvSpPr txBox="1">
              <a:spLocks noChangeArrowheads="1"/>
            </p:cNvSpPr>
            <p:nvPr/>
          </p:nvSpPr>
          <p:spPr bwMode="auto">
            <a:xfrm>
              <a:off x="3128" y="2614"/>
              <a:ext cx="320"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f8c</a:t>
              </a:r>
            </a:p>
          </p:txBody>
        </p:sp>
        <p:sp>
          <p:nvSpPr>
            <p:cNvPr id="191510" name="Text Box 22"/>
            <p:cNvSpPr txBox="1">
              <a:spLocks noChangeArrowheads="1"/>
            </p:cNvSpPr>
            <p:nvPr/>
          </p:nvSpPr>
          <p:spPr bwMode="auto">
            <a:xfrm>
              <a:off x="3123" y="2372"/>
              <a:ext cx="32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f8b</a:t>
              </a:r>
            </a:p>
          </p:txBody>
        </p:sp>
        <p:sp>
          <p:nvSpPr>
            <p:cNvPr id="191511" name="Line 23"/>
            <p:cNvSpPr>
              <a:spLocks noChangeShapeType="1"/>
            </p:cNvSpPr>
            <p:nvPr/>
          </p:nvSpPr>
          <p:spPr bwMode="auto">
            <a:xfrm>
              <a:off x="3513" y="2534"/>
              <a:ext cx="1211" cy="0"/>
            </a:xfrm>
            <a:prstGeom prst="line">
              <a:avLst/>
            </a:prstGeom>
            <a:noFill/>
            <a:ln w="9525">
              <a:solidFill>
                <a:srgbClr val="000000"/>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191512" name="Line 24"/>
            <p:cNvSpPr>
              <a:spLocks noChangeShapeType="1"/>
            </p:cNvSpPr>
            <p:nvPr/>
          </p:nvSpPr>
          <p:spPr bwMode="auto">
            <a:xfrm flipH="1">
              <a:off x="4702" y="1272"/>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1513" name="Text Box 25"/>
            <p:cNvSpPr txBox="1">
              <a:spLocks noChangeArrowheads="1"/>
            </p:cNvSpPr>
            <p:nvPr/>
          </p:nvSpPr>
          <p:spPr bwMode="auto">
            <a:xfrm>
              <a:off x="4884" y="1118"/>
              <a:ext cx="840"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short</a:t>
              </a:r>
              <a:r>
                <a:rPr lang="zh-CN" altLang="en-US" sz="2000">
                  <a:effectLst>
                    <a:outerShdw blurRad="38100" dist="38100" dir="2700000" algn="tl">
                      <a:srgbClr val="DDDDDD"/>
                    </a:outerShdw>
                  </a:effectLst>
                  <a:cs typeface="宋体" charset="0"/>
                </a:rPr>
                <a:t>变量</a:t>
              </a:r>
              <a:r>
                <a:rPr lang="en-US" altLang="zh-CN">
                  <a:solidFill>
                    <a:srgbClr val="0000FF"/>
                  </a:solidFill>
                  <a:effectLst>
                    <a:outerShdw blurRad="38100" dist="38100" dir="2700000" algn="tl">
                      <a:srgbClr val="DDDDDD"/>
                    </a:outerShdw>
                  </a:effectLst>
                  <a:cs typeface="宋体" charset="0"/>
                </a:rPr>
                <a:t>a</a:t>
              </a:r>
              <a:endParaRPr lang="en-US" altLang="zh-CN" sz="2000">
                <a:effectLst>
                  <a:outerShdw blurRad="38100" dist="38100" dir="2700000" algn="tl">
                    <a:srgbClr val="DDDDDD"/>
                  </a:outerShdw>
                </a:effectLst>
                <a:cs typeface="宋体" charset="0"/>
              </a:endParaRPr>
            </a:p>
          </p:txBody>
        </p:sp>
        <p:sp>
          <p:nvSpPr>
            <p:cNvPr id="191514" name="Text Box 26"/>
            <p:cNvSpPr txBox="1">
              <a:spLocks noChangeArrowheads="1"/>
            </p:cNvSpPr>
            <p:nvPr/>
          </p:nvSpPr>
          <p:spPr bwMode="auto">
            <a:xfrm>
              <a:off x="3902" y="1382"/>
              <a:ext cx="308"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10</a:t>
              </a:r>
            </a:p>
          </p:txBody>
        </p:sp>
        <p:sp>
          <p:nvSpPr>
            <p:cNvPr id="191515" name="Line 27"/>
            <p:cNvSpPr>
              <a:spLocks noChangeShapeType="1"/>
            </p:cNvSpPr>
            <p:nvPr/>
          </p:nvSpPr>
          <p:spPr bwMode="auto">
            <a:xfrm flipH="1">
              <a:off x="4726" y="1752"/>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1516" name="Text Box 28"/>
            <p:cNvSpPr txBox="1">
              <a:spLocks noChangeArrowheads="1"/>
            </p:cNvSpPr>
            <p:nvPr/>
          </p:nvSpPr>
          <p:spPr bwMode="auto">
            <a:xfrm>
              <a:off x="4823" y="1598"/>
              <a:ext cx="937"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a:effectLst>
                    <a:outerShdw blurRad="38100" dist="38100" dir="2700000" algn="tl">
                      <a:srgbClr val="DDDDDD"/>
                    </a:outerShdw>
                  </a:effectLst>
                  <a:cs typeface="宋体" charset="0"/>
                </a:rPr>
                <a:t>指针变量</a:t>
              </a:r>
              <a:r>
                <a:rPr lang="en-US" altLang="zh-CN">
                  <a:solidFill>
                    <a:schemeClr val="accent2"/>
                  </a:solidFill>
                  <a:effectLst>
                    <a:outerShdw blurRad="38100" dist="38100" dir="2700000" algn="tl">
                      <a:srgbClr val="DDDDDD"/>
                    </a:outerShdw>
                  </a:effectLst>
                  <a:cs typeface="宋体" charset="0"/>
                </a:rPr>
                <a:t>pa</a:t>
              </a:r>
              <a:endParaRPr lang="en-US" altLang="zh-CN" sz="2000">
                <a:effectLst>
                  <a:outerShdw blurRad="38100" dist="38100" dir="2700000" algn="tl">
                    <a:srgbClr val="DDDDDD"/>
                  </a:outerShdw>
                </a:effectLst>
                <a:cs typeface="宋体" charset="0"/>
              </a:endParaRPr>
            </a:p>
          </p:txBody>
        </p:sp>
        <p:sp>
          <p:nvSpPr>
            <p:cNvPr id="191517" name="Text Box 29"/>
            <p:cNvSpPr txBox="1">
              <a:spLocks noChangeArrowheads="1"/>
            </p:cNvSpPr>
            <p:nvPr/>
          </p:nvSpPr>
          <p:spPr bwMode="auto">
            <a:xfrm>
              <a:off x="3123" y="1401"/>
              <a:ext cx="32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f87</a:t>
              </a:r>
            </a:p>
          </p:txBody>
        </p:sp>
        <p:sp>
          <p:nvSpPr>
            <p:cNvPr id="191518" name="Text Box 30"/>
            <p:cNvSpPr txBox="1">
              <a:spLocks noChangeArrowheads="1"/>
            </p:cNvSpPr>
            <p:nvPr/>
          </p:nvSpPr>
          <p:spPr bwMode="auto">
            <a:xfrm>
              <a:off x="3123" y="1644"/>
              <a:ext cx="32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f88</a:t>
              </a:r>
            </a:p>
          </p:txBody>
        </p:sp>
        <p:sp>
          <p:nvSpPr>
            <p:cNvPr id="191519" name="Text Box 31"/>
            <p:cNvSpPr txBox="1">
              <a:spLocks noChangeArrowheads="1"/>
            </p:cNvSpPr>
            <p:nvPr/>
          </p:nvSpPr>
          <p:spPr bwMode="auto">
            <a:xfrm>
              <a:off x="3123" y="1886"/>
              <a:ext cx="32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f89</a:t>
              </a:r>
            </a:p>
          </p:txBody>
        </p:sp>
        <p:sp>
          <p:nvSpPr>
            <p:cNvPr id="191520" name="Text Box 32"/>
            <p:cNvSpPr txBox="1">
              <a:spLocks noChangeArrowheads="1"/>
            </p:cNvSpPr>
            <p:nvPr/>
          </p:nvSpPr>
          <p:spPr bwMode="auto">
            <a:xfrm>
              <a:off x="3939" y="1878"/>
              <a:ext cx="329"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f86</a:t>
              </a:r>
              <a:endParaRPr lang="en-US" altLang="zh-CN" sz="2000">
                <a:solidFill>
                  <a:schemeClr val="accent2"/>
                </a:solidFill>
                <a:effectLst>
                  <a:outerShdw blurRad="38100" dist="38100" dir="2700000" algn="tl">
                    <a:srgbClr val="DDDDDD"/>
                  </a:outerShdw>
                </a:effectLst>
                <a:cs typeface="宋体" charset="0"/>
              </a:endParaRPr>
            </a:p>
          </p:txBody>
        </p:sp>
      </p:grpSp>
      <p:sp>
        <p:nvSpPr>
          <p:cNvPr id="3" name="日期占位符 2"/>
          <p:cNvSpPr>
            <a:spLocks noGrp="1"/>
          </p:cNvSpPr>
          <p:nvPr>
            <p:ph type="dt" sz="half" idx="10"/>
          </p:nvPr>
        </p:nvSpPr>
        <p:spPr/>
        <p:txBody>
          <a:bodyPr/>
          <a:lstStyle/>
          <a:p>
            <a:fld id="{A8451DE4-6336-B94A-B8E8-257437D9C82C}"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1492"/>
                                        </p:tgtEl>
                                        <p:attrNameLst>
                                          <p:attrName>style.visibility</p:attrName>
                                        </p:attrNameLst>
                                      </p:cBhvr>
                                      <p:to>
                                        <p:strVal val="visible"/>
                                      </p:to>
                                    </p:set>
                                    <p:anim calcmode="lin" valueType="num">
                                      <p:cBhvr additive="base">
                                        <p:cTn id="12" dur="500" fill="hold"/>
                                        <p:tgtEl>
                                          <p:spTgt spid="191492"/>
                                        </p:tgtEl>
                                        <p:attrNameLst>
                                          <p:attrName>ppt_x</p:attrName>
                                        </p:attrNameLst>
                                      </p:cBhvr>
                                      <p:tavLst>
                                        <p:tav tm="0">
                                          <p:val>
                                            <p:strVal val="0-#ppt_w/2"/>
                                          </p:val>
                                        </p:tav>
                                        <p:tav tm="100000">
                                          <p:val>
                                            <p:strVal val="#ppt_x"/>
                                          </p:val>
                                        </p:tav>
                                      </p:tavLst>
                                    </p:anim>
                                    <p:anim calcmode="lin" valueType="num">
                                      <p:cBhvr additive="base">
                                        <p:cTn id="13" dur="500" fill="hold"/>
                                        <p:tgtEl>
                                          <p:spTgt spid="1914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365125" y="415925"/>
            <a:ext cx="4400550" cy="396875"/>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b="1">
                <a:effectLst>
                  <a:outerShdw blurRad="38100" dist="38100" dir="2700000" algn="tl">
                    <a:srgbClr val="DDDDDD"/>
                  </a:outerShdw>
                </a:effectLst>
                <a:cs typeface="宋体" charset="0"/>
              </a:rPr>
              <a:t>例  输入两个数，并使其从大到小输出</a:t>
            </a:r>
            <a:endParaRPr lang="zh-CN" altLang="en-US" b="1">
              <a:effectLst>
                <a:outerShdw blurRad="38100" dist="38100" dir="2700000" algn="tl">
                  <a:srgbClr val="DDDDDD"/>
                </a:outerShdw>
              </a:effectLst>
              <a:cs typeface="宋体" charset="0"/>
            </a:endParaRPr>
          </a:p>
        </p:txBody>
      </p:sp>
      <p:sp>
        <p:nvSpPr>
          <p:cNvPr id="192515" name="Rectangle 3"/>
          <p:cNvSpPr>
            <a:spLocks noChangeArrowheads="1"/>
          </p:cNvSpPr>
          <p:nvPr/>
        </p:nvSpPr>
        <p:spPr bwMode="auto">
          <a:xfrm>
            <a:off x="0" y="1109663"/>
            <a:ext cx="5570538" cy="4524375"/>
          </a:xfrm>
          <a:prstGeom prst="rect">
            <a:avLst/>
          </a:prstGeom>
          <a:solidFill>
            <a:schemeClr val="bg1"/>
          </a:solidFill>
          <a:ln w="38100">
            <a:solidFill>
              <a:srgbClr val="008000"/>
            </a:solidFill>
            <a:miter lim="800000"/>
            <a:headEnd/>
            <a:tailEnd/>
          </a:ln>
          <a:effectLst/>
        </p:spPr>
        <p:txBody>
          <a:bodyPr wrap="none">
            <a:spAutoFit/>
          </a:bodyPr>
          <a:lstStyle/>
          <a:p>
            <a:pPr>
              <a:defRPr/>
            </a:pPr>
            <a:r>
              <a:rPr lang="en-US" altLang="zh-CN">
                <a:effectLst/>
                <a:latin typeface="Arial" charset="0"/>
                <a:cs typeface="Arial" charset="0"/>
              </a:rPr>
              <a:t>#include&lt;stdio.h&gt;</a:t>
            </a:r>
          </a:p>
          <a:p>
            <a:pPr>
              <a:defRPr/>
            </a:pPr>
            <a:r>
              <a:rPr lang="en-US" altLang="zh-CN">
                <a:effectLst/>
                <a:latin typeface="Arial" charset="0"/>
                <a:cs typeface="Arial" charset="0"/>
              </a:rPr>
              <a:t>int main()</a:t>
            </a:r>
          </a:p>
          <a:p>
            <a:pPr>
              <a:defRPr/>
            </a:pPr>
            <a:r>
              <a:rPr lang="en-US" altLang="zh-CN">
                <a:effectLst/>
                <a:latin typeface="Arial" charset="0"/>
                <a:cs typeface="Arial" charset="0"/>
              </a:rPr>
              <a:t>{   short int *p1,*p2,*p,a,b;</a:t>
            </a:r>
          </a:p>
          <a:p>
            <a:pPr>
              <a:defRPr/>
            </a:pPr>
            <a:r>
              <a:rPr lang="en-US" altLang="zh-CN">
                <a:effectLst/>
                <a:latin typeface="Arial" charset="0"/>
                <a:cs typeface="Arial" charset="0"/>
              </a:rPr>
              <a:t>     scanf("%hd%hd",&amp;a,&amp;b);</a:t>
            </a:r>
          </a:p>
          <a:p>
            <a:pPr>
              <a:defRPr/>
            </a:pPr>
            <a:r>
              <a:rPr lang="en-US" altLang="zh-CN">
                <a:effectLst/>
                <a:latin typeface="Arial" charset="0"/>
                <a:cs typeface="Arial" charset="0"/>
              </a:rPr>
              <a:t>    p1=&amp;a;  p2=&amp;b;</a:t>
            </a:r>
          </a:p>
          <a:p>
            <a:pPr>
              <a:defRPr/>
            </a:pPr>
            <a:r>
              <a:rPr lang="en-US" altLang="zh-CN">
                <a:effectLst/>
                <a:latin typeface="Arial" charset="0"/>
                <a:cs typeface="Arial" charset="0"/>
              </a:rPr>
              <a:t>    if(a&lt;b)</a:t>
            </a:r>
          </a:p>
          <a:p>
            <a:pPr>
              <a:defRPr/>
            </a:pPr>
            <a:r>
              <a:rPr lang="en-US" altLang="zh-CN">
                <a:effectLst/>
                <a:latin typeface="Arial" charset="0"/>
                <a:cs typeface="Arial" charset="0"/>
              </a:rPr>
              <a:t>    {  p=p1;  p1=p2;  p2=p;}</a:t>
            </a:r>
          </a:p>
          <a:p>
            <a:pPr>
              <a:defRPr/>
            </a:pPr>
            <a:r>
              <a:rPr lang="pt-BR" altLang="zh-CN">
                <a:effectLst/>
                <a:latin typeface="Arial" charset="0"/>
                <a:cs typeface="Arial" charset="0"/>
              </a:rPr>
              <a:t>    printf("a=%hd,b=%hd\n",a,b);</a:t>
            </a:r>
          </a:p>
          <a:p>
            <a:pPr>
              <a:defRPr/>
            </a:pPr>
            <a:r>
              <a:rPr lang="en-US" altLang="zh-CN">
                <a:effectLst/>
                <a:latin typeface="Arial" charset="0"/>
                <a:cs typeface="Arial" charset="0"/>
              </a:rPr>
              <a:t>    printf("max=%hd,min=%hd",*p1,*p2);</a:t>
            </a:r>
          </a:p>
          <a:p>
            <a:pPr>
              <a:defRPr/>
            </a:pPr>
            <a:r>
              <a:rPr lang="en-US" altLang="zh-CN">
                <a:effectLst/>
                <a:latin typeface="Arial" charset="0"/>
                <a:cs typeface="Arial" charset="0"/>
              </a:rPr>
              <a:t>}</a:t>
            </a:r>
          </a:p>
          <a:p>
            <a:pPr>
              <a:defRPr/>
            </a:pPr>
            <a:endParaRPr lang="zh-CN" altLang="en-US">
              <a:effectLst>
                <a:outerShdw blurRad="38100" dist="38100" dir="2700000" algn="tl">
                  <a:srgbClr val="DDDDDD"/>
                </a:outerShdw>
              </a:effectLst>
              <a:cs typeface="Arial" charset="0"/>
            </a:endParaRPr>
          </a:p>
          <a:p>
            <a:pPr>
              <a:defRPr/>
            </a:pPr>
            <a:endParaRPr lang="zh-CN" altLang="en-US">
              <a:effectLst>
                <a:outerShdw blurRad="38100" dist="38100" dir="2700000" algn="tl">
                  <a:srgbClr val="DDDDDD"/>
                </a:outerShdw>
              </a:effectLst>
              <a:cs typeface="Arial" charset="0"/>
            </a:endParaRPr>
          </a:p>
        </p:txBody>
      </p:sp>
      <p:sp>
        <p:nvSpPr>
          <p:cNvPr id="192516" name="Text Box 4"/>
          <p:cNvSpPr txBox="1">
            <a:spLocks noChangeArrowheads="1"/>
          </p:cNvSpPr>
          <p:nvPr/>
        </p:nvSpPr>
        <p:spPr bwMode="auto">
          <a:xfrm>
            <a:off x="314325" y="4910138"/>
            <a:ext cx="2887663" cy="7016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a=5,b=9</a:t>
            </a:r>
          </a:p>
          <a:p>
            <a:pPr eaLnBrk="1" hangingPunct="1"/>
            <a:r>
              <a:rPr kumimoji="0" lang="en-US" altLang="zh-CN" sz="2000">
                <a:effectLst>
                  <a:outerShdw blurRad="38100" dist="38100" dir="2700000" algn="tl">
                    <a:srgbClr val="FFFFFF"/>
                  </a:outerShdw>
                </a:effectLst>
              </a:rPr>
              <a:t>                    max=9,min=5</a:t>
            </a:r>
          </a:p>
        </p:txBody>
      </p:sp>
      <p:grpSp>
        <p:nvGrpSpPr>
          <p:cNvPr id="2" name="Group 5"/>
          <p:cNvGrpSpPr>
            <a:grpSpLocks/>
          </p:cNvGrpSpPr>
          <p:nvPr/>
        </p:nvGrpSpPr>
        <p:grpSpPr bwMode="auto">
          <a:xfrm>
            <a:off x="4795838" y="1279525"/>
            <a:ext cx="4348162" cy="4625975"/>
            <a:chOff x="2793" y="1118"/>
            <a:chExt cx="2739" cy="2914"/>
          </a:xfrm>
        </p:grpSpPr>
        <p:sp>
          <p:nvSpPr>
            <p:cNvPr id="192518" name="Freeform 6"/>
            <p:cNvSpPr>
              <a:spLocks/>
            </p:cNvSpPr>
            <p:nvPr/>
          </p:nvSpPr>
          <p:spPr bwMode="auto">
            <a:xfrm>
              <a:off x="3201" y="3676"/>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2519" name="Freeform 7"/>
            <p:cNvSpPr>
              <a:spLocks/>
            </p:cNvSpPr>
            <p:nvPr/>
          </p:nvSpPr>
          <p:spPr bwMode="auto">
            <a:xfrm>
              <a:off x="3202" y="3330"/>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2520" name="Rectangle 8"/>
            <p:cNvSpPr>
              <a:spLocks noChangeArrowheads="1"/>
            </p:cNvSpPr>
            <p:nvPr/>
          </p:nvSpPr>
          <p:spPr bwMode="auto">
            <a:xfrm>
              <a:off x="3201" y="1118"/>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2521" name="Line 9"/>
            <p:cNvSpPr>
              <a:spLocks noChangeShapeType="1"/>
            </p:cNvSpPr>
            <p:nvPr/>
          </p:nvSpPr>
          <p:spPr bwMode="auto">
            <a:xfrm>
              <a:off x="3213" y="155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2" name="Line 10"/>
            <p:cNvSpPr>
              <a:spLocks noChangeShapeType="1"/>
            </p:cNvSpPr>
            <p:nvPr/>
          </p:nvSpPr>
          <p:spPr bwMode="auto">
            <a:xfrm>
              <a:off x="3213" y="1812"/>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3" name="Line 11"/>
            <p:cNvSpPr>
              <a:spLocks noChangeShapeType="1"/>
            </p:cNvSpPr>
            <p:nvPr/>
          </p:nvSpPr>
          <p:spPr bwMode="auto">
            <a:xfrm>
              <a:off x="3213" y="2045"/>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4" name="Line 12"/>
            <p:cNvSpPr>
              <a:spLocks noChangeShapeType="1"/>
            </p:cNvSpPr>
            <p:nvPr/>
          </p:nvSpPr>
          <p:spPr bwMode="auto">
            <a:xfrm>
              <a:off x="3213" y="230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5" name="Line 13"/>
            <p:cNvSpPr>
              <a:spLocks noChangeShapeType="1"/>
            </p:cNvSpPr>
            <p:nvPr/>
          </p:nvSpPr>
          <p:spPr bwMode="auto">
            <a:xfrm>
              <a:off x="3201" y="255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6" name="Line 14"/>
            <p:cNvSpPr>
              <a:spLocks noChangeShapeType="1"/>
            </p:cNvSpPr>
            <p:nvPr/>
          </p:nvSpPr>
          <p:spPr bwMode="auto">
            <a:xfrm>
              <a:off x="3213" y="310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7" name="Line 15"/>
            <p:cNvSpPr>
              <a:spLocks noChangeShapeType="1"/>
            </p:cNvSpPr>
            <p:nvPr/>
          </p:nvSpPr>
          <p:spPr bwMode="auto">
            <a:xfrm>
              <a:off x="3201" y="3339"/>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8" name="Line 16"/>
            <p:cNvSpPr>
              <a:spLocks noChangeShapeType="1"/>
            </p:cNvSpPr>
            <p:nvPr/>
          </p:nvSpPr>
          <p:spPr bwMode="auto">
            <a:xfrm>
              <a:off x="4412" y="3339"/>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2529" name="Text Box 17"/>
            <p:cNvSpPr txBox="1">
              <a:spLocks noChangeArrowheads="1"/>
            </p:cNvSpPr>
            <p:nvPr/>
          </p:nvSpPr>
          <p:spPr bwMode="auto">
            <a:xfrm>
              <a:off x="3692" y="1176"/>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2530" name="Text Box 18"/>
            <p:cNvSpPr txBox="1">
              <a:spLocks noChangeArrowheads="1"/>
            </p:cNvSpPr>
            <p:nvPr/>
          </p:nvSpPr>
          <p:spPr bwMode="auto">
            <a:xfrm>
              <a:off x="3691" y="3381"/>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2531" name="Line 19"/>
            <p:cNvSpPr>
              <a:spLocks noChangeShapeType="1"/>
            </p:cNvSpPr>
            <p:nvPr/>
          </p:nvSpPr>
          <p:spPr bwMode="auto">
            <a:xfrm>
              <a:off x="3213" y="2822"/>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grpSp>
          <p:nvGrpSpPr>
            <p:cNvPr id="40986" name="Group 20"/>
            <p:cNvGrpSpPr>
              <a:grpSpLocks/>
            </p:cNvGrpSpPr>
            <p:nvPr/>
          </p:nvGrpSpPr>
          <p:grpSpPr bwMode="auto">
            <a:xfrm>
              <a:off x="4402" y="1406"/>
              <a:ext cx="1130" cy="288"/>
              <a:chOff x="4402" y="1406"/>
              <a:chExt cx="1130" cy="288"/>
            </a:xfrm>
          </p:grpSpPr>
          <p:sp>
            <p:nvSpPr>
              <p:cNvPr id="192533" name="Line 2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2534" name="Text Box 22"/>
              <p:cNvSpPr txBox="1">
                <a:spLocks noChangeArrowheads="1"/>
              </p:cNvSpPr>
              <p:nvPr/>
            </p:nvSpPr>
            <p:spPr bwMode="auto">
              <a:xfrm>
                <a:off x="4584" y="1406"/>
                <a:ext cx="948"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a:effectLst>
                      <a:outerShdw blurRad="38100" dist="38100" dir="2700000" algn="tl">
                        <a:srgbClr val="DDDDDD"/>
                      </a:outerShdw>
                    </a:effectLst>
                    <a:cs typeface="宋体" charset="0"/>
                  </a:rPr>
                  <a:t>指针变量</a:t>
                </a:r>
                <a:r>
                  <a:rPr lang="en-US" altLang="zh-CN">
                    <a:effectLst>
                      <a:outerShdw blurRad="38100" dist="38100" dir="2700000" algn="tl">
                        <a:srgbClr val="DDDDDD"/>
                      </a:outerShdw>
                    </a:effectLst>
                    <a:cs typeface="宋体" charset="0"/>
                  </a:rPr>
                  <a:t>p1</a:t>
                </a:r>
                <a:endParaRPr lang="en-US" altLang="zh-CN" sz="2000">
                  <a:effectLst>
                    <a:outerShdw blurRad="38100" dist="38100" dir="2700000" algn="tl">
                      <a:srgbClr val="DDDDDD"/>
                    </a:outerShdw>
                  </a:effectLst>
                  <a:cs typeface="宋体" charset="0"/>
                </a:endParaRPr>
              </a:p>
            </p:txBody>
          </p:sp>
        </p:grpSp>
        <p:grpSp>
          <p:nvGrpSpPr>
            <p:cNvPr id="40987" name="Group 23"/>
            <p:cNvGrpSpPr>
              <a:grpSpLocks/>
            </p:cNvGrpSpPr>
            <p:nvPr/>
          </p:nvGrpSpPr>
          <p:grpSpPr bwMode="auto">
            <a:xfrm>
              <a:off x="4402" y="1886"/>
              <a:ext cx="1029" cy="288"/>
              <a:chOff x="4426" y="1886"/>
              <a:chExt cx="1029" cy="288"/>
            </a:xfrm>
          </p:grpSpPr>
          <p:sp>
            <p:nvSpPr>
              <p:cNvPr id="192536" name="Line 2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2537" name="Text Box 25"/>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指针变量</a:t>
                </a:r>
                <a:r>
                  <a:rPr lang="en-US" altLang="zh-CN">
                    <a:effectLst>
                      <a:outerShdw blurRad="38100" dist="38100" dir="2700000" algn="tl">
                        <a:srgbClr val="DDDDDD"/>
                      </a:outerShdw>
                    </a:effectLst>
                    <a:cs typeface="宋体" charset="0"/>
                  </a:rPr>
                  <a:t>p</a:t>
                </a:r>
                <a:endParaRPr lang="en-US" altLang="zh-CN" sz="2000">
                  <a:effectLst>
                    <a:outerShdw blurRad="38100" dist="38100" dir="2700000" algn="tl">
                      <a:srgbClr val="DDDDDD"/>
                    </a:outerShdw>
                  </a:effectLst>
                  <a:cs typeface="宋体" charset="0"/>
                </a:endParaRPr>
              </a:p>
            </p:txBody>
          </p:sp>
        </p:grpSp>
        <p:grpSp>
          <p:nvGrpSpPr>
            <p:cNvPr id="40988" name="Group 26"/>
            <p:cNvGrpSpPr>
              <a:grpSpLocks/>
            </p:cNvGrpSpPr>
            <p:nvPr/>
          </p:nvGrpSpPr>
          <p:grpSpPr bwMode="auto">
            <a:xfrm>
              <a:off x="2793" y="1446"/>
              <a:ext cx="437" cy="1706"/>
              <a:chOff x="3513" y="1326"/>
              <a:chExt cx="437" cy="1706"/>
            </a:xfrm>
          </p:grpSpPr>
          <p:sp>
            <p:nvSpPr>
              <p:cNvPr id="192539" name="Text Box 27"/>
              <p:cNvSpPr txBox="1">
                <a:spLocks noChangeArrowheads="1"/>
              </p:cNvSpPr>
              <p:nvPr/>
            </p:nvSpPr>
            <p:spPr bwMode="auto">
              <a:xfrm>
                <a:off x="3513" y="1326"/>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2540" name="Text Box 28"/>
              <p:cNvSpPr txBox="1">
                <a:spLocks noChangeArrowheads="1"/>
              </p:cNvSpPr>
              <p:nvPr/>
            </p:nvSpPr>
            <p:spPr bwMode="auto">
              <a:xfrm>
                <a:off x="3514" y="229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336600"/>
                    </a:solidFill>
                    <a:effectLst>
                      <a:outerShdw blurRad="38100" dist="38100" dir="2700000" algn="tl">
                        <a:srgbClr val="C0C0C0"/>
                      </a:outerShdw>
                    </a:effectLst>
                  </a:rPr>
                  <a:t>2008</a:t>
                </a:r>
              </a:p>
            </p:txBody>
          </p:sp>
          <p:sp>
            <p:nvSpPr>
              <p:cNvPr id="192541" name="Text Box 29"/>
              <p:cNvSpPr txBox="1">
                <a:spLocks noChangeArrowheads="1"/>
              </p:cNvSpPr>
              <p:nvPr/>
            </p:nvSpPr>
            <p:spPr bwMode="auto">
              <a:xfrm>
                <a:off x="3674" y="2782"/>
                <a:ext cx="116" cy="250"/>
              </a:xfrm>
              <a:prstGeom prst="rect">
                <a:avLst/>
              </a:prstGeom>
              <a:noFill/>
              <a:ln w="9525">
                <a:noFill/>
                <a:miter lim="800000"/>
                <a:headEnd/>
                <a:tailEnd/>
              </a:ln>
              <a:effectLst/>
            </p:spPr>
            <p:txBody>
              <a:bodyPr wrap="none" anchor="ctr">
                <a:spAutoFit/>
              </a:bodyPr>
              <a:lstStyle/>
              <a:p>
                <a:pPr algn="ctr">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sp>
            <p:nvSpPr>
              <p:cNvPr id="192542" name="Text Box 30"/>
              <p:cNvSpPr txBox="1">
                <a:spLocks noChangeArrowheads="1"/>
              </p:cNvSpPr>
              <p:nvPr/>
            </p:nvSpPr>
            <p:spPr bwMode="auto">
              <a:xfrm>
                <a:off x="3673" y="2540"/>
                <a:ext cx="116" cy="250"/>
              </a:xfrm>
              <a:prstGeom prst="rect">
                <a:avLst/>
              </a:prstGeom>
              <a:noFill/>
              <a:ln w="9525">
                <a:noFill/>
                <a:miter lim="800000"/>
                <a:headEnd/>
                <a:tailEnd/>
              </a:ln>
              <a:effectLst/>
            </p:spPr>
            <p:txBody>
              <a:bodyPr wrap="none" anchor="ctr">
                <a:spAutoFit/>
              </a:bodyPr>
              <a:lstStyle/>
              <a:p>
                <a:pPr algn="ctr">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sp>
            <p:nvSpPr>
              <p:cNvPr id="192543" name="Text Box 31"/>
              <p:cNvSpPr txBox="1">
                <a:spLocks noChangeArrowheads="1"/>
              </p:cNvSpPr>
              <p:nvPr/>
            </p:nvSpPr>
            <p:spPr bwMode="auto">
              <a:xfrm>
                <a:off x="3513" y="1569"/>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2002</a:t>
                </a:r>
              </a:p>
            </p:txBody>
          </p:sp>
          <p:sp>
            <p:nvSpPr>
              <p:cNvPr id="192544" name="Text Box 32"/>
              <p:cNvSpPr txBox="1">
                <a:spLocks noChangeArrowheads="1"/>
              </p:cNvSpPr>
              <p:nvPr/>
            </p:nvSpPr>
            <p:spPr bwMode="auto">
              <a:xfrm>
                <a:off x="3513" y="181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2545" name="Text Box 33"/>
              <p:cNvSpPr txBox="1">
                <a:spLocks noChangeArrowheads="1"/>
              </p:cNvSpPr>
              <p:nvPr/>
            </p:nvSpPr>
            <p:spPr bwMode="auto">
              <a:xfrm>
                <a:off x="3513" y="2054"/>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2006</a:t>
                </a:r>
                <a:endParaRPr lang="en-US" altLang="zh-CN" sz="2000">
                  <a:effectLst>
                    <a:outerShdw blurRad="38100" dist="38100" dir="2700000" algn="tl">
                      <a:srgbClr val="DDDDDD"/>
                    </a:outerShdw>
                  </a:effectLst>
                  <a:cs typeface="宋体" charset="0"/>
                </a:endParaRPr>
              </a:p>
            </p:txBody>
          </p:sp>
        </p:grpSp>
        <p:grpSp>
          <p:nvGrpSpPr>
            <p:cNvPr id="40989" name="Group 34"/>
            <p:cNvGrpSpPr>
              <a:grpSpLocks/>
            </p:cNvGrpSpPr>
            <p:nvPr/>
          </p:nvGrpSpPr>
          <p:grpSpPr bwMode="auto">
            <a:xfrm>
              <a:off x="3216" y="1692"/>
              <a:ext cx="60" cy="1548"/>
              <a:chOff x="3960" y="1560"/>
              <a:chExt cx="60" cy="1548"/>
            </a:xfrm>
          </p:grpSpPr>
          <p:sp>
            <p:nvSpPr>
              <p:cNvPr id="192547" name="Line 3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48" name="Line 3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49" name="Line 3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0" name="Line 3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1" name="Line 3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2" name="Line 4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3" name="Line 4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0990" name="Group 42"/>
            <p:cNvGrpSpPr>
              <a:grpSpLocks/>
            </p:cNvGrpSpPr>
            <p:nvPr/>
          </p:nvGrpSpPr>
          <p:grpSpPr bwMode="auto">
            <a:xfrm>
              <a:off x="4344" y="1680"/>
              <a:ext cx="60" cy="1548"/>
              <a:chOff x="3960" y="1560"/>
              <a:chExt cx="60" cy="1548"/>
            </a:xfrm>
          </p:grpSpPr>
          <p:sp>
            <p:nvSpPr>
              <p:cNvPr id="192555" name="Line 4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6" name="Line 4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7" name="Line 4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8" name="Line 4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59" name="Line 4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60" name="Line 4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2561" name="Line 4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0991" name="Group 50"/>
            <p:cNvGrpSpPr>
              <a:grpSpLocks/>
            </p:cNvGrpSpPr>
            <p:nvPr/>
          </p:nvGrpSpPr>
          <p:grpSpPr bwMode="auto">
            <a:xfrm>
              <a:off x="4402" y="1646"/>
              <a:ext cx="1125" cy="288"/>
              <a:chOff x="4426" y="1886"/>
              <a:chExt cx="1125" cy="288"/>
            </a:xfrm>
          </p:grpSpPr>
          <p:sp>
            <p:nvSpPr>
              <p:cNvPr id="192563" name="Line 51"/>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2564" name="Text Box 52"/>
              <p:cNvSpPr txBox="1">
                <a:spLocks noChangeArrowheads="1"/>
              </p:cNvSpPr>
              <p:nvPr/>
            </p:nvSpPr>
            <p:spPr bwMode="auto">
              <a:xfrm>
                <a:off x="4523" y="1886"/>
                <a:ext cx="1028"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指针变量</a:t>
                </a:r>
                <a:r>
                  <a:rPr lang="en-US" altLang="zh-CN">
                    <a:effectLst>
                      <a:outerShdw blurRad="38100" dist="38100" dir="2700000" algn="tl">
                        <a:srgbClr val="DDDDDD"/>
                      </a:outerShdw>
                    </a:effectLst>
                    <a:cs typeface="宋体" charset="0"/>
                  </a:rPr>
                  <a:t>p2</a:t>
                </a:r>
                <a:endParaRPr lang="en-US" altLang="zh-CN" sz="2000">
                  <a:effectLst>
                    <a:outerShdw blurRad="38100" dist="38100" dir="2700000" algn="tl">
                      <a:srgbClr val="DDDDDD"/>
                    </a:outerShdw>
                  </a:effectLst>
                  <a:cs typeface="宋体" charset="0"/>
                </a:endParaRPr>
              </a:p>
            </p:txBody>
          </p:sp>
        </p:grpSp>
        <p:grpSp>
          <p:nvGrpSpPr>
            <p:cNvPr id="40992" name="Group 53"/>
            <p:cNvGrpSpPr>
              <a:grpSpLocks/>
            </p:cNvGrpSpPr>
            <p:nvPr/>
          </p:nvGrpSpPr>
          <p:grpSpPr bwMode="auto">
            <a:xfrm>
              <a:off x="4414" y="2433"/>
              <a:ext cx="1012" cy="250"/>
              <a:chOff x="4426" y="1917"/>
              <a:chExt cx="1012" cy="250"/>
            </a:xfrm>
          </p:grpSpPr>
          <p:sp>
            <p:nvSpPr>
              <p:cNvPr id="192566" name="Line 5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2567" name="Text Box 55"/>
              <p:cNvSpPr txBox="1">
                <a:spLocks noChangeArrowheads="1"/>
              </p:cNvSpPr>
              <p:nvPr/>
            </p:nvSpPr>
            <p:spPr bwMode="auto">
              <a:xfrm>
                <a:off x="4523" y="1917"/>
                <a:ext cx="915"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short</a:t>
                </a:r>
                <a:r>
                  <a:rPr kumimoji="0" lang="zh-CN" altLang="en-US" sz="2000">
                    <a:effectLst>
                      <a:outerShdw blurRad="38100" dist="38100" dir="2700000" algn="tl">
                        <a:srgbClr val="C0C0C0"/>
                      </a:outerShdw>
                    </a:effectLst>
                  </a:rPr>
                  <a:t>变量</a:t>
                </a:r>
                <a:r>
                  <a:rPr kumimoji="0" lang="en-US" altLang="zh-CN" sz="2000">
                    <a:effectLst>
                      <a:outerShdw blurRad="38100" dist="38100" dir="2700000" algn="tl">
                        <a:srgbClr val="C0C0C0"/>
                      </a:outerShdw>
                    </a:effectLst>
                  </a:rPr>
                  <a:t>b</a:t>
                </a:r>
              </a:p>
            </p:txBody>
          </p:sp>
        </p:grpSp>
        <p:grpSp>
          <p:nvGrpSpPr>
            <p:cNvPr id="40993" name="Group 56"/>
            <p:cNvGrpSpPr>
              <a:grpSpLocks/>
            </p:cNvGrpSpPr>
            <p:nvPr/>
          </p:nvGrpSpPr>
          <p:grpSpPr bwMode="auto">
            <a:xfrm>
              <a:off x="4414" y="2181"/>
              <a:ext cx="1003" cy="250"/>
              <a:chOff x="4426" y="1917"/>
              <a:chExt cx="1003" cy="250"/>
            </a:xfrm>
          </p:grpSpPr>
          <p:sp>
            <p:nvSpPr>
              <p:cNvPr id="192569" name="Line 57"/>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2570" name="Text Box 58"/>
              <p:cNvSpPr txBox="1">
                <a:spLocks noChangeArrowheads="1"/>
              </p:cNvSpPr>
              <p:nvPr/>
            </p:nvSpPr>
            <p:spPr bwMode="auto">
              <a:xfrm>
                <a:off x="4523" y="1917"/>
                <a:ext cx="90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short</a:t>
                </a:r>
                <a:r>
                  <a:rPr kumimoji="0" lang="zh-CN" altLang="en-US" sz="2000">
                    <a:effectLst>
                      <a:outerShdw blurRad="38100" dist="38100" dir="2700000" algn="tl">
                        <a:srgbClr val="C0C0C0"/>
                      </a:outerShdw>
                    </a:effectLst>
                  </a:rPr>
                  <a:t>变量</a:t>
                </a:r>
                <a:r>
                  <a:rPr kumimoji="0" lang="en-US" altLang="zh-CN" sz="2000">
                    <a:effectLst>
                      <a:outerShdw blurRad="38100" dist="38100" dir="2700000" algn="tl">
                        <a:srgbClr val="C0C0C0"/>
                      </a:outerShdw>
                    </a:effectLst>
                  </a:rPr>
                  <a:t>a</a:t>
                </a:r>
              </a:p>
            </p:txBody>
          </p:sp>
        </p:grpSp>
      </p:grpSp>
      <p:sp>
        <p:nvSpPr>
          <p:cNvPr id="192571" name="Text Box 59"/>
          <p:cNvSpPr txBox="1">
            <a:spLocks noChangeArrowheads="1"/>
          </p:cNvSpPr>
          <p:nvPr/>
        </p:nvSpPr>
        <p:spPr bwMode="auto">
          <a:xfrm>
            <a:off x="6175375" y="314642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2572" name="Text Box 60"/>
          <p:cNvSpPr txBox="1">
            <a:spLocks noChangeArrowheads="1"/>
          </p:cNvSpPr>
          <p:nvPr/>
        </p:nvSpPr>
        <p:spPr bwMode="auto">
          <a:xfrm>
            <a:off x="6072188" y="2047875"/>
            <a:ext cx="692150" cy="396875"/>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2006</a:t>
            </a:r>
            <a:endParaRPr lang="en-US" altLang="zh-CN" sz="2000">
              <a:solidFill>
                <a:schemeClr val="accent2"/>
              </a:solidFill>
              <a:effectLst>
                <a:outerShdw blurRad="38100" dist="38100" dir="2700000" algn="tl">
                  <a:srgbClr val="DDDDDD"/>
                </a:outerShdw>
              </a:effectLst>
              <a:cs typeface="宋体" charset="0"/>
            </a:endParaRPr>
          </a:p>
        </p:txBody>
      </p:sp>
      <p:sp>
        <p:nvSpPr>
          <p:cNvPr id="192573" name="Text Box 61"/>
          <p:cNvSpPr txBox="1">
            <a:spLocks noChangeArrowheads="1"/>
          </p:cNvSpPr>
          <p:nvPr/>
        </p:nvSpPr>
        <p:spPr bwMode="auto">
          <a:xfrm>
            <a:off x="6194425" y="354647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9</a:t>
            </a:r>
          </a:p>
        </p:txBody>
      </p:sp>
      <p:sp>
        <p:nvSpPr>
          <p:cNvPr id="192574" name="Text Box 62"/>
          <p:cNvSpPr txBox="1">
            <a:spLocks noChangeArrowheads="1"/>
          </p:cNvSpPr>
          <p:nvPr/>
        </p:nvSpPr>
        <p:spPr bwMode="auto">
          <a:xfrm>
            <a:off x="6072188" y="2428875"/>
            <a:ext cx="692150" cy="396875"/>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336600"/>
                </a:solidFill>
                <a:effectLst>
                  <a:outerShdw blurRad="38100" dist="38100" dir="2700000" algn="tl">
                    <a:srgbClr val="DDDDDD"/>
                  </a:outerShdw>
                </a:effectLst>
                <a:cs typeface="宋体" charset="0"/>
              </a:rPr>
              <a:t>2008</a:t>
            </a:r>
            <a:endParaRPr lang="en-US" altLang="zh-CN" sz="2000">
              <a:solidFill>
                <a:schemeClr val="accent2"/>
              </a:solidFill>
              <a:effectLst>
                <a:outerShdw blurRad="38100" dist="38100" dir="2700000" algn="tl">
                  <a:srgbClr val="DDDDDD"/>
                </a:outerShdw>
              </a:effectLst>
              <a:cs typeface="宋体" charset="0"/>
            </a:endParaRPr>
          </a:p>
        </p:txBody>
      </p:sp>
      <p:sp>
        <p:nvSpPr>
          <p:cNvPr id="192575" name="Text Box 63"/>
          <p:cNvSpPr txBox="1">
            <a:spLocks noChangeArrowheads="1"/>
          </p:cNvSpPr>
          <p:nvPr/>
        </p:nvSpPr>
        <p:spPr bwMode="auto">
          <a:xfrm>
            <a:off x="6091238" y="2771775"/>
            <a:ext cx="692150" cy="396875"/>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2006</a:t>
            </a:r>
            <a:endParaRPr lang="en-US" altLang="zh-CN" sz="2000">
              <a:solidFill>
                <a:schemeClr val="accent2"/>
              </a:solidFill>
              <a:effectLst>
                <a:outerShdw blurRad="38100" dist="38100" dir="2700000" algn="tl">
                  <a:srgbClr val="DDDDDD"/>
                </a:outerShdw>
              </a:effectLst>
              <a:cs typeface="宋体" charset="0"/>
            </a:endParaRPr>
          </a:p>
        </p:txBody>
      </p:sp>
      <p:sp>
        <p:nvSpPr>
          <p:cNvPr id="192576" name="Text Box 64"/>
          <p:cNvSpPr txBox="1">
            <a:spLocks noChangeArrowheads="1"/>
          </p:cNvSpPr>
          <p:nvPr/>
        </p:nvSpPr>
        <p:spPr bwMode="auto">
          <a:xfrm>
            <a:off x="6094413" y="1992313"/>
            <a:ext cx="688975" cy="396875"/>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sz="2000">
                <a:solidFill>
                  <a:srgbClr val="336600"/>
                </a:solidFill>
                <a:effectLst>
                  <a:outerShdw blurRad="38100" dist="38100" dir="2700000" algn="tl">
                    <a:srgbClr val="000000"/>
                  </a:outerShdw>
                </a:effectLst>
                <a:ea typeface="隶书" charset="0"/>
                <a:cs typeface="隶书" charset="0"/>
              </a:rPr>
              <a:t>2008</a:t>
            </a:r>
            <a:endParaRPr lang="en-US" altLang="zh-CN">
              <a:effectLst>
                <a:outerShdw blurRad="38100" dist="38100" dir="2700000" algn="tl">
                  <a:srgbClr val="FFFFFF"/>
                </a:outerShdw>
              </a:effectLst>
              <a:ea typeface="隶书" charset="0"/>
              <a:cs typeface="隶书" charset="0"/>
            </a:endParaRPr>
          </a:p>
        </p:txBody>
      </p:sp>
      <p:sp>
        <p:nvSpPr>
          <p:cNvPr id="192577" name="Text Box 65"/>
          <p:cNvSpPr txBox="1">
            <a:spLocks noChangeArrowheads="1"/>
          </p:cNvSpPr>
          <p:nvPr/>
        </p:nvSpPr>
        <p:spPr bwMode="auto">
          <a:xfrm>
            <a:off x="6113463" y="2354263"/>
            <a:ext cx="688975" cy="396875"/>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sz="2000">
                <a:solidFill>
                  <a:srgbClr val="FF3300"/>
                </a:solidFill>
                <a:effectLst>
                  <a:outerShdw blurRad="38100" dist="38100" dir="2700000" algn="tl">
                    <a:srgbClr val="000000"/>
                  </a:outerShdw>
                </a:effectLst>
                <a:ea typeface="隶书" charset="0"/>
                <a:cs typeface="隶书" charset="0"/>
              </a:rPr>
              <a:t>2006</a:t>
            </a:r>
            <a:endParaRPr lang="en-US" altLang="zh-CN">
              <a:effectLst>
                <a:outerShdw blurRad="38100" dist="38100" dir="2700000" algn="tl">
                  <a:srgbClr val="FFFFFF"/>
                </a:outerShdw>
              </a:effectLst>
              <a:ea typeface="隶书" charset="0"/>
              <a:cs typeface="隶书" charset="0"/>
            </a:endParaRPr>
          </a:p>
        </p:txBody>
      </p:sp>
      <p:sp>
        <p:nvSpPr>
          <p:cNvPr id="3" name="日期占位符 2"/>
          <p:cNvSpPr>
            <a:spLocks noGrp="1"/>
          </p:cNvSpPr>
          <p:nvPr>
            <p:ph type="dt" sz="half" idx="10"/>
          </p:nvPr>
        </p:nvSpPr>
        <p:spPr/>
        <p:txBody>
          <a:bodyPr/>
          <a:lstStyle/>
          <a:p>
            <a:fld id="{4AAACC25-E2C8-E548-A88F-EB0FBDD54FDC}"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19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2571">
                                            <p:txEl>
                                              <p:pRg st="0" end="0"/>
                                            </p:txEl>
                                          </p:spTgt>
                                        </p:tgtEl>
                                        <p:attrNameLst>
                                          <p:attrName>style.visibility</p:attrName>
                                        </p:attrNameLst>
                                      </p:cBhvr>
                                      <p:to>
                                        <p:strVal val="visible"/>
                                      </p:to>
                                    </p:set>
                                    <p:animEffect transition="in" filter="box(out)">
                                      <p:cBhvr>
                                        <p:cTn id="12" dur="500"/>
                                        <p:tgtEl>
                                          <p:spTgt spid="19257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2573">
                                            <p:txEl>
                                              <p:pRg st="0" end="0"/>
                                            </p:txEl>
                                          </p:spTgt>
                                        </p:tgtEl>
                                        <p:attrNameLst>
                                          <p:attrName>style.visibility</p:attrName>
                                        </p:attrNameLst>
                                      </p:cBhvr>
                                      <p:to>
                                        <p:strVal val="visible"/>
                                      </p:to>
                                    </p:set>
                                    <p:animEffect transition="in" filter="box(out)">
                                      <p:cBhvr>
                                        <p:cTn id="17" dur="500"/>
                                        <p:tgtEl>
                                          <p:spTgt spid="19257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2572">
                                            <p:txEl>
                                              <p:pRg st="0" end="0"/>
                                            </p:txEl>
                                          </p:spTgt>
                                        </p:tgtEl>
                                        <p:attrNameLst>
                                          <p:attrName>style.visibility</p:attrName>
                                        </p:attrNameLst>
                                      </p:cBhvr>
                                      <p:to>
                                        <p:strVal val="visible"/>
                                      </p:to>
                                    </p:set>
                                    <p:animEffect transition="in" filter="box(out)">
                                      <p:cBhvr>
                                        <p:cTn id="22" dur="500"/>
                                        <p:tgtEl>
                                          <p:spTgt spid="19257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74"/>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92575">
                                            <p:txEl>
                                              <p:pRg st="0" end="0"/>
                                            </p:txEl>
                                          </p:spTgt>
                                        </p:tgtEl>
                                        <p:attrNameLst>
                                          <p:attrName>style.visibility</p:attrName>
                                        </p:attrNameLst>
                                      </p:cBhvr>
                                      <p:to>
                                        <p:strVal val="visible"/>
                                      </p:to>
                                    </p:set>
                                    <p:animEffect transition="in" filter="box(out)">
                                      <p:cBhvr>
                                        <p:cTn id="31" dur="500"/>
                                        <p:tgtEl>
                                          <p:spTgt spid="192575">
                                            <p:txEl>
                                              <p:pRg st="0" end="0"/>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92576"/>
                                        </p:tgtEl>
                                        <p:attrNameLst>
                                          <p:attrName>style.visibility</p:attrName>
                                        </p:attrNameLst>
                                      </p:cBhvr>
                                      <p:to>
                                        <p:strVal val="visible"/>
                                      </p:to>
                                    </p:set>
                                    <p:animEffect transition="in" filter="box(out)">
                                      <p:cBhvr>
                                        <p:cTn id="36" dur="500"/>
                                        <p:tgtEl>
                                          <p:spTgt spid="192576"/>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92577"/>
                                        </p:tgtEl>
                                        <p:attrNameLst>
                                          <p:attrName>style.visibility</p:attrName>
                                        </p:attrNameLst>
                                      </p:cBhvr>
                                      <p:to>
                                        <p:strVal val="visible"/>
                                      </p:to>
                                    </p:set>
                                    <p:animEffect transition="in" filter="box(out)">
                                      <p:cBhvr>
                                        <p:cTn id="41" dur="500"/>
                                        <p:tgtEl>
                                          <p:spTgt spid="192577"/>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92516"/>
                                        </p:tgtEl>
                                        <p:attrNameLst>
                                          <p:attrName>style.visibility</p:attrName>
                                        </p:attrNameLst>
                                      </p:cBhvr>
                                      <p:to>
                                        <p:strVal val="visible"/>
                                      </p:to>
                                    </p:set>
                                    <p:animEffect transition="in" filter="box(out)">
                                      <p:cBhvr>
                                        <p:cTn id="46" dur="500"/>
                                        <p:tgtEl>
                                          <p:spTgt spid="192516"/>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nimBg="1" autoUpdateAnimBg="0"/>
      <p:bldP spid="192571" grpId="0" build="p" autoUpdateAnimBg="0"/>
      <p:bldP spid="192572" grpId="0" build="p" autoUpdateAnimBg="0"/>
      <p:bldP spid="192573" grpId="0" build="p" autoUpdateAnimBg="0"/>
      <p:bldP spid="192574" grpId="0" autoUpdateAnimBg="0"/>
      <p:bldP spid="192575" grpId="0" build="p" autoUpdateAnimBg="0"/>
      <p:bldP spid="192576" grpId="0" animBg="1" autoUpdateAnimBg="0"/>
      <p:bldP spid="1925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685800" y="484632"/>
            <a:ext cx="7772400" cy="1144168"/>
          </a:xfrm>
        </p:spPr>
        <p:txBody>
          <a:bodyPr/>
          <a:lstStyle/>
          <a:p>
            <a:pPr>
              <a:defRPr/>
            </a:pPr>
            <a:r>
              <a:rPr lang="zh-CN" altLang="en-US">
                <a:cs typeface="+mj-cs"/>
              </a:rPr>
              <a:t>内容提要</a:t>
            </a:r>
          </a:p>
        </p:txBody>
      </p:sp>
      <p:sp>
        <p:nvSpPr>
          <p:cNvPr id="316419" name="Rectangle 3"/>
          <p:cNvSpPr>
            <a:spLocks noGrp="1" noChangeArrowheads="1"/>
          </p:cNvSpPr>
          <p:nvPr>
            <p:ph idx="1"/>
          </p:nvPr>
        </p:nvSpPr>
        <p:spPr>
          <a:xfrm>
            <a:off x="685800" y="1484313"/>
            <a:ext cx="7772400" cy="5113337"/>
          </a:xfrm>
        </p:spPr>
        <p:txBody>
          <a:bodyPr/>
          <a:lstStyle/>
          <a:p>
            <a:pPr marL="533400" indent="-533400" eaLnBrk="1">
              <a:lnSpc>
                <a:spcPct val="85000"/>
              </a:lnSpc>
            </a:pPr>
            <a:r>
              <a:rPr lang="zh-CN" altLang="en-US" dirty="0"/>
              <a:t>指针的概念；</a:t>
            </a:r>
          </a:p>
          <a:p>
            <a:pPr marL="1022350" lvl="1" indent="-457200" eaLnBrk="1">
              <a:lnSpc>
                <a:spcPct val="85000"/>
              </a:lnSpc>
            </a:pPr>
            <a:r>
              <a:rPr lang="zh-CN" altLang="en-US" dirty="0"/>
              <a:t>难点：对指针数据类型的理解 </a:t>
            </a:r>
          </a:p>
          <a:p>
            <a:pPr marL="533400" indent="-533400" eaLnBrk="1">
              <a:lnSpc>
                <a:spcPct val="85000"/>
              </a:lnSpc>
            </a:pPr>
            <a:r>
              <a:rPr lang="zh-CN" altLang="en-US" dirty="0"/>
              <a:t>数组的下标法引用和指针法引用；</a:t>
            </a:r>
          </a:p>
          <a:p>
            <a:pPr marL="1022350" lvl="1" indent="-457200" eaLnBrk="1">
              <a:lnSpc>
                <a:spcPct val="85000"/>
              </a:lnSpc>
            </a:pPr>
            <a:r>
              <a:rPr lang="zh-CN" altLang="en-US" dirty="0"/>
              <a:t>难点：二维数组的地址和指针概念  </a:t>
            </a:r>
          </a:p>
          <a:p>
            <a:pPr marL="533400" indent="-533400" eaLnBrk="1">
              <a:lnSpc>
                <a:spcPct val="85000"/>
              </a:lnSpc>
            </a:pPr>
            <a:r>
              <a:rPr lang="zh-CN" altLang="en-US" dirty="0"/>
              <a:t>利用字符指针存取字符串；</a:t>
            </a:r>
          </a:p>
          <a:p>
            <a:pPr marL="1022350" lvl="1" indent="-457200" eaLnBrk="1">
              <a:lnSpc>
                <a:spcPct val="85000"/>
              </a:lnSpc>
            </a:pPr>
            <a:r>
              <a:rPr lang="zh-CN" altLang="en-US" dirty="0"/>
              <a:t>难点：字符数组和字符指针的区别与联系 </a:t>
            </a:r>
          </a:p>
          <a:p>
            <a:pPr marL="533400" indent="-533400" eaLnBrk="1">
              <a:lnSpc>
                <a:spcPct val="85000"/>
              </a:lnSpc>
            </a:pPr>
            <a:r>
              <a:rPr lang="zh-CN" altLang="en-US" dirty="0"/>
              <a:t>指针数组应用；</a:t>
            </a:r>
          </a:p>
          <a:p>
            <a:pPr marL="1022350" lvl="1" indent="-457200" eaLnBrk="1">
              <a:lnSpc>
                <a:spcPct val="85000"/>
              </a:lnSpc>
            </a:pPr>
            <a:r>
              <a:rPr lang="zh-CN" altLang="en-US" dirty="0"/>
              <a:t>难点：指向数组的指针与指针数组的区别 </a:t>
            </a:r>
          </a:p>
          <a:p>
            <a:pPr marL="1022350" lvl="1" indent="-457200" eaLnBrk="1">
              <a:lnSpc>
                <a:spcPct val="85000"/>
              </a:lnSpc>
            </a:pPr>
            <a:r>
              <a:rPr lang="zh-CN" altLang="en-US" dirty="0"/>
              <a:t>带参数的</a:t>
            </a:r>
            <a:r>
              <a:rPr lang="en-US" altLang="zh-CN" dirty="0"/>
              <a:t>main</a:t>
            </a:r>
            <a:r>
              <a:rPr lang="zh-CN" altLang="en-US" dirty="0"/>
              <a:t>函数；</a:t>
            </a:r>
          </a:p>
        </p:txBody>
      </p:sp>
      <p:sp>
        <p:nvSpPr>
          <p:cNvPr id="2" name="日期占位符 1"/>
          <p:cNvSpPr>
            <a:spLocks noGrp="1"/>
          </p:cNvSpPr>
          <p:nvPr>
            <p:ph type="dt" sz="half" idx="10"/>
          </p:nvPr>
        </p:nvSpPr>
        <p:spPr/>
        <p:txBody>
          <a:bodyPr/>
          <a:lstStyle/>
          <a:p>
            <a:fld id="{EE9C6887-4F6D-0441-BE01-103BC9FEC320}"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idx="1"/>
          </p:nvPr>
        </p:nvSpPr>
        <p:spPr>
          <a:xfrm>
            <a:off x="334963" y="365125"/>
            <a:ext cx="8548687" cy="942975"/>
          </a:xfrm>
        </p:spPr>
        <p:txBody>
          <a:bodyPr/>
          <a:lstStyle/>
          <a:p>
            <a:pPr lvl="1">
              <a:lnSpc>
                <a:spcPct val="80000"/>
              </a:lnSpc>
            </a:pPr>
            <a:r>
              <a:rPr lang="zh-CN" altLang="en-US"/>
              <a:t>指针变量作为函数参数</a:t>
            </a:r>
            <a:r>
              <a:rPr lang="en-US" altLang="zh-CN"/>
              <a:t>——</a:t>
            </a:r>
            <a:r>
              <a:rPr lang="zh-CN" altLang="en-US">
                <a:solidFill>
                  <a:srgbClr val="FF3300"/>
                </a:solidFill>
              </a:rPr>
              <a:t>地址传递</a:t>
            </a:r>
          </a:p>
          <a:p>
            <a:pPr lvl="2">
              <a:lnSpc>
                <a:spcPct val="80000"/>
              </a:lnSpc>
              <a:buFont typeface="Wingdings" charset="2"/>
              <a:buNone/>
            </a:pPr>
            <a:r>
              <a:rPr lang="zh-CN" altLang="en-US"/>
              <a:t>作用：将一个变量的地址传送给被调用函数的形参</a:t>
            </a:r>
          </a:p>
          <a:p>
            <a:pPr lvl="2">
              <a:lnSpc>
                <a:spcPct val="80000"/>
              </a:lnSpc>
              <a:buFont typeface="Wingdings" charset="2"/>
              <a:buNone/>
            </a:pPr>
            <a:r>
              <a:rPr lang="zh-CN" altLang="en-US"/>
              <a:t>特点：</a:t>
            </a:r>
            <a:r>
              <a:rPr lang="zh-CN" altLang="en-US">
                <a:solidFill>
                  <a:srgbClr val="0000FF"/>
                </a:solidFill>
              </a:rPr>
              <a:t>共享内存</a:t>
            </a:r>
            <a:r>
              <a:rPr lang="en-US" altLang="zh-CN">
                <a:solidFill>
                  <a:srgbClr val="0000FF"/>
                </a:solidFill>
              </a:rPr>
              <a:t>,</a:t>
            </a:r>
            <a:r>
              <a:rPr lang="en-US" altLang="zh-CN">
                <a:solidFill>
                  <a:srgbClr val="FF3300"/>
                </a:solidFill>
              </a:rPr>
              <a:t>“</a:t>
            </a:r>
            <a:r>
              <a:rPr lang="zh-CN" altLang="en-US">
                <a:solidFill>
                  <a:srgbClr val="0000FF"/>
                </a:solidFill>
              </a:rPr>
              <a:t>双向</a:t>
            </a:r>
            <a:r>
              <a:rPr lang="zh-CN" altLang="en-US">
                <a:solidFill>
                  <a:srgbClr val="FF3300"/>
                </a:solidFill>
              </a:rPr>
              <a:t>”</a:t>
            </a:r>
            <a:r>
              <a:rPr lang="zh-CN" altLang="en-US">
                <a:solidFill>
                  <a:srgbClr val="0000FF"/>
                </a:solidFill>
              </a:rPr>
              <a:t>传递</a:t>
            </a:r>
          </a:p>
        </p:txBody>
      </p:sp>
      <p:sp>
        <p:nvSpPr>
          <p:cNvPr id="193539" name="Text Box 3"/>
          <p:cNvSpPr txBox="1">
            <a:spLocks noChangeArrowheads="1"/>
          </p:cNvSpPr>
          <p:nvPr/>
        </p:nvSpPr>
        <p:spPr bwMode="auto">
          <a:xfrm>
            <a:off x="476250" y="1693863"/>
            <a:ext cx="3582988" cy="5262562"/>
          </a:xfrm>
          <a:prstGeom prst="rect">
            <a:avLst/>
          </a:prstGeom>
          <a:solidFill>
            <a:srgbClr val="E1FFF7"/>
          </a:solidFill>
          <a:ln w="38100">
            <a:solidFill>
              <a:srgbClr val="008000"/>
            </a:solidFill>
            <a:miter lim="800000"/>
            <a:headEnd/>
            <a:tailEnd/>
          </a:ln>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latin typeface="Arial" charset="0"/>
              </a:rPr>
              <a:t>#include&lt;stdio.h&gt;</a:t>
            </a:r>
          </a:p>
          <a:p>
            <a:r>
              <a:rPr kumimoji="0" lang="en-US" altLang="zh-CN">
                <a:effectLst/>
                <a:latin typeface="Arial" charset="0"/>
              </a:rPr>
              <a:t>void swap(int  x,int y)</a:t>
            </a:r>
          </a:p>
          <a:p>
            <a:r>
              <a:rPr kumimoji="0" lang="en-US" altLang="zh-CN">
                <a:effectLst/>
                <a:latin typeface="Arial" charset="0"/>
              </a:rPr>
              <a:t>{   int  temp;</a:t>
            </a:r>
          </a:p>
          <a:p>
            <a:r>
              <a:rPr kumimoji="0" lang="en-US" altLang="zh-CN">
                <a:effectLst/>
                <a:latin typeface="Arial" charset="0"/>
              </a:rPr>
              <a:t>     temp=x;</a:t>
            </a:r>
          </a:p>
          <a:p>
            <a:r>
              <a:rPr kumimoji="0" lang="en-US" altLang="zh-CN">
                <a:effectLst/>
                <a:latin typeface="Arial" charset="0"/>
              </a:rPr>
              <a:t>     x=y;</a:t>
            </a:r>
          </a:p>
          <a:p>
            <a:r>
              <a:rPr kumimoji="0" lang="en-US" altLang="zh-CN">
                <a:effectLst/>
                <a:latin typeface="Arial" charset="0"/>
              </a:rPr>
              <a:t>     y=temp;</a:t>
            </a:r>
          </a:p>
          <a:p>
            <a:r>
              <a:rPr kumimoji="0" lang="en-US" altLang="zh-CN">
                <a:effectLst/>
                <a:latin typeface="Arial" charset="0"/>
              </a:rPr>
              <a:t>}</a:t>
            </a:r>
          </a:p>
          <a:p>
            <a:r>
              <a:rPr kumimoji="0" lang="en-US" altLang="zh-CN">
                <a:effectLst/>
                <a:latin typeface="Arial" charset="0"/>
              </a:rPr>
              <a:t>int main()</a:t>
            </a:r>
          </a:p>
          <a:p>
            <a:r>
              <a:rPr kumimoji="0" lang="en-US" altLang="zh-CN">
                <a:effectLst/>
                <a:latin typeface="Arial" charset="0"/>
              </a:rPr>
              <a:t>{   int a,b;</a:t>
            </a:r>
          </a:p>
          <a:p>
            <a:r>
              <a:rPr kumimoji="0" lang="en-US" altLang="zh-CN">
                <a:effectLst/>
                <a:latin typeface="Arial" charset="0"/>
              </a:rPr>
              <a:t>    scanf("%d%d",&amp;a,&amp;b);</a:t>
            </a:r>
          </a:p>
          <a:p>
            <a:r>
              <a:rPr kumimoji="0" lang="en-US" altLang="zh-CN">
                <a:effectLst/>
                <a:latin typeface="Arial" charset="0"/>
              </a:rPr>
              <a:t>    if(a&lt;b)  </a:t>
            </a:r>
          </a:p>
          <a:p>
            <a:r>
              <a:rPr kumimoji="0" lang="en-US" altLang="zh-CN">
                <a:effectLst/>
                <a:latin typeface="Arial" charset="0"/>
              </a:rPr>
              <a:t>	swap(a,b);</a:t>
            </a:r>
          </a:p>
          <a:p>
            <a:r>
              <a:rPr kumimoji="0" lang="en-US" altLang="zh-CN">
                <a:effectLst/>
                <a:latin typeface="Arial" charset="0"/>
              </a:rPr>
              <a:t>    printf("%d,%d",a,b);</a:t>
            </a:r>
          </a:p>
          <a:p>
            <a:r>
              <a:rPr kumimoji="0" lang="en-US" altLang="zh-CN">
                <a:effectLst/>
                <a:latin typeface="Arial" charset="0"/>
              </a:rPr>
              <a:t>}</a:t>
            </a:r>
          </a:p>
        </p:txBody>
      </p:sp>
      <p:sp>
        <p:nvSpPr>
          <p:cNvPr id="193540" name="Text Box 4"/>
          <p:cNvSpPr txBox="1">
            <a:spLocks noChangeArrowheads="1"/>
          </p:cNvSpPr>
          <p:nvPr/>
        </p:nvSpPr>
        <p:spPr bwMode="auto">
          <a:xfrm>
            <a:off x="438150" y="1301750"/>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sp>
        <p:nvSpPr>
          <p:cNvPr id="193541" name="Text Box 5"/>
          <p:cNvSpPr txBox="1">
            <a:spLocks noChangeArrowheads="1"/>
          </p:cNvSpPr>
          <p:nvPr/>
        </p:nvSpPr>
        <p:spPr bwMode="auto">
          <a:xfrm>
            <a:off x="5375275" y="4111625"/>
            <a:ext cx="184150" cy="396875"/>
          </a:xfrm>
          <a:prstGeom prst="rect">
            <a:avLst/>
          </a:prstGeom>
          <a:noFill/>
          <a:ln w="9525">
            <a:noFill/>
            <a:miter lim="800000"/>
            <a:headEnd/>
            <a:tailEnd/>
          </a:ln>
          <a:effectLst/>
        </p:spPr>
        <p:txBody>
          <a:bodyPr wrap="none" anchor="ctr">
            <a:spAutoFit/>
          </a:bodyPr>
          <a:lstStyle/>
          <a:p>
            <a:pPr algn="ctr">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grpSp>
        <p:nvGrpSpPr>
          <p:cNvPr id="2" name="Group 6"/>
          <p:cNvGrpSpPr>
            <a:grpSpLocks/>
          </p:cNvGrpSpPr>
          <p:nvPr/>
        </p:nvGrpSpPr>
        <p:grpSpPr bwMode="auto">
          <a:xfrm>
            <a:off x="5099050" y="1279525"/>
            <a:ext cx="2609850" cy="4625975"/>
            <a:chOff x="3008" y="806"/>
            <a:chExt cx="1644" cy="2914"/>
          </a:xfrm>
        </p:grpSpPr>
        <p:sp>
          <p:nvSpPr>
            <p:cNvPr id="193543" name="Freeform 7"/>
            <p:cNvSpPr>
              <a:spLocks/>
            </p:cNvSpPr>
            <p:nvPr/>
          </p:nvSpPr>
          <p:spPr bwMode="auto">
            <a:xfrm>
              <a:off x="3429"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3544" name="Freeform 8"/>
            <p:cNvSpPr>
              <a:spLocks/>
            </p:cNvSpPr>
            <p:nvPr/>
          </p:nvSpPr>
          <p:spPr bwMode="auto">
            <a:xfrm>
              <a:off x="3430"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3545" name="Rectangle 9"/>
            <p:cNvSpPr>
              <a:spLocks noChangeArrowheads="1"/>
            </p:cNvSpPr>
            <p:nvPr/>
          </p:nvSpPr>
          <p:spPr bwMode="auto">
            <a:xfrm>
              <a:off x="3429"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3546" name="Line 10"/>
            <p:cNvSpPr>
              <a:spLocks noChangeShapeType="1"/>
            </p:cNvSpPr>
            <p:nvPr/>
          </p:nvSpPr>
          <p:spPr bwMode="auto">
            <a:xfrm>
              <a:off x="3441"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47" name="Line 11"/>
            <p:cNvSpPr>
              <a:spLocks noChangeShapeType="1"/>
            </p:cNvSpPr>
            <p:nvPr/>
          </p:nvSpPr>
          <p:spPr bwMode="auto">
            <a:xfrm>
              <a:off x="3441"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48" name="Line 12"/>
            <p:cNvSpPr>
              <a:spLocks noChangeShapeType="1"/>
            </p:cNvSpPr>
            <p:nvPr/>
          </p:nvSpPr>
          <p:spPr bwMode="auto">
            <a:xfrm>
              <a:off x="3441"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49" name="Line 13"/>
            <p:cNvSpPr>
              <a:spLocks noChangeShapeType="1"/>
            </p:cNvSpPr>
            <p:nvPr/>
          </p:nvSpPr>
          <p:spPr bwMode="auto">
            <a:xfrm>
              <a:off x="3441"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0" name="Line 14"/>
            <p:cNvSpPr>
              <a:spLocks noChangeShapeType="1"/>
            </p:cNvSpPr>
            <p:nvPr/>
          </p:nvSpPr>
          <p:spPr bwMode="auto">
            <a:xfrm>
              <a:off x="3429"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1" name="Line 15"/>
            <p:cNvSpPr>
              <a:spLocks noChangeShapeType="1"/>
            </p:cNvSpPr>
            <p:nvPr/>
          </p:nvSpPr>
          <p:spPr bwMode="auto">
            <a:xfrm>
              <a:off x="3441"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2" name="Line 16"/>
            <p:cNvSpPr>
              <a:spLocks noChangeShapeType="1"/>
            </p:cNvSpPr>
            <p:nvPr/>
          </p:nvSpPr>
          <p:spPr bwMode="auto">
            <a:xfrm>
              <a:off x="3429"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3" name="Line 17"/>
            <p:cNvSpPr>
              <a:spLocks noChangeShapeType="1"/>
            </p:cNvSpPr>
            <p:nvPr/>
          </p:nvSpPr>
          <p:spPr bwMode="auto">
            <a:xfrm>
              <a:off x="4640"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4" name="Text Box 18"/>
            <p:cNvSpPr txBox="1">
              <a:spLocks noChangeArrowheads="1"/>
            </p:cNvSpPr>
            <p:nvPr/>
          </p:nvSpPr>
          <p:spPr bwMode="auto">
            <a:xfrm>
              <a:off x="3920"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3555" name="Text Box 19"/>
            <p:cNvSpPr txBox="1">
              <a:spLocks noChangeArrowheads="1"/>
            </p:cNvSpPr>
            <p:nvPr/>
          </p:nvSpPr>
          <p:spPr bwMode="auto">
            <a:xfrm>
              <a:off x="3919" y="3069"/>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3556" name="Line 20"/>
            <p:cNvSpPr>
              <a:spLocks noChangeShapeType="1"/>
            </p:cNvSpPr>
            <p:nvPr/>
          </p:nvSpPr>
          <p:spPr bwMode="auto">
            <a:xfrm>
              <a:off x="3441"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3557" name="Text Box 21"/>
            <p:cNvSpPr txBox="1">
              <a:spLocks noChangeArrowheads="1"/>
            </p:cNvSpPr>
            <p:nvPr/>
          </p:nvSpPr>
          <p:spPr bwMode="auto">
            <a:xfrm>
              <a:off x="3021"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3558" name="Text Box 22"/>
            <p:cNvSpPr txBox="1">
              <a:spLocks noChangeArrowheads="1"/>
            </p:cNvSpPr>
            <p:nvPr/>
          </p:nvSpPr>
          <p:spPr bwMode="auto">
            <a:xfrm>
              <a:off x="3022"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3559" name="Text Box 23"/>
            <p:cNvSpPr txBox="1">
              <a:spLocks noChangeArrowheads="1"/>
            </p:cNvSpPr>
            <p:nvPr/>
          </p:nvSpPr>
          <p:spPr bwMode="auto">
            <a:xfrm>
              <a:off x="3021" y="234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3560" name="Text Box 24"/>
            <p:cNvSpPr txBox="1">
              <a:spLocks noChangeArrowheads="1"/>
            </p:cNvSpPr>
            <p:nvPr/>
          </p:nvSpPr>
          <p:spPr bwMode="auto">
            <a:xfrm>
              <a:off x="3021"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3561" name="Text Box 25"/>
            <p:cNvSpPr txBox="1">
              <a:spLocks noChangeArrowheads="1"/>
            </p:cNvSpPr>
            <p:nvPr/>
          </p:nvSpPr>
          <p:spPr bwMode="auto">
            <a:xfrm>
              <a:off x="3021"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3562" name="Text Box 26"/>
            <p:cNvSpPr txBox="1">
              <a:spLocks noChangeArrowheads="1"/>
            </p:cNvSpPr>
            <p:nvPr/>
          </p:nvSpPr>
          <p:spPr bwMode="auto">
            <a:xfrm>
              <a:off x="3008"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43067" name="Group 27"/>
            <p:cNvGrpSpPr>
              <a:grpSpLocks/>
            </p:cNvGrpSpPr>
            <p:nvPr/>
          </p:nvGrpSpPr>
          <p:grpSpPr bwMode="auto">
            <a:xfrm>
              <a:off x="3444" y="1380"/>
              <a:ext cx="60" cy="1548"/>
              <a:chOff x="3960" y="1560"/>
              <a:chExt cx="60" cy="1548"/>
            </a:xfrm>
          </p:grpSpPr>
          <p:sp>
            <p:nvSpPr>
              <p:cNvPr id="193564" name="Line 28"/>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65" name="Line 29"/>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66" name="Line 30"/>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67" name="Line 31"/>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68" name="Line 32"/>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69" name="Line 33"/>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0" name="Line 34"/>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3068" name="Group 35"/>
            <p:cNvGrpSpPr>
              <a:grpSpLocks/>
            </p:cNvGrpSpPr>
            <p:nvPr/>
          </p:nvGrpSpPr>
          <p:grpSpPr bwMode="auto">
            <a:xfrm>
              <a:off x="4572" y="1368"/>
              <a:ext cx="60" cy="1548"/>
              <a:chOff x="3960" y="1560"/>
              <a:chExt cx="60" cy="1548"/>
            </a:xfrm>
          </p:grpSpPr>
          <p:sp>
            <p:nvSpPr>
              <p:cNvPr id="193572" name="Line 36"/>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3" name="Line 37"/>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4" name="Line 38"/>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5" name="Line 39"/>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6" name="Line 40"/>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7" name="Line 41"/>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3578" name="Line 42"/>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sp>
        <p:nvSpPr>
          <p:cNvPr id="193579" name="Text Box 43"/>
          <p:cNvSpPr txBox="1">
            <a:spLocks noChangeArrowheads="1"/>
          </p:cNvSpPr>
          <p:nvPr/>
        </p:nvSpPr>
        <p:spPr bwMode="auto">
          <a:xfrm>
            <a:off x="6556375" y="200342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grpSp>
        <p:nvGrpSpPr>
          <p:cNvPr id="5" name="Group 44"/>
          <p:cNvGrpSpPr>
            <a:grpSpLocks/>
          </p:cNvGrpSpPr>
          <p:nvPr/>
        </p:nvGrpSpPr>
        <p:grpSpPr bwMode="auto">
          <a:xfrm>
            <a:off x="6276975" y="1552575"/>
            <a:ext cx="2522538" cy="1022350"/>
            <a:chOff x="3750" y="978"/>
            <a:chExt cx="1589" cy="644"/>
          </a:xfrm>
        </p:grpSpPr>
        <p:grpSp>
          <p:nvGrpSpPr>
            <p:cNvPr id="43040" name="Group 45"/>
            <p:cNvGrpSpPr>
              <a:grpSpLocks/>
            </p:cNvGrpSpPr>
            <p:nvPr/>
          </p:nvGrpSpPr>
          <p:grpSpPr bwMode="auto">
            <a:xfrm>
              <a:off x="4630" y="1125"/>
              <a:ext cx="689" cy="250"/>
              <a:chOff x="4402" y="1437"/>
              <a:chExt cx="689" cy="250"/>
            </a:xfrm>
          </p:grpSpPr>
          <p:sp>
            <p:nvSpPr>
              <p:cNvPr id="193582" name="Line 4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3583" name="Text Box 47"/>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变量</a:t>
                </a:r>
                <a:r>
                  <a:rPr kumimoji="0" lang="en-US" altLang="zh-CN" sz="2000">
                    <a:effectLst>
                      <a:outerShdw blurRad="38100" dist="38100" dir="2700000" algn="tl">
                        <a:srgbClr val="C0C0C0"/>
                      </a:outerShdw>
                    </a:effectLst>
                  </a:rPr>
                  <a:t>a</a:t>
                </a:r>
              </a:p>
            </p:txBody>
          </p:sp>
        </p:grpSp>
        <p:grpSp>
          <p:nvGrpSpPr>
            <p:cNvPr id="43041" name="Group 48"/>
            <p:cNvGrpSpPr>
              <a:grpSpLocks/>
            </p:cNvGrpSpPr>
            <p:nvPr/>
          </p:nvGrpSpPr>
          <p:grpSpPr bwMode="auto">
            <a:xfrm>
              <a:off x="4630" y="1334"/>
              <a:ext cx="709" cy="288"/>
              <a:chOff x="4426" y="1886"/>
              <a:chExt cx="709" cy="288"/>
            </a:xfrm>
          </p:grpSpPr>
          <p:sp>
            <p:nvSpPr>
              <p:cNvPr id="193585" name="Line 49"/>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3586" name="Text Box 50"/>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变量</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3587" name="Text Box 51"/>
            <p:cNvSpPr txBox="1">
              <a:spLocks noChangeArrowheads="1"/>
            </p:cNvSpPr>
            <p:nvPr/>
          </p:nvSpPr>
          <p:spPr bwMode="auto">
            <a:xfrm>
              <a:off x="3750"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sp>
        <p:nvSpPr>
          <p:cNvPr id="193588" name="Text Box 52"/>
          <p:cNvSpPr txBox="1">
            <a:spLocks noChangeArrowheads="1"/>
          </p:cNvSpPr>
          <p:nvPr/>
        </p:nvSpPr>
        <p:spPr bwMode="auto">
          <a:xfrm>
            <a:off x="6575425" y="236537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8" name="Group 53"/>
          <p:cNvGrpSpPr>
            <a:grpSpLocks/>
          </p:cNvGrpSpPr>
          <p:nvPr/>
        </p:nvGrpSpPr>
        <p:grpSpPr bwMode="auto">
          <a:xfrm>
            <a:off x="6326188" y="2771775"/>
            <a:ext cx="2898775" cy="1403350"/>
            <a:chOff x="3781" y="1746"/>
            <a:chExt cx="1826" cy="884"/>
          </a:xfrm>
        </p:grpSpPr>
        <p:grpSp>
          <p:nvGrpSpPr>
            <p:cNvPr id="43030" name="Group 54"/>
            <p:cNvGrpSpPr>
              <a:grpSpLocks/>
            </p:cNvGrpSpPr>
            <p:nvPr/>
          </p:nvGrpSpPr>
          <p:grpSpPr bwMode="auto">
            <a:xfrm>
              <a:off x="4659" y="2342"/>
              <a:ext cx="948" cy="288"/>
              <a:chOff x="4426" y="1886"/>
              <a:chExt cx="948" cy="288"/>
            </a:xfrm>
          </p:grpSpPr>
          <p:sp>
            <p:nvSpPr>
              <p:cNvPr id="193591" name="Line 55"/>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3592" name="Text Box 56"/>
              <p:cNvSpPr txBox="1">
                <a:spLocks noChangeArrowheads="1"/>
              </p:cNvSpPr>
              <p:nvPr/>
            </p:nvSpPr>
            <p:spPr bwMode="auto">
              <a:xfrm>
                <a:off x="4523" y="1886"/>
                <a:ext cx="851"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变量</a:t>
                </a:r>
                <a:r>
                  <a:rPr lang="en-US" altLang="zh-CN" sz="2000">
                    <a:effectLst>
                      <a:outerShdw blurRad="38100" dist="38100" dir="2700000" algn="tl">
                        <a:srgbClr val="DDDDDD"/>
                      </a:outerShdw>
                    </a:effectLst>
                    <a:cs typeface="宋体" charset="0"/>
                  </a:rPr>
                  <a:t>tem</a:t>
                </a:r>
                <a:r>
                  <a:rPr lang="en-US" altLang="zh-CN">
                    <a:effectLst>
                      <a:outerShdw blurRad="38100" dist="38100" dir="2700000" algn="tl">
                        <a:srgbClr val="DDDDDD"/>
                      </a:outerShdw>
                    </a:effectLst>
                    <a:cs typeface="宋体" charset="0"/>
                  </a:rPr>
                  <a:t>p</a:t>
                </a:r>
                <a:endParaRPr lang="en-US" altLang="zh-CN" sz="2000">
                  <a:effectLst>
                    <a:outerShdw blurRad="38100" dist="38100" dir="2700000" algn="tl">
                      <a:srgbClr val="DDDDDD"/>
                    </a:outerShdw>
                  </a:effectLst>
                  <a:cs typeface="宋体" charset="0"/>
                </a:endParaRPr>
              </a:p>
            </p:txBody>
          </p:sp>
        </p:grpSp>
        <p:grpSp>
          <p:nvGrpSpPr>
            <p:cNvPr id="43031" name="Group 57"/>
            <p:cNvGrpSpPr>
              <a:grpSpLocks/>
            </p:cNvGrpSpPr>
            <p:nvPr/>
          </p:nvGrpSpPr>
          <p:grpSpPr bwMode="auto">
            <a:xfrm>
              <a:off x="4642" y="2121"/>
              <a:ext cx="693" cy="250"/>
              <a:chOff x="4426" y="1917"/>
              <a:chExt cx="693" cy="250"/>
            </a:xfrm>
          </p:grpSpPr>
          <p:sp>
            <p:nvSpPr>
              <p:cNvPr id="193594" name="Line 58"/>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3595" name="Text Box 59"/>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变量</a:t>
                </a:r>
                <a:r>
                  <a:rPr kumimoji="0" lang="en-US" altLang="zh-CN" sz="2000">
                    <a:effectLst>
                      <a:outerShdw blurRad="38100" dist="38100" dir="2700000" algn="tl">
                        <a:srgbClr val="C0C0C0"/>
                      </a:outerShdw>
                    </a:effectLst>
                  </a:rPr>
                  <a:t>y</a:t>
                </a:r>
              </a:p>
            </p:txBody>
          </p:sp>
        </p:grpSp>
        <p:grpSp>
          <p:nvGrpSpPr>
            <p:cNvPr id="43032" name="Group 60"/>
            <p:cNvGrpSpPr>
              <a:grpSpLocks/>
            </p:cNvGrpSpPr>
            <p:nvPr/>
          </p:nvGrpSpPr>
          <p:grpSpPr bwMode="auto">
            <a:xfrm>
              <a:off x="4642" y="1869"/>
              <a:ext cx="693" cy="250"/>
              <a:chOff x="4426" y="1917"/>
              <a:chExt cx="693" cy="250"/>
            </a:xfrm>
          </p:grpSpPr>
          <p:sp>
            <p:nvSpPr>
              <p:cNvPr id="193597" name="Line 61"/>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3598" name="Text Box 62"/>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变量</a:t>
                </a:r>
                <a:r>
                  <a:rPr kumimoji="0" lang="en-US" altLang="zh-CN" sz="2000">
                    <a:effectLst>
                      <a:outerShdw blurRad="38100" dist="38100" dir="2700000" algn="tl">
                        <a:srgbClr val="C0C0C0"/>
                      </a:outerShdw>
                    </a:effectLst>
                  </a:rPr>
                  <a:t>x</a:t>
                </a:r>
              </a:p>
            </p:txBody>
          </p:sp>
        </p:grpSp>
        <p:sp>
          <p:nvSpPr>
            <p:cNvPr id="193599" name="Text Box 63"/>
            <p:cNvSpPr txBox="1">
              <a:spLocks noChangeArrowheads="1"/>
            </p:cNvSpPr>
            <p:nvPr/>
          </p:nvSpPr>
          <p:spPr bwMode="auto">
            <a:xfrm>
              <a:off x="3781" y="1746"/>
              <a:ext cx="55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336600"/>
                  </a:solidFill>
                  <a:effectLst>
                    <a:outerShdw blurRad="38100" dist="38100" dir="2700000" algn="tl">
                      <a:srgbClr val="DDDDDD"/>
                    </a:outerShdw>
                  </a:effectLst>
                  <a:cs typeface="宋体" charset="0"/>
                </a:rPr>
                <a:t>(swap)</a:t>
              </a:r>
              <a:endParaRPr lang="en-US" altLang="zh-CN" sz="2000">
                <a:solidFill>
                  <a:schemeClr val="accent2"/>
                </a:solidFill>
                <a:effectLst>
                  <a:outerShdw blurRad="38100" dist="38100" dir="2700000" algn="tl">
                    <a:srgbClr val="DDDDDD"/>
                  </a:outerShdw>
                </a:effectLst>
                <a:cs typeface="宋体" charset="0"/>
              </a:endParaRPr>
            </a:p>
          </p:txBody>
        </p:sp>
      </p:grpSp>
      <p:sp>
        <p:nvSpPr>
          <p:cNvPr id="193600" name="Text Box 64"/>
          <p:cNvSpPr txBox="1">
            <a:spLocks noChangeArrowheads="1"/>
          </p:cNvSpPr>
          <p:nvPr/>
        </p:nvSpPr>
        <p:spPr bwMode="auto">
          <a:xfrm>
            <a:off x="6630988" y="3960813"/>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0000FF"/>
                </a:solidFill>
                <a:effectLst>
                  <a:outerShdw blurRad="38100" dist="38100" dir="2700000" algn="tl">
                    <a:srgbClr val="DDDDDD"/>
                  </a:outerShdw>
                </a:effectLst>
                <a:cs typeface="宋体" charset="0"/>
              </a:rPr>
              <a:t>5</a:t>
            </a:r>
            <a:endParaRPr lang="en-US" altLang="zh-CN" sz="2000">
              <a:solidFill>
                <a:srgbClr val="0000FF"/>
              </a:solidFill>
              <a:effectLst>
                <a:outerShdw blurRad="38100" dist="38100" dir="2700000" algn="tl">
                  <a:srgbClr val="DDDDDD"/>
                </a:outerShdw>
              </a:effectLst>
              <a:cs typeface="宋体" charset="0"/>
            </a:endParaRPr>
          </a:p>
        </p:txBody>
      </p:sp>
      <p:grpSp>
        <p:nvGrpSpPr>
          <p:cNvPr id="12" name="Group 65"/>
          <p:cNvGrpSpPr>
            <a:grpSpLocks/>
          </p:cNvGrpSpPr>
          <p:nvPr/>
        </p:nvGrpSpPr>
        <p:grpSpPr bwMode="auto">
          <a:xfrm>
            <a:off x="5019675" y="2209800"/>
            <a:ext cx="1892300" cy="1374775"/>
            <a:chOff x="2958" y="1392"/>
            <a:chExt cx="1192" cy="866"/>
          </a:xfrm>
        </p:grpSpPr>
        <p:sp>
          <p:nvSpPr>
            <p:cNvPr id="193602" name="Text Box 66"/>
            <p:cNvSpPr txBox="1">
              <a:spLocks noChangeArrowheads="1"/>
            </p:cNvSpPr>
            <p:nvPr/>
          </p:nvSpPr>
          <p:spPr bwMode="auto">
            <a:xfrm>
              <a:off x="3938" y="1970"/>
              <a:ext cx="212"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3603" name="Freeform 67"/>
            <p:cNvSpPr>
              <a:spLocks/>
            </p:cNvSpPr>
            <p:nvPr/>
          </p:nvSpPr>
          <p:spPr bwMode="auto">
            <a:xfrm>
              <a:off x="2958" y="1392"/>
              <a:ext cx="150" cy="744"/>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13" name="Group 68"/>
          <p:cNvGrpSpPr>
            <a:grpSpLocks/>
          </p:cNvGrpSpPr>
          <p:nvPr/>
        </p:nvGrpSpPr>
        <p:grpSpPr bwMode="auto">
          <a:xfrm>
            <a:off x="4968875" y="2590800"/>
            <a:ext cx="1924050" cy="1431925"/>
            <a:chOff x="2926" y="1632"/>
            <a:chExt cx="1212" cy="902"/>
          </a:xfrm>
        </p:grpSpPr>
        <p:sp>
          <p:nvSpPr>
            <p:cNvPr id="193605" name="Text Box 69"/>
            <p:cNvSpPr txBox="1">
              <a:spLocks noChangeArrowheads="1"/>
            </p:cNvSpPr>
            <p:nvPr/>
          </p:nvSpPr>
          <p:spPr bwMode="auto">
            <a:xfrm>
              <a:off x="3926" y="2246"/>
              <a:ext cx="212"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FF3300"/>
                  </a:solidFill>
                  <a:effectLst>
                    <a:outerShdw blurRad="38100" dist="38100" dir="2700000" algn="tl">
                      <a:srgbClr val="C0C0C0"/>
                    </a:outerShdw>
                  </a:effectLst>
                </a:rPr>
                <a:t>9</a:t>
              </a:r>
            </a:p>
          </p:txBody>
        </p:sp>
        <p:sp>
          <p:nvSpPr>
            <p:cNvPr id="193606" name="Freeform 70"/>
            <p:cNvSpPr>
              <a:spLocks/>
            </p:cNvSpPr>
            <p:nvPr/>
          </p:nvSpPr>
          <p:spPr bwMode="auto">
            <a:xfrm>
              <a:off x="2926" y="1632"/>
              <a:ext cx="182" cy="756"/>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chemeClr val="accent2"/>
              </a:solidFill>
              <a:prstDash val="solid"/>
              <a:round/>
              <a:headEnd type="none" w="lg" len="lg"/>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3607" name="Text Box 71"/>
          <p:cNvSpPr txBox="1">
            <a:spLocks noChangeArrowheads="1"/>
          </p:cNvSpPr>
          <p:nvPr/>
        </p:nvSpPr>
        <p:spPr bwMode="auto">
          <a:xfrm>
            <a:off x="6634163" y="3562350"/>
            <a:ext cx="333375" cy="457200"/>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000000"/>
                  </a:outerShdw>
                </a:effectLst>
                <a:ea typeface="隶书" charset="0"/>
                <a:cs typeface="隶书" charset="0"/>
              </a:rPr>
              <a:t>5</a:t>
            </a:r>
            <a:endParaRPr lang="en-US" altLang="zh-CN">
              <a:effectLst>
                <a:outerShdw blurRad="38100" dist="38100" dir="2700000" algn="tl">
                  <a:srgbClr val="FFFFFF"/>
                </a:outerShdw>
              </a:effectLst>
              <a:ea typeface="隶书" charset="0"/>
              <a:cs typeface="隶书" charset="0"/>
            </a:endParaRPr>
          </a:p>
        </p:txBody>
      </p:sp>
      <p:sp>
        <p:nvSpPr>
          <p:cNvPr id="193608" name="Text Box 72"/>
          <p:cNvSpPr txBox="1">
            <a:spLocks noChangeArrowheads="1"/>
          </p:cNvSpPr>
          <p:nvPr/>
        </p:nvSpPr>
        <p:spPr bwMode="auto">
          <a:xfrm>
            <a:off x="6653213" y="3162300"/>
            <a:ext cx="333375" cy="457200"/>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FF3300"/>
                </a:solidFill>
                <a:effectLst>
                  <a:outerShdw blurRad="38100" dist="38100" dir="2700000" algn="tl">
                    <a:srgbClr val="000000"/>
                  </a:outerShdw>
                </a:effectLst>
                <a:ea typeface="隶书" charset="0"/>
                <a:cs typeface="隶书" charset="0"/>
              </a:rPr>
              <a:t>9</a:t>
            </a:r>
            <a:endParaRPr lang="en-US" altLang="zh-CN">
              <a:effectLst>
                <a:outerShdw blurRad="38100" dist="38100" dir="2700000" algn="tl">
                  <a:srgbClr val="FFFFFF"/>
                </a:outerShdw>
              </a:effectLst>
              <a:ea typeface="隶书" charset="0"/>
              <a:cs typeface="隶书" charset="0"/>
            </a:endParaRPr>
          </a:p>
        </p:txBody>
      </p:sp>
      <p:sp>
        <p:nvSpPr>
          <p:cNvPr id="193609" name="Text Box 73"/>
          <p:cNvSpPr txBox="1">
            <a:spLocks noChangeArrowheads="1"/>
          </p:cNvSpPr>
          <p:nvPr/>
        </p:nvSpPr>
        <p:spPr bwMode="auto">
          <a:xfrm>
            <a:off x="4095750" y="2838450"/>
            <a:ext cx="995363" cy="45720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COPY</a:t>
            </a:r>
            <a:endParaRPr lang="en-US" altLang="zh-CN">
              <a:effectLst>
                <a:outerShdw blurRad="38100" dist="38100" dir="2700000" algn="tl">
                  <a:srgbClr val="DDDDDD"/>
                </a:outerShdw>
              </a:effectLst>
              <a:ea typeface="隶书" charset="0"/>
              <a:cs typeface="隶书" charset="0"/>
            </a:endParaRPr>
          </a:p>
        </p:txBody>
      </p:sp>
      <p:sp>
        <p:nvSpPr>
          <p:cNvPr id="193610" name="AutoShape 74"/>
          <p:cNvSpPr>
            <a:spLocks noChangeArrowheads="1"/>
          </p:cNvSpPr>
          <p:nvPr/>
        </p:nvSpPr>
        <p:spPr bwMode="auto">
          <a:xfrm>
            <a:off x="2654300" y="2992438"/>
            <a:ext cx="1855788" cy="1166812"/>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FF3300"/>
                </a:solidFill>
                <a:effectLst>
                  <a:outerShdw blurRad="38100" dist="38100" dir="2700000" algn="tl">
                    <a:srgbClr val="DDDDDD"/>
                  </a:outerShdw>
                </a:effectLst>
                <a:ea typeface="隶书" charset="0"/>
                <a:cs typeface="隶书" charset="0"/>
              </a:rPr>
              <a:t>值传递</a:t>
            </a:r>
          </a:p>
        </p:txBody>
      </p:sp>
      <p:sp>
        <p:nvSpPr>
          <p:cNvPr id="193611" name="Text Box 75"/>
          <p:cNvSpPr txBox="1">
            <a:spLocks noChangeArrowheads="1"/>
          </p:cNvSpPr>
          <p:nvPr/>
        </p:nvSpPr>
        <p:spPr bwMode="auto">
          <a:xfrm>
            <a:off x="4148138" y="5975350"/>
            <a:ext cx="1835150" cy="3968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5, 9</a:t>
            </a:r>
          </a:p>
        </p:txBody>
      </p:sp>
      <p:sp>
        <p:nvSpPr>
          <p:cNvPr id="3" name="日期占位符 2"/>
          <p:cNvSpPr>
            <a:spLocks noGrp="1"/>
          </p:cNvSpPr>
          <p:nvPr>
            <p:ph type="dt" sz="half" idx="10"/>
          </p:nvPr>
        </p:nvSpPr>
        <p:spPr/>
        <p:txBody>
          <a:bodyPr/>
          <a:lstStyle/>
          <a:p>
            <a:fld id="{EF544858-A457-7C4F-82D1-1C688BDC8A5B}"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3579">
                                            <p:txEl>
                                              <p:pRg st="0" end="0"/>
                                            </p:txEl>
                                          </p:spTgt>
                                        </p:tgtEl>
                                        <p:attrNameLst>
                                          <p:attrName>style.visibility</p:attrName>
                                        </p:attrNameLst>
                                      </p:cBhvr>
                                      <p:to>
                                        <p:strVal val="visible"/>
                                      </p:to>
                                    </p:set>
                                    <p:animEffect transition="in" filter="box(out)">
                                      <p:cBhvr>
                                        <p:cTn id="17" dur="500"/>
                                        <p:tgtEl>
                                          <p:spTgt spid="19357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3588">
                                            <p:txEl>
                                              <p:pRg st="0" end="0"/>
                                            </p:txEl>
                                          </p:spTgt>
                                        </p:tgtEl>
                                        <p:attrNameLst>
                                          <p:attrName>style.visibility</p:attrName>
                                        </p:attrNameLst>
                                      </p:cBhvr>
                                      <p:to>
                                        <p:strVal val="visible"/>
                                      </p:to>
                                    </p:set>
                                    <p:animEffect transition="in" filter="box(out)">
                                      <p:cBhvr>
                                        <p:cTn id="22" dur="500"/>
                                        <p:tgtEl>
                                          <p:spTgt spid="19358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500"/>
                            </p:stCondLst>
                            <p:childTnLst>
                              <p:par>
                                <p:cTn id="34" presetID="4" presetClass="entr" presetSubtype="32"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ox(out)">
                                      <p:cBhvr>
                                        <p:cTn id="36" dur="500"/>
                                        <p:tgtEl>
                                          <p:spTgt spid="13"/>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1000"/>
                            </p:stCondLst>
                            <p:childTnLst>
                              <p:par>
                                <p:cTn id="38" presetID="4" presetClass="entr" presetSubtype="32" fill="hold" grpId="0" nodeType="afterEffect">
                                  <p:stCondLst>
                                    <p:cond delay="0"/>
                                  </p:stCondLst>
                                  <p:childTnLst>
                                    <p:set>
                                      <p:cBhvr>
                                        <p:cTn id="39" dur="1" fill="hold">
                                          <p:stCondLst>
                                            <p:cond delay="0"/>
                                          </p:stCondLst>
                                        </p:cTn>
                                        <p:tgtEl>
                                          <p:spTgt spid="193609">
                                            <p:txEl>
                                              <p:pRg st="0" end="0"/>
                                            </p:txEl>
                                          </p:spTgt>
                                        </p:tgtEl>
                                        <p:attrNameLst>
                                          <p:attrName>style.visibility</p:attrName>
                                        </p:attrNameLst>
                                      </p:cBhvr>
                                      <p:to>
                                        <p:strVal val="visible"/>
                                      </p:to>
                                    </p:set>
                                    <p:animEffect transition="in" filter="box(out)">
                                      <p:cBhvr>
                                        <p:cTn id="40" dur="500"/>
                                        <p:tgtEl>
                                          <p:spTgt spid="193609">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93600">
                                            <p:txEl>
                                              <p:pRg st="0" end="0"/>
                                            </p:txEl>
                                          </p:spTgt>
                                        </p:tgtEl>
                                        <p:attrNameLst>
                                          <p:attrName>style.visibility</p:attrName>
                                        </p:attrNameLst>
                                      </p:cBhvr>
                                      <p:to>
                                        <p:strVal val="visible"/>
                                      </p:to>
                                    </p:set>
                                    <p:animEffect transition="in" filter="box(out)">
                                      <p:cBhvr>
                                        <p:cTn id="45" dur="500"/>
                                        <p:tgtEl>
                                          <p:spTgt spid="193600">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93608"/>
                                        </p:tgtEl>
                                        <p:attrNameLst>
                                          <p:attrName>style.visibility</p:attrName>
                                        </p:attrNameLst>
                                      </p:cBhvr>
                                      <p:to>
                                        <p:strVal val="visible"/>
                                      </p:to>
                                    </p:set>
                                    <p:animEffect transition="in" filter="box(out)">
                                      <p:cBhvr>
                                        <p:cTn id="50" dur="500"/>
                                        <p:tgtEl>
                                          <p:spTgt spid="193608"/>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3607"/>
                                        </p:tgtEl>
                                        <p:attrNameLst>
                                          <p:attrName>style.visibility</p:attrName>
                                        </p:attrNameLst>
                                      </p:cBhvr>
                                      <p:to>
                                        <p:strVal val="visible"/>
                                      </p:to>
                                    </p:set>
                                    <p:animEffect transition="in" filter="box(out)">
                                      <p:cBhvr>
                                        <p:cTn id="55" dur="500"/>
                                        <p:tgtEl>
                                          <p:spTgt spid="193607"/>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93610"/>
                                        </p:tgtEl>
                                        <p:attrNameLst>
                                          <p:attrName>style.visibility</p:attrName>
                                        </p:attrNameLst>
                                      </p:cBhvr>
                                      <p:to>
                                        <p:strVal val="visible"/>
                                      </p:to>
                                    </p:set>
                                    <p:animEffect transition="in" filter="box(out)">
                                      <p:cBhvr>
                                        <p:cTn id="60" dur="500"/>
                                        <p:tgtEl>
                                          <p:spTgt spid="193610"/>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93611"/>
                                        </p:tgtEl>
                                        <p:attrNameLst>
                                          <p:attrName>style.visibility</p:attrName>
                                        </p:attrNameLst>
                                      </p:cBhvr>
                                      <p:to>
                                        <p:strVal val="visible"/>
                                      </p:to>
                                    </p:set>
                                    <p:animEffect transition="in" filter="box(out)">
                                      <p:cBhvr>
                                        <p:cTn id="65" dur="500"/>
                                        <p:tgtEl>
                                          <p:spTgt spid="193611"/>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9" grpId="0" build="p" autoUpdateAnimBg="0"/>
      <p:bldP spid="193588" grpId="0" build="p" autoUpdateAnimBg="0"/>
      <p:bldP spid="193600" grpId="0" build="p" autoUpdateAnimBg="0"/>
      <p:bldP spid="193607" grpId="0" animBg="1" autoUpdateAnimBg="0"/>
      <p:bldP spid="193608" grpId="0" animBg="1" autoUpdateAnimBg="0"/>
      <p:bldP spid="193609" grpId="0" build="p" autoUpdateAnimBg="0" advAuto="0"/>
      <p:bldP spid="193610" grpId="0" animBg="1" autoUpdateAnimBg="0"/>
      <p:bldP spid="19361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0" y="798513"/>
            <a:ext cx="4773613" cy="563245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swap(int  *p1, int  *p2)</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p;</a:t>
            </a:r>
          </a:p>
          <a:p>
            <a:r>
              <a:rPr kumimoji="0" lang="en-US" altLang="zh-CN">
                <a:effectLst>
                  <a:outerShdw blurRad="38100" dist="38100" dir="2700000" algn="tl">
                    <a:srgbClr val="FFFFFF"/>
                  </a:outerShdw>
                </a:effectLst>
                <a:latin typeface="Arial" charset="0"/>
              </a:rPr>
              <a:t>    p=*p1;</a:t>
            </a:r>
          </a:p>
          <a:p>
            <a:r>
              <a:rPr kumimoji="0" lang="en-US" altLang="zh-CN">
                <a:effectLst>
                  <a:outerShdw blurRad="38100" dist="38100" dir="2700000" algn="tl">
                    <a:srgbClr val="FFFFFF"/>
                  </a:outerShdw>
                </a:effectLst>
                <a:latin typeface="Arial" charset="0"/>
              </a:rPr>
              <a:t>    *p1=*p2;</a:t>
            </a:r>
          </a:p>
          <a:p>
            <a:r>
              <a:rPr kumimoji="0" lang="en-US" altLang="zh-CN">
                <a:effectLst>
                  <a:outerShdw blurRad="38100" dist="38100" dir="2700000" algn="tl">
                    <a:srgbClr val="FFFFFF"/>
                  </a:outerShdw>
                </a:effectLst>
                <a:latin typeface="Arial" charset="0"/>
              </a:rPr>
              <a:t>    *p2=p;</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a,b;</a:t>
            </a:r>
          </a:p>
          <a:p>
            <a:r>
              <a:rPr kumimoji="0" lang="en-US" altLang="zh-CN">
                <a:effectLst>
                  <a:outerShdw blurRad="38100" dist="38100" dir="2700000" algn="tl">
                    <a:srgbClr val="FFFFFF"/>
                  </a:outerShdw>
                </a:effectLst>
                <a:latin typeface="Arial" charset="0"/>
              </a:rPr>
              <a:t>    int *pointer_1,*pointer_2;</a:t>
            </a:r>
          </a:p>
          <a:p>
            <a:r>
              <a:rPr kumimoji="0" lang="en-US" altLang="zh-CN">
                <a:effectLst>
                  <a:outerShdw blurRad="38100" dist="38100" dir="2700000" algn="tl">
                    <a:srgbClr val="FFFFFF"/>
                  </a:outerShdw>
                </a:effectLst>
                <a:latin typeface="Arial" charset="0"/>
              </a:rPr>
              <a:t>    </a:t>
            </a:r>
            <a:r>
              <a:rPr kumimoji="0" lang="en-US" altLang="zh-CN">
                <a:effectLst/>
                <a:latin typeface="Arial" charset="0"/>
              </a:rPr>
              <a:t>scanf("%d%d",&amp;a,&amp;b);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pointer_1=&amp;a;  pointer_2=&amp;b;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if(a&lt;b)</a:t>
            </a:r>
          </a:p>
          <a:p>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swap(pointer_1,pointer_2);</a:t>
            </a:r>
            <a:endParaRPr kumimoji="0" lang="en-US" altLang="zh-CN">
              <a:effectLst>
                <a:outerShdw blurRad="38100" dist="38100" dir="2700000" algn="tl">
                  <a:srgbClr val="FFFFFF"/>
                </a:outerShdw>
              </a:effectLst>
              <a:latin typeface="Arial" charset="0"/>
            </a:endParaRPr>
          </a:p>
          <a:p>
            <a:r>
              <a:rPr kumimoji="0" lang="en-US" altLang="zh-CN">
                <a:effectLst/>
                <a:latin typeface="Arial" charset="0"/>
              </a:rPr>
              <a:t>    printf("%d,%d",a,b);</a:t>
            </a:r>
          </a:p>
          <a:p>
            <a:r>
              <a:rPr kumimoji="0" lang="en-US" altLang="zh-CN">
                <a:effectLst>
                  <a:outerShdw blurRad="38100" dist="38100" dir="2700000" algn="tl">
                    <a:srgbClr val="FFFFFF"/>
                  </a:outerShdw>
                </a:effectLst>
                <a:latin typeface="Arial" charset="0"/>
              </a:rPr>
              <a:t>}</a:t>
            </a:r>
          </a:p>
        </p:txBody>
      </p:sp>
      <p:grpSp>
        <p:nvGrpSpPr>
          <p:cNvPr id="2" name="Group 3"/>
          <p:cNvGrpSpPr>
            <a:grpSpLocks/>
          </p:cNvGrpSpPr>
          <p:nvPr/>
        </p:nvGrpSpPr>
        <p:grpSpPr bwMode="auto">
          <a:xfrm>
            <a:off x="4578350" y="879475"/>
            <a:ext cx="2628900" cy="4625975"/>
            <a:chOff x="2884" y="554"/>
            <a:chExt cx="1656" cy="2914"/>
          </a:xfrm>
        </p:grpSpPr>
        <p:grpSp>
          <p:nvGrpSpPr>
            <p:cNvPr id="45099" name="Group 4"/>
            <p:cNvGrpSpPr>
              <a:grpSpLocks/>
            </p:cNvGrpSpPr>
            <p:nvPr/>
          </p:nvGrpSpPr>
          <p:grpSpPr bwMode="auto">
            <a:xfrm>
              <a:off x="2884" y="554"/>
              <a:ext cx="1656" cy="2914"/>
              <a:chOff x="3149" y="806"/>
              <a:chExt cx="1656" cy="2914"/>
            </a:xfrm>
          </p:grpSpPr>
          <p:sp>
            <p:nvSpPr>
              <p:cNvPr id="195589" name="Freeform 5"/>
              <p:cNvSpPr>
                <a:spLocks/>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5590" name="Freeform 6"/>
              <p:cNvSpPr>
                <a:spLocks/>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5591" name="Rectangle 7"/>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5592" name="Line 8"/>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3" name="Line 9"/>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4" name="Line 10"/>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5" name="Line 11"/>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6" name="Line 12"/>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7" name="Line 13"/>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8" name="Line 14"/>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599" name="Line 15"/>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600" name="Text Box 16"/>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5601" name="Line 17"/>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5602" name="Text Box 18"/>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5603" name="Text Box 19"/>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5604" name="Text Box 20"/>
              <p:cNvSpPr txBox="1">
                <a:spLocks noChangeArrowheads="1"/>
              </p:cNvSpPr>
              <p:nvPr/>
            </p:nvSpPr>
            <p:spPr bwMode="auto">
              <a:xfrm>
                <a:off x="3174" y="237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5605" name="Text Box 21"/>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5606" name="Text Box 22"/>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5607" name="Text Box 23"/>
              <p:cNvSpPr txBox="1">
                <a:spLocks noChangeArrowheads="1"/>
              </p:cNvSpPr>
              <p:nvPr/>
            </p:nvSpPr>
            <p:spPr bwMode="auto">
              <a:xfrm>
                <a:off x="3161"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45120" name="Group 24"/>
              <p:cNvGrpSpPr>
                <a:grpSpLocks/>
              </p:cNvGrpSpPr>
              <p:nvPr/>
            </p:nvGrpSpPr>
            <p:grpSpPr bwMode="auto">
              <a:xfrm>
                <a:off x="3597" y="1380"/>
                <a:ext cx="60" cy="1548"/>
                <a:chOff x="3960" y="1560"/>
                <a:chExt cx="60" cy="1548"/>
              </a:xfrm>
            </p:grpSpPr>
            <p:sp>
              <p:nvSpPr>
                <p:cNvPr id="195609" name="Line 2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0" name="Line 2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1" name="Line 2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2" name="Line 2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3" name="Line 2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4" name="Line 3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5" name="Line 3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5121" name="Group 32"/>
              <p:cNvGrpSpPr>
                <a:grpSpLocks/>
              </p:cNvGrpSpPr>
              <p:nvPr/>
            </p:nvGrpSpPr>
            <p:grpSpPr bwMode="auto">
              <a:xfrm>
                <a:off x="4725" y="1368"/>
                <a:ext cx="60" cy="1548"/>
                <a:chOff x="3960" y="1560"/>
                <a:chExt cx="60" cy="1548"/>
              </a:xfrm>
            </p:grpSpPr>
            <p:sp>
              <p:nvSpPr>
                <p:cNvPr id="195617" name="Line 3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8" name="Line 3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19" name="Line 3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0" name="Line 3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1" name="Line 3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2" name="Line 3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3" name="Line 3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195624" name="Line 40"/>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5" name="Line 41"/>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95626" name="Line 42"/>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5627" name="Text Box 43"/>
              <p:cNvSpPr txBox="1">
                <a:spLocks noChangeArrowheads="1"/>
              </p:cNvSpPr>
              <p:nvPr/>
            </p:nvSpPr>
            <p:spPr bwMode="auto">
              <a:xfrm>
                <a:off x="3161" y="266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2018</a:t>
                </a:r>
              </a:p>
            </p:txBody>
          </p:sp>
          <p:sp>
            <p:nvSpPr>
              <p:cNvPr id="195628" name="Text Box 44"/>
              <p:cNvSpPr txBox="1">
                <a:spLocks noChangeArrowheads="1"/>
              </p:cNvSpPr>
              <p:nvPr/>
            </p:nvSpPr>
            <p:spPr bwMode="auto">
              <a:xfrm>
                <a:off x="3149" y="2900"/>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201C</a:t>
                </a:r>
              </a:p>
            </p:txBody>
          </p:sp>
          <p:sp>
            <p:nvSpPr>
              <p:cNvPr id="195629" name="Text Box 45"/>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2020</a:t>
                </a:r>
              </a:p>
            </p:txBody>
          </p:sp>
        </p:grpSp>
        <p:sp>
          <p:nvSpPr>
            <p:cNvPr id="195630" name="Text Box 46"/>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grpSp>
      <p:sp>
        <p:nvSpPr>
          <p:cNvPr id="195631" name="Text Box 47"/>
          <p:cNvSpPr txBox="1">
            <a:spLocks noChangeArrowheads="1"/>
          </p:cNvSpPr>
          <p:nvPr/>
        </p:nvSpPr>
        <p:spPr bwMode="auto">
          <a:xfrm>
            <a:off x="6054725" y="160337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5632" name="Text Box 48"/>
          <p:cNvSpPr txBox="1">
            <a:spLocks noChangeArrowheads="1"/>
          </p:cNvSpPr>
          <p:nvPr/>
        </p:nvSpPr>
        <p:spPr bwMode="auto">
          <a:xfrm>
            <a:off x="6073775" y="196532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6" name="Group 49"/>
          <p:cNvGrpSpPr>
            <a:grpSpLocks/>
          </p:cNvGrpSpPr>
          <p:nvPr/>
        </p:nvGrpSpPr>
        <p:grpSpPr bwMode="auto">
          <a:xfrm>
            <a:off x="5775325" y="1152525"/>
            <a:ext cx="3368675" cy="1811338"/>
            <a:chOff x="3903" y="978"/>
            <a:chExt cx="2122" cy="1141"/>
          </a:xfrm>
        </p:grpSpPr>
        <p:grpSp>
          <p:nvGrpSpPr>
            <p:cNvPr id="45086" name="Group 50"/>
            <p:cNvGrpSpPr>
              <a:grpSpLocks/>
            </p:cNvGrpSpPr>
            <p:nvPr/>
          </p:nvGrpSpPr>
          <p:grpSpPr bwMode="auto">
            <a:xfrm>
              <a:off x="4783" y="1125"/>
              <a:ext cx="1009" cy="250"/>
              <a:chOff x="4402" y="1437"/>
              <a:chExt cx="1009" cy="250"/>
            </a:xfrm>
          </p:grpSpPr>
          <p:sp>
            <p:nvSpPr>
              <p:cNvPr id="195635" name="Line 5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36" name="Text Box 52"/>
              <p:cNvSpPr txBox="1">
                <a:spLocks noChangeArrowheads="1"/>
              </p:cNvSpPr>
              <p:nvPr/>
            </p:nvSpPr>
            <p:spPr bwMode="auto">
              <a:xfrm>
                <a:off x="4584" y="1437"/>
                <a:ext cx="82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整型变量</a:t>
                </a:r>
                <a:r>
                  <a:rPr kumimoji="0" lang="en-US" altLang="zh-CN" sz="2000">
                    <a:effectLst>
                      <a:outerShdw blurRad="38100" dist="38100" dir="2700000" algn="tl">
                        <a:srgbClr val="C0C0C0"/>
                      </a:outerShdw>
                    </a:effectLst>
                  </a:rPr>
                  <a:t>a</a:t>
                </a:r>
              </a:p>
            </p:txBody>
          </p:sp>
        </p:grpSp>
        <p:grpSp>
          <p:nvGrpSpPr>
            <p:cNvPr id="45087" name="Group 53"/>
            <p:cNvGrpSpPr>
              <a:grpSpLocks/>
            </p:cNvGrpSpPr>
            <p:nvPr/>
          </p:nvGrpSpPr>
          <p:grpSpPr bwMode="auto">
            <a:xfrm>
              <a:off x="4783" y="1334"/>
              <a:ext cx="1029" cy="288"/>
              <a:chOff x="4426" y="1886"/>
              <a:chExt cx="1029" cy="288"/>
            </a:xfrm>
          </p:grpSpPr>
          <p:sp>
            <p:nvSpPr>
              <p:cNvPr id="195638" name="Line 5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39" name="Text Box 55"/>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整型变量</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5640" name="Text Box 56"/>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nvGrpSpPr>
            <p:cNvPr id="45089" name="Group 57"/>
            <p:cNvGrpSpPr>
              <a:grpSpLocks/>
            </p:cNvGrpSpPr>
            <p:nvPr/>
          </p:nvGrpSpPr>
          <p:grpSpPr bwMode="auto">
            <a:xfrm>
              <a:off x="4783" y="1605"/>
              <a:ext cx="1230" cy="250"/>
              <a:chOff x="4402" y="1437"/>
              <a:chExt cx="1230" cy="250"/>
            </a:xfrm>
          </p:grpSpPr>
          <p:sp>
            <p:nvSpPr>
              <p:cNvPr id="195642" name="Line 5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43" name="Text Box 59"/>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pointer_1</a:t>
                </a:r>
              </a:p>
            </p:txBody>
          </p:sp>
        </p:grpSp>
        <p:grpSp>
          <p:nvGrpSpPr>
            <p:cNvPr id="45090" name="Group 60"/>
            <p:cNvGrpSpPr>
              <a:grpSpLocks/>
            </p:cNvGrpSpPr>
            <p:nvPr/>
          </p:nvGrpSpPr>
          <p:grpSpPr bwMode="auto">
            <a:xfrm>
              <a:off x="4795" y="1869"/>
              <a:ext cx="1230" cy="250"/>
              <a:chOff x="4402" y="1437"/>
              <a:chExt cx="1230" cy="250"/>
            </a:xfrm>
          </p:grpSpPr>
          <p:sp>
            <p:nvSpPr>
              <p:cNvPr id="195645" name="Line 6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46" name="Text Box 62"/>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pointer_2</a:t>
                </a:r>
              </a:p>
            </p:txBody>
          </p:sp>
        </p:grpSp>
      </p:grpSp>
      <p:sp>
        <p:nvSpPr>
          <p:cNvPr id="195647" name="Text Box 63"/>
          <p:cNvSpPr txBox="1">
            <a:spLocks noChangeArrowheads="1"/>
          </p:cNvSpPr>
          <p:nvPr/>
        </p:nvSpPr>
        <p:spPr bwMode="auto">
          <a:xfrm>
            <a:off x="5807075" y="2346325"/>
            <a:ext cx="7937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5648" name="Text Box 64"/>
          <p:cNvSpPr txBox="1">
            <a:spLocks noChangeArrowheads="1"/>
          </p:cNvSpPr>
          <p:nvPr/>
        </p:nvSpPr>
        <p:spPr bwMode="auto">
          <a:xfrm>
            <a:off x="5807075" y="2746375"/>
            <a:ext cx="7937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2004</a:t>
            </a:r>
            <a:endParaRPr lang="en-US" altLang="zh-CN">
              <a:solidFill>
                <a:srgbClr val="0000FF"/>
              </a:solidFill>
              <a:effectLst>
                <a:outerShdw blurRad="38100" dist="38100" dir="2700000" algn="tl">
                  <a:srgbClr val="DDDDDD"/>
                </a:outerShdw>
              </a:effectLst>
              <a:cs typeface="宋体" charset="0"/>
            </a:endParaRPr>
          </a:p>
        </p:txBody>
      </p:sp>
      <p:grpSp>
        <p:nvGrpSpPr>
          <p:cNvPr id="11" name="Group 65"/>
          <p:cNvGrpSpPr>
            <a:grpSpLocks/>
          </p:cNvGrpSpPr>
          <p:nvPr/>
        </p:nvGrpSpPr>
        <p:grpSpPr bwMode="auto">
          <a:xfrm>
            <a:off x="5786438" y="3209925"/>
            <a:ext cx="2640012" cy="1373188"/>
            <a:chOff x="3910" y="2274"/>
            <a:chExt cx="1663" cy="865"/>
          </a:xfrm>
        </p:grpSpPr>
        <p:sp>
          <p:nvSpPr>
            <p:cNvPr id="195650" name="Text Box 66"/>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336600"/>
                  </a:solidFill>
                  <a:effectLst>
                    <a:outerShdw blurRad="38100" dist="38100" dir="2700000" algn="tl">
                      <a:srgbClr val="C0C0C0"/>
                    </a:outerShdw>
                  </a:effectLst>
                </a:rPr>
                <a:t>(swap)</a:t>
              </a:r>
            </a:p>
          </p:txBody>
        </p:sp>
        <p:grpSp>
          <p:nvGrpSpPr>
            <p:cNvPr id="45077" name="Group 67"/>
            <p:cNvGrpSpPr>
              <a:grpSpLocks/>
            </p:cNvGrpSpPr>
            <p:nvPr/>
          </p:nvGrpSpPr>
          <p:grpSpPr bwMode="auto">
            <a:xfrm>
              <a:off x="4795" y="2397"/>
              <a:ext cx="778" cy="250"/>
              <a:chOff x="4402" y="1437"/>
              <a:chExt cx="778" cy="250"/>
            </a:xfrm>
          </p:grpSpPr>
          <p:sp>
            <p:nvSpPr>
              <p:cNvPr id="195652" name="Line 6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53" name="Text Box 69"/>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p1</a:t>
                </a:r>
              </a:p>
            </p:txBody>
          </p:sp>
        </p:grpSp>
        <p:grpSp>
          <p:nvGrpSpPr>
            <p:cNvPr id="45078" name="Group 70"/>
            <p:cNvGrpSpPr>
              <a:grpSpLocks/>
            </p:cNvGrpSpPr>
            <p:nvPr/>
          </p:nvGrpSpPr>
          <p:grpSpPr bwMode="auto">
            <a:xfrm>
              <a:off x="4795" y="2637"/>
              <a:ext cx="778" cy="250"/>
              <a:chOff x="4402" y="1437"/>
              <a:chExt cx="778" cy="250"/>
            </a:xfrm>
          </p:grpSpPr>
          <p:sp>
            <p:nvSpPr>
              <p:cNvPr id="195655" name="Line 7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56" name="Text Box 72"/>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p2</a:t>
                </a:r>
              </a:p>
            </p:txBody>
          </p:sp>
        </p:grpSp>
        <p:grpSp>
          <p:nvGrpSpPr>
            <p:cNvPr id="45079" name="Group 73"/>
            <p:cNvGrpSpPr>
              <a:grpSpLocks/>
            </p:cNvGrpSpPr>
            <p:nvPr/>
          </p:nvGrpSpPr>
          <p:grpSpPr bwMode="auto">
            <a:xfrm>
              <a:off x="4795" y="2889"/>
              <a:ext cx="698" cy="250"/>
              <a:chOff x="4402" y="1437"/>
              <a:chExt cx="698" cy="250"/>
            </a:xfrm>
          </p:grpSpPr>
          <p:sp>
            <p:nvSpPr>
              <p:cNvPr id="195658" name="Line 7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5659" name="Text Box 75"/>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p</a:t>
                </a:r>
              </a:p>
            </p:txBody>
          </p:sp>
        </p:grpSp>
      </p:grpSp>
      <p:sp>
        <p:nvSpPr>
          <p:cNvPr id="195660" name="Text Box 76"/>
          <p:cNvSpPr txBox="1">
            <a:spLocks noChangeArrowheads="1"/>
          </p:cNvSpPr>
          <p:nvPr/>
        </p:nvSpPr>
        <p:spPr bwMode="auto">
          <a:xfrm>
            <a:off x="6054725" y="1927225"/>
            <a:ext cx="3365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5</a:t>
            </a:r>
          </a:p>
        </p:txBody>
      </p:sp>
      <p:sp>
        <p:nvSpPr>
          <p:cNvPr id="195661" name="Text Box 77"/>
          <p:cNvSpPr txBox="1">
            <a:spLocks noChangeArrowheads="1"/>
          </p:cNvSpPr>
          <p:nvPr/>
        </p:nvSpPr>
        <p:spPr bwMode="auto">
          <a:xfrm>
            <a:off x="6035675" y="1546225"/>
            <a:ext cx="336550" cy="457200"/>
          </a:xfrm>
          <a:prstGeom prst="rect">
            <a:avLst/>
          </a:prstGeom>
          <a:solidFill>
            <a:srgbClr val="DDDDDD"/>
          </a:solid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000000"/>
                  </a:outerShdw>
                </a:effectLst>
                <a:cs typeface="宋体" charset="0"/>
              </a:rPr>
              <a:t>9</a:t>
            </a:r>
            <a:endParaRPr lang="en-US" altLang="zh-CN">
              <a:solidFill>
                <a:srgbClr val="0000FF"/>
              </a:solidFill>
              <a:effectLst>
                <a:outerShdw blurRad="38100" dist="38100" dir="2700000" algn="tl">
                  <a:srgbClr val="000000"/>
                </a:outerShdw>
              </a:effectLst>
              <a:cs typeface="宋体" charset="0"/>
            </a:endParaRPr>
          </a:p>
        </p:txBody>
      </p:sp>
      <p:grpSp>
        <p:nvGrpSpPr>
          <p:cNvPr id="15" name="Group 78"/>
          <p:cNvGrpSpPr>
            <a:grpSpLocks/>
          </p:cNvGrpSpPr>
          <p:nvPr/>
        </p:nvGrpSpPr>
        <p:grpSpPr bwMode="auto">
          <a:xfrm>
            <a:off x="4465638" y="2647950"/>
            <a:ext cx="2120900" cy="1374775"/>
            <a:chOff x="2958" y="1392"/>
            <a:chExt cx="1336" cy="866"/>
          </a:xfrm>
        </p:grpSpPr>
        <p:sp>
          <p:nvSpPr>
            <p:cNvPr id="195663" name="Text Box 79"/>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5664" name="Freeform 80"/>
            <p:cNvSpPr>
              <a:spLocks/>
            </p:cNvSpPr>
            <p:nvPr/>
          </p:nvSpPr>
          <p:spPr bwMode="auto">
            <a:xfrm>
              <a:off x="2958" y="1392"/>
              <a:ext cx="150" cy="744"/>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16" name="Group 81"/>
          <p:cNvGrpSpPr>
            <a:grpSpLocks/>
          </p:cNvGrpSpPr>
          <p:nvPr/>
        </p:nvGrpSpPr>
        <p:grpSpPr bwMode="auto">
          <a:xfrm>
            <a:off x="4414838" y="2990850"/>
            <a:ext cx="2152650" cy="1431925"/>
            <a:chOff x="2926" y="1632"/>
            <a:chExt cx="1356" cy="902"/>
          </a:xfrm>
        </p:grpSpPr>
        <p:sp>
          <p:nvSpPr>
            <p:cNvPr id="195666" name="Text Box 82"/>
            <p:cNvSpPr txBox="1">
              <a:spLocks noChangeArrowheads="1"/>
            </p:cNvSpPr>
            <p:nvPr/>
          </p:nvSpPr>
          <p:spPr bwMode="auto">
            <a:xfrm>
              <a:off x="3782" y="2246"/>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FF3300"/>
                  </a:solidFill>
                  <a:effectLst>
                    <a:outerShdw blurRad="38100" dist="38100" dir="2700000" algn="tl">
                      <a:srgbClr val="C0C0C0"/>
                    </a:outerShdw>
                  </a:effectLst>
                </a:rPr>
                <a:t>2004</a:t>
              </a:r>
            </a:p>
          </p:txBody>
        </p:sp>
        <p:sp>
          <p:nvSpPr>
            <p:cNvPr id="195667" name="Freeform 83"/>
            <p:cNvSpPr>
              <a:spLocks/>
            </p:cNvSpPr>
            <p:nvPr/>
          </p:nvSpPr>
          <p:spPr bwMode="auto">
            <a:xfrm>
              <a:off x="2926" y="1632"/>
              <a:ext cx="182" cy="756"/>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chemeClr val="accent2"/>
              </a:solidFill>
              <a:prstDash val="solid"/>
              <a:round/>
              <a:headEnd type="none" w="lg" len="lg"/>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5668" name="Text Box 84"/>
          <p:cNvSpPr txBox="1">
            <a:spLocks noChangeArrowheads="1"/>
          </p:cNvSpPr>
          <p:nvPr/>
        </p:nvSpPr>
        <p:spPr bwMode="auto">
          <a:xfrm>
            <a:off x="3484563" y="3200400"/>
            <a:ext cx="995362" cy="45720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COPY</a:t>
            </a:r>
            <a:endParaRPr lang="en-US" altLang="zh-CN">
              <a:effectLst>
                <a:outerShdw blurRad="38100" dist="38100" dir="2700000" algn="tl">
                  <a:srgbClr val="DDDDDD"/>
                </a:outerShdw>
              </a:effectLst>
              <a:ea typeface="隶书" charset="0"/>
              <a:cs typeface="隶书" charset="0"/>
            </a:endParaRPr>
          </a:p>
        </p:txBody>
      </p:sp>
      <p:sp>
        <p:nvSpPr>
          <p:cNvPr id="195669" name="Text Box 85"/>
          <p:cNvSpPr txBox="1">
            <a:spLocks noChangeArrowheads="1"/>
          </p:cNvSpPr>
          <p:nvPr/>
        </p:nvSpPr>
        <p:spPr bwMode="auto">
          <a:xfrm>
            <a:off x="6035675" y="434657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5670" name="Text Box 86"/>
          <p:cNvSpPr txBox="1">
            <a:spLocks noChangeArrowheads="1"/>
          </p:cNvSpPr>
          <p:nvPr/>
        </p:nvSpPr>
        <p:spPr bwMode="auto">
          <a:xfrm>
            <a:off x="361950" y="254000"/>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sp>
        <p:nvSpPr>
          <p:cNvPr id="3" name="日期占位符 2"/>
          <p:cNvSpPr>
            <a:spLocks noGrp="1"/>
          </p:cNvSpPr>
          <p:nvPr>
            <p:ph type="dt" sz="half" idx="10"/>
          </p:nvPr>
        </p:nvSpPr>
        <p:spPr/>
        <p:txBody>
          <a:bodyPr/>
          <a:lstStyle/>
          <a:p>
            <a:fld id="{E9B77AF7-6074-3747-8284-6E3C6AA127B9}"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631">
                                            <p:txEl>
                                              <p:pRg st="0" end="0"/>
                                            </p:txEl>
                                          </p:spTgt>
                                        </p:tgtEl>
                                        <p:attrNameLst>
                                          <p:attrName>style.visibility</p:attrName>
                                        </p:attrNameLst>
                                      </p:cBhvr>
                                      <p:to>
                                        <p:strVal val="visible"/>
                                      </p:to>
                                    </p:set>
                                    <p:animEffect transition="in" filter="box(out)">
                                      <p:cBhvr>
                                        <p:cTn id="17" dur="500"/>
                                        <p:tgtEl>
                                          <p:spTgt spid="19563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5632">
                                            <p:txEl>
                                              <p:pRg st="0" end="0"/>
                                            </p:txEl>
                                          </p:spTgt>
                                        </p:tgtEl>
                                        <p:attrNameLst>
                                          <p:attrName>style.visibility</p:attrName>
                                        </p:attrNameLst>
                                      </p:cBhvr>
                                      <p:to>
                                        <p:strVal val="visible"/>
                                      </p:to>
                                    </p:set>
                                    <p:animEffect transition="in" filter="box(out)">
                                      <p:cBhvr>
                                        <p:cTn id="22" dur="500"/>
                                        <p:tgtEl>
                                          <p:spTgt spid="19563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5647">
                                            <p:txEl>
                                              <p:pRg st="0" end="0"/>
                                            </p:txEl>
                                          </p:spTgt>
                                        </p:tgtEl>
                                        <p:attrNameLst>
                                          <p:attrName>style.visibility</p:attrName>
                                        </p:attrNameLst>
                                      </p:cBhvr>
                                      <p:to>
                                        <p:strVal val="visible"/>
                                      </p:to>
                                    </p:set>
                                    <p:animEffect transition="in" filter="box(out)">
                                      <p:cBhvr>
                                        <p:cTn id="27" dur="500"/>
                                        <p:tgtEl>
                                          <p:spTgt spid="195647">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648">
                                            <p:txEl>
                                              <p:pRg st="0" end="0"/>
                                            </p:txEl>
                                          </p:spTgt>
                                        </p:tgtEl>
                                        <p:attrNameLst>
                                          <p:attrName>style.visibility</p:attrName>
                                        </p:attrNameLst>
                                      </p:cBhvr>
                                      <p:to>
                                        <p:strVal val="visible"/>
                                      </p:to>
                                    </p:set>
                                    <p:animEffect transition="in" filter="box(out)">
                                      <p:cBhvr>
                                        <p:cTn id="32" dur="500"/>
                                        <p:tgtEl>
                                          <p:spTgt spid="19564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out)">
                                      <p:cBhvr>
                                        <p:cTn id="37" dur="500"/>
                                        <p:tgtEl>
                                          <p:spTgt spid="11"/>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out)">
                                      <p:cBhvr>
                                        <p:cTn id="42" dur="500"/>
                                        <p:tgtEl>
                                          <p:spTgt spid="15"/>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500"/>
                            </p:stCondLst>
                            <p:childTnLst>
                              <p:par>
                                <p:cTn id="44" presetID="4" presetClass="entr" presetSubtype="32"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ox(out)">
                                      <p:cBhvr>
                                        <p:cTn id="46" dur="500"/>
                                        <p:tgtEl>
                                          <p:spTgt spid="16"/>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00"/>
                            </p:stCondLst>
                            <p:childTnLst>
                              <p:par>
                                <p:cTn id="48" presetID="4" presetClass="entr" presetSubtype="32" fill="hold" grpId="0" nodeType="afterEffect">
                                  <p:stCondLst>
                                    <p:cond delay="0"/>
                                  </p:stCondLst>
                                  <p:childTnLst>
                                    <p:set>
                                      <p:cBhvr>
                                        <p:cTn id="49" dur="1" fill="hold">
                                          <p:stCondLst>
                                            <p:cond delay="0"/>
                                          </p:stCondLst>
                                        </p:cTn>
                                        <p:tgtEl>
                                          <p:spTgt spid="195668">
                                            <p:txEl>
                                              <p:pRg st="0" end="0"/>
                                            </p:txEl>
                                          </p:spTgt>
                                        </p:tgtEl>
                                        <p:attrNameLst>
                                          <p:attrName>style.visibility</p:attrName>
                                        </p:attrNameLst>
                                      </p:cBhvr>
                                      <p:to>
                                        <p:strVal val="visible"/>
                                      </p:to>
                                    </p:set>
                                    <p:animEffect transition="in" filter="box(out)">
                                      <p:cBhvr>
                                        <p:cTn id="50" dur="500"/>
                                        <p:tgtEl>
                                          <p:spTgt spid="195668">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5669">
                                            <p:txEl>
                                              <p:pRg st="0" end="0"/>
                                            </p:txEl>
                                          </p:spTgt>
                                        </p:tgtEl>
                                        <p:attrNameLst>
                                          <p:attrName>style.visibility</p:attrName>
                                        </p:attrNameLst>
                                      </p:cBhvr>
                                      <p:to>
                                        <p:strVal val="visible"/>
                                      </p:to>
                                    </p:set>
                                    <p:animEffect transition="in" filter="box(out)">
                                      <p:cBhvr>
                                        <p:cTn id="55" dur="500"/>
                                        <p:tgtEl>
                                          <p:spTgt spid="195669">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95661"/>
                                        </p:tgtEl>
                                        <p:attrNameLst>
                                          <p:attrName>style.visibility</p:attrName>
                                        </p:attrNameLst>
                                      </p:cBhvr>
                                      <p:to>
                                        <p:strVal val="visible"/>
                                      </p:to>
                                    </p:set>
                                    <p:animEffect transition="in" filter="box(out)">
                                      <p:cBhvr>
                                        <p:cTn id="60" dur="500"/>
                                        <p:tgtEl>
                                          <p:spTgt spid="195661"/>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95660"/>
                                        </p:tgtEl>
                                        <p:attrNameLst>
                                          <p:attrName>style.visibility</p:attrName>
                                        </p:attrNameLst>
                                      </p:cBhvr>
                                      <p:to>
                                        <p:strVal val="visible"/>
                                      </p:to>
                                    </p:set>
                                    <p:animEffect transition="in" filter="box(out)">
                                      <p:cBhvr>
                                        <p:cTn id="65" dur="500"/>
                                        <p:tgtEl>
                                          <p:spTgt spid="195660"/>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1" grpId="0" build="p" autoUpdateAnimBg="0"/>
      <p:bldP spid="195632" grpId="0" build="p" autoUpdateAnimBg="0"/>
      <p:bldP spid="195647" grpId="0" build="p" autoUpdateAnimBg="0"/>
      <p:bldP spid="195648" grpId="0" build="p" autoUpdateAnimBg="0"/>
      <p:bldP spid="195660" grpId="0" animBg="1" autoUpdateAnimBg="0"/>
      <p:bldP spid="195661" grpId="0" animBg="1" autoUpdateAnimBg="0"/>
      <p:bldP spid="195668" grpId="0" build="p" autoUpdateAnimBg="0" advAuto="0"/>
      <p:bldP spid="19566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0" y="798513"/>
            <a:ext cx="4773613" cy="563245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chemeClr val="accent2"/>
                </a:solidFill>
                <a:effectLst>
                  <a:outerShdw blurRad="38100" dist="38100" dir="2700000" algn="tl">
                    <a:srgbClr val="000000"/>
                  </a:outerShdw>
                </a:effectLst>
                <a:latin typeface="Arial" charset="0"/>
              </a:rPr>
              <a:t>void swap(int  *p1, int  *p2)</a:t>
            </a:r>
          </a:p>
          <a:p>
            <a:r>
              <a:rPr kumimoji="0" lang="en-US" altLang="zh-CN">
                <a:effectLst>
                  <a:outerShdw blurRad="38100" dist="38100" dir="2700000" algn="tl">
                    <a:srgbClr val="FFFFFF"/>
                  </a:outerShdw>
                </a:effectLst>
                <a:latin typeface="Arial" charset="0"/>
              </a:rPr>
              <a:t>{   int p;</a:t>
            </a:r>
          </a:p>
          <a:p>
            <a:r>
              <a:rPr kumimoji="0" lang="en-US" altLang="zh-CN">
                <a:effectLst>
                  <a:outerShdw blurRad="38100" dist="38100" dir="2700000" algn="tl">
                    <a:srgbClr val="FFFFFF"/>
                  </a:outerShdw>
                </a:effectLst>
                <a:latin typeface="Arial" charset="0"/>
              </a:rPr>
              <a:t>    p=*p1;</a:t>
            </a:r>
          </a:p>
          <a:p>
            <a:r>
              <a:rPr kumimoji="0" lang="en-US" altLang="zh-CN">
                <a:effectLst>
                  <a:outerShdw blurRad="38100" dist="38100" dir="2700000" algn="tl">
                    <a:srgbClr val="FFFFFF"/>
                  </a:outerShdw>
                </a:effectLst>
                <a:latin typeface="Arial" charset="0"/>
              </a:rPr>
              <a:t>    *p1=*p2;</a:t>
            </a:r>
          </a:p>
          <a:p>
            <a:r>
              <a:rPr kumimoji="0" lang="en-US" altLang="zh-CN">
                <a:effectLst>
                  <a:outerShdw blurRad="38100" dist="38100" dir="2700000" algn="tl">
                    <a:srgbClr val="FFFFFF"/>
                  </a:outerShdw>
                </a:effectLst>
                <a:latin typeface="Arial" charset="0"/>
              </a:rPr>
              <a:t>    *p2=p;</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a,b;</a:t>
            </a:r>
          </a:p>
          <a:p>
            <a:r>
              <a:rPr kumimoji="0" lang="en-US" altLang="zh-CN">
                <a:effectLst>
                  <a:outerShdw blurRad="38100" dist="38100" dir="2700000" algn="tl">
                    <a:srgbClr val="FFFFFF"/>
                  </a:outerShdw>
                </a:effectLst>
                <a:latin typeface="Arial" charset="0"/>
              </a:rPr>
              <a:t>    int *pointer_1,*pointer_2;</a:t>
            </a:r>
          </a:p>
          <a:p>
            <a:r>
              <a:rPr kumimoji="0" lang="en-US" altLang="zh-CN">
                <a:effectLst/>
                <a:latin typeface="Arial" charset="0"/>
              </a:rPr>
              <a:t>    scanf("%d%d",&amp;a,&amp;b);</a:t>
            </a: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pointer_1=&amp;a;  pointer_2=&amp;b;</a:t>
            </a:r>
          </a:p>
          <a:p>
            <a:r>
              <a:rPr kumimoji="0" lang="en-US" altLang="zh-CN">
                <a:effectLst>
                  <a:outerShdw blurRad="38100" dist="38100" dir="2700000" algn="tl">
                    <a:srgbClr val="FFFFFF"/>
                  </a:outerShdw>
                </a:effectLst>
                <a:latin typeface="Arial" charset="0"/>
              </a:rPr>
              <a:t>    if(a&lt;b)</a:t>
            </a: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swap(pointer_1,pointer_2);</a:t>
            </a:r>
          </a:p>
          <a:p>
            <a:r>
              <a:rPr kumimoji="0" lang="en-US" altLang="zh-CN">
                <a:effectLst>
                  <a:outerShdw blurRad="38100" dist="38100" dir="2700000" algn="tl">
                    <a:srgbClr val="FFFFFF"/>
                  </a:outerShdw>
                </a:effectLst>
                <a:latin typeface="Arial" charset="0"/>
              </a:rPr>
              <a:t>    </a:t>
            </a:r>
            <a:r>
              <a:rPr kumimoji="0" lang="en-US" altLang="zh-CN">
                <a:effectLst/>
                <a:latin typeface="Arial" charset="0"/>
              </a:rPr>
              <a:t> printf("%d,%d",a,b);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a:t>
            </a:r>
          </a:p>
        </p:txBody>
      </p:sp>
      <p:grpSp>
        <p:nvGrpSpPr>
          <p:cNvPr id="47106" name="Group 3"/>
          <p:cNvGrpSpPr>
            <a:grpSpLocks/>
          </p:cNvGrpSpPr>
          <p:nvPr/>
        </p:nvGrpSpPr>
        <p:grpSpPr bwMode="auto">
          <a:xfrm>
            <a:off x="4578350" y="879475"/>
            <a:ext cx="2628900" cy="4625975"/>
            <a:chOff x="2884" y="554"/>
            <a:chExt cx="1656" cy="2914"/>
          </a:xfrm>
        </p:grpSpPr>
        <p:grpSp>
          <p:nvGrpSpPr>
            <p:cNvPr id="47130" name="Group 4"/>
            <p:cNvGrpSpPr>
              <a:grpSpLocks/>
            </p:cNvGrpSpPr>
            <p:nvPr/>
          </p:nvGrpSpPr>
          <p:grpSpPr bwMode="auto">
            <a:xfrm>
              <a:off x="2884" y="554"/>
              <a:ext cx="1656" cy="2914"/>
              <a:chOff x="3149" y="806"/>
              <a:chExt cx="1656" cy="2914"/>
            </a:xfrm>
          </p:grpSpPr>
          <p:sp>
            <p:nvSpPr>
              <p:cNvPr id="196613" name="Freeform 5"/>
              <p:cNvSpPr>
                <a:spLocks/>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6614" name="Freeform 6"/>
              <p:cNvSpPr>
                <a:spLocks/>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6615" name="Rectangle 7"/>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6616" name="Line 8"/>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17" name="Line 9"/>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18" name="Line 10"/>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19" name="Line 11"/>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0" name="Line 12"/>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1" name="Line 13"/>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2" name="Line 14"/>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3" name="Line 15"/>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4" name="Text Box 16"/>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6625" name="Line 17"/>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6626" name="Text Box 18"/>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6627" name="Text Box 19"/>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6628" name="Text Box 20"/>
              <p:cNvSpPr txBox="1">
                <a:spLocks noChangeArrowheads="1"/>
              </p:cNvSpPr>
              <p:nvPr/>
            </p:nvSpPr>
            <p:spPr bwMode="auto">
              <a:xfrm>
                <a:off x="3174" y="237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6629" name="Text Box 21"/>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6630" name="Text Box 22"/>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6631" name="Text Box 23"/>
              <p:cNvSpPr txBox="1">
                <a:spLocks noChangeArrowheads="1"/>
              </p:cNvSpPr>
              <p:nvPr/>
            </p:nvSpPr>
            <p:spPr bwMode="auto">
              <a:xfrm>
                <a:off x="3161"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47151" name="Group 24"/>
              <p:cNvGrpSpPr>
                <a:grpSpLocks/>
              </p:cNvGrpSpPr>
              <p:nvPr/>
            </p:nvGrpSpPr>
            <p:grpSpPr bwMode="auto">
              <a:xfrm>
                <a:off x="3597" y="1380"/>
                <a:ext cx="60" cy="1548"/>
                <a:chOff x="3960" y="1560"/>
                <a:chExt cx="60" cy="1548"/>
              </a:xfrm>
            </p:grpSpPr>
            <p:sp>
              <p:nvSpPr>
                <p:cNvPr id="196633" name="Line 2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4" name="Line 2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5" name="Line 2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6" name="Line 2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7" name="Line 2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8" name="Line 3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39" name="Line 3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7152" name="Group 32"/>
              <p:cNvGrpSpPr>
                <a:grpSpLocks/>
              </p:cNvGrpSpPr>
              <p:nvPr/>
            </p:nvGrpSpPr>
            <p:grpSpPr bwMode="auto">
              <a:xfrm>
                <a:off x="4725" y="1368"/>
                <a:ext cx="60" cy="1548"/>
                <a:chOff x="3960" y="1560"/>
                <a:chExt cx="60" cy="1548"/>
              </a:xfrm>
            </p:grpSpPr>
            <p:sp>
              <p:nvSpPr>
                <p:cNvPr id="196641" name="Line 3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2" name="Line 3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3" name="Line 3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4" name="Line 3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5" name="Line 3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6" name="Line 3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7" name="Line 3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196648" name="Line 40"/>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49" name="Line 41"/>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96650" name="Line 42"/>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6651" name="Text Box 43"/>
              <p:cNvSpPr txBox="1">
                <a:spLocks noChangeArrowheads="1"/>
              </p:cNvSpPr>
              <p:nvPr/>
            </p:nvSpPr>
            <p:spPr bwMode="auto">
              <a:xfrm>
                <a:off x="3161" y="266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2018</a:t>
                </a:r>
              </a:p>
            </p:txBody>
          </p:sp>
          <p:sp>
            <p:nvSpPr>
              <p:cNvPr id="196652" name="Text Box 44"/>
              <p:cNvSpPr txBox="1">
                <a:spLocks noChangeArrowheads="1"/>
              </p:cNvSpPr>
              <p:nvPr/>
            </p:nvSpPr>
            <p:spPr bwMode="auto">
              <a:xfrm>
                <a:off x="3149" y="2900"/>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201C</a:t>
                </a:r>
              </a:p>
            </p:txBody>
          </p:sp>
          <p:sp>
            <p:nvSpPr>
              <p:cNvPr id="196653" name="Text Box 45"/>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2020</a:t>
                </a:r>
              </a:p>
            </p:txBody>
          </p:sp>
        </p:grpSp>
        <p:sp>
          <p:nvSpPr>
            <p:cNvPr id="196654" name="Text Box 46"/>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grpSp>
      <p:sp>
        <p:nvSpPr>
          <p:cNvPr id="196655" name="Text Box 47"/>
          <p:cNvSpPr txBox="1">
            <a:spLocks noChangeArrowheads="1"/>
          </p:cNvSpPr>
          <p:nvPr/>
        </p:nvSpPr>
        <p:spPr bwMode="auto">
          <a:xfrm>
            <a:off x="6054725" y="160337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6656" name="Text Box 48"/>
          <p:cNvSpPr txBox="1">
            <a:spLocks noChangeArrowheads="1"/>
          </p:cNvSpPr>
          <p:nvPr/>
        </p:nvSpPr>
        <p:spPr bwMode="auto">
          <a:xfrm>
            <a:off x="6073775" y="196532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47109" name="Group 49"/>
          <p:cNvGrpSpPr>
            <a:grpSpLocks/>
          </p:cNvGrpSpPr>
          <p:nvPr/>
        </p:nvGrpSpPr>
        <p:grpSpPr bwMode="auto">
          <a:xfrm>
            <a:off x="5775325" y="1152525"/>
            <a:ext cx="3368675" cy="1811338"/>
            <a:chOff x="3903" y="978"/>
            <a:chExt cx="2122" cy="1141"/>
          </a:xfrm>
        </p:grpSpPr>
        <p:grpSp>
          <p:nvGrpSpPr>
            <p:cNvPr id="47117" name="Group 50"/>
            <p:cNvGrpSpPr>
              <a:grpSpLocks/>
            </p:cNvGrpSpPr>
            <p:nvPr/>
          </p:nvGrpSpPr>
          <p:grpSpPr bwMode="auto">
            <a:xfrm>
              <a:off x="4783" y="1125"/>
              <a:ext cx="1009" cy="250"/>
              <a:chOff x="4402" y="1437"/>
              <a:chExt cx="1009" cy="250"/>
            </a:xfrm>
          </p:grpSpPr>
          <p:sp>
            <p:nvSpPr>
              <p:cNvPr id="196659" name="Line 5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6660" name="Text Box 52"/>
              <p:cNvSpPr txBox="1">
                <a:spLocks noChangeArrowheads="1"/>
              </p:cNvSpPr>
              <p:nvPr/>
            </p:nvSpPr>
            <p:spPr bwMode="auto">
              <a:xfrm>
                <a:off x="4584" y="1437"/>
                <a:ext cx="82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整型变量</a:t>
                </a:r>
                <a:r>
                  <a:rPr kumimoji="0" lang="en-US" altLang="zh-CN" sz="2000">
                    <a:effectLst>
                      <a:outerShdw blurRad="38100" dist="38100" dir="2700000" algn="tl">
                        <a:srgbClr val="C0C0C0"/>
                      </a:outerShdw>
                    </a:effectLst>
                  </a:rPr>
                  <a:t>a</a:t>
                </a:r>
              </a:p>
            </p:txBody>
          </p:sp>
        </p:grpSp>
        <p:grpSp>
          <p:nvGrpSpPr>
            <p:cNvPr id="47118" name="Group 53"/>
            <p:cNvGrpSpPr>
              <a:grpSpLocks/>
            </p:cNvGrpSpPr>
            <p:nvPr/>
          </p:nvGrpSpPr>
          <p:grpSpPr bwMode="auto">
            <a:xfrm>
              <a:off x="4783" y="1334"/>
              <a:ext cx="1029" cy="288"/>
              <a:chOff x="4426" y="1886"/>
              <a:chExt cx="1029" cy="288"/>
            </a:xfrm>
          </p:grpSpPr>
          <p:sp>
            <p:nvSpPr>
              <p:cNvPr id="196662" name="Line 5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6663" name="Text Box 55"/>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整型变量</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6664" name="Text Box 56"/>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nvGrpSpPr>
            <p:cNvPr id="47120" name="Group 57"/>
            <p:cNvGrpSpPr>
              <a:grpSpLocks/>
            </p:cNvGrpSpPr>
            <p:nvPr/>
          </p:nvGrpSpPr>
          <p:grpSpPr bwMode="auto">
            <a:xfrm>
              <a:off x="4783" y="1605"/>
              <a:ext cx="1230" cy="250"/>
              <a:chOff x="4402" y="1437"/>
              <a:chExt cx="1230" cy="250"/>
            </a:xfrm>
          </p:grpSpPr>
          <p:sp>
            <p:nvSpPr>
              <p:cNvPr id="196666" name="Line 5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6667" name="Text Box 59"/>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pointer_1</a:t>
                </a:r>
              </a:p>
            </p:txBody>
          </p:sp>
        </p:grpSp>
        <p:grpSp>
          <p:nvGrpSpPr>
            <p:cNvPr id="47121" name="Group 60"/>
            <p:cNvGrpSpPr>
              <a:grpSpLocks/>
            </p:cNvGrpSpPr>
            <p:nvPr/>
          </p:nvGrpSpPr>
          <p:grpSpPr bwMode="auto">
            <a:xfrm>
              <a:off x="4795" y="1869"/>
              <a:ext cx="1230" cy="250"/>
              <a:chOff x="4402" y="1437"/>
              <a:chExt cx="1230" cy="250"/>
            </a:xfrm>
          </p:grpSpPr>
          <p:sp>
            <p:nvSpPr>
              <p:cNvPr id="196669" name="Line 6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6670" name="Text Box 62"/>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pointer_2</a:t>
                </a:r>
              </a:p>
            </p:txBody>
          </p:sp>
        </p:grpSp>
      </p:grpSp>
      <p:sp>
        <p:nvSpPr>
          <p:cNvPr id="196671" name="Text Box 63"/>
          <p:cNvSpPr txBox="1">
            <a:spLocks noChangeArrowheads="1"/>
          </p:cNvSpPr>
          <p:nvPr/>
        </p:nvSpPr>
        <p:spPr bwMode="auto">
          <a:xfrm>
            <a:off x="5807075" y="2346325"/>
            <a:ext cx="7937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6672" name="Text Box 64"/>
          <p:cNvSpPr txBox="1">
            <a:spLocks noChangeArrowheads="1"/>
          </p:cNvSpPr>
          <p:nvPr/>
        </p:nvSpPr>
        <p:spPr bwMode="auto">
          <a:xfrm>
            <a:off x="5807075" y="2746375"/>
            <a:ext cx="7937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2004</a:t>
            </a:r>
            <a:endParaRPr lang="en-US" altLang="zh-CN">
              <a:solidFill>
                <a:srgbClr val="0000FF"/>
              </a:solidFill>
              <a:effectLst>
                <a:outerShdw blurRad="38100" dist="38100" dir="2700000" algn="tl">
                  <a:srgbClr val="DDDDDD"/>
                </a:outerShdw>
              </a:effectLst>
              <a:cs typeface="宋体" charset="0"/>
            </a:endParaRPr>
          </a:p>
        </p:txBody>
      </p:sp>
      <p:sp>
        <p:nvSpPr>
          <p:cNvPr id="196673" name="Text Box 65"/>
          <p:cNvSpPr txBox="1">
            <a:spLocks noChangeArrowheads="1"/>
          </p:cNvSpPr>
          <p:nvPr/>
        </p:nvSpPr>
        <p:spPr bwMode="auto">
          <a:xfrm>
            <a:off x="6054725" y="1927225"/>
            <a:ext cx="3365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5</a:t>
            </a:r>
          </a:p>
        </p:txBody>
      </p:sp>
      <p:sp>
        <p:nvSpPr>
          <p:cNvPr id="196674" name="Text Box 66"/>
          <p:cNvSpPr txBox="1">
            <a:spLocks noChangeArrowheads="1"/>
          </p:cNvSpPr>
          <p:nvPr/>
        </p:nvSpPr>
        <p:spPr bwMode="auto">
          <a:xfrm>
            <a:off x="6035675" y="1546225"/>
            <a:ext cx="336550" cy="457200"/>
          </a:xfrm>
          <a:prstGeom prst="rect">
            <a:avLst/>
          </a:prstGeom>
          <a:solidFill>
            <a:srgbClr val="DDDDDD"/>
          </a:solid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000000"/>
                  </a:outerShdw>
                </a:effectLst>
                <a:cs typeface="宋体" charset="0"/>
              </a:rPr>
              <a:t>9</a:t>
            </a:r>
            <a:endParaRPr lang="en-US" altLang="zh-CN">
              <a:solidFill>
                <a:srgbClr val="0000FF"/>
              </a:solidFill>
              <a:effectLst>
                <a:outerShdw blurRad="38100" dist="38100" dir="2700000" algn="tl">
                  <a:srgbClr val="000000"/>
                </a:outerShdw>
              </a:effectLst>
              <a:cs typeface="宋体" charset="0"/>
            </a:endParaRPr>
          </a:p>
        </p:txBody>
      </p:sp>
      <p:sp>
        <p:nvSpPr>
          <p:cNvPr id="196675" name="Text Box 67"/>
          <p:cNvSpPr txBox="1">
            <a:spLocks noChangeArrowheads="1"/>
          </p:cNvSpPr>
          <p:nvPr/>
        </p:nvSpPr>
        <p:spPr bwMode="auto">
          <a:xfrm>
            <a:off x="361950" y="254000"/>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sp>
        <p:nvSpPr>
          <p:cNvPr id="196676" name="Text Box 68"/>
          <p:cNvSpPr txBox="1">
            <a:spLocks noChangeArrowheads="1"/>
          </p:cNvSpPr>
          <p:nvPr/>
        </p:nvSpPr>
        <p:spPr bwMode="auto">
          <a:xfrm>
            <a:off x="1176338" y="6127750"/>
            <a:ext cx="1962150" cy="3968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9</a:t>
            </a:r>
            <a:r>
              <a:rPr kumimoji="0" lang="zh-CN" altLang="en-US" sz="2000">
                <a:effectLst>
                  <a:outerShdw blurRad="38100" dist="38100" dir="2700000" algn="tl">
                    <a:srgbClr val="FFFFFF"/>
                  </a:outerShdw>
                </a:effectLst>
              </a:rPr>
              <a:t>，</a:t>
            </a:r>
            <a:r>
              <a:rPr kumimoji="0" lang="en-US" altLang="zh-CN" sz="2000">
                <a:effectLst>
                  <a:outerShdw blurRad="38100" dist="38100" dir="2700000" algn="tl">
                    <a:srgbClr val="FFFFFF"/>
                  </a:outerShdw>
                </a:effectLst>
              </a:rPr>
              <a:t>5</a:t>
            </a:r>
          </a:p>
        </p:txBody>
      </p:sp>
      <p:sp>
        <p:nvSpPr>
          <p:cNvPr id="196677" name="AutoShape 69"/>
          <p:cNvSpPr>
            <a:spLocks noChangeArrowheads="1"/>
          </p:cNvSpPr>
          <p:nvPr/>
        </p:nvSpPr>
        <p:spPr bwMode="auto">
          <a:xfrm>
            <a:off x="2251075" y="2403475"/>
            <a:ext cx="2401888" cy="1166813"/>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FF3300"/>
                </a:solidFill>
                <a:effectLst>
                  <a:outerShdw blurRad="38100" dist="38100" dir="2700000" algn="tl">
                    <a:srgbClr val="DDDDDD"/>
                  </a:outerShdw>
                </a:effectLst>
                <a:ea typeface="隶书" charset="0"/>
                <a:cs typeface="隶书" charset="0"/>
              </a:rPr>
              <a:t>地址传递</a:t>
            </a:r>
          </a:p>
        </p:txBody>
      </p:sp>
      <p:sp>
        <p:nvSpPr>
          <p:cNvPr id="2" name="日期占位符 1"/>
          <p:cNvSpPr>
            <a:spLocks noGrp="1"/>
          </p:cNvSpPr>
          <p:nvPr>
            <p:ph type="dt" sz="half" idx="10"/>
          </p:nvPr>
        </p:nvSpPr>
        <p:spPr/>
        <p:txBody>
          <a:bodyPr/>
          <a:lstStyle/>
          <a:p>
            <a:fld id="{38371D0D-5329-3B4C-8AB7-8D932F9B00C0}"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22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76"/>
                                        </p:tgtEl>
                                        <p:attrNameLst>
                                          <p:attrName>style.visibility</p:attrName>
                                        </p:attrNameLst>
                                      </p:cBhvr>
                                      <p:to>
                                        <p:strVal val="visible"/>
                                      </p:to>
                                    </p:set>
                                    <p:anim calcmode="lin" valueType="num">
                                      <p:cBhvr additive="base">
                                        <p:cTn id="7" dur="500" fill="hold"/>
                                        <p:tgtEl>
                                          <p:spTgt spid="196676"/>
                                        </p:tgtEl>
                                        <p:attrNameLst>
                                          <p:attrName>ppt_x</p:attrName>
                                        </p:attrNameLst>
                                      </p:cBhvr>
                                      <p:tavLst>
                                        <p:tav tm="0">
                                          <p:val>
                                            <p:strVal val="0-#ppt_w/2"/>
                                          </p:val>
                                        </p:tav>
                                        <p:tav tm="100000">
                                          <p:val>
                                            <p:strVal val="#ppt_x"/>
                                          </p:val>
                                        </p:tav>
                                      </p:tavLst>
                                    </p:anim>
                                    <p:anim calcmode="lin" valueType="num">
                                      <p:cBhvr additive="base">
                                        <p:cTn id="8" dur="500" fill="hold"/>
                                        <p:tgtEl>
                                          <p:spTgt spid="196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96677"/>
                                        </p:tgtEl>
                                        <p:attrNameLst>
                                          <p:attrName>style.visibility</p:attrName>
                                        </p:attrNameLst>
                                      </p:cBhvr>
                                      <p:to>
                                        <p:strVal val="visible"/>
                                      </p:to>
                                    </p:set>
                                    <p:animEffect transition="in" filter="box(out)">
                                      <p:cBhvr>
                                        <p:cTn id="13" dur="500"/>
                                        <p:tgtEl>
                                          <p:spTgt spid="19667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76" grpId="0" animBg="1" autoUpdateAnimBg="0"/>
      <p:bldP spid="19667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0" y="695325"/>
            <a:ext cx="4773613" cy="5632450"/>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swap(int *p1, int *p2)</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*p;</a:t>
            </a:r>
          </a:p>
          <a:p>
            <a:r>
              <a:rPr kumimoji="0" lang="en-US" altLang="zh-CN">
                <a:effectLst>
                  <a:outerShdw blurRad="38100" dist="38100" dir="2700000" algn="tl">
                    <a:srgbClr val="FFFFFF"/>
                  </a:outerShdw>
                </a:effectLst>
                <a:latin typeface="Arial" charset="0"/>
              </a:rPr>
              <a:t>    *p=*p1;</a:t>
            </a:r>
          </a:p>
          <a:p>
            <a:r>
              <a:rPr kumimoji="0" lang="en-US" altLang="zh-CN">
                <a:effectLst>
                  <a:outerShdw blurRad="38100" dist="38100" dir="2700000" algn="tl">
                    <a:srgbClr val="FFFFFF"/>
                  </a:outerShdw>
                </a:effectLst>
                <a:latin typeface="Arial" charset="0"/>
              </a:rPr>
              <a:t>    *p1=*p2;</a:t>
            </a:r>
          </a:p>
          <a:p>
            <a:r>
              <a:rPr kumimoji="0" lang="en-US" altLang="zh-CN">
                <a:effectLst>
                  <a:outerShdw blurRad="38100" dist="38100" dir="2700000" algn="tl">
                    <a:srgbClr val="FFFFFF"/>
                  </a:outerShdw>
                </a:effectLst>
                <a:latin typeface="Arial" charset="0"/>
              </a:rPr>
              <a:t>    *p2=*p;</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a,b;</a:t>
            </a:r>
          </a:p>
          <a:p>
            <a:r>
              <a:rPr kumimoji="0" lang="en-US" altLang="zh-CN">
                <a:effectLst>
                  <a:outerShdw blurRad="38100" dist="38100" dir="2700000" algn="tl">
                    <a:srgbClr val="FFFFFF"/>
                  </a:outerShdw>
                </a:effectLst>
                <a:latin typeface="Arial" charset="0"/>
              </a:rPr>
              <a:t>    int *pointer_1,*pointer_2;</a:t>
            </a:r>
          </a:p>
          <a:p>
            <a:r>
              <a:rPr kumimoji="0" lang="en-US" altLang="zh-CN">
                <a:effectLst>
                  <a:outerShdw blurRad="38100" dist="38100" dir="2700000" algn="tl">
                    <a:srgbClr val="FFFFFF"/>
                  </a:outerShdw>
                </a:effectLst>
                <a:latin typeface="Arial" charset="0"/>
              </a:rPr>
              <a:t>   </a:t>
            </a:r>
            <a:r>
              <a:rPr kumimoji="0" lang="en-US" altLang="zh-CN">
                <a:effectLst/>
                <a:latin typeface="Arial" charset="0"/>
              </a:rPr>
              <a:t>scanf("%d%d",&amp;a,&amp;b);</a:t>
            </a:r>
            <a:endParaRPr kumimoji="0" lang="en-US" altLang="zh-CN">
              <a:effectLst>
                <a:outerShdw blurRad="38100" dist="38100" dir="2700000" algn="tl">
                  <a:srgbClr val="FFFFFF"/>
                </a:outerShdw>
              </a:effectLst>
              <a:latin typeface="Arial" charset="0"/>
            </a:endParaRPr>
          </a:p>
          <a:p>
            <a:r>
              <a:rPr kumimoji="0" lang="en-US" altLang="zh-CN">
                <a:solidFill>
                  <a:schemeClr val="accent2"/>
                </a:solidFill>
                <a:effectLst>
                  <a:outerShdw blurRad="38100" dist="38100" dir="2700000" algn="tl">
                    <a:srgbClr val="000000"/>
                  </a:outerShdw>
                </a:effectLst>
                <a:latin typeface="Arial" charset="0"/>
              </a:rPr>
              <a:t>    pointer_1=&amp;a;  pointer_2=&amp;b;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if(a&lt;b)  </a:t>
            </a:r>
          </a:p>
          <a:p>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swap(pointer_1,pointer_2);</a:t>
            </a:r>
            <a:endParaRPr kumimoji="0" lang="en-US" altLang="zh-CN">
              <a:effectLst>
                <a:outerShdw blurRad="38100" dist="38100" dir="2700000" algn="tl">
                  <a:srgbClr val="FFFFFF"/>
                </a:outerShdw>
              </a:effectLst>
              <a:latin typeface="Arial" charset="0"/>
            </a:endParaRPr>
          </a:p>
          <a:p>
            <a:r>
              <a:rPr kumimoji="0" lang="en-US" altLang="zh-CN">
                <a:effectLst/>
                <a:latin typeface="Arial" charset="0"/>
              </a:rPr>
              <a:t>    printf("%d,%d",a,b);</a:t>
            </a:r>
          </a:p>
          <a:p>
            <a:r>
              <a:rPr kumimoji="0" lang="en-US" altLang="zh-CN">
                <a:effectLst>
                  <a:outerShdw blurRad="38100" dist="38100" dir="2700000" algn="tl">
                    <a:srgbClr val="FFFFFF"/>
                  </a:outerShdw>
                </a:effectLst>
                <a:latin typeface="Arial" charset="0"/>
              </a:rPr>
              <a:t>}</a:t>
            </a:r>
          </a:p>
        </p:txBody>
      </p:sp>
      <p:sp>
        <p:nvSpPr>
          <p:cNvPr id="197635" name="Text Box 3"/>
          <p:cNvSpPr txBox="1">
            <a:spLocks noChangeArrowheads="1"/>
          </p:cNvSpPr>
          <p:nvPr/>
        </p:nvSpPr>
        <p:spPr bwMode="auto">
          <a:xfrm>
            <a:off x="1568450" y="6099175"/>
            <a:ext cx="1962150" cy="3968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9</a:t>
            </a:r>
            <a:r>
              <a:rPr kumimoji="0" lang="zh-CN" altLang="en-US" sz="2000">
                <a:effectLst>
                  <a:outerShdw blurRad="38100" dist="38100" dir="2700000" algn="tl">
                    <a:srgbClr val="FFFFFF"/>
                  </a:outerShdw>
                </a:effectLst>
              </a:rPr>
              <a:t>，</a:t>
            </a:r>
            <a:r>
              <a:rPr kumimoji="0" lang="en-US" altLang="zh-CN" sz="2000">
                <a:effectLst>
                  <a:outerShdw blurRad="38100" dist="38100" dir="2700000" algn="tl">
                    <a:srgbClr val="FFFFFF"/>
                  </a:outerShdw>
                </a:effectLst>
              </a:rPr>
              <a:t>9</a:t>
            </a:r>
          </a:p>
        </p:txBody>
      </p:sp>
      <p:sp>
        <p:nvSpPr>
          <p:cNvPr id="197636" name="Text Box 4"/>
          <p:cNvSpPr txBox="1">
            <a:spLocks noChangeArrowheads="1"/>
          </p:cNvSpPr>
          <p:nvPr/>
        </p:nvSpPr>
        <p:spPr bwMode="auto">
          <a:xfrm>
            <a:off x="1974850" y="2668588"/>
            <a:ext cx="1454150" cy="701675"/>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b="1">
                <a:solidFill>
                  <a:schemeClr val="accent2"/>
                </a:solidFill>
                <a:effectLst>
                  <a:outerShdw blurRad="38100" dist="38100" dir="2700000" algn="tl">
                    <a:srgbClr val="DDDDDD"/>
                  </a:outerShdw>
                </a:effectLst>
                <a:cs typeface="宋体" charset="0"/>
              </a:rPr>
              <a:t>编译警告！</a:t>
            </a:r>
          </a:p>
          <a:p>
            <a:pPr eaLnBrk="1" hangingPunct="1">
              <a:defRPr/>
            </a:pPr>
            <a:r>
              <a:rPr lang="zh-CN" altLang="en-US" sz="2000" b="1">
                <a:solidFill>
                  <a:schemeClr val="accent2"/>
                </a:solidFill>
                <a:effectLst>
                  <a:outerShdw blurRad="38100" dist="38100" dir="2700000" algn="tl">
                    <a:srgbClr val="DDDDDD"/>
                  </a:outerShdw>
                </a:effectLst>
                <a:cs typeface="宋体" charset="0"/>
              </a:rPr>
              <a:t>结果不对！</a:t>
            </a:r>
          </a:p>
        </p:txBody>
      </p:sp>
      <p:sp>
        <p:nvSpPr>
          <p:cNvPr id="197637" name="Text Box 5"/>
          <p:cNvSpPr txBox="1">
            <a:spLocks noChangeArrowheads="1"/>
          </p:cNvSpPr>
          <p:nvPr/>
        </p:nvSpPr>
        <p:spPr bwMode="auto">
          <a:xfrm>
            <a:off x="1677988" y="1530350"/>
            <a:ext cx="1606550" cy="822325"/>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a:solidFill>
                  <a:srgbClr val="FF3300"/>
                </a:solidFill>
                <a:effectLst>
                  <a:outerShdw blurRad="38100" dist="38100" dir="2700000" algn="tl">
                    <a:srgbClr val="DDDDDD"/>
                  </a:outerShdw>
                </a:effectLst>
                <a:cs typeface="宋体" charset="0"/>
              </a:rPr>
              <a:t>int   x;</a:t>
            </a:r>
          </a:p>
          <a:p>
            <a:pPr eaLnBrk="1" hangingPunct="1">
              <a:defRPr/>
            </a:pPr>
            <a:r>
              <a:rPr lang="en-US" altLang="zh-CN">
                <a:solidFill>
                  <a:srgbClr val="FF3300"/>
                </a:solidFill>
                <a:effectLst>
                  <a:outerShdw blurRad="38100" dist="38100" dir="2700000" algn="tl">
                    <a:srgbClr val="DDDDDD"/>
                  </a:outerShdw>
                </a:effectLst>
                <a:cs typeface="宋体" charset="0"/>
              </a:rPr>
              <a:t>int  *p=&amp;x;</a:t>
            </a:r>
            <a:endParaRPr lang="en-US" altLang="zh-CN">
              <a:solidFill>
                <a:schemeClr val="bg1"/>
              </a:solidFill>
              <a:effectLst>
                <a:outerShdw blurRad="38100" dist="38100" dir="2700000" algn="tl">
                  <a:srgbClr val="DDDDDD"/>
                </a:outerShdw>
              </a:effectLst>
              <a:cs typeface="宋体" charset="0"/>
            </a:endParaRPr>
          </a:p>
        </p:txBody>
      </p:sp>
      <p:sp>
        <p:nvSpPr>
          <p:cNvPr id="197638" name="Text Box 6"/>
          <p:cNvSpPr txBox="1">
            <a:spLocks noChangeArrowheads="1"/>
          </p:cNvSpPr>
          <p:nvPr/>
        </p:nvSpPr>
        <p:spPr bwMode="auto">
          <a:xfrm>
            <a:off x="361950" y="163488"/>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grpSp>
        <p:nvGrpSpPr>
          <p:cNvPr id="2" name="Group 7"/>
          <p:cNvGrpSpPr>
            <a:grpSpLocks/>
          </p:cNvGrpSpPr>
          <p:nvPr/>
        </p:nvGrpSpPr>
        <p:grpSpPr bwMode="auto">
          <a:xfrm>
            <a:off x="4578350" y="631825"/>
            <a:ext cx="2628900" cy="4625975"/>
            <a:chOff x="2884" y="554"/>
            <a:chExt cx="1656" cy="2914"/>
          </a:xfrm>
        </p:grpSpPr>
        <p:grpSp>
          <p:nvGrpSpPr>
            <p:cNvPr id="49201" name="Group 8"/>
            <p:cNvGrpSpPr>
              <a:grpSpLocks/>
            </p:cNvGrpSpPr>
            <p:nvPr/>
          </p:nvGrpSpPr>
          <p:grpSpPr bwMode="auto">
            <a:xfrm>
              <a:off x="2884" y="554"/>
              <a:ext cx="1656" cy="2914"/>
              <a:chOff x="3149" y="806"/>
              <a:chExt cx="1656" cy="2914"/>
            </a:xfrm>
          </p:grpSpPr>
          <p:sp>
            <p:nvSpPr>
              <p:cNvPr id="197641" name="Freeform 9"/>
              <p:cNvSpPr>
                <a:spLocks/>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7642" name="Freeform 10"/>
              <p:cNvSpPr>
                <a:spLocks/>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7643" name="Rectangle 11"/>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7644" name="Line 12"/>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45" name="Line 13"/>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46" name="Line 14"/>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47" name="Line 15"/>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48" name="Line 16"/>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49" name="Line 17"/>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50" name="Line 18"/>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51" name="Line 19"/>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52" name="Text Box 20"/>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7653" name="Line 21"/>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7654" name="Text Box 22"/>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7655" name="Text Box 23"/>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7656" name="Text Box 24"/>
              <p:cNvSpPr txBox="1">
                <a:spLocks noChangeArrowheads="1"/>
              </p:cNvSpPr>
              <p:nvPr/>
            </p:nvSpPr>
            <p:spPr bwMode="auto">
              <a:xfrm>
                <a:off x="3174" y="237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7657" name="Text Box 25"/>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7658" name="Text Box 26"/>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7659" name="Text Box 27"/>
              <p:cNvSpPr txBox="1">
                <a:spLocks noChangeArrowheads="1"/>
              </p:cNvSpPr>
              <p:nvPr/>
            </p:nvSpPr>
            <p:spPr bwMode="auto">
              <a:xfrm>
                <a:off x="3161"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49222" name="Group 28"/>
              <p:cNvGrpSpPr>
                <a:grpSpLocks/>
              </p:cNvGrpSpPr>
              <p:nvPr/>
            </p:nvGrpSpPr>
            <p:grpSpPr bwMode="auto">
              <a:xfrm>
                <a:off x="3597" y="1380"/>
                <a:ext cx="60" cy="1548"/>
                <a:chOff x="3960" y="1560"/>
                <a:chExt cx="60" cy="1548"/>
              </a:xfrm>
            </p:grpSpPr>
            <p:sp>
              <p:nvSpPr>
                <p:cNvPr id="197661" name="Line 29"/>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2" name="Line 30"/>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3" name="Line 31"/>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4" name="Line 32"/>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5" name="Line 33"/>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6" name="Line 34"/>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67" name="Line 35"/>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49223" name="Group 36"/>
              <p:cNvGrpSpPr>
                <a:grpSpLocks/>
              </p:cNvGrpSpPr>
              <p:nvPr/>
            </p:nvGrpSpPr>
            <p:grpSpPr bwMode="auto">
              <a:xfrm>
                <a:off x="4725" y="1368"/>
                <a:ext cx="60" cy="1548"/>
                <a:chOff x="3960" y="1560"/>
                <a:chExt cx="60" cy="1548"/>
              </a:xfrm>
            </p:grpSpPr>
            <p:sp>
              <p:nvSpPr>
                <p:cNvPr id="197669" name="Line 37"/>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0" name="Line 38"/>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1" name="Line 39"/>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2" name="Line 40"/>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3" name="Line 41"/>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4" name="Line 42"/>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5" name="Line 43"/>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197676" name="Line 44"/>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7" name="Line 45"/>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97678" name="Line 46"/>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7679" name="Text Box 47"/>
              <p:cNvSpPr txBox="1">
                <a:spLocks noChangeArrowheads="1"/>
              </p:cNvSpPr>
              <p:nvPr/>
            </p:nvSpPr>
            <p:spPr bwMode="auto">
              <a:xfrm>
                <a:off x="3161" y="266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2018</a:t>
                </a:r>
              </a:p>
            </p:txBody>
          </p:sp>
          <p:sp>
            <p:nvSpPr>
              <p:cNvPr id="197680" name="Text Box 48"/>
              <p:cNvSpPr txBox="1">
                <a:spLocks noChangeArrowheads="1"/>
              </p:cNvSpPr>
              <p:nvPr/>
            </p:nvSpPr>
            <p:spPr bwMode="auto">
              <a:xfrm>
                <a:off x="3149" y="2900"/>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201C</a:t>
                </a:r>
              </a:p>
            </p:txBody>
          </p:sp>
          <p:sp>
            <p:nvSpPr>
              <p:cNvPr id="197681" name="Text Box 49"/>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2020</a:t>
                </a:r>
              </a:p>
            </p:txBody>
          </p:sp>
        </p:grpSp>
        <p:sp>
          <p:nvSpPr>
            <p:cNvPr id="197682" name="Text Box 50"/>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grpSp>
      <p:sp>
        <p:nvSpPr>
          <p:cNvPr id="197683" name="Text Box 51"/>
          <p:cNvSpPr txBox="1">
            <a:spLocks noChangeArrowheads="1"/>
          </p:cNvSpPr>
          <p:nvPr/>
        </p:nvSpPr>
        <p:spPr bwMode="auto">
          <a:xfrm>
            <a:off x="6054725" y="135572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7684" name="Text Box 52"/>
          <p:cNvSpPr txBox="1">
            <a:spLocks noChangeArrowheads="1"/>
          </p:cNvSpPr>
          <p:nvPr/>
        </p:nvSpPr>
        <p:spPr bwMode="auto">
          <a:xfrm>
            <a:off x="6073775" y="171767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6" name="Group 53"/>
          <p:cNvGrpSpPr>
            <a:grpSpLocks/>
          </p:cNvGrpSpPr>
          <p:nvPr/>
        </p:nvGrpSpPr>
        <p:grpSpPr bwMode="auto">
          <a:xfrm>
            <a:off x="5775325" y="904875"/>
            <a:ext cx="3368675" cy="1811338"/>
            <a:chOff x="3903" y="978"/>
            <a:chExt cx="2122" cy="1141"/>
          </a:xfrm>
        </p:grpSpPr>
        <p:grpSp>
          <p:nvGrpSpPr>
            <p:cNvPr id="49188" name="Group 54"/>
            <p:cNvGrpSpPr>
              <a:grpSpLocks/>
            </p:cNvGrpSpPr>
            <p:nvPr/>
          </p:nvGrpSpPr>
          <p:grpSpPr bwMode="auto">
            <a:xfrm>
              <a:off x="4783" y="1125"/>
              <a:ext cx="1009" cy="250"/>
              <a:chOff x="4402" y="1437"/>
              <a:chExt cx="1009" cy="250"/>
            </a:xfrm>
          </p:grpSpPr>
          <p:sp>
            <p:nvSpPr>
              <p:cNvPr id="197687" name="Line 5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688" name="Text Box 56"/>
              <p:cNvSpPr txBox="1">
                <a:spLocks noChangeArrowheads="1"/>
              </p:cNvSpPr>
              <p:nvPr/>
            </p:nvSpPr>
            <p:spPr bwMode="auto">
              <a:xfrm>
                <a:off x="4584" y="1437"/>
                <a:ext cx="82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整型变量</a:t>
                </a:r>
                <a:r>
                  <a:rPr kumimoji="0" lang="en-US" altLang="zh-CN" sz="2000">
                    <a:effectLst>
                      <a:outerShdw blurRad="38100" dist="38100" dir="2700000" algn="tl">
                        <a:srgbClr val="C0C0C0"/>
                      </a:outerShdw>
                    </a:effectLst>
                  </a:rPr>
                  <a:t>a</a:t>
                </a:r>
              </a:p>
            </p:txBody>
          </p:sp>
        </p:grpSp>
        <p:grpSp>
          <p:nvGrpSpPr>
            <p:cNvPr id="49189" name="Group 57"/>
            <p:cNvGrpSpPr>
              <a:grpSpLocks/>
            </p:cNvGrpSpPr>
            <p:nvPr/>
          </p:nvGrpSpPr>
          <p:grpSpPr bwMode="auto">
            <a:xfrm>
              <a:off x="4783" y="1334"/>
              <a:ext cx="1029" cy="288"/>
              <a:chOff x="4426" y="1886"/>
              <a:chExt cx="1029" cy="288"/>
            </a:xfrm>
          </p:grpSpPr>
          <p:sp>
            <p:nvSpPr>
              <p:cNvPr id="197690" name="Line 58"/>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691" name="Text Box 59"/>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整型变量</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7692" name="Text Box 60"/>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nvGrpSpPr>
            <p:cNvPr id="49191" name="Group 61"/>
            <p:cNvGrpSpPr>
              <a:grpSpLocks/>
            </p:cNvGrpSpPr>
            <p:nvPr/>
          </p:nvGrpSpPr>
          <p:grpSpPr bwMode="auto">
            <a:xfrm>
              <a:off x="4783" y="1605"/>
              <a:ext cx="1230" cy="250"/>
              <a:chOff x="4402" y="1437"/>
              <a:chExt cx="1230" cy="250"/>
            </a:xfrm>
          </p:grpSpPr>
          <p:sp>
            <p:nvSpPr>
              <p:cNvPr id="197694" name="Line 6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695" name="Text Box 63"/>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pointer_1</a:t>
                </a:r>
              </a:p>
            </p:txBody>
          </p:sp>
        </p:grpSp>
        <p:grpSp>
          <p:nvGrpSpPr>
            <p:cNvPr id="49192" name="Group 64"/>
            <p:cNvGrpSpPr>
              <a:grpSpLocks/>
            </p:cNvGrpSpPr>
            <p:nvPr/>
          </p:nvGrpSpPr>
          <p:grpSpPr bwMode="auto">
            <a:xfrm>
              <a:off x="4795" y="1869"/>
              <a:ext cx="1230" cy="250"/>
              <a:chOff x="4402" y="1437"/>
              <a:chExt cx="1230" cy="250"/>
            </a:xfrm>
          </p:grpSpPr>
          <p:sp>
            <p:nvSpPr>
              <p:cNvPr id="197697" name="Line 6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698" name="Text Box 66"/>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pointer_2</a:t>
                </a:r>
              </a:p>
            </p:txBody>
          </p:sp>
        </p:grpSp>
      </p:grpSp>
      <p:sp>
        <p:nvSpPr>
          <p:cNvPr id="197699" name="Text Box 67"/>
          <p:cNvSpPr txBox="1">
            <a:spLocks noChangeArrowheads="1"/>
          </p:cNvSpPr>
          <p:nvPr/>
        </p:nvSpPr>
        <p:spPr bwMode="auto">
          <a:xfrm>
            <a:off x="5807075" y="2098675"/>
            <a:ext cx="7937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7700" name="Text Box 68"/>
          <p:cNvSpPr txBox="1">
            <a:spLocks noChangeArrowheads="1"/>
          </p:cNvSpPr>
          <p:nvPr/>
        </p:nvSpPr>
        <p:spPr bwMode="auto">
          <a:xfrm>
            <a:off x="5807075" y="2498725"/>
            <a:ext cx="7937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2004</a:t>
            </a:r>
            <a:endParaRPr lang="en-US" altLang="zh-CN">
              <a:solidFill>
                <a:srgbClr val="0000FF"/>
              </a:solidFill>
              <a:effectLst>
                <a:outerShdw blurRad="38100" dist="38100" dir="2700000" algn="tl">
                  <a:srgbClr val="DDDDDD"/>
                </a:outerShdw>
              </a:effectLst>
              <a:cs typeface="宋体" charset="0"/>
            </a:endParaRPr>
          </a:p>
        </p:txBody>
      </p:sp>
      <p:sp>
        <p:nvSpPr>
          <p:cNvPr id="197701" name="Text Box 69"/>
          <p:cNvSpPr txBox="1">
            <a:spLocks noChangeArrowheads="1"/>
          </p:cNvSpPr>
          <p:nvPr/>
        </p:nvSpPr>
        <p:spPr bwMode="auto">
          <a:xfrm>
            <a:off x="6149975" y="1679575"/>
            <a:ext cx="3365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9</a:t>
            </a:r>
          </a:p>
        </p:txBody>
      </p:sp>
      <p:sp>
        <p:nvSpPr>
          <p:cNvPr id="197702" name="Text Box 70"/>
          <p:cNvSpPr txBox="1">
            <a:spLocks noChangeArrowheads="1"/>
          </p:cNvSpPr>
          <p:nvPr/>
        </p:nvSpPr>
        <p:spPr bwMode="auto">
          <a:xfrm>
            <a:off x="6130925" y="1317625"/>
            <a:ext cx="336550" cy="457200"/>
          </a:xfrm>
          <a:prstGeom prst="rect">
            <a:avLst/>
          </a:prstGeom>
          <a:solidFill>
            <a:srgbClr val="DDDDDD"/>
          </a:solid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000000"/>
                  </a:outerShdw>
                </a:effectLst>
                <a:cs typeface="宋体" charset="0"/>
              </a:rPr>
              <a:t>9</a:t>
            </a:r>
            <a:endParaRPr lang="en-US" altLang="zh-CN">
              <a:solidFill>
                <a:srgbClr val="0000FF"/>
              </a:solidFill>
              <a:effectLst>
                <a:outerShdw blurRad="38100" dist="38100" dir="2700000" algn="tl">
                  <a:srgbClr val="000000"/>
                </a:outerShdw>
              </a:effectLst>
              <a:cs typeface="宋体" charset="0"/>
            </a:endParaRPr>
          </a:p>
        </p:txBody>
      </p:sp>
      <p:grpSp>
        <p:nvGrpSpPr>
          <p:cNvPr id="11" name="Group 71"/>
          <p:cNvGrpSpPr>
            <a:grpSpLocks/>
          </p:cNvGrpSpPr>
          <p:nvPr/>
        </p:nvGrpSpPr>
        <p:grpSpPr bwMode="auto">
          <a:xfrm>
            <a:off x="4465638" y="2400300"/>
            <a:ext cx="2120900" cy="1374775"/>
            <a:chOff x="2958" y="1392"/>
            <a:chExt cx="1336" cy="866"/>
          </a:xfrm>
        </p:grpSpPr>
        <p:sp>
          <p:nvSpPr>
            <p:cNvPr id="197704" name="Text Box 72"/>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7705" name="Freeform 73"/>
            <p:cNvSpPr>
              <a:spLocks/>
            </p:cNvSpPr>
            <p:nvPr/>
          </p:nvSpPr>
          <p:spPr bwMode="auto">
            <a:xfrm>
              <a:off x="2958" y="1392"/>
              <a:ext cx="150" cy="744"/>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12" name="Group 74"/>
          <p:cNvGrpSpPr>
            <a:grpSpLocks/>
          </p:cNvGrpSpPr>
          <p:nvPr/>
        </p:nvGrpSpPr>
        <p:grpSpPr bwMode="auto">
          <a:xfrm>
            <a:off x="4414838" y="2743200"/>
            <a:ext cx="2152650" cy="1431925"/>
            <a:chOff x="2926" y="1632"/>
            <a:chExt cx="1356" cy="902"/>
          </a:xfrm>
        </p:grpSpPr>
        <p:sp>
          <p:nvSpPr>
            <p:cNvPr id="197707" name="Text Box 75"/>
            <p:cNvSpPr txBox="1">
              <a:spLocks noChangeArrowheads="1"/>
            </p:cNvSpPr>
            <p:nvPr/>
          </p:nvSpPr>
          <p:spPr bwMode="auto">
            <a:xfrm>
              <a:off x="3782" y="2246"/>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FF3300"/>
                  </a:solidFill>
                  <a:effectLst>
                    <a:outerShdw blurRad="38100" dist="38100" dir="2700000" algn="tl">
                      <a:srgbClr val="C0C0C0"/>
                    </a:outerShdw>
                  </a:effectLst>
                </a:rPr>
                <a:t>2004</a:t>
              </a:r>
            </a:p>
          </p:txBody>
        </p:sp>
        <p:sp>
          <p:nvSpPr>
            <p:cNvPr id="197708" name="Freeform 76"/>
            <p:cNvSpPr>
              <a:spLocks/>
            </p:cNvSpPr>
            <p:nvPr/>
          </p:nvSpPr>
          <p:spPr bwMode="auto">
            <a:xfrm>
              <a:off x="2926" y="1632"/>
              <a:ext cx="182" cy="756"/>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chemeClr val="accent2"/>
              </a:solidFill>
              <a:prstDash val="solid"/>
              <a:round/>
              <a:headEnd type="none" w="lg" len="lg"/>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7709" name="Text Box 77"/>
          <p:cNvSpPr txBox="1">
            <a:spLocks noChangeArrowheads="1"/>
          </p:cNvSpPr>
          <p:nvPr/>
        </p:nvSpPr>
        <p:spPr bwMode="auto">
          <a:xfrm>
            <a:off x="3484563" y="2952750"/>
            <a:ext cx="995362" cy="45720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COPY</a:t>
            </a:r>
            <a:endParaRPr lang="en-US" altLang="zh-CN">
              <a:effectLst>
                <a:outerShdw blurRad="38100" dist="38100" dir="2700000" algn="tl">
                  <a:srgbClr val="DDDDDD"/>
                </a:outerShdw>
              </a:effectLst>
              <a:ea typeface="隶书" charset="0"/>
              <a:cs typeface="隶书" charset="0"/>
            </a:endParaRPr>
          </a:p>
        </p:txBody>
      </p:sp>
      <p:grpSp>
        <p:nvGrpSpPr>
          <p:cNvPr id="13" name="Group 78"/>
          <p:cNvGrpSpPr>
            <a:grpSpLocks/>
          </p:cNvGrpSpPr>
          <p:nvPr/>
        </p:nvGrpSpPr>
        <p:grpSpPr bwMode="auto">
          <a:xfrm>
            <a:off x="5786438" y="2962275"/>
            <a:ext cx="2640012" cy="1631950"/>
            <a:chOff x="3645" y="2022"/>
            <a:chExt cx="1663" cy="1028"/>
          </a:xfrm>
        </p:grpSpPr>
        <p:grpSp>
          <p:nvGrpSpPr>
            <p:cNvPr id="49172" name="Group 79"/>
            <p:cNvGrpSpPr>
              <a:grpSpLocks/>
            </p:cNvGrpSpPr>
            <p:nvPr/>
          </p:nvGrpSpPr>
          <p:grpSpPr bwMode="auto">
            <a:xfrm>
              <a:off x="3645" y="2022"/>
              <a:ext cx="1663" cy="865"/>
              <a:chOff x="3910" y="2274"/>
              <a:chExt cx="1663" cy="865"/>
            </a:xfrm>
          </p:grpSpPr>
          <p:sp>
            <p:nvSpPr>
              <p:cNvPr id="197712" name="Text Box 80"/>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336600"/>
                    </a:solidFill>
                    <a:effectLst>
                      <a:outerShdw blurRad="38100" dist="38100" dir="2700000" algn="tl">
                        <a:srgbClr val="C0C0C0"/>
                      </a:outerShdw>
                    </a:effectLst>
                  </a:rPr>
                  <a:t>(swap)</a:t>
                </a:r>
              </a:p>
            </p:txBody>
          </p:sp>
          <p:grpSp>
            <p:nvGrpSpPr>
              <p:cNvPr id="49175" name="Group 81"/>
              <p:cNvGrpSpPr>
                <a:grpSpLocks/>
              </p:cNvGrpSpPr>
              <p:nvPr/>
            </p:nvGrpSpPr>
            <p:grpSpPr bwMode="auto">
              <a:xfrm>
                <a:off x="4795" y="2397"/>
                <a:ext cx="778" cy="250"/>
                <a:chOff x="4402" y="1437"/>
                <a:chExt cx="778" cy="250"/>
              </a:xfrm>
            </p:grpSpPr>
            <p:sp>
              <p:nvSpPr>
                <p:cNvPr id="197714" name="Line 8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715" name="Text Box 83"/>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p1</a:t>
                  </a:r>
                </a:p>
              </p:txBody>
            </p:sp>
          </p:grpSp>
          <p:grpSp>
            <p:nvGrpSpPr>
              <p:cNvPr id="49176" name="Group 84"/>
              <p:cNvGrpSpPr>
                <a:grpSpLocks/>
              </p:cNvGrpSpPr>
              <p:nvPr/>
            </p:nvGrpSpPr>
            <p:grpSpPr bwMode="auto">
              <a:xfrm>
                <a:off x="4795" y="2637"/>
                <a:ext cx="778" cy="250"/>
                <a:chOff x="4402" y="1437"/>
                <a:chExt cx="778" cy="250"/>
              </a:xfrm>
            </p:grpSpPr>
            <p:sp>
              <p:nvSpPr>
                <p:cNvPr id="197717" name="Line 8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718" name="Text Box 86"/>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p2</a:t>
                  </a:r>
                </a:p>
              </p:txBody>
            </p:sp>
          </p:grpSp>
          <p:grpSp>
            <p:nvGrpSpPr>
              <p:cNvPr id="49177" name="Group 87"/>
              <p:cNvGrpSpPr>
                <a:grpSpLocks/>
              </p:cNvGrpSpPr>
              <p:nvPr/>
            </p:nvGrpSpPr>
            <p:grpSpPr bwMode="auto">
              <a:xfrm>
                <a:off x="4795" y="2889"/>
                <a:ext cx="698" cy="250"/>
                <a:chOff x="4402" y="1437"/>
                <a:chExt cx="698" cy="250"/>
              </a:xfrm>
            </p:grpSpPr>
            <p:sp>
              <p:nvSpPr>
                <p:cNvPr id="197720" name="Line 8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7721" name="Text Box 89"/>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a:t>
                  </a:r>
                </a:p>
              </p:txBody>
            </p:sp>
          </p:grpSp>
        </p:grpSp>
        <p:sp>
          <p:nvSpPr>
            <p:cNvPr id="197722" name="Text Box 90"/>
            <p:cNvSpPr txBox="1">
              <a:spLocks noChangeArrowheads="1"/>
            </p:cNvSpPr>
            <p:nvPr/>
          </p:nvSpPr>
          <p:spPr bwMode="auto">
            <a:xfrm>
              <a:off x="3658" y="2762"/>
              <a:ext cx="500" cy="288"/>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a:t>
              </a:r>
              <a:endParaRPr lang="en-US" altLang="zh-CN">
                <a:solidFill>
                  <a:srgbClr val="0000FF"/>
                </a:solidFill>
                <a:effectLst>
                  <a:outerShdw blurRad="38100" dist="38100" dir="2700000" algn="tl">
                    <a:srgbClr val="DDDDDD"/>
                  </a:outerShdw>
                </a:effectLst>
                <a:cs typeface="宋体" charset="0"/>
              </a:endParaRPr>
            </a:p>
          </p:txBody>
        </p:sp>
      </p:grpSp>
      <p:sp>
        <p:nvSpPr>
          <p:cNvPr id="197723" name="Text Box 91"/>
          <p:cNvSpPr txBox="1">
            <a:spLocks noChangeArrowheads="1"/>
          </p:cNvSpPr>
          <p:nvPr/>
        </p:nvSpPr>
        <p:spPr bwMode="auto">
          <a:xfrm>
            <a:off x="7140575" y="4194175"/>
            <a:ext cx="14033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a:solidFill>
                  <a:srgbClr val="FF3300"/>
                </a:solidFill>
                <a:effectLst>
                  <a:outerShdw blurRad="38100" dist="38100" dir="2700000" algn="tl">
                    <a:srgbClr val="DDDDDD"/>
                  </a:outerShdw>
                </a:effectLst>
                <a:ea typeface="隶书" charset="0"/>
                <a:cs typeface="隶书" charset="0"/>
              </a:rPr>
              <a:t>假设</a:t>
            </a:r>
            <a:r>
              <a:rPr lang="en-US" altLang="zh-CN">
                <a:solidFill>
                  <a:srgbClr val="FF3300"/>
                </a:solidFill>
                <a:effectLst>
                  <a:outerShdw blurRad="38100" dist="38100" dir="2700000" algn="tl">
                    <a:srgbClr val="DDDDDD"/>
                  </a:outerShdw>
                </a:effectLst>
                <a:cs typeface="宋体" charset="0"/>
              </a:rPr>
              <a:t>2000</a:t>
            </a:r>
            <a:endParaRPr lang="en-US" altLang="zh-CN">
              <a:solidFill>
                <a:srgbClr val="0000FF"/>
              </a:solidFill>
              <a:effectLst>
                <a:outerShdw blurRad="38100" dist="38100" dir="2700000" algn="tl">
                  <a:srgbClr val="DDDDDD"/>
                </a:outerShdw>
              </a:effectLst>
              <a:cs typeface="宋体" charset="0"/>
            </a:endParaRPr>
          </a:p>
        </p:txBody>
      </p:sp>
      <p:sp>
        <p:nvSpPr>
          <p:cNvPr id="197724" name="AutoShape 92"/>
          <p:cNvSpPr>
            <a:spLocks noChangeArrowheads="1"/>
          </p:cNvSpPr>
          <p:nvPr/>
        </p:nvSpPr>
        <p:spPr bwMode="auto">
          <a:xfrm>
            <a:off x="5357813" y="4941888"/>
            <a:ext cx="3405187" cy="1668462"/>
          </a:xfrm>
          <a:prstGeom prst="irregularSeal1">
            <a:avLst/>
          </a:prstGeom>
          <a:noFill/>
          <a:ln w="38100">
            <a:solidFill>
              <a:srgbClr val="FF3300"/>
            </a:solidFill>
            <a:miter lim="800000"/>
            <a:headEnd/>
            <a:tailEnd/>
          </a:ln>
          <a:effectLst/>
        </p:spPr>
        <p:txBody>
          <a:bodyPr wrap="none"/>
          <a:lstStyle/>
          <a:p>
            <a:pPr algn="ctr" eaLnBrk="1" hangingPunct="1">
              <a:defRPr/>
            </a:pPr>
            <a:r>
              <a:rPr lang="zh-CN" altLang="en-US">
                <a:solidFill>
                  <a:schemeClr val="tx2"/>
                </a:solidFill>
                <a:effectLst>
                  <a:outerShdw blurRad="38100" dist="38100" dir="2700000" algn="tl">
                    <a:srgbClr val="DDDDDD"/>
                  </a:outerShdw>
                </a:effectLst>
                <a:ea typeface="隶书" charset="0"/>
                <a:cs typeface="隶书" charset="0"/>
              </a:rPr>
              <a:t>指针变量在使用前</a:t>
            </a:r>
          </a:p>
          <a:p>
            <a:pPr algn="ctr" eaLnBrk="1" hangingPunct="1">
              <a:defRPr/>
            </a:pPr>
            <a:r>
              <a:rPr lang="zh-CN" altLang="en-US">
                <a:solidFill>
                  <a:schemeClr val="tx2"/>
                </a:solidFill>
                <a:effectLst>
                  <a:outerShdw blurRad="38100" dist="38100" dir="2700000" algn="tl">
                    <a:srgbClr val="DDDDDD"/>
                  </a:outerShdw>
                </a:effectLst>
                <a:ea typeface="隶书" charset="0"/>
                <a:cs typeface="隶书" charset="0"/>
              </a:rPr>
              <a:t>必须赋值！</a:t>
            </a:r>
            <a:endParaRPr lang="zh-CN" altLang="en-US" sz="2000">
              <a:effectLst>
                <a:outerShdw blurRad="38100" dist="38100" dir="2700000" algn="tl">
                  <a:srgbClr val="DDDDDD"/>
                </a:outerShdw>
              </a:effectLst>
              <a:cs typeface="宋体" charset="0"/>
            </a:endParaRPr>
          </a:p>
        </p:txBody>
      </p:sp>
      <p:sp>
        <p:nvSpPr>
          <p:cNvPr id="3" name="日期占位符 2"/>
          <p:cNvSpPr>
            <a:spLocks noGrp="1"/>
          </p:cNvSpPr>
          <p:nvPr>
            <p:ph type="dt" sz="half" idx="10"/>
          </p:nvPr>
        </p:nvSpPr>
        <p:spPr/>
        <p:txBody>
          <a:bodyPr/>
          <a:lstStyle/>
          <a:p>
            <a:fld id="{BBB7C759-2F5C-514F-B90B-3F22472944C7}"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7683">
                                            <p:txEl>
                                              <p:pRg st="0" end="0"/>
                                            </p:txEl>
                                          </p:spTgt>
                                        </p:tgtEl>
                                        <p:attrNameLst>
                                          <p:attrName>style.visibility</p:attrName>
                                        </p:attrNameLst>
                                      </p:cBhvr>
                                      <p:to>
                                        <p:strVal val="visible"/>
                                      </p:to>
                                    </p:set>
                                    <p:animEffect transition="in" filter="box(out)">
                                      <p:cBhvr>
                                        <p:cTn id="17" dur="500"/>
                                        <p:tgtEl>
                                          <p:spTgt spid="19768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7684">
                                            <p:txEl>
                                              <p:pRg st="0" end="0"/>
                                            </p:txEl>
                                          </p:spTgt>
                                        </p:tgtEl>
                                        <p:attrNameLst>
                                          <p:attrName>style.visibility</p:attrName>
                                        </p:attrNameLst>
                                      </p:cBhvr>
                                      <p:to>
                                        <p:strVal val="visible"/>
                                      </p:to>
                                    </p:set>
                                    <p:animEffect transition="in" filter="box(out)">
                                      <p:cBhvr>
                                        <p:cTn id="22" dur="500"/>
                                        <p:tgtEl>
                                          <p:spTgt spid="197684">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7699">
                                            <p:txEl>
                                              <p:pRg st="0" end="0"/>
                                            </p:txEl>
                                          </p:spTgt>
                                        </p:tgtEl>
                                        <p:attrNameLst>
                                          <p:attrName>style.visibility</p:attrName>
                                        </p:attrNameLst>
                                      </p:cBhvr>
                                      <p:to>
                                        <p:strVal val="visible"/>
                                      </p:to>
                                    </p:set>
                                    <p:animEffect transition="in" filter="box(out)">
                                      <p:cBhvr>
                                        <p:cTn id="27" dur="500"/>
                                        <p:tgtEl>
                                          <p:spTgt spid="197699">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7700">
                                            <p:txEl>
                                              <p:pRg st="0" end="0"/>
                                            </p:txEl>
                                          </p:spTgt>
                                        </p:tgtEl>
                                        <p:attrNameLst>
                                          <p:attrName>style.visibility</p:attrName>
                                        </p:attrNameLst>
                                      </p:cBhvr>
                                      <p:to>
                                        <p:strVal val="visible"/>
                                      </p:to>
                                    </p:set>
                                    <p:animEffect transition="in" filter="box(out)">
                                      <p:cBhvr>
                                        <p:cTn id="32" dur="500"/>
                                        <p:tgtEl>
                                          <p:spTgt spid="19770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out)">
                                      <p:cBhvr>
                                        <p:cTn id="42" dur="500"/>
                                        <p:tgtEl>
                                          <p:spTgt spid="11"/>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500"/>
                            </p:stCondLst>
                            <p:childTnLst>
                              <p:par>
                                <p:cTn id="44" presetID="4" presetClass="entr" presetSubtype="32"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ox(out)">
                                      <p:cBhvr>
                                        <p:cTn id="46" dur="500"/>
                                        <p:tgtEl>
                                          <p:spTgt spid="12"/>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00"/>
                            </p:stCondLst>
                            <p:childTnLst>
                              <p:par>
                                <p:cTn id="48" presetID="4" presetClass="entr" presetSubtype="32" fill="hold" grpId="0" nodeType="afterEffect">
                                  <p:stCondLst>
                                    <p:cond delay="0"/>
                                  </p:stCondLst>
                                  <p:childTnLst>
                                    <p:set>
                                      <p:cBhvr>
                                        <p:cTn id="49" dur="1" fill="hold">
                                          <p:stCondLst>
                                            <p:cond delay="0"/>
                                          </p:stCondLst>
                                        </p:cTn>
                                        <p:tgtEl>
                                          <p:spTgt spid="197709">
                                            <p:txEl>
                                              <p:pRg st="0" end="0"/>
                                            </p:txEl>
                                          </p:spTgt>
                                        </p:tgtEl>
                                        <p:attrNameLst>
                                          <p:attrName>style.visibility</p:attrName>
                                        </p:attrNameLst>
                                      </p:cBhvr>
                                      <p:to>
                                        <p:strVal val="visible"/>
                                      </p:to>
                                    </p:set>
                                    <p:animEffect transition="in" filter="box(out)">
                                      <p:cBhvr>
                                        <p:cTn id="50" dur="500"/>
                                        <p:tgtEl>
                                          <p:spTgt spid="197709">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7723">
                                            <p:txEl>
                                              <p:pRg st="0" end="0"/>
                                            </p:txEl>
                                          </p:spTgt>
                                        </p:tgtEl>
                                        <p:attrNameLst>
                                          <p:attrName>style.visibility</p:attrName>
                                        </p:attrNameLst>
                                      </p:cBhvr>
                                      <p:to>
                                        <p:strVal val="visible"/>
                                      </p:to>
                                    </p:set>
                                    <p:animEffect transition="in" filter="box(out)">
                                      <p:cBhvr>
                                        <p:cTn id="55" dur="500"/>
                                        <p:tgtEl>
                                          <p:spTgt spid="197723">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97702"/>
                                        </p:tgtEl>
                                        <p:attrNameLst>
                                          <p:attrName>style.visibility</p:attrName>
                                        </p:attrNameLst>
                                      </p:cBhvr>
                                      <p:to>
                                        <p:strVal val="visible"/>
                                      </p:to>
                                    </p:set>
                                    <p:animEffect transition="in" filter="box(out)">
                                      <p:cBhvr>
                                        <p:cTn id="60" dur="500"/>
                                        <p:tgtEl>
                                          <p:spTgt spid="197702"/>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97701"/>
                                        </p:tgtEl>
                                        <p:attrNameLst>
                                          <p:attrName>style.visibility</p:attrName>
                                        </p:attrNameLst>
                                      </p:cBhvr>
                                      <p:to>
                                        <p:strVal val="visible"/>
                                      </p:to>
                                    </p:set>
                                    <p:animEffect transition="in" filter="box(out)">
                                      <p:cBhvr>
                                        <p:cTn id="65" dur="500"/>
                                        <p:tgtEl>
                                          <p:spTgt spid="197701"/>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97635"/>
                                        </p:tgtEl>
                                        <p:attrNameLst>
                                          <p:attrName>style.visibility</p:attrName>
                                        </p:attrNameLst>
                                      </p:cBhvr>
                                      <p:to>
                                        <p:strVal val="visible"/>
                                      </p:to>
                                    </p:set>
                                    <p:animEffect transition="in" filter="box(out)">
                                      <p:cBhvr>
                                        <p:cTn id="70" dur="500"/>
                                        <p:tgtEl>
                                          <p:spTgt spid="197635"/>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97636"/>
                                        </p:tgtEl>
                                        <p:attrNameLst>
                                          <p:attrName>style.visibility</p:attrName>
                                        </p:attrNameLst>
                                      </p:cBhvr>
                                      <p:to>
                                        <p:strVal val="visible"/>
                                      </p:to>
                                    </p:set>
                                    <p:animEffect transition="in" filter="box(out)">
                                      <p:cBhvr>
                                        <p:cTn id="75" dur="500"/>
                                        <p:tgtEl>
                                          <p:spTgt spid="197636"/>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97724"/>
                                        </p:tgtEl>
                                        <p:attrNameLst>
                                          <p:attrName>style.visibility</p:attrName>
                                        </p:attrNameLst>
                                      </p:cBhvr>
                                      <p:to>
                                        <p:strVal val="visible"/>
                                      </p:to>
                                    </p:set>
                                    <p:animEffect transition="in" filter="box(out)">
                                      <p:cBhvr>
                                        <p:cTn id="80" dur="500"/>
                                        <p:tgtEl>
                                          <p:spTgt spid="197724"/>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97637"/>
                                        </p:tgtEl>
                                        <p:attrNameLst>
                                          <p:attrName>style.visibility</p:attrName>
                                        </p:attrNameLst>
                                      </p:cBhvr>
                                      <p:to>
                                        <p:strVal val="visible"/>
                                      </p:to>
                                    </p:set>
                                    <p:animEffect transition="in" filter="box(out)">
                                      <p:cBhvr>
                                        <p:cTn id="85" dur="500"/>
                                        <p:tgtEl>
                                          <p:spTgt spid="197637"/>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autoUpdateAnimBg="0"/>
      <p:bldP spid="197636" grpId="0" autoUpdateAnimBg="0"/>
      <p:bldP spid="197637" grpId="0" autoUpdateAnimBg="0"/>
      <p:bldP spid="197683" grpId="0" build="p" autoUpdateAnimBg="0"/>
      <p:bldP spid="197684" grpId="0" build="p" autoUpdateAnimBg="0"/>
      <p:bldP spid="197699" grpId="0" build="p" autoUpdateAnimBg="0"/>
      <p:bldP spid="197700" grpId="0" build="p" autoUpdateAnimBg="0"/>
      <p:bldP spid="197701" grpId="0" animBg="1" autoUpdateAnimBg="0"/>
      <p:bldP spid="197702" grpId="0" animBg="1" autoUpdateAnimBg="0"/>
      <p:bldP spid="197709" grpId="0" build="p" autoUpdateAnimBg="0" advAuto="0"/>
      <p:bldP spid="197723" grpId="0" build="p" autoUpdateAnimBg="0"/>
      <p:bldP spid="19772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0" y="1057275"/>
            <a:ext cx="5014913" cy="4894263"/>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swap(int x,int y)</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t;</a:t>
            </a:r>
          </a:p>
          <a:p>
            <a:r>
              <a:rPr kumimoji="0" lang="en-US" altLang="zh-CN">
                <a:effectLst>
                  <a:outerShdw blurRad="38100" dist="38100" dir="2700000" algn="tl">
                    <a:srgbClr val="FFFFFF"/>
                  </a:outerShdw>
                </a:effectLst>
                <a:latin typeface="Arial" charset="0"/>
              </a:rPr>
              <a:t>    t=x; x=y;  y=t;</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void main()</a:t>
            </a:r>
          </a:p>
          <a:p>
            <a:r>
              <a:rPr kumimoji="0" lang="en-US" altLang="zh-CN">
                <a:effectLst>
                  <a:outerShdw blurRad="38100" dist="38100" dir="2700000" algn="tl">
                    <a:srgbClr val="FFFFFF"/>
                  </a:outerShdw>
                </a:effectLst>
                <a:latin typeface="Arial" charset="0"/>
              </a:rPr>
              <a:t>{   int a,b;</a:t>
            </a:r>
          </a:p>
          <a:p>
            <a:r>
              <a:rPr kumimoji="0" lang="en-US" altLang="zh-CN">
                <a:effectLst>
                  <a:outerShdw blurRad="38100" dist="38100" dir="2700000" algn="tl">
                    <a:srgbClr val="FFFFFF"/>
                  </a:outerShdw>
                </a:effectLst>
                <a:latin typeface="Arial" charset="0"/>
              </a:rPr>
              <a:t>    int *pointer_1,*pointer_2;</a:t>
            </a:r>
          </a:p>
          <a:p>
            <a:r>
              <a:rPr kumimoji="0" lang="en-US" altLang="zh-CN">
                <a:effectLst>
                  <a:outerShdw blurRad="38100" dist="38100" dir="2700000" algn="tl">
                    <a:srgbClr val="FFFFFF"/>
                  </a:outerShdw>
                </a:effectLst>
                <a:latin typeface="Arial" charset="0"/>
              </a:rPr>
              <a:t>    </a:t>
            </a:r>
            <a:r>
              <a:rPr kumimoji="0" lang="en-US" altLang="zh-CN">
                <a:effectLst/>
                <a:latin typeface="Arial" charset="0"/>
              </a:rPr>
              <a:t>scanf("%d%d",&amp;a,&amp;b);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pointer_1=&amp;a;  pointer_2=&amp;b;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if(a&lt;b)  </a:t>
            </a:r>
          </a:p>
          <a:p>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swap(*pointer_1,*pointer_2);</a:t>
            </a:r>
            <a:endParaRPr kumimoji="0" lang="en-US" altLang="zh-CN">
              <a:effectLst>
                <a:outerShdw blurRad="38100" dist="38100" dir="2700000" algn="tl">
                  <a:srgbClr val="FFFFFF"/>
                </a:outerShdw>
              </a:effectLst>
              <a:latin typeface="Arial" charset="0"/>
            </a:endParaRPr>
          </a:p>
          <a:p>
            <a:r>
              <a:rPr kumimoji="0" lang="en-US" altLang="zh-CN">
                <a:effectLst/>
                <a:latin typeface="Arial" charset="0"/>
              </a:rPr>
              <a:t>    printf("%d,%d",a,b);</a:t>
            </a:r>
          </a:p>
          <a:p>
            <a:r>
              <a:rPr kumimoji="0" lang="en-US" altLang="zh-CN">
                <a:effectLst>
                  <a:outerShdw blurRad="38100" dist="38100" dir="2700000" algn="tl">
                    <a:srgbClr val="FFFFFF"/>
                  </a:outerShdw>
                </a:effectLst>
                <a:latin typeface="Arial" charset="0"/>
              </a:rPr>
              <a:t>}</a:t>
            </a:r>
          </a:p>
        </p:txBody>
      </p:sp>
      <p:sp>
        <p:nvSpPr>
          <p:cNvPr id="198659" name="Text Box 3"/>
          <p:cNvSpPr txBox="1">
            <a:spLocks noChangeArrowheads="1"/>
          </p:cNvSpPr>
          <p:nvPr/>
        </p:nvSpPr>
        <p:spPr bwMode="auto">
          <a:xfrm>
            <a:off x="1441450" y="6038850"/>
            <a:ext cx="1962150" cy="3968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5</a:t>
            </a:r>
            <a:r>
              <a:rPr kumimoji="0" lang="zh-CN" altLang="en-US" sz="2000">
                <a:effectLst>
                  <a:outerShdw blurRad="38100" dist="38100" dir="2700000" algn="tl">
                    <a:srgbClr val="FFFFFF"/>
                  </a:outerShdw>
                </a:effectLst>
              </a:rPr>
              <a:t>，</a:t>
            </a:r>
            <a:r>
              <a:rPr kumimoji="0" lang="en-US" altLang="zh-CN" sz="2000">
                <a:effectLst>
                  <a:outerShdw blurRad="38100" dist="38100" dir="2700000" algn="tl">
                    <a:srgbClr val="FFFFFF"/>
                  </a:outerShdw>
                </a:effectLst>
              </a:rPr>
              <a:t>9</a:t>
            </a:r>
          </a:p>
        </p:txBody>
      </p:sp>
      <p:sp>
        <p:nvSpPr>
          <p:cNvPr id="198660" name="Text Box 4"/>
          <p:cNvSpPr txBox="1">
            <a:spLocks noChangeArrowheads="1"/>
          </p:cNvSpPr>
          <p:nvPr/>
        </p:nvSpPr>
        <p:spPr bwMode="auto">
          <a:xfrm>
            <a:off x="304800" y="311150"/>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sp>
        <p:nvSpPr>
          <p:cNvPr id="198661" name="AutoShape 5"/>
          <p:cNvSpPr>
            <a:spLocks noChangeArrowheads="1"/>
          </p:cNvSpPr>
          <p:nvPr/>
        </p:nvSpPr>
        <p:spPr bwMode="auto">
          <a:xfrm>
            <a:off x="2944813" y="2041525"/>
            <a:ext cx="1855787" cy="1166813"/>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FF3300"/>
                </a:solidFill>
                <a:effectLst>
                  <a:outerShdw blurRad="38100" dist="38100" dir="2700000" algn="tl">
                    <a:srgbClr val="DDDDDD"/>
                  </a:outerShdw>
                </a:effectLst>
                <a:ea typeface="隶书" charset="0"/>
                <a:cs typeface="隶书" charset="0"/>
              </a:rPr>
              <a:t>值传递</a:t>
            </a:r>
          </a:p>
        </p:txBody>
      </p:sp>
      <p:grpSp>
        <p:nvGrpSpPr>
          <p:cNvPr id="2" name="Group 6"/>
          <p:cNvGrpSpPr>
            <a:grpSpLocks/>
          </p:cNvGrpSpPr>
          <p:nvPr/>
        </p:nvGrpSpPr>
        <p:grpSpPr bwMode="auto">
          <a:xfrm>
            <a:off x="5086350" y="936625"/>
            <a:ext cx="2628900" cy="4625975"/>
            <a:chOff x="2884" y="554"/>
            <a:chExt cx="1656" cy="2914"/>
          </a:xfrm>
        </p:grpSpPr>
        <p:grpSp>
          <p:nvGrpSpPr>
            <p:cNvPr id="51247" name="Group 7"/>
            <p:cNvGrpSpPr>
              <a:grpSpLocks/>
            </p:cNvGrpSpPr>
            <p:nvPr/>
          </p:nvGrpSpPr>
          <p:grpSpPr bwMode="auto">
            <a:xfrm>
              <a:off x="2884" y="554"/>
              <a:ext cx="1656" cy="2914"/>
              <a:chOff x="3149" y="806"/>
              <a:chExt cx="1656" cy="2914"/>
            </a:xfrm>
          </p:grpSpPr>
          <p:sp>
            <p:nvSpPr>
              <p:cNvPr id="198664" name="Freeform 8"/>
              <p:cNvSpPr>
                <a:spLocks/>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8665" name="Freeform 9"/>
              <p:cNvSpPr>
                <a:spLocks/>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8666" name="Rectangle 10"/>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8667" name="Line 11"/>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68" name="Line 12"/>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69" name="Line 13"/>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0" name="Line 14"/>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1" name="Line 15"/>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2" name="Line 16"/>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3" name="Line 17"/>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4" name="Line 18"/>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5" name="Text Box 19"/>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8676" name="Line 20"/>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8677" name="Text Box 21"/>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8678" name="Text Box 22"/>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8679" name="Text Box 23"/>
              <p:cNvSpPr txBox="1">
                <a:spLocks noChangeArrowheads="1"/>
              </p:cNvSpPr>
              <p:nvPr/>
            </p:nvSpPr>
            <p:spPr bwMode="auto">
              <a:xfrm>
                <a:off x="3174" y="237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8680" name="Text Box 24"/>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8681" name="Text Box 25"/>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8682" name="Text Box 26"/>
              <p:cNvSpPr txBox="1">
                <a:spLocks noChangeArrowheads="1"/>
              </p:cNvSpPr>
              <p:nvPr/>
            </p:nvSpPr>
            <p:spPr bwMode="auto">
              <a:xfrm>
                <a:off x="3161"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51268" name="Group 27"/>
              <p:cNvGrpSpPr>
                <a:grpSpLocks/>
              </p:cNvGrpSpPr>
              <p:nvPr/>
            </p:nvGrpSpPr>
            <p:grpSpPr bwMode="auto">
              <a:xfrm>
                <a:off x="3597" y="1380"/>
                <a:ext cx="60" cy="1548"/>
                <a:chOff x="3960" y="1560"/>
                <a:chExt cx="60" cy="1548"/>
              </a:xfrm>
            </p:grpSpPr>
            <p:sp>
              <p:nvSpPr>
                <p:cNvPr id="198684" name="Line 28"/>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85" name="Line 29"/>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86" name="Line 30"/>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87" name="Line 31"/>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88" name="Line 32"/>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89" name="Line 33"/>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0" name="Line 34"/>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51269" name="Group 35"/>
              <p:cNvGrpSpPr>
                <a:grpSpLocks/>
              </p:cNvGrpSpPr>
              <p:nvPr/>
            </p:nvGrpSpPr>
            <p:grpSpPr bwMode="auto">
              <a:xfrm>
                <a:off x="4725" y="1368"/>
                <a:ext cx="60" cy="1548"/>
                <a:chOff x="3960" y="1560"/>
                <a:chExt cx="60" cy="1548"/>
              </a:xfrm>
            </p:grpSpPr>
            <p:sp>
              <p:nvSpPr>
                <p:cNvPr id="198692" name="Line 36"/>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3" name="Line 37"/>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4" name="Line 38"/>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5" name="Line 39"/>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6" name="Line 40"/>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7" name="Line 41"/>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698" name="Line 42"/>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198699" name="Line 43"/>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700" name="Line 44"/>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98701" name="Line 45"/>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8702" name="Text Box 46"/>
              <p:cNvSpPr txBox="1">
                <a:spLocks noChangeArrowheads="1"/>
              </p:cNvSpPr>
              <p:nvPr/>
            </p:nvSpPr>
            <p:spPr bwMode="auto">
              <a:xfrm>
                <a:off x="3161" y="266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2018</a:t>
                </a:r>
              </a:p>
            </p:txBody>
          </p:sp>
          <p:sp>
            <p:nvSpPr>
              <p:cNvPr id="198703" name="Text Box 47"/>
              <p:cNvSpPr txBox="1">
                <a:spLocks noChangeArrowheads="1"/>
              </p:cNvSpPr>
              <p:nvPr/>
            </p:nvSpPr>
            <p:spPr bwMode="auto">
              <a:xfrm>
                <a:off x="3149" y="2900"/>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201C</a:t>
                </a:r>
              </a:p>
            </p:txBody>
          </p:sp>
          <p:sp>
            <p:nvSpPr>
              <p:cNvPr id="198704" name="Text Box 48"/>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2020</a:t>
                </a:r>
              </a:p>
            </p:txBody>
          </p:sp>
        </p:grpSp>
        <p:sp>
          <p:nvSpPr>
            <p:cNvPr id="198705" name="Text Box 49"/>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grpSp>
      <p:sp>
        <p:nvSpPr>
          <p:cNvPr id="198706" name="Text Box 50"/>
          <p:cNvSpPr txBox="1">
            <a:spLocks noChangeArrowheads="1"/>
          </p:cNvSpPr>
          <p:nvPr/>
        </p:nvSpPr>
        <p:spPr bwMode="auto">
          <a:xfrm>
            <a:off x="6562725" y="166052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8707" name="Text Box 51"/>
          <p:cNvSpPr txBox="1">
            <a:spLocks noChangeArrowheads="1"/>
          </p:cNvSpPr>
          <p:nvPr/>
        </p:nvSpPr>
        <p:spPr bwMode="auto">
          <a:xfrm>
            <a:off x="6581775" y="202247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6" name="Group 52"/>
          <p:cNvGrpSpPr>
            <a:grpSpLocks/>
          </p:cNvGrpSpPr>
          <p:nvPr/>
        </p:nvGrpSpPr>
        <p:grpSpPr bwMode="auto">
          <a:xfrm>
            <a:off x="6283325" y="1209675"/>
            <a:ext cx="2860675" cy="1811338"/>
            <a:chOff x="3903" y="978"/>
            <a:chExt cx="1802" cy="1141"/>
          </a:xfrm>
        </p:grpSpPr>
        <p:grpSp>
          <p:nvGrpSpPr>
            <p:cNvPr id="51234" name="Group 53"/>
            <p:cNvGrpSpPr>
              <a:grpSpLocks/>
            </p:cNvGrpSpPr>
            <p:nvPr/>
          </p:nvGrpSpPr>
          <p:grpSpPr bwMode="auto">
            <a:xfrm>
              <a:off x="4783" y="1125"/>
              <a:ext cx="689" cy="250"/>
              <a:chOff x="4402" y="1437"/>
              <a:chExt cx="689" cy="250"/>
            </a:xfrm>
          </p:grpSpPr>
          <p:sp>
            <p:nvSpPr>
              <p:cNvPr id="198710" name="Line 5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11" name="Text Box 55"/>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a</a:t>
                </a:r>
              </a:p>
            </p:txBody>
          </p:sp>
        </p:grpSp>
        <p:grpSp>
          <p:nvGrpSpPr>
            <p:cNvPr id="51235" name="Group 56"/>
            <p:cNvGrpSpPr>
              <a:grpSpLocks/>
            </p:cNvGrpSpPr>
            <p:nvPr/>
          </p:nvGrpSpPr>
          <p:grpSpPr bwMode="auto">
            <a:xfrm>
              <a:off x="4783" y="1334"/>
              <a:ext cx="709" cy="288"/>
              <a:chOff x="4426" y="1886"/>
              <a:chExt cx="709" cy="288"/>
            </a:xfrm>
          </p:grpSpPr>
          <p:sp>
            <p:nvSpPr>
              <p:cNvPr id="198713" name="Line 57"/>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14" name="Text Box 58"/>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整型</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8715" name="Text Box 59"/>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nvGrpSpPr>
            <p:cNvPr id="51237" name="Group 60"/>
            <p:cNvGrpSpPr>
              <a:grpSpLocks/>
            </p:cNvGrpSpPr>
            <p:nvPr/>
          </p:nvGrpSpPr>
          <p:grpSpPr bwMode="auto">
            <a:xfrm>
              <a:off x="4783" y="1605"/>
              <a:ext cx="910" cy="250"/>
              <a:chOff x="4402" y="1437"/>
              <a:chExt cx="910" cy="250"/>
            </a:xfrm>
          </p:grpSpPr>
          <p:sp>
            <p:nvSpPr>
              <p:cNvPr id="198717" name="Line 6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18" name="Text Box 62"/>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pointer_1</a:t>
                </a:r>
              </a:p>
            </p:txBody>
          </p:sp>
        </p:grpSp>
        <p:grpSp>
          <p:nvGrpSpPr>
            <p:cNvPr id="51238" name="Group 63"/>
            <p:cNvGrpSpPr>
              <a:grpSpLocks/>
            </p:cNvGrpSpPr>
            <p:nvPr/>
          </p:nvGrpSpPr>
          <p:grpSpPr bwMode="auto">
            <a:xfrm>
              <a:off x="4795" y="1869"/>
              <a:ext cx="910" cy="250"/>
              <a:chOff x="4402" y="1437"/>
              <a:chExt cx="910" cy="250"/>
            </a:xfrm>
          </p:grpSpPr>
          <p:sp>
            <p:nvSpPr>
              <p:cNvPr id="198720" name="Line 6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21" name="Text Box 65"/>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pointer_2</a:t>
                </a:r>
              </a:p>
            </p:txBody>
          </p:sp>
        </p:grpSp>
      </p:grpSp>
      <p:sp>
        <p:nvSpPr>
          <p:cNvPr id="198722" name="Text Box 66"/>
          <p:cNvSpPr txBox="1">
            <a:spLocks noChangeArrowheads="1"/>
          </p:cNvSpPr>
          <p:nvPr/>
        </p:nvSpPr>
        <p:spPr bwMode="auto">
          <a:xfrm>
            <a:off x="6315075" y="2403475"/>
            <a:ext cx="7937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8723" name="Text Box 67"/>
          <p:cNvSpPr txBox="1">
            <a:spLocks noChangeArrowheads="1"/>
          </p:cNvSpPr>
          <p:nvPr/>
        </p:nvSpPr>
        <p:spPr bwMode="auto">
          <a:xfrm>
            <a:off x="6315075" y="2803525"/>
            <a:ext cx="7937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2004</a:t>
            </a:r>
            <a:endParaRPr lang="en-US" altLang="zh-CN">
              <a:solidFill>
                <a:srgbClr val="0000FF"/>
              </a:solidFill>
              <a:effectLst>
                <a:outerShdw blurRad="38100" dist="38100" dir="2700000" algn="tl">
                  <a:srgbClr val="DDDDDD"/>
                </a:outerShdw>
              </a:effectLst>
              <a:cs typeface="宋体" charset="0"/>
            </a:endParaRPr>
          </a:p>
        </p:txBody>
      </p:sp>
      <p:grpSp>
        <p:nvGrpSpPr>
          <p:cNvPr id="11" name="Group 68"/>
          <p:cNvGrpSpPr>
            <a:grpSpLocks/>
          </p:cNvGrpSpPr>
          <p:nvPr/>
        </p:nvGrpSpPr>
        <p:grpSpPr bwMode="auto">
          <a:xfrm>
            <a:off x="4922838" y="3048000"/>
            <a:ext cx="1924050" cy="1431925"/>
            <a:chOff x="2926" y="1632"/>
            <a:chExt cx="1212" cy="902"/>
          </a:xfrm>
        </p:grpSpPr>
        <p:sp>
          <p:nvSpPr>
            <p:cNvPr id="198725" name="Text Box 69"/>
            <p:cNvSpPr txBox="1">
              <a:spLocks noChangeArrowheads="1"/>
            </p:cNvSpPr>
            <p:nvPr/>
          </p:nvSpPr>
          <p:spPr bwMode="auto">
            <a:xfrm>
              <a:off x="3926" y="2246"/>
              <a:ext cx="212"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FF3300"/>
                  </a:solidFill>
                  <a:effectLst>
                    <a:outerShdw blurRad="38100" dist="38100" dir="2700000" algn="tl">
                      <a:srgbClr val="C0C0C0"/>
                    </a:outerShdw>
                  </a:effectLst>
                </a:rPr>
                <a:t>9</a:t>
              </a:r>
            </a:p>
          </p:txBody>
        </p:sp>
        <p:sp>
          <p:nvSpPr>
            <p:cNvPr id="198726" name="Freeform 70"/>
            <p:cNvSpPr>
              <a:spLocks/>
            </p:cNvSpPr>
            <p:nvPr/>
          </p:nvSpPr>
          <p:spPr bwMode="auto">
            <a:xfrm>
              <a:off x="2926" y="1632"/>
              <a:ext cx="182" cy="756"/>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chemeClr val="accent2"/>
              </a:solidFill>
              <a:prstDash val="solid"/>
              <a:round/>
              <a:headEnd type="none" w="lg" len="lg"/>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8727" name="Text Box 71"/>
          <p:cNvSpPr txBox="1">
            <a:spLocks noChangeArrowheads="1"/>
          </p:cNvSpPr>
          <p:nvPr/>
        </p:nvSpPr>
        <p:spPr bwMode="auto">
          <a:xfrm>
            <a:off x="3865563" y="3200400"/>
            <a:ext cx="995362" cy="45720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COPY</a:t>
            </a:r>
            <a:endParaRPr lang="en-US" altLang="zh-CN">
              <a:effectLst>
                <a:outerShdw blurRad="38100" dist="38100" dir="2700000" algn="tl">
                  <a:srgbClr val="DDDDDD"/>
                </a:outerShdw>
              </a:effectLst>
              <a:ea typeface="隶书" charset="0"/>
              <a:cs typeface="隶书" charset="0"/>
            </a:endParaRPr>
          </a:p>
        </p:txBody>
      </p:sp>
      <p:grpSp>
        <p:nvGrpSpPr>
          <p:cNvPr id="12" name="Group 72"/>
          <p:cNvGrpSpPr>
            <a:grpSpLocks/>
          </p:cNvGrpSpPr>
          <p:nvPr/>
        </p:nvGrpSpPr>
        <p:grpSpPr bwMode="auto">
          <a:xfrm>
            <a:off x="6294438" y="3267075"/>
            <a:ext cx="2513012" cy="1631950"/>
            <a:chOff x="3645" y="2022"/>
            <a:chExt cx="1583" cy="1028"/>
          </a:xfrm>
        </p:grpSpPr>
        <p:grpSp>
          <p:nvGrpSpPr>
            <p:cNvPr id="51220" name="Group 73"/>
            <p:cNvGrpSpPr>
              <a:grpSpLocks/>
            </p:cNvGrpSpPr>
            <p:nvPr/>
          </p:nvGrpSpPr>
          <p:grpSpPr bwMode="auto">
            <a:xfrm>
              <a:off x="3645" y="2022"/>
              <a:ext cx="1583" cy="865"/>
              <a:chOff x="3910" y="2274"/>
              <a:chExt cx="1583" cy="865"/>
            </a:xfrm>
          </p:grpSpPr>
          <p:sp>
            <p:nvSpPr>
              <p:cNvPr id="198730" name="Text Box 74"/>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336600"/>
                    </a:solidFill>
                    <a:effectLst>
                      <a:outerShdw blurRad="38100" dist="38100" dir="2700000" algn="tl">
                        <a:srgbClr val="C0C0C0"/>
                      </a:outerShdw>
                    </a:effectLst>
                  </a:rPr>
                  <a:t>(swap)</a:t>
                </a:r>
              </a:p>
            </p:txBody>
          </p:sp>
          <p:grpSp>
            <p:nvGrpSpPr>
              <p:cNvPr id="51223" name="Group 75"/>
              <p:cNvGrpSpPr>
                <a:grpSpLocks/>
              </p:cNvGrpSpPr>
              <p:nvPr/>
            </p:nvGrpSpPr>
            <p:grpSpPr bwMode="auto">
              <a:xfrm>
                <a:off x="4795" y="2397"/>
                <a:ext cx="698" cy="250"/>
                <a:chOff x="4402" y="1437"/>
                <a:chExt cx="698" cy="250"/>
              </a:xfrm>
            </p:grpSpPr>
            <p:sp>
              <p:nvSpPr>
                <p:cNvPr id="198732" name="Line 7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33" name="Text Box 77"/>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x</a:t>
                  </a:r>
                </a:p>
              </p:txBody>
            </p:sp>
          </p:grpSp>
          <p:grpSp>
            <p:nvGrpSpPr>
              <p:cNvPr id="51224" name="Group 78"/>
              <p:cNvGrpSpPr>
                <a:grpSpLocks/>
              </p:cNvGrpSpPr>
              <p:nvPr/>
            </p:nvGrpSpPr>
            <p:grpSpPr bwMode="auto">
              <a:xfrm>
                <a:off x="4795" y="2637"/>
                <a:ext cx="698" cy="250"/>
                <a:chOff x="4402" y="1437"/>
                <a:chExt cx="698" cy="250"/>
              </a:xfrm>
            </p:grpSpPr>
            <p:sp>
              <p:nvSpPr>
                <p:cNvPr id="198735" name="Line 7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36" name="Text Box 80"/>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y</a:t>
                  </a:r>
                </a:p>
              </p:txBody>
            </p:sp>
          </p:grpSp>
          <p:grpSp>
            <p:nvGrpSpPr>
              <p:cNvPr id="51225" name="Group 81"/>
              <p:cNvGrpSpPr>
                <a:grpSpLocks/>
              </p:cNvGrpSpPr>
              <p:nvPr/>
            </p:nvGrpSpPr>
            <p:grpSpPr bwMode="auto">
              <a:xfrm>
                <a:off x="4795" y="2889"/>
                <a:ext cx="662" cy="250"/>
                <a:chOff x="4402" y="1437"/>
                <a:chExt cx="662" cy="250"/>
              </a:xfrm>
            </p:grpSpPr>
            <p:sp>
              <p:nvSpPr>
                <p:cNvPr id="198738" name="Line 8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8739" name="Text Box 83"/>
                <p:cNvSpPr txBox="1">
                  <a:spLocks noChangeArrowheads="1"/>
                </p:cNvSpPr>
                <p:nvPr/>
              </p:nvSpPr>
              <p:spPr bwMode="auto">
                <a:xfrm>
                  <a:off x="4584" y="1437"/>
                  <a:ext cx="480"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t</a:t>
                  </a:r>
                </a:p>
              </p:txBody>
            </p:sp>
          </p:grpSp>
        </p:grpSp>
        <p:sp>
          <p:nvSpPr>
            <p:cNvPr id="198740" name="Text Box 84"/>
            <p:cNvSpPr txBox="1">
              <a:spLocks noChangeArrowheads="1"/>
            </p:cNvSpPr>
            <p:nvPr/>
          </p:nvSpPr>
          <p:spPr bwMode="auto">
            <a:xfrm>
              <a:off x="3850" y="2762"/>
              <a:ext cx="116" cy="288"/>
            </a:xfrm>
            <a:prstGeom prst="rect">
              <a:avLst/>
            </a:prstGeom>
            <a:noFill/>
            <a:ln w="9525">
              <a:noFill/>
              <a:miter lim="800000"/>
              <a:headEnd/>
              <a:tailEnd/>
            </a:ln>
            <a:effectLst/>
          </p:spPr>
          <p:txBody>
            <a:bodyPr wrap="none" anchor="ctr">
              <a:spAutoFit/>
            </a:bodyPr>
            <a:lstStyle/>
            <a:p>
              <a:pPr algn="ctr">
                <a:defRPr/>
              </a:pPr>
              <a:endParaRPr lang="zh-CN" altLang="zh-CN">
                <a:solidFill>
                  <a:srgbClr val="0000FF"/>
                </a:solidFill>
                <a:effectLst>
                  <a:outerShdw blurRad="38100" dist="38100" dir="2700000" algn="tl">
                    <a:srgbClr val="C0C0C0"/>
                  </a:outerShdw>
                </a:effectLst>
                <a:latin typeface="Times New Roman" pitchFamily="18" charset="0"/>
                <a:ea typeface="宋体" pitchFamily="2" charset="-122"/>
              </a:endParaRPr>
            </a:p>
          </p:txBody>
        </p:sp>
      </p:grpSp>
      <p:sp>
        <p:nvSpPr>
          <p:cNvPr id="198741" name="Text Box 85"/>
          <p:cNvSpPr txBox="1">
            <a:spLocks noChangeArrowheads="1"/>
          </p:cNvSpPr>
          <p:nvPr/>
        </p:nvSpPr>
        <p:spPr bwMode="auto">
          <a:xfrm>
            <a:off x="6505575" y="4403725"/>
            <a:ext cx="3365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5</a:t>
            </a:r>
          </a:p>
        </p:txBody>
      </p:sp>
      <p:sp>
        <p:nvSpPr>
          <p:cNvPr id="198742" name="Text Box 86"/>
          <p:cNvSpPr txBox="1">
            <a:spLocks noChangeArrowheads="1"/>
          </p:cNvSpPr>
          <p:nvPr/>
        </p:nvSpPr>
        <p:spPr bwMode="auto">
          <a:xfrm>
            <a:off x="6524625" y="4022725"/>
            <a:ext cx="3365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5</a:t>
            </a:r>
          </a:p>
        </p:txBody>
      </p:sp>
      <p:grpSp>
        <p:nvGrpSpPr>
          <p:cNvPr id="17" name="Group 87"/>
          <p:cNvGrpSpPr>
            <a:grpSpLocks/>
          </p:cNvGrpSpPr>
          <p:nvPr/>
        </p:nvGrpSpPr>
        <p:grpSpPr bwMode="auto">
          <a:xfrm>
            <a:off x="4973638" y="2705100"/>
            <a:ext cx="1892300" cy="1374775"/>
            <a:chOff x="2958" y="1392"/>
            <a:chExt cx="1192" cy="866"/>
          </a:xfrm>
        </p:grpSpPr>
        <p:sp>
          <p:nvSpPr>
            <p:cNvPr id="198744" name="Text Box 88"/>
            <p:cNvSpPr txBox="1">
              <a:spLocks noChangeArrowheads="1"/>
            </p:cNvSpPr>
            <p:nvPr/>
          </p:nvSpPr>
          <p:spPr bwMode="auto">
            <a:xfrm>
              <a:off x="3938" y="1970"/>
              <a:ext cx="212"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8745" name="Freeform 89"/>
            <p:cNvSpPr>
              <a:spLocks/>
            </p:cNvSpPr>
            <p:nvPr/>
          </p:nvSpPr>
          <p:spPr bwMode="auto">
            <a:xfrm>
              <a:off x="2958" y="1392"/>
              <a:ext cx="150" cy="744"/>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8746" name="Text Box 90"/>
          <p:cNvSpPr txBox="1">
            <a:spLocks noChangeArrowheads="1"/>
          </p:cNvSpPr>
          <p:nvPr/>
        </p:nvSpPr>
        <p:spPr bwMode="auto">
          <a:xfrm>
            <a:off x="6524625" y="3622675"/>
            <a:ext cx="336550" cy="457200"/>
          </a:xfrm>
          <a:prstGeom prst="rect">
            <a:avLst/>
          </a:prstGeom>
          <a:solidFill>
            <a:srgbClr val="DDDDDD"/>
          </a:solid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000000"/>
                  </a:outerShdw>
                </a:effectLst>
                <a:cs typeface="宋体" charset="0"/>
              </a:rPr>
              <a:t>9</a:t>
            </a:r>
            <a:endParaRPr lang="en-US" altLang="zh-CN">
              <a:solidFill>
                <a:srgbClr val="0000FF"/>
              </a:solidFill>
              <a:effectLst>
                <a:outerShdw blurRad="38100" dist="38100" dir="2700000" algn="tl">
                  <a:srgbClr val="000000"/>
                </a:outerShdw>
              </a:effectLst>
              <a:cs typeface="宋体" charset="0"/>
            </a:endParaRPr>
          </a:p>
        </p:txBody>
      </p:sp>
      <p:sp>
        <p:nvSpPr>
          <p:cNvPr id="3" name="日期占位符 2"/>
          <p:cNvSpPr>
            <a:spLocks noGrp="1"/>
          </p:cNvSpPr>
          <p:nvPr>
            <p:ph type="dt" sz="half" idx="10"/>
          </p:nvPr>
        </p:nvSpPr>
        <p:spPr/>
        <p:txBody>
          <a:bodyPr/>
          <a:lstStyle/>
          <a:p>
            <a:fld id="{BFA8345D-5E03-BC4A-9E70-D185259BBA9F}"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8706">
                                            <p:txEl>
                                              <p:pRg st="0" end="0"/>
                                            </p:txEl>
                                          </p:spTgt>
                                        </p:tgtEl>
                                        <p:attrNameLst>
                                          <p:attrName>style.visibility</p:attrName>
                                        </p:attrNameLst>
                                      </p:cBhvr>
                                      <p:to>
                                        <p:strVal val="visible"/>
                                      </p:to>
                                    </p:set>
                                    <p:animEffect transition="in" filter="box(out)">
                                      <p:cBhvr>
                                        <p:cTn id="17" dur="500"/>
                                        <p:tgtEl>
                                          <p:spTgt spid="19870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8707">
                                            <p:txEl>
                                              <p:pRg st="0" end="0"/>
                                            </p:txEl>
                                          </p:spTgt>
                                        </p:tgtEl>
                                        <p:attrNameLst>
                                          <p:attrName>style.visibility</p:attrName>
                                        </p:attrNameLst>
                                      </p:cBhvr>
                                      <p:to>
                                        <p:strVal val="visible"/>
                                      </p:to>
                                    </p:set>
                                    <p:animEffect transition="in" filter="box(out)">
                                      <p:cBhvr>
                                        <p:cTn id="22" dur="500"/>
                                        <p:tgtEl>
                                          <p:spTgt spid="19870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8722">
                                            <p:txEl>
                                              <p:pRg st="0" end="0"/>
                                            </p:txEl>
                                          </p:spTgt>
                                        </p:tgtEl>
                                        <p:attrNameLst>
                                          <p:attrName>style.visibility</p:attrName>
                                        </p:attrNameLst>
                                      </p:cBhvr>
                                      <p:to>
                                        <p:strVal val="visible"/>
                                      </p:to>
                                    </p:set>
                                    <p:animEffect transition="in" filter="box(out)">
                                      <p:cBhvr>
                                        <p:cTn id="27" dur="500"/>
                                        <p:tgtEl>
                                          <p:spTgt spid="198722">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8723">
                                            <p:txEl>
                                              <p:pRg st="0" end="0"/>
                                            </p:txEl>
                                          </p:spTgt>
                                        </p:tgtEl>
                                        <p:attrNameLst>
                                          <p:attrName>style.visibility</p:attrName>
                                        </p:attrNameLst>
                                      </p:cBhvr>
                                      <p:to>
                                        <p:strVal val="visible"/>
                                      </p:to>
                                    </p:set>
                                    <p:animEffect transition="in" filter="box(out)">
                                      <p:cBhvr>
                                        <p:cTn id="32" dur="500"/>
                                        <p:tgtEl>
                                          <p:spTgt spid="19872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500"/>
                            </p:stCondLst>
                            <p:childTnLst>
                              <p:par>
                                <p:cTn id="44" presetID="4" presetClass="entr" presetSubtype="32"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ox(out)">
                                      <p:cBhvr>
                                        <p:cTn id="46" dur="500"/>
                                        <p:tgtEl>
                                          <p:spTgt spid="11"/>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00"/>
                            </p:stCondLst>
                            <p:childTnLst>
                              <p:par>
                                <p:cTn id="48" presetID="4" presetClass="entr" presetSubtype="32" fill="hold" grpId="0" nodeType="afterEffect">
                                  <p:stCondLst>
                                    <p:cond delay="0"/>
                                  </p:stCondLst>
                                  <p:childTnLst>
                                    <p:set>
                                      <p:cBhvr>
                                        <p:cTn id="49" dur="1" fill="hold">
                                          <p:stCondLst>
                                            <p:cond delay="0"/>
                                          </p:stCondLst>
                                        </p:cTn>
                                        <p:tgtEl>
                                          <p:spTgt spid="198727">
                                            <p:txEl>
                                              <p:pRg st="0" end="0"/>
                                            </p:txEl>
                                          </p:spTgt>
                                        </p:tgtEl>
                                        <p:attrNameLst>
                                          <p:attrName>style.visibility</p:attrName>
                                        </p:attrNameLst>
                                      </p:cBhvr>
                                      <p:to>
                                        <p:strVal val="visible"/>
                                      </p:to>
                                    </p:set>
                                    <p:animEffect transition="in" filter="box(out)">
                                      <p:cBhvr>
                                        <p:cTn id="50" dur="500"/>
                                        <p:tgtEl>
                                          <p:spTgt spid="198727">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8741"/>
                                        </p:tgtEl>
                                        <p:attrNameLst>
                                          <p:attrName>style.visibility</p:attrName>
                                        </p:attrNameLst>
                                      </p:cBhvr>
                                      <p:to>
                                        <p:strVal val="visible"/>
                                      </p:to>
                                    </p:set>
                                    <p:animEffect transition="in" filter="box(out)">
                                      <p:cBhvr>
                                        <p:cTn id="55" dur="500"/>
                                        <p:tgtEl>
                                          <p:spTgt spid="198741"/>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98746"/>
                                        </p:tgtEl>
                                        <p:attrNameLst>
                                          <p:attrName>style.visibility</p:attrName>
                                        </p:attrNameLst>
                                      </p:cBhvr>
                                      <p:to>
                                        <p:strVal val="visible"/>
                                      </p:to>
                                    </p:set>
                                    <p:animEffect transition="in" filter="box(out)">
                                      <p:cBhvr>
                                        <p:cTn id="60" dur="500"/>
                                        <p:tgtEl>
                                          <p:spTgt spid="198746"/>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98742"/>
                                        </p:tgtEl>
                                        <p:attrNameLst>
                                          <p:attrName>style.visibility</p:attrName>
                                        </p:attrNameLst>
                                      </p:cBhvr>
                                      <p:to>
                                        <p:strVal val="visible"/>
                                      </p:to>
                                    </p:set>
                                    <p:animEffect transition="in" filter="box(out)">
                                      <p:cBhvr>
                                        <p:cTn id="65" dur="500"/>
                                        <p:tgtEl>
                                          <p:spTgt spid="198742"/>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98659"/>
                                        </p:tgtEl>
                                        <p:attrNameLst>
                                          <p:attrName>style.visibility</p:attrName>
                                        </p:attrNameLst>
                                      </p:cBhvr>
                                      <p:to>
                                        <p:strVal val="visible"/>
                                      </p:to>
                                    </p:set>
                                    <p:animEffect transition="in" filter="box(out)">
                                      <p:cBhvr>
                                        <p:cTn id="70" dur="500"/>
                                        <p:tgtEl>
                                          <p:spTgt spid="198659"/>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98661"/>
                                        </p:tgtEl>
                                        <p:attrNameLst>
                                          <p:attrName>style.visibility</p:attrName>
                                        </p:attrNameLst>
                                      </p:cBhvr>
                                      <p:to>
                                        <p:strVal val="visible"/>
                                      </p:to>
                                    </p:set>
                                    <p:animEffect transition="in" filter="box(out)">
                                      <p:cBhvr>
                                        <p:cTn id="75" dur="500"/>
                                        <p:tgtEl>
                                          <p:spTgt spid="198661"/>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P spid="198661" grpId="0" animBg="1" autoUpdateAnimBg="0"/>
      <p:bldP spid="198706" grpId="0" build="p" autoUpdateAnimBg="0"/>
      <p:bldP spid="198707" grpId="0" build="p" autoUpdateAnimBg="0"/>
      <p:bldP spid="198722" grpId="0" build="p" autoUpdateAnimBg="0"/>
      <p:bldP spid="198723" grpId="0" build="p" autoUpdateAnimBg="0"/>
      <p:bldP spid="198727" grpId="0" build="p" autoUpdateAnimBg="0" advAuto="0"/>
      <p:bldP spid="198741" grpId="0" animBg="1" autoUpdateAnimBg="0"/>
      <p:bldP spid="198742" grpId="0" animBg="1" autoUpdateAnimBg="0"/>
      <p:bldP spid="19874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266700" y="254000"/>
            <a:ext cx="30543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latin typeface="隶书" charset="0"/>
                <a:ea typeface="隶书" charset="0"/>
                <a:cs typeface="隶书" charset="0"/>
              </a:rPr>
              <a:t>例</a:t>
            </a:r>
            <a:r>
              <a:rPr lang="zh-CN" altLang="en-US" sz="2000">
                <a:effectLst>
                  <a:outerShdw blurRad="38100" dist="38100" dir="2700000" algn="tl">
                    <a:srgbClr val="DDDDDD"/>
                  </a:outerShdw>
                </a:effectLst>
                <a:latin typeface="隶书" charset="0"/>
                <a:ea typeface="隶书" charset="0"/>
                <a:cs typeface="隶书" charset="0"/>
              </a:rPr>
              <a:t> </a:t>
            </a:r>
            <a:r>
              <a:rPr lang="zh-CN" altLang="en-US">
                <a:effectLst>
                  <a:outerShdw blurRad="38100" dist="38100" dir="2700000" algn="tl">
                    <a:srgbClr val="DDDDDD"/>
                  </a:outerShdw>
                </a:effectLst>
                <a:latin typeface="隶书" charset="0"/>
                <a:ea typeface="隶书" charset="0"/>
                <a:cs typeface="隶书" charset="0"/>
              </a:rPr>
              <a:t>将数从大到小输出</a:t>
            </a:r>
            <a:endParaRPr lang="zh-CN" altLang="en-US" sz="2000">
              <a:effectLst>
                <a:outerShdw blurRad="38100" dist="38100" dir="2700000" algn="tl">
                  <a:srgbClr val="DDDDDD"/>
                </a:outerShdw>
              </a:effectLst>
              <a:cs typeface="宋体" charset="0"/>
            </a:endParaRPr>
          </a:p>
        </p:txBody>
      </p:sp>
      <p:sp>
        <p:nvSpPr>
          <p:cNvPr id="199684" name="Text Box 4"/>
          <p:cNvSpPr txBox="1">
            <a:spLocks noChangeArrowheads="1"/>
          </p:cNvSpPr>
          <p:nvPr/>
        </p:nvSpPr>
        <p:spPr bwMode="auto">
          <a:xfrm>
            <a:off x="0" y="715963"/>
            <a:ext cx="5753100" cy="563245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swap(int *p1, int *p2)</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*p;</a:t>
            </a:r>
          </a:p>
          <a:p>
            <a:r>
              <a:rPr kumimoji="0" lang="en-US" altLang="zh-CN">
                <a:effectLst>
                  <a:outerShdw blurRad="38100" dist="38100" dir="2700000" algn="tl">
                    <a:srgbClr val="FFFFFF"/>
                  </a:outerShdw>
                </a:effectLst>
                <a:latin typeface="Arial" charset="0"/>
              </a:rPr>
              <a:t>    p=p1;</a:t>
            </a:r>
          </a:p>
          <a:p>
            <a:r>
              <a:rPr kumimoji="0" lang="en-US" altLang="zh-CN">
                <a:effectLst>
                  <a:outerShdw blurRad="38100" dist="38100" dir="2700000" algn="tl">
                    <a:srgbClr val="FFFFFF"/>
                  </a:outerShdw>
                </a:effectLst>
                <a:latin typeface="Arial" charset="0"/>
              </a:rPr>
              <a:t>    p1=p2;</a:t>
            </a:r>
          </a:p>
          <a:p>
            <a:r>
              <a:rPr kumimoji="0" lang="en-US" altLang="zh-CN">
                <a:effectLst>
                  <a:outerShdw blurRad="38100" dist="38100" dir="2700000" algn="tl">
                    <a:srgbClr val="FFFFFF"/>
                  </a:outerShdw>
                </a:effectLst>
                <a:latin typeface="Arial" charset="0"/>
              </a:rPr>
              <a:t>    p2=p;</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a,b;</a:t>
            </a:r>
          </a:p>
          <a:p>
            <a:r>
              <a:rPr kumimoji="0" lang="en-US" altLang="zh-CN">
                <a:effectLst>
                  <a:outerShdw blurRad="38100" dist="38100" dir="2700000" algn="tl">
                    <a:srgbClr val="FFFFFF"/>
                  </a:outerShdw>
                </a:effectLst>
                <a:latin typeface="Arial" charset="0"/>
              </a:rPr>
              <a:t>    int *pointer_1,*pointer_2;</a:t>
            </a:r>
          </a:p>
          <a:p>
            <a:r>
              <a:rPr kumimoji="0" lang="en-US" altLang="zh-CN">
                <a:effectLst/>
                <a:latin typeface="Arial" charset="0"/>
              </a:rPr>
              <a:t>    scanf("%d%d",&amp;a,&amp;b);</a:t>
            </a:r>
          </a:p>
          <a:p>
            <a:r>
              <a:rPr kumimoji="0" lang="en-US" altLang="zh-CN">
                <a:solidFill>
                  <a:schemeClr val="accent2"/>
                </a:solidFill>
                <a:effectLst>
                  <a:outerShdw blurRad="38100" dist="38100" dir="2700000" algn="tl">
                    <a:srgbClr val="000000"/>
                  </a:outerShdw>
                </a:effectLst>
                <a:latin typeface="Arial" charset="0"/>
              </a:rPr>
              <a:t>    pointer_1=&amp;a;  pointer_2=&amp;b;</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if(a&lt;b)  </a:t>
            </a:r>
          </a:p>
          <a:p>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swap(pointer_1,pointer_2);</a:t>
            </a:r>
          </a:p>
          <a:p>
            <a:r>
              <a:rPr kumimoji="0" lang="en-US" altLang="zh-CN">
                <a:effectLst>
                  <a:outerShdw blurRad="38100" dist="38100" dir="2700000" algn="tl">
                    <a:srgbClr val="FFFFFF"/>
                  </a:outerShdw>
                </a:effectLst>
                <a:latin typeface="Arial" charset="0"/>
              </a:rPr>
              <a:t>    </a:t>
            </a:r>
            <a:r>
              <a:rPr kumimoji="0" lang="en-US" altLang="zh-CN">
                <a:effectLst/>
                <a:latin typeface="Arial" charset="0"/>
              </a:rPr>
              <a:t>printf("%d,%d",</a:t>
            </a:r>
            <a:r>
              <a:rPr kumimoji="0" lang="en-US" altLang="zh-CN">
                <a:effectLst>
                  <a:outerShdw blurRad="38100" dist="38100" dir="2700000" algn="tl">
                    <a:srgbClr val="FFFFFF"/>
                  </a:outerShdw>
                </a:effectLst>
                <a:latin typeface="Arial" charset="0"/>
              </a:rPr>
              <a:t>*pointer_1,*pointer_2);</a:t>
            </a:r>
          </a:p>
          <a:p>
            <a:r>
              <a:rPr kumimoji="0" lang="en-US" altLang="zh-CN">
                <a:effectLst>
                  <a:outerShdw blurRad="38100" dist="38100" dir="2700000" algn="tl">
                    <a:srgbClr val="FFFFFF"/>
                  </a:outerShdw>
                </a:effectLst>
                <a:latin typeface="Arial" charset="0"/>
              </a:rPr>
              <a:t>}</a:t>
            </a:r>
          </a:p>
        </p:txBody>
      </p:sp>
      <p:grpSp>
        <p:nvGrpSpPr>
          <p:cNvPr id="2" name="Group 5"/>
          <p:cNvGrpSpPr>
            <a:grpSpLocks/>
          </p:cNvGrpSpPr>
          <p:nvPr/>
        </p:nvGrpSpPr>
        <p:grpSpPr bwMode="auto">
          <a:xfrm>
            <a:off x="5086350" y="955675"/>
            <a:ext cx="2628900" cy="4625975"/>
            <a:chOff x="2884" y="554"/>
            <a:chExt cx="1656" cy="2914"/>
          </a:xfrm>
        </p:grpSpPr>
        <p:grpSp>
          <p:nvGrpSpPr>
            <p:cNvPr id="53295" name="Group 6"/>
            <p:cNvGrpSpPr>
              <a:grpSpLocks/>
            </p:cNvGrpSpPr>
            <p:nvPr/>
          </p:nvGrpSpPr>
          <p:grpSpPr bwMode="auto">
            <a:xfrm>
              <a:off x="2884" y="554"/>
              <a:ext cx="1656" cy="2914"/>
              <a:chOff x="3149" y="806"/>
              <a:chExt cx="1656" cy="2914"/>
            </a:xfrm>
          </p:grpSpPr>
          <p:sp>
            <p:nvSpPr>
              <p:cNvPr id="199687" name="Freeform 7"/>
              <p:cNvSpPr>
                <a:spLocks/>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99688" name="Freeform 8"/>
              <p:cNvSpPr>
                <a:spLocks/>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199689" name="Rectangle 9"/>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defRPr/>
                </a:pPr>
                <a:endParaRPr lang="zh-CN" altLang="zh-CN" sz="2000">
                  <a:effectLst>
                    <a:outerShdw blurRad="38100" dist="38100" dir="2700000" algn="tl">
                      <a:srgbClr val="FFFFFF"/>
                    </a:outerShdw>
                  </a:effectLst>
                  <a:latin typeface="Times New Roman" pitchFamily="18" charset="0"/>
                  <a:ea typeface="宋体" pitchFamily="2" charset="-122"/>
                </a:endParaRPr>
              </a:p>
            </p:txBody>
          </p:sp>
          <p:sp>
            <p:nvSpPr>
              <p:cNvPr id="199690" name="Line 10"/>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1" name="Line 11"/>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2" name="Line 12"/>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3" name="Line 13"/>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4" name="Line 14"/>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5" name="Line 15"/>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6" name="Line 16"/>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7" name="Line 17"/>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698" name="Text Box 18"/>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sp>
            <p:nvSpPr>
              <p:cNvPr id="199699" name="Line 19"/>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99700" name="Text Box 20"/>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2000</a:t>
                </a:r>
              </a:p>
            </p:txBody>
          </p:sp>
          <p:sp>
            <p:nvSpPr>
              <p:cNvPr id="199701" name="Text Box 21"/>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2010</a:t>
                </a:r>
                <a:endParaRPr lang="en-US" altLang="zh-CN" sz="2000">
                  <a:solidFill>
                    <a:srgbClr val="336600"/>
                  </a:solidFill>
                  <a:effectLst>
                    <a:outerShdw blurRad="38100" dist="38100" dir="2700000" algn="tl">
                      <a:srgbClr val="DDDDDD"/>
                    </a:outerShdw>
                  </a:effectLst>
                  <a:cs typeface="宋体" charset="0"/>
                </a:endParaRPr>
              </a:p>
            </p:txBody>
          </p:sp>
          <p:sp>
            <p:nvSpPr>
              <p:cNvPr id="199702" name="Text Box 22"/>
              <p:cNvSpPr txBox="1">
                <a:spLocks noChangeArrowheads="1"/>
              </p:cNvSpPr>
              <p:nvPr/>
            </p:nvSpPr>
            <p:spPr bwMode="auto">
              <a:xfrm>
                <a:off x="3174" y="2372"/>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2014</a:t>
                </a:r>
              </a:p>
            </p:txBody>
          </p:sp>
          <p:sp>
            <p:nvSpPr>
              <p:cNvPr id="199703" name="Text Box 23"/>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2004</a:t>
                </a:r>
              </a:p>
            </p:txBody>
          </p:sp>
          <p:sp>
            <p:nvSpPr>
              <p:cNvPr id="199704" name="Text Box 24"/>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2008</a:t>
                </a:r>
              </a:p>
            </p:txBody>
          </p:sp>
          <p:sp>
            <p:nvSpPr>
              <p:cNvPr id="199705" name="Text Box 25"/>
              <p:cNvSpPr txBox="1">
                <a:spLocks noChangeArrowheads="1"/>
              </p:cNvSpPr>
              <p:nvPr/>
            </p:nvSpPr>
            <p:spPr bwMode="auto">
              <a:xfrm>
                <a:off x="3161" y="1862"/>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200C</a:t>
                </a:r>
              </a:p>
            </p:txBody>
          </p:sp>
          <p:grpSp>
            <p:nvGrpSpPr>
              <p:cNvPr id="53316" name="Group 26"/>
              <p:cNvGrpSpPr>
                <a:grpSpLocks/>
              </p:cNvGrpSpPr>
              <p:nvPr/>
            </p:nvGrpSpPr>
            <p:grpSpPr bwMode="auto">
              <a:xfrm>
                <a:off x="3597" y="1380"/>
                <a:ext cx="60" cy="1548"/>
                <a:chOff x="3960" y="1560"/>
                <a:chExt cx="60" cy="1548"/>
              </a:xfrm>
            </p:grpSpPr>
            <p:sp>
              <p:nvSpPr>
                <p:cNvPr id="199707" name="Line 27"/>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08" name="Line 28"/>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09" name="Line 29"/>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0" name="Line 30"/>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1" name="Line 31"/>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2" name="Line 32"/>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3" name="Line 33"/>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53317" name="Group 34"/>
              <p:cNvGrpSpPr>
                <a:grpSpLocks/>
              </p:cNvGrpSpPr>
              <p:nvPr/>
            </p:nvGrpSpPr>
            <p:grpSpPr bwMode="auto">
              <a:xfrm>
                <a:off x="4725" y="1368"/>
                <a:ext cx="60" cy="1548"/>
                <a:chOff x="3960" y="1560"/>
                <a:chExt cx="60" cy="1548"/>
              </a:xfrm>
            </p:grpSpPr>
            <p:sp>
              <p:nvSpPr>
                <p:cNvPr id="199715" name="Line 3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6" name="Line 3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7" name="Line 3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8" name="Line 3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19" name="Line 3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20" name="Line 4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21" name="Line 4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199722" name="Line 42"/>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23" name="Line 43"/>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99724" name="Line 44"/>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99725" name="Text Box 45"/>
              <p:cNvSpPr txBox="1">
                <a:spLocks noChangeArrowheads="1"/>
              </p:cNvSpPr>
              <p:nvPr/>
            </p:nvSpPr>
            <p:spPr bwMode="auto">
              <a:xfrm>
                <a:off x="3161" y="2660"/>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2018</a:t>
                </a:r>
              </a:p>
            </p:txBody>
          </p:sp>
          <p:sp>
            <p:nvSpPr>
              <p:cNvPr id="199726" name="Text Box 46"/>
              <p:cNvSpPr txBox="1">
                <a:spLocks noChangeArrowheads="1"/>
              </p:cNvSpPr>
              <p:nvPr/>
            </p:nvSpPr>
            <p:spPr bwMode="auto">
              <a:xfrm>
                <a:off x="3149" y="2900"/>
                <a:ext cx="46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201C</a:t>
                </a:r>
              </a:p>
            </p:txBody>
          </p:sp>
          <p:sp>
            <p:nvSpPr>
              <p:cNvPr id="199727" name="Text Box 47"/>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2020</a:t>
                </a:r>
              </a:p>
            </p:txBody>
          </p:sp>
        </p:grpSp>
        <p:sp>
          <p:nvSpPr>
            <p:cNvPr id="199728" name="Text Box 48"/>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t>
              </a:r>
            </a:p>
          </p:txBody>
        </p:sp>
      </p:grpSp>
      <p:sp>
        <p:nvSpPr>
          <p:cNvPr id="199729" name="Text Box 49"/>
          <p:cNvSpPr txBox="1">
            <a:spLocks noChangeArrowheads="1"/>
          </p:cNvSpPr>
          <p:nvPr/>
        </p:nvSpPr>
        <p:spPr bwMode="auto">
          <a:xfrm>
            <a:off x="6562725" y="1679575"/>
            <a:ext cx="3365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5</a:t>
            </a:r>
          </a:p>
        </p:txBody>
      </p:sp>
      <p:sp>
        <p:nvSpPr>
          <p:cNvPr id="199730" name="Text Box 50"/>
          <p:cNvSpPr txBox="1">
            <a:spLocks noChangeArrowheads="1"/>
          </p:cNvSpPr>
          <p:nvPr/>
        </p:nvSpPr>
        <p:spPr bwMode="auto">
          <a:xfrm>
            <a:off x="6581775" y="2041525"/>
            <a:ext cx="3365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9</a:t>
            </a:r>
            <a:endParaRPr lang="en-US" altLang="zh-CN">
              <a:solidFill>
                <a:srgbClr val="0000FF"/>
              </a:solidFill>
              <a:effectLst>
                <a:outerShdw blurRad="38100" dist="38100" dir="2700000" algn="tl">
                  <a:srgbClr val="DDDDDD"/>
                </a:outerShdw>
              </a:effectLst>
              <a:cs typeface="宋体" charset="0"/>
            </a:endParaRPr>
          </a:p>
        </p:txBody>
      </p:sp>
      <p:grpSp>
        <p:nvGrpSpPr>
          <p:cNvPr id="6" name="Group 51"/>
          <p:cNvGrpSpPr>
            <a:grpSpLocks/>
          </p:cNvGrpSpPr>
          <p:nvPr/>
        </p:nvGrpSpPr>
        <p:grpSpPr bwMode="auto">
          <a:xfrm>
            <a:off x="6283325" y="1228725"/>
            <a:ext cx="2860675" cy="1811338"/>
            <a:chOff x="3903" y="978"/>
            <a:chExt cx="1802" cy="1141"/>
          </a:xfrm>
        </p:grpSpPr>
        <p:grpSp>
          <p:nvGrpSpPr>
            <p:cNvPr id="53282" name="Group 52"/>
            <p:cNvGrpSpPr>
              <a:grpSpLocks/>
            </p:cNvGrpSpPr>
            <p:nvPr/>
          </p:nvGrpSpPr>
          <p:grpSpPr bwMode="auto">
            <a:xfrm>
              <a:off x="4783" y="1125"/>
              <a:ext cx="689" cy="250"/>
              <a:chOff x="4402" y="1437"/>
              <a:chExt cx="689" cy="250"/>
            </a:xfrm>
          </p:grpSpPr>
          <p:sp>
            <p:nvSpPr>
              <p:cNvPr id="199733" name="Line 5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34" name="Text Box 54"/>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整型</a:t>
                </a:r>
                <a:r>
                  <a:rPr kumimoji="0" lang="en-US" altLang="zh-CN" sz="2000">
                    <a:effectLst>
                      <a:outerShdw blurRad="38100" dist="38100" dir="2700000" algn="tl">
                        <a:srgbClr val="C0C0C0"/>
                      </a:outerShdw>
                    </a:effectLst>
                  </a:rPr>
                  <a:t>a</a:t>
                </a:r>
              </a:p>
            </p:txBody>
          </p:sp>
        </p:grpSp>
        <p:grpSp>
          <p:nvGrpSpPr>
            <p:cNvPr id="53283" name="Group 55"/>
            <p:cNvGrpSpPr>
              <a:grpSpLocks/>
            </p:cNvGrpSpPr>
            <p:nvPr/>
          </p:nvGrpSpPr>
          <p:grpSpPr bwMode="auto">
            <a:xfrm>
              <a:off x="4783" y="1334"/>
              <a:ext cx="709" cy="288"/>
              <a:chOff x="4426" y="1886"/>
              <a:chExt cx="709" cy="288"/>
            </a:xfrm>
          </p:grpSpPr>
          <p:sp>
            <p:nvSpPr>
              <p:cNvPr id="199736" name="Line 5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37" name="Text Box 57"/>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  </a:t>
                </a:r>
                <a:r>
                  <a:rPr lang="zh-CN" altLang="en-US" sz="2000">
                    <a:effectLst>
                      <a:outerShdw blurRad="38100" dist="38100" dir="2700000" algn="tl">
                        <a:srgbClr val="DDDDDD"/>
                      </a:outerShdw>
                    </a:effectLst>
                    <a:cs typeface="宋体" charset="0"/>
                  </a:rPr>
                  <a:t>整型</a:t>
                </a:r>
                <a:r>
                  <a:rPr lang="en-US" altLang="zh-CN">
                    <a:effectLst>
                      <a:outerShdw blurRad="38100" dist="38100" dir="2700000" algn="tl">
                        <a:srgbClr val="DDDDDD"/>
                      </a:outerShdw>
                    </a:effectLst>
                    <a:cs typeface="宋体" charset="0"/>
                  </a:rPr>
                  <a:t>b</a:t>
                </a:r>
                <a:endParaRPr lang="en-US" altLang="zh-CN" sz="2000">
                  <a:effectLst>
                    <a:outerShdw blurRad="38100" dist="38100" dir="2700000" algn="tl">
                      <a:srgbClr val="DDDDDD"/>
                    </a:outerShdw>
                  </a:effectLst>
                  <a:cs typeface="宋体" charset="0"/>
                </a:endParaRPr>
              </a:p>
            </p:txBody>
          </p:sp>
        </p:grpSp>
        <p:sp>
          <p:nvSpPr>
            <p:cNvPr id="199738" name="Text Box 58"/>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FF3300"/>
                  </a:solidFill>
                  <a:effectLst>
                    <a:outerShdw blurRad="38100" dist="38100" dir="2700000" algn="tl">
                      <a:srgbClr val="DDDDDD"/>
                    </a:outerShdw>
                  </a:effectLst>
                  <a:cs typeface="宋体" charset="0"/>
                </a:rPr>
                <a:t>(main)</a:t>
              </a:r>
              <a:endParaRPr lang="en-US" altLang="zh-CN" sz="2000">
                <a:solidFill>
                  <a:schemeClr val="accent2"/>
                </a:solidFill>
                <a:effectLst>
                  <a:outerShdw blurRad="38100" dist="38100" dir="2700000" algn="tl">
                    <a:srgbClr val="DDDDDD"/>
                  </a:outerShdw>
                </a:effectLst>
                <a:cs typeface="宋体" charset="0"/>
              </a:endParaRPr>
            </a:p>
          </p:txBody>
        </p:sp>
        <p:grpSp>
          <p:nvGrpSpPr>
            <p:cNvPr id="53285" name="Group 59"/>
            <p:cNvGrpSpPr>
              <a:grpSpLocks/>
            </p:cNvGrpSpPr>
            <p:nvPr/>
          </p:nvGrpSpPr>
          <p:grpSpPr bwMode="auto">
            <a:xfrm>
              <a:off x="4783" y="1605"/>
              <a:ext cx="910" cy="250"/>
              <a:chOff x="4402" y="1437"/>
              <a:chExt cx="910" cy="250"/>
            </a:xfrm>
          </p:grpSpPr>
          <p:sp>
            <p:nvSpPr>
              <p:cNvPr id="199740" name="Line 60"/>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41" name="Text Box 61"/>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pointer_1</a:t>
                </a:r>
              </a:p>
            </p:txBody>
          </p:sp>
        </p:grpSp>
        <p:grpSp>
          <p:nvGrpSpPr>
            <p:cNvPr id="53286" name="Group 62"/>
            <p:cNvGrpSpPr>
              <a:grpSpLocks/>
            </p:cNvGrpSpPr>
            <p:nvPr/>
          </p:nvGrpSpPr>
          <p:grpSpPr bwMode="auto">
            <a:xfrm>
              <a:off x="4795" y="1869"/>
              <a:ext cx="910" cy="250"/>
              <a:chOff x="4402" y="1437"/>
              <a:chExt cx="910" cy="250"/>
            </a:xfrm>
          </p:grpSpPr>
          <p:sp>
            <p:nvSpPr>
              <p:cNvPr id="199743" name="Line 63"/>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44" name="Text Box 64"/>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pointer_2</a:t>
                </a:r>
              </a:p>
            </p:txBody>
          </p:sp>
        </p:grpSp>
      </p:grpSp>
      <p:sp>
        <p:nvSpPr>
          <p:cNvPr id="199745" name="Text Box 65"/>
          <p:cNvSpPr txBox="1">
            <a:spLocks noChangeArrowheads="1"/>
          </p:cNvSpPr>
          <p:nvPr/>
        </p:nvSpPr>
        <p:spPr bwMode="auto">
          <a:xfrm>
            <a:off x="6315075" y="2422525"/>
            <a:ext cx="793750" cy="45720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9746" name="Text Box 66"/>
          <p:cNvSpPr txBox="1">
            <a:spLocks noChangeArrowheads="1"/>
          </p:cNvSpPr>
          <p:nvPr/>
        </p:nvSpPr>
        <p:spPr bwMode="auto">
          <a:xfrm>
            <a:off x="6315075" y="2822575"/>
            <a:ext cx="79375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2004</a:t>
            </a:r>
            <a:endParaRPr lang="en-US" altLang="zh-CN">
              <a:solidFill>
                <a:srgbClr val="0000FF"/>
              </a:solidFill>
              <a:effectLst>
                <a:outerShdw blurRad="38100" dist="38100" dir="2700000" algn="tl">
                  <a:srgbClr val="DDDDDD"/>
                </a:outerShdw>
              </a:effectLst>
              <a:cs typeface="宋体" charset="0"/>
            </a:endParaRPr>
          </a:p>
        </p:txBody>
      </p:sp>
      <p:grpSp>
        <p:nvGrpSpPr>
          <p:cNvPr id="11" name="Group 67"/>
          <p:cNvGrpSpPr>
            <a:grpSpLocks/>
          </p:cNvGrpSpPr>
          <p:nvPr/>
        </p:nvGrpSpPr>
        <p:grpSpPr bwMode="auto">
          <a:xfrm>
            <a:off x="4973638" y="2724150"/>
            <a:ext cx="2120900" cy="1374775"/>
            <a:chOff x="2958" y="1392"/>
            <a:chExt cx="1336" cy="866"/>
          </a:xfrm>
        </p:grpSpPr>
        <p:sp>
          <p:nvSpPr>
            <p:cNvPr id="199748" name="Text Box 68"/>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C0C0C0"/>
                    </a:outerShdw>
                  </a:effectLst>
                </a:rPr>
                <a:t>2000</a:t>
              </a:r>
            </a:p>
          </p:txBody>
        </p:sp>
        <p:sp>
          <p:nvSpPr>
            <p:cNvPr id="199749" name="Freeform 69"/>
            <p:cNvSpPr>
              <a:spLocks/>
            </p:cNvSpPr>
            <p:nvPr/>
          </p:nvSpPr>
          <p:spPr bwMode="auto">
            <a:xfrm>
              <a:off x="2958" y="1392"/>
              <a:ext cx="150" cy="744"/>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12" name="Group 70"/>
          <p:cNvGrpSpPr>
            <a:grpSpLocks/>
          </p:cNvGrpSpPr>
          <p:nvPr/>
        </p:nvGrpSpPr>
        <p:grpSpPr bwMode="auto">
          <a:xfrm>
            <a:off x="4922838" y="3067050"/>
            <a:ext cx="2152650" cy="1431925"/>
            <a:chOff x="2926" y="1632"/>
            <a:chExt cx="1356" cy="902"/>
          </a:xfrm>
        </p:grpSpPr>
        <p:sp>
          <p:nvSpPr>
            <p:cNvPr id="199751" name="Text Box 71"/>
            <p:cNvSpPr txBox="1">
              <a:spLocks noChangeArrowheads="1"/>
            </p:cNvSpPr>
            <p:nvPr/>
          </p:nvSpPr>
          <p:spPr bwMode="auto">
            <a:xfrm>
              <a:off x="3782" y="2246"/>
              <a:ext cx="500" cy="288"/>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FF3300"/>
                  </a:solidFill>
                  <a:effectLst>
                    <a:outerShdw blurRad="38100" dist="38100" dir="2700000" algn="tl">
                      <a:srgbClr val="C0C0C0"/>
                    </a:outerShdw>
                  </a:effectLst>
                </a:rPr>
                <a:t>2004</a:t>
              </a:r>
            </a:p>
          </p:txBody>
        </p:sp>
        <p:sp>
          <p:nvSpPr>
            <p:cNvPr id="199752" name="Freeform 72"/>
            <p:cNvSpPr>
              <a:spLocks/>
            </p:cNvSpPr>
            <p:nvPr/>
          </p:nvSpPr>
          <p:spPr bwMode="auto">
            <a:xfrm>
              <a:off x="2926" y="1632"/>
              <a:ext cx="182" cy="756"/>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chemeClr val="accent2"/>
              </a:solidFill>
              <a:prstDash val="solid"/>
              <a:round/>
              <a:headEnd type="none" w="lg" len="lg"/>
              <a:tailEnd type="triangl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199753" name="Text Box 73"/>
          <p:cNvSpPr txBox="1">
            <a:spLocks noChangeArrowheads="1"/>
          </p:cNvSpPr>
          <p:nvPr/>
        </p:nvSpPr>
        <p:spPr bwMode="auto">
          <a:xfrm>
            <a:off x="4017963" y="3162300"/>
            <a:ext cx="995362" cy="45720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COPY</a:t>
            </a:r>
            <a:endParaRPr lang="en-US" altLang="zh-CN">
              <a:effectLst>
                <a:outerShdw blurRad="38100" dist="38100" dir="2700000" algn="tl">
                  <a:srgbClr val="DDDDDD"/>
                </a:outerShdw>
              </a:effectLst>
              <a:ea typeface="隶书" charset="0"/>
              <a:cs typeface="隶书" charset="0"/>
            </a:endParaRPr>
          </a:p>
        </p:txBody>
      </p:sp>
      <p:grpSp>
        <p:nvGrpSpPr>
          <p:cNvPr id="13" name="Group 74"/>
          <p:cNvGrpSpPr>
            <a:grpSpLocks/>
          </p:cNvGrpSpPr>
          <p:nvPr/>
        </p:nvGrpSpPr>
        <p:grpSpPr bwMode="auto">
          <a:xfrm>
            <a:off x="6294438" y="3286125"/>
            <a:ext cx="2640012" cy="1631950"/>
            <a:chOff x="3645" y="2022"/>
            <a:chExt cx="1663" cy="1028"/>
          </a:xfrm>
        </p:grpSpPr>
        <p:grpSp>
          <p:nvGrpSpPr>
            <p:cNvPr id="53266" name="Group 75"/>
            <p:cNvGrpSpPr>
              <a:grpSpLocks/>
            </p:cNvGrpSpPr>
            <p:nvPr/>
          </p:nvGrpSpPr>
          <p:grpSpPr bwMode="auto">
            <a:xfrm>
              <a:off x="3645" y="2022"/>
              <a:ext cx="1663" cy="865"/>
              <a:chOff x="3910" y="2274"/>
              <a:chExt cx="1663" cy="865"/>
            </a:xfrm>
          </p:grpSpPr>
          <p:sp>
            <p:nvSpPr>
              <p:cNvPr id="199756" name="Text Box 76"/>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336600"/>
                    </a:solidFill>
                    <a:effectLst>
                      <a:outerShdw blurRad="38100" dist="38100" dir="2700000" algn="tl">
                        <a:srgbClr val="C0C0C0"/>
                      </a:outerShdw>
                    </a:effectLst>
                  </a:rPr>
                  <a:t>(swap)</a:t>
                </a:r>
              </a:p>
            </p:txBody>
          </p:sp>
          <p:grpSp>
            <p:nvGrpSpPr>
              <p:cNvPr id="53269" name="Group 77"/>
              <p:cNvGrpSpPr>
                <a:grpSpLocks/>
              </p:cNvGrpSpPr>
              <p:nvPr/>
            </p:nvGrpSpPr>
            <p:grpSpPr bwMode="auto">
              <a:xfrm>
                <a:off x="4795" y="2397"/>
                <a:ext cx="778" cy="250"/>
                <a:chOff x="4402" y="1437"/>
                <a:chExt cx="778" cy="250"/>
              </a:xfrm>
            </p:grpSpPr>
            <p:sp>
              <p:nvSpPr>
                <p:cNvPr id="199758" name="Line 7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59" name="Text Box 79"/>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p1</a:t>
                  </a:r>
                </a:p>
              </p:txBody>
            </p:sp>
          </p:grpSp>
          <p:grpSp>
            <p:nvGrpSpPr>
              <p:cNvPr id="53270" name="Group 80"/>
              <p:cNvGrpSpPr>
                <a:grpSpLocks/>
              </p:cNvGrpSpPr>
              <p:nvPr/>
            </p:nvGrpSpPr>
            <p:grpSpPr bwMode="auto">
              <a:xfrm>
                <a:off x="4795" y="2637"/>
                <a:ext cx="778" cy="250"/>
                <a:chOff x="4402" y="1437"/>
                <a:chExt cx="778" cy="250"/>
              </a:xfrm>
            </p:grpSpPr>
            <p:sp>
              <p:nvSpPr>
                <p:cNvPr id="199761" name="Line 8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62" name="Text Box 82"/>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p2</a:t>
                  </a:r>
                </a:p>
              </p:txBody>
            </p:sp>
          </p:grpSp>
          <p:grpSp>
            <p:nvGrpSpPr>
              <p:cNvPr id="53271" name="Group 83"/>
              <p:cNvGrpSpPr>
                <a:grpSpLocks/>
              </p:cNvGrpSpPr>
              <p:nvPr/>
            </p:nvGrpSpPr>
            <p:grpSpPr bwMode="auto">
              <a:xfrm>
                <a:off x="4795" y="2889"/>
                <a:ext cx="698" cy="250"/>
                <a:chOff x="4402" y="1437"/>
                <a:chExt cx="698" cy="250"/>
              </a:xfrm>
            </p:grpSpPr>
            <p:sp>
              <p:nvSpPr>
                <p:cNvPr id="199764" name="Line 8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pPr>
                    <a:defRPr/>
                  </a:pPr>
                  <a:endParaRPr lang="zh-CN" altLang="en-US">
                    <a:latin typeface="Times New Roman" pitchFamily="18" charset="0"/>
                    <a:ea typeface="+mn-ea"/>
                  </a:endParaRPr>
                </a:p>
              </p:txBody>
            </p:sp>
            <p:sp>
              <p:nvSpPr>
                <p:cNvPr id="199765" name="Text Box 85"/>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C0C0C0"/>
                        </a:outerShdw>
                      </a:effectLst>
                    </a:rPr>
                    <a:t>指针</a:t>
                  </a:r>
                  <a:r>
                    <a:rPr kumimoji="0" lang="en-US" altLang="zh-CN" sz="2000">
                      <a:effectLst>
                        <a:outerShdw blurRad="38100" dist="38100" dir="2700000" algn="tl">
                          <a:srgbClr val="C0C0C0"/>
                        </a:outerShdw>
                      </a:effectLst>
                    </a:rPr>
                    <a:t>p</a:t>
                  </a:r>
                </a:p>
              </p:txBody>
            </p:sp>
          </p:grpSp>
        </p:grpSp>
        <p:sp>
          <p:nvSpPr>
            <p:cNvPr id="199766" name="Text Box 86"/>
            <p:cNvSpPr txBox="1">
              <a:spLocks noChangeArrowheads="1"/>
            </p:cNvSpPr>
            <p:nvPr/>
          </p:nvSpPr>
          <p:spPr bwMode="auto">
            <a:xfrm>
              <a:off x="3658" y="2762"/>
              <a:ext cx="500" cy="288"/>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DDDDDD"/>
                    </a:outerShdw>
                  </a:effectLst>
                  <a:cs typeface="宋体" charset="0"/>
                </a:rPr>
                <a:t>****</a:t>
              </a:r>
              <a:endParaRPr lang="en-US" altLang="zh-CN">
                <a:solidFill>
                  <a:srgbClr val="0000FF"/>
                </a:solidFill>
                <a:effectLst>
                  <a:outerShdw blurRad="38100" dist="38100" dir="2700000" algn="tl">
                    <a:srgbClr val="DDDDDD"/>
                  </a:outerShdw>
                </a:effectLst>
                <a:cs typeface="宋体" charset="0"/>
              </a:endParaRPr>
            </a:p>
          </p:txBody>
        </p:sp>
      </p:grpSp>
      <p:sp>
        <p:nvSpPr>
          <p:cNvPr id="199767" name="Text Box 87"/>
          <p:cNvSpPr txBox="1">
            <a:spLocks noChangeArrowheads="1"/>
          </p:cNvSpPr>
          <p:nvPr/>
        </p:nvSpPr>
        <p:spPr bwMode="auto">
          <a:xfrm>
            <a:off x="6315075" y="4441825"/>
            <a:ext cx="7937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2000</a:t>
            </a:r>
          </a:p>
        </p:txBody>
      </p:sp>
      <p:sp>
        <p:nvSpPr>
          <p:cNvPr id="199768" name="AutoShape 88"/>
          <p:cNvSpPr>
            <a:spLocks noChangeArrowheads="1"/>
          </p:cNvSpPr>
          <p:nvPr/>
        </p:nvSpPr>
        <p:spPr bwMode="auto">
          <a:xfrm>
            <a:off x="2674938" y="2043113"/>
            <a:ext cx="2401887" cy="1166812"/>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FF3300"/>
                </a:solidFill>
                <a:effectLst>
                  <a:outerShdw blurRad="38100" dist="38100" dir="2700000" algn="tl">
                    <a:srgbClr val="DDDDDD"/>
                  </a:outerShdw>
                </a:effectLst>
                <a:ea typeface="隶书" charset="0"/>
                <a:cs typeface="隶书" charset="0"/>
              </a:rPr>
              <a:t>地址传递</a:t>
            </a:r>
          </a:p>
        </p:txBody>
      </p:sp>
      <p:sp>
        <p:nvSpPr>
          <p:cNvPr id="199769" name="Text Box 89"/>
          <p:cNvSpPr txBox="1">
            <a:spLocks noChangeArrowheads="1"/>
          </p:cNvSpPr>
          <p:nvPr/>
        </p:nvSpPr>
        <p:spPr bwMode="auto">
          <a:xfrm>
            <a:off x="6303963" y="4010025"/>
            <a:ext cx="793750" cy="457200"/>
          </a:xfrm>
          <a:prstGeom prst="rect">
            <a:avLst/>
          </a:prstGeom>
          <a:solidFill>
            <a:srgbClr val="DDDDDD"/>
          </a:solid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solidFill>
                  <a:srgbClr val="0000FF"/>
                </a:solidFill>
                <a:effectLst>
                  <a:outerShdw blurRad="38100" dist="38100" dir="2700000" algn="tl">
                    <a:srgbClr val="000000"/>
                  </a:outerShdw>
                </a:effectLst>
              </a:rPr>
              <a:t>2000</a:t>
            </a:r>
          </a:p>
        </p:txBody>
      </p:sp>
      <p:sp>
        <p:nvSpPr>
          <p:cNvPr id="199770" name="Text Box 90"/>
          <p:cNvSpPr txBox="1">
            <a:spLocks noChangeArrowheads="1"/>
          </p:cNvSpPr>
          <p:nvPr/>
        </p:nvSpPr>
        <p:spPr bwMode="auto">
          <a:xfrm>
            <a:off x="6315075" y="3641725"/>
            <a:ext cx="793750" cy="457200"/>
          </a:xfrm>
          <a:prstGeom prst="rect">
            <a:avLst/>
          </a:prstGeom>
          <a:solidFill>
            <a:srgbClr val="DDDDDD"/>
          </a:solid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a:solidFill>
                  <a:srgbClr val="FF3300"/>
                </a:solidFill>
                <a:effectLst>
                  <a:outerShdw blurRad="38100" dist="38100" dir="2700000" algn="tl">
                    <a:srgbClr val="000000"/>
                  </a:outerShdw>
                </a:effectLst>
                <a:cs typeface="宋体" charset="0"/>
              </a:rPr>
              <a:t>2004</a:t>
            </a:r>
            <a:endParaRPr lang="en-US" altLang="zh-CN">
              <a:solidFill>
                <a:srgbClr val="0000FF"/>
              </a:solidFill>
              <a:effectLst>
                <a:outerShdw blurRad="38100" dist="38100" dir="2700000" algn="tl">
                  <a:srgbClr val="000000"/>
                </a:outerShdw>
              </a:effectLst>
              <a:cs typeface="宋体" charset="0"/>
            </a:endParaRPr>
          </a:p>
        </p:txBody>
      </p:sp>
      <p:sp>
        <p:nvSpPr>
          <p:cNvPr id="199682" name="Text Box 2"/>
          <p:cNvSpPr txBox="1">
            <a:spLocks noChangeArrowheads="1"/>
          </p:cNvSpPr>
          <p:nvPr/>
        </p:nvSpPr>
        <p:spPr bwMode="auto">
          <a:xfrm>
            <a:off x="1473200" y="6097588"/>
            <a:ext cx="1962150" cy="396875"/>
          </a:xfrm>
          <a:prstGeom prst="rect">
            <a:avLst/>
          </a:prstGeom>
          <a:solidFill>
            <a:srgbClr val="33CCCC"/>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运行结果：</a:t>
            </a:r>
            <a:r>
              <a:rPr kumimoji="0" lang="en-US" altLang="zh-CN" sz="2000">
                <a:effectLst>
                  <a:outerShdw blurRad="38100" dist="38100" dir="2700000" algn="tl">
                    <a:srgbClr val="FFFFFF"/>
                  </a:outerShdw>
                </a:effectLst>
              </a:rPr>
              <a:t>5</a:t>
            </a:r>
            <a:r>
              <a:rPr kumimoji="0" lang="zh-CN" altLang="en-US" sz="2000">
                <a:effectLst>
                  <a:outerShdw blurRad="38100" dist="38100" dir="2700000" algn="tl">
                    <a:srgbClr val="FFFFFF"/>
                  </a:outerShdw>
                </a:effectLst>
              </a:rPr>
              <a:t>，</a:t>
            </a:r>
            <a:r>
              <a:rPr kumimoji="0" lang="en-US" altLang="zh-CN" sz="2000">
                <a:effectLst>
                  <a:outerShdw blurRad="38100" dist="38100" dir="2700000" algn="tl">
                    <a:srgbClr val="FFFFFF"/>
                  </a:outerShdw>
                </a:effectLst>
              </a:rPr>
              <a:t>9</a:t>
            </a:r>
          </a:p>
        </p:txBody>
      </p:sp>
      <p:sp>
        <p:nvSpPr>
          <p:cNvPr id="3" name="日期占位符 2"/>
          <p:cNvSpPr>
            <a:spLocks noGrp="1"/>
          </p:cNvSpPr>
          <p:nvPr>
            <p:ph type="dt" sz="half" idx="10"/>
          </p:nvPr>
        </p:nvSpPr>
        <p:spPr/>
        <p:txBody>
          <a:bodyPr/>
          <a:lstStyle/>
          <a:p>
            <a:fld id="{C3E92F9B-EC13-5B46-8285-7E237E08BFBB}"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9729">
                                            <p:txEl>
                                              <p:pRg st="0" end="0"/>
                                            </p:txEl>
                                          </p:spTgt>
                                        </p:tgtEl>
                                        <p:attrNameLst>
                                          <p:attrName>style.visibility</p:attrName>
                                        </p:attrNameLst>
                                      </p:cBhvr>
                                      <p:to>
                                        <p:strVal val="visible"/>
                                      </p:to>
                                    </p:set>
                                    <p:animEffect transition="in" filter="box(out)">
                                      <p:cBhvr>
                                        <p:cTn id="17" dur="500"/>
                                        <p:tgtEl>
                                          <p:spTgt spid="19972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9730">
                                            <p:txEl>
                                              <p:pRg st="0" end="0"/>
                                            </p:txEl>
                                          </p:spTgt>
                                        </p:tgtEl>
                                        <p:attrNameLst>
                                          <p:attrName>style.visibility</p:attrName>
                                        </p:attrNameLst>
                                      </p:cBhvr>
                                      <p:to>
                                        <p:strVal val="visible"/>
                                      </p:to>
                                    </p:set>
                                    <p:animEffect transition="in" filter="box(out)">
                                      <p:cBhvr>
                                        <p:cTn id="22" dur="500"/>
                                        <p:tgtEl>
                                          <p:spTgt spid="19973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9745">
                                            <p:txEl>
                                              <p:pRg st="0" end="0"/>
                                            </p:txEl>
                                          </p:spTgt>
                                        </p:tgtEl>
                                        <p:attrNameLst>
                                          <p:attrName>style.visibility</p:attrName>
                                        </p:attrNameLst>
                                      </p:cBhvr>
                                      <p:to>
                                        <p:strVal val="visible"/>
                                      </p:to>
                                    </p:set>
                                    <p:animEffect transition="in" filter="box(out)">
                                      <p:cBhvr>
                                        <p:cTn id="27" dur="500"/>
                                        <p:tgtEl>
                                          <p:spTgt spid="199745">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9746">
                                            <p:txEl>
                                              <p:pRg st="0" end="0"/>
                                            </p:txEl>
                                          </p:spTgt>
                                        </p:tgtEl>
                                        <p:attrNameLst>
                                          <p:attrName>style.visibility</p:attrName>
                                        </p:attrNameLst>
                                      </p:cBhvr>
                                      <p:to>
                                        <p:strVal val="visible"/>
                                      </p:to>
                                    </p:set>
                                    <p:animEffect transition="in" filter="box(out)">
                                      <p:cBhvr>
                                        <p:cTn id="32" dur="500"/>
                                        <p:tgtEl>
                                          <p:spTgt spid="199746">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out)">
                                      <p:cBhvr>
                                        <p:cTn id="42" dur="500"/>
                                        <p:tgtEl>
                                          <p:spTgt spid="11"/>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nodeType="afterGroup">
                            <p:stCondLst>
                              <p:cond delay="500"/>
                            </p:stCondLst>
                            <p:childTnLst>
                              <p:par>
                                <p:cTn id="44" presetID="4" presetClass="entr" presetSubtype="32"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ox(out)">
                                      <p:cBhvr>
                                        <p:cTn id="46" dur="500"/>
                                        <p:tgtEl>
                                          <p:spTgt spid="12"/>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nodeType="afterGroup">
                            <p:stCondLst>
                              <p:cond delay="1000"/>
                            </p:stCondLst>
                            <p:childTnLst>
                              <p:par>
                                <p:cTn id="48" presetID="4" presetClass="entr" presetSubtype="32" fill="hold" grpId="0" nodeType="afterEffect">
                                  <p:stCondLst>
                                    <p:cond delay="0"/>
                                  </p:stCondLst>
                                  <p:childTnLst>
                                    <p:set>
                                      <p:cBhvr>
                                        <p:cTn id="49" dur="1" fill="hold">
                                          <p:stCondLst>
                                            <p:cond delay="0"/>
                                          </p:stCondLst>
                                        </p:cTn>
                                        <p:tgtEl>
                                          <p:spTgt spid="199753">
                                            <p:txEl>
                                              <p:pRg st="0" end="0"/>
                                            </p:txEl>
                                          </p:spTgt>
                                        </p:tgtEl>
                                        <p:attrNameLst>
                                          <p:attrName>style.visibility</p:attrName>
                                        </p:attrNameLst>
                                      </p:cBhvr>
                                      <p:to>
                                        <p:strVal val="visible"/>
                                      </p:to>
                                    </p:set>
                                    <p:animEffect transition="in" filter="box(out)">
                                      <p:cBhvr>
                                        <p:cTn id="50" dur="500"/>
                                        <p:tgtEl>
                                          <p:spTgt spid="199753">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9767"/>
                                        </p:tgtEl>
                                        <p:attrNameLst>
                                          <p:attrName>style.visibility</p:attrName>
                                        </p:attrNameLst>
                                      </p:cBhvr>
                                      <p:to>
                                        <p:strVal val="visible"/>
                                      </p:to>
                                    </p:set>
                                    <p:animEffect transition="in" filter="box(out)">
                                      <p:cBhvr>
                                        <p:cTn id="55" dur="500"/>
                                        <p:tgtEl>
                                          <p:spTgt spid="199767"/>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99770"/>
                                        </p:tgtEl>
                                        <p:attrNameLst>
                                          <p:attrName>style.visibility</p:attrName>
                                        </p:attrNameLst>
                                      </p:cBhvr>
                                      <p:to>
                                        <p:strVal val="visible"/>
                                      </p:to>
                                    </p:set>
                                    <p:animEffect transition="in" filter="box(out)">
                                      <p:cBhvr>
                                        <p:cTn id="60" dur="500"/>
                                        <p:tgtEl>
                                          <p:spTgt spid="199770"/>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99769"/>
                                        </p:tgtEl>
                                        <p:attrNameLst>
                                          <p:attrName>style.visibility</p:attrName>
                                        </p:attrNameLst>
                                      </p:cBhvr>
                                      <p:to>
                                        <p:strVal val="visible"/>
                                      </p:to>
                                    </p:set>
                                    <p:animEffect transition="in" filter="box(out)">
                                      <p:cBhvr>
                                        <p:cTn id="65" dur="500"/>
                                        <p:tgtEl>
                                          <p:spTgt spid="199769"/>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99682"/>
                                        </p:tgtEl>
                                        <p:attrNameLst>
                                          <p:attrName>style.visibility</p:attrName>
                                        </p:attrNameLst>
                                      </p:cBhvr>
                                      <p:to>
                                        <p:strVal val="visible"/>
                                      </p:to>
                                    </p:set>
                                    <p:animEffect transition="in" filter="box(out)">
                                      <p:cBhvr>
                                        <p:cTn id="70" dur="500"/>
                                        <p:tgtEl>
                                          <p:spTgt spid="199682"/>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99768"/>
                                        </p:tgtEl>
                                        <p:attrNameLst>
                                          <p:attrName>style.visibility</p:attrName>
                                        </p:attrNameLst>
                                      </p:cBhvr>
                                      <p:to>
                                        <p:strVal val="visible"/>
                                      </p:to>
                                    </p:set>
                                    <p:animEffect transition="in" filter="box(out)">
                                      <p:cBhvr>
                                        <p:cTn id="75" dur="500"/>
                                        <p:tgtEl>
                                          <p:spTgt spid="199768"/>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29" grpId="0" build="p" autoUpdateAnimBg="0"/>
      <p:bldP spid="199730" grpId="0" build="p" autoUpdateAnimBg="0"/>
      <p:bldP spid="199745" grpId="0" build="p" autoUpdateAnimBg="0"/>
      <p:bldP spid="199746" grpId="0" build="p" autoUpdateAnimBg="0"/>
      <p:bldP spid="199753" grpId="0" build="p" autoUpdateAnimBg="0" advAuto="0"/>
      <p:bldP spid="199767" grpId="0" animBg="1" autoUpdateAnimBg="0"/>
      <p:bldP spid="199768" grpId="0" animBg="1" autoUpdateAnimBg="0"/>
      <p:bldP spid="199769" grpId="0" animBg="1" autoUpdateAnimBg="0"/>
      <p:bldP spid="199770" grpId="0" animBg="1" autoUpdateAnimBg="0"/>
      <p:bldP spid="19968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484632"/>
            <a:ext cx="7772400" cy="531368"/>
          </a:xfrm>
        </p:spPr>
        <p:txBody>
          <a:bodyPr>
            <a:normAutofit fontScale="90000"/>
          </a:bodyPr>
          <a:lstStyle/>
          <a:p>
            <a:pPr>
              <a:defRPr/>
            </a:pPr>
            <a:r>
              <a:rPr lang="zh-CN" altLang="en-US">
                <a:effectLst>
                  <a:outerShdw blurRad="38100" dist="38100" dir="2700000" algn="tl">
                    <a:srgbClr val="DDDDDD"/>
                  </a:outerShdw>
                </a:effectLst>
              </a:rPr>
              <a:t>指针运算</a:t>
            </a:r>
            <a:r>
              <a:rPr lang="zh-CN" altLang="en-US" i="0">
                <a:effectLst>
                  <a:outerShdw blurRad="38100" dist="38100" dir="2700000" algn="tl">
                    <a:srgbClr val="DDDDDD"/>
                  </a:outerShdw>
                </a:effectLst>
                <a:latin typeface="宋体" charset="0"/>
              </a:rPr>
              <a:t>（</a:t>
            </a:r>
            <a:r>
              <a:rPr lang="en-US" altLang="zh-CN" i="0" dirty="0">
                <a:effectLst>
                  <a:outerShdw blurRad="38100" dist="38100" dir="2700000" algn="tl">
                    <a:srgbClr val="DDDDDD"/>
                  </a:outerShdw>
                </a:effectLst>
                <a:latin typeface="宋体" charset="0"/>
              </a:rPr>
              <a:t>1/4</a:t>
            </a:r>
            <a:r>
              <a:rPr lang="zh-CN" altLang="en-US" i="0" dirty="0">
                <a:effectLst>
                  <a:outerShdw blurRad="38100" dist="38100" dir="2700000" algn="tl">
                    <a:srgbClr val="DDDDDD"/>
                  </a:outerShdw>
                </a:effectLst>
                <a:latin typeface="宋体" charset="0"/>
              </a:rPr>
              <a:t>）</a:t>
            </a:r>
            <a:endParaRPr lang="en-US" altLang="zh-CN" i="0" dirty="0">
              <a:effectLst>
                <a:outerShdw blurRad="38100" dist="38100" dir="2700000" algn="tl">
                  <a:srgbClr val="DDDDDD"/>
                </a:outerShdw>
              </a:effectLst>
              <a:latin typeface="宋体" charset="0"/>
            </a:endParaRPr>
          </a:p>
        </p:txBody>
      </p:sp>
      <p:sp>
        <p:nvSpPr>
          <p:cNvPr id="376835" name="Rectangle 3"/>
          <p:cNvSpPr>
            <a:spLocks noGrp="1" noChangeArrowheads="1"/>
          </p:cNvSpPr>
          <p:nvPr>
            <p:ph idx="1"/>
          </p:nvPr>
        </p:nvSpPr>
        <p:spPr>
          <a:xfrm>
            <a:off x="250825" y="1268413"/>
            <a:ext cx="8642350" cy="4611687"/>
          </a:xfrm>
        </p:spPr>
        <p:txBody>
          <a:bodyPr/>
          <a:lstStyle/>
          <a:p>
            <a:pPr eaLnBrk="1"/>
            <a:r>
              <a:rPr lang="zh-CN" altLang="en-US">
                <a:solidFill>
                  <a:srgbClr val="0000FF"/>
                </a:solidFill>
                <a:latin typeface="Courier New" charset="0"/>
              </a:rPr>
              <a:t>算术运算</a:t>
            </a:r>
          </a:p>
          <a:p>
            <a:pPr eaLnBrk="1"/>
            <a:r>
              <a:rPr lang="en-US" altLang="zh-CN">
                <a:solidFill>
                  <a:srgbClr val="0000FF"/>
                </a:solidFill>
                <a:latin typeface="Courier New" charset="0"/>
              </a:rPr>
              <a:t>int</a:t>
            </a:r>
            <a:r>
              <a:rPr lang="en-US" altLang="zh-CN">
                <a:solidFill>
                  <a:srgbClr val="000000"/>
                </a:solidFill>
                <a:latin typeface="Courier New" charset="0"/>
              </a:rPr>
              <a:t> *p, a[10];</a:t>
            </a:r>
          </a:p>
          <a:p>
            <a:pPr eaLnBrk="1">
              <a:buFont typeface="Monotype Sorts" charset="2"/>
              <a:buNone/>
            </a:pPr>
            <a:r>
              <a:rPr lang="en-US" altLang="zh-CN">
                <a:solidFill>
                  <a:srgbClr val="000000"/>
                </a:solidFill>
                <a:latin typeface="Courier New" charset="0"/>
              </a:rPr>
              <a:t>  p = a;</a:t>
            </a:r>
          </a:p>
          <a:p>
            <a:pPr eaLnBrk="1">
              <a:buFont typeface="Monotype Sorts" charset="2"/>
              <a:buNone/>
            </a:pPr>
            <a:r>
              <a:rPr lang="en-US" altLang="zh-CN">
                <a:solidFill>
                  <a:srgbClr val="000000"/>
                </a:solidFill>
                <a:latin typeface="Courier New" charset="0"/>
              </a:rPr>
              <a:t>  p++; </a:t>
            </a:r>
            <a:r>
              <a:rPr lang="en-US" altLang="zh-CN">
                <a:solidFill>
                  <a:srgbClr val="008800"/>
                </a:solidFill>
                <a:latin typeface="Courier New" charset="0"/>
              </a:rPr>
              <a:t>/*p</a:t>
            </a:r>
            <a:r>
              <a:rPr lang="zh-CN" altLang="en-US">
                <a:solidFill>
                  <a:srgbClr val="008800"/>
                </a:solidFill>
              </a:rPr>
              <a:t>的值增加多少？*</a:t>
            </a:r>
            <a:r>
              <a:rPr lang="en-US" altLang="zh-CN">
                <a:solidFill>
                  <a:srgbClr val="008800"/>
                </a:solidFill>
                <a:latin typeface="Courier New" charset="0"/>
              </a:rPr>
              <a:t>/</a:t>
            </a:r>
            <a:endParaRPr lang="en-US" altLang="zh-CN">
              <a:solidFill>
                <a:srgbClr val="000000"/>
              </a:solidFill>
              <a:latin typeface="Courier New" charset="0"/>
            </a:endParaRPr>
          </a:p>
          <a:p>
            <a:pPr eaLnBrk="1"/>
            <a:r>
              <a:rPr lang="zh-CN" altLang="en-US">
                <a:solidFill>
                  <a:schemeClr val="accent2"/>
                </a:solidFill>
              </a:rPr>
              <a:t>指针的加减运算是以</a:t>
            </a:r>
            <a:r>
              <a:rPr lang="zh-CN" altLang="en-US" u="sng">
                <a:solidFill>
                  <a:schemeClr val="accent2"/>
                </a:solidFill>
              </a:rPr>
              <a:t>其指向的类型的字长</a:t>
            </a:r>
            <a:r>
              <a:rPr lang="zh-CN" altLang="en-US">
                <a:solidFill>
                  <a:schemeClr val="accent2"/>
                </a:solidFill>
              </a:rPr>
              <a:t>为单位的</a:t>
            </a:r>
          </a:p>
        </p:txBody>
      </p:sp>
      <p:sp>
        <p:nvSpPr>
          <p:cNvPr id="376836" name="Text Box 4"/>
          <p:cNvSpPr txBox="1">
            <a:spLocks noChangeArrowheads="1"/>
          </p:cNvSpPr>
          <p:nvPr/>
        </p:nvSpPr>
        <p:spPr bwMode="auto">
          <a:xfrm>
            <a:off x="6084888" y="4322763"/>
            <a:ext cx="6858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15000"/>
              </a:spcBef>
            </a:pPr>
            <a:r>
              <a:rPr lang="en-US" altLang="zh-CN" sz="1800">
                <a:effectLst/>
              </a:rPr>
              <a:t>6000</a:t>
            </a:r>
          </a:p>
          <a:p>
            <a:pPr eaLnBrk="1" hangingPunct="1">
              <a:spcBef>
                <a:spcPct val="15000"/>
              </a:spcBef>
            </a:pPr>
            <a:r>
              <a:rPr lang="en-US" altLang="zh-CN" sz="1800">
                <a:effectLst/>
              </a:rPr>
              <a:t>6001</a:t>
            </a:r>
          </a:p>
          <a:p>
            <a:pPr eaLnBrk="1" hangingPunct="1">
              <a:spcBef>
                <a:spcPct val="15000"/>
              </a:spcBef>
            </a:pPr>
            <a:r>
              <a:rPr lang="en-US" altLang="zh-CN" sz="1800">
                <a:effectLst/>
              </a:rPr>
              <a:t>6002</a:t>
            </a:r>
          </a:p>
          <a:p>
            <a:pPr eaLnBrk="1" hangingPunct="1">
              <a:spcBef>
                <a:spcPct val="15000"/>
              </a:spcBef>
            </a:pPr>
            <a:r>
              <a:rPr lang="en-US" altLang="zh-CN" sz="1800">
                <a:effectLst/>
              </a:rPr>
              <a:t>6003</a:t>
            </a:r>
          </a:p>
          <a:p>
            <a:pPr eaLnBrk="1" hangingPunct="1">
              <a:spcBef>
                <a:spcPct val="15000"/>
              </a:spcBef>
            </a:pPr>
            <a:r>
              <a:rPr lang="en-US" altLang="zh-CN" sz="1800">
                <a:effectLst/>
              </a:rPr>
              <a:t>6004</a:t>
            </a:r>
          </a:p>
          <a:p>
            <a:pPr eaLnBrk="1" hangingPunct="1">
              <a:spcBef>
                <a:spcPct val="15000"/>
              </a:spcBef>
            </a:pPr>
            <a:r>
              <a:rPr lang="en-US" altLang="zh-CN" sz="1800">
                <a:effectLst/>
              </a:rPr>
              <a:t>6005</a:t>
            </a:r>
          </a:p>
          <a:p>
            <a:pPr eaLnBrk="1" hangingPunct="1">
              <a:spcBef>
                <a:spcPct val="15000"/>
              </a:spcBef>
            </a:pPr>
            <a:r>
              <a:rPr lang="en-US" altLang="zh-CN" sz="1800">
                <a:effectLst/>
              </a:rPr>
              <a:t>6006</a:t>
            </a:r>
          </a:p>
        </p:txBody>
      </p:sp>
      <p:grpSp>
        <p:nvGrpSpPr>
          <p:cNvPr id="2" name="Group 5"/>
          <p:cNvGrpSpPr>
            <a:grpSpLocks/>
          </p:cNvGrpSpPr>
          <p:nvPr/>
        </p:nvGrpSpPr>
        <p:grpSpPr bwMode="auto">
          <a:xfrm>
            <a:off x="6694488" y="3765550"/>
            <a:ext cx="914400" cy="3048000"/>
            <a:chOff x="4752" y="576"/>
            <a:chExt cx="576" cy="1920"/>
          </a:xfrm>
        </p:grpSpPr>
        <p:sp>
          <p:nvSpPr>
            <p:cNvPr id="376838" name="Rectangle 6"/>
            <p:cNvSpPr>
              <a:spLocks noChangeArrowheads="1"/>
            </p:cNvSpPr>
            <p:nvPr/>
          </p:nvSpPr>
          <p:spPr bwMode="auto">
            <a:xfrm>
              <a:off x="4752" y="960"/>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39" name="Rectangle 7"/>
            <p:cNvSpPr>
              <a:spLocks noChangeArrowheads="1"/>
            </p:cNvSpPr>
            <p:nvPr/>
          </p:nvSpPr>
          <p:spPr bwMode="auto">
            <a:xfrm>
              <a:off x="4752" y="1152"/>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0" name="Rectangle 8"/>
            <p:cNvSpPr>
              <a:spLocks noChangeArrowheads="1"/>
            </p:cNvSpPr>
            <p:nvPr/>
          </p:nvSpPr>
          <p:spPr bwMode="auto">
            <a:xfrm>
              <a:off x="4752" y="1344"/>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1" name="Rectangle 9"/>
            <p:cNvSpPr>
              <a:spLocks noChangeArrowheads="1"/>
            </p:cNvSpPr>
            <p:nvPr/>
          </p:nvSpPr>
          <p:spPr bwMode="auto">
            <a:xfrm>
              <a:off x="4752" y="1536"/>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2" name="Rectangle 10"/>
            <p:cNvSpPr>
              <a:spLocks noChangeArrowheads="1"/>
            </p:cNvSpPr>
            <p:nvPr/>
          </p:nvSpPr>
          <p:spPr bwMode="auto">
            <a:xfrm>
              <a:off x="4752" y="1728"/>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3" name="Rectangle 11"/>
            <p:cNvSpPr>
              <a:spLocks noChangeArrowheads="1"/>
            </p:cNvSpPr>
            <p:nvPr/>
          </p:nvSpPr>
          <p:spPr bwMode="auto">
            <a:xfrm>
              <a:off x="4752" y="1920"/>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4" name="Rectangle 12"/>
            <p:cNvSpPr>
              <a:spLocks noChangeArrowheads="1"/>
            </p:cNvSpPr>
            <p:nvPr/>
          </p:nvSpPr>
          <p:spPr bwMode="auto">
            <a:xfrm>
              <a:off x="4752" y="2112"/>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5" name="Rectangle 13"/>
            <p:cNvSpPr>
              <a:spLocks noChangeArrowheads="1"/>
            </p:cNvSpPr>
            <p:nvPr/>
          </p:nvSpPr>
          <p:spPr bwMode="auto">
            <a:xfrm>
              <a:off x="4752" y="2304"/>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6" name="Rectangle 14"/>
            <p:cNvSpPr>
              <a:spLocks noChangeArrowheads="1"/>
            </p:cNvSpPr>
            <p:nvPr/>
          </p:nvSpPr>
          <p:spPr bwMode="auto">
            <a:xfrm>
              <a:off x="4752" y="768"/>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sp>
          <p:nvSpPr>
            <p:cNvPr id="376847" name="Rectangle 15"/>
            <p:cNvSpPr>
              <a:spLocks noChangeArrowheads="1"/>
            </p:cNvSpPr>
            <p:nvPr/>
          </p:nvSpPr>
          <p:spPr bwMode="auto">
            <a:xfrm>
              <a:off x="4752" y="576"/>
              <a:ext cx="576" cy="192"/>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grpSp>
        <p:nvGrpSpPr>
          <p:cNvPr id="3" name="Group 16"/>
          <p:cNvGrpSpPr>
            <a:grpSpLocks/>
          </p:cNvGrpSpPr>
          <p:nvPr/>
        </p:nvGrpSpPr>
        <p:grpSpPr bwMode="auto">
          <a:xfrm>
            <a:off x="7635875" y="4603750"/>
            <a:ext cx="1878013" cy="536575"/>
            <a:chOff x="4877" y="1104"/>
            <a:chExt cx="1183" cy="338"/>
          </a:xfrm>
        </p:grpSpPr>
        <p:sp>
          <p:nvSpPr>
            <p:cNvPr id="61454" name="Text Box 17"/>
            <p:cNvSpPr txBox="1">
              <a:spLocks noChangeArrowheads="1"/>
            </p:cNvSpPr>
            <p:nvPr/>
          </p:nvSpPr>
          <p:spPr bwMode="auto">
            <a:xfrm>
              <a:off x="5172" y="1104"/>
              <a:ext cx="8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10000"/>
                </a:spcBef>
              </a:pPr>
              <a:r>
                <a:rPr lang="en-US" altLang="zh-CN" sz="2800" b="1">
                  <a:solidFill>
                    <a:schemeClr val="accent2"/>
                  </a:solidFill>
                  <a:effectLst/>
                  <a:latin typeface="Courier New" charset="0"/>
                </a:rPr>
                <a:t>p-1</a:t>
              </a:r>
            </a:p>
          </p:txBody>
        </p:sp>
        <p:sp>
          <p:nvSpPr>
            <p:cNvPr id="376850" name="Line 18"/>
            <p:cNvSpPr>
              <a:spLocks noChangeShapeType="1"/>
            </p:cNvSpPr>
            <p:nvPr/>
          </p:nvSpPr>
          <p:spPr bwMode="auto">
            <a:xfrm flipH="1">
              <a:off x="4937" y="1286"/>
              <a:ext cx="244" cy="0"/>
            </a:xfrm>
            <a:prstGeom prst="line">
              <a:avLst/>
            </a:prstGeom>
            <a:noFill/>
            <a:ln w="38100" cap="sq">
              <a:solidFill>
                <a:schemeClr val="tx1"/>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376851" name="AutoShape 19"/>
            <p:cNvSpPr>
              <a:spLocks/>
            </p:cNvSpPr>
            <p:nvPr/>
          </p:nvSpPr>
          <p:spPr bwMode="auto">
            <a:xfrm>
              <a:off x="4877" y="1238"/>
              <a:ext cx="53" cy="204"/>
            </a:xfrm>
            <a:prstGeom prst="rightBracket">
              <a:avLst>
                <a:gd name="adj" fmla="val 0"/>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4" name="Group 20"/>
          <p:cNvGrpSpPr>
            <a:grpSpLocks/>
          </p:cNvGrpSpPr>
          <p:nvPr/>
        </p:nvGrpSpPr>
        <p:grpSpPr bwMode="auto">
          <a:xfrm>
            <a:off x="7646988" y="5289550"/>
            <a:ext cx="1143000" cy="519113"/>
            <a:chOff x="4884" y="1536"/>
            <a:chExt cx="720" cy="327"/>
          </a:xfrm>
        </p:grpSpPr>
        <p:sp>
          <p:nvSpPr>
            <p:cNvPr id="376853" name="Line 21"/>
            <p:cNvSpPr>
              <a:spLocks noChangeShapeType="1"/>
            </p:cNvSpPr>
            <p:nvPr/>
          </p:nvSpPr>
          <p:spPr bwMode="auto">
            <a:xfrm flipH="1">
              <a:off x="4961" y="1680"/>
              <a:ext cx="244" cy="0"/>
            </a:xfrm>
            <a:prstGeom prst="line">
              <a:avLst/>
            </a:prstGeom>
            <a:noFill/>
            <a:ln w="38100" cap="sq">
              <a:solidFill>
                <a:schemeClr val="tx1"/>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376854" name="AutoShape 22"/>
            <p:cNvSpPr>
              <a:spLocks/>
            </p:cNvSpPr>
            <p:nvPr/>
          </p:nvSpPr>
          <p:spPr bwMode="auto">
            <a:xfrm>
              <a:off x="4884" y="1632"/>
              <a:ext cx="53" cy="204"/>
            </a:xfrm>
            <a:prstGeom prst="rightBracket">
              <a:avLst>
                <a:gd name="adj" fmla="val 0"/>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61453" name="Text Box 23"/>
            <p:cNvSpPr txBox="1">
              <a:spLocks noChangeArrowheads="1"/>
            </p:cNvSpPr>
            <p:nvPr/>
          </p:nvSpPr>
          <p:spPr bwMode="auto">
            <a:xfrm>
              <a:off x="5172" y="153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10000"/>
                </a:spcBef>
              </a:pPr>
              <a:r>
                <a:rPr lang="en-US" altLang="zh-CN" sz="2800" b="1">
                  <a:solidFill>
                    <a:schemeClr val="accent2"/>
                  </a:solidFill>
                  <a:effectLst/>
                  <a:latin typeface="Courier New" charset="0"/>
                </a:rPr>
                <a:t>p</a:t>
              </a:r>
            </a:p>
          </p:txBody>
        </p:sp>
      </p:grpSp>
      <p:grpSp>
        <p:nvGrpSpPr>
          <p:cNvPr id="5" name="Group 24"/>
          <p:cNvGrpSpPr>
            <a:grpSpLocks/>
          </p:cNvGrpSpPr>
          <p:nvPr/>
        </p:nvGrpSpPr>
        <p:grpSpPr bwMode="auto">
          <a:xfrm>
            <a:off x="7627938" y="5788025"/>
            <a:ext cx="1878012" cy="536575"/>
            <a:chOff x="4877" y="1104"/>
            <a:chExt cx="1183" cy="338"/>
          </a:xfrm>
        </p:grpSpPr>
        <p:sp>
          <p:nvSpPr>
            <p:cNvPr id="61448" name="Text Box 25"/>
            <p:cNvSpPr txBox="1">
              <a:spLocks noChangeArrowheads="1"/>
            </p:cNvSpPr>
            <p:nvPr/>
          </p:nvSpPr>
          <p:spPr bwMode="auto">
            <a:xfrm>
              <a:off x="5172" y="1104"/>
              <a:ext cx="8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10000"/>
                </a:spcBef>
              </a:pPr>
              <a:r>
                <a:rPr lang="en-US" altLang="zh-CN" sz="2800" b="1">
                  <a:solidFill>
                    <a:schemeClr val="accent2"/>
                  </a:solidFill>
                  <a:effectLst/>
                  <a:latin typeface="Courier New" charset="0"/>
                </a:rPr>
                <a:t>p+1</a:t>
              </a:r>
            </a:p>
          </p:txBody>
        </p:sp>
        <p:sp>
          <p:nvSpPr>
            <p:cNvPr id="376858" name="Line 26"/>
            <p:cNvSpPr>
              <a:spLocks noChangeShapeType="1"/>
            </p:cNvSpPr>
            <p:nvPr/>
          </p:nvSpPr>
          <p:spPr bwMode="auto">
            <a:xfrm flipH="1">
              <a:off x="4937" y="1286"/>
              <a:ext cx="244" cy="0"/>
            </a:xfrm>
            <a:prstGeom prst="line">
              <a:avLst/>
            </a:prstGeom>
            <a:noFill/>
            <a:ln w="38100" cap="sq">
              <a:solidFill>
                <a:schemeClr val="tx1"/>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376859" name="AutoShape 27"/>
            <p:cNvSpPr>
              <a:spLocks/>
            </p:cNvSpPr>
            <p:nvPr/>
          </p:nvSpPr>
          <p:spPr bwMode="auto">
            <a:xfrm>
              <a:off x="4877" y="1238"/>
              <a:ext cx="53" cy="204"/>
            </a:xfrm>
            <a:prstGeom prst="rightBracket">
              <a:avLst>
                <a:gd name="adj" fmla="val 0"/>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6" name="日期占位符 5"/>
          <p:cNvSpPr>
            <a:spLocks noGrp="1"/>
          </p:cNvSpPr>
          <p:nvPr>
            <p:ph type="dt" sz="half" idx="10"/>
          </p:nvPr>
        </p:nvSpPr>
        <p:spPr/>
        <p:txBody>
          <a:bodyPr/>
          <a:lstStyle/>
          <a:p>
            <a:fld id="{E9C4DB7D-F73E-2E44-8947-D2ABAD4AECA8}" type="datetime1">
              <a:rPr lang="zh-CN" altLang="en-US" smtClean="0"/>
              <a:t>2020/12/1</a:t>
            </a:fld>
            <a:endParaRPr lang="en-US" dirty="0"/>
          </a:p>
        </p:txBody>
      </p:sp>
      <p:sp>
        <p:nvSpPr>
          <p:cNvPr id="7" name="幻灯片编号占位符 6"/>
          <p:cNvSpPr>
            <a:spLocks noGrp="1"/>
          </p:cNvSpPr>
          <p:nvPr>
            <p:ph type="sldNum" sz="quarter" idx="12"/>
          </p:nvPr>
        </p:nvSpPr>
        <p:spPr/>
        <p:txBody>
          <a:bodyPr/>
          <a:lstStyle/>
          <a:p>
            <a:fld id="{4FAB73BC-B049-4115-A692-8D63A059BFB8}"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zh-CN" altLang="en-US">
                <a:effectLst>
                  <a:outerShdw blurRad="38100" dist="38100" dir="2700000" algn="tl">
                    <a:srgbClr val="DDDDDD"/>
                  </a:outerShdw>
                </a:effectLst>
              </a:rPr>
              <a:t>指针运算</a:t>
            </a:r>
            <a:r>
              <a:rPr lang="zh-CN" altLang="en-US" i="0">
                <a:effectLst>
                  <a:outerShdw blurRad="38100" dist="38100" dir="2700000" algn="tl">
                    <a:srgbClr val="DDDDDD"/>
                  </a:outerShdw>
                </a:effectLst>
                <a:latin typeface="宋体" charset="0"/>
              </a:rPr>
              <a:t>（</a:t>
            </a:r>
            <a:r>
              <a:rPr lang="en-US" altLang="zh-CN" i="0">
                <a:effectLst>
                  <a:outerShdw blurRad="38100" dist="38100" dir="2700000" algn="tl">
                    <a:srgbClr val="DDDDDD"/>
                  </a:outerShdw>
                </a:effectLst>
                <a:latin typeface="宋体" charset="0"/>
              </a:rPr>
              <a:t>2/4</a:t>
            </a:r>
            <a:r>
              <a:rPr lang="zh-CN" altLang="en-US" i="0">
                <a:effectLst>
                  <a:outerShdw blurRad="38100" dist="38100" dir="2700000" algn="tl">
                    <a:srgbClr val="DDDDDD"/>
                  </a:outerShdw>
                </a:effectLst>
                <a:latin typeface="宋体" charset="0"/>
              </a:rPr>
              <a:t>）</a:t>
            </a:r>
            <a:endParaRPr lang="en-US" altLang="zh-CN" i="0">
              <a:effectLst>
                <a:outerShdw blurRad="38100" dist="38100" dir="2700000" algn="tl">
                  <a:srgbClr val="DDDDDD"/>
                </a:outerShdw>
              </a:effectLst>
              <a:latin typeface="宋体" charset="0"/>
            </a:endParaRPr>
          </a:p>
        </p:txBody>
      </p:sp>
      <p:sp>
        <p:nvSpPr>
          <p:cNvPr id="428035" name="Rectangle 3"/>
          <p:cNvSpPr>
            <a:spLocks noGrp="1" noChangeArrowheads="1"/>
          </p:cNvSpPr>
          <p:nvPr>
            <p:ph idx="1"/>
          </p:nvPr>
        </p:nvSpPr>
        <p:spPr/>
        <p:txBody>
          <a:bodyPr/>
          <a:lstStyle/>
          <a:p>
            <a:pPr eaLnBrk="1">
              <a:buFont typeface="Monotype Sorts" charset="0"/>
              <a:buChar char=""/>
              <a:defRPr/>
            </a:pPr>
            <a:r>
              <a:rPr lang="en-US" altLang="zh-CN">
                <a:solidFill>
                  <a:srgbClr val="0000FF"/>
                </a:solidFill>
                <a:effectLst>
                  <a:outerShdw blurRad="38100" dist="38100" dir="2700000" algn="tl">
                    <a:srgbClr val="DDDDDD"/>
                  </a:outerShdw>
                </a:effectLst>
                <a:latin typeface="Courier New" charset="0"/>
                <a:cs typeface="宋体" charset="0"/>
              </a:rPr>
              <a:t>int</a:t>
            </a:r>
            <a:r>
              <a:rPr lang="en-US" altLang="zh-CN">
                <a:solidFill>
                  <a:srgbClr val="000000"/>
                </a:solidFill>
                <a:effectLst>
                  <a:outerShdw blurRad="38100" dist="38100" dir="2700000" algn="tl">
                    <a:srgbClr val="DDDDDD"/>
                  </a:outerShdw>
                </a:effectLst>
                <a:latin typeface="Courier New" charset="0"/>
                <a:cs typeface="宋体" charset="0"/>
              </a:rPr>
              <a:t> *p, *q, a[10];</a:t>
            </a:r>
            <a:br>
              <a:rPr lang="en-US" altLang="zh-CN">
                <a:solidFill>
                  <a:srgbClr val="000000"/>
                </a:solidFill>
                <a:effectLst>
                  <a:outerShdw blurRad="38100" dist="38100" dir="2700000" algn="tl">
                    <a:srgbClr val="DDDDDD"/>
                  </a:outerShdw>
                </a:effectLst>
                <a:latin typeface="Courier New" charset="0"/>
                <a:cs typeface="宋体" charset="0"/>
              </a:rPr>
            </a:br>
            <a:r>
              <a:rPr lang="en-US" altLang="zh-CN">
                <a:solidFill>
                  <a:srgbClr val="000000"/>
                </a:solidFill>
                <a:effectLst>
                  <a:outerShdw blurRad="38100" dist="38100" dir="2700000" algn="tl">
                    <a:srgbClr val="DDDDDD"/>
                  </a:outerShdw>
                </a:effectLst>
                <a:latin typeface="Courier New" charset="0"/>
                <a:cs typeface="宋体" charset="0"/>
              </a:rPr>
              <a:t>p = a;</a:t>
            </a:r>
            <a:br>
              <a:rPr lang="en-US" altLang="zh-CN">
                <a:solidFill>
                  <a:srgbClr val="000000"/>
                </a:solidFill>
                <a:effectLst>
                  <a:outerShdw blurRad="38100" dist="38100" dir="2700000" algn="tl">
                    <a:srgbClr val="DDDDDD"/>
                  </a:outerShdw>
                </a:effectLst>
                <a:latin typeface="Courier New" charset="0"/>
                <a:cs typeface="宋体" charset="0"/>
              </a:rPr>
            </a:br>
            <a:r>
              <a:rPr lang="en-US" altLang="zh-CN">
                <a:solidFill>
                  <a:srgbClr val="000000"/>
                </a:solidFill>
                <a:effectLst>
                  <a:outerShdw blurRad="38100" dist="38100" dir="2700000" algn="tl">
                    <a:srgbClr val="DDDDDD"/>
                  </a:outerShdw>
                </a:effectLst>
                <a:latin typeface="Courier New" charset="0"/>
                <a:cs typeface="宋体" charset="0"/>
              </a:rPr>
              <a:t>q = &amp;a[5];</a:t>
            </a:r>
          </a:p>
          <a:p>
            <a:pPr lvl="1" eaLnBrk="1">
              <a:defRPr/>
            </a:pPr>
            <a:r>
              <a:rPr lang="en-US" altLang="zh-CN">
                <a:solidFill>
                  <a:srgbClr val="000000"/>
                </a:solidFill>
                <a:effectLst>
                  <a:outerShdw blurRad="38100" dist="38100" dir="2700000" algn="tl">
                    <a:srgbClr val="DDDDDD"/>
                  </a:outerShdw>
                </a:effectLst>
                <a:latin typeface="Courier New" charset="0"/>
                <a:cs typeface="宋体" charset="0"/>
              </a:rPr>
              <a:t>q - p </a:t>
            </a:r>
          </a:p>
          <a:p>
            <a:pPr lvl="1" eaLnBrk="1">
              <a:defRPr/>
            </a:pPr>
            <a:r>
              <a:rPr lang="en-US" altLang="zh-CN">
                <a:solidFill>
                  <a:srgbClr val="000000"/>
                </a:solidFill>
                <a:effectLst>
                  <a:outerShdw blurRad="38100" dist="38100" dir="2700000" algn="tl">
                    <a:srgbClr val="DDDDDD"/>
                  </a:outerShdw>
                </a:effectLst>
                <a:latin typeface="Courier New" charset="0"/>
                <a:cs typeface="宋体" charset="0"/>
              </a:rPr>
              <a:t>q = p + 3;</a:t>
            </a:r>
          </a:p>
          <a:p>
            <a:pPr eaLnBrk="1">
              <a:buFont typeface="Monotype Sorts" charset="0"/>
              <a:buChar char=""/>
              <a:defRPr/>
            </a:pPr>
            <a:r>
              <a:rPr lang="zh-CN" altLang="en-US">
                <a:effectLst>
                  <a:outerShdw blurRad="38100" dist="38100" dir="2700000" algn="tl">
                    <a:srgbClr val="DDDDDD"/>
                  </a:outerShdw>
                </a:effectLst>
                <a:cs typeface="宋体" charset="0"/>
              </a:rPr>
              <a:t>指针运算不能乱算</a:t>
            </a:r>
          </a:p>
          <a:p>
            <a:pPr lvl="1" eaLnBrk="1">
              <a:defRPr/>
            </a:pPr>
            <a:r>
              <a:rPr lang="zh-CN" altLang="en-US">
                <a:effectLst>
                  <a:outerShdw blurRad="38100" dist="38100" dir="2700000" algn="tl">
                    <a:srgbClr val="DDDDDD"/>
                  </a:outerShdw>
                </a:effectLst>
                <a:cs typeface="宋体" charset="0"/>
              </a:rPr>
              <a:t>一般只进行指针和整数的加减运算，同类型指针之间的减法运算</a:t>
            </a:r>
          </a:p>
          <a:p>
            <a:pPr lvl="1" eaLnBrk="1">
              <a:defRPr/>
            </a:pPr>
            <a:r>
              <a:rPr lang="zh-CN" altLang="en-US">
                <a:effectLst>
                  <a:outerShdw blurRad="38100" dist="38100" dir="2700000" algn="tl">
                    <a:srgbClr val="DDDDDD"/>
                  </a:outerShdw>
                </a:effectLst>
                <a:cs typeface="宋体" charset="0"/>
              </a:rPr>
              <a:t>其它运算，比如乘法、除法、浮点运算、指针之间的加法等，并无意义，所以也不支持</a:t>
            </a:r>
            <a:endParaRPr lang="en-US" altLang="zh-CN">
              <a:effectLst>
                <a:outerShdw blurRad="38100" dist="38100" dir="2700000" algn="tl">
                  <a:srgbClr val="DDDDDD"/>
                </a:outerShdw>
              </a:effectLst>
              <a:cs typeface="宋体" charset="0"/>
            </a:endParaRPr>
          </a:p>
        </p:txBody>
      </p:sp>
      <p:sp>
        <p:nvSpPr>
          <p:cNvPr id="2" name="日期占位符 1"/>
          <p:cNvSpPr>
            <a:spLocks noGrp="1"/>
          </p:cNvSpPr>
          <p:nvPr>
            <p:ph type="dt" sz="half" idx="10"/>
          </p:nvPr>
        </p:nvSpPr>
        <p:spPr/>
        <p:txBody>
          <a:bodyPr/>
          <a:lstStyle/>
          <a:p>
            <a:fld id="{44EA9436-0668-684B-AD2C-CB6ABB0371C3}"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685800" y="484632"/>
            <a:ext cx="7772400" cy="568104"/>
          </a:xfrm>
        </p:spPr>
        <p:txBody>
          <a:bodyPr>
            <a:normAutofit fontScale="90000"/>
          </a:bodyPr>
          <a:lstStyle/>
          <a:p>
            <a:pPr>
              <a:defRPr/>
            </a:pPr>
            <a:r>
              <a:rPr lang="zh-CN" altLang="en-US">
                <a:effectLst>
                  <a:outerShdw blurRad="38100" dist="38100" dir="2700000" algn="tl">
                    <a:srgbClr val="DDDDDD"/>
                  </a:outerShdw>
                </a:effectLst>
              </a:rPr>
              <a:t>指针运算</a:t>
            </a:r>
            <a:r>
              <a:rPr lang="zh-CN" altLang="en-US" i="0">
                <a:effectLst>
                  <a:outerShdw blurRad="38100" dist="38100" dir="2700000" algn="tl">
                    <a:srgbClr val="DDDDDD"/>
                  </a:outerShdw>
                </a:effectLst>
                <a:latin typeface="宋体" charset="0"/>
              </a:rPr>
              <a:t>（</a:t>
            </a:r>
            <a:r>
              <a:rPr lang="en-US" altLang="zh-CN" i="0" dirty="0">
                <a:effectLst>
                  <a:outerShdw blurRad="38100" dist="38100" dir="2700000" algn="tl">
                    <a:srgbClr val="DDDDDD"/>
                  </a:outerShdw>
                </a:effectLst>
                <a:latin typeface="宋体" charset="0"/>
              </a:rPr>
              <a:t>3/4</a:t>
            </a:r>
            <a:r>
              <a:rPr lang="zh-CN" altLang="en-US" i="0" dirty="0">
                <a:effectLst>
                  <a:outerShdw blurRad="38100" dist="38100" dir="2700000" algn="tl">
                    <a:srgbClr val="DDDDDD"/>
                  </a:outerShdw>
                </a:effectLst>
                <a:latin typeface="宋体" charset="0"/>
              </a:rPr>
              <a:t>）</a:t>
            </a:r>
            <a:endParaRPr lang="en-US" altLang="zh-CN" i="0" dirty="0">
              <a:effectLst>
                <a:outerShdw blurRad="38100" dist="38100" dir="2700000" algn="tl">
                  <a:srgbClr val="DDDDDD"/>
                </a:outerShdw>
              </a:effectLst>
              <a:latin typeface="宋体" charset="0"/>
            </a:endParaRPr>
          </a:p>
        </p:txBody>
      </p:sp>
      <p:sp>
        <p:nvSpPr>
          <p:cNvPr id="427011" name="Rectangle 3"/>
          <p:cNvSpPr>
            <a:spLocks noGrp="1" noChangeArrowheads="1"/>
          </p:cNvSpPr>
          <p:nvPr>
            <p:ph idx="1"/>
          </p:nvPr>
        </p:nvSpPr>
        <p:spPr>
          <a:xfrm>
            <a:off x="250825" y="1484313"/>
            <a:ext cx="8713788" cy="4611687"/>
          </a:xfrm>
        </p:spPr>
        <p:txBody>
          <a:bodyPr/>
          <a:lstStyle/>
          <a:p>
            <a:pPr eaLnBrk="1"/>
            <a:r>
              <a:rPr lang="zh-CN" altLang="en-US">
                <a:solidFill>
                  <a:srgbClr val="0000FF"/>
                </a:solidFill>
                <a:latin typeface="Courier New" charset="0"/>
              </a:rPr>
              <a:t>关系运算</a:t>
            </a:r>
          </a:p>
          <a:p>
            <a:pPr eaLnBrk="1"/>
            <a:r>
              <a:rPr kumimoji="1" lang="zh-CN" altLang="en-US">
                <a:solidFill>
                  <a:srgbClr val="0066FF"/>
                </a:solidFill>
              </a:rPr>
              <a:t>只有指向同一种数据类型的两个指针才能进行关系运算。</a:t>
            </a:r>
          </a:p>
          <a:p>
            <a:pPr eaLnBrk="1"/>
            <a:r>
              <a:rPr kumimoji="1" lang="zh-CN" altLang="en-US">
                <a:solidFill>
                  <a:srgbClr val="0066FF"/>
                </a:solidFill>
                <a:latin typeface="Courier New" charset="0"/>
              </a:rPr>
              <a:t>值为</a:t>
            </a:r>
            <a:r>
              <a:rPr kumimoji="1" lang="en-US" altLang="zh-CN">
                <a:solidFill>
                  <a:srgbClr val="0066FF"/>
                </a:solidFill>
                <a:latin typeface="Courier New" charset="0"/>
              </a:rPr>
              <a:t>1</a:t>
            </a:r>
            <a:r>
              <a:rPr kumimoji="1" lang="zh-CN" altLang="en-US">
                <a:solidFill>
                  <a:srgbClr val="0066FF"/>
                </a:solidFill>
                <a:latin typeface="Courier New" charset="0"/>
              </a:rPr>
              <a:t>或</a:t>
            </a:r>
            <a:r>
              <a:rPr kumimoji="1" lang="en-US" altLang="zh-CN">
                <a:solidFill>
                  <a:srgbClr val="0066FF"/>
                </a:solidFill>
                <a:latin typeface="Courier New" charset="0"/>
              </a:rPr>
              <a:t>0</a:t>
            </a:r>
          </a:p>
          <a:p>
            <a:pPr lvl="1" eaLnBrk="1"/>
            <a:r>
              <a:rPr kumimoji="1" lang="en-US" altLang="zh-CN">
                <a:solidFill>
                  <a:schemeClr val="hlink"/>
                </a:solidFill>
                <a:latin typeface="Courier New" charset="0"/>
              </a:rPr>
              <a:t>p &gt; q   p &lt; q   p == q</a:t>
            </a:r>
          </a:p>
          <a:p>
            <a:pPr eaLnBrk="1"/>
            <a:r>
              <a:rPr kumimoji="1" lang="zh-CN" altLang="en-US">
                <a:solidFill>
                  <a:srgbClr val="0066FF"/>
                </a:solidFill>
                <a:latin typeface="Courier New" charset="0"/>
              </a:rPr>
              <a:t>指针不与非指针量进行比较，但可与</a:t>
            </a:r>
            <a:r>
              <a:rPr kumimoji="1" lang="en-US" altLang="zh-CN">
                <a:solidFill>
                  <a:srgbClr val="0066FF"/>
                </a:solidFill>
                <a:latin typeface="Courier New" charset="0"/>
              </a:rPr>
              <a:t>NULL(</a:t>
            </a:r>
            <a:r>
              <a:rPr kumimoji="1" lang="zh-CN" altLang="en-US">
                <a:solidFill>
                  <a:srgbClr val="0066FF"/>
                </a:solidFill>
                <a:latin typeface="Courier New" charset="0"/>
              </a:rPr>
              <a:t>即</a:t>
            </a:r>
            <a:r>
              <a:rPr kumimoji="1" lang="en-US" altLang="zh-CN">
                <a:solidFill>
                  <a:srgbClr val="0066FF"/>
                </a:solidFill>
                <a:latin typeface="Courier New" charset="0"/>
              </a:rPr>
              <a:t>0</a:t>
            </a:r>
            <a:r>
              <a:rPr kumimoji="1" lang="zh-CN" altLang="en-US">
                <a:solidFill>
                  <a:srgbClr val="0066FF"/>
                </a:solidFill>
                <a:latin typeface="Courier New" charset="0"/>
              </a:rPr>
              <a:t>值</a:t>
            </a:r>
            <a:r>
              <a:rPr kumimoji="1" lang="en-US" altLang="zh-CN">
                <a:solidFill>
                  <a:srgbClr val="0066FF"/>
                </a:solidFill>
                <a:latin typeface="Courier New" charset="0"/>
              </a:rPr>
              <a:t>)</a:t>
            </a:r>
            <a:r>
              <a:rPr kumimoji="1" lang="zh-CN" altLang="en-US">
                <a:solidFill>
                  <a:srgbClr val="0066FF"/>
                </a:solidFill>
                <a:latin typeface="Courier New" charset="0"/>
              </a:rPr>
              <a:t>进行等或不等的关系运算</a:t>
            </a:r>
            <a:endParaRPr kumimoji="1" lang="en-US" altLang="zh-CN">
              <a:solidFill>
                <a:srgbClr val="0066FF"/>
              </a:solidFill>
              <a:latin typeface="Courier New" charset="0"/>
            </a:endParaRPr>
          </a:p>
          <a:p>
            <a:pPr lvl="1" eaLnBrk="1"/>
            <a:r>
              <a:rPr kumimoji="1" lang="zh-CN" altLang="en-US">
                <a:solidFill>
                  <a:schemeClr val="hlink"/>
                </a:solidFill>
                <a:latin typeface="Courier New" charset="0"/>
              </a:rPr>
              <a:t>判断</a:t>
            </a:r>
            <a:r>
              <a:rPr kumimoji="1" lang="en-US" altLang="zh-CN">
                <a:solidFill>
                  <a:schemeClr val="hlink"/>
                </a:solidFill>
                <a:latin typeface="Courier New" charset="0"/>
              </a:rPr>
              <a:t>p</a:t>
            </a:r>
            <a:r>
              <a:rPr kumimoji="1" lang="zh-CN" altLang="en-US">
                <a:solidFill>
                  <a:schemeClr val="hlink"/>
                </a:solidFill>
                <a:latin typeface="Courier New" charset="0"/>
              </a:rPr>
              <a:t>是否为空指针</a:t>
            </a:r>
          </a:p>
          <a:p>
            <a:pPr lvl="1" eaLnBrk="1"/>
            <a:r>
              <a:rPr kumimoji="1" lang="en-US" altLang="zh-CN">
                <a:solidFill>
                  <a:schemeClr val="hlink"/>
                </a:solidFill>
                <a:latin typeface="Courier New" charset="0"/>
              </a:rPr>
              <a:t>P == NULL</a:t>
            </a:r>
          </a:p>
          <a:p>
            <a:pPr lvl="1" eaLnBrk="1"/>
            <a:r>
              <a:rPr kumimoji="1" lang="en-US" altLang="zh-CN">
                <a:solidFill>
                  <a:schemeClr val="hlink"/>
                </a:solidFill>
                <a:latin typeface="Courier New" charset="0"/>
              </a:rPr>
              <a:t>p != NULL</a:t>
            </a:r>
            <a:endParaRPr kumimoji="1" lang="zh-CN" altLang="en-US">
              <a:solidFill>
                <a:schemeClr val="hlink"/>
              </a:solidFill>
              <a:latin typeface="Courier New" charset="0"/>
            </a:endParaRPr>
          </a:p>
        </p:txBody>
      </p:sp>
      <p:sp>
        <p:nvSpPr>
          <p:cNvPr id="2" name="日期占位符 1"/>
          <p:cNvSpPr>
            <a:spLocks noGrp="1"/>
          </p:cNvSpPr>
          <p:nvPr>
            <p:ph type="dt" sz="half" idx="10"/>
          </p:nvPr>
        </p:nvSpPr>
        <p:spPr/>
        <p:txBody>
          <a:bodyPr/>
          <a:lstStyle/>
          <a:p>
            <a:fld id="{CC08EE6A-80E6-9F41-80D1-50AF0035B3F8}"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defRPr/>
            </a:pPr>
            <a:r>
              <a:rPr lang="zh-CN" altLang="en-US">
                <a:effectLst>
                  <a:outerShdw blurRad="38100" dist="38100" dir="2700000" algn="tl">
                    <a:srgbClr val="DDDDDD"/>
                  </a:outerShdw>
                </a:effectLst>
              </a:rPr>
              <a:t>指针运算</a:t>
            </a:r>
            <a:r>
              <a:rPr lang="zh-CN" altLang="en-US" i="0">
                <a:effectLst>
                  <a:outerShdw blurRad="38100" dist="38100" dir="2700000" algn="tl">
                    <a:srgbClr val="DDDDDD"/>
                  </a:outerShdw>
                </a:effectLst>
                <a:latin typeface="宋体" charset="0"/>
              </a:rPr>
              <a:t>（</a:t>
            </a:r>
            <a:r>
              <a:rPr lang="en-US" altLang="zh-CN" i="0">
                <a:effectLst>
                  <a:outerShdw blurRad="38100" dist="38100" dir="2700000" algn="tl">
                    <a:srgbClr val="DDDDDD"/>
                  </a:outerShdw>
                </a:effectLst>
                <a:latin typeface="宋体" charset="0"/>
              </a:rPr>
              <a:t>4/4</a:t>
            </a:r>
            <a:r>
              <a:rPr lang="zh-CN" altLang="en-US" i="0">
                <a:effectLst>
                  <a:outerShdw blurRad="38100" dist="38100" dir="2700000" algn="tl">
                    <a:srgbClr val="DDDDDD"/>
                  </a:outerShdw>
                </a:effectLst>
                <a:latin typeface="宋体" charset="0"/>
              </a:rPr>
              <a:t>）</a:t>
            </a:r>
            <a:endParaRPr lang="en-US" altLang="zh-CN" i="0">
              <a:effectLst>
                <a:outerShdw blurRad="38100" dist="38100" dir="2700000" algn="tl">
                  <a:srgbClr val="DDDDDD"/>
                </a:outerShdw>
              </a:effectLst>
              <a:latin typeface="宋体" charset="0"/>
            </a:endParaRPr>
          </a:p>
        </p:txBody>
      </p:sp>
      <p:sp>
        <p:nvSpPr>
          <p:cNvPr id="430083" name="Rectangle 3"/>
          <p:cNvSpPr>
            <a:spLocks noGrp="1" noChangeArrowheads="1"/>
          </p:cNvSpPr>
          <p:nvPr>
            <p:ph idx="1"/>
          </p:nvPr>
        </p:nvSpPr>
        <p:spPr/>
        <p:txBody>
          <a:bodyPr/>
          <a:lstStyle/>
          <a:p>
            <a:pPr>
              <a:buFont typeface="Monotype Sorts" charset="0"/>
              <a:buChar char=""/>
              <a:defRPr/>
            </a:pPr>
            <a:r>
              <a:rPr lang="zh-CN" altLang="en-US">
                <a:solidFill>
                  <a:srgbClr val="0000FF"/>
                </a:solidFill>
                <a:effectLst>
                  <a:outerShdw blurRad="38100" dist="38100" dir="2700000" algn="tl">
                    <a:srgbClr val="DDDDDD"/>
                  </a:outerShdw>
                </a:effectLst>
                <a:latin typeface="Courier New" charset="0"/>
                <a:cs typeface="宋体" charset="0"/>
              </a:rPr>
              <a:t>赋值运算</a:t>
            </a:r>
          </a:p>
          <a:p>
            <a:pPr>
              <a:buFont typeface="Monotype Sorts" charset="0"/>
              <a:buChar char=""/>
              <a:defRPr/>
            </a:pPr>
            <a:r>
              <a:rPr kumimoji="1" lang="zh-CN" altLang="en-US">
                <a:solidFill>
                  <a:srgbClr val="0066FF"/>
                </a:solidFill>
                <a:effectLst>
                  <a:outerShdw blurRad="38100" dist="38100" dir="2700000" algn="tl">
                    <a:srgbClr val="DDDDDD"/>
                  </a:outerShdw>
                </a:effectLst>
                <a:cs typeface="宋体" charset="0"/>
              </a:rPr>
              <a:t>指针在使用前一定要赋值</a:t>
            </a:r>
          </a:p>
          <a:p>
            <a:pPr>
              <a:buFont typeface="Monotype Sorts" charset="0"/>
              <a:buChar char=""/>
              <a:defRPr/>
            </a:pPr>
            <a:r>
              <a:rPr kumimoji="1" lang="zh-CN" altLang="en-US">
                <a:solidFill>
                  <a:srgbClr val="0066FF"/>
                </a:solidFill>
                <a:effectLst>
                  <a:outerShdw blurRad="38100" dist="38100" dir="2700000" algn="tl">
                    <a:srgbClr val="DDDDDD"/>
                  </a:outerShdw>
                </a:effectLst>
                <a:cs typeface="宋体" charset="0"/>
              </a:rPr>
              <a:t>为指针变量赋的值必须是一个地址</a:t>
            </a:r>
          </a:p>
          <a:p>
            <a:pPr>
              <a:buFont typeface="Monotype Sorts" charset="0"/>
              <a:buChar char=""/>
              <a:defRPr/>
            </a:pPr>
            <a:endParaRPr kumimoji="1" lang="zh-CN" altLang="en-US">
              <a:solidFill>
                <a:srgbClr val="0066FF"/>
              </a:solidFill>
              <a:effectLst>
                <a:outerShdw blurRad="38100" dist="38100" dir="2700000" algn="tl">
                  <a:srgbClr val="DDDDDD"/>
                </a:outerShdw>
              </a:effectLst>
              <a:cs typeface="宋体" charset="0"/>
            </a:endParaRPr>
          </a:p>
        </p:txBody>
      </p:sp>
      <p:sp>
        <p:nvSpPr>
          <p:cNvPr id="430084" name="Rectangle 4"/>
          <p:cNvSpPr>
            <a:spLocks noChangeArrowheads="1"/>
          </p:cNvSpPr>
          <p:nvPr/>
        </p:nvSpPr>
        <p:spPr bwMode="auto">
          <a:xfrm>
            <a:off x="0" y="3502025"/>
            <a:ext cx="4284663" cy="2663825"/>
          </a:xfrm>
          <a:prstGeom prst="rect">
            <a:avLst/>
          </a:prstGeom>
          <a:noFill/>
          <a:ln w="9525">
            <a:noFill/>
            <a:miter lim="800000"/>
            <a:headEnd/>
            <a:tailEnd/>
          </a:ln>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a:lnSpc>
                <a:spcPct val="80000"/>
              </a:lnSpc>
              <a:spcBef>
                <a:spcPct val="20000"/>
              </a:spcBef>
              <a:buClr>
                <a:srgbClr val="FFCC66"/>
              </a:buClr>
              <a:buSzPct val="80000"/>
              <a:buFont typeface="Monotype Sorts" charset="2"/>
              <a:buNone/>
            </a:pPr>
            <a:r>
              <a:rPr kumimoji="0" lang="en-US" altLang="zh-CN" sz="2800" b="1">
                <a:solidFill>
                  <a:schemeClr val="accent2"/>
                </a:solidFill>
                <a:effectLst>
                  <a:outerShdw blurRad="38100" dist="38100" dir="2700000" algn="tl">
                    <a:srgbClr val="C0C0C0"/>
                  </a:outerShdw>
                </a:effectLst>
                <a:latin typeface="Courier New" charset="0"/>
              </a:rPr>
              <a:t>int main</a:t>
            </a:r>
            <a:r>
              <a:rPr kumimoji="0" lang="en-US" altLang="zh-CN" sz="2800" b="1">
                <a:effectLst>
                  <a:outerShdw blurRad="38100" dist="38100" dir="2700000" algn="tl">
                    <a:srgbClr val="C0C0C0"/>
                  </a:outerShdw>
                </a:effectLst>
                <a:latin typeface="Courier New" charset="0"/>
              </a:rPr>
              <a:t>()</a:t>
            </a:r>
          </a:p>
          <a:p>
            <a:pPr eaLnBrk="1">
              <a:lnSpc>
                <a:spcPct val="80000"/>
              </a:lnSpc>
              <a:spcBef>
                <a:spcPct val="20000"/>
              </a:spcBef>
              <a:buClr>
                <a:srgbClr val="FFCC66"/>
              </a:buClr>
              <a:buSzPct val="80000"/>
              <a:buFont typeface="Monotype Sorts" charset="2"/>
              <a:buNone/>
            </a:pPr>
            <a:r>
              <a:rPr kumimoji="0" lang="en-US" altLang="zh-CN" sz="2800" b="1">
                <a:effectLst>
                  <a:outerShdw blurRad="38100" dist="38100" dir="2700000" algn="tl">
                    <a:srgbClr val="C0C0C0"/>
                  </a:outerShdw>
                </a:effectLst>
                <a:latin typeface="Courier New" charset="0"/>
              </a:rPr>
              <a:t>{</a:t>
            </a:r>
          </a:p>
          <a:p>
            <a:pPr eaLnBrk="1">
              <a:lnSpc>
                <a:spcPct val="80000"/>
              </a:lnSpc>
              <a:spcBef>
                <a:spcPct val="20000"/>
              </a:spcBef>
              <a:buClr>
                <a:srgbClr val="FFCC66"/>
              </a:buClr>
              <a:buSzPct val="80000"/>
              <a:buFont typeface="Monotype Sorts" charset="2"/>
              <a:buNone/>
            </a:pPr>
            <a:r>
              <a:rPr kumimoji="0" lang="en-US" altLang="zh-CN" sz="2800" b="1">
                <a:effectLst>
                  <a:outerShdw blurRad="38100" dist="38100" dir="2700000" algn="tl">
                    <a:srgbClr val="C0C0C0"/>
                  </a:outerShdw>
                </a:effectLst>
                <a:latin typeface="Courier New" charset="0"/>
              </a:rPr>
              <a:t>	  </a:t>
            </a:r>
            <a:r>
              <a:rPr kumimoji="0" lang="en-US" altLang="zh-CN" sz="2800" b="1">
                <a:solidFill>
                  <a:schemeClr val="accent2"/>
                </a:solidFill>
                <a:effectLst>
                  <a:outerShdw blurRad="38100" dist="38100" dir="2700000" algn="tl">
                    <a:srgbClr val="C0C0C0"/>
                  </a:outerShdw>
                </a:effectLst>
                <a:latin typeface="Courier New" charset="0"/>
              </a:rPr>
              <a:t>int</a:t>
            </a:r>
            <a:r>
              <a:rPr kumimoji="0" lang="en-US" altLang="zh-CN" sz="2800" b="1">
                <a:effectLst>
                  <a:outerShdw blurRad="38100" dist="38100" dir="2700000" algn="tl">
                    <a:srgbClr val="C0C0C0"/>
                  </a:outerShdw>
                </a:effectLst>
                <a:latin typeface="Courier New" charset="0"/>
              </a:rPr>
              <a:t> *p;</a:t>
            </a:r>
          </a:p>
          <a:p>
            <a:pPr eaLnBrk="1">
              <a:lnSpc>
                <a:spcPct val="80000"/>
              </a:lnSpc>
              <a:spcBef>
                <a:spcPct val="20000"/>
              </a:spcBef>
              <a:buClr>
                <a:srgbClr val="FFCC66"/>
              </a:buClr>
              <a:buSzPct val="80000"/>
              <a:buFont typeface="Monotype Sorts" charset="2"/>
              <a:buNone/>
            </a:pPr>
            <a:r>
              <a:rPr kumimoji="0" lang="en-US" altLang="zh-CN" sz="2800" b="1">
                <a:effectLst>
                  <a:outerShdw blurRad="38100" dist="38100" dir="2700000" algn="tl">
                    <a:srgbClr val="C0C0C0"/>
                  </a:outerShdw>
                </a:effectLst>
                <a:latin typeface="Courier New" charset="0"/>
              </a:rPr>
              <a:t>	  scanf("%d",p);</a:t>
            </a:r>
          </a:p>
          <a:p>
            <a:pPr eaLnBrk="1">
              <a:lnSpc>
                <a:spcPct val="80000"/>
              </a:lnSpc>
              <a:spcBef>
                <a:spcPct val="20000"/>
              </a:spcBef>
              <a:buClr>
                <a:srgbClr val="FFCC66"/>
              </a:buClr>
              <a:buSzPct val="80000"/>
              <a:buFont typeface="Monotype Sorts" charset="2"/>
              <a:buNone/>
            </a:pPr>
            <a:r>
              <a:rPr kumimoji="0" lang="en-US" altLang="zh-CN" sz="2800" b="1">
                <a:effectLst>
                  <a:outerShdw blurRad="38100" dist="38100" dir="2700000" algn="tl">
                    <a:srgbClr val="C0C0C0"/>
                  </a:outerShdw>
                </a:effectLst>
                <a:latin typeface="Courier New" charset="0"/>
              </a:rPr>
              <a:t>    …</a:t>
            </a:r>
          </a:p>
          <a:p>
            <a:pPr eaLnBrk="1">
              <a:lnSpc>
                <a:spcPct val="80000"/>
              </a:lnSpc>
              <a:spcBef>
                <a:spcPct val="20000"/>
              </a:spcBef>
              <a:buClr>
                <a:srgbClr val="FFCC66"/>
              </a:buClr>
              <a:buSzPct val="80000"/>
              <a:buFont typeface="Monotype Sorts" charset="2"/>
              <a:buNone/>
            </a:pPr>
            <a:r>
              <a:rPr kumimoji="0" lang="en-US" altLang="zh-CN" sz="2800" b="1">
                <a:effectLst>
                  <a:outerShdw blurRad="38100" dist="38100" dir="2700000" algn="tl">
                    <a:srgbClr val="C0C0C0"/>
                  </a:outerShdw>
                </a:effectLst>
                <a:latin typeface="Courier New" charset="0"/>
              </a:rPr>
              <a:t>}</a:t>
            </a:r>
          </a:p>
        </p:txBody>
      </p:sp>
      <p:sp>
        <p:nvSpPr>
          <p:cNvPr id="430085" name="Rectangle 5"/>
          <p:cNvSpPr>
            <a:spLocks noChangeArrowheads="1"/>
          </p:cNvSpPr>
          <p:nvPr/>
        </p:nvSpPr>
        <p:spPr bwMode="auto">
          <a:xfrm>
            <a:off x="4970463" y="3411538"/>
            <a:ext cx="3705225" cy="2654300"/>
          </a:xfrm>
          <a:prstGeom prst="rect">
            <a:avLst/>
          </a:prstGeom>
          <a:noFill/>
          <a:ln w="9525" cap="sq">
            <a:noFill/>
            <a:miter lim="800000"/>
            <a:headEnd/>
            <a:tailEnd/>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800" b="1">
                <a:solidFill>
                  <a:schemeClr val="accent2"/>
                </a:solidFill>
                <a:effectLst>
                  <a:outerShdw blurRad="38100" dist="38100" dir="2700000" algn="tl">
                    <a:srgbClr val="C0C0C0"/>
                  </a:outerShdw>
                </a:effectLst>
                <a:latin typeface="Courier New" charset="0"/>
              </a:rPr>
              <a:t>int main</a:t>
            </a:r>
            <a:r>
              <a:rPr lang="en-US" altLang="zh-CN" sz="2800" b="1">
                <a:effectLst>
                  <a:outerShdw blurRad="38100" dist="38100" dir="2700000" algn="tl">
                    <a:srgbClr val="C0C0C0"/>
                  </a:outerShdw>
                </a:effectLst>
                <a:latin typeface="Courier New" charset="0"/>
              </a:rPr>
              <a:t>()</a:t>
            </a:r>
          </a:p>
          <a:p>
            <a:pPr eaLnBrk="1" hangingPunct="1"/>
            <a:r>
              <a:rPr lang="en-US" altLang="zh-CN" sz="2800" b="1">
                <a:effectLst>
                  <a:outerShdw blurRad="38100" dist="38100" dir="2700000" algn="tl">
                    <a:srgbClr val="C0C0C0"/>
                  </a:outerShdw>
                </a:effectLst>
                <a:latin typeface="Courier New" charset="0"/>
              </a:rPr>
              <a:t>{</a:t>
            </a:r>
          </a:p>
          <a:p>
            <a:pPr eaLnBrk="1" hangingPunct="1"/>
            <a:r>
              <a:rPr lang="en-US" altLang="zh-CN" sz="2800" b="1">
                <a:effectLst>
                  <a:outerShdw blurRad="38100" dist="38100" dir="2700000" algn="tl">
                    <a:srgbClr val="C0C0C0"/>
                  </a:outerShdw>
                </a:effectLst>
                <a:latin typeface="Courier New" charset="0"/>
              </a:rPr>
              <a:t>   </a:t>
            </a:r>
            <a:r>
              <a:rPr lang="en-US" altLang="zh-CN" sz="2800" b="1">
                <a:solidFill>
                  <a:schemeClr val="accent2"/>
                </a:solidFill>
                <a:effectLst>
                  <a:outerShdw blurRad="38100" dist="38100" dir="2700000" algn="tl">
                    <a:srgbClr val="C0C0C0"/>
                  </a:outerShdw>
                </a:effectLst>
                <a:latin typeface="Courier New" charset="0"/>
              </a:rPr>
              <a:t>int</a:t>
            </a:r>
            <a:r>
              <a:rPr lang="en-US" altLang="zh-CN" sz="2800" b="1">
                <a:effectLst>
                  <a:outerShdw blurRad="38100" dist="38100" dir="2700000" algn="tl">
                    <a:srgbClr val="C0C0C0"/>
                  </a:outerShdw>
                </a:effectLst>
                <a:latin typeface="Courier New" charset="0"/>
              </a:rPr>
              <a:t> a,*p=&amp;a;</a:t>
            </a:r>
          </a:p>
          <a:p>
            <a:pPr eaLnBrk="1" hangingPunct="1"/>
            <a:r>
              <a:rPr lang="en-US" altLang="zh-CN" sz="2800" b="1">
                <a:effectLst>
                  <a:outerShdw blurRad="38100" dist="38100" dir="2700000" algn="tl">
                    <a:srgbClr val="C0C0C0"/>
                  </a:outerShdw>
                </a:effectLst>
                <a:latin typeface="Courier New" charset="0"/>
              </a:rPr>
              <a:t>   scanf("%d",p);</a:t>
            </a:r>
          </a:p>
          <a:p>
            <a:pPr eaLnBrk="1" hangingPunct="1"/>
            <a:r>
              <a:rPr lang="en-US" altLang="zh-CN" sz="2800" b="1">
                <a:effectLst>
                  <a:outerShdw blurRad="38100" dist="38100" dir="2700000" algn="tl">
                    <a:srgbClr val="C0C0C0"/>
                  </a:outerShdw>
                </a:effectLst>
                <a:latin typeface="Courier New" charset="0"/>
              </a:rPr>
              <a:t>   …</a:t>
            </a:r>
          </a:p>
          <a:p>
            <a:pPr eaLnBrk="1" hangingPunct="1"/>
            <a:r>
              <a:rPr lang="en-US" altLang="zh-CN" sz="2800" b="1">
                <a:effectLst>
                  <a:outerShdw blurRad="38100" dist="38100" dir="2700000" algn="tl">
                    <a:srgbClr val="C0C0C0"/>
                  </a:outerShdw>
                </a:effectLst>
                <a:latin typeface="Courier New" charset="0"/>
              </a:rPr>
              <a:t>}</a:t>
            </a:r>
          </a:p>
        </p:txBody>
      </p:sp>
      <p:sp>
        <p:nvSpPr>
          <p:cNvPr id="430086" name="AutoShape 6"/>
          <p:cNvSpPr>
            <a:spLocks noChangeArrowheads="1"/>
          </p:cNvSpPr>
          <p:nvPr/>
        </p:nvSpPr>
        <p:spPr bwMode="auto">
          <a:xfrm>
            <a:off x="3141663" y="3357563"/>
            <a:ext cx="1143000" cy="1344612"/>
          </a:xfrm>
          <a:prstGeom prst="irregularSeal1">
            <a:avLst/>
          </a:prstGeom>
          <a:solidFill>
            <a:srgbClr val="FF6600"/>
          </a:solidFill>
          <a:ln w="9525" cap="sq">
            <a:solidFill>
              <a:srgbClr val="CC0066"/>
            </a:solidFill>
            <a:miter lim="800000"/>
            <a:headEnd/>
            <a:tailEnd/>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a:effectLst/>
              </a:rPr>
              <a:t>错！</a:t>
            </a:r>
          </a:p>
        </p:txBody>
      </p:sp>
      <p:sp>
        <p:nvSpPr>
          <p:cNvPr id="2" name="日期占位符 1"/>
          <p:cNvSpPr>
            <a:spLocks noGrp="1"/>
          </p:cNvSpPr>
          <p:nvPr>
            <p:ph type="dt" sz="half" idx="10"/>
          </p:nvPr>
        </p:nvSpPr>
        <p:spPr/>
        <p:txBody>
          <a:bodyPr/>
          <a:lstStyle/>
          <a:p>
            <a:fld id="{A0FBE19C-CED7-1D47-9BF4-8A51451225ED}"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zh-CN" altLang="en-US">
                <a:effectLst>
                  <a:outerShdw blurRad="38100" dist="38100" dir="2700000" algn="tl">
                    <a:srgbClr val="DDDDDD"/>
                  </a:outerShdw>
                </a:effectLst>
              </a:rPr>
              <a:t>重点与难点</a:t>
            </a:r>
          </a:p>
        </p:txBody>
      </p:sp>
      <p:sp>
        <p:nvSpPr>
          <p:cNvPr id="3" name="内容占位符 2"/>
          <p:cNvSpPr>
            <a:spLocks noGrp="1"/>
          </p:cNvSpPr>
          <p:nvPr>
            <p:ph idx="1"/>
          </p:nvPr>
        </p:nvSpPr>
        <p:spPr>
          <a:xfrm>
            <a:off x="428625" y="1484313"/>
            <a:ext cx="8715375" cy="4611687"/>
          </a:xfrm>
        </p:spPr>
        <p:txBody>
          <a:bodyPr/>
          <a:lstStyle/>
          <a:p>
            <a:pPr>
              <a:buFont typeface="Monotype Sorts" charset="0"/>
              <a:buChar char=""/>
              <a:defRPr/>
            </a:pPr>
            <a:r>
              <a:rPr lang="zh-CN" dirty="0">
                <a:effectLst>
                  <a:outerShdw blurRad="38100" dist="38100" dir="2700000" algn="tl">
                    <a:srgbClr val="DDDDDD"/>
                  </a:outerShdw>
                </a:effectLst>
                <a:cs typeface="宋体" charset="0"/>
              </a:rPr>
              <a:t>重点内容：</a:t>
            </a:r>
          </a:p>
          <a:p>
            <a:pPr lvl="1">
              <a:defRPr/>
            </a:pPr>
            <a:r>
              <a:rPr lang="en-US" altLang="zh-CN" dirty="0">
                <a:effectLst>
                  <a:outerShdw blurRad="38100" dist="38100" dir="2700000" algn="tl">
                    <a:srgbClr val="DDDDDD"/>
                  </a:outerShdw>
                </a:effectLst>
                <a:cs typeface="宋体" charset="0"/>
              </a:rPr>
              <a:t>1</a:t>
            </a:r>
            <a:r>
              <a:rPr lang="zh-CN" dirty="0">
                <a:effectLst>
                  <a:outerShdw blurRad="38100" dist="38100" dir="2700000" algn="tl">
                    <a:srgbClr val="DDDDDD"/>
                  </a:outerShdw>
                </a:effectLst>
                <a:cs typeface="宋体" charset="0"/>
              </a:rPr>
              <a:t>． 掌握指针的概念及其与数组之间的关系；</a:t>
            </a:r>
          </a:p>
          <a:p>
            <a:pPr lvl="1">
              <a:defRPr/>
            </a:pPr>
            <a:r>
              <a:rPr lang="en-US" altLang="zh-CN" dirty="0">
                <a:effectLst>
                  <a:outerShdw blurRad="38100" dist="38100" dir="2700000" algn="tl">
                    <a:srgbClr val="DDDDDD"/>
                  </a:outerShdw>
                </a:effectLst>
                <a:cs typeface="宋体" charset="0"/>
              </a:rPr>
              <a:t>2</a:t>
            </a:r>
            <a:r>
              <a:rPr lang="zh-CN" dirty="0">
                <a:effectLst>
                  <a:outerShdw blurRad="38100" dist="38100" dir="2700000" algn="tl">
                    <a:srgbClr val="DDDDDD"/>
                  </a:outerShdw>
                </a:effectLst>
                <a:cs typeface="宋体" charset="0"/>
              </a:rPr>
              <a:t>． 掌握通过指针对一维数组进行操作的方法；</a:t>
            </a:r>
          </a:p>
          <a:p>
            <a:pPr lvl="1">
              <a:defRPr/>
            </a:pPr>
            <a:r>
              <a:rPr lang="en-US" altLang="zh-CN" dirty="0">
                <a:effectLst>
                  <a:outerShdw blurRad="38100" dist="38100" dir="2700000" algn="tl">
                    <a:srgbClr val="DDDDDD"/>
                  </a:outerShdw>
                </a:effectLst>
                <a:cs typeface="宋体" charset="0"/>
              </a:rPr>
              <a:t>3</a:t>
            </a:r>
            <a:r>
              <a:rPr lang="zh-CN" dirty="0">
                <a:effectLst>
                  <a:outerShdw blurRad="38100" dist="38100" dir="2700000" algn="tl">
                    <a:srgbClr val="DDDDDD"/>
                  </a:outerShdw>
                </a:effectLst>
                <a:cs typeface="宋体" charset="0"/>
              </a:rPr>
              <a:t>． 掌握通过字符指针对字符串进行操作的方法；</a:t>
            </a:r>
          </a:p>
          <a:p>
            <a:pPr lvl="1">
              <a:defRPr/>
            </a:pPr>
            <a:r>
              <a:rPr lang="en-US" altLang="zh-CN" dirty="0">
                <a:effectLst>
                  <a:outerShdw blurRad="38100" dist="38100" dir="2700000" algn="tl">
                    <a:srgbClr val="DDDDDD"/>
                  </a:outerShdw>
                </a:effectLst>
                <a:cs typeface="宋体" charset="0"/>
              </a:rPr>
              <a:t>4</a:t>
            </a:r>
            <a:r>
              <a:rPr lang="zh-CN" dirty="0">
                <a:effectLst>
                  <a:outerShdw blurRad="38100" dist="38100" dir="2700000" algn="tl">
                    <a:srgbClr val="DDDDDD"/>
                  </a:outerShdw>
                </a:effectLst>
                <a:cs typeface="宋体" charset="0"/>
              </a:rPr>
              <a:t>． 了解通过指针数组对多个字符串进行操作的方法；</a:t>
            </a:r>
            <a:endParaRPr lang="en-US" altLang="zh-CN" dirty="0">
              <a:effectLst>
                <a:outerShdw blurRad="38100" dist="38100" dir="2700000" algn="tl">
                  <a:srgbClr val="DDDDDD"/>
                </a:outerShdw>
              </a:effectLst>
              <a:cs typeface="宋体" charset="0"/>
            </a:endParaRPr>
          </a:p>
          <a:p>
            <a:pPr lvl="1">
              <a:defRPr/>
            </a:pPr>
            <a:endParaRPr lang="en-US" altLang="zh-CN" dirty="0">
              <a:effectLst>
                <a:outerShdw blurRad="38100" dist="38100" dir="2700000" algn="tl">
                  <a:srgbClr val="DDDDDD"/>
                </a:outerShdw>
              </a:effectLst>
              <a:cs typeface="宋体" charset="0"/>
            </a:endParaRPr>
          </a:p>
          <a:p>
            <a:pPr lvl="1">
              <a:defRPr/>
            </a:pPr>
            <a:endParaRPr lang="zh-CN" dirty="0">
              <a:effectLst>
                <a:outerShdw blurRad="38100" dist="38100" dir="2700000" algn="tl">
                  <a:srgbClr val="DDDDDD"/>
                </a:outerShdw>
              </a:effectLst>
              <a:cs typeface="宋体" charset="0"/>
            </a:endParaRPr>
          </a:p>
          <a:p>
            <a:pPr>
              <a:buFont typeface="Monotype Sorts" charset="0"/>
              <a:buChar char=""/>
              <a:defRPr/>
            </a:pPr>
            <a:r>
              <a:rPr lang="zh-CN" dirty="0">
                <a:effectLst>
                  <a:outerShdw blurRad="38100" dist="38100" dir="2700000" algn="tl">
                    <a:srgbClr val="DDDDDD"/>
                  </a:outerShdw>
                </a:effectLst>
                <a:cs typeface="宋体" charset="0"/>
              </a:rPr>
              <a:t>难点内容：</a:t>
            </a:r>
          </a:p>
          <a:p>
            <a:pPr lvl="1">
              <a:defRPr/>
            </a:pPr>
            <a:r>
              <a:rPr lang="en-US" altLang="zh-CN" dirty="0">
                <a:effectLst>
                  <a:outerShdw blurRad="38100" dist="38100" dir="2700000" algn="tl">
                    <a:srgbClr val="DDDDDD"/>
                  </a:outerShdw>
                </a:effectLst>
                <a:cs typeface="宋体" charset="0"/>
              </a:rPr>
              <a:t>1</a:t>
            </a:r>
            <a:r>
              <a:rPr lang="zh-CN" dirty="0">
                <a:effectLst>
                  <a:outerShdw blurRad="38100" dist="38100" dir="2700000" algn="tl">
                    <a:srgbClr val="DDDDDD"/>
                  </a:outerShdw>
                </a:effectLst>
                <a:cs typeface="宋体" charset="0"/>
              </a:rPr>
              <a:t>．指针的概念以及一维、二维数组与指针之间的关系；</a:t>
            </a:r>
          </a:p>
          <a:p>
            <a:pPr lvl="1">
              <a:defRPr/>
            </a:pPr>
            <a:r>
              <a:rPr lang="en-US" altLang="zh-CN" dirty="0">
                <a:effectLst>
                  <a:outerShdw blurRad="38100" dist="38100" dir="2700000" algn="tl">
                    <a:srgbClr val="DDDDDD"/>
                  </a:outerShdw>
                </a:effectLst>
                <a:cs typeface="宋体" charset="0"/>
              </a:rPr>
              <a:t>2</a:t>
            </a:r>
            <a:r>
              <a:rPr lang="zh-CN" dirty="0">
                <a:effectLst>
                  <a:outerShdw blurRad="38100" dist="38100" dir="2700000" algn="tl">
                    <a:srgbClr val="DDDDDD"/>
                  </a:outerShdw>
                </a:effectLst>
                <a:cs typeface="宋体" charset="0"/>
              </a:rPr>
              <a:t>．字符指针在字符串处理操作中的应用；</a:t>
            </a:r>
          </a:p>
          <a:p>
            <a:pPr lvl="1">
              <a:defRPr/>
            </a:pPr>
            <a:r>
              <a:rPr lang="en-US" altLang="zh-CN" dirty="0">
                <a:effectLst>
                  <a:outerShdw blurRad="38100" dist="38100" dir="2700000" algn="tl">
                    <a:srgbClr val="DDDDDD"/>
                  </a:outerShdw>
                </a:effectLst>
                <a:cs typeface="宋体" charset="0"/>
              </a:rPr>
              <a:t>3</a:t>
            </a:r>
            <a:r>
              <a:rPr lang="zh-CN" dirty="0">
                <a:effectLst>
                  <a:outerShdw blurRad="38100" dist="38100" dir="2700000" algn="tl">
                    <a:srgbClr val="DDDDDD"/>
                  </a:outerShdw>
                </a:effectLst>
                <a:cs typeface="宋体" charset="0"/>
              </a:rPr>
              <a:t>．指向数组的指针与指针数组之间的区别；</a:t>
            </a:r>
            <a:endParaRPr lang="zh-CN" altLang="en-US" dirty="0">
              <a:effectLst>
                <a:outerShdw blurRad="38100" dist="38100" dir="2700000" algn="tl">
                  <a:srgbClr val="DDDDDD"/>
                </a:outerShdw>
              </a:effectLst>
              <a:cs typeface="宋体" charset="0"/>
            </a:endParaRPr>
          </a:p>
        </p:txBody>
      </p:sp>
      <p:sp>
        <p:nvSpPr>
          <p:cNvPr id="4" name="日期占位符 3"/>
          <p:cNvSpPr>
            <a:spLocks noGrp="1"/>
          </p:cNvSpPr>
          <p:nvPr>
            <p:ph type="dt" sz="half" idx="10"/>
          </p:nvPr>
        </p:nvSpPr>
        <p:spPr/>
        <p:txBody>
          <a:bodyPr/>
          <a:lstStyle/>
          <a:p>
            <a:fld id="{A96A8350-CD85-A643-B10B-1DB017A853CA}" type="datetime1">
              <a:rPr lang="zh-CN" altLang="en-US" smtClean="0"/>
              <a:t>2020/12/1</a:t>
            </a:fld>
            <a:endParaRPr lang="en-US" dirty="0"/>
          </a:p>
        </p:txBody>
      </p:sp>
      <p:sp>
        <p:nvSpPr>
          <p:cNvPr id="5" name="幻灯片编号占位符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819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0" y="1363663"/>
            <a:ext cx="8531225" cy="1139825"/>
          </a:xfrm>
        </p:spPr>
        <p:txBody>
          <a:bodyPr/>
          <a:lstStyle/>
          <a:p>
            <a:pPr>
              <a:buFont typeface="Monotype Sorts" charset="0"/>
              <a:buChar char=""/>
              <a:defRPr/>
            </a:pPr>
            <a:r>
              <a:rPr lang="zh-CN" altLang="en-US">
                <a:effectLst>
                  <a:outerShdw blurRad="38100" dist="38100" dir="2700000" algn="tl">
                    <a:srgbClr val="DDDDDD"/>
                  </a:outerShdw>
                </a:effectLst>
                <a:cs typeface="宋体" charset="0"/>
              </a:rPr>
              <a:t>指向数组元素的指针变量</a:t>
            </a:r>
          </a:p>
        </p:txBody>
      </p:sp>
      <p:sp>
        <p:nvSpPr>
          <p:cNvPr id="21507" name="Text Box 3"/>
          <p:cNvSpPr txBox="1">
            <a:spLocks noChangeArrowheads="1"/>
          </p:cNvSpPr>
          <p:nvPr/>
        </p:nvSpPr>
        <p:spPr bwMode="auto">
          <a:xfrm>
            <a:off x="1125538" y="2457450"/>
            <a:ext cx="4811712" cy="19177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a:effectLst>
                  <a:outerShdw blurRad="38100" dist="38100" dir="2700000" algn="tl">
                    <a:srgbClr val="DDDDDD"/>
                  </a:outerShdw>
                </a:effectLst>
                <a:latin typeface="Arial" charset="0"/>
                <a:cs typeface="宋体" charset="0"/>
              </a:rPr>
              <a:t>例   </a:t>
            </a:r>
            <a:r>
              <a:rPr lang="en-US" altLang="zh-CN">
                <a:effectLst>
                  <a:outerShdw blurRad="38100" dist="38100" dir="2700000" algn="tl">
                    <a:srgbClr val="DDDDDD"/>
                  </a:outerShdw>
                </a:effectLst>
                <a:latin typeface="Arial" charset="0"/>
                <a:cs typeface="宋体" charset="0"/>
              </a:rPr>
              <a:t>int   array[10];</a:t>
            </a:r>
          </a:p>
          <a:p>
            <a:pPr>
              <a:defRPr/>
            </a:pPr>
            <a:r>
              <a:rPr lang="en-US" altLang="zh-CN">
                <a:effectLst>
                  <a:outerShdw blurRad="38100" dist="38100" dir="2700000" algn="tl">
                    <a:srgbClr val="DDDDDD"/>
                  </a:outerShdw>
                </a:effectLst>
                <a:latin typeface="Arial" charset="0"/>
                <a:cs typeface="宋体" charset="0"/>
              </a:rPr>
              <a:t>       int   *p;</a:t>
            </a:r>
          </a:p>
          <a:p>
            <a:pPr>
              <a:defRPr/>
            </a:pPr>
            <a:r>
              <a:rPr lang="en-US" altLang="zh-CN">
                <a:effectLst>
                  <a:outerShdw blurRad="38100" dist="38100" dir="2700000" algn="tl">
                    <a:srgbClr val="DDDDDD"/>
                  </a:outerShdw>
                </a:effectLst>
                <a:latin typeface="Arial" charset="0"/>
                <a:cs typeface="宋体" charset="0"/>
              </a:rPr>
              <a:t>      </a:t>
            </a:r>
            <a:r>
              <a:rPr lang="en-US" altLang="zh-CN">
                <a:solidFill>
                  <a:schemeClr val="tx2"/>
                </a:solidFill>
                <a:effectLst>
                  <a:outerShdw blurRad="38100" dist="38100" dir="2700000" algn="tl">
                    <a:srgbClr val="DDDDDD"/>
                  </a:outerShdw>
                </a:effectLst>
                <a:latin typeface="Arial" charset="0"/>
                <a:cs typeface="宋体" charset="0"/>
              </a:rPr>
              <a:t>p=&amp;array[0];</a:t>
            </a:r>
            <a:r>
              <a:rPr lang="en-US" altLang="zh-CN">
                <a:effectLst>
                  <a:outerShdw blurRad="38100" dist="38100" dir="2700000" algn="tl">
                    <a:srgbClr val="DDDDDD"/>
                  </a:outerShdw>
                </a:effectLst>
                <a:latin typeface="Arial" charset="0"/>
                <a:cs typeface="宋体" charset="0"/>
              </a:rPr>
              <a:t>         //</a:t>
            </a:r>
            <a:r>
              <a:rPr lang="en-US" altLang="zh-CN">
                <a:effectLst>
                  <a:outerShdw blurRad="38100" dist="38100" dir="2700000" algn="tl">
                    <a:srgbClr val="DDDDDD"/>
                  </a:outerShdw>
                </a:effectLst>
                <a:latin typeface="Arial" charset="0"/>
                <a:cs typeface="宋体" charset="0"/>
                <a:sym typeface="Symbol" charset="0"/>
              </a:rPr>
              <a:t> </a:t>
            </a:r>
            <a:r>
              <a:rPr lang="en-US" altLang="zh-CN">
                <a:solidFill>
                  <a:schemeClr val="tx2"/>
                </a:solidFill>
                <a:effectLst>
                  <a:outerShdw blurRad="38100" dist="38100" dir="2700000" algn="tl">
                    <a:srgbClr val="DDDDDD"/>
                  </a:outerShdw>
                </a:effectLst>
                <a:latin typeface="Arial" charset="0"/>
                <a:cs typeface="宋体" charset="0"/>
                <a:sym typeface="Symbol" charset="0"/>
              </a:rPr>
              <a:t>p=array;</a:t>
            </a:r>
            <a:endParaRPr lang="en-US" altLang="zh-CN">
              <a:effectLst>
                <a:outerShdw blurRad="38100" dist="38100" dir="2700000" algn="tl">
                  <a:srgbClr val="DDDDDD"/>
                </a:outerShdw>
              </a:effectLst>
              <a:latin typeface="Arial" charset="0"/>
              <a:cs typeface="宋体" charset="0"/>
              <a:sym typeface="Symbol" charset="0"/>
            </a:endParaRPr>
          </a:p>
          <a:p>
            <a:pPr>
              <a:defRPr/>
            </a:pPr>
            <a:r>
              <a:rPr lang="zh-CN">
                <a:effectLst>
                  <a:outerShdw blurRad="38100" dist="38100" dir="2700000" algn="tl">
                    <a:srgbClr val="DDDDDD"/>
                  </a:outerShdw>
                </a:effectLst>
                <a:latin typeface="Arial" charset="0"/>
                <a:cs typeface="宋体" charset="0"/>
                <a:sym typeface="Symbol" charset="0"/>
              </a:rPr>
              <a:t>或   </a:t>
            </a:r>
            <a:r>
              <a:rPr lang="en-US" altLang="zh-CN">
                <a:effectLst>
                  <a:outerShdw blurRad="38100" dist="38100" dir="2700000" algn="tl">
                    <a:srgbClr val="DDDDDD"/>
                  </a:outerShdw>
                </a:effectLst>
                <a:latin typeface="Arial" charset="0"/>
                <a:cs typeface="宋体" charset="0"/>
                <a:sym typeface="Symbol" charset="0"/>
              </a:rPr>
              <a:t>int  *p=&amp;array[0];</a:t>
            </a:r>
          </a:p>
          <a:p>
            <a:pPr>
              <a:defRPr/>
            </a:pPr>
            <a:r>
              <a:rPr lang="zh-CN" altLang="en-US">
                <a:effectLst>
                  <a:outerShdw blurRad="38100" dist="38100" dir="2700000" algn="tl">
                    <a:srgbClr val="DDDDDD"/>
                  </a:outerShdw>
                </a:effectLst>
                <a:latin typeface="Arial" charset="0"/>
                <a:cs typeface="宋体" charset="0"/>
                <a:sym typeface="Symbol" charset="0"/>
              </a:rPr>
              <a:t>或  </a:t>
            </a:r>
            <a:r>
              <a:rPr lang="en-US" altLang="zh-CN">
                <a:effectLst>
                  <a:outerShdw blurRad="38100" dist="38100" dir="2700000" algn="tl">
                    <a:srgbClr val="DDDDDD"/>
                  </a:outerShdw>
                </a:effectLst>
                <a:latin typeface="Arial" charset="0"/>
                <a:cs typeface="宋体" charset="0"/>
                <a:sym typeface="Symbol" charset="0"/>
              </a:rPr>
              <a:t>int   *p=array;</a:t>
            </a:r>
            <a:endParaRPr lang="en-US" altLang="zh-CN">
              <a:effectLst>
                <a:outerShdw blurRad="38100" dist="38100" dir="2700000" algn="tl">
                  <a:srgbClr val="DDDDDD"/>
                </a:outerShdw>
              </a:effectLst>
              <a:latin typeface="Arial" charset="0"/>
              <a:cs typeface="宋体" charset="0"/>
            </a:endParaRPr>
          </a:p>
        </p:txBody>
      </p:sp>
      <p:grpSp>
        <p:nvGrpSpPr>
          <p:cNvPr id="2" name="Group 77"/>
          <p:cNvGrpSpPr>
            <a:grpSpLocks/>
          </p:cNvGrpSpPr>
          <p:nvPr/>
        </p:nvGrpSpPr>
        <p:grpSpPr bwMode="auto">
          <a:xfrm>
            <a:off x="5730875" y="1524000"/>
            <a:ext cx="3413125" cy="3771900"/>
            <a:chOff x="3295" y="492"/>
            <a:chExt cx="2150" cy="2376"/>
          </a:xfrm>
        </p:grpSpPr>
        <p:grpSp>
          <p:nvGrpSpPr>
            <p:cNvPr id="69638" name="Group 70"/>
            <p:cNvGrpSpPr>
              <a:grpSpLocks/>
            </p:cNvGrpSpPr>
            <p:nvPr/>
          </p:nvGrpSpPr>
          <p:grpSpPr bwMode="auto">
            <a:xfrm>
              <a:off x="3451" y="492"/>
              <a:ext cx="1613" cy="2376"/>
              <a:chOff x="3451" y="492"/>
              <a:chExt cx="1613" cy="2376"/>
            </a:xfrm>
          </p:grpSpPr>
          <p:grpSp>
            <p:nvGrpSpPr>
              <p:cNvPr id="69644" name="Group 59"/>
              <p:cNvGrpSpPr>
                <a:grpSpLocks/>
              </p:cNvGrpSpPr>
              <p:nvPr/>
            </p:nvGrpSpPr>
            <p:grpSpPr bwMode="auto">
              <a:xfrm>
                <a:off x="4128" y="492"/>
                <a:ext cx="936" cy="2376"/>
                <a:chOff x="4032" y="444"/>
                <a:chExt cx="936" cy="2376"/>
              </a:xfrm>
            </p:grpSpPr>
            <p:sp>
              <p:nvSpPr>
                <p:cNvPr id="21512" name="AutoShape 8"/>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21513" name="Line 9"/>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4" name="Line 10"/>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5" name="Line 11"/>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6" name="Line 12"/>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7" name="Line 13"/>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8" name="Line 14"/>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19" name="Line 15"/>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20" name="Line 16"/>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52" name="Line 48"/>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grpSp>
          <p:grpSp>
            <p:nvGrpSpPr>
              <p:cNvPr id="69645" name="Group 50"/>
              <p:cNvGrpSpPr>
                <a:grpSpLocks/>
              </p:cNvGrpSpPr>
              <p:nvPr/>
            </p:nvGrpSpPr>
            <p:grpSpPr bwMode="auto">
              <a:xfrm>
                <a:off x="4128" y="912"/>
                <a:ext cx="60" cy="1368"/>
                <a:chOff x="4032" y="864"/>
                <a:chExt cx="60" cy="1368"/>
              </a:xfrm>
            </p:grpSpPr>
            <p:sp>
              <p:nvSpPr>
                <p:cNvPr id="21546" name="Line 42"/>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47" name="Line 43"/>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48" name="Line 44"/>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49" name="Line 45"/>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50" name="Line 46"/>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51" name="Line 47"/>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53" name="Line 49"/>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69646" name="Group 51"/>
              <p:cNvGrpSpPr>
                <a:grpSpLocks/>
              </p:cNvGrpSpPr>
              <p:nvPr/>
            </p:nvGrpSpPr>
            <p:grpSpPr bwMode="auto">
              <a:xfrm>
                <a:off x="4992" y="924"/>
                <a:ext cx="60" cy="1368"/>
                <a:chOff x="4032" y="864"/>
                <a:chExt cx="60" cy="1368"/>
              </a:xfrm>
            </p:grpSpPr>
            <p:sp>
              <p:nvSpPr>
                <p:cNvPr id="21556" name="Line 52"/>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57" name="Line 53"/>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58" name="Line 54"/>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59" name="Line 55"/>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60" name="Line 56"/>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61" name="Line 57"/>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1562" name="Line 58"/>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sp>
            <p:nvSpPr>
              <p:cNvPr id="21565" name="Text Box 61"/>
              <p:cNvSpPr txBox="1">
                <a:spLocks noChangeArrowheads="1"/>
              </p:cNvSpPr>
              <p:nvPr/>
            </p:nvSpPr>
            <p:spPr bwMode="auto">
              <a:xfrm>
                <a:off x="3451" y="756"/>
                <a:ext cx="732"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array[0]</a:t>
                </a:r>
              </a:p>
            </p:txBody>
          </p:sp>
          <p:sp>
            <p:nvSpPr>
              <p:cNvPr id="21566" name="Text Box 62"/>
              <p:cNvSpPr txBox="1">
                <a:spLocks noChangeArrowheads="1"/>
              </p:cNvSpPr>
              <p:nvPr/>
            </p:nvSpPr>
            <p:spPr bwMode="auto">
              <a:xfrm>
                <a:off x="3451" y="982"/>
                <a:ext cx="732"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array[1]</a:t>
                </a:r>
              </a:p>
            </p:txBody>
          </p:sp>
          <p:sp>
            <p:nvSpPr>
              <p:cNvPr id="21567" name="Text Box 63"/>
              <p:cNvSpPr txBox="1">
                <a:spLocks noChangeArrowheads="1"/>
              </p:cNvSpPr>
              <p:nvPr/>
            </p:nvSpPr>
            <p:spPr bwMode="auto">
              <a:xfrm>
                <a:off x="3451" y="1208"/>
                <a:ext cx="732"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array[2]</a:t>
                </a:r>
              </a:p>
            </p:txBody>
          </p:sp>
          <p:sp>
            <p:nvSpPr>
              <p:cNvPr id="21568" name="Text Box 64"/>
              <p:cNvSpPr txBox="1">
                <a:spLocks noChangeArrowheads="1"/>
              </p:cNvSpPr>
              <p:nvPr/>
            </p:nvSpPr>
            <p:spPr bwMode="auto">
              <a:xfrm>
                <a:off x="3451" y="1434"/>
                <a:ext cx="732"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array[3]</a:t>
                </a:r>
              </a:p>
            </p:txBody>
          </p:sp>
          <p:sp>
            <p:nvSpPr>
              <p:cNvPr id="21571" name="Text Box 67"/>
              <p:cNvSpPr txBox="1">
                <a:spLocks noChangeArrowheads="1"/>
              </p:cNvSpPr>
              <p:nvPr/>
            </p:nvSpPr>
            <p:spPr bwMode="auto">
              <a:xfrm>
                <a:off x="3451" y="189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array[9]</a:t>
                </a:r>
              </a:p>
            </p:txBody>
          </p:sp>
          <p:sp>
            <p:nvSpPr>
              <p:cNvPr id="21572" name="Text Box 68"/>
              <p:cNvSpPr txBox="1">
                <a:spLocks noChangeArrowheads="1"/>
              </p:cNvSpPr>
              <p:nvPr/>
            </p:nvSpPr>
            <p:spPr bwMode="auto">
              <a:xfrm>
                <a:off x="4448" y="1759"/>
                <a:ext cx="344" cy="202"/>
              </a:xfrm>
              <a:prstGeom prst="rect">
                <a:avLst/>
              </a:prstGeom>
              <a:noFill/>
              <a:ln w="38100">
                <a:noFill/>
                <a:miter lim="800000"/>
                <a:headEnd type="none" w="lg" len="lg"/>
                <a:tailEnd/>
              </a:ln>
              <a:effectLst/>
            </p:spPr>
            <p:txBody>
              <a:bodyPr vert="eaVert"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t>
                </a:r>
              </a:p>
            </p:txBody>
          </p:sp>
        </p:grpSp>
        <p:sp>
          <p:nvSpPr>
            <p:cNvPr id="21575" name="Text Box 71"/>
            <p:cNvSpPr txBox="1">
              <a:spLocks noChangeArrowheads="1"/>
            </p:cNvSpPr>
            <p:nvPr/>
          </p:nvSpPr>
          <p:spPr bwMode="auto">
            <a:xfrm>
              <a:off x="3295" y="2100"/>
              <a:ext cx="850"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sz="2000">
                  <a:effectLst>
                    <a:outerShdw blurRad="38100" dist="38100" dir="2700000" algn="tl">
                      <a:srgbClr val="DDDDDD"/>
                    </a:outerShdw>
                  </a:effectLst>
                  <a:ea typeface="隶书" charset="0"/>
                  <a:cs typeface="隶书" charset="0"/>
                </a:rPr>
                <a:t>整型指针</a:t>
              </a:r>
              <a:r>
                <a:rPr lang="en-US" altLang="zh-CN">
                  <a:solidFill>
                    <a:srgbClr val="0000FF"/>
                  </a:solidFill>
                  <a:effectLst>
                    <a:outerShdw blurRad="38100" dist="38100" dir="2700000" algn="tl">
                      <a:srgbClr val="DDDDDD"/>
                    </a:outerShdw>
                  </a:effectLst>
                  <a:ea typeface="隶书" charset="0"/>
                  <a:cs typeface="隶书" charset="0"/>
                </a:rPr>
                <a:t>p</a:t>
              </a:r>
              <a:endParaRPr lang="en-US" altLang="zh-CN">
                <a:effectLst>
                  <a:outerShdw blurRad="38100" dist="38100" dir="2700000" algn="tl">
                    <a:srgbClr val="DDDDDD"/>
                  </a:outerShdw>
                </a:effectLst>
                <a:ea typeface="隶书" charset="0"/>
                <a:cs typeface="隶书" charset="0"/>
              </a:endParaRPr>
            </a:p>
          </p:txBody>
        </p:sp>
        <p:sp>
          <p:nvSpPr>
            <p:cNvPr id="21577" name="Text Box 73"/>
            <p:cNvSpPr txBox="1">
              <a:spLocks noChangeArrowheads="1"/>
            </p:cNvSpPr>
            <p:nvPr/>
          </p:nvSpPr>
          <p:spPr bwMode="auto">
            <a:xfrm>
              <a:off x="4197" y="2143"/>
              <a:ext cx="752" cy="250"/>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sz="2000">
                  <a:solidFill>
                    <a:srgbClr val="336600"/>
                  </a:solidFill>
                  <a:effectLst>
                    <a:outerShdw blurRad="38100" dist="38100" dir="2700000" algn="tl">
                      <a:srgbClr val="DDDDDD"/>
                    </a:outerShdw>
                  </a:effectLst>
                  <a:ea typeface="隶书" charset="0"/>
                  <a:cs typeface="隶书" charset="0"/>
                </a:rPr>
                <a:t>&amp;array[0]</a:t>
              </a:r>
              <a:endParaRPr lang="en-US" altLang="zh-CN" sz="2000">
                <a:effectLst>
                  <a:outerShdw blurRad="38100" dist="38100" dir="2700000" algn="tl">
                    <a:srgbClr val="DDDDDD"/>
                  </a:outerShdw>
                </a:effectLst>
                <a:ea typeface="隶书" charset="0"/>
                <a:cs typeface="隶书" charset="0"/>
              </a:endParaRPr>
            </a:p>
          </p:txBody>
        </p:sp>
        <p:grpSp>
          <p:nvGrpSpPr>
            <p:cNvPr id="69641" name="Group 76"/>
            <p:cNvGrpSpPr>
              <a:grpSpLocks/>
            </p:cNvGrpSpPr>
            <p:nvPr/>
          </p:nvGrpSpPr>
          <p:grpSpPr bwMode="auto">
            <a:xfrm>
              <a:off x="5028" y="648"/>
              <a:ext cx="417" cy="288"/>
              <a:chOff x="5028" y="648"/>
              <a:chExt cx="417" cy="288"/>
            </a:xfrm>
          </p:grpSpPr>
          <p:sp>
            <p:nvSpPr>
              <p:cNvPr id="21578" name="Line 74"/>
              <p:cNvSpPr>
                <a:spLocks noChangeShapeType="1"/>
              </p:cNvSpPr>
              <p:nvPr/>
            </p:nvSpPr>
            <p:spPr bwMode="auto">
              <a:xfrm flipH="1">
                <a:off x="5028" y="804"/>
                <a:ext cx="264"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579" name="Text Box 75"/>
              <p:cNvSpPr txBox="1">
                <a:spLocks noChangeArrowheads="1"/>
              </p:cNvSpPr>
              <p:nvPr/>
            </p:nvSpPr>
            <p:spPr bwMode="auto">
              <a:xfrm>
                <a:off x="5235" y="648"/>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p</a:t>
                </a:r>
                <a:endParaRPr lang="en-US" altLang="zh-CN">
                  <a:effectLst>
                    <a:outerShdw blurRad="38100" dist="38100" dir="2700000" algn="tl">
                      <a:srgbClr val="DDDDDD"/>
                    </a:outerShdw>
                  </a:effectLst>
                  <a:ea typeface="隶书" charset="0"/>
                  <a:cs typeface="隶书" charset="0"/>
                </a:endParaRPr>
              </a:p>
            </p:txBody>
          </p:sp>
        </p:grpSp>
      </p:grpSp>
      <p:sp>
        <p:nvSpPr>
          <p:cNvPr id="21582" name="Rectangle 78"/>
          <p:cNvSpPr>
            <a:spLocks noChangeArrowheads="1"/>
          </p:cNvSpPr>
          <p:nvPr/>
        </p:nvSpPr>
        <p:spPr bwMode="auto">
          <a:xfrm>
            <a:off x="400050" y="4972050"/>
            <a:ext cx="5095875" cy="495300"/>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数组名</a:t>
            </a:r>
            <a:r>
              <a:rPr lang="zh-CN" altLang="en-US">
                <a:effectLst>
                  <a:outerShdw blurRad="38100" dist="38100" dir="2700000" algn="tl">
                    <a:srgbClr val="DDDDDD"/>
                  </a:outerShdw>
                </a:effectLst>
                <a:ea typeface="隶书" charset="0"/>
                <a:cs typeface="隶书" charset="0"/>
              </a:rPr>
              <a:t>是表示数组</a:t>
            </a:r>
            <a:r>
              <a:rPr lang="zh-CN" altLang="en-US">
                <a:solidFill>
                  <a:srgbClr val="336600"/>
                </a:solidFill>
                <a:effectLst>
                  <a:outerShdw blurRad="38100" dist="38100" dir="2700000" algn="tl">
                    <a:srgbClr val="DDDDDD"/>
                  </a:outerShdw>
                </a:effectLst>
                <a:ea typeface="隶书" charset="0"/>
                <a:cs typeface="隶书" charset="0"/>
              </a:rPr>
              <a:t>首地址</a:t>
            </a:r>
            <a:r>
              <a:rPr lang="zh-CN" altLang="en-US">
                <a:effectLst>
                  <a:outerShdw blurRad="38100" dist="38100" dir="2700000" algn="tl">
                    <a:srgbClr val="DDDDDD"/>
                  </a:outerShdw>
                </a:effectLst>
                <a:ea typeface="隶书" charset="0"/>
                <a:cs typeface="隶书" charset="0"/>
              </a:rPr>
              <a:t>的</a:t>
            </a:r>
            <a:r>
              <a:rPr lang="zh-CN" altLang="en-US">
                <a:solidFill>
                  <a:srgbClr val="FF3300"/>
                </a:solidFill>
                <a:effectLst>
                  <a:outerShdw blurRad="38100" dist="38100" dir="2700000" algn="tl">
                    <a:srgbClr val="DDDDDD"/>
                  </a:outerShdw>
                </a:effectLst>
                <a:ea typeface="隶书" charset="0"/>
                <a:cs typeface="隶书" charset="0"/>
              </a:rPr>
              <a:t>地址常量</a:t>
            </a:r>
            <a:endParaRPr lang="zh-CN" altLang="en-US">
              <a:effectLst>
                <a:outerShdw blurRad="38100" dist="38100" dir="2700000" algn="tl">
                  <a:srgbClr val="DDDDDD"/>
                </a:outerShdw>
              </a:effectLst>
              <a:ea typeface="隶书" charset="0"/>
              <a:cs typeface="隶书" charset="0"/>
            </a:endParaRPr>
          </a:p>
        </p:txBody>
      </p:sp>
      <p:sp>
        <p:nvSpPr>
          <p:cNvPr id="45"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000" b="1" i="1">
                <a:solidFill>
                  <a:srgbClr val="0000FF"/>
                </a:solidFill>
                <a:effectLst>
                  <a:outerShdw blurRad="38100" dist="38100" dir="2700000" algn="tl">
                    <a:srgbClr val="DDDDDD"/>
                  </a:outerShdw>
                </a:effectLst>
                <a:latin typeface="宋体" charset="0"/>
                <a:ea typeface="黑体" charset="0"/>
                <a:cs typeface="黑体" charset="0"/>
              </a:rPr>
              <a:t>指针与数组</a:t>
            </a:r>
            <a:endParaRPr lang="en-US" altLang="zh-CN" sz="4000" b="1" i="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BBBFFBB2-ABAE-7649-9DD3-F84660B7EA24}"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ChangeArrowheads="1"/>
          </p:cNvSpPr>
          <p:nvPr/>
        </p:nvSpPr>
        <p:spPr bwMode="auto">
          <a:xfrm>
            <a:off x="0" y="974725"/>
            <a:ext cx="7786688" cy="3071813"/>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eaLnBrk="1" hangingPunct="1">
              <a:spcBef>
                <a:spcPct val="20000"/>
              </a:spcBef>
              <a:buClr>
                <a:schemeClr val="accent2"/>
              </a:buClr>
              <a:buFont typeface="Wingdings" charset="2"/>
              <a:buChar char="v"/>
            </a:pPr>
            <a:r>
              <a:rPr kumimoji="0" lang="zh-CN" altLang="en-US" sz="2800" b="1">
                <a:solidFill>
                  <a:srgbClr val="3366FF"/>
                </a:solidFill>
                <a:effectLst>
                  <a:outerShdw blurRad="38100" dist="38100" dir="2700000" algn="tl">
                    <a:srgbClr val="C0C0C0"/>
                  </a:outerShdw>
                </a:effectLst>
                <a:sym typeface="Symbol" charset="2"/>
              </a:rPr>
              <a:t>指针变量的赋值运算</a:t>
            </a:r>
          </a:p>
          <a:p>
            <a:pPr lvl="2" eaLnBrk="1" hangingPunct="1">
              <a:spcBef>
                <a:spcPct val="20000"/>
              </a:spcBef>
              <a:buClr>
                <a:srgbClr val="FFCC00"/>
              </a:buClr>
              <a:buFont typeface="Wingdings" charset="2"/>
              <a:buChar char="l"/>
            </a:pPr>
            <a:r>
              <a:rPr kumimoji="0" lang="en-US" altLang="zh-CN">
                <a:effectLst>
                  <a:outerShdw blurRad="38100" dist="38100" dir="2700000" algn="tl">
                    <a:srgbClr val="C0C0C0"/>
                  </a:outerShdw>
                </a:effectLst>
                <a:ea typeface="隶书" charset="0"/>
                <a:sym typeface="Symbol" charset="2"/>
              </a:rPr>
              <a:t>p</a:t>
            </a:r>
            <a:r>
              <a:rPr kumimoji="0" lang="en-US" altLang="zh-CN">
                <a:effectLst/>
                <a:ea typeface="隶书" charset="0"/>
                <a:sym typeface="Symbol" charset="2"/>
              </a:rPr>
              <a:t>=&amp;a;             (</a:t>
            </a:r>
            <a:r>
              <a:rPr kumimoji="0" lang="zh-CN" altLang="en-US">
                <a:effectLst/>
                <a:ea typeface="隶书" charset="0"/>
                <a:sym typeface="Symbol" charset="2"/>
              </a:rPr>
              <a:t>将变量</a:t>
            </a:r>
            <a:r>
              <a:rPr kumimoji="0" lang="en-US" altLang="zh-CN">
                <a:effectLst/>
                <a:ea typeface="隶书" charset="0"/>
                <a:sym typeface="Symbol" charset="2"/>
              </a:rPr>
              <a:t>a</a:t>
            </a:r>
            <a:r>
              <a:rPr kumimoji="0" lang="zh-CN" altLang="en-US">
                <a:effectLst/>
                <a:ea typeface="隶书" charset="0"/>
                <a:sym typeface="Symbol" charset="2"/>
              </a:rPr>
              <a:t>地址</a:t>
            </a:r>
            <a:r>
              <a:rPr kumimoji="0" lang="zh-CN" altLang="zh-CN">
                <a:effectLst/>
                <a:ea typeface="隶书" charset="0"/>
                <a:sym typeface="Symbol" charset="2"/>
              </a:rPr>
              <a:t></a:t>
            </a:r>
            <a:r>
              <a:rPr kumimoji="0" lang="en-US" altLang="zh-CN">
                <a:effectLst/>
                <a:ea typeface="隶书" charset="0"/>
                <a:sym typeface="Symbol" charset="2"/>
              </a:rPr>
              <a:t>p)</a:t>
            </a:r>
          </a:p>
          <a:p>
            <a:pPr lvl="2" eaLnBrk="1" hangingPunct="1">
              <a:spcBef>
                <a:spcPct val="20000"/>
              </a:spcBef>
              <a:buClr>
                <a:srgbClr val="FFCC00"/>
              </a:buClr>
              <a:buFont typeface="Wingdings" charset="2"/>
              <a:buChar char="l"/>
            </a:pPr>
            <a:r>
              <a:rPr kumimoji="0" lang="en-US" altLang="zh-CN">
                <a:effectLst/>
                <a:ea typeface="隶书" charset="0"/>
                <a:sym typeface="Symbol" charset="2"/>
              </a:rPr>
              <a:t>p=array;          (</a:t>
            </a:r>
            <a:r>
              <a:rPr kumimoji="0" lang="zh-CN" altLang="en-US">
                <a:effectLst/>
                <a:ea typeface="隶书" charset="0"/>
                <a:sym typeface="Symbol" charset="2"/>
              </a:rPr>
              <a:t>将数组</a:t>
            </a:r>
            <a:r>
              <a:rPr kumimoji="0" lang="en-US" altLang="zh-CN">
                <a:effectLst/>
                <a:ea typeface="隶书" charset="0"/>
                <a:sym typeface="Symbol" charset="2"/>
              </a:rPr>
              <a:t>array</a:t>
            </a:r>
            <a:r>
              <a:rPr kumimoji="0" lang="zh-CN" altLang="en-US">
                <a:effectLst/>
                <a:ea typeface="隶书" charset="0"/>
                <a:sym typeface="Symbol" charset="2"/>
              </a:rPr>
              <a:t>首地址</a:t>
            </a:r>
            <a:r>
              <a:rPr kumimoji="0" lang="zh-CN" altLang="zh-CN">
                <a:effectLst/>
                <a:ea typeface="隶书" charset="0"/>
                <a:sym typeface="Symbol" charset="2"/>
              </a:rPr>
              <a:t></a:t>
            </a:r>
            <a:r>
              <a:rPr kumimoji="0" lang="en-US" altLang="zh-CN">
                <a:effectLst/>
                <a:ea typeface="隶书" charset="0"/>
                <a:sym typeface="Symbol" charset="2"/>
              </a:rPr>
              <a:t>p)</a:t>
            </a:r>
          </a:p>
          <a:p>
            <a:pPr lvl="2" eaLnBrk="1" hangingPunct="1">
              <a:spcBef>
                <a:spcPct val="20000"/>
              </a:spcBef>
              <a:buClr>
                <a:srgbClr val="FFCC00"/>
              </a:buClr>
              <a:buFont typeface="Wingdings" charset="2"/>
              <a:buChar char="l"/>
            </a:pPr>
            <a:r>
              <a:rPr kumimoji="0" lang="en-US" altLang="zh-CN">
                <a:effectLst/>
                <a:ea typeface="隶书" charset="0"/>
                <a:sym typeface="Symbol" charset="2"/>
              </a:rPr>
              <a:t>p=&amp;array[i];   (</a:t>
            </a:r>
            <a:r>
              <a:rPr kumimoji="0" lang="zh-CN" altLang="en-US">
                <a:effectLst/>
                <a:ea typeface="隶书" charset="0"/>
                <a:sym typeface="Symbol" charset="2"/>
              </a:rPr>
              <a:t>将数组元素地址</a:t>
            </a:r>
            <a:r>
              <a:rPr kumimoji="0" lang="zh-CN" altLang="zh-CN">
                <a:effectLst/>
                <a:ea typeface="隶书" charset="0"/>
                <a:sym typeface="Symbol" charset="2"/>
              </a:rPr>
              <a:t></a:t>
            </a:r>
            <a:r>
              <a:rPr kumimoji="0" lang="en-US" altLang="zh-CN">
                <a:effectLst/>
                <a:ea typeface="隶书" charset="0"/>
                <a:sym typeface="Symbol" charset="2"/>
              </a:rPr>
              <a:t>p)</a:t>
            </a:r>
          </a:p>
          <a:p>
            <a:pPr lvl="2" eaLnBrk="1" hangingPunct="1">
              <a:spcBef>
                <a:spcPct val="20000"/>
              </a:spcBef>
              <a:buClr>
                <a:srgbClr val="FFCC00"/>
              </a:buClr>
              <a:buFont typeface="Wingdings" charset="2"/>
              <a:buChar char="l"/>
            </a:pPr>
            <a:r>
              <a:rPr kumimoji="0" lang="en-US" altLang="zh-CN">
                <a:effectLst/>
                <a:ea typeface="隶书" charset="0"/>
                <a:sym typeface="Symbol" charset="2"/>
              </a:rPr>
              <a:t>p1=p2;            (</a:t>
            </a:r>
            <a:r>
              <a:rPr kumimoji="0" lang="zh-CN" altLang="en-US">
                <a:effectLst/>
                <a:ea typeface="隶书" charset="0"/>
                <a:sym typeface="Symbol" charset="2"/>
              </a:rPr>
              <a:t>指针变量</a:t>
            </a:r>
            <a:r>
              <a:rPr kumimoji="0" lang="en-US" altLang="zh-CN">
                <a:effectLst/>
                <a:ea typeface="隶书" charset="0"/>
                <a:sym typeface="Symbol" charset="2"/>
              </a:rPr>
              <a:t>p2</a:t>
            </a:r>
            <a:r>
              <a:rPr kumimoji="0" lang="zh-CN" altLang="en-US">
                <a:effectLst/>
                <a:ea typeface="隶书" charset="0"/>
                <a:sym typeface="Symbol" charset="2"/>
              </a:rPr>
              <a:t>值</a:t>
            </a:r>
            <a:r>
              <a:rPr kumimoji="0" lang="zh-CN" altLang="zh-CN">
                <a:effectLst/>
                <a:ea typeface="隶书" charset="0"/>
                <a:sym typeface="Symbol" charset="2"/>
              </a:rPr>
              <a:t></a:t>
            </a:r>
            <a:r>
              <a:rPr kumimoji="0" lang="en-US" altLang="zh-CN">
                <a:effectLst/>
                <a:ea typeface="隶书" charset="0"/>
                <a:sym typeface="Symbol" charset="2"/>
              </a:rPr>
              <a:t>p1)</a:t>
            </a:r>
          </a:p>
          <a:p>
            <a:pPr lvl="2" eaLnBrk="1" hangingPunct="1">
              <a:spcBef>
                <a:spcPct val="20000"/>
              </a:spcBef>
              <a:buClr>
                <a:srgbClr val="FFCC00"/>
              </a:buClr>
              <a:buFont typeface="Wingdings" charset="2"/>
              <a:buChar char="l"/>
            </a:pPr>
            <a:r>
              <a:rPr kumimoji="0" lang="zh-CN" altLang="en-US">
                <a:solidFill>
                  <a:srgbClr val="0000FF"/>
                </a:solidFill>
                <a:effectLst/>
                <a:ea typeface="隶书" charset="0"/>
                <a:sym typeface="Symbol" charset="2"/>
              </a:rPr>
              <a:t>不能把一个整数</a:t>
            </a:r>
            <a:r>
              <a:rPr kumimoji="0" lang="zh-CN" altLang="zh-CN">
                <a:solidFill>
                  <a:srgbClr val="0000FF"/>
                </a:solidFill>
                <a:effectLst/>
                <a:ea typeface="隶书" charset="0"/>
                <a:sym typeface="Symbol" charset="2"/>
              </a:rPr>
              <a:t></a:t>
            </a:r>
            <a:r>
              <a:rPr kumimoji="0" lang="en-US" altLang="zh-CN">
                <a:solidFill>
                  <a:srgbClr val="0000FF"/>
                </a:solidFill>
                <a:effectLst/>
                <a:ea typeface="隶书" charset="0"/>
                <a:sym typeface="Symbol" charset="2"/>
              </a:rPr>
              <a:t>p,</a:t>
            </a:r>
            <a:r>
              <a:rPr kumimoji="0" lang="zh-CN" altLang="en-US">
                <a:solidFill>
                  <a:srgbClr val="0000FF"/>
                </a:solidFill>
                <a:effectLst/>
                <a:ea typeface="隶书" charset="0"/>
                <a:sym typeface="Symbol" charset="2"/>
              </a:rPr>
              <a:t>也不能把</a:t>
            </a:r>
            <a:r>
              <a:rPr kumimoji="0" lang="en-US" altLang="zh-CN">
                <a:solidFill>
                  <a:srgbClr val="0000FF"/>
                </a:solidFill>
                <a:effectLst/>
                <a:ea typeface="隶书" charset="0"/>
                <a:sym typeface="Symbol" charset="2"/>
              </a:rPr>
              <a:t>p</a:t>
            </a:r>
            <a:r>
              <a:rPr kumimoji="0" lang="zh-CN" altLang="en-US">
                <a:solidFill>
                  <a:srgbClr val="0000FF"/>
                </a:solidFill>
                <a:effectLst/>
                <a:ea typeface="隶书" charset="0"/>
                <a:sym typeface="Symbol" charset="2"/>
              </a:rPr>
              <a:t>的值</a:t>
            </a:r>
            <a:r>
              <a:rPr kumimoji="0" lang="zh-CN" altLang="zh-CN">
                <a:solidFill>
                  <a:srgbClr val="0000FF"/>
                </a:solidFill>
                <a:effectLst/>
                <a:ea typeface="隶书" charset="0"/>
                <a:sym typeface="Symbol" charset="2"/>
              </a:rPr>
              <a:t></a:t>
            </a:r>
            <a:r>
              <a:rPr kumimoji="0" lang="zh-CN" altLang="en-US">
                <a:solidFill>
                  <a:srgbClr val="0000FF"/>
                </a:solidFill>
                <a:effectLst/>
                <a:ea typeface="隶书" charset="0"/>
                <a:sym typeface="Symbol" charset="2"/>
              </a:rPr>
              <a:t>整型变量</a:t>
            </a:r>
            <a:endParaRPr kumimoji="0" lang="zh-CN" altLang="en-US">
              <a:effectLst/>
              <a:ea typeface="隶书" charset="0"/>
              <a:sym typeface="Symbol" charset="2"/>
            </a:endParaRPr>
          </a:p>
        </p:txBody>
      </p:sp>
      <p:sp>
        <p:nvSpPr>
          <p:cNvPr id="139268" name="Text Box 4"/>
          <p:cNvSpPr txBox="1">
            <a:spLocks noChangeArrowheads="1"/>
          </p:cNvSpPr>
          <p:nvPr/>
        </p:nvSpPr>
        <p:spPr bwMode="auto">
          <a:xfrm>
            <a:off x="4786313" y="5357813"/>
            <a:ext cx="2978150" cy="1225550"/>
          </a:xfrm>
          <a:prstGeom prst="rect">
            <a:avLst/>
          </a:prstGeom>
          <a:noFill/>
          <a:ln w="38100">
            <a:solidFill>
              <a:srgbClr val="339933"/>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a:effectLst>
                  <a:outerShdw blurRad="38100" dist="38100" dir="2700000" algn="tl">
                    <a:srgbClr val="C0C0C0"/>
                  </a:outerShdw>
                </a:effectLst>
                <a:ea typeface="隶书" charset="0"/>
                <a:sym typeface="Symbol" charset="2"/>
              </a:rPr>
              <a:t>如</a:t>
            </a:r>
            <a:r>
              <a:rPr kumimoji="0" lang="zh-CN" altLang="en-US">
                <a:effectLst>
                  <a:outerShdw blurRad="38100" dist="38100" dir="2700000" algn="tl">
                    <a:srgbClr val="C0C0C0"/>
                  </a:outerShdw>
                </a:effectLst>
                <a:sym typeface="Symbol" charset="2"/>
              </a:rPr>
              <a:t>    </a:t>
            </a:r>
            <a:r>
              <a:rPr kumimoji="0" lang="en-US" altLang="zh-CN">
                <a:effectLst>
                  <a:outerShdw blurRad="38100" dist="38100" dir="2700000" algn="tl">
                    <a:srgbClr val="C0C0C0"/>
                  </a:outerShdw>
                </a:effectLst>
                <a:sym typeface="Symbol" charset="2"/>
              </a:rPr>
              <a:t>int   i,   *p;</a:t>
            </a:r>
          </a:p>
          <a:p>
            <a:pPr eaLnBrk="1" hangingPunct="1"/>
            <a:r>
              <a:rPr kumimoji="0" lang="en-US" altLang="zh-CN">
                <a:effectLst>
                  <a:outerShdw blurRad="38100" dist="38100" dir="2700000" algn="tl">
                    <a:srgbClr val="C0C0C0"/>
                  </a:outerShdw>
                </a:effectLst>
                <a:sym typeface="Symbol" charset="2"/>
              </a:rPr>
              <a:t>        p=1000;          (</a:t>
            </a:r>
            <a:r>
              <a:rPr kumimoji="0" lang="en-US" altLang="zh-CN">
                <a:solidFill>
                  <a:schemeClr val="accent2"/>
                </a:solidFill>
                <a:effectLst>
                  <a:outerShdw blurRad="38100" dist="38100" dir="2700000" algn="tl">
                    <a:srgbClr val="C0C0C0"/>
                  </a:outerShdw>
                </a:effectLst>
                <a:sym typeface="Symbol" charset="2"/>
              </a:rPr>
              <a:t></a:t>
            </a:r>
            <a:r>
              <a:rPr kumimoji="0" lang="en-US" altLang="zh-CN">
                <a:effectLst>
                  <a:outerShdw blurRad="38100" dist="38100" dir="2700000" algn="tl">
                    <a:srgbClr val="C0C0C0"/>
                  </a:outerShdw>
                </a:effectLst>
                <a:sym typeface="Symbol" charset="2"/>
              </a:rPr>
              <a:t>)</a:t>
            </a:r>
          </a:p>
          <a:p>
            <a:pPr eaLnBrk="1" hangingPunct="1"/>
            <a:r>
              <a:rPr kumimoji="0" lang="en-US" altLang="zh-CN">
                <a:effectLst>
                  <a:outerShdw blurRad="38100" dist="38100" dir="2700000" algn="tl">
                    <a:srgbClr val="C0C0C0"/>
                  </a:outerShdw>
                </a:effectLst>
                <a:sym typeface="Symbol" charset="2"/>
              </a:rPr>
              <a:t>        i=p;                (</a:t>
            </a:r>
            <a:r>
              <a:rPr kumimoji="0" lang="en-US" altLang="zh-CN">
                <a:solidFill>
                  <a:schemeClr val="accent2"/>
                </a:solidFill>
                <a:effectLst>
                  <a:outerShdw blurRad="38100" dist="38100" dir="2700000" algn="tl">
                    <a:srgbClr val="C0C0C0"/>
                  </a:outerShdw>
                </a:effectLst>
                <a:sym typeface="Symbol" charset="2"/>
              </a:rPr>
              <a:t></a:t>
            </a:r>
            <a:r>
              <a:rPr kumimoji="0" lang="en-US" altLang="zh-CN">
                <a:effectLst>
                  <a:outerShdw blurRad="38100" dist="38100" dir="2700000" algn="tl">
                    <a:srgbClr val="C0C0C0"/>
                  </a:outerShdw>
                </a:effectLst>
                <a:sym typeface="Symbol" charset="2"/>
              </a:rPr>
              <a:t>)</a:t>
            </a:r>
          </a:p>
        </p:txBody>
      </p:sp>
      <p:sp>
        <p:nvSpPr>
          <p:cNvPr id="139269" name="AutoShape 5"/>
          <p:cNvSpPr>
            <a:spLocks noChangeArrowheads="1"/>
          </p:cNvSpPr>
          <p:nvPr/>
        </p:nvSpPr>
        <p:spPr bwMode="auto">
          <a:xfrm>
            <a:off x="1009650" y="4705350"/>
            <a:ext cx="6010275" cy="495300"/>
          </a:xfrm>
          <a:prstGeom prst="wedgeRectCallout">
            <a:avLst>
              <a:gd name="adj1" fmla="val 8556"/>
              <a:gd name="adj2" fmla="val -222435"/>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指针变量与其指向的变量具有相同</a:t>
            </a:r>
            <a:r>
              <a:rPr lang="zh-CN" altLang="en-US">
                <a:solidFill>
                  <a:srgbClr val="336600"/>
                </a:solidFill>
                <a:effectLst>
                  <a:outerShdw blurRad="38100" dist="38100" dir="2700000" algn="tl">
                    <a:srgbClr val="DDDDDD"/>
                  </a:outerShdw>
                </a:effectLst>
                <a:ea typeface="隶书" charset="0"/>
                <a:cs typeface="隶书" charset="0"/>
              </a:rPr>
              <a:t>数据类型</a:t>
            </a:r>
            <a:endParaRPr lang="zh-CN" altLang="en-US">
              <a:effectLst>
                <a:outerShdw blurRad="38100" dist="38100" dir="2700000" algn="tl">
                  <a:srgbClr val="DDDDDD"/>
                </a:outerShdw>
              </a:effectLst>
              <a:ea typeface="隶书" charset="0"/>
              <a:cs typeface="隶书" charset="0"/>
            </a:endParaRPr>
          </a:p>
        </p:txBody>
      </p:sp>
      <p:sp>
        <p:nvSpPr>
          <p:cNvPr id="5"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指针运算意义</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6" name="Rectangle 2"/>
          <p:cNvSpPr>
            <a:spLocks noChangeArrowheads="1"/>
          </p:cNvSpPr>
          <p:nvPr/>
        </p:nvSpPr>
        <p:spPr bwMode="auto">
          <a:xfrm>
            <a:off x="452438" y="3786188"/>
            <a:ext cx="8620125" cy="1947862"/>
          </a:xfrm>
          <a:prstGeom prst="rect">
            <a:avLst/>
          </a:prstGeom>
          <a:noFill/>
          <a:ln w="9525">
            <a:noFill/>
            <a:miter lim="800000"/>
            <a:headEnd/>
            <a:tailEnd/>
          </a:ln>
          <a:effectLst/>
        </p:spPr>
        <p:txBody>
          <a:bodyPr/>
          <a:lstStyle>
            <a:lvl1pPr marL="228600" indent="-2286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Clr>
                <a:schemeClr val="accent2"/>
              </a:buClr>
              <a:buFont typeface="Wingdings" charset="2"/>
              <a:buChar char="v"/>
            </a:pPr>
            <a:r>
              <a:rPr kumimoji="0" lang="zh-CN" altLang="en-US" sz="2800" b="1">
                <a:solidFill>
                  <a:srgbClr val="3366FF"/>
                </a:solidFill>
                <a:effectLst>
                  <a:outerShdw blurRad="38100" dist="38100" dir="2700000" algn="tl">
                    <a:srgbClr val="C0C0C0"/>
                  </a:outerShdw>
                </a:effectLst>
                <a:sym typeface="Symbol" charset="2"/>
              </a:rPr>
              <a:t>指针的算术运算：</a:t>
            </a:r>
            <a:endParaRPr kumimoji="0" lang="zh-CN" altLang="zh-CN" sz="2800" b="1">
              <a:solidFill>
                <a:srgbClr val="3366FF"/>
              </a:solidFill>
              <a:effectLst>
                <a:outerShdw blurRad="38100" dist="38100" dir="2700000" algn="tl">
                  <a:srgbClr val="C0C0C0"/>
                </a:outerShdw>
              </a:effectLst>
              <a:sym typeface="Symbol" charset="2"/>
            </a:endParaRPr>
          </a:p>
          <a:p>
            <a:pPr lvl="1" eaLnBrk="1" hangingPunct="1">
              <a:spcBef>
                <a:spcPct val="20000"/>
              </a:spcBef>
              <a:buClr>
                <a:srgbClr val="FFCC00"/>
              </a:buClr>
              <a:buFont typeface="Wingdings" charset="2"/>
              <a:buChar char="l"/>
            </a:pPr>
            <a:r>
              <a:rPr kumimoji="0" lang="en-US" altLang="zh-CN">
                <a:effectLst/>
                <a:ea typeface="隶书" charset="0"/>
                <a:sym typeface="Symbol" charset="2"/>
              </a:rPr>
              <a:t>pi    p id  (i</a:t>
            </a:r>
            <a:r>
              <a:rPr kumimoji="0" lang="zh-CN" altLang="en-US">
                <a:effectLst/>
                <a:ea typeface="隶书" charset="0"/>
                <a:sym typeface="Symbol" charset="2"/>
              </a:rPr>
              <a:t>为整型数，</a:t>
            </a:r>
            <a:r>
              <a:rPr kumimoji="0" lang="en-US" altLang="zh-CN">
                <a:effectLst/>
                <a:ea typeface="隶书" charset="0"/>
                <a:sym typeface="Symbol" charset="2"/>
              </a:rPr>
              <a:t>d</a:t>
            </a:r>
            <a:r>
              <a:rPr kumimoji="0" lang="zh-CN" altLang="en-US">
                <a:effectLst/>
                <a:ea typeface="隶书" charset="0"/>
                <a:sym typeface="Symbol" charset="2"/>
              </a:rPr>
              <a:t>为</a:t>
            </a:r>
            <a:r>
              <a:rPr kumimoji="0" lang="en-US" altLang="zh-CN">
                <a:effectLst/>
                <a:ea typeface="隶书" charset="0"/>
                <a:sym typeface="Symbol" charset="2"/>
              </a:rPr>
              <a:t>p</a:t>
            </a:r>
            <a:r>
              <a:rPr kumimoji="0" lang="zh-CN" altLang="en-US">
                <a:effectLst/>
                <a:ea typeface="隶书" charset="0"/>
                <a:sym typeface="Symbol" charset="2"/>
              </a:rPr>
              <a:t>指向的变量所占字节数</a:t>
            </a:r>
            <a:r>
              <a:rPr kumimoji="0" lang="zh-CN" altLang="zh-CN">
                <a:effectLst/>
                <a:ea typeface="隶书" charset="0"/>
                <a:sym typeface="Symbol" charset="2"/>
              </a:rPr>
              <a:t>)</a:t>
            </a:r>
          </a:p>
          <a:p>
            <a:pPr lvl="1" eaLnBrk="1" hangingPunct="1">
              <a:spcBef>
                <a:spcPct val="20000"/>
              </a:spcBef>
              <a:buClr>
                <a:srgbClr val="FFCC00"/>
              </a:buClr>
              <a:buFont typeface="Wingdings" charset="2"/>
              <a:buChar char="l"/>
            </a:pPr>
            <a:r>
              <a:rPr kumimoji="0" lang="en-US" altLang="zh-CN">
                <a:effectLst/>
                <a:ea typeface="隶书" charset="0"/>
                <a:sym typeface="Symbol" charset="2"/>
              </a:rPr>
              <a:t>p++, p--, p+i, p-i, p+=i, p-=i</a:t>
            </a:r>
            <a:r>
              <a:rPr kumimoji="0" lang="zh-CN" altLang="en-US">
                <a:effectLst/>
                <a:ea typeface="隶书" charset="0"/>
                <a:sym typeface="Symbol" charset="2"/>
              </a:rPr>
              <a:t>等</a:t>
            </a:r>
            <a:endParaRPr kumimoji="0" lang="zh-CN" altLang="zh-CN">
              <a:effectLst/>
              <a:ea typeface="隶书" charset="0"/>
              <a:sym typeface="Symbol" charset="2"/>
            </a:endParaRPr>
          </a:p>
          <a:p>
            <a:pPr lvl="1" eaLnBrk="1" hangingPunct="1">
              <a:spcBef>
                <a:spcPct val="20000"/>
              </a:spcBef>
              <a:buClr>
                <a:srgbClr val="FFCC00"/>
              </a:buClr>
              <a:buFont typeface="Wingdings" charset="2"/>
              <a:buChar char="l"/>
            </a:pPr>
            <a:r>
              <a:rPr kumimoji="0" lang="zh-CN" altLang="en-US">
                <a:effectLst/>
                <a:ea typeface="隶书" charset="0"/>
                <a:sym typeface="Symbol" charset="2"/>
              </a:rPr>
              <a:t>若</a:t>
            </a:r>
            <a:r>
              <a:rPr kumimoji="0" lang="en-US" altLang="zh-CN">
                <a:effectLst/>
                <a:ea typeface="隶书" charset="0"/>
                <a:sym typeface="Symbol" charset="2"/>
              </a:rPr>
              <a:t>p1</a:t>
            </a:r>
            <a:r>
              <a:rPr kumimoji="0" lang="zh-CN" altLang="en-US">
                <a:effectLst/>
                <a:ea typeface="隶书" charset="0"/>
                <a:sym typeface="Symbol" charset="2"/>
              </a:rPr>
              <a:t>与</a:t>
            </a:r>
            <a:r>
              <a:rPr kumimoji="0" lang="en-US" altLang="zh-CN">
                <a:effectLst/>
                <a:ea typeface="隶书" charset="0"/>
                <a:sym typeface="Symbol" charset="2"/>
              </a:rPr>
              <a:t>p2</a:t>
            </a:r>
            <a:r>
              <a:rPr kumimoji="0" lang="zh-CN" altLang="en-US">
                <a:effectLst/>
                <a:ea typeface="隶书" charset="0"/>
                <a:sym typeface="Symbol" charset="2"/>
              </a:rPr>
              <a:t>指向同一数组，</a:t>
            </a:r>
            <a:r>
              <a:rPr kumimoji="0" lang="en-US" altLang="zh-CN">
                <a:effectLst/>
                <a:ea typeface="隶书" charset="0"/>
                <a:sym typeface="Symbol" charset="2"/>
              </a:rPr>
              <a:t>p1-p2=</a:t>
            </a:r>
            <a:r>
              <a:rPr kumimoji="0" lang="zh-CN" altLang="en-US">
                <a:effectLst/>
                <a:ea typeface="隶书" charset="0"/>
                <a:sym typeface="Symbol" charset="2"/>
              </a:rPr>
              <a:t>两指针间元素个数</a:t>
            </a:r>
            <a:r>
              <a:rPr kumimoji="0" lang="en-US" altLang="zh-CN">
                <a:effectLst/>
                <a:ea typeface="隶书" charset="0"/>
                <a:sym typeface="Symbol" charset="2"/>
              </a:rPr>
              <a:t>(p1-p2)/d</a:t>
            </a:r>
          </a:p>
          <a:p>
            <a:pPr lvl="1" eaLnBrk="1" hangingPunct="1">
              <a:spcBef>
                <a:spcPct val="20000"/>
              </a:spcBef>
              <a:buClr>
                <a:srgbClr val="FFCC00"/>
              </a:buClr>
              <a:buFont typeface="Wingdings" charset="2"/>
              <a:buChar char="l"/>
            </a:pPr>
            <a:r>
              <a:rPr kumimoji="0" lang="en-US" altLang="zh-CN">
                <a:effectLst/>
                <a:ea typeface="隶书" charset="0"/>
                <a:sym typeface="Symbol" charset="2"/>
              </a:rPr>
              <a:t>p1+p2  </a:t>
            </a:r>
            <a:r>
              <a:rPr kumimoji="0" lang="zh-CN" altLang="en-US">
                <a:effectLst/>
                <a:ea typeface="隶书" charset="0"/>
                <a:sym typeface="Symbol" charset="2"/>
              </a:rPr>
              <a:t>无意义</a:t>
            </a:r>
          </a:p>
        </p:txBody>
      </p:sp>
      <p:sp>
        <p:nvSpPr>
          <p:cNvPr id="2" name="日期占位符 1"/>
          <p:cNvSpPr>
            <a:spLocks noGrp="1"/>
          </p:cNvSpPr>
          <p:nvPr>
            <p:ph type="dt" sz="half" idx="10"/>
          </p:nvPr>
        </p:nvSpPr>
        <p:spPr/>
        <p:txBody>
          <a:bodyPr/>
          <a:lstStyle/>
          <a:p>
            <a:fld id="{652B285C-63A4-7648-BF7A-8664AC72F0ED}"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ox(out)">
                                      <p:cBhvr>
                                        <p:cTn id="7" dur="500"/>
                                        <p:tgtEl>
                                          <p:spTgt spid="139268"/>
                                        </p:tgtEl>
                                      </p:cBhvr>
                                    </p:animEffect>
                                  </p:childTnLst>
                                  <p:subTnLst>
                                    <p:set>
                                      <p:cBhvr override="childStyle">
                                        <p:cTn dur="1" fill="hold" display="0" masterRel="nextClick" afterEffect="1"/>
                                        <p:tgtEl>
                                          <p:spTgt spid="139268"/>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9269"/>
                                        </p:tgtEl>
                                        <p:attrNameLst>
                                          <p:attrName>style.visibility</p:attrName>
                                        </p:attrNameLst>
                                      </p:cBhvr>
                                      <p:to>
                                        <p:strVal val="visible"/>
                                      </p:to>
                                    </p:set>
                                    <p:animEffect transition="in" filter="box(out)">
                                      <p:cBhvr>
                                        <p:cTn id="12" dur="500"/>
                                        <p:tgtEl>
                                          <p:spTgt spid="139269"/>
                                        </p:tgtEl>
                                      </p:cBhvr>
                                    </p:animEffect>
                                  </p:childTnLst>
                                  <p:subTnLst>
                                    <p:set>
                                      <p:cBhvr override="childStyle">
                                        <p:cTn dur="1" fill="hold" display="0" masterRel="nextClick" afterEffect="1"/>
                                        <p:tgtEl>
                                          <p:spTgt spid="13926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nimBg="1" autoUpdateAnimBg="0"/>
      <p:bldP spid="139269" grpId="0" animBg="1" autoUpdateAnimBg="0"/>
      <p:bldP spid="6" grpId="0" build="p" bldLvl="4"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454025" y="1482725"/>
            <a:ext cx="4292600" cy="45720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2000" b="1">
                <a:effectLst>
                  <a:outerShdw blurRad="38100" dist="38100" dir="2700000" algn="tl">
                    <a:srgbClr val="DDDDDD"/>
                  </a:outerShdw>
                </a:effectLst>
                <a:cs typeface="宋体" charset="0"/>
              </a:rPr>
              <a:t>例  </a:t>
            </a:r>
            <a:r>
              <a:rPr lang="en-US" altLang="zh-CN" sz="2000" b="1">
                <a:effectLst>
                  <a:outerShdw blurRad="38100" dist="38100" dir="2700000" algn="tl">
                    <a:srgbClr val="DDDDDD"/>
                  </a:outerShdw>
                </a:effectLst>
                <a:cs typeface="宋体" charset="0"/>
              </a:rPr>
              <a:t>p</a:t>
            </a:r>
            <a:r>
              <a:rPr lang="zh-CN" sz="2000" b="1">
                <a:effectLst>
                  <a:outerShdw blurRad="38100" dist="38100" dir="2700000" algn="tl">
                    <a:srgbClr val="DDDDDD"/>
                  </a:outerShdw>
                </a:effectLst>
                <a:cs typeface="宋体" charset="0"/>
              </a:rPr>
              <a:t>指向</a:t>
            </a:r>
            <a:r>
              <a:rPr lang="en-US" altLang="zh-CN" sz="2000" b="1">
                <a:effectLst>
                  <a:outerShdw blurRad="38100" dist="38100" dir="2700000" algn="tl">
                    <a:srgbClr val="DDDDDD"/>
                  </a:outerShdw>
                </a:effectLst>
                <a:cs typeface="宋体" charset="0"/>
              </a:rPr>
              <a:t>float</a:t>
            </a:r>
            <a:r>
              <a:rPr lang="zh-CN" sz="2000" b="1">
                <a:effectLst>
                  <a:outerShdw blurRad="38100" dist="38100" dir="2700000" algn="tl">
                    <a:srgbClr val="DDDDDD"/>
                  </a:outerShdw>
                </a:effectLst>
                <a:cs typeface="宋体" charset="0"/>
              </a:rPr>
              <a:t>数，则 </a:t>
            </a:r>
            <a:r>
              <a:rPr lang="en-US" altLang="zh-CN" sz="2000" b="1">
                <a:effectLst>
                  <a:outerShdw blurRad="38100" dist="38100" dir="2700000" algn="tl">
                    <a:srgbClr val="DDDDDD"/>
                  </a:outerShdw>
                </a:effectLst>
                <a:cs typeface="宋体" charset="0"/>
              </a:rPr>
              <a:t>p+1 </a:t>
            </a:r>
            <a:r>
              <a:rPr lang="en-US" altLang="zh-CN" b="1">
                <a:effectLst>
                  <a:outerShdw blurRad="38100" dist="38100" dir="2700000" algn="tl">
                    <a:srgbClr val="DDDDDD"/>
                  </a:outerShdw>
                </a:effectLst>
                <a:cs typeface="宋体" charset="0"/>
                <a:sym typeface="Symbol" charset="0"/>
              </a:rPr>
              <a:t> p+1 4</a:t>
            </a:r>
            <a:endParaRPr lang="en-US" altLang="zh-CN" b="1">
              <a:solidFill>
                <a:schemeClr val="tx2"/>
              </a:solidFill>
              <a:effectLst>
                <a:outerShdw blurRad="38100" dist="38100" dir="2700000" algn="tl">
                  <a:srgbClr val="DDDDDD"/>
                </a:outerShdw>
              </a:effectLst>
              <a:cs typeface="宋体" charset="0"/>
              <a:sym typeface="Symbol" charset="0"/>
            </a:endParaRPr>
          </a:p>
        </p:txBody>
      </p:sp>
      <p:sp>
        <p:nvSpPr>
          <p:cNvPr id="22532" name="Text Box 4"/>
          <p:cNvSpPr txBox="1">
            <a:spLocks noChangeArrowheads="1"/>
          </p:cNvSpPr>
          <p:nvPr/>
        </p:nvSpPr>
        <p:spPr bwMode="auto">
          <a:xfrm>
            <a:off x="454025" y="2136775"/>
            <a:ext cx="3783013" cy="701675"/>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b="1">
                <a:effectLst>
                  <a:outerShdw blurRad="38100" dist="38100" dir="2700000" algn="tl">
                    <a:srgbClr val="C0C0C0"/>
                  </a:outerShdw>
                </a:effectLst>
              </a:rPr>
              <a:t>例  </a:t>
            </a:r>
            <a:r>
              <a:rPr kumimoji="0" lang="en-US" altLang="zh-CN" sz="2000" b="1">
                <a:effectLst>
                  <a:outerShdw blurRad="38100" dist="38100" dir="2700000" algn="tl">
                    <a:srgbClr val="C0C0C0"/>
                  </a:outerShdw>
                </a:effectLst>
              </a:rPr>
              <a:t>p</a:t>
            </a:r>
            <a:r>
              <a:rPr kumimoji="0" lang="zh-CN" altLang="en-US" sz="2000" b="1">
                <a:effectLst>
                  <a:outerShdw blurRad="38100" dist="38100" dir="2700000" algn="tl">
                    <a:srgbClr val="C0C0C0"/>
                  </a:outerShdw>
                </a:effectLst>
              </a:rPr>
              <a:t>指向</a:t>
            </a:r>
            <a:r>
              <a:rPr kumimoji="0" lang="en-US" altLang="zh-CN" sz="2000" b="1">
                <a:effectLst>
                  <a:outerShdw blurRad="38100" dist="38100" dir="2700000" algn="tl">
                    <a:srgbClr val="C0C0C0"/>
                  </a:outerShdw>
                </a:effectLst>
              </a:rPr>
              <a:t>int</a:t>
            </a:r>
            <a:r>
              <a:rPr kumimoji="0" lang="zh-CN" altLang="en-US" sz="2000" b="1">
                <a:effectLst>
                  <a:outerShdw blurRad="38100" dist="38100" dir="2700000" algn="tl">
                    <a:srgbClr val="C0C0C0"/>
                  </a:outerShdw>
                </a:effectLst>
              </a:rPr>
              <a:t>型数组，且</a:t>
            </a:r>
            <a:r>
              <a:rPr kumimoji="0" lang="en-US" altLang="zh-CN" sz="2000" b="1">
                <a:effectLst>
                  <a:outerShdw blurRad="38100" dist="38100" dir="2700000" algn="tl">
                    <a:srgbClr val="C0C0C0"/>
                  </a:outerShdw>
                </a:effectLst>
              </a:rPr>
              <a:t>p=&amp;a[0];</a:t>
            </a:r>
          </a:p>
          <a:p>
            <a:r>
              <a:rPr kumimoji="0" lang="en-US"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则</a:t>
            </a:r>
            <a:r>
              <a:rPr kumimoji="0" lang="en-US" altLang="zh-CN" sz="2000" b="1">
                <a:effectLst>
                  <a:outerShdw blurRad="38100" dist="38100" dir="2700000" algn="tl">
                    <a:srgbClr val="C0C0C0"/>
                  </a:outerShdw>
                </a:effectLst>
              </a:rPr>
              <a:t>p+1 </a:t>
            </a:r>
            <a:r>
              <a:rPr kumimoji="0" lang="zh-CN" altLang="en-US" sz="2000" b="1">
                <a:effectLst>
                  <a:outerShdw blurRad="38100" dist="38100" dir="2700000" algn="tl">
                    <a:srgbClr val="C0C0C0"/>
                  </a:outerShdw>
                </a:effectLst>
              </a:rPr>
              <a:t>指向</a:t>
            </a:r>
            <a:r>
              <a:rPr kumimoji="0" lang="en-US" altLang="zh-CN" sz="2000" b="1">
                <a:effectLst>
                  <a:outerShdw blurRad="38100" dist="38100" dir="2700000" algn="tl">
                    <a:srgbClr val="C0C0C0"/>
                  </a:outerShdw>
                </a:effectLst>
              </a:rPr>
              <a:t>a[1]</a:t>
            </a:r>
          </a:p>
        </p:txBody>
      </p:sp>
      <p:sp>
        <p:nvSpPr>
          <p:cNvPr id="22533" name="Text Box 5"/>
          <p:cNvSpPr txBox="1">
            <a:spLocks noChangeArrowheads="1"/>
          </p:cNvSpPr>
          <p:nvPr/>
        </p:nvSpPr>
        <p:spPr bwMode="auto">
          <a:xfrm>
            <a:off x="454025" y="2906713"/>
            <a:ext cx="2808288" cy="1311275"/>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b="1">
                <a:effectLst>
                  <a:outerShdw blurRad="38100" dist="38100" dir="2700000" algn="tl">
                    <a:srgbClr val="C0C0C0"/>
                  </a:outerShdw>
                </a:effectLst>
              </a:rPr>
              <a:t>例  </a:t>
            </a:r>
            <a:r>
              <a:rPr kumimoji="0" lang="en-US" altLang="zh-CN" sz="2000" b="1">
                <a:effectLst>
                  <a:outerShdw blurRad="38100" dist="38100" dir="2700000" algn="tl">
                    <a:srgbClr val="C0C0C0"/>
                  </a:outerShdw>
                </a:effectLst>
              </a:rPr>
              <a:t>short int  a[10];</a:t>
            </a:r>
          </a:p>
          <a:p>
            <a:r>
              <a:rPr kumimoji="0" lang="en-US" altLang="zh-CN" sz="2000" b="1">
                <a:effectLst>
                  <a:outerShdw blurRad="38100" dist="38100" dir="2700000" algn="tl">
                    <a:srgbClr val="C0C0C0"/>
                  </a:outerShdw>
                </a:effectLst>
              </a:rPr>
              <a:t>      short int   *p=&amp;a[2];</a:t>
            </a:r>
          </a:p>
          <a:p>
            <a:r>
              <a:rPr kumimoji="0" lang="en-US" altLang="zh-CN" sz="2000" b="1">
                <a:effectLst>
                  <a:outerShdw blurRad="38100" dist="38100" dir="2700000" algn="tl">
                    <a:srgbClr val="C0C0C0"/>
                  </a:outerShdw>
                </a:effectLst>
              </a:rPr>
              <a:t>      p++;</a:t>
            </a:r>
          </a:p>
          <a:p>
            <a:r>
              <a:rPr kumimoji="0" lang="en-US" altLang="zh-CN" sz="2000" b="1">
                <a:effectLst>
                  <a:outerShdw blurRad="38100" dist="38100" dir="2700000" algn="tl">
                    <a:srgbClr val="C0C0C0"/>
                  </a:outerShdw>
                </a:effectLst>
              </a:rPr>
              <a:t>      *p=1;</a:t>
            </a:r>
          </a:p>
        </p:txBody>
      </p:sp>
      <p:sp>
        <p:nvSpPr>
          <p:cNvPr id="22567" name="Text Box 39"/>
          <p:cNvSpPr txBox="1">
            <a:spLocks noChangeArrowheads="1"/>
          </p:cNvSpPr>
          <p:nvPr/>
        </p:nvSpPr>
        <p:spPr bwMode="auto">
          <a:xfrm>
            <a:off x="454025" y="4332288"/>
            <a:ext cx="2744788" cy="1311275"/>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b="1">
                <a:effectLst>
                  <a:outerShdw blurRad="38100" dist="38100" dir="2700000" algn="tl">
                    <a:srgbClr val="C0C0C0"/>
                  </a:outerShdw>
                </a:effectLst>
              </a:rPr>
              <a:t>例 </a:t>
            </a:r>
            <a:r>
              <a:rPr kumimoji="0" lang="en-US" altLang="zh-CN" sz="2000" b="1">
                <a:effectLst>
                  <a:outerShdw blurRad="38100" dist="38100" dir="2700000" algn="tl">
                    <a:srgbClr val="C0C0C0"/>
                  </a:outerShdw>
                </a:effectLst>
              </a:rPr>
              <a:t>short int a[10];</a:t>
            </a:r>
          </a:p>
          <a:p>
            <a:pPr eaLnBrk="1" hangingPunct="1"/>
            <a:r>
              <a:rPr kumimoji="0" lang="en-US" altLang="zh-CN" sz="2000" b="1">
                <a:effectLst>
                  <a:outerShdw blurRad="38100" dist="38100" dir="2700000" algn="tl">
                    <a:srgbClr val="C0C0C0"/>
                  </a:outerShdw>
                </a:effectLst>
              </a:rPr>
              <a:t>     short int *p1=&amp;a[2];</a:t>
            </a:r>
          </a:p>
          <a:p>
            <a:pPr eaLnBrk="1" hangingPunct="1"/>
            <a:r>
              <a:rPr kumimoji="0" lang="en-US" altLang="zh-CN" sz="2000" b="1">
                <a:effectLst>
                  <a:outerShdw blurRad="38100" dist="38100" dir="2700000" algn="tl">
                    <a:srgbClr val="C0C0C0"/>
                  </a:outerShdw>
                </a:effectLst>
              </a:rPr>
              <a:t>     short int *p2=&amp;a[5];</a:t>
            </a:r>
          </a:p>
          <a:p>
            <a:pPr eaLnBrk="1" hangingPunct="1"/>
            <a:r>
              <a:rPr kumimoji="0" lang="en-US"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则：</a:t>
            </a:r>
            <a:r>
              <a:rPr kumimoji="0" lang="en-US" altLang="zh-CN" sz="2000" b="1">
                <a:effectLst>
                  <a:outerShdw blurRad="38100" dist="38100" dir="2700000" algn="tl">
                    <a:srgbClr val="C0C0C0"/>
                  </a:outerShdw>
                </a:effectLst>
              </a:rPr>
              <a:t>p2-p1=3;</a:t>
            </a:r>
          </a:p>
        </p:txBody>
      </p:sp>
      <p:grpSp>
        <p:nvGrpSpPr>
          <p:cNvPr id="2" name="Group 54"/>
          <p:cNvGrpSpPr>
            <a:grpSpLocks/>
          </p:cNvGrpSpPr>
          <p:nvPr/>
        </p:nvGrpSpPr>
        <p:grpSpPr bwMode="auto">
          <a:xfrm>
            <a:off x="4545013" y="1404938"/>
            <a:ext cx="3905250" cy="4221162"/>
            <a:chOff x="2863" y="1462"/>
            <a:chExt cx="2460" cy="2659"/>
          </a:xfrm>
        </p:grpSpPr>
        <p:grpSp>
          <p:nvGrpSpPr>
            <p:cNvPr id="73736" name="Group 37"/>
            <p:cNvGrpSpPr>
              <a:grpSpLocks/>
            </p:cNvGrpSpPr>
            <p:nvPr/>
          </p:nvGrpSpPr>
          <p:grpSpPr bwMode="auto">
            <a:xfrm>
              <a:off x="2863" y="1462"/>
              <a:ext cx="2460" cy="2659"/>
              <a:chOff x="3152" y="1307"/>
              <a:chExt cx="2460" cy="2659"/>
            </a:xfrm>
          </p:grpSpPr>
          <p:grpSp>
            <p:nvGrpSpPr>
              <p:cNvPr id="73747" name="Group 6"/>
              <p:cNvGrpSpPr>
                <a:grpSpLocks/>
              </p:cNvGrpSpPr>
              <p:nvPr/>
            </p:nvGrpSpPr>
            <p:grpSpPr bwMode="auto">
              <a:xfrm>
                <a:off x="3152" y="1307"/>
                <a:ext cx="2460" cy="2659"/>
                <a:chOff x="3152" y="1307"/>
                <a:chExt cx="2460" cy="2659"/>
              </a:xfrm>
            </p:grpSpPr>
            <p:sp>
              <p:nvSpPr>
                <p:cNvPr id="22535" name="Rectangle 7"/>
                <p:cNvSpPr>
                  <a:spLocks noChangeArrowheads="1"/>
                </p:cNvSpPr>
                <p:nvPr/>
              </p:nvSpPr>
              <p:spPr bwMode="auto">
                <a:xfrm>
                  <a:off x="4122" y="1544"/>
                  <a:ext cx="1134" cy="2422"/>
                </a:xfrm>
                <a:prstGeom prst="rect">
                  <a:avLst/>
                </a:prstGeom>
                <a:solidFill>
                  <a:srgbClr val="FFFFFF"/>
                </a:solidFill>
                <a:ln w="9525">
                  <a:solidFill>
                    <a:srgbClr val="000000"/>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2536" name="Line 8"/>
                <p:cNvSpPr>
                  <a:spLocks noChangeShapeType="1"/>
                </p:cNvSpPr>
                <p:nvPr/>
              </p:nvSpPr>
              <p:spPr bwMode="auto">
                <a:xfrm>
                  <a:off x="4122" y="1777"/>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37" name="Line 9"/>
                <p:cNvSpPr>
                  <a:spLocks noChangeShapeType="1"/>
                </p:cNvSpPr>
                <p:nvPr/>
              </p:nvSpPr>
              <p:spPr bwMode="auto">
                <a:xfrm>
                  <a:off x="4128" y="1995"/>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38" name="Line 10"/>
                <p:cNvSpPr>
                  <a:spLocks noChangeShapeType="1"/>
                </p:cNvSpPr>
                <p:nvPr/>
              </p:nvSpPr>
              <p:spPr bwMode="auto">
                <a:xfrm>
                  <a:off x="4107" y="2218"/>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39" name="Line 11"/>
                <p:cNvSpPr>
                  <a:spLocks noChangeShapeType="1"/>
                </p:cNvSpPr>
                <p:nvPr/>
              </p:nvSpPr>
              <p:spPr bwMode="auto">
                <a:xfrm>
                  <a:off x="4129" y="2462"/>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0" name="Line 12"/>
                <p:cNvSpPr>
                  <a:spLocks noChangeShapeType="1"/>
                </p:cNvSpPr>
                <p:nvPr/>
              </p:nvSpPr>
              <p:spPr bwMode="auto">
                <a:xfrm>
                  <a:off x="4136" y="2702"/>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1" name="Line 13"/>
                <p:cNvSpPr>
                  <a:spLocks noChangeShapeType="1"/>
                </p:cNvSpPr>
                <p:nvPr/>
              </p:nvSpPr>
              <p:spPr bwMode="auto">
                <a:xfrm>
                  <a:off x="4125" y="2947"/>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2" name="Line 14"/>
                <p:cNvSpPr>
                  <a:spLocks noChangeShapeType="1"/>
                </p:cNvSpPr>
                <p:nvPr/>
              </p:nvSpPr>
              <p:spPr bwMode="auto">
                <a:xfrm>
                  <a:off x="4125" y="3214"/>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3" name="Line 15"/>
                <p:cNvSpPr>
                  <a:spLocks noChangeShapeType="1"/>
                </p:cNvSpPr>
                <p:nvPr/>
              </p:nvSpPr>
              <p:spPr bwMode="auto">
                <a:xfrm>
                  <a:off x="4136" y="3469"/>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4" name="Line 16"/>
                <p:cNvSpPr>
                  <a:spLocks noChangeShapeType="1"/>
                </p:cNvSpPr>
                <p:nvPr/>
              </p:nvSpPr>
              <p:spPr bwMode="auto">
                <a:xfrm>
                  <a:off x="4136" y="3736"/>
                  <a:ext cx="1134"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22545" name="Text Box 17"/>
                <p:cNvSpPr txBox="1">
                  <a:spLocks noChangeArrowheads="1"/>
                </p:cNvSpPr>
                <p:nvPr/>
              </p:nvSpPr>
              <p:spPr bwMode="auto">
                <a:xfrm>
                  <a:off x="5239" y="1530"/>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a[0]</a:t>
                  </a:r>
                </a:p>
              </p:txBody>
            </p:sp>
            <p:sp>
              <p:nvSpPr>
                <p:cNvPr id="22546" name="Text Box 18"/>
                <p:cNvSpPr txBox="1">
                  <a:spLocks noChangeArrowheads="1"/>
                </p:cNvSpPr>
                <p:nvPr/>
              </p:nvSpPr>
              <p:spPr bwMode="auto">
                <a:xfrm>
                  <a:off x="5239" y="1772"/>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a[1]</a:t>
                  </a:r>
                </a:p>
              </p:txBody>
            </p:sp>
            <p:sp>
              <p:nvSpPr>
                <p:cNvPr id="22547" name="Text Box 19"/>
                <p:cNvSpPr txBox="1">
                  <a:spLocks noChangeArrowheads="1"/>
                </p:cNvSpPr>
                <p:nvPr/>
              </p:nvSpPr>
              <p:spPr bwMode="auto">
                <a:xfrm>
                  <a:off x="5239" y="2013"/>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a[2]</a:t>
                  </a:r>
                </a:p>
              </p:txBody>
            </p:sp>
            <p:sp>
              <p:nvSpPr>
                <p:cNvPr id="22548" name="Text Box 20"/>
                <p:cNvSpPr txBox="1">
                  <a:spLocks noChangeArrowheads="1"/>
                </p:cNvSpPr>
                <p:nvPr/>
              </p:nvSpPr>
              <p:spPr bwMode="auto">
                <a:xfrm>
                  <a:off x="5239" y="2255"/>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a[3]</a:t>
                  </a:r>
                </a:p>
              </p:txBody>
            </p:sp>
            <p:sp>
              <p:nvSpPr>
                <p:cNvPr id="22549" name="Text Box 21"/>
                <p:cNvSpPr txBox="1">
                  <a:spLocks noChangeArrowheads="1"/>
                </p:cNvSpPr>
                <p:nvPr/>
              </p:nvSpPr>
              <p:spPr bwMode="auto">
                <a:xfrm>
                  <a:off x="5239" y="2496"/>
                  <a:ext cx="373" cy="250"/>
                </a:xfrm>
                <a:prstGeom prst="rect">
                  <a:avLst/>
                </a:prstGeom>
                <a:noFill/>
                <a:ln w="9525">
                  <a:noFill/>
                  <a:miter lim="800000"/>
                  <a:headEnd/>
                  <a:tailEnd/>
                </a:ln>
                <a:effectLst/>
              </p:spPr>
              <p:txBody>
                <a:bodyPr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a[4]</a:t>
                  </a:r>
                </a:p>
              </p:txBody>
            </p:sp>
            <p:sp>
              <p:nvSpPr>
                <p:cNvPr id="22550" name="Text Box 22"/>
                <p:cNvSpPr txBox="1">
                  <a:spLocks noChangeArrowheads="1"/>
                </p:cNvSpPr>
                <p:nvPr/>
              </p:nvSpPr>
              <p:spPr bwMode="auto">
                <a:xfrm>
                  <a:off x="5239" y="2738"/>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a[5]</a:t>
                  </a:r>
                </a:p>
              </p:txBody>
            </p:sp>
            <p:sp>
              <p:nvSpPr>
                <p:cNvPr id="22551" name="Text Box 23"/>
                <p:cNvSpPr txBox="1">
                  <a:spLocks noChangeArrowheads="1"/>
                </p:cNvSpPr>
                <p:nvPr/>
              </p:nvSpPr>
              <p:spPr bwMode="auto">
                <a:xfrm>
                  <a:off x="5239" y="2979"/>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a[6]</a:t>
                  </a:r>
                </a:p>
              </p:txBody>
            </p:sp>
            <p:sp>
              <p:nvSpPr>
                <p:cNvPr id="22552" name="Text Box 24"/>
                <p:cNvSpPr txBox="1">
                  <a:spLocks noChangeArrowheads="1"/>
                </p:cNvSpPr>
                <p:nvPr/>
              </p:nvSpPr>
              <p:spPr bwMode="auto">
                <a:xfrm>
                  <a:off x="5239" y="3221"/>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a[7]</a:t>
                  </a:r>
                </a:p>
              </p:txBody>
            </p:sp>
            <p:sp>
              <p:nvSpPr>
                <p:cNvPr id="22553" name="Text Box 25"/>
                <p:cNvSpPr txBox="1">
                  <a:spLocks noChangeArrowheads="1"/>
                </p:cNvSpPr>
                <p:nvPr/>
              </p:nvSpPr>
              <p:spPr bwMode="auto">
                <a:xfrm>
                  <a:off x="5239" y="3462"/>
                  <a:ext cx="373" cy="250"/>
                </a:xfrm>
                <a:prstGeom prst="rect">
                  <a:avLst/>
                </a:prstGeom>
                <a:noFill/>
                <a:ln w="9525">
                  <a:noFill/>
                  <a:miter lim="800000"/>
                  <a:headEnd/>
                  <a:tailEnd/>
                </a:ln>
                <a:effectLst/>
              </p:spPr>
              <p:txBody>
                <a:bodyPr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a[8]</a:t>
                  </a:r>
                </a:p>
              </p:txBody>
            </p:sp>
            <p:sp>
              <p:nvSpPr>
                <p:cNvPr id="22554" name="Text Box 26"/>
                <p:cNvSpPr txBox="1">
                  <a:spLocks noChangeArrowheads="1"/>
                </p:cNvSpPr>
                <p:nvPr/>
              </p:nvSpPr>
              <p:spPr bwMode="auto">
                <a:xfrm>
                  <a:off x="5239" y="3703"/>
                  <a:ext cx="37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a[9]</a:t>
                  </a:r>
                </a:p>
              </p:txBody>
            </p:sp>
            <p:sp>
              <p:nvSpPr>
                <p:cNvPr id="22555" name="Text Box 27"/>
                <p:cNvSpPr txBox="1">
                  <a:spLocks noChangeArrowheads="1"/>
                </p:cNvSpPr>
                <p:nvPr/>
              </p:nvSpPr>
              <p:spPr bwMode="auto">
                <a:xfrm>
                  <a:off x="4426" y="1307"/>
                  <a:ext cx="507"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a</a:t>
                  </a:r>
                  <a:r>
                    <a:rPr lang="zh-CN" sz="2000">
                      <a:effectLst>
                        <a:outerShdw blurRad="38100" dist="38100" dir="2700000" algn="tl">
                          <a:srgbClr val="DDDDDD"/>
                        </a:outerShdw>
                      </a:effectLst>
                      <a:cs typeface="宋体" charset="0"/>
                    </a:rPr>
                    <a:t>数组</a:t>
                  </a:r>
                  <a:endParaRPr lang="zh-CN" altLang="en-US" sz="2000">
                    <a:effectLst>
                      <a:outerShdw blurRad="38100" dist="38100" dir="2700000" algn="tl">
                        <a:srgbClr val="DDDDDD"/>
                      </a:outerShdw>
                    </a:effectLst>
                    <a:cs typeface="宋体" charset="0"/>
                  </a:endParaRPr>
                </a:p>
              </p:txBody>
            </p:sp>
            <p:sp>
              <p:nvSpPr>
                <p:cNvPr id="22556" name="Line 28"/>
                <p:cNvSpPr>
                  <a:spLocks noChangeShapeType="1"/>
                </p:cNvSpPr>
                <p:nvPr/>
              </p:nvSpPr>
              <p:spPr bwMode="auto">
                <a:xfrm>
                  <a:off x="3745" y="1555"/>
                  <a:ext cx="378" cy="0"/>
                </a:xfrm>
                <a:prstGeom prst="line">
                  <a:avLst/>
                </a:prstGeom>
                <a:noFill/>
                <a:ln w="9525">
                  <a:solidFill>
                    <a:srgbClr val="000000"/>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2557" name="Text Box 29"/>
                <p:cNvSpPr txBox="1">
                  <a:spLocks noChangeArrowheads="1"/>
                </p:cNvSpPr>
                <p:nvPr/>
              </p:nvSpPr>
              <p:spPr bwMode="auto">
                <a:xfrm>
                  <a:off x="3458" y="1397"/>
                  <a:ext cx="19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p</a:t>
                  </a:r>
                </a:p>
              </p:txBody>
            </p:sp>
            <p:sp>
              <p:nvSpPr>
                <p:cNvPr id="22558" name="Line 30"/>
                <p:cNvSpPr>
                  <a:spLocks noChangeShapeType="1"/>
                </p:cNvSpPr>
                <p:nvPr/>
              </p:nvSpPr>
              <p:spPr bwMode="auto">
                <a:xfrm>
                  <a:off x="3756" y="1778"/>
                  <a:ext cx="367" cy="0"/>
                </a:xfrm>
                <a:prstGeom prst="line">
                  <a:avLst/>
                </a:prstGeom>
                <a:noFill/>
                <a:ln w="9525">
                  <a:solidFill>
                    <a:srgbClr val="000000"/>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2559" name="Text Box 31"/>
                <p:cNvSpPr txBox="1">
                  <a:spLocks noChangeArrowheads="1"/>
                </p:cNvSpPr>
                <p:nvPr/>
              </p:nvSpPr>
              <p:spPr bwMode="auto">
                <a:xfrm>
                  <a:off x="3156" y="1642"/>
                  <a:ext cx="647"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p+1,a+1</a:t>
                  </a:r>
                </a:p>
              </p:txBody>
            </p:sp>
            <p:sp>
              <p:nvSpPr>
                <p:cNvPr id="22560" name="Line 32"/>
                <p:cNvSpPr>
                  <a:spLocks noChangeShapeType="1"/>
                </p:cNvSpPr>
                <p:nvPr/>
              </p:nvSpPr>
              <p:spPr bwMode="auto">
                <a:xfrm>
                  <a:off x="3767" y="2700"/>
                  <a:ext cx="356" cy="0"/>
                </a:xfrm>
                <a:prstGeom prst="line">
                  <a:avLst/>
                </a:prstGeom>
                <a:noFill/>
                <a:ln w="9525">
                  <a:solidFill>
                    <a:srgbClr val="000000"/>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2561" name="Text Box 33"/>
                <p:cNvSpPr txBox="1">
                  <a:spLocks noChangeArrowheads="1"/>
                </p:cNvSpPr>
                <p:nvPr/>
              </p:nvSpPr>
              <p:spPr bwMode="auto">
                <a:xfrm>
                  <a:off x="3189" y="2549"/>
                  <a:ext cx="575"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p+i,a+i</a:t>
                  </a:r>
                </a:p>
              </p:txBody>
            </p:sp>
            <p:sp>
              <p:nvSpPr>
                <p:cNvPr id="22562" name="Line 34"/>
                <p:cNvSpPr>
                  <a:spLocks noChangeShapeType="1"/>
                </p:cNvSpPr>
                <p:nvPr/>
              </p:nvSpPr>
              <p:spPr bwMode="auto">
                <a:xfrm>
                  <a:off x="3767" y="3733"/>
                  <a:ext cx="367" cy="0"/>
                </a:xfrm>
                <a:prstGeom prst="line">
                  <a:avLst/>
                </a:prstGeom>
                <a:noFill/>
                <a:ln w="9525">
                  <a:solidFill>
                    <a:srgbClr val="000000"/>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2563" name="Text Box 35"/>
                <p:cNvSpPr txBox="1">
                  <a:spLocks noChangeArrowheads="1"/>
                </p:cNvSpPr>
                <p:nvPr/>
              </p:nvSpPr>
              <p:spPr bwMode="auto">
                <a:xfrm>
                  <a:off x="3152" y="3594"/>
                  <a:ext cx="647"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p+9,a+9</a:t>
                  </a:r>
                </a:p>
              </p:txBody>
            </p:sp>
          </p:grpSp>
          <p:sp>
            <p:nvSpPr>
              <p:cNvPr id="22564" name="Text Box 36"/>
              <p:cNvSpPr txBox="1">
                <a:spLocks noChangeArrowheads="1"/>
              </p:cNvSpPr>
              <p:nvPr/>
            </p:nvSpPr>
            <p:spPr bwMode="auto">
              <a:xfrm>
                <a:off x="4599" y="2195"/>
                <a:ext cx="116" cy="250"/>
              </a:xfrm>
              <a:prstGeom prst="rect">
                <a:avLst/>
              </a:prstGeom>
              <a:noFill/>
              <a:ln w="9525">
                <a:noFill/>
                <a:miter lim="800000"/>
                <a:headEnd/>
                <a:tailEnd/>
              </a:ln>
              <a:effectLst/>
            </p:spPr>
            <p:txBody>
              <a:bodyPr wrap="none">
                <a:spAutoFit/>
              </a:bodyPr>
              <a:lstStyle/>
              <a:p>
                <a:pPr eaLnBrk="1" hangingPunct="1">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grpSp>
        <p:sp>
          <p:nvSpPr>
            <p:cNvPr id="22569" name="Line 41"/>
            <p:cNvSpPr>
              <a:spLocks noChangeShapeType="1"/>
            </p:cNvSpPr>
            <p:nvPr/>
          </p:nvSpPr>
          <p:spPr bwMode="auto">
            <a:xfrm>
              <a:off x="3823" y="1811"/>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0" name="Line 42"/>
            <p:cNvSpPr>
              <a:spLocks noChangeShapeType="1"/>
            </p:cNvSpPr>
            <p:nvPr/>
          </p:nvSpPr>
          <p:spPr bwMode="auto">
            <a:xfrm>
              <a:off x="3823" y="2054"/>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1" name="Line 43"/>
            <p:cNvSpPr>
              <a:spLocks noChangeShapeType="1"/>
            </p:cNvSpPr>
            <p:nvPr/>
          </p:nvSpPr>
          <p:spPr bwMode="auto">
            <a:xfrm>
              <a:off x="3823" y="2275"/>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2" name="Line 44"/>
            <p:cNvSpPr>
              <a:spLocks noChangeShapeType="1"/>
            </p:cNvSpPr>
            <p:nvPr/>
          </p:nvSpPr>
          <p:spPr bwMode="auto">
            <a:xfrm>
              <a:off x="3823" y="2508"/>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3" name="Line 45"/>
            <p:cNvSpPr>
              <a:spLocks noChangeShapeType="1"/>
            </p:cNvSpPr>
            <p:nvPr/>
          </p:nvSpPr>
          <p:spPr bwMode="auto">
            <a:xfrm>
              <a:off x="3823" y="2750"/>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4" name="Line 46"/>
            <p:cNvSpPr>
              <a:spLocks noChangeShapeType="1"/>
            </p:cNvSpPr>
            <p:nvPr/>
          </p:nvSpPr>
          <p:spPr bwMode="auto">
            <a:xfrm>
              <a:off x="3823" y="2994"/>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5" name="Line 47"/>
            <p:cNvSpPr>
              <a:spLocks noChangeShapeType="1"/>
            </p:cNvSpPr>
            <p:nvPr/>
          </p:nvSpPr>
          <p:spPr bwMode="auto">
            <a:xfrm>
              <a:off x="3823" y="3514"/>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6" name="Line 48"/>
            <p:cNvSpPr>
              <a:spLocks noChangeShapeType="1"/>
            </p:cNvSpPr>
            <p:nvPr/>
          </p:nvSpPr>
          <p:spPr bwMode="auto">
            <a:xfrm>
              <a:off x="3823" y="3757"/>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7" name="Line 49"/>
            <p:cNvSpPr>
              <a:spLocks noChangeShapeType="1"/>
            </p:cNvSpPr>
            <p:nvPr/>
          </p:nvSpPr>
          <p:spPr bwMode="auto">
            <a:xfrm>
              <a:off x="3823" y="4001"/>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sp>
          <p:nvSpPr>
            <p:cNvPr id="22579" name="Line 51"/>
            <p:cNvSpPr>
              <a:spLocks noChangeShapeType="1"/>
            </p:cNvSpPr>
            <p:nvPr/>
          </p:nvSpPr>
          <p:spPr bwMode="auto">
            <a:xfrm>
              <a:off x="3823" y="3238"/>
              <a:ext cx="1133" cy="0"/>
            </a:xfrm>
            <a:prstGeom prst="line">
              <a:avLst/>
            </a:prstGeom>
            <a:noFill/>
            <a:ln w="9525">
              <a:solidFill>
                <a:schemeClr val="tx1"/>
              </a:solidFill>
              <a:prstDash val="dash"/>
              <a:round/>
              <a:headEnd/>
              <a:tailEnd/>
            </a:ln>
            <a:effectLst/>
          </p:spPr>
          <p:txBody>
            <a:bodyPr wrap="none" anchor="ctr"/>
            <a:lstStyle/>
            <a:p>
              <a:pPr>
                <a:defRPr/>
              </a:pPr>
              <a:endParaRPr lang="zh-CN" altLang="en-US">
                <a:latin typeface="Times New Roman" pitchFamily="18" charset="0"/>
                <a:ea typeface="+mn-ea"/>
              </a:endParaRPr>
            </a:p>
          </p:txBody>
        </p:sp>
      </p:grpSp>
      <p:sp>
        <p:nvSpPr>
          <p:cNvPr id="22581" name="Text Box 53"/>
          <p:cNvSpPr txBox="1">
            <a:spLocks noChangeArrowheads="1"/>
          </p:cNvSpPr>
          <p:nvPr/>
        </p:nvSpPr>
        <p:spPr bwMode="auto">
          <a:xfrm>
            <a:off x="6842125" y="2800350"/>
            <a:ext cx="3365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a:solidFill>
                  <a:schemeClr val="tx2"/>
                </a:solidFill>
                <a:effectLst>
                  <a:outerShdw blurRad="38100" dist="38100" dir="2700000" algn="tl">
                    <a:srgbClr val="DDDDDD"/>
                  </a:outerShdw>
                </a:effectLst>
                <a:cs typeface="宋体" charset="0"/>
              </a:rPr>
              <a:t>1</a:t>
            </a:r>
            <a:endParaRPr lang="en-US" altLang="zh-CN">
              <a:effectLst>
                <a:outerShdw blurRad="38100" dist="38100" dir="2700000" algn="tl">
                  <a:srgbClr val="DDDDDD"/>
                </a:outerShdw>
              </a:effectLst>
              <a:cs typeface="宋体" charset="0"/>
            </a:endParaRPr>
          </a:p>
        </p:txBody>
      </p:sp>
      <p:sp>
        <p:nvSpPr>
          <p:cNvPr id="51"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指针运算意义</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6D17A947-3FF0-004B-B66E-A47E467E8E19}"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7188" y="1071563"/>
            <a:ext cx="8262937"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Clr>
                <a:schemeClr val="accent2"/>
              </a:buClr>
              <a:buFont typeface="Wingdings" charset="2"/>
              <a:buChar char="v"/>
            </a:pPr>
            <a:r>
              <a:rPr kumimoji="0" lang="zh-CN" altLang="en-US" sz="3200">
                <a:effectLst/>
                <a:ea typeface="隶书" charset="0"/>
                <a:sym typeface="Symbol" charset="2"/>
              </a:rPr>
              <a:t>指针变量的关系运算</a:t>
            </a:r>
          </a:p>
          <a:p>
            <a:pPr lvl="1" eaLnBrk="1" hangingPunct="1">
              <a:spcBef>
                <a:spcPct val="20000"/>
              </a:spcBef>
              <a:buClr>
                <a:srgbClr val="FFCC00"/>
              </a:buClr>
              <a:buFont typeface="Wingdings" charset="2"/>
              <a:buChar char="l"/>
            </a:pPr>
            <a:r>
              <a:rPr kumimoji="0" lang="zh-CN" altLang="en-US" sz="2800">
                <a:effectLst/>
                <a:ea typeface="隶书" charset="0"/>
                <a:sym typeface="Symbol" charset="2"/>
              </a:rPr>
              <a:t>若</a:t>
            </a:r>
            <a:r>
              <a:rPr kumimoji="0" lang="en-US" altLang="zh-CN" sz="2800">
                <a:effectLst/>
                <a:ea typeface="隶书" charset="0"/>
                <a:sym typeface="Symbol" charset="2"/>
              </a:rPr>
              <a:t>p1</a:t>
            </a:r>
            <a:r>
              <a:rPr kumimoji="0" lang="zh-CN" altLang="en-US" sz="2800">
                <a:effectLst/>
                <a:ea typeface="隶书" charset="0"/>
                <a:sym typeface="Symbol" charset="2"/>
              </a:rPr>
              <a:t>和</a:t>
            </a:r>
            <a:r>
              <a:rPr kumimoji="0" lang="en-US" altLang="zh-CN" sz="2800">
                <a:effectLst/>
                <a:ea typeface="隶书" charset="0"/>
                <a:sym typeface="Symbol" charset="2"/>
              </a:rPr>
              <a:t>p2</a:t>
            </a:r>
            <a:r>
              <a:rPr kumimoji="0" lang="zh-CN" altLang="en-US" sz="2800">
                <a:effectLst/>
                <a:ea typeface="隶书" charset="0"/>
                <a:sym typeface="Symbol" charset="2"/>
              </a:rPr>
              <a:t>指向同一数组，则</a:t>
            </a:r>
            <a:endParaRPr kumimoji="0" lang="zh-CN" altLang="zh-CN" sz="2800">
              <a:effectLst/>
              <a:ea typeface="隶书" charset="0"/>
              <a:sym typeface="Symbol" charset="2"/>
            </a:endParaRPr>
          </a:p>
          <a:p>
            <a:pPr lvl="2" eaLnBrk="1" hangingPunct="1">
              <a:spcBef>
                <a:spcPct val="20000"/>
              </a:spcBef>
              <a:buClr>
                <a:srgbClr val="FF00FF"/>
              </a:buClr>
              <a:buFont typeface="Wingdings" charset="2"/>
              <a:buChar char="u"/>
            </a:pPr>
            <a:r>
              <a:rPr kumimoji="0" lang="en-US" altLang="zh-CN" sz="2800">
                <a:effectLst/>
                <a:ea typeface="隶书" charset="0"/>
                <a:sym typeface="Symbol" charset="2"/>
              </a:rPr>
              <a:t>p1&lt;p2    </a:t>
            </a:r>
            <a:r>
              <a:rPr kumimoji="0" lang="zh-CN" altLang="en-US" sz="2800">
                <a:effectLst/>
                <a:ea typeface="隶书" charset="0"/>
                <a:sym typeface="Symbol" charset="2"/>
              </a:rPr>
              <a:t>表示</a:t>
            </a:r>
            <a:r>
              <a:rPr kumimoji="0" lang="en-US" altLang="zh-CN" sz="2800">
                <a:effectLst/>
                <a:ea typeface="隶书" charset="0"/>
                <a:sym typeface="Symbol" charset="2"/>
              </a:rPr>
              <a:t>p1</a:t>
            </a:r>
            <a:r>
              <a:rPr kumimoji="0" lang="zh-CN" altLang="en-US" sz="2800">
                <a:effectLst/>
                <a:ea typeface="隶书" charset="0"/>
                <a:sym typeface="Symbol" charset="2"/>
              </a:rPr>
              <a:t>指的元素在前</a:t>
            </a:r>
            <a:endParaRPr kumimoji="0" lang="zh-CN" altLang="zh-CN" sz="2800">
              <a:effectLst/>
              <a:ea typeface="隶书" charset="0"/>
              <a:sym typeface="Symbol" charset="2"/>
            </a:endParaRPr>
          </a:p>
          <a:p>
            <a:pPr lvl="2" eaLnBrk="1" hangingPunct="1">
              <a:spcBef>
                <a:spcPct val="20000"/>
              </a:spcBef>
              <a:buClr>
                <a:srgbClr val="FF00FF"/>
              </a:buClr>
              <a:buFont typeface="Wingdings" charset="2"/>
              <a:buChar char="u"/>
            </a:pPr>
            <a:r>
              <a:rPr kumimoji="0" lang="en-US" altLang="zh-CN" sz="2800">
                <a:effectLst/>
                <a:ea typeface="隶书" charset="0"/>
                <a:sym typeface="Symbol" charset="2"/>
              </a:rPr>
              <a:t>p1&gt;p2    </a:t>
            </a:r>
            <a:r>
              <a:rPr kumimoji="0" lang="zh-CN" altLang="en-US" sz="2800">
                <a:effectLst/>
                <a:ea typeface="隶书" charset="0"/>
                <a:sym typeface="Symbol" charset="2"/>
              </a:rPr>
              <a:t>表示</a:t>
            </a:r>
            <a:r>
              <a:rPr kumimoji="0" lang="en-US" altLang="zh-CN" sz="2800">
                <a:effectLst/>
                <a:ea typeface="隶书" charset="0"/>
                <a:sym typeface="Symbol" charset="2"/>
              </a:rPr>
              <a:t>p1</a:t>
            </a:r>
            <a:r>
              <a:rPr kumimoji="0" lang="zh-CN" altLang="en-US" sz="2800">
                <a:effectLst/>
                <a:ea typeface="隶书" charset="0"/>
                <a:sym typeface="Symbol" charset="2"/>
              </a:rPr>
              <a:t>指的元素在后</a:t>
            </a:r>
            <a:endParaRPr kumimoji="0" lang="zh-CN" altLang="zh-CN" sz="2800">
              <a:effectLst/>
              <a:ea typeface="隶书" charset="0"/>
              <a:sym typeface="Symbol" charset="2"/>
            </a:endParaRPr>
          </a:p>
          <a:p>
            <a:pPr lvl="2" eaLnBrk="1" hangingPunct="1">
              <a:spcBef>
                <a:spcPct val="20000"/>
              </a:spcBef>
              <a:buClr>
                <a:srgbClr val="FF00FF"/>
              </a:buClr>
              <a:buFont typeface="Wingdings" charset="2"/>
              <a:buChar char="u"/>
            </a:pPr>
            <a:r>
              <a:rPr kumimoji="0" lang="en-US" altLang="zh-CN" sz="2800">
                <a:effectLst/>
                <a:ea typeface="隶书" charset="0"/>
                <a:sym typeface="Symbol" charset="2"/>
              </a:rPr>
              <a:t>p1==p2  </a:t>
            </a:r>
            <a:r>
              <a:rPr kumimoji="0" lang="zh-CN" altLang="en-US" sz="2800">
                <a:effectLst/>
                <a:ea typeface="隶书" charset="0"/>
                <a:sym typeface="Symbol" charset="2"/>
              </a:rPr>
              <a:t>表示</a:t>
            </a:r>
            <a:r>
              <a:rPr kumimoji="0" lang="en-US" altLang="zh-CN" sz="2800">
                <a:effectLst/>
                <a:ea typeface="隶书" charset="0"/>
                <a:sym typeface="Symbol" charset="2"/>
              </a:rPr>
              <a:t>p1</a:t>
            </a:r>
            <a:r>
              <a:rPr kumimoji="0" lang="zh-CN" altLang="en-US" sz="2800">
                <a:effectLst/>
                <a:ea typeface="隶书" charset="0"/>
                <a:sym typeface="Symbol" charset="2"/>
              </a:rPr>
              <a:t>与</a:t>
            </a:r>
            <a:r>
              <a:rPr kumimoji="0" lang="en-US" altLang="zh-CN" sz="2800">
                <a:effectLst/>
                <a:ea typeface="隶书" charset="0"/>
                <a:sym typeface="Symbol" charset="2"/>
              </a:rPr>
              <a:t>p2</a:t>
            </a:r>
            <a:r>
              <a:rPr kumimoji="0" lang="zh-CN" altLang="en-US" sz="2800">
                <a:effectLst/>
                <a:ea typeface="隶书" charset="0"/>
                <a:sym typeface="Symbol" charset="2"/>
              </a:rPr>
              <a:t>指向同一元素</a:t>
            </a:r>
            <a:endParaRPr kumimoji="0" lang="zh-CN" altLang="zh-CN" sz="2800">
              <a:effectLst/>
              <a:ea typeface="隶书" charset="0"/>
              <a:sym typeface="Symbol" charset="2"/>
            </a:endParaRPr>
          </a:p>
          <a:p>
            <a:pPr lvl="1" eaLnBrk="1" hangingPunct="1">
              <a:spcBef>
                <a:spcPct val="20000"/>
              </a:spcBef>
              <a:buClr>
                <a:srgbClr val="FFCC00"/>
              </a:buClr>
              <a:buFont typeface="Wingdings" charset="2"/>
              <a:buChar char="l"/>
            </a:pPr>
            <a:r>
              <a:rPr kumimoji="0" lang="zh-CN" altLang="en-US" sz="2800">
                <a:effectLst/>
                <a:ea typeface="隶书" charset="0"/>
                <a:sym typeface="Symbol" charset="2"/>
              </a:rPr>
              <a:t>若</a:t>
            </a:r>
            <a:r>
              <a:rPr kumimoji="0" lang="en-US" altLang="zh-CN" sz="2800">
                <a:effectLst/>
                <a:ea typeface="隶书" charset="0"/>
                <a:sym typeface="Symbol" charset="2"/>
              </a:rPr>
              <a:t>p1</a:t>
            </a:r>
            <a:r>
              <a:rPr kumimoji="0" lang="zh-CN" altLang="en-US" sz="2800">
                <a:effectLst/>
                <a:ea typeface="隶书" charset="0"/>
                <a:sym typeface="Symbol" charset="2"/>
              </a:rPr>
              <a:t>与</a:t>
            </a:r>
            <a:r>
              <a:rPr kumimoji="0" lang="en-US" altLang="zh-CN" sz="2800">
                <a:effectLst/>
                <a:ea typeface="隶书" charset="0"/>
                <a:sym typeface="Symbol" charset="2"/>
              </a:rPr>
              <a:t>p2</a:t>
            </a:r>
            <a:r>
              <a:rPr kumimoji="0" lang="zh-CN" altLang="en-US" sz="2800">
                <a:effectLst/>
                <a:ea typeface="隶书" charset="0"/>
                <a:sym typeface="Symbol" charset="2"/>
              </a:rPr>
              <a:t>不指向同一数组，比较无意义</a:t>
            </a:r>
            <a:endParaRPr kumimoji="0" lang="zh-CN" altLang="zh-CN" sz="2800">
              <a:effectLst/>
              <a:ea typeface="隶书" charset="0"/>
              <a:sym typeface="Symbol" charset="2"/>
            </a:endParaRPr>
          </a:p>
        </p:txBody>
      </p:sp>
      <p:sp>
        <p:nvSpPr>
          <p:cNvPr id="3"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指针运算意义</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E21FF74C-7B8C-2842-B9D9-10F36A3143AB}"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0"/>
          <p:cNvGrpSpPr>
            <a:grpSpLocks/>
          </p:cNvGrpSpPr>
          <p:nvPr/>
        </p:nvGrpSpPr>
        <p:grpSpPr bwMode="auto">
          <a:xfrm>
            <a:off x="838200" y="1257300"/>
            <a:ext cx="3249613" cy="4705350"/>
            <a:chOff x="3327" y="732"/>
            <a:chExt cx="2047" cy="2964"/>
          </a:xfrm>
        </p:grpSpPr>
        <p:grpSp>
          <p:nvGrpSpPr>
            <p:cNvPr id="77889" name="Group 5"/>
            <p:cNvGrpSpPr>
              <a:grpSpLocks/>
            </p:cNvGrpSpPr>
            <p:nvPr/>
          </p:nvGrpSpPr>
          <p:grpSpPr bwMode="auto">
            <a:xfrm>
              <a:off x="3771" y="984"/>
              <a:ext cx="936" cy="2376"/>
              <a:chOff x="4032" y="444"/>
              <a:chExt cx="936" cy="2376"/>
            </a:xfrm>
          </p:grpSpPr>
          <p:sp>
            <p:nvSpPr>
              <p:cNvPr id="140294" name="AutoShape 6"/>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140295" name="Line 7"/>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296" name="Line 8"/>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297" name="Line 9"/>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298" name="Line 10"/>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299" name="Line 11"/>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00" name="Line 12"/>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01" name="Line 13"/>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02" name="Line 14"/>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03" name="Line 15"/>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grpSp>
        <p:grpSp>
          <p:nvGrpSpPr>
            <p:cNvPr id="77890" name="Group 16"/>
            <p:cNvGrpSpPr>
              <a:grpSpLocks/>
            </p:cNvGrpSpPr>
            <p:nvPr/>
          </p:nvGrpSpPr>
          <p:grpSpPr bwMode="auto">
            <a:xfrm>
              <a:off x="3771" y="1404"/>
              <a:ext cx="60" cy="1368"/>
              <a:chOff x="4032" y="864"/>
              <a:chExt cx="60" cy="1368"/>
            </a:xfrm>
          </p:grpSpPr>
          <p:sp>
            <p:nvSpPr>
              <p:cNvPr id="140305" name="Line 17"/>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06" name="Line 18"/>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07" name="Line 19"/>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08" name="Line 20"/>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09" name="Line 21"/>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0" name="Line 22"/>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11" name="Line 23"/>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77891" name="Group 24"/>
            <p:cNvGrpSpPr>
              <a:grpSpLocks/>
            </p:cNvGrpSpPr>
            <p:nvPr/>
          </p:nvGrpSpPr>
          <p:grpSpPr bwMode="auto">
            <a:xfrm>
              <a:off x="4635" y="1416"/>
              <a:ext cx="60" cy="1368"/>
              <a:chOff x="4032" y="864"/>
              <a:chExt cx="60" cy="1368"/>
            </a:xfrm>
          </p:grpSpPr>
          <p:sp>
            <p:nvSpPr>
              <p:cNvPr id="140313" name="Line 25"/>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4" name="Line 26"/>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5" name="Line 27"/>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6" name="Line 28"/>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7" name="Line 29"/>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318" name="Line 30"/>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19" name="Line 31"/>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77892" name="Group 83"/>
            <p:cNvGrpSpPr>
              <a:grpSpLocks/>
            </p:cNvGrpSpPr>
            <p:nvPr/>
          </p:nvGrpSpPr>
          <p:grpSpPr bwMode="auto">
            <a:xfrm>
              <a:off x="3874" y="1248"/>
              <a:ext cx="732" cy="1428"/>
              <a:chOff x="4594" y="636"/>
              <a:chExt cx="732" cy="1428"/>
            </a:xfrm>
          </p:grpSpPr>
          <p:sp>
            <p:nvSpPr>
              <p:cNvPr id="140320" name="Text Box 32"/>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a[0]</a:t>
                </a:r>
              </a:p>
            </p:txBody>
          </p:sp>
          <p:sp>
            <p:nvSpPr>
              <p:cNvPr id="140321" name="Text Box 33"/>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a[1]</a:t>
                </a:r>
              </a:p>
            </p:txBody>
          </p:sp>
          <p:sp>
            <p:nvSpPr>
              <p:cNvPr id="140322" name="Text Box 34"/>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a[2]</a:t>
                </a:r>
              </a:p>
            </p:txBody>
          </p:sp>
          <p:sp>
            <p:nvSpPr>
              <p:cNvPr id="140323" name="Text Box 35"/>
              <p:cNvSpPr txBox="1">
                <a:spLocks noChangeArrowheads="1"/>
              </p:cNvSpPr>
              <p:nvPr/>
            </p:nvSpPr>
            <p:spPr bwMode="auto">
              <a:xfrm>
                <a:off x="4748" y="1314"/>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a[3]</a:t>
                </a:r>
              </a:p>
            </p:txBody>
          </p:sp>
          <p:sp>
            <p:nvSpPr>
              <p:cNvPr id="140324" name="Text Box 36"/>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a[9]</a:t>
                </a:r>
              </a:p>
            </p:txBody>
          </p:sp>
        </p:grpSp>
        <p:sp>
          <p:nvSpPr>
            <p:cNvPr id="140325" name="Text Box 37"/>
            <p:cNvSpPr txBox="1">
              <a:spLocks noChangeArrowheads="1"/>
            </p:cNvSpPr>
            <p:nvPr/>
          </p:nvSpPr>
          <p:spPr bwMode="auto">
            <a:xfrm>
              <a:off x="4091" y="2251"/>
              <a:ext cx="344" cy="202"/>
            </a:xfrm>
            <a:prstGeom prst="rect">
              <a:avLst/>
            </a:prstGeom>
            <a:noFill/>
            <a:ln w="38100">
              <a:noFill/>
              <a:miter lim="800000"/>
              <a:headEnd type="none" w="lg" len="lg"/>
              <a:tailEnd/>
            </a:ln>
            <a:effectLst/>
          </p:spPr>
          <p:txBody>
            <a:bodyPr vert="eaVert"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t>
              </a:r>
            </a:p>
          </p:txBody>
        </p:sp>
        <p:sp>
          <p:nvSpPr>
            <p:cNvPr id="140373" name="Text Box 85"/>
            <p:cNvSpPr txBox="1">
              <a:spLocks noChangeArrowheads="1"/>
            </p:cNvSpPr>
            <p:nvPr/>
          </p:nvSpPr>
          <p:spPr bwMode="auto">
            <a:xfrm>
              <a:off x="3579" y="1224"/>
              <a:ext cx="199"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a</a:t>
              </a:r>
              <a:endParaRPr lang="en-US" altLang="zh-CN">
                <a:effectLst>
                  <a:outerShdw blurRad="38100" dist="38100" dir="2700000" algn="tl">
                    <a:srgbClr val="DDDDDD"/>
                  </a:outerShdw>
                </a:effectLst>
                <a:ea typeface="隶书" charset="0"/>
                <a:cs typeface="隶书" charset="0"/>
              </a:endParaRPr>
            </a:p>
          </p:txBody>
        </p:sp>
        <p:sp>
          <p:nvSpPr>
            <p:cNvPr id="140376" name="Text Box 88"/>
            <p:cNvSpPr txBox="1">
              <a:spLocks noChangeArrowheads="1"/>
            </p:cNvSpPr>
            <p:nvPr/>
          </p:nvSpPr>
          <p:spPr bwMode="auto">
            <a:xfrm>
              <a:off x="3375" y="2400"/>
              <a:ext cx="403"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a+9</a:t>
              </a:r>
              <a:endParaRPr lang="en-US" altLang="zh-CN">
                <a:effectLst>
                  <a:outerShdw blurRad="38100" dist="38100" dir="2700000" algn="tl">
                    <a:srgbClr val="DDDDDD"/>
                  </a:outerShdw>
                </a:effectLst>
                <a:ea typeface="隶书" charset="0"/>
                <a:cs typeface="隶书" charset="0"/>
              </a:endParaRPr>
            </a:p>
          </p:txBody>
        </p:sp>
        <p:sp>
          <p:nvSpPr>
            <p:cNvPr id="140377" name="Text Box 89"/>
            <p:cNvSpPr txBox="1">
              <a:spLocks noChangeArrowheads="1"/>
            </p:cNvSpPr>
            <p:nvPr/>
          </p:nvSpPr>
          <p:spPr bwMode="auto">
            <a:xfrm>
              <a:off x="3375" y="1488"/>
              <a:ext cx="403"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a+1</a:t>
              </a:r>
              <a:endParaRPr lang="en-US" altLang="zh-CN">
                <a:effectLst>
                  <a:outerShdw blurRad="38100" dist="38100" dir="2700000" algn="tl">
                    <a:srgbClr val="DDDDDD"/>
                  </a:outerShdw>
                </a:effectLst>
                <a:ea typeface="隶书" charset="0"/>
                <a:cs typeface="隶书" charset="0"/>
              </a:endParaRPr>
            </a:p>
          </p:txBody>
        </p:sp>
        <p:sp>
          <p:nvSpPr>
            <p:cNvPr id="140378" name="Text Box 90"/>
            <p:cNvSpPr txBox="1">
              <a:spLocks noChangeArrowheads="1"/>
            </p:cNvSpPr>
            <p:nvPr/>
          </p:nvSpPr>
          <p:spPr bwMode="auto">
            <a:xfrm>
              <a:off x="3375" y="1716"/>
              <a:ext cx="403"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a+2</a:t>
              </a:r>
              <a:endParaRPr lang="en-US" altLang="zh-CN">
                <a:effectLst>
                  <a:outerShdw blurRad="38100" dist="38100" dir="2700000" algn="tl">
                    <a:srgbClr val="DDDDDD"/>
                  </a:outerShdw>
                </a:effectLst>
                <a:ea typeface="隶书" charset="0"/>
                <a:cs typeface="隶书" charset="0"/>
              </a:endParaRPr>
            </a:p>
          </p:txBody>
        </p:sp>
        <p:sp>
          <p:nvSpPr>
            <p:cNvPr id="140379" name="Text Box 91"/>
            <p:cNvSpPr txBox="1">
              <a:spLocks noChangeArrowheads="1"/>
            </p:cNvSpPr>
            <p:nvPr/>
          </p:nvSpPr>
          <p:spPr bwMode="auto">
            <a:xfrm>
              <a:off x="3327" y="732"/>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336600"/>
                  </a:solidFill>
                  <a:latin typeface="Times New Roman" pitchFamily="18" charset="0"/>
                  <a:ea typeface="隶书" pitchFamily="49" charset="-122"/>
                </a:rPr>
                <a:t>地址</a:t>
              </a:r>
              <a:endParaRPr lang="zh-CN" altLang="en-US">
                <a:latin typeface="Times New Roman" pitchFamily="18" charset="0"/>
                <a:ea typeface="隶书" pitchFamily="49" charset="-122"/>
              </a:endParaRPr>
            </a:p>
          </p:txBody>
        </p:sp>
        <p:sp>
          <p:nvSpPr>
            <p:cNvPr id="140380" name="Text Box 92"/>
            <p:cNvSpPr txBox="1">
              <a:spLocks noChangeArrowheads="1"/>
            </p:cNvSpPr>
            <p:nvPr/>
          </p:nvSpPr>
          <p:spPr bwMode="auto">
            <a:xfrm>
              <a:off x="4767" y="768"/>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0000FF"/>
                  </a:solidFill>
                  <a:latin typeface="Times New Roman" pitchFamily="18" charset="0"/>
                  <a:ea typeface="隶书" pitchFamily="49" charset="-122"/>
                </a:rPr>
                <a:t>元素</a:t>
              </a:r>
            </a:p>
          </p:txBody>
        </p:sp>
        <p:sp>
          <p:nvSpPr>
            <p:cNvPr id="140381" name="Text Box 93"/>
            <p:cNvSpPr txBox="1">
              <a:spLocks noChangeArrowheads="1"/>
            </p:cNvSpPr>
            <p:nvPr/>
          </p:nvSpPr>
          <p:spPr bwMode="auto">
            <a:xfrm>
              <a:off x="3891" y="3408"/>
              <a:ext cx="690"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6600"/>
                  </a:solidFill>
                  <a:effectLst>
                    <a:outerShdw blurRad="38100" dist="38100" dir="2700000" algn="tl">
                      <a:srgbClr val="DDDDDD"/>
                    </a:outerShdw>
                  </a:effectLst>
                  <a:ea typeface="隶书" charset="0"/>
                  <a:cs typeface="隶书" charset="0"/>
                </a:rPr>
                <a:t>下标法</a:t>
              </a:r>
            </a:p>
          </p:txBody>
        </p:sp>
        <p:grpSp>
          <p:nvGrpSpPr>
            <p:cNvPr id="77901" name="Group 94"/>
            <p:cNvGrpSpPr>
              <a:grpSpLocks/>
            </p:cNvGrpSpPr>
            <p:nvPr/>
          </p:nvGrpSpPr>
          <p:grpSpPr bwMode="auto">
            <a:xfrm>
              <a:off x="4642" y="1260"/>
              <a:ext cx="732" cy="1428"/>
              <a:chOff x="4594" y="636"/>
              <a:chExt cx="732" cy="1428"/>
            </a:xfrm>
          </p:grpSpPr>
          <p:sp>
            <p:nvSpPr>
              <p:cNvPr id="140383" name="Text Box 95"/>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a[0]</a:t>
                </a:r>
              </a:p>
            </p:txBody>
          </p:sp>
          <p:sp>
            <p:nvSpPr>
              <p:cNvPr id="140384" name="Text Box 96"/>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a[1]</a:t>
                </a:r>
              </a:p>
            </p:txBody>
          </p:sp>
          <p:sp>
            <p:nvSpPr>
              <p:cNvPr id="140385" name="Text Box 97"/>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a[2]</a:t>
                </a:r>
              </a:p>
            </p:txBody>
          </p:sp>
          <p:sp>
            <p:nvSpPr>
              <p:cNvPr id="140386" name="Text Box 98"/>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140387" name="Text Box 99"/>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a[9]</a:t>
                </a:r>
              </a:p>
            </p:txBody>
          </p:sp>
        </p:grpSp>
      </p:grpSp>
      <p:grpSp>
        <p:nvGrpSpPr>
          <p:cNvPr id="8" name="Group 158"/>
          <p:cNvGrpSpPr>
            <a:grpSpLocks/>
          </p:cNvGrpSpPr>
          <p:nvPr/>
        </p:nvGrpSpPr>
        <p:grpSpPr bwMode="auto">
          <a:xfrm>
            <a:off x="4938713" y="1257300"/>
            <a:ext cx="3249612" cy="4705350"/>
            <a:chOff x="3111" y="636"/>
            <a:chExt cx="2047" cy="2964"/>
          </a:xfrm>
        </p:grpSpPr>
        <p:grpSp>
          <p:nvGrpSpPr>
            <p:cNvPr id="77842" name="Group 102"/>
            <p:cNvGrpSpPr>
              <a:grpSpLocks/>
            </p:cNvGrpSpPr>
            <p:nvPr/>
          </p:nvGrpSpPr>
          <p:grpSpPr bwMode="auto">
            <a:xfrm>
              <a:off x="3555" y="888"/>
              <a:ext cx="936" cy="2376"/>
              <a:chOff x="4032" y="444"/>
              <a:chExt cx="936" cy="2376"/>
            </a:xfrm>
          </p:grpSpPr>
          <p:sp>
            <p:nvSpPr>
              <p:cNvPr id="140391" name="AutoShape 103"/>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140392" name="Line 104"/>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3" name="Line 105"/>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4" name="Line 106"/>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5" name="Line 107"/>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6" name="Line 108"/>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7" name="Line 109"/>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8" name="Line 110"/>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399" name="Line 111"/>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400" name="Line 112"/>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grpSp>
        <p:grpSp>
          <p:nvGrpSpPr>
            <p:cNvPr id="77843" name="Group 113"/>
            <p:cNvGrpSpPr>
              <a:grpSpLocks/>
            </p:cNvGrpSpPr>
            <p:nvPr/>
          </p:nvGrpSpPr>
          <p:grpSpPr bwMode="auto">
            <a:xfrm>
              <a:off x="3555" y="1308"/>
              <a:ext cx="60" cy="1368"/>
              <a:chOff x="4032" y="864"/>
              <a:chExt cx="60" cy="1368"/>
            </a:xfrm>
          </p:grpSpPr>
          <p:sp>
            <p:nvSpPr>
              <p:cNvPr id="140402" name="Line 114"/>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03" name="Line 115"/>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04" name="Line 116"/>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05" name="Line 117"/>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06" name="Line 118"/>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07" name="Line 119"/>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408" name="Line 120"/>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77844" name="Group 121"/>
            <p:cNvGrpSpPr>
              <a:grpSpLocks/>
            </p:cNvGrpSpPr>
            <p:nvPr/>
          </p:nvGrpSpPr>
          <p:grpSpPr bwMode="auto">
            <a:xfrm>
              <a:off x="4419" y="1320"/>
              <a:ext cx="60" cy="1368"/>
              <a:chOff x="4032" y="864"/>
              <a:chExt cx="60" cy="1368"/>
            </a:xfrm>
          </p:grpSpPr>
          <p:sp>
            <p:nvSpPr>
              <p:cNvPr id="140410" name="Line 122"/>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11" name="Line 123"/>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12" name="Line 124"/>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13" name="Line 125"/>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14" name="Line 126"/>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40415" name="Line 127"/>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140416" name="Line 128"/>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77845" name="Group 129"/>
            <p:cNvGrpSpPr>
              <a:grpSpLocks/>
            </p:cNvGrpSpPr>
            <p:nvPr/>
          </p:nvGrpSpPr>
          <p:grpSpPr bwMode="auto">
            <a:xfrm>
              <a:off x="3658" y="1152"/>
              <a:ext cx="732" cy="1428"/>
              <a:chOff x="4594" y="636"/>
              <a:chExt cx="732" cy="1428"/>
            </a:xfrm>
          </p:grpSpPr>
          <p:sp>
            <p:nvSpPr>
              <p:cNvPr id="140418" name="Text Box 130"/>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a[0]</a:t>
                </a:r>
              </a:p>
            </p:txBody>
          </p:sp>
          <p:sp>
            <p:nvSpPr>
              <p:cNvPr id="140419" name="Text Box 131"/>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a[1]</a:t>
                </a:r>
              </a:p>
            </p:txBody>
          </p:sp>
          <p:sp>
            <p:nvSpPr>
              <p:cNvPr id="140420" name="Text Box 132"/>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a[2]</a:t>
                </a:r>
              </a:p>
            </p:txBody>
          </p:sp>
          <p:sp>
            <p:nvSpPr>
              <p:cNvPr id="140421" name="Text Box 133"/>
              <p:cNvSpPr txBox="1">
                <a:spLocks noChangeArrowheads="1"/>
              </p:cNvSpPr>
              <p:nvPr/>
            </p:nvSpPr>
            <p:spPr bwMode="auto">
              <a:xfrm>
                <a:off x="4748" y="1314"/>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a[3]</a:t>
                </a:r>
              </a:p>
            </p:txBody>
          </p:sp>
          <p:sp>
            <p:nvSpPr>
              <p:cNvPr id="140422" name="Text Box 134"/>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a[9]</a:t>
                </a:r>
              </a:p>
            </p:txBody>
          </p:sp>
        </p:grpSp>
        <p:sp>
          <p:nvSpPr>
            <p:cNvPr id="140423" name="Text Box 135"/>
            <p:cNvSpPr txBox="1">
              <a:spLocks noChangeArrowheads="1"/>
            </p:cNvSpPr>
            <p:nvPr/>
          </p:nvSpPr>
          <p:spPr bwMode="auto">
            <a:xfrm>
              <a:off x="3875" y="2155"/>
              <a:ext cx="344" cy="202"/>
            </a:xfrm>
            <a:prstGeom prst="rect">
              <a:avLst/>
            </a:prstGeom>
            <a:noFill/>
            <a:ln w="38100">
              <a:noFill/>
              <a:miter lim="800000"/>
              <a:headEnd type="none" w="lg" len="lg"/>
              <a:tailEnd/>
            </a:ln>
            <a:effectLst/>
          </p:spPr>
          <p:txBody>
            <a:bodyPr vert="eaVert"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t>
              </a:r>
            </a:p>
          </p:txBody>
        </p:sp>
        <p:sp>
          <p:nvSpPr>
            <p:cNvPr id="140424" name="Text Box 136"/>
            <p:cNvSpPr txBox="1">
              <a:spLocks noChangeArrowheads="1"/>
            </p:cNvSpPr>
            <p:nvPr/>
          </p:nvSpPr>
          <p:spPr bwMode="auto">
            <a:xfrm>
              <a:off x="3358" y="1128"/>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p</a:t>
              </a:r>
              <a:endParaRPr lang="en-US" altLang="zh-CN">
                <a:effectLst>
                  <a:outerShdw blurRad="38100" dist="38100" dir="2700000" algn="tl">
                    <a:srgbClr val="DDDDDD"/>
                  </a:outerShdw>
                </a:effectLst>
                <a:ea typeface="隶书" charset="0"/>
                <a:cs typeface="隶书" charset="0"/>
              </a:endParaRPr>
            </a:p>
          </p:txBody>
        </p:sp>
        <p:sp>
          <p:nvSpPr>
            <p:cNvPr id="140425" name="Text Box 137"/>
            <p:cNvSpPr txBox="1">
              <a:spLocks noChangeArrowheads="1"/>
            </p:cNvSpPr>
            <p:nvPr/>
          </p:nvSpPr>
          <p:spPr bwMode="auto">
            <a:xfrm>
              <a:off x="3154" y="2304"/>
              <a:ext cx="414"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p+9</a:t>
              </a:r>
              <a:endParaRPr lang="en-US" altLang="zh-CN">
                <a:effectLst>
                  <a:outerShdw blurRad="38100" dist="38100" dir="2700000" algn="tl">
                    <a:srgbClr val="DDDDDD"/>
                  </a:outerShdw>
                </a:effectLst>
                <a:ea typeface="隶书" charset="0"/>
                <a:cs typeface="隶书" charset="0"/>
              </a:endParaRPr>
            </a:p>
          </p:txBody>
        </p:sp>
        <p:sp>
          <p:nvSpPr>
            <p:cNvPr id="140426" name="Text Box 138"/>
            <p:cNvSpPr txBox="1">
              <a:spLocks noChangeArrowheads="1"/>
            </p:cNvSpPr>
            <p:nvPr/>
          </p:nvSpPr>
          <p:spPr bwMode="auto">
            <a:xfrm>
              <a:off x="3154" y="1392"/>
              <a:ext cx="414"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p+1</a:t>
              </a:r>
              <a:endParaRPr lang="en-US" altLang="zh-CN">
                <a:effectLst>
                  <a:outerShdw blurRad="38100" dist="38100" dir="2700000" algn="tl">
                    <a:srgbClr val="DDDDDD"/>
                  </a:outerShdw>
                </a:effectLst>
                <a:ea typeface="隶书" charset="0"/>
                <a:cs typeface="隶书" charset="0"/>
              </a:endParaRPr>
            </a:p>
          </p:txBody>
        </p:sp>
        <p:sp>
          <p:nvSpPr>
            <p:cNvPr id="140427" name="Text Box 139"/>
            <p:cNvSpPr txBox="1">
              <a:spLocks noChangeArrowheads="1"/>
            </p:cNvSpPr>
            <p:nvPr/>
          </p:nvSpPr>
          <p:spPr bwMode="auto">
            <a:xfrm>
              <a:off x="3154" y="1620"/>
              <a:ext cx="414"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336600"/>
                  </a:solidFill>
                  <a:effectLst>
                    <a:outerShdw blurRad="38100" dist="38100" dir="2700000" algn="tl">
                      <a:srgbClr val="DDDDDD"/>
                    </a:outerShdw>
                  </a:effectLst>
                  <a:ea typeface="隶书" charset="0"/>
                  <a:cs typeface="隶书" charset="0"/>
                </a:rPr>
                <a:t>p+2</a:t>
              </a:r>
              <a:endParaRPr lang="en-US" altLang="zh-CN">
                <a:effectLst>
                  <a:outerShdw blurRad="38100" dist="38100" dir="2700000" algn="tl">
                    <a:srgbClr val="DDDDDD"/>
                  </a:outerShdw>
                </a:effectLst>
                <a:ea typeface="隶书" charset="0"/>
                <a:cs typeface="隶书" charset="0"/>
              </a:endParaRPr>
            </a:p>
          </p:txBody>
        </p:sp>
        <p:sp>
          <p:nvSpPr>
            <p:cNvPr id="140428" name="Text Box 140"/>
            <p:cNvSpPr txBox="1">
              <a:spLocks noChangeArrowheads="1"/>
            </p:cNvSpPr>
            <p:nvPr/>
          </p:nvSpPr>
          <p:spPr bwMode="auto">
            <a:xfrm>
              <a:off x="3111" y="636"/>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336600"/>
                  </a:solidFill>
                  <a:latin typeface="Times New Roman" pitchFamily="18" charset="0"/>
                  <a:ea typeface="隶书" pitchFamily="49" charset="-122"/>
                </a:rPr>
                <a:t>地址</a:t>
              </a:r>
              <a:endParaRPr lang="zh-CN" altLang="en-US">
                <a:latin typeface="Times New Roman" pitchFamily="18" charset="0"/>
                <a:ea typeface="隶书" pitchFamily="49" charset="-122"/>
              </a:endParaRPr>
            </a:p>
          </p:txBody>
        </p:sp>
        <p:sp>
          <p:nvSpPr>
            <p:cNvPr id="140429" name="Text Box 141"/>
            <p:cNvSpPr txBox="1">
              <a:spLocks noChangeArrowheads="1"/>
            </p:cNvSpPr>
            <p:nvPr/>
          </p:nvSpPr>
          <p:spPr bwMode="auto">
            <a:xfrm>
              <a:off x="4551" y="672"/>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0000FF"/>
                  </a:solidFill>
                  <a:latin typeface="Times New Roman" pitchFamily="18" charset="0"/>
                  <a:ea typeface="隶书" pitchFamily="49" charset="-122"/>
                </a:rPr>
                <a:t>元素</a:t>
              </a:r>
            </a:p>
          </p:txBody>
        </p:sp>
        <p:sp>
          <p:nvSpPr>
            <p:cNvPr id="140430" name="Text Box 142"/>
            <p:cNvSpPr txBox="1">
              <a:spLocks noChangeArrowheads="1"/>
            </p:cNvSpPr>
            <p:nvPr/>
          </p:nvSpPr>
          <p:spPr bwMode="auto">
            <a:xfrm>
              <a:off x="3675" y="3312"/>
              <a:ext cx="690"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指针法</a:t>
              </a:r>
              <a:endParaRPr lang="zh-CN" altLang="en-US">
                <a:effectLst>
                  <a:outerShdw blurRad="38100" dist="38100" dir="2700000" algn="tl">
                    <a:srgbClr val="DDDDDD"/>
                  </a:outerShdw>
                </a:effectLst>
                <a:ea typeface="隶书" charset="0"/>
                <a:cs typeface="隶书" charset="0"/>
              </a:endParaRPr>
            </a:p>
          </p:txBody>
        </p:sp>
        <p:grpSp>
          <p:nvGrpSpPr>
            <p:cNvPr id="77854" name="Group 143"/>
            <p:cNvGrpSpPr>
              <a:grpSpLocks/>
            </p:cNvGrpSpPr>
            <p:nvPr/>
          </p:nvGrpSpPr>
          <p:grpSpPr bwMode="auto">
            <a:xfrm>
              <a:off x="4426" y="1164"/>
              <a:ext cx="732" cy="1428"/>
              <a:chOff x="4594" y="636"/>
              <a:chExt cx="732" cy="1428"/>
            </a:xfrm>
          </p:grpSpPr>
          <p:sp>
            <p:nvSpPr>
              <p:cNvPr id="140432" name="Text Box 144"/>
              <p:cNvSpPr txBox="1">
                <a:spLocks noChangeArrowheads="1"/>
              </p:cNvSpPr>
              <p:nvPr/>
            </p:nvSpPr>
            <p:spPr bwMode="auto">
              <a:xfrm>
                <a:off x="4806" y="636"/>
                <a:ext cx="306"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*p</a:t>
                </a:r>
              </a:p>
            </p:txBody>
          </p:sp>
          <p:sp>
            <p:nvSpPr>
              <p:cNvPr id="140433" name="Text Box 145"/>
              <p:cNvSpPr txBox="1">
                <a:spLocks noChangeArrowheads="1"/>
              </p:cNvSpPr>
              <p:nvPr/>
            </p:nvSpPr>
            <p:spPr bwMode="auto">
              <a:xfrm>
                <a:off x="4640" y="862"/>
                <a:ext cx="638"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*(p+1)</a:t>
                </a:r>
              </a:p>
            </p:txBody>
          </p:sp>
          <p:sp>
            <p:nvSpPr>
              <p:cNvPr id="140434" name="Text Box 146"/>
              <p:cNvSpPr txBox="1">
                <a:spLocks noChangeArrowheads="1"/>
              </p:cNvSpPr>
              <p:nvPr/>
            </p:nvSpPr>
            <p:spPr bwMode="auto">
              <a:xfrm>
                <a:off x="4640" y="1088"/>
                <a:ext cx="638"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*(p+2)</a:t>
                </a:r>
              </a:p>
            </p:txBody>
          </p:sp>
          <p:sp>
            <p:nvSpPr>
              <p:cNvPr id="140435" name="Text Box 147"/>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140436" name="Text Box 148"/>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*(p+9)</a:t>
                </a:r>
              </a:p>
            </p:txBody>
          </p:sp>
        </p:grpSp>
      </p:grpSp>
      <p:sp>
        <p:nvSpPr>
          <p:cNvPr id="140438" name="AutoShape 150"/>
          <p:cNvSpPr>
            <a:spLocks noChangeArrowheads="1"/>
          </p:cNvSpPr>
          <p:nvPr/>
        </p:nvSpPr>
        <p:spPr bwMode="auto">
          <a:xfrm>
            <a:off x="571500" y="285750"/>
            <a:ext cx="2098675" cy="860425"/>
          </a:xfrm>
          <a:prstGeom prst="wedgeRectCallout">
            <a:avLst>
              <a:gd name="adj1" fmla="val 84600"/>
              <a:gd name="adj2" fmla="val 149803"/>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  </a:t>
            </a:r>
            <a:r>
              <a:rPr kumimoji="0" lang="zh-CN" altLang="en-US">
                <a:effectLst>
                  <a:outerShdw blurRad="38100" dist="38100" dir="2700000" algn="tl">
                    <a:srgbClr val="C0C0C0"/>
                  </a:outerShdw>
                </a:effectLst>
                <a:ea typeface="隶书" charset="0"/>
              </a:rPr>
              <a:t>变址运算符</a:t>
            </a:r>
          </a:p>
          <a:p>
            <a:pPr algn="ctr" eaLnBrk="1" hangingPunct="1"/>
            <a:r>
              <a:rPr kumimoji="0" lang="en-US" altLang="zh-CN">
                <a:effectLst>
                  <a:outerShdw blurRad="38100" dist="38100" dir="2700000" algn="tl">
                    <a:srgbClr val="C0C0C0"/>
                  </a:outerShdw>
                </a:effectLst>
                <a:ea typeface="隶书" charset="0"/>
              </a:rPr>
              <a:t>a</a:t>
            </a:r>
            <a:r>
              <a:rPr kumimoji="0" lang="en-US" altLang="zh-CN">
                <a:solidFill>
                  <a:srgbClr val="0000FF"/>
                </a:solidFill>
                <a:effectLst>
                  <a:outerShdw blurRad="38100" dist="38100" dir="2700000" algn="tl">
                    <a:srgbClr val="C0C0C0"/>
                  </a:outerShdw>
                </a:effectLst>
                <a:ea typeface="隶书" charset="0"/>
              </a:rPr>
              <a:t>[</a:t>
            </a:r>
            <a:r>
              <a:rPr kumimoji="0" lang="en-US" altLang="zh-CN">
                <a:effectLst>
                  <a:outerShdw blurRad="38100" dist="38100" dir="2700000" algn="tl">
                    <a:srgbClr val="C0C0C0"/>
                  </a:outerShdw>
                </a:effectLst>
                <a:ea typeface="隶书" charset="0"/>
              </a:rPr>
              <a:t>i</a:t>
            </a:r>
            <a:r>
              <a:rPr kumimoji="0" lang="en-US" altLang="zh-CN">
                <a:solidFill>
                  <a:srgbClr val="0000FF"/>
                </a:solidFill>
                <a:effectLst>
                  <a:outerShdw blurRad="38100" dist="38100" dir="2700000" algn="tl">
                    <a:srgbClr val="C0C0C0"/>
                  </a:outerShdw>
                </a:effectLst>
                <a:ea typeface="隶书" charset="0"/>
              </a:rPr>
              <a:t>]</a:t>
            </a:r>
            <a:r>
              <a:rPr kumimoji="0" lang="en-US" altLang="zh-CN">
                <a:effectLst>
                  <a:outerShdw blurRad="38100" dist="38100" dir="2700000" algn="tl">
                    <a:srgbClr val="C0C0C0"/>
                  </a:outerShdw>
                </a:effectLst>
                <a:ea typeface="隶书" charset="0"/>
              </a:rPr>
              <a:t>  </a:t>
            </a:r>
            <a:r>
              <a:rPr kumimoji="0" lang="en-US" altLang="zh-CN">
                <a:effectLst>
                  <a:outerShdw blurRad="38100" dist="38100" dir="2700000" algn="tl">
                    <a:srgbClr val="C0C0C0"/>
                  </a:outerShdw>
                </a:effectLst>
                <a:ea typeface="隶书" charset="0"/>
                <a:sym typeface="Symbol" charset="2"/>
              </a:rPr>
              <a:t>  </a:t>
            </a:r>
            <a:r>
              <a:rPr kumimoji="0" lang="en-US" altLang="zh-CN">
                <a:solidFill>
                  <a:schemeClr val="accent2"/>
                </a:solidFill>
                <a:effectLst>
                  <a:outerShdw blurRad="38100" dist="38100" dir="2700000" algn="tl">
                    <a:srgbClr val="C0C0C0"/>
                  </a:outerShdw>
                </a:effectLst>
                <a:ea typeface="隶书" charset="0"/>
              </a:rPr>
              <a:t>*(a+i)</a:t>
            </a:r>
            <a:endParaRPr kumimoji="0" lang="en-US" altLang="zh-CN">
              <a:effectLst>
                <a:outerShdw blurRad="38100" dist="38100" dir="2700000" algn="tl">
                  <a:srgbClr val="C0C0C0"/>
                </a:outerShdw>
              </a:effectLst>
              <a:ea typeface="隶书" charset="0"/>
            </a:endParaRPr>
          </a:p>
        </p:txBody>
      </p:sp>
      <p:sp>
        <p:nvSpPr>
          <p:cNvPr id="140439" name="Rectangle 151"/>
          <p:cNvSpPr>
            <a:spLocks noChangeArrowheads="1"/>
          </p:cNvSpPr>
          <p:nvPr/>
        </p:nvSpPr>
        <p:spPr bwMode="auto">
          <a:xfrm>
            <a:off x="2114550" y="6057900"/>
            <a:ext cx="3924300" cy="495300"/>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en-US" altLang="zh-CN">
                <a:solidFill>
                  <a:srgbClr val="336600"/>
                </a:solidFill>
                <a:effectLst>
                  <a:outerShdw blurRad="38100" dist="38100" dir="2700000" algn="tl">
                    <a:srgbClr val="DDDDDD"/>
                  </a:outerShdw>
                </a:effectLst>
                <a:cs typeface="宋体" charset="0"/>
              </a:rPr>
              <a:t>a[i] </a:t>
            </a:r>
            <a:r>
              <a:rPr lang="en-US" altLang="zh-CN">
                <a:effectLst>
                  <a:outerShdw blurRad="38100" dist="38100" dir="2700000" algn="tl">
                    <a:srgbClr val="DDDDDD"/>
                  </a:outerShdw>
                </a:effectLst>
                <a:cs typeface="宋体" charset="0"/>
                <a:sym typeface="Symbol" charset="0"/>
              </a:rPr>
              <a:t></a:t>
            </a:r>
            <a:r>
              <a:rPr lang="en-US" altLang="zh-CN">
                <a:solidFill>
                  <a:srgbClr val="336600"/>
                </a:solidFill>
                <a:effectLst>
                  <a:outerShdw blurRad="38100" dist="38100" dir="2700000" algn="tl">
                    <a:srgbClr val="DDDDDD"/>
                  </a:outerShdw>
                </a:effectLst>
                <a:cs typeface="宋体" charset="0"/>
                <a:sym typeface="Symbol" charset="0"/>
              </a:rPr>
              <a:t> p[i]</a:t>
            </a:r>
            <a:r>
              <a:rPr lang="en-US" altLang="zh-CN">
                <a:effectLst>
                  <a:outerShdw blurRad="38100" dist="38100" dir="2700000" algn="tl">
                    <a:srgbClr val="DDDDDD"/>
                  </a:outerShdw>
                </a:effectLst>
                <a:cs typeface="宋体" charset="0"/>
                <a:sym typeface="Symbol" charset="0"/>
              </a:rPr>
              <a:t>  </a:t>
            </a:r>
            <a:r>
              <a:rPr lang="en-US" altLang="zh-CN">
                <a:solidFill>
                  <a:srgbClr val="0000FF"/>
                </a:solidFill>
                <a:effectLst>
                  <a:outerShdw blurRad="38100" dist="38100" dir="2700000" algn="tl">
                    <a:srgbClr val="DDDDDD"/>
                  </a:outerShdw>
                </a:effectLst>
                <a:cs typeface="宋体" charset="0"/>
                <a:sym typeface="Symbol" charset="0"/>
              </a:rPr>
              <a:t>*(p+i) </a:t>
            </a:r>
            <a:r>
              <a:rPr lang="en-US" altLang="zh-CN">
                <a:effectLst>
                  <a:outerShdw blurRad="38100" dist="38100" dir="2700000" algn="tl">
                    <a:srgbClr val="DDDDDD"/>
                  </a:outerShdw>
                </a:effectLst>
                <a:cs typeface="宋体" charset="0"/>
                <a:sym typeface="Symbol" charset="0"/>
              </a:rPr>
              <a:t></a:t>
            </a:r>
            <a:r>
              <a:rPr lang="en-US" altLang="zh-CN">
                <a:solidFill>
                  <a:srgbClr val="0000FF"/>
                </a:solidFill>
                <a:effectLst>
                  <a:outerShdw blurRad="38100" dist="38100" dir="2700000" algn="tl">
                    <a:srgbClr val="DDDDDD"/>
                  </a:outerShdw>
                </a:effectLst>
                <a:cs typeface="宋体" charset="0"/>
                <a:sym typeface="Symbol" charset="0"/>
              </a:rPr>
              <a:t>*(a+i)</a:t>
            </a:r>
            <a:endParaRPr lang="en-US" altLang="zh-CN">
              <a:effectLst>
                <a:outerShdw blurRad="38100" dist="38100" dir="2700000" algn="tl">
                  <a:srgbClr val="DDDDDD"/>
                </a:outerShdw>
              </a:effectLst>
              <a:cs typeface="宋体" charset="0"/>
              <a:sym typeface="Symbol" charset="0"/>
            </a:endParaRPr>
          </a:p>
        </p:txBody>
      </p:sp>
      <p:grpSp>
        <p:nvGrpSpPr>
          <p:cNvPr id="14" name="Group 152"/>
          <p:cNvGrpSpPr>
            <a:grpSpLocks/>
          </p:cNvGrpSpPr>
          <p:nvPr/>
        </p:nvGrpSpPr>
        <p:grpSpPr bwMode="auto">
          <a:xfrm>
            <a:off x="3768725" y="2076450"/>
            <a:ext cx="1162050" cy="2266950"/>
            <a:chOff x="4594" y="636"/>
            <a:chExt cx="732" cy="1428"/>
          </a:xfrm>
        </p:grpSpPr>
        <p:sp>
          <p:nvSpPr>
            <p:cNvPr id="140441" name="Text Box 153"/>
            <p:cNvSpPr txBox="1">
              <a:spLocks noChangeArrowheads="1"/>
            </p:cNvSpPr>
            <p:nvPr/>
          </p:nvSpPr>
          <p:spPr bwMode="auto">
            <a:xfrm>
              <a:off x="4811" y="636"/>
              <a:ext cx="295"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chemeClr val="accent2"/>
                  </a:solidFill>
                  <a:effectLst>
                    <a:outerShdw blurRad="38100" dist="38100" dir="2700000" algn="tl">
                      <a:srgbClr val="C0C0C0"/>
                    </a:outerShdw>
                  </a:effectLst>
                  <a:ea typeface="隶书" charset="0"/>
                </a:rPr>
                <a:t>*a</a:t>
              </a:r>
            </a:p>
          </p:txBody>
        </p:sp>
        <p:sp>
          <p:nvSpPr>
            <p:cNvPr id="140442" name="Text Box 154"/>
            <p:cNvSpPr txBox="1">
              <a:spLocks noChangeArrowheads="1"/>
            </p:cNvSpPr>
            <p:nvPr/>
          </p:nvSpPr>
          <p:spPr bwMode="auto">
            <a:xfrm>
              <a:off x="4645" y="862"/>
              <a:ext cx="627"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chemeClr val="accent2"/>
                  </a:solidFill>
                  <a:effectLst>
                    <a:outerShdw blurRad="38100" dist="38100" dir="2700000" algn="tl">
                      <a:srgbClr val="C0C0C0"/>
                    </a:outerShdw>
                  </a:effectLst>
                  <a:ea typeface="隶书" charset="0"/>
                </a:rPr>
                <a:t>*(a+1)</a:t>
              </a:r>
            </a:p>
          </p:txBody>
        </p:sp>
        <p:sp>
          <p:nvSpPr>
            <p:cNvPr id="140443" name="Text Box 155"/>
            <p:cNvSpPr txBox="1">
              <a:spLocks noChangeArrowheads="1"/>
            </p:cNvSpPr>
            <p:nvPr/>
          </p:nvSpPr>
          <p:spPr bwMode="auto">
            <a:xfrm>
              <a:off x="4645" y="1088"/>
              <a:ext cx="627"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chemeClr val="accent2"/>
                  </a:solidFill>
                  <a:effectLst>
                    <a:outerShdw blurRad="38100" dist="38100" dir="2700000" algn="tl">
                      <a:srgbClr val="C0C0C0"/>
                    </a:outerShdw>
                  </a:effectLst>
                  <a:ea typeface="隶书" charset="0"/>
                </a:rPr>
                <a:t>*(a+2)</a:t>
              </a:r>
            </a:p>
          </p:txBody>
        </p:sp>
        <p:sp>
          <p:nvSpPr>
            <p:cNvPr id="140444" name="Text Box 156"/>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endParaRPr lang="zh-CN" altLang="zh-CN">
                <a:solidFill>
                  <a:schemeClr val="accent2"/>
                </a:solidFill>
                <a:latin typeface="Times New Roman" pitchFamily="18" charset="0"/>
                <a:ea typeface="隶书" pitchFamily="49" charset="-122"/>
              </a:endParaRPr>
            </a:p>
          </p:txBody>
        </p:sp>
        <p:sp>
          <p:nvSpPr>
            <p:cNvPr id="140445" name="Text Box 157"/>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chemeClr val="accent2"/>
                  </a:solidFill>
                  <a:effectLst>
                    <a:outerShdw blurRad="38100" dist="38100" dir="2700000" algn="tl">
                      <a:srgbClr val="C0C0C0"/>
                    </a:outerShdw>
                  </a:effectLst>
                  <a:ea typeface="隶书" charset="0"/>
                </a:rPr>
                <a:t>*(a+9)</a:t>
              </a:r>
            </a:p>
          </p:txBody>
        </p:sp>
      </p:grpSp>
      <p:grpSp>
        <p:nvGrpSpPr>
          <p:cNvPr id="15" name="Group 159"/>
          <p:cNvGrpSpPr>
            <a:grpSpLocks/>
          </p:cNvGrpSpPr>
          <p:nvPr/>
        </p:nvGrpSpPr>
        <p:grpSpPr bwMode="auto">
          <a:xfrm>
            <a:off x="7981950" y="2133600"/>
            <a:ext cx="1162050" cy="2266950"/>
            <a:chOff x="4594" y="636"/>
            <a:chExt cx="732" cy="1428"/>
          </a:xfrm>
        </p:grpSpPr>
        <p:sp>
          <p:nvSpPr>
            <p:cNvPr id="140448" name="Text Box 160"/>
            <p:cNvSpPr txBox="1">
              <a:spLocks noChangeArrowheads="1"/>
            </p:cNvSpPr>
            <p:nvPr/>
          </p:nvSpPr>
          <p:spPr bwMode="auto">
            <a:xfrm>
              <a:off x="4741" y="636"/>
              <a:ext cx="43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p[0]</a:t>
              </a:r>
            </a:p>
          </p:txBody>
        </p:sp>
        <p:sp>
          <p:nvSpPr>
            <p:cNvPr id="140449" name="Text Box 161"/>
            <p:cNvSpPr txBox="1">
              <a:spLocks noChangeArrowheads="1"/>
            </p:cNvSpPr>
            <p:nvPr/>
          </p:nvSpPr>
          <p:spPr bwMode="auto">
            <a:xfrm>
              <a:off x="4741" y="862"/>
              <a:ext cx="43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p[1]</a:t>
              </a:r>
            </a:p>
          </p:txBody>
        </p:sp>
        <p:sp>
          <p:nvSpPr>
            <p:cNvPr id="140450" name="Text Box 162"/>
            <p:cNvSpPr txBox="1">
              <a:spLocks noChangeArrowheads="1"/>
            </p:cNvSpPr>
            <p:nvPr/>
          </p:nvSpPr>
          <p:spPr bwMode="auto">
            <a:xfrm>
              <a:off x="4741" y="1088"/>
              <a:ext cx="43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p[2]</a:t>
              </a:r>
            </a:p>
          </p:txBody>
        </p:sp>
        <p:sp>
          <p:nvSpPr>
            <p:cNvPr id="140451" name="Text Box 163"/>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endParaRPr lang="zh-CN" altLang="zh-CN">
                <a:solidFill>
                  <a:srgbClr val="990000"/>
                </a:solidFill>
                <a:latin typeface="Times New Roman" pitchFamily="18" charset="0"/>
                <a:ea typeface="隶书" pitchFamily="49" charset="-122"/>
              </a:endParaRPr>
            </a:p>
          </p:txBody>
        </p:sp>
        <p:sp>
          <p:nvSpPr>
            <p:cNvPr id="140452" name="Text Box 164"/>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p[9]</a:t>
              </a:r>
            </a:p>
          </p:txBody>
        </p:sp>
      </p:grpSp>
      <p:sp>
        <p:nvSpPr>
          <p:cNvPr id="113" name="Rectangle 2"/>
          <p:cNvSpPr txBox="1">
            <a:spLocks noChangeArrowheads="1"/>
          </p:cNvSpPr>
          <p:nvPr/>
        </p:nvSpPr>
        <p:spPr>
          <a:xfrm>
            <a:off x="642938" y="28575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指针与数组</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040FAAFD-40CA-E240-A9F5-A41ED2A34F5B}"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438"/>
                                        </p:tgtEl>
                                        <p:attrNameLst>
                                          <p:attrName>style.visibility</p:attrName>
                                        </p:attrNameLst>
                                      </p:cBhvr>
                                      <p:to>
                                        <p:strVal val="visible"/>
                                      </p:to>
                                    </p:set>
                                    <p:animEffect transition="in" filter="box(out)">
                                      <p:cBhvr>
                                        <p:cTn id="12" dur="500"/>
                                        <p:tgtEl>
                                          <p:spTgt spid="14043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out)">
                                      <p:cBhvr>
                                        <p:cTn id="17" dur="500"/>
                                        <p:tgtEl>
                                          <p:spTgt spid="1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out)">
                                      <p:cBhvr>
                                        <p:cTn id="27" dur="500"/>
                                        <p:tgtEl>
                                          <p:spTgt spid="1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0439"/>
                                        </p:tgtEl>
                                        <p:attrNameLst>
                                          <p:attrName>style.visibility</p:attrName>
                                        </p:attrNameLst>
                                      </p:cBhvr>
                                      <p:to>
                                        <p:strVal val="visible"/>
                                      </p:to>
                                    </p:set>
                                    <p:animEffect transition="in" filter="box(out)">
                                      <p:cBhvr>
                                        <p:cTn id="32" dur="500"/>
                                        <p:tgtEl>
                                          <p:spTgt spid="140439"/>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38" grpId="0" animBg="1" autoUpdateAnimBg="0"/>
      <p:bldP spid="14043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34050" y="1600200"/>
            <a:ext cx="2351088" cy="3771900"/>
            <a:chOff x="3612" y="1008"/>
            <a:chExt cx="1481" cy="2376"/>
          </a:xfrm>
        </p:grpSpPr>
        <p:grpSp>
          <p:nvGrpSpPr>
            <p:cNvPr id="79885" name="Group 3"/>
            <p:cNvGrpSpPr>
              <a:grpSpLocks/>
            </p:cNvGrpSpPr>
            <p:nvPr/>
          </p:nvGrpSpPr>
          <p:grpSpPr bwMode="auto">
            <a:xfrm>
              <a:off x="4157" y="1008"/>
              <a:ext cx="936" cy="2376"/>
              <a:chOff x="4157" y="1008"/>
              <a:chExt cx="936" cy="2376"/>
            </a:xfrm>
          </p:grpSpPr>
          <p:grpSp>
            <p:nvGrpSpPr>
              <p:cNvPr id="79892" name="Group 4"/>
              <p:cNvGrpSpPr>
                <a:grpSpLocks/>
              </p:cNvGrpSpPr>
              <p:nvPr/>
            </p:nvGrpSpPr>
            <p:grpSpPr bwMode="auto">
              <a:xfrm>
                <a:off x="4157" y="1008"/>
                <a:ext cx="936" cy="2376"/>
                <a:chOff x="4032" y="444"/>
                <a:chExt cx="936" cy="2376"/>
              </a:xfrm>
            </p:grpSpPr>
            <p:sp>
              <p:nvSpPr>
                <p:cNvPr id="200709" name="AutoShape 5"/>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defRPr/>
                  </a:pPr>
                  <a:endParaRPr lang="zh-CN" altLang="zh-CN">
                    <a:solidFill>
                      <a:srgbClr val="0000FF"/>
                    </a:solidFill>
                    <a:latin typeface="Times New Roman" pitchFamily="18" charset="0"/>
                    <a:ea typeface="隶书" pitchFamily="49" charset="-122"/>
                  </a:endParaRPr>
                </a:p>
              </p:txBody>
            </p:sp>
            <p:sp>
              <p:nvSpPr>
                <p:cNvPr id="200710" name="Line 6"/>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1" name="Line 7"/>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2" name="Line 8"/>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3" name="Line 9"/>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4" name="Line 10"/>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5" name="Line 11"/>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6" name="Line 12"/>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7" name="Line 13"/>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18" name="Line 14"/>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grpSp>
          <p:grpSp>
            <p:nvGrpSpPr>
              <p:cNvPr id="79893" name="Group 15"/>
              <p:cNvGrpSpPr>
                <a:grpSpLocks/>
              </p:cNvGrpSpPr>
              <p:nvPr/>
            </p:nvGrpSpPr>
            <p:grpSpPr bwMode="auto">
              <a:xfrm>
                <a:off x="4157" y="1428"/>
                <a:ext cx="60" cy="1368"/>
                <a:chOff x="4032" y="864"/>
                <a:chExt cx="60" cy="1368"/>
              </a:xfrm>
            </p:grpSpPr>
            <p:sp>
              <p:nvSpPr>
                <p:cNvPr id="200720" name="Line 16"/>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1" name="Line 17"/>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2" name="Line 18"/>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3" name="Line 19"/>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4" name="Line 20"/>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5" name="Line 21"/>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26" name="Line 22"/>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79894" name="Group 23"/>
              <p:cNvGrpSpPr>
                <a:grpSpLocks/>
              </p:cNvGrpSpPr>
              <p:nvPr/>
            </p:nvGrpSpPr>
            <p:grpSpPr bwMode="auto">
              <a:xfrm>
                <a:off x="5021" y="1440"/>
                <a:ext cx="60" cy="1368"/>
                <a:chOff x="4032" y="864"/>
                <a:chExt cx="60" cy="1368"/>
              </a:xfrm>
            </p:grpSpPr>
            <p:sp>
              <p:nvSpPr>
                <p:cNvPr id="200728" name="Line 24"/>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29" name="Line 25"/>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30" name="Line 26"/>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31" name="Line 27"/>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32" name="Line 28"/>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0733" name="Line 29"/>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34" name="Line 30"/>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grpSp>
          <p:nvGrpSpPr>
            <p:cNvPr id="79886" name="Group 31"/>
            <p:cNvGrpSpPr>
              <a:grpSpLocks/>
            </p:cNvGrpSpPr>
            <p:nvPr/>
          </p:nvGrpSpPr>
          <p:grpSpPr bwMode="auto">
            <a:xfrm>
              <a:off x="3612" y="1284"/>
              <a:ext cx="732" cy="1188"/>
              <a:chOff x="4260" y="1272"/>
              <a:chExt cx="732" cy="1188"/>
            </a:xfrm>
          </p:grpSpPr>
          <p:sp>
            <p:nvSpPr>
              <p:cNvPr id="200736" name="Text Box 32"/>
              <p:cNvSpPr txBox="1">
                <a:spLocks noChangeArrowheads="1"/>
              </p:cNvSpPr>
              <p:nvPr/>
            </p:nvSpPr>
            <p:spPr bwMode="auto">
              <a:xfrm>
                <a:off x="4414" y="1272"/>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a[0]</a:t>
                </a:r>
              </a:p>
            </p:txBody>
          </p:sp>
          <p:sp>
            <p:nvSpPr>
              <p:cNvPr id="200737" name="Text Box 33"/>
              <p:cNvSpPr txBox="1">
                <a:spLocks noChangeArrowheads="1"/>
              </p:cNvSpPr>
              <p:nvPr/>
            </p:nvSpPr>
            <p:spPr bwMode="auto">
              <a:xfrm>
                <a:off x="4414" y="1498"/>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a[1]</a:t>
                </a:r>
              </a:p>
            </p:txBody>
          </p:sp>
          <p:sp>
            <p:nvSpPr>
              <p:cNvPr id="200738" name="Text Box 34"/>
              <p:cNvSpPr txBox="1">
                <a:spLocks noChangeArrowheads="1"/>
              </p:cNvSpPr>
              <p:nvPr/>
            </p:nvSpPr>
            <p:spPr bwMode="auto">
              <a:xfrm>
                <a:off x="4414" y="1724"/>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a[2]</a:t>
                </a:r>
              </a:p>
            </p:txBody>
          </p:sp>
          <p:sp>
            <p:nvSpPr>
              <p:cNvPr id="200739" name="Text Box 35"/>
              <p:cNvSpPr txBox="1">
                <a:spLocks noChangeArrowheads="1"/>
              </p:cNvSpPr>
              <p:nvPr/>
            </p:nvSpPr>
            <p:spPr bwMode="auto">
              <a:xfrm>
                <a:off x="4414" y="1950"/>
                <a:ext cx="42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a[3]</a:t>
                </a:r>
              </a:p>
            </p:txBody>
          </p:sp>
          <p:sp>
            <p:nvSpPr>
              <p:cNvPr id="200740" name="Text Box 36"/>
              <p:cNvSpPr txBox="1">
                <a:spLocks noChangeArrowheads="1"/>
              </p:cNvSpPr>
              <p:nvPr/>
            </p:nvSpPr>
            <p:spPr bwMode="auto">
              <a:xfrm>
                <a:off x="4260" y="2172"/>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a[4]</a:t>
                </a:r>
              </a:p>
            </p:txBody>
          </p:sp>
        </p:grpSp>
      </p:grpSp>
      <p:sp>
        <p:nvSpPr>
          <p:cNvPr id="200742" name="Rectangle 38"/>
          <p:cNvSpPr>
            <a:spLocks noChangeArrowheads="1"/>
          </p:cNvSpPr>
          <p:nvPr/>
        </p:nvSpPr>
        <p:spPr bwMode="auto">
          <a:xfrm>
            <a:off x="1001713" y="1092200"/>
            <a:ext cx="3819525" cy="5262563"/>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a[5],*pa,i;</a:t>
            </a:r>
          </a:p>
          <a:p>
            <a:r>
              <a:rPr kumimoji="0" lang="en-US" altLang="zh-CN">
                <a:effectLst>
                  <a:outerShdw blurRad="38100" dist="38100" dir="2700000" algn="tl">
                    <a:srgbClr val="FFFFFF"/>
                  </a:outerShdw>
                </a:effectLst>
                <a:latin typeface="Arial" charset="0"/>
              </a:rPr>
              <a:t>      for(i=0;i&lt;5;i++)</a:t>
            </a:r>
          </a:p>
          <a:p>
            <a:r>
              <a:rPr kumimoji="0" lang="en-US" altLang="zh-CN">
                <a:effectLst>
                  <a:outerShdw blurRad="38100" dist="38100" dir="2700000" algn="tl">
                    <a:srgbClr val="FFFFFF"/>
                  </a:outerShdw>
                </a:effectLst>
                <a:latin typeface="Arial" charset="0"/>
              </a:rPr>
              <a:t>	 a[i]=i+1;</a:t>
            </a:r>
          </a:p>
          <a:p>
            <a:r>
              <a:rPr kumimoji="0" lang="en-US" altLang="zh-CN">
                <a:solidFill>
                  <a:schemeClr val="accent2"/>
                </a:solidFill>
                <a:effectLst>
                  <a:outerShdw blurRad="38100" dist="38100" dir="2700000" algn="tl">
                    <a:srgbClr val="000000"/>
                  </a:outerShdw>
                </a:effectLst>
                <a:latin typeface="Arial" charset="0"/>
              </a:rPr>
              <a:t>      pa=a;</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for(i=0;i&lt;5;i++)</a:t>
            </a:r>
          </a:p>
          <a:p>
            <a:r>
              <a:rPr kumimoji="0" lang="en-US" altLang="zh-CN">
                <a:effectLst>
                  <a:outerShdw blurRad="38100" dist="38100" dir="2700000" algn="tl">
                    <a:srgbClr val="FFFFFF"/>
                  </a:outerShdw>
                </a:effectLst>
                <a:latin typeface="Arial" charset="0"/>
              </a:rPr>
              <a:t>	 printf(“%d”,</a:t>
            </a:r>
            <a:r>
              <a:rPr kumimoji="0" lang="en-US" altLang="zh-CN">
                <a:solidFill>
                  <a:srgbClr val="0000FF"/>
                </a:solidFill>
                <a:effectLst>
                  <a:outerShdw blurRad="38100" dist="38100" dir="2700000" algn="tl">
                    <a:srgbClr val="000000"/>
                  </a:outerShdw>
                </a:effectLst>
                <a:latin typeface="Arial" charset="0"/>
              </a:rPr>
              <a:t>*(pa+i))</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for(i=0;i&lt;5;i++)</a:t>
            </a:r>
          </a:p>
          <a:p>
            <a:r>
              <a:rPr kumimoji="0" lang="en-US" altLang="zh-CN">
                <a:effectLst>
                  <a:outerShdw blurRad="38100" dist="38100" dir="2700000" algn="tl">
                    <a:srgbClr val="FFFFFF"/>
                  </a:outerShdw>
                </a:effectLst>
                <a:latin typeface="Arial" charset="0"/>
              </a:rPr>
              <a:t>	 printf(“%d”,</a:t>
            </a:r>
            <a:r>
              <a:rPr kumimoji="0" lang="en-US" altLang="zh-CN">
                <a:solidFill>
                  <a:srgbClr val="0000FF"/>
                </a:solidFill>
                <a:effectLst>
                  <a:outerShdw blurRad="38100" dist="38100" dir="2700000" algn="tl">
                    <a:srgbClr val="000000"/>
                  </a:outerShdw>
                </a:effectLst>
                <a:latin typeface="Arial" charset="0"/>
              </a:rPr>
              <a:t>*(a+i))</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for(i=0;i&lt;5;i++)</a:t>
            </a:r>
          </a:p>
          <a:p>
            <a:r>
              <a:rPr kumimoji="0" lang="en-US" altLang="zh-CN">
                <a:effectLst>
                  <a:outerShdw blurRad="38100" dist="38100" dir="2700000" algn="tl">
                    <a:srgbClr val="FFFFFF"/>
                  </a:outerShdw>
                </a:effectLst>
                <a:latin typeface="Arial" charset="0"/>
              </a:rPr>
              <a:t>	 printf(“%d”,</a:t>
            </a:r>
            <a:r>
              <a:rPr kumimoji="0" lang="en-US" altLang="zh-CN">
                <a:solidFill>
                  <a:srgbClr val="0000FF"/>
                </a:solidFill>
                <a:effectLst>
                  <a:outerShdw blurRad="38100" dist="38100" dir="2700000" algn="tl">
                    <a:srgbClr val="000000"/>
                  </a:outerShdw>
                </a:effectLst>
                <a:latin typeface="Arial" charset="0"/>
              </a:rPr>
              <a:t>pa[i])</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for(i=0;i&lt;5;i++)</a:t>
            </a:r>
          </a:p>
          <a:p>
            <a:r>
              <a:rPr kumimoji="0" lang="en-US" altLang="zh-CN">
                <a:effectLst>
                  <a:outerShdw blurRad="38100" dist="38100" dir="2700000" algn="tl">
                    <a:srgbClr val="FFFFFF"/>
                  </a:outerShdw>
                </a:effectLst>
                <a:latin typeface="Arial" charset="0"/>
              </a:rPr>
              <a:t>	 printf(“%d”,</a:t>
            </a:r>
            <a:r>
              <a:rPr kumimoji="0" lang="en-US" altLang="zh-CN">
                <a:solidFill>
                  <a:srgbClr val="0000FF"/>
                </a:solidFill>
                <a:effectLst>
                  <a:outerShdw blurRad="38100" dist="38100" dir="2700000" algn="tl">
                    <a:srgbClr val="000000"/>
                  </a:outerShdw>
                </a:effectLst>
                <a:latin typeface="Arial" charset="0"/>
              </a:rPr>
              <a:t>a[i])</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a:t>
            </a:r>
          </a:p>
        </p:txBody>
      </p:sp>
      <p:grpSp>
        <p:nvGrpSpPr>
          <p:cNvPr id="8" name="Group 39"/>
          <p:cNvGrpSpPr>
            <a:grpSpLocks/>
          </p:cNvGrpSpPr>
          <p:nvPr/>
        </p:nvGrpSpPr>
        <p:grpSpPr bwMode="auto">
          <a:xfrm>
            <a:off x="6762750" y="2019300"/>
            <a:ext cx="1162050" cy="1885950"/>
            <a:chOff x="4260" y="1272"/>
            <a:chExt cx="732" cy="1188"/>
          </a:xfrm>
        </p:grpSpPr>
        <p:sp>
          <p:nvSpPr>
            <p:cNvPr id="200744" name="Text Box 40"/>
            <p:cNvSpPr txBox="1">
              <a:spLocks noChangeArrowheads="1"/>
            </p:cNvSpPr>
            <p:nvPr/>
          </p:nvSpPr>
          <p:spPr bwMode="auto">
            <a:xfrm>
              <a:off x="4520" y="1272"/>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1</a:t>
              </a:r>
            </a:p>
          </p:txBody>
        </p:sp>
        <p:sp>
          <p:nvSpPr>
            <p:cNvPr id="200745" name="Text Box 41"/>
            <p:cNvSpPr txBox="1">
              <a:spLocks noChangeArrowheads="1"/>
            </p:cNvSpPr>
            <p:nvPr/>
          </p:nvSpPr>
          <p:spPr bwMode="auto">
            <a:xfrm>
              <a:off x="4520" y="1498"/>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2</a:t>
              </a:r>
            </a:p>
          </p:txBody>
        </p:sp>
        <p:sp>
          <p:nvSpPr>
            <p:cNvPr id="200746" name="Text Box 42"/>
            <p:cNvSpPr txBox="1">
              <a:spLocks noChangeArrowheads="1"/>
            </p:cNvSpPr>
            <p:nvPr/>
          </p:nvSpPr>
          <p:spPr bwMode="auto">
            <a:xfrm>
              <a:off x="4520" y="1724"/>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3</a:t>
              </a:r>
            </a:p>
          </p:txBody>
        </p:sp>
        <p:sp>
          <p:nvSpPr>
            <p:cNvPr id="200747" name="Text Box 43"/>
            <p:cNvSpPr txBox="1">
              <a:spLocks noChangeArrowheads="1"/>
            </p:cNvSpPr>
            <p:nvPr/>
          </p:nvSpPr>
          <p:spPr bwMode="auto">
            <a:xfrm>
              <a:off x="4520" y="1950"/>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4</a:t>
              </a:r>
            </a:p>
          </p:txBody>
        </p:sp>
        <p:sp>
          <p:nvSpPr>
            <p:cNvPr id="200748" name="Text Box 44"/>
            <p:cNvSpPr txBox="1">
              <a:spLocks noChangeArrowheads="1"/>
            </p:cNvSpPr>
            <p:nvPr/>
          </p:nvSpPr>
          <p:spPr bwMode="auto">
            <a:xfrm>
              <a:off x="4260" y="2172"/>
              <a:ext cx="732" cy="288"/>
            </a:xfrm>
            <a:prstGeom prst="rect">
              <a:avLst/>
            </a:prstGeom>
            <a:noFill/>
            <a:ln w="38100">
              <a:no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990000"/>
                  </a:solidFill>
                  <a:effectLst>
                    <a:outerShdw blurRad="38100" dist="38100" dir="2700000" algn="tl">
                      <a:srgbClr val="C0C0C0"/>
                    </a:outerShdw>
                  </a:effectLst>
                  <a:ea typeface="隶书" charset="0"/>
                </a:rPr>
                <a:t>5</a:t>
              </a:r>
            </a:p>
          </p:txBody>
        </p:sp>
      </p:grpSp>
      <p:grpSp>
        <p:nvGrpSpPr>
          <p:cNvPr id="9" name="Group 45"/>
          <p:cNvGrpSpPr>
            <a:grpSpLocks/>
          </p:cNvGrpSpPr>
          <p:nvPr/>
        </p:nvGrpSpPr>
        <p:grpSpPr bwMode="auto">
          <a:xfrm>
            <a:off x="8039100" y="1828800"/>
            <a:ext cx="844550" cy="457200"/>
            <a:chOff x="5064" y="1152"/>
            <a:chExt cx="532" cy="288"/>
          </a:xfrm>
        </p:grpSpPr>
        <p:sp>
          <p:nvSpPr>
            <p:cNvPr id="200750" name="Line 46"/>
            <p:cNvSpPr>
              <a:spLocks noChangeShapeType="1"/>
            </p:cNvSpPr>
            <p:nvPr/>
          </p:nvSpPr>
          <p:spPr bwMode="auto">
            <a:xfrm flipH="1">
              <a:off x="5064" y="1296"/>
              <a:ext cx="288" cy="12"/>
            </a:xfrm>
            <a:prstGeom prst="line">
              <a:avLst/>
            </a:prstGeom>
            <a:noFill/>
            <a:ln w="38100">
              <a:solidFill>
                <a:srgbClr val="339966"/>
              </a:solidFill>
              <a:round/>
              <a:headEnd type="none" w="lg" len="lg"/>
              <a:tailEnd type="triangle" w="med" len="me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0751" name="Text Box 47"/>
            <p:cNvSpPr txBox="1">
              <a:spLocks noChangeArrowheads="1"/>
            </p:cNvSpPr>
            <p:nvPr/>
          </p:nvSpPr>
          <p:spPr bwMode="auto">
            <a:xfrm>
              <a:off x="5301" y="1152"/>
              <a:ext cx="295"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solidFill>
                    <a:srgbClr val="0000FF"/>
                  </a:solidFill>
                  <a:effectLst>
                    <a:outerShdw blurRad="38100" dist="38100" dir="2700000" algn="tl">
                      <a:srgbClr val="C0C0C0"/>
                    </a:outerShdw>
                  </a:effectLst>
                  <a:ea typeface="隶书" charset="0"/>
                </a:rPr>
                <a:t>pa</a:t>
              </a:r>
            </a:p>
          </p:txBody>
        </p:sp>
      </p:grpSp>
      <p:sp>
        <p:nvSpPr>
          <p:cNvPr id="48" name="Rectangle 2"/>
          <p:cNvSpPr txBox="1">
            <a:spLocks noChangeArrowheads="1"/>
          </p:cNvSpPr>
          <p:nvPr/>
        </p:nvSpPr>
        <p:spPr>
          <a:xfrm>
            <a:off x="642938" y="28575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例   数组元素的引用方法</a:t>
            </a:r>
          </a:p>
          <a:p>
            <a:pPr algn="ctr">
              <a:lnSpc>
                <a:spcPct val="85000"/>
              </a:lnSpc>
              <a:defRPr/>
            </a:pP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DCA5AD36-4149-C243-BD9D-2C3DC054E554}"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ppt_h/2"/>
                                          </p:val>
                                        </p:tav>
                                        <p:tav tm="100000">
                                          <p:val>
                                            <p:strVal val="#ppt_y"/>
                                          </p:val>
                                        </p:tav>
                                      </p:tavLst>
                                    </p:anim>
                                    <p:anim calcmode="lin" valueType="num">
                                      <p:cBhvr>
                                        <p:cTn id="14" dur="500" fill="hold"/>
                                        <p:tgtEl>
                                          <p:spTgt spid="8"/>
                                        </p:tgtEl>
                                        <p:attrNameLst>
                                          <p:attrName>ppt_w</p:attrName>
                                        </p:attrNameLst>
                                      </p:cBhvr>
                                      <p:tavLst>
                                        <p:tav tm="0">
                                          <p:val>
                                            <p:strVal val="#ppt_w"/>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out)">
                                      <p:cBhvr>
                                        <p:cTn id="20" dur="500"/>
                                        <p:tgtEl>
                                          <p:spTgt spid="9"/>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984250" y="806450"/>
            <a:ext cx="7283450" cy="11874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a:effectLst>
                  <a:outerShdw blurRad="38100" dist="38100" dir="2700000" algn="tl">
                    <a:srgbClr val="C0C0C0"/>
                  </a:outerShdw>
                </a:effectLst>
              </a:rPr>
              <a:t>例  </a:t>
            </a:r>
            <a:r>
              <a:rPr kumimoji="0" lang="en-US" altLang="zh-CN">
                <a:effectLst>
                  <a:outerShdw blurRad="38100" dist="38100" dir="2700000" algn="tl">
                    <a:srgbClr val="C0C0C0"/>
                  </a:outerShdw>
                </a:effectLst>
              </a:rPr>
              <a:t>int  a[]={1,2,3,4,5,6,7,8,9,10},*p=a,i;</a:t>
            </a:r>
          </a:p>
          <a:p>
            <a:pPr eaLnBrk="1" hangingPunct="1"/>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数组元素地址的正确表示：</a:t>
            </a:r>
            <a:br>
              <a:rPr kumimoji="0" lang="zh-CN" altLang="zh-CN">
                <a:effectLst>
                  <a:outerShdw blurRad="38100" dist="38100" dir="2700000" algn="tl">
                    <a:srgbClr val="C0C0C0"/>
                  </a:outerShdw>
                </a:effectLst>
              </a:rPr>
            </a:b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&amp;(a+1)      </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B</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      </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C</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&amp;p      </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D</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&amp;p[i]</a:t>
            </a:r>
            <a:endParaRPr kumimoji="0" lang="en-US" altLang="zh-CN" sz="2000">
              <a:effectLst>
                <a:outerShdw blurRad="38100" dist="38100" dir="2700000" algn="tl">
                  <a:srgbClr val="C0C0C0"/>
                </a:outerShdw>
              </a:effectLst>
            </a:endParaRPr>
          </a:p>
        </p:txBody>
      </p:sp>
      <p:sp>
        <p:nvSpPr>
          <p:cNvPr id="90115" name="Text Box 3"/>
          <p:cNvSpPr txBox="1">
            <a:spLocks noChangeArrowheads="1"/>
          </p:cNvSpPr>
          <p:nvPr/>
        </p:nvSpPr>
        <p:spPr bwMode="auto">
          <a:xfrm>
            <a:off x="6543675" y="1503363"/>
            <a:ext cx="407988" cy="579437"/>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3200">
                <a:solidFill>
                  <a:schemeClr val="accent2"/>
                </a:solidFill>
                <a:effectLst>
                  <a:outerShdw blurRad="38100" dist="38100" dir="2700000" algn="tl">
                    <a:srgbClr val="DDDDDD"/>
                  </a:outerShdw>
                </a:effectLst>
                <a:cs typeface="宋体" charset="0"/>
                <a:sym typeface="Symbol" charset="0"/>
              </a:rPr>
              <a:t></a:t>
            </a:r>
            <a:endParaRPr lang="en-US" altLang="zh-CN" sz="3200">
              <a:solidFill>
                <a:schemeClr val="accent2"/>
              </a:solidFill>
              <a:effectLst>
                <a:outerShdw blurRad="38100" dist="38100" dir="2700000" algn="tl">
                  <a:srgbClr val="DDDDDD"/>
                </a:outerShdw>
              </a:effectLst>
              <a:cs typeface="宋体" charset="0"/>
            </a:endParaRPr>
          </a:p>
        </p:txBody>
      </p:sp>
      <p:sp>
        <p:nvSpPr>
          <p:cNvPr id="90116" name="AutoShape 4"/>
          <p:cNvSpPr>
            <a:spLocks noChangeArrowheads="1"/>
          </p:cNvSpPr>
          <p:nvPr/>
        </p:nvSpPr>
        <p:spPr bwMode="auto">
          <a:xfrm>
            <a:off x="2062163" y="3052763"/>
            <a:ext cx="2657475" cy="1590675"/>
          </a:xfrm>
          <a:prstGeom prst="wedgeRectCallout">
            <a:avLst>
              <a:gd name="adj1" fmla="val 14338"/>
              <a:gd name="adj2" fmla="val -118065"/>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b="1">
                <a:effectLst>
                  <a:outerShdw blurRad="38100" dist="38100" dir="2700000" algn="tl">
                    <a:srgbClr val="C0C0C0"/>
                  </a:outerShdw>
                </a:effectLst>
              </a:rPr>
              <a:t>数组名是</a:t>
            </a:r>
            <a:r>
              <a:rPr kumimoji="0" lang="zh-CN" altLang="en-US" b="1">
                <a:solidFill>
                  <a:schemeClr val="accent2"/>
                </a:solidFill>
                <a:effectLst>
                  <a:outerShdw blurRad="38100" dist="38100" dir="2700000" algn="tl">
                    <a:srgbClr val="C0C0C0"/>
                  </a:outerShdw>
                </a:effectLst>
              </a:rPr>
              <a:t>地址常量</a:t>
            </a:r>
            <a:endParaRPr kumimoji="0" lang="zh-CN" altLang="en-US" b="1">
              <a:effectLst>
                <a:outerShdw blurRad="38100" dist="38100" dir="2700000" algn="tl">
                  <a:srgbClr val="C0C0C0"/>
                </a:outerShdw>
              </a:effectLst>
            </a:endParaRPr>
          </a:p>
          <a:p>
            <a:pPr eaLnBrk="1" hangingPunct="1"/>
            <a:r>
              <a:rPr kumimoji="0" lang="en-US" altLang="zh-CN" b="1">
                <a:effectLst>
                  <a:outerShdw blurRad="38100" dist="38100" dir="2700000" algn="tl">
                    <a:srgbClr val="C0C0C0"/>
                  </a:outerShdw>
                </a:effectLst>
              </a:rPr>
              <a:t>p++,p--   (</a:t>
            </a:r>
            <a:r>
              <a:rPr kumimoji="0" lang="en-US" altLang="zh-CN" b="1">
                <a:solidFill>
                  <a:schemeClr val="tx2"/>
                </a:solidFill>
                <a:effectLst>
                  <a:outerShdw blurRad="38100" dist="38100" dir="2700000" algn="tl">
                    <a:srgbClr val="C0C0C0"/>
                  </a:outerShdw>
                </a:effectLst>
                <a:sym typeface="Wingdings" charset="2"/>
              </a:rPr>
              <a:t></a:t>
            </a:r>
            <a:r>
              <a:rPr kumimoji="0" lang="en-US" altLang="zh-CN" b="1">
                <a:effectLst>
                  <a:outerShdw blurRad="38100" dist="38100" dir="2700000" algn="tl">
                    <a:srgbClr val="C0C0C0"/>
                  </a:outerShdw>
                </a:effectLst>
              </a:rPr>
              <a:t>)</a:t>
            </a:r>
          </a:p>
          <a:p>
            <a:pPr eaLnBrk="1" hangingPunct="1"/>
            <a:r>
              <a:rPr kumimoji="0" lang="en-US" altLang="zh-CN" b="1">
                <a:effectLst>
                  <a:outerShdw blurRad="38100" dist="38100" dir="2700000" algn="tl">
                    <a:srgbClr val="C0C0C0"/>
                  </a:outerShdw>
                </a:effectLst>
              </a:rPr>
              <a:t>a++,a--    (</a:t>
            </a:r>
            <a:r>
              <a:rPr kumimoji="0" lang="en-US" altLang="zh-CN" b="1">
                <a:solidFill>
                  <a:schemeClr val="accent2"/>
                </a:solidFill>
                <a:effectLst>
                  <a:outerShdw blurRad="38100" dist="38100" dir="2700000" algn="tl">
                    <a:srgbClr val="C0C0C0"/>
                  </a:outerShdw>
                </a:effectLst>
                <a:sym typeface="Symbol" charset="2"/>
              </a:rPr>
              <a:t></a:t>
            </a:r>
            <a:r>
              <a:rPr kumimoji="0" lang="en-US" altLang="zh-CN" b="1">
                <a:effectLst>
                  <a:outerShdw blurRad="38100" dist="38100" dir="2700000" algn="tl">
                    <a:srgbClr val="C0C0C0"/>
                  </a:outerShdw>
                </a:effectLst>
              </a:rPr>
              <a:t>)</a:t>
            </a:r>
          </a:p>
          <a:p>
            <a:pPr eaLnBrk="1" hangingPunct="1"/>
            <a:r>
              <a:rPr kumimoji="0" lang="en-US" altLang="zh-CN" b="1">
                <a:effectLst>
                  <a:outerShdw blurRad="38100" dist="38100" dir="2700000" algn="tl">
                    <a:srgbClr val="C0C0C0"/>
                  </a:outerShdw>
                </a:effectLst>
              </a:rPr>
              <a:t>a+1, *(a+2)    (</a:t>
            </a:r>
            <a:r>
              <a:rPr kumimoji="0" lang="en-US" altLang="zh-CN" b="1">
                <a:solidFill>
                  <a:schemeClr val="tx2"/>
                </a:solidFill>
                <a:effectLst>
                  <a:outerShdw blurRad="38100" dist="38100" dir="2700000" algn="tl">
                    <a:srgbClr val="C0C0C0"/>
                  </a:outerShdw>
                </a:effectLst>
                <a:sym typeface="Wingdings" charset="2"/>
              </a:rPr>
              <a:t>)</a:t>
            </a:r>
          </a:p>
        </p:txBody>
      </p:sp>
      <p:sp>
        <p:nvSpPr>
          <p:cNvPr id="2" name="日期占位符 1"/>
          <p:cNvSpPr>
            <a:spLocks noGrp="1"/>
          </p:cNvSpPr>
          <p:nvPr>
            <p:ph type="dt" sz="half" idx="10"/>
          </p:nvPr>
        </p:nvSpPr>
        <p:spPr/>
        <p:txBody>
          <a:bodyPr/>
          <a:lstStyle/>
          <a:p>
            <a:fld id="{901D1B47-1D5A-EA43-9F94-49CC79BEA770}"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36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ox(out)">
                                      <p:cBhvr>
                                        <p:cTn id="7" dur="500"/>
                                        <p:tgtEl>
                                          <p:spTgt spid="9011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90115">
                                            <p:txEl>
                                              <p:pRg st="0" end="0"/>
                                            </p:txEl>
                                          </p:spTgt>
                                        </p:tgtEl>
                                        <p:attrNameLst>
                                          <p:attrName>style.visibility</p:attrName>
                                        </p:attrNameLst>
                                      </p:cBhvr>
                                      <p:to>
                                        <p:strVal val="visible"/>
                                      </p:to>
                                    </p:set>
                                    <p:anim calcmode="lin" valueType="num">
                                      <p:cBhvr additive="base">
                                        <p:cTn id="12" dur="300" fill="hold"/>
                                        <p:tgtEl>
                                          <p:spTgt spid="90115">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9011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1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714375" y="1714500"/>
            <a:ext cx="4405313" cy="2686050"/>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latin typeface="Arial" charset="0"/>
              </a:rPr>
              <a:t>例   </a:t>
            </a:r>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    int   a []={5,8,7,6,2,7,3};</a:t>
            </a:r>
          </a:p>
          <a:p>
            <a:r>
              <a:rPr kumimoji="0" lang="en-US" altLang="zh-CN">
                <a:effectLst>
                  <a:outerShdw blurRad="38100" dist="38100" dir="2700000" algn="tl">
                    <a:srgbClr val="FFFFFF"/>
                  </a:outerShdw>
                </a:effectLst>
                <a:latin typeface="Arial" charset="0"/>
              </a:rPr>
              <a:t>              int y</a:t>
            </a:r>
            <a:r>
              <a:rPr kumimoji="0" lang="en-US" altLang="zh-CN">
                <a:solidFill>
                  <a:srgbClr val="0000FF"/>
                </a:solidFill>
                <a:effectLst>
                  <a:outerShdw blurRad="38100" dist="38100" dir="2700000" algn="tl">
                    <a:srgbClr val="000000"/>
                  </a:outerShdw>
                </a:effectLst>
                <a:latin typeface="Arial" charset="0"/>
              </a:rPr>
              <a:t>,*p=&amp;a[1]</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y=(*--p)++;</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printf(“%d”,y);</a:t>
            </a:r>
          </a:p>
          <a:p>
            <a:r>
              <a:rPr kumimoji="0" lang="en-US" altLang="zh-CN">
                <a:effectLst>
                  <a:outerShdw blurRad="38100" dist="38100" dir="2700000" algn="tl">
                    <a:srgbClr val="FFFFFF"/>
                  </a:outerShdw>
                </a:effectLst>
                <a:latin typeface="Arial" charset="0"/>
              </a:rPr>
              <a:t>             printf(“%d”,a[0]);</a:t>
            </a:r>
          </a:p>
          <a:p>
            <a:r>
              <a:rPr kumimoji="0" lang="en-US" altLang="zh-CN">
                <a:effectLst>
                  <a:outerShdw blurRad="38100" dist="38100" dir="2700000" algn="tl">
                    <a:srgbClr val="FFFFFF"/>
                  </a:outerShdw>
                </a:effectLst>
                <a:latin typeface="Arial" charset="0"/>
              </a:rPr>
              <a:t>         } </a:t>
            </a:r>
          </a:p>
        </p:txBody>
      </p:sp>
      <p:sp>
        <p:nvSpPr>
          <p:cNvPr id="201731" name="Text Box 3"/>
          <p:cNvSpPr txBox="1">
            <a:spLocks noChangeArrowheads="1"/>
          </p:cNvSpPr>
          <p:nvPr/>
        </p:nvSpPr>
        <p:spPr bwMode="auto">
          <a:xfrm>
            <a:off x="982663" y="4640263"/>
            <a:ext cx="1428750" cy="434975"/>
          </a:xfrm>
          <a:prstGeom prst="rect">
            <a:avLst/>
          </a:prstGeom>
          <a:solidFill>
            <a:srgbClr val="33CCCC"/>
          </a:solidFill>
          <a:ln w="38100">
            <a:solidFill>
              <a:srgbClr val="00CCFF"/>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a:effectLst>
                  <a:outerShdw blurRad="38100" dist="38100" dir="2700000" algn="tl">
                    <a:srgbClr val="FFFFFF"/>
                  </a:outerShdw>
                </a:effectLst>
              </a:rPr>
              <a:t>输出：</a:t>
            </a:r>
            <a:r>
              <a:rPr kumimoji="0" lang="zh-CN" altLang="zh-CN" sz="2000">
                <a:effectLst>
                  <a:outerShdw blurRad="38100" dist="38100" dir="2700000" algn="tl">
                    <a:srgbClr val="FFFFFF"/>
                  </a:outerShdw>
                </a:effectLst>
              </a:rPr>
              <a:t>5   6</a:t>
            </a:r>
            <a:endParaRPr kumimoji="0" lang="en-US" altLang="zh-CN" sz="2000">
              <a:effectLst>
                <a:outerShdw blurRad="38100" dist="38100" dir="2700000" algn="tl">
                  <a:srgbClr val="FFFFFF"/>
                </a:outerShdw>
              </a:effectLst>
            </a:endParaRPr>
          </a:p>
        </p:txBody>
      </p:sp>
      <p:grpSp>
        <p:nvGrpSpPr>
          <p:cNvPr id="2" name="Group 4"/>
          <p:cNvGrpSpPr>
            <a:grpSpLocks/>
          </p:cNvGrpSpPr>
          <p:nvPr/>
        </p:nvGrpSpPr>
        <p:grpSpPr bwMode="auto">
          <a:xfrm>
            <a:off x="6030913" y="1738313"/>
            <a:ext cx="814387" cy="396875"/>
            <a:chOff x="3799" y="1095"/>
            <a:chExt cx="513" cy="250"/>
          </a:xfrm>
        </p:grpSpPr>
        <p:sp>
          <p:nvSpPr>
            <p:cNvPr id="201733" name="Line 5"/>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1734" name="Text Box 6"/>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3" name="Group 7"/>
          <p:cNvGrpSpPr>
            <a:grpSpLocks/>
          </p:cNvGrpSpPr>
          <p:nvPr/>
        </p:nvGrpSpPr>
        <p:grpSpPr bwMode="auto">
          <a:xfrm>
            <a:off x="6024563" y="1414463"/>
            <a:ext cx="814387" cy="396875"/>
            <a:chOff x="3799" y="1095"/>
            <a:chExt cx="513" cy="250"/>
          </a:xfrm>
        </p:grpSpPr>
        <p:sp>
          <p:nvSpPr>
            <p:cNvPr id="201736" name="Line 8"/>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1737" name="Text Box 9"/>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4" name="Group 12"/>
          <p:cNvGrpSpPr>
            <a:grpSpLocks/>
          </p:cNvGrpSpPr>
          <p:nvPr/>
        </p:nvGrpSpPr>
        <p:grpSpPr bwMode="auto">
          <a:xfrm>
            <a:off x="6029325" y="1277938"/>
            <a:ext cx="2474913" cy="3167062"/>
            <a:chOff x="3053" y="483"/>
            <a:chExt cx="1559" cy="1995"/>
          </a:xfrm>
        </p:grpSpPr>
        <p:sp>
          <p:nvSpPr>
            <p:cNvPr id="201741" name="Rectangle 13"/>
            <p:cNvSpPr>
              <a:spLocks noChangeArrowheads="1"/>
            </p:cNvSpPr>
            <p:nvPr/>
          </p:nvSpPr>
          <p:spPr bwMode="auto">
            <a:xfrm>
              <a:off x="3556" y="655"/>
              <a:ext cx="900" cy="182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1742" name="Line 14"/>
            <p:cNvSpPr>
              <a:spLocks noChangeShapeType="1"/>
            </p:cNvSpPr>
            <p:nvPr/>
          </p:nvSpPr>
          <p:spPr bwMode="auto">
            <a:xfrm>
              <a:off x="3554" y="911"/>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3" name="Line 15"/>
            <p:cNvSpPr>
              <a:spLocks noChangeShapeType="1"/>
            </p:cNvSpPr>
            <p:nvPr/>
          </p:nvSpPr>
          <p:spPr bwMode="auto">
            <a:xfrm>
              <a:off x="3554" y="1171"/>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4" name="Line 16"/>
            <p:cNvSpPr>
              <a:spLocks noChangeShapeType="1"/>
            </p:cNvSpPr>
            <p:nvPr/>
          </p:nvSpPr>
          <p:spPr bwMode="auto">
            <a:xfrm>
              <a:off x="3554" y="1432"/>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5" name="Line 17"/>
            <p:cNvSpPr>
              <a:spLocks noChangeShapeType="1"/>
            </p:cNvSpPr>
            <p:nvPr/>
          </p:nvSpPr>
          <p:spPr bwMode="auto">
            <a:xfrm>
              <a:off x="3554" y="1693"/>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6" name="Line 18"/>
            <p:cNvSpPr>
              <a:spLocks noChangeShapeType="1"/>
            </p:cNvSpPr>
            <p:nvPr/>
          </p:nvSpPr>
          <p:spPr bwMode="auto">
            <a:xfrm>
              <a:off x="3554" y="1954"/>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7" name="Line 19"/>
            <p:cNvSpPr>
              <a:spLocks noChangeShapeType="1"/>
            </p:cNvSpPr>
            <p:nvPr/>
          </p:nvSpPr>
          <p:spPr bwMode="auto">
            <a:xfrm>
              <a:off x="3554" y="2215"/>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1748" name="Text Box 20"/>
            <p:cNvSpPr txBox="1">
              <a:spLocks noChangeArrowheads="1"/>
            </p:cNvSpPr>
            <p:nvPr/>
          </p:nvSpPr>
          <p:spPr bwMode="auto">
            <a:xfrm>
              <a:off x="3909" y="6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5</a:t>
              </a:r>
            </a:p>
          </p:txBody>
        </p:sp>
        <p:sp>
          <p:nvSpPr>
            <p:cNvPr id="201749" name="Text Box 21"/>
            <p:cNvSpPr txBox="1">
              <a:spLocks noChangeArrowheads="1"/>
            </p:cNvSpPr>
            <p:nvPr/>
          </p:nvSpPr>
          <p:spPr bwMode="auto">
            <a:xfrm>
              <a:off x="3909" y="91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8</a:t>
              </a:r>
            </a:p>
          </p:txBody>
        </p:sp>
        <p:sp>
          <p:nvSpPr>
            <p:cNvPr id="201750" name="Text Box 22"/>
            <p:cNvSpPr txBox="1">
              <a:spLocks noChangeArrowheads="1"/>
            </p:cNvSpPr>
            <p:nvPr/>
          </p:nvSpPr>
          <p:spPr bwMode="auto">
            <a:xfrm>
              <a:off x="3909" y="117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1751" name="Text Box 23"/>
            <p:cNvSpPr txBox="1">
              <a:spLocks noChangeArrowheads="1"/>
            </p:cNvSpPr>
            <p:nvPr/>
          </p:nvSpPr>
          <p:spPr bwMode="auto">
            <a:xfrm>
              <a:off x="3909" y="143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6</a:t>
              </a:r>
            </a:p>
          </p:txBody>
        </p:sp>
        <p:sp>
          <p:nvSpPr>
            <p:cNvPr id="201752" name="Text Box 24"/>
            <p:cNvSpPr txBox="1">
              <a:spLocks noChangeArrowheads="1"/>
            </p:cNvSpPr>
            <p:nvPr/>
          </p:nvSpPr>
          <p:spPr bwMode="auto">
            <a:xfrm>
              <a:off x="3909" y="1693"/>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a:t>
              </a:r>
            </a:p>
          </p:txBody>
        </p:sp>
        <p:sp>
          <p:nvSpPr>
            <p:cNvPr id="201753" name="Text Box 25"/>
            <p:cNvSpPr txBox="1">
              <a:spLocks noChangeArrowheads="1"/>
            </p:cNvSpPr>
            <p:nvPr/>
          </p:nvSpPr>
          <p:spPr bwMode="auto">
            <a:xfrm>
              <a:off x="3909" y="195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1754" name="Text Box 26"/>
            <p:cNvSpPr txBox="1">
              <a:spLocks noChangeArrowheads="1"/>
            </p:cNvSpPr>
            <p:nvPr/>
          </p:nvSpPr>
          <p:spPr bwMode="auto">
            <a:xfrm>
              <a:off x="3909" y="221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3</a:t>
              </a:r>
            </a:p>
          </p:txBody>
        </p:sp>
        <p:sp>
          <p:nvSpPr>
            <p:cNvPr id="201755" name="Text Box 27"/>
            <p:cNvSpPr txBox="1">
              <a:spLocks noChangeArrowheads="1"/>
            </p:cNvSpPr>
            <p:nvPr/>
          </p:nvSpPr>
          <p:spPr bwMode="auto">
            <a:xfrm>
              <a:off x="4416" y="64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a:t>
              </a:r>
            </a:p>
          </p:txBody>
        </p:sp>
        <p:sp>
          <p:nvSpPr>
            <p:cNvPr id="201756" name="Text Box 28"/>
            <p:cNvSpPr txBox="1">
              <a:spLocks noChangeArrowheads="1"/>
            </p:cNvSpPr>
            <p:nvPr/>
          </p:nvSpPr>
          <p:spPr bwMode="auto">
            <a:xfrm>
              <a:off x="4416" y="90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1</a:t>
              </a:r>
            </a:p>
          </p:txBody>
        </p:sp>
        <p:sp>
          <p:nvSpPr>
            <p:cNvPr id="201757" name="Text Box 29"/>
            <p:cNvSpPr txBox="1">
              <a:spLocks noChangeArrowheads="1"/>
            </p:cNvSpPr>
            <p:nvPr/>
          </p:nvSpPr>
          <p:spPr bwMode="auto">
            <a:xfrm>
              <a:off x="4416" y="116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a:t>
              </a:r>
            </a:p>
          </p:txBody>
        </p:sp>
        <p:sp>
          <p:nvSpPr>
            <p:cNvPr id="201758" name="Text Box 30"/>
            <p:cNvSpPr txBox="1">
              <a:spLocks noChangeArrowheads="1"/>
            </p:cNvSpPr>
            <p:nvPr/>
          </p:nvSpPr>
          <p:spPr bwMode="auto">
            <a:xfrm>
              <a:off x="4416" y="142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3</a:t>
              </a:r>
            </a:p>
          </p:txBody>
        </p:sp>
        <p:sp>
          <p:nvSpPr>
            <p:cNvPr id="201759" name="Text Box 31"/>
            <p:cNvSpPr txBox="1">
              <a:spLocks noChangeArrowheads="1"/>
            </p:cNvSpPr>
            <p:nvPr/>
          </p:nvSpPr>
          <p:spPr bwMode="auto">
            <a:xfrm>
              <a:off x="4416" y="168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4</a:t>
              </a:r>
            </a:p>
          </p:txBody>
        </p:sp>
        <p:sp>
          <p:nvSpPr>
            <p:cNvPr id="201760" name="Text Box 32"/>
            <p:cNvSpPr txBox="1">
              <a:spLocks noChangeArrowheads="1"/>
            </p:cNvSpPr>
            <p:nvPr/>
          </p:nvSpPr>
          <p:spPr bwMode="auto">
            <a:xfrm>
              <a:off x="4416" y="19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5</a:t>
              </a:r>
            </a:p>
          </p:txBody>
        </p:sp>
        <p:sp>
          <p:nvSpPr>
            <p:cNvPr id="201761" name="Text Box 33"/>
            <p:cNvSpPr txBox="1">
              <a:spLocks noChangeArrowheads="1"/>
            </p:cNvSpPr>
            <p:nvPr/>
          </p:nvSpPr>
          <p:spPr bwMode="auto">
            <a:xfrm>
              <a:off x="4416" y="221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6</a:t>
              </a:r>
            </a:p>
          </p:txBody>
        </p:sp>
        <p:sp>
          <p:nvSpPr>
            <p:cNvPr id="201762" name="Line 34"/>
            <p:cNvSpPr>
              <a:spLocks noChangeShapeType="1"/>
            </p:cNvSpPr>
            <p:nvPr/>
          </p:nvSpPr>
          <p:spPr bwMode="auto">
            <a:xfrm>
              <a:off x="3200" y="644"/>
              <a:ext cx="35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1763" name="Text Box 35"/>
            <p:cNvSpPr txBox="1">
              <a:spLocks noChangeArrowheads="1"/>
            </p:cNvSpPr>
            <p:nvPr/>
          </p:nvSpPr>
          <p:spPr bwMode="auto">
            <a:xfrm>
              <a:off x="3053" y="48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a:t>
              </a:r>
            </a:p>
          </p:txBody>
        </p:sp>
      </p:grpSp>
      <p:sp>
        <p:nvSpPr>
          <p:cNvPr id="201765" name="Text Box 37"/>
          <p:cNvSpPr txBox="1">
            <a:spLocks noChangeArrowheads="1"/>
          </p:cNvSpPr>
          <p:nvPr/>
        </p:nvSpPr>
        <p:spPr bwMode="auto">
          <a:xfrm>
            <a:off x="7391400" y="1535113"/>
            <a:ext cx="352425" cy="396875"/>
          </a:xfrm>
          <a:prstGeom prst="rect">
            <a:avLst/>
          </a:prstGeom>
          <a:solidFill>
            <a:schemeClr val="bg1"/>
          </a:solidFill>
          <a:ln w="9525">
            <a:noFill/>
            <a:miter lim="800000"/>
            <a:headEnd/>
            <a:tailEnd/>
          </a:ln>
          <a:effectLst/>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spcBef>
                <a:spcPct val="50000"/>
              </a:spcBef>
              <a:defRPr/>
            </a:pPr>
            <a:r>
              <a:rPr lang="en-US" altLang="zh-CN" sz="2000">
                <a:solidFill>
                  <a:schemeClr val="accent2"/>
                </a:solidFill>
                <a:effectLst>
                  <a:outerShdw blurRad="38100" dist="38100" dir="2700000" algn="tl">
                    <a:srgbClr val="DDDDDD"/>
                  </a:outerShdw>
                </a:effectLst>
                <a:cs typeface="宋体" charset="0"/>
              </a:rPr>
              <a:t>6</a:t>
            </a:r>
            <a:endParaRPr lang="en-US" altLang="zh-CN" sz="2000">
              <a:effectLst>
                <a:outerShdw blurRad="38100" dist="38100" dir="2700000" algn="tl">
                  <a:srgbClr val="DDDDDD"/>
                </a:outerShdw>
              </a:effectLst>
              <a:cs typeface="宋体" charset="0"/>
            </a:endParaRPr>
          </a:p>
        </p:txBody>
      </p:sp>
      <p:sp>
        <p:nvSpPr>
          <p:cNvPr id="36" name="Rectangle 2"/>
          <p:cNvSpPr txBox="1">
            <a:spLocks noChangeArrowheads="1"/>
          </p:cNvSpPr>
          <p:nvPr/>
        </p:nvSpPr>
        <p:spPr>
          <a:xfrm>
            <a:off x="642938" y="28575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例   指针变量的运算</a:t>
            </a:r>
          </a:p>
          <a:p>
            <a:pPr algn="ctr">
              <a:lnSpc>
                <a:spcPct val="85000"/>
              </a:lnSpc>
              <a:defRPr/>
            </a:pP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5" name="日期占位符 4"/>
          <p:cNvSpPr>
            <a:spLocks noGrp="1"/>
          </p:cNvSpPr>
          <p:nvPr>
            <p:ph type="dt" sz="half" idx="10"/>
          </p:nvPr>
        </p:nvSpPr>
        <p:spPr/>
        <p:txBody>
          <a:bodyPr/>
          <a:lstStyle/>
          <a:p>
            <a:fld id="{3E582D58-DBA1-794D-AE09-7D0B357EF026}" type="datetime1">
              <a:rPr lang="zh-CN" altLang="en-US" smtClean="0"/>
              <a:t>2020/12/1</a:t>
            </a:fld>
            <a:endParaRPr lang="en-US"/>
          </a:p>
        </p:txBody>
      </p:sp>
      <p:sp>
        <p:nvSpPr>
          <p:cNvPr id="6" name="幻灯片编号占位符 5"/>
          <p:cNvSpPr>
            <a:spLocks noGrp="1"/>
          </p:cNvSpPr>
          <p:nvPr>
            <p:ph type="sldNum" sz="quarter" idx="12"/>
          </p:nvPr>
        </p:nvSpPr>
        <p:spPr/>
        <p:txBody>
          <a:bodyPr/>
          <a:lstStyle/>
          <a:p>
            <a:fld id="{4FAB73BC-B049-4115-A692-8D63A059BFB8}" type="slidenum">
              <a:rPr lang="en-US" smtClean="0"/>
              <a:t>37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1765"/>
                                        </p:tgtEl>
                                        <p:attrNameLst>
                                          <p:attrName>style.visibility</p:attrName>
                                        </p:attrNameLst>
                                      </p:cBhvr>
                                      <p:to>
                                        <p:strVal val="visible"/>
                                      </p:to>
                                    </p:set>
                                    <p:animEffect transition="in" filter="box(out)">
                                      <p:cBhvr>
                                        <p:cTn id="20" dur="500"/>
                                        <p:tgtEl>
                                          <p:spTgt spid="201765"/>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1731"/>
                                        </p:tgtEl>
                                        <p:attrNameLst>
                                          <p:attrName>style.visibility</p:attrName>
                                        </p:attrNameLst>
                                      </p:cBhvr>
                                      <p:to>
                                        <p:strVal val="visible"/>
                                      </p:to>
                                    </p:set>
                                    <p:animEffect transition="in" filter="box(out)">
                                      <p:cBhvr>
                                        <p:cTn id="25" dur="500"/>
                                        <p:tgtEl>
                                          <p:spTgt spid="201731"/>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autoUpdateAnimBg="0"/>
      <p:bldP spid="20176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1428750" y="1285875"/>
            <a:ext cx="3141663" cy="3786188"/>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FFFFFF"/>
                  </a:outerShdw>
                </a:effectLst>
                <a:latin typeface="Arial" charset="0"/>
              </a:rPr>
              <a:t>#include&lt;stdio.h&gt;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i,*p,a[7];</a:t>
            </a:r>
          </a:p>
          <a:p>
            <a:r>
              <a:rPr kumimoji="0" lang="en-US" altLang="zh-CN">
                <a:effectLst>
                  <a:outerShdw blurRad="38100" dist="38100" dir="2700000" algn="tl">
                    <a:srgbClr val="FFFFFF"/>
                  </a:outerShdw>
                </a:effectLst>
                <a:latin typeface="Arial" charset="0"/>
              </a:rPr>
              <a:t>    p=a;</a:t>
            </a:r>
          </a:p>
          <a:p>
            <a:r>
              <a:rPr kumimoji="0" lang="en-US" altLang="zh-CN">
                <a:effectLst>
                  <a:outerShdw blurRad="38100" dist="38100" dir="2700000" algn="tl">
                    <a:srgbClr val="FFFFFF"/>
                  </a:outerShdw>
                </a:effectLst>
                <a:latin typeface="Arial" charset="0"/>
              </a:rPr>
              <a:t>    for(i=0;i&lt;7;i++)</a:t>
            </a:r>
          </a:p>
          <a:p>
            <a:r>
              <a:rPr kumimoji="0" lang="en-US" altLang="zh-CN">
                <a:effectLst>
                  <a:outerShdw blurRad="38100" dist="38100" dir="2700000" algn="tl">
                    <a:srgbClr val="FFFFFF"/>
                  </a:outerShdw>
                </a:effectLst>
                <a:latin typeface="Arial" charset="0"/>
              </a:rPr>
              <a:t>       scanf("%d",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zh-CN" altLang="en-US">
                <a:effectLst>
                  <a:outerShdw blurRad="38100" dist="38100" dir="2700000" algn="tl">
                    <a:srgbClr val="FFFFFF"/>
                  </a:outerShdw>
                </a:effectLst>
                <a:latin typeface="Arial" charset="0"/>
              </a:rPr>
              <a:t> </a:t>
            </a:r>
          </a:p>
          <a:p>
            <a:r>
              <a:rPr kumimoji="0" lang="en-US" altLang="zh-CN">
                <a:effectLst>
                  <a:outerShdw blurRad="38100" dist="38100" dir="2700000" algn="tl">
                    <a:srgbClr val="FFFFFF"/>
                  </a:outerShdw>
                </a:effectLst>
                <a:latin typeface="Arial" charset="0"/>
              </a:rPr>
              <a:t>    for(i=0;i&lt;7;i++,p++)</a:t>
            </a:r>
          </a:p>
          <a:p>
            <a:r>
              <a:rPr kumimoji="0" lang="en-US" altLang="zh-CN">
                <a:effectLst>
                  <a:outerShdw blurRad="38100" dist="38100" dir="2700000" algn="tl">
                    <a:srgbClr val="FFFFFF"/>
                  </a:outerShdw>
                </a:effectLst>
                <a:latin typeface="Arial" charset="0"/>
              </a:rPr>
              <a:t>       printf("%d",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a:t>
            </a:r>
          </a:p>
        </p:txBody>
      </p:sp>
      <p:sp>
        <p:nvSpPr>
          <p:cNvPr id="202755" name="Text Box 3"/>
          <p:cNvSpPr txBox="1">
            <a:spLocks noChangeArrowheads="1"/>
          </p:cNvSpPr>
          <p:nvPr/>
        </p:nvSpPr>
        <p:spPr bwMode="auto">
          <a:xfrm>
            <a:off x="420688" y="261938"/>
            <a:ext cx="30797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cs typeface="宋体" charset="0"/>
              </a:rPr>
              <a:t>例 </a:t>
            </a:r>
            <a:r>
              <a:rPr lang="zh-CN" altLang="en-US">
                <a:solidFill>
                  <a:srgbClr val="0000FF"/>
                </a:solidFill>
                <a:effectLst>
                  <a:outerShdw blurRad="38100" dist="38100" dir="2700000" algn="tl">
                    <a:srgbClr val="DDDDDD"/>
                  </a:outerShdw>
                </a:effectLst>
                <a:cs typeface="宋体" charset="0"/>
              </a:rPr>
              <a:t> 注意指针的当前值</a:t>
            </a:r>
            <a:endParaRPr lang="zh-CN" altLang="en-US">
              <a:effectLst>
                <a:outerShdw blurRad="38100" dist="38100" dir="2700000" algn="tl">
                  <a:srgbClr val="DDDDDD"/>
                </a:outerShdw>
              </a:effectLst>
              <a:cs typeface="宋体" charset="0"/>
            </a:endParaRPr>
          </a:p>
        </p:txBody>
      </p:sp>
      <p:sp>
        <p:nvSpPr>
          <p:cNvPr id="202756" name="Text Box 4"/>
          <p:cNvSpPr txBox="1">
            <a:spLocks noChangeArrowheads="1"/>
          </p:cNvSpPr>
          <p:nvPr/>
        </p:nvSpPr>
        <p:spPr bwMode="auto">
          <a:xfrm>
            <a:off x="1779588" y="3429000"/>
            <a:ext cx="792162" cy="461963"/>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rgbClr val="FF0000"/>
                </a:solidFill>
                <a:effectLst>
                  <a:outerShdw blurRad="38100" dist="38100" dir="2700000" algn="tl">
                    <a:srgbClr val="C0C0C0"/>
                  </a:outerShdw>
                </a:effectLst>
                <a:latin typeface="Arial Unicode MS" charset="0"/>
              </a:rPr>
              <a:t>p=a;</a:t>
            </a:r>
          </a:p>
        </p:txBody>
      </p:sp>
      <p:grpSp>
        <p:nvGrpSpPr>
          <p:cNvPr id="2" name="Group 6"/>
          <p:cNvGrpSpPr>
            <a:grpSpLocks/>
          </p:cNvGrpSpPr>
          <p:nvPr/>
        </p:nvGrpSpPr>
        <p:grpSpPr bwMode="auto">
          <a:xfrm>
            <a:off x="6030913" y="1738313"/>
            <a:ext cx="814387" cy="396875"/>
            <a:chOff x="3799" y="1095"/>
            <a:chExt cx="513" cy="250"/>
          </a:xfrm>
        </p:grpSpPr>
        <p:sp>
          <p:nvSpPr>
            <p:cNvPr id="202759" name="Line 7"/>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60" name="Text Box 8"/>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3" name="Group 9"/>
          <p:cNvGrpSpPr>
            <a:grpSpLocks/>
          </p:cNvGrpSpPr>
          <p:nvPr/>
        </p:nvGrpSpPr>
        <p:grpSpPr bwMode="auto">
          <a:xfrm>
            <a:off x="6024563" y="1414463"/>
            <a:ext cx="814387" cy="396875"/>
            <a:chOff x="3799" y="1095"/>
            <a:chExt cx="513" cy="250"/>
          </a:xfrm>
        </p:grpSpPr>
        <p:sp>
          <p:nvSpPr>
            <p:cNvPr id="202762" name="Line 10"/>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63" name="Text Box 11"/>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4" name="Group 12"/>
          <p:cNvGrpSpPr>
            <a:grpSpLocks/>
          </p:cNvGrpSpPr>
          <p:nvPr/>
        </p:nvGrpSpPr>
        <p:grpSpPr bwMode="auto">
          <a:xfrm>
            <a:off x="6029325" y="1277938"/>
            <a:ext cx="2474913" cy="3167062"/>
            <a:chOff x="3053" y="483"/>
            <a:chExt cx="1559" cy="1995"/>
          </a:xfrm>
        </p:grpSpPr>
        <p:sp>
          <p:nvSpPr>
            <p:cNvPr id="202765" name="Rectangle 13"/>
            <p:cNvSpPr>
              <a:spLocks noChangeArrowheads="1"/>
            </p:cNvSpPr>
            <p:nvPr/>
          </p:nvSpPr>
          <p:spPr bwMode="auto">
            <a:xfrm>
              <a:off x="3556" y="655"/>
              <a:ext cx="900" cy="182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2766" name="Line 14"/>
            <p:cNvSpPr>
              <a:spLocks noChangeShapeType="1"/>
            </p:cNvSpPr>
            <p:nvPr/>
          </p:nvSpPr>
          <p:spPr bwMode="auto">
            <a:xfrm>
              <a:off x="3554" y="911"/>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67" name="Line 15"/>
            <p:cNvSpPr>
              <a:spLocks noChangeShapeType="1"/>
            </p:cNvSpPr>
            <p:nvPr/>
          </p:nvSpPr>
          <p:spPr bwMode="auto">
            <a:xfrm>
              <a:off x="3554" y="1171"/>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68" name="Line 16"/>
            <p:cNvSpPr>
              <a:spLocks noChangeShapeType="1"/>
            </p:cNvSpPr>
            <p:nvPr/>
          </p:nvSpPr>
          <p:spPr bwMode="auto">
            <a:xfrm>
              <a:off x="3554" y="1432"/>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69" name="Line 17"/>
            <p:cNvSpPr>
              <a:spLocks noChangeShapeType="1"/>
            </p:cNvSpPr>
            <p:nvPr/>
          </p:nvSpPr>
          <p:spPr bwMode="auto">
            <a:xfrm>
              <a:off x="3554" y="1693"/>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70" name="Line 18"/>
            <p:cNvSpPr>
              <a:spLocks noChangeShapeType="1"/>
            </p:cNvSpPr>
            <p:nvPr/>
          </p:nvSpPr>
          <p:spPr bwMode="auto">
            <a:xfrm>
              <a:off x="3554" y="1954"/>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71" name="Line 19"/>
            <p:cNvSpPr>
              <a:spLocks noChangeShapeType="1"/>
            </p:cNvSpPr>
            <p:nvPr/>
          </p:nvSpPr>
          <p:spPr bwMode="auto">
            <a:xfrm>
              <a:off x="3554" y="2215"/>
              <a:ext cx="900"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2772" name="Text Box 20"/>
            <p:cNvSpPr txBox="1">
              <a:spLocks noChangeArrowheads="1"/>
            </p:cNvSpPr>
            <p:nvPr/>
          </p:nvSpPr>
          <p:spPr bwMode="auto">
            <a:xfrm>
              <a:off x="3909" y="6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5</a:t>
              </a:r>
            </a:p>
          </p:txBody>
        </p:sp>
        <p:sp>
          <p:nvSpPr>
            <p:cNvPr id="202773" name="Text Box 21"/>
            <p:cNvSpPr txBox="1">
              <a:spLocks noChangeArrowheads="1"/>
            </p:cNvSpPr>
            <p:nvPr/>
          </p:nvSpPr>
          <p:spPr bwMode="auto">
            <a:xfrm>
              <a:off x="3909" y="91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8</a:t>
              </a:r>
            </a:p>
          </p:txBody>
        </p:sp>
        <p:sp>
          <p:nvSpPr>
            <p:cNvPr id="202774" name="Text Box 22"/>
            <p:cNvSpPr txBox="1">
              <a:spLocks noChangeArrowheads="1"/>
            </p:cNvSpPr>
            <p:nvPr/>
          </p:nvSpPr>
          <p:spPr bwMode="auto">
            <a:xfrm>
              <a:off x="3909" y="117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2775" name="Text Box 23"/>
            <p:cNvSpPr txBox="1">
              <a:spLocks noChangeArrowheads="1"/>
            </p:cNvSpPr>
            <p:nvPr/>
          </p:nvSpPr>
          <p:spPr bwMode="auto">
            <a:xfrm>
              <a:off x="3909" y="143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6</a:t>
              </a:r>
            </a:p>
          </p:txBody>
        </p:sp>
        <p:sp>
          <p:nvSpPr>
            <p:cNvPr id="202776" name="Text Box 24"/>
            <p:cNvSpPr txBox="1">
              <a:spLocks noChangeArrowheads="1"/>
            </p:cNvSpPr>
            <p:nvPr/>
          </p:nvSpPr>
          <p:spPr bwMode="auto">
            <a:xfrm>
              <a:off x="3909" y="1693"/>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a:t>
              </a:r>
            </a:p>
          </p:txBody>
        </p:sp>
        <p:sp>
          <p:nvSpPr>
            <p:cNvPr id="202777" name="Text Box 25"/>
            <p:cNvSpPr txBox="1">
              <a:spLocks noChangeArrowheads="1"/>
            </p:cNvSpPr>
            <p:nvPr/>
          </p:nvSpPr>
          <p:spPr bwMode="auto">
            <a:xfrm>
              <a:off x="3909" y="195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2778" name="Text Box 26"/>
            <p:cNvSpPr txBox="1">
              <a:spLocks noChangeArrowheads="1"/>
            </p:cNvSpPr>
            <p:nvPr/>
          </p:nvSpPr>
          <p:spPr bwMode="auto">
            <a:xfrm>
              <a:off x="3909" y="221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3</a:t>
              </a:r>
            </a:p>
          </p:txBody>
        </p:sp>
        <p:sp>
          <p:nvSpPr>
            <p:cNvPr id="202779" name="Text Box 27"/>
            <p:cNvSpPr txBox="1">
              <a:spLocks noChangeArrowheads="1"/>
            </p:cNvSpPr>
            <p:nvPr/>
          </p:nvSpPr>
          <p:spPr bwMode="auto">
            <a:xfrm>
              <a:off x="4416" y="64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a:t>
              </a:r>
            </a:p>
          </p:txBody>
        </p:sp>
        <p:sp>
          <p:nvSpPr>
            <p:cNvPr id="202780" name="Text Box 28"/>
            <p:cNvSpPr txBox="1">
              <a:spLocks noChangeArrowheads="1"/>
            </p:cNvSpPr>
            <p:nvPr/>
          </p:nvSpPr>
          <p:spPr bwMode="auto">
            <a:xfrm>
              <a:off x="4416" y="90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1</a:t>
              </a:r>
            </a:p>
          </p:txBody>
        </p:sp>
        <p:sp>
          <p:nvSpPr>
            <p:cNvPr id="202781" name="Text Box 29"/>
            <p:cNvSpPr txBox="1">
              <a:spLocks noChangeArrowheads="1"/>
            </p:cNvSpPr>
            <p:nvPr/>
          </p:nvSpPr>
          <p:spPr bwMode="auto">
            <a:xfrm>
              <a:off x="4416" y="116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a:t>
              </a:r>
            </a:p>
          </p:txBody>
        </p:sp>
        <p:sp>
          <p:nvSpPr>
            <p:cNvPr id="202782" name="Text Box 30"/>
            <p:cNvSpPr txBox="1">
              <a:spLocks noChangeArrowheads="1"/>
            </p:cNvSpPr>
            <p:nvPr/>
          </p:nvSpPr>
          <p:spPr bwMode="auto">
            <a:xfrm>
              <a:off x="4416" y="142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3</a:t>
              </a:r>
            </a:p>
          </p:txBody>
        </p:sp>
        <p:sp>
          <p:nvSpPr>
            <p:cNvPr id="202783" name="Text Box 31"/>
            <p:cNvSpPr txBox="1">
              <a:spLocks noChangeArrowheads="1"/>
            </p:cNvSpPr>
            <p:nvPr/>
          </p:nvSpPr>
          <p:spPr bwMode="auto">
            <a:xfrm>
              <a:off x="4416" y="168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4</a:t>
              </a:r>
            </a:p>
          </p:txBody>
        </p:sp>
        <p:sp>
          <p:nvSpPr>
            <p:cNvPr id="202784" name="Text Box 32"/>
            <p:cNvSpPr txBox="1">
              <a:spLocks noChangeArrowheads="1"/>
            </p:cNvSpPr>
            <p:nvPr/>
          </p:nvSpPr>
          <p:spPr bwMode="auto">
            <a:xfrm>
              <a:off x="4416" y="19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5</a:t>
              </a:r>
            </a:p>
          </p:txBody>
        </p:sp>
        <p:sp>
          <p:nvSpPr>
            <p:cNvPr id="202785" name="Text Box 33"/>
            <p:cNvSpPr txBox="1">
              <a:spLocks noChangeArrowheads="1"/>
            </p:cNvSpPr>
            <p:nvPr/>
          </p:nvSpPr>
          <p:spPr bwMode="auto">
            <a:xfrm>
              <a:off x="4416" y="221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6</a:t>
              </a:r>
            </a:p>
          </p:txBody>
        </p:sp>
        <p:sp>
          <p:nvSpPr>
            <p:cNvPr id="202786" name="Line 34"/>
            <p:cNvSpPr>
              <a:spLocks noChangeShapeType="1"/>
            </p:cNvSpPr>
            <p:nvPr/>
          </p:nvSpPr>
          <p:spPr bwMode="auto">
            <a:xfrm>
              <a:off x="3200" y="644"/>
              <a:ext cx="35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87" name="Text Box 35"/>
            <p:cNvSpPr txBox="1">
              <a:spLocks noChangeArrowheads="1"/>
            </p:cNvSpPr>
            <p:nvPr/>
          </p:nvSpPr>
          <p:spPr bwMode="auto">
            <a:xfrm>
              <a:off x="3053" y="48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a:t>
              </a:r>
            </a:p>
          </p:txBody>
        </p:sp>
      </p:grpSp>
      <p:grpSp>
        <p:nvGrpSpPr>
          <p:cNvPr id="5" name="Group 36"/>
          <p:cNvGrpSpPr>
            <a:grpSpLocks/>
          </p:cNvGrpSpPr>
          <p:nvPr/>
        </p:nvGrpSpPr>
        <p:grpSpPr bwMode="auto">
          <a:xfrm>
            <a:off x="6011863" y="2144713"/>
            <a:ext cx="814387" cy="396875"/>
            <a:chOff x="3799" y="1095"/>
            <a:chExt cx="513" cy="250"/>
          </a:xfrm>
        </p:grpSpPr>
        <p:sp>
          <p:nvSpPr>
            <p:cNvPr id="202789" name="Line 37"/>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90" name="Text Box 38"/>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6" name="Group 39"/>
          <p:cNvGrpSpPr>
            <a:grpSpLocks/>
          </p:cNvGrpSpPr>
          <p:nvPr/>
        </p:nvGrpSpPr>
        <p:grpSpPr bwMode="auto">
          <a:xfrm>
            <a:off x="6011863" y="2552700"/>
            <a:ext cx="814387" cy="396875"/>
            <a:chOff x="3799" y="1095"/>
            <a:chExt cx="513" cy="250"/>
          </a:xfrm>
        </p:grpSpPr>
        <p:sp>
          <p:nvSpPr>
            <p:cNvPr id="202792" name="Line 40"/>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93" name="Text Box 41"/>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7" name="Group 42"/>
          <p:cNvGrpSpPr>
            <a:grpSpLocks/>
          </p:cNvGrpSpPr>
          <p:nvPr/>
        </p:nvGrpSpPr>
        <p:grpSpPr bwMode="auto">
          <a:xfrm>
            <a:off x="6011863" y="2960688"/>
            <a:ext cx="814387" cy="396875"/>
            <a:chOff x="3799" y="1095"/>
            <a:chExt cx="513" cy="250"/>
          </a:xfrm>
        </p:grpSpPr>
        <p:sp>
          <p:nvSpPr>
            <p:cNvPr id="202795" name="Line 43"/>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96" name="Text Box 44"/>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8" name="Group 45"/>
          <p:cNvGrpSpPr>
            <a:grpSpLocks/>
          </p:cNvGrpSpPr>
          <p:nvPr/>
        </p:nvGrpSpPr>
        <p:grpSpPr bwMode="auto">
          <a:xfrm>
            <a:off x="6011863" y="3368675"/>
            <a:ext cx="814387" cy="396875"/>
            <a:chOff x="3799" y="1095"/>
            <a:chExt cx="513" cy="250"/>
          </a:xfrm>
        </p:grpSpPr>
        <p:sp>
          <p:nvSpPr>
            <p:cNvPr id="202798" name="Line 46"/>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799" name="Text Box 47"/>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9" name="Group 48"/>
          <p:cNvGrpSpPr>
            <a:grpSpLocks/>
          </p:cNvGrpSpPr>
          <p:nvPr/>
        </p:nvGrpSpPr>
        <p:grpSpPr bwMode="auto">
          <a:xfrm>
            <a:off x="6011863" y="3776663"/>
            <a:ext cx="814387" cy="396875"/>
            <a:chOff x="3799" y="1095"/>
            <a:chExt cx="513" cy="250"/>
          </a:xfrm>
        </p:grpSpPr>
        <p:sp>
          <p:nvSpPr>
            <p:cNvPr id="202801" name="Line 49"/>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802" name="Text Box 50"/>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grpSp>
        <p:nvGrpSpPr>
          <p:cNvPr id="10" name="Group 51"/>
          <p:cNvGrpSpPr>
            <a:grpSpLocks/>
          </p:cNvGrpSpPr>
          <p:nvPr/>
        </p:nvGrpSpPr>
        <p:grpSpPr bwMode="auto">
          <a:xfrm>
            <a:off x="6030913" y="4195763"/>
            <a:ext cx="814387" cy="396875"/>
            <a:chOff x="3799" y="1095"/>
            <a:chExt cx="513" cy="250"/>
          </a:xfrm>
        </p:grpSpPr>
        <p:sp>
          <p:nvSpPr>
            <p:cNvPr id="202804" name="Line 52"/>
            <p:cNvSpPr>
              <a:spLocks noChangeShapeType="1"/>
            </p:cNvSpPr>
            <p:nvPr/>
          </p:nvSpPr>
          <p:spPr bwMode="auto">
            <a:xfrm>
              <a:off x="3946" y="1244"/>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2805" name="Text Box 53"/>
            <p:cNvSpPr txBox="1">
              <a:spLocks noChangeArrowheads="1"/>
            </p:cNvSpPr>
            <p:nvPr/>
          </p:nvSpPr>
          <p:spPr bwMode="auto">
            <a:xfrm>
              <a:off x="3799" y="10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p</a:t>
              </a:r>
            </a:p>
          </p:txBody>
        </p:sp>
      </p:grpSp>
      <p:sp>
        <p:nvSpPr>
          <p:cNvPr id="202806" name="AutoShape 54"/>
          <p:cNvSpPr>
            <a:spLocks noChangeArrowheads="1"/>
          </p:cNvSpPr>
          <p:nvPr/>
        </p:nvSpPr>
        <p:spPr bwMode="auto">
          <a:xfrm>
            <a:off x="858838" y="5332413"/>
            <a:ext cx="7118350" cy="647700"/>
          </a:xfrm>
          <a:prstGeom prst="wedgeEllipseCallout">
            <a:avLst>
              <a:gd name="adj1" fmla="val 22880"/>
              <a:gd name="adj2" fmla="val -9755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指针变量可以指到</a:t>
            </a:r>
            <a:r>
              <a:rPr lang="zh-CN" altLang="en-US">
                <a:solidFill>
                  <a:schemeClr val="accent2"/>
                </a:solidFill>
                <a:effectLst>
                  <a:outerShdw blurRad="38100" dist="38100" dir="2700000" algn="tl">
                    <a:srgbClr val="DDDDDD"/>
                  </a:outerShdw>
                </a:effectLst>
                <a:ea typeface="隶书" charset="0"/>
                <a:cs typeface="隶书" charset="0"/>
              </a:rPr>
              <a:t>数组后</a:t>
            </a:r>
            <a:r>
              <a:rPr lang="zh-CN" altLang="en-US">
                <a:effectLst>
                  <a:outerShdw blurRad="38100" dist="38100" dir="2700000" algn="tl">
                    <a:srgbClr val="DDDDDD"/>
                  </a:outerShdw>
                </a:effectLst>
                <a:ea typeface="隶书" charset="0"/>
                <a:cs typeface="隶书" charset="0"/>
              </a:rPr>
              <a:t>的内存单元</a:t>
            </a:r>
          </a:p>
        </p:txBody>
      </p:sp>
      <p:sp>
        <p:nvSpPr>
          <p:cNvPr id="11" name="日期占位符 10"/>
          <p:cNvSpPr>
            <a:spLocks noGrp="1"/>
          </p:cNvSpPr>
          <p:nvPr>
            <p:ph type="dt" sz="half" idx="10"/>
          </p:nvPr>
        </p:nvSpPr>
        <p:spPr/>
        <p:txBody>
          <a:bodyPr/>
          <a:lstStyle/>
          <a:p>
            <a:fld id="{C7057550-B021-E947-9F8B-39AAB78D72D6}" type="datetime1">
              <a:rPr lang="zh-CN" altLang="en-US" smtClean="0"/>
              <a:t>2020/12/1</a:t>
            </a:fld>
            <a:endParaRPr lang="en-US"/>
          </a:p>
        </p:txBody>
      </p:sp>
      <p:sp>
        <p:nvSpPr>
          <p:cNvPr id="12" name="幻灯片编号占位符 11"/>
          <p:cNvSpPr>
            <a:spLocks noGrp="1"/>
          </p:cNvSpPr>
          <p:nvPr>
            <p:ph type="sldNum" sz="quarter" idx="12"/>
          </p:nvPr>
        </p:nvSpPr>
        <p:spPr/>
        <p:txBody>
          <a:bodyPr/>
          <a:lstStyle/>
          <a:p>
            <a:fld id="{4FAB73BC-B049-4115-A692-8D63A059BFB8}" type="slidenum">
              <a:rPr lang="en-US" smtClean="0"/>
              <a:t>38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02806"/>
                                        </p:tgtEl>
                                        <p:attrNameLst>
                                          <p:attrName>style.visibility</p:attrName>
                                        </p:attrNameLst>
                                      </p:cBhvr>
                                      <p:to>
                                        <p:strVal val="visible"/>
                                      </p:to>
                                    </p:set>
                                    <p:animEffect transition="in" filter="box(out)">
                                      <p:cBhvr>
                                        <p:cTn id="44" dur="500"/>
                                        <p:tgtEl>
                                          <p:spTgt spid="202806"/>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02756">
                                            <p:txEl>
                                              <p:pRg st="0" end="0"/>
                                            </p:txEl>
                                          </p:spTgt>
                                        </p:tgtEl>
                                        <p:attrNameLst>
                                          <p:attrName>style.visibility</p:attrName>
                                        </p:attrNameLst>
                                      </p:cBhvr>
                                      <p:to>
                                        <p:strVal val="visible"/>
                                      </p:to>
                                    </p:set>
                                    <p:animEffect transition="in" filter="box(out)">
                                      <p:cBhvr>
                                        <p:cTn id="49" dur="500"/>
                                        <p:tgtEl>
                                          <p:spTgt spid="202756">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build="p" autoUpdateAnimBg="0"/>
      <p:bldP spid="20280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220663" y="1000125"/>
            <a:ext cx="8620125" cy="2589213"/>
          </a:xfrm>
          <a:prstGeom prst="rect">
            <a:avLst/>
          </a:prstGeom>
          <a:noFill/>
          <a:ln w="9525">
            <a:noFill/>
            <a:miter lim="800000"/>
            <a:headEnd/>
            <a:tailEnd/>
          </a:ln>
          <a:effectLst/>
        </p:spPr>
        <p:txBody>
          <a:bodyPr/>
          <a:lstStyle/>
          <a:p>
            <a:pPr marL="1143000" lvl="2" indent="-228600" eaLnBrk="1" hangingPunct="1">
              <a:spcBef>
                <a:spcPct val="20000"/>
              </a:spcBef>
              <a:buClr>
                <a:schemeClr val="accent2"/>
              </a:buClr>
              <a:buFont typeface="Wingdings" charset="0"/>
              <a:buChar char="v"/>
              <a:defRPr/>
            </a:pPr>
            <a:r>
              <a:rPr lang="zh-CN" altLang="en-US">
                <a:effectLst>
                  <a:outerShdw blurRad="38100" dist="38100" dir="2700000" algn="tl">
                    <a:srgbClr val="DDDDDD"/>
                  </a:outerShdw>
                </a:effectLst>
                <a:latin typeface="宋体" charset="0"/>
                <a:cs typeface="宋体" charset="0"/>
              </a:rPr>
              <a:t>数组名作函数参数，是</a:t>
            </a:r>
            <a:r>
              <a:rPr lang="zh-CN" altLang="en-US">
                <a:solidFill>
                  <a:schemeClr val="accent2"/>
                </a:solidFill>
                <a:effectLst>
                  <a:outerShdw blurRad="38100" dist="38100" dir="2700000" algn="tl">
                    <a:srgbClr val="DDDDDD"/>
                  </a:outerShdw>
                </a:effectLst>
                <a:latin typeface="宋体" charset="0"/>
                <a:cs typeface="宋体" charset="0"/>
              </a:rPr>
              <a:t>地址传递</a:t>
            </a:r>
            <a:endParaRPr lang="zh-CN" altLang="en-US">
              <a:effectLst>
                <a:outerShdw blurRad="38100" dist="38100" dir="2700000" algn="tl">
                  <a:srgbClr val="DDDDDD"/>
                </a:outerShdw>
              </a:effectLst>
              <a:latin typeface="宋体" charset="0"/>
              <a:cs typeface="宋体" charset="0"/>
            </a:endParaRPr>
          </a:p>
          <a:p>
            <a:pPr marL="1143000" lvl="2" indent="-228600" eaLnBrk="1" hangingPunct="1">
              <a:spcBef>
                <a:spcPct val="20000"/>
              </a:spcBef>
              <a:buClr>
                <a:schemeClr val="accent2"/>
              </a:buClr>
              <a:buFont typeface="Wingdings" charset="0"/>
              <a:buChar char="v"/>
              <a:defRPr/>
            </a:pPr>
            <a:r>
              <a:rPr lang="zh-CN" altLang="en-US">
                <a:effectLst>
                  <a:outerShdw blurRad="38100" dist="38100" dir="2700000" algn="tl">
                    <a:srgbClr val="DDDDDD"/>
                  </a:outerShdw>
                </a:effectLst>
                <a:latin typeface="宋体" charset="0"/>
                <a:cs typeface="宋体" charset="0"/>
              </a:rPr>
              <a:t>数组名作函数参数，实参与形参的对应关系</a:t>
            </a:r>
          </a:p>
        </p:txBody>
      </p:sp>
      <p:grpSp>
        <p:nvGrpSpPr>
          <p:cNvPr id="2" name="Group 3"/>
          <p:cNvGrpSpPr>
            <a:grpSpLocks/>
          </p:cNvGrpSpPr>
          <p:nvPr/>
        </p:nvGrpSpPr>
        <p:grpSpPr bwMode="auto">
          <a:xfrm>
            <a:off x="1905000" y="2344738"/>
            <a:ext cx="4838700" cy="2606675"/>
            <a:chOff x="1392" y="2844"/>
            <a:chExt cx="2436" cy="1068"/>
          </a:xfrm>
        </p:grpSpPr>
        <p:grpSp>
          <p:nvGrpSpPr>
            <p:cNvPr id="88068" name="Group 4"/>
            <p:cNvGrpSpPr>
              <a:grpSpLocks/>
            </p:cNvGrpSpPr>
            <p:nvPr/>
          </p:nvGrpSpPr>
          <p:grpSpPr bwMode="auto">
            <a:xfrm>
              <a:off x="1392" y="2844"/>
              <a:ext cx="2424" cy="1068"/>
              <a:chOff x="1392" y="2844"/>
              <a:chExt cx="2424" cy="948"/>
            </a:xfrm>
          </p:grpSpPr>
          <p:sp>
            <p:nvSpPr>
              <p:cNvPr id="203781" name="Rectangle 5"/>
              <p:cNvSpPr>
                <a:spLocks noChangeArrowheads="1"/>
              </p:cNvSpPr>
              <p:nvPr/>
            </p:nvSpPr>
            <p:spPr bwMode="auto">
              <a:xfrm>
                <a:off x="1392" y="2844"/>
                <a:ext cx="2424" cy="948"/>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3782" name="Line 6"/>
              <p:cNvSpPr>
                <a:spLocks noChangeShapeType="1"/>
              </p:cNvSpPr>
              <p:nvPr/>
            </p:nvSpPr>
            <p:spPr bwMode="auto">
              <a:xfrm>
                <a:off x="2616" y="2844"/>
                <a:ext cx="0" cy="948"/>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grpSp>
        <p:sp>
          <p:nvSpPr>
            <p:cNvPr id="203783" name="Line 7"/>
            <p:cNvSpPr>
              <a:spLocks noChangeShapeType="1"/>
            </p:cNvSpPr>
            <p:nvPr/>
          </p:nvSpPr>
          <p:spPr bwMode="auto">
            <a:xfrm>
              <a:off x="1392" y="3084"/>
              <a:ext cx="2424"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3784" name="Line 8"/>
            <p:cNvSpPr>
              <a:spLocks noChangeShapeType="1"/>
            </p:cNvSpPr>
            <p:nvPr/>
          </p:nvSpPr>
          <p:spPr bwMode="auto">
            <a:xfrm>
              <a:off x="1392" y="3292"/>
              <a:ext cx="2424"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3785" name="Line 9"/>
            <p:cNvSpPr>
              <a:spLocks noChangeShapeType="1"/>
            </p:cNvSpPr>
            <p:nvPr/>
          </p:nvSpPr>
          <p:spPr bwMode="auto">
            <a:xfrm>
              <a:off x="1392" y="3500"/>
              <a:ext cx="2424"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3786" name="Line 10"/>
            <p:cNvSpPr>
              <a:spLocks noChangeShapeType="1"/>
            </p:cNvSpPr>
            <p:nvPr/>
          </p:nvSpPr>
          <p:spPr bwMode="auto">
            <a:xfrm>
              <a:off x="1404" y="3708"/>
              <a:ext cx="2424"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203787" name="Text Box 11"/>
            <p:cNvSpPr txBox="1">
              <a:spLocks noChangeArrowheads="1"/>
            </p:cNvSpPr>
            <p:nvPr/>
          </p:nvSpPr>
          <p:spPr bwMode="auto">
            <a:xfrm>
              <a:off x="1780" y="2870"/>
              <a:ext cx="398"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99"/>
                  </a:solidFill>
                  <a:effectLst>
                    <a:outerShdw blurRad="38100" dist="38100" dir="2700000" algn="tl">
                      <a:srgbClr val="DDDDDD"/>
                    </a:outerShdw>
                  </a:effectLst>
                  <a:ea typeface="隶书" charset="0"/>
                  <a:cs typeface="隶书" charset="0"/>
                </a:rPr>
                <a:t>实参</a:t>
              </a:r>
              <a:endParaRPr lang="zh-CN" altLang="en-US">
                <a:effectLst>
                  <a:outerShdw blurRad="38100" dist="38100" dir="2700000" algn="tl">
                    <a:srgbClr val="DDDDDD"/>
                  </a:outerShdw>
                </a:effectLst>
                <a:ea typeface="隶书" charset="0"/>
                <a:cs typeface="隶书" charset="0"/>
              </a:endParaRPr>
            </a:p>
          </p:txBody>
        </p:sp>
        <p:sp>
          <p:nvSpPr>
            <p:cNvPr id="203788" name="Text Box 12"/>
            <p:cNvSpPr txBox="1">
              <a:spLocks noChangeArrowheads="1"/>
            </p:cNvSpPr>
            <p:nvPr/>
          </p:nvSpPr>
          <p:spPr bwMode="auto">
            <a:xfrm>
              <a:off x="2981" y="2870"/>
              <a:ext cx="398" cy="187"/>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990000"/>
                  </a:solidFill>
                  <a:latin typeface="Times New Roman" pitchFamily="18" charset="0"/>
                  <a:ea typeface="隶书" pitchFamily="49" charset="-122"/>
                </a:rPr>
                <a:t>形参</a:t>
              </a:r>
              <a:endParaRPr lang="zh-CN" altLang="en-US">
                <a:latin typeface="Times New Roman" pitchFamily="18" charset="0"/>
                <a:ea typeface="隶书" pitchFamily="49" charset="-122"/>
              </a:endParaRPr>
            </a:p>
          </p:txBody>
        </p:sp>
        <p:sp>
          <p:nvSpPr>
            <p:cNvPr id="203789" name="Text Box 13"/>
            <p:cNvSpPr txBox="1">
              <a:spLocks noChangeArrowheads="1"/>
            </p:cNvSpPr>
            <p:nvPr/>
          </p:nvSpPr>
          <p:spPr bwMode="auto">
            <a:xfrm>
              <a:off x="2904" y="3077"/>
              <a:ext cx="552"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9933"/>
                  </a:solidFill>
                  <a:effectLst>
                    <a:outerShdw blurRad="38100" dist="38100" dir="2700000" algn="tl">
                      <a:srgbClr val="DDDDDD"/>
                    </a:outerShdw>
                  </a:effectLst>
                  <a:ea typeface="隶书" charset="0"/>
                  <a:cs typeface="隶书" charset="0"/>
                </a:rPr>
                <a:t>数组名</a:t>
              </a:r>
            </a:p>
          </p:txBody>
        </p:sp>
        <p:sp>
          <p:nvSpPr>
            <p:cNvPr id="203790" name="Text Box 14"/>
            <p:cNvSpPr txBox="1">
              <a:spLocks noChangeArrowheads="1"/>
            </p:cNvSpPr>
            <p:nvPr/>
          </p:nvSpPr>
          <p:spPr bwMode="auto">
            <a:xfrm>
              <a:off x="2827" y="3284"/>
              <a:ext cx="705" cy="189"/>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endParaRPr lang="zh-CN" altLang="en-US">
                <a:effectLst>
                  <a:outerShdw blurRad="38100" dist="38100" dir="2700000" algn="tl">
                    <a:srgbClr val="DDDDDD"/>
                  </a:outerShdw>
                </a:effectLst>
                <a:ea typeface="隶书" charset="0"/>
                <a:cs typeface="隶书" charset="0"/>
              </a:endParaRPr>
            </a:p>
          </p:txBody>
        </p:sp>
        <p:sp>
          <p:nvSpPr>
            <p:cNvPr id="203791" name="Text Box 15"/>
            <p:cNvSpPr txBox="1">
              <a:spLocks noChangeArrowheads="1"/>
            </p:cNvSpPr>
            <p:nvPr/>
          </p:nvSpPr>
          <p:spPr bwMode="auto">
            <a:xfrm>
              <a:off x="2904" y="3491"/>
              <a:ext cx="552"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9933"/>
                  </a:solidFill>
                  <a:effectLst>
                    <a:outerShdw blurRad="38100" dist="38100" dir="2700000" algn="tl">
                      <a:srgbClr val="DDDDDD"/>
                    </a:outerShdw>
                  </a:effectLst>
                  <a:ea typeface="隶书" charset="0"/>
                  <a:cs typeface="隶书" charset="0"/>
                </a:rPr>
                <a:t>数组名</a:t>
              </a:r>
            </a:p>
          </p:txBody>
        </p:sp>
        <p:sp>
          <p:nvSpPr>
            <p:cNvPr id="203792" name="Text Box 16"/>
            <p:cNvSpPr txBox="1">
              <a:spLocks noChangeArrowheads="1"/>
            </p:cNvSpPr>
            <p:nvPr/>
          </p:nvSpPr>
          <p:spPr bwMode="auto">
            <a:xfrm>
              <a:off x="2827" y="3698"/>
              <a:ext cx="705"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p>
          </p:txBody>
        </p:sp>
        <p:sp>
          <p:nvSpPr>
            <p:cNvPr id="203793" name="Text Box 17"/>
            <p:cNvSpPr txBox="1">
              <a:spLocks noChangeArrowheads="1"/>
            </p:cNvSpPr>
            <p:nvPr/>
          </p:nvSpPr>
          <p:spPr bwMode="auto">
            <a:xfrm>
              <a:off x="1704" y="3077"/>
              <a:ext cx="551"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9933"/>
                  </a:solidFill>
                  <a:effectLst>
                    <a:outerShdw blurRad="38100" dist="38100" dir="2700000" algn="tl">
                      <a:srgbClr val="DDDDDD"/>
                    </a:outerShdw>
                  </a:effectLst>
                  <a:ea typeface="隶书" charset="0"/>
                  <a:cs typeface="隶书" charset="0"/>
                </a:rPr>
                <a:t>数组名</a:t>
              </a:r>
            </a:p>
          </p:txBody>
        </p:sp>
        <p:sp>
          <p:nvSpPr>
            <p:cNvPr id="203794" name="Text Box 18"/>
            <p:cNvSpPr txBox="1">
              <a:spLocks noChangeArrowheads="1"/>
            </p:cNvSpPr>
            <p:nvPr/>
          </p:nvSpPr>
          <p:spPr bwMode="auto">
            <a:xfrm>
              <a:off x="1704" y="3284"/>
              <a:ext cx="551" cy="189"/>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9933"/>
                  </a:solidFill>
                  <a:effectLst>
                    <a:outerShdw blurRad="38100" dist="38100" dir="2700000" algn="tl">
                      <a:srgbClr val="DDDDDD"/>
                    </a:outerShdw>
                  </a:effectLst>
                  <a:ea typeface="隶书" charset="0"/>
                  <a:cs typeface="隶书" charset="0"/>
                </a:rPr>
                <a:t>数组名</a:t>
              </a:r>
              <a:endParaRPr lang="zh-CN" altLang="en-US">
                <a:effectLst>
                  <a:outerShdw blurRad="38100" dist="38100" dir="2700000" algn="tl">
                    <a:srgbClr val="DDDDDD"/>
                  </a:outerShdw>
                </a:effectLst>
                <a:ea typeface="隶书" charset="0"/>
                <a:cs typeface="隶书" charset="0"/>
              </a:endParaRPr>
            </a:p>
          </p:txBody>
        </p:sp>
        <p:sp>
          <p:nvSpPr>
            <p:cNvPr id="203795" name="Text Box 19"/>
            <p:cNvSpPr txBox="1">
              <a:spLocks noChangeArrowheads="1"/>
            </p:cNvSpPr>
            <p:nvPr/>
          </p:nvSpPr>
          <p:spPr bwMode="auto">
            <a:xfrm>
              <a:off x="1628" y="3491"/>
              <a:ext cx="705"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endParaRPr lang="zh-CN" altLang="en-US">
                <a:effectLst>
                  <a:outerShdw blurRad="38100" dist="38100" dir="2700000" algn="tl">
                    <a:srgbClr val="DDDDDD"/>
                  </a:outerShdw>
                </a:effectLst>
                <a:ea typeface="隶书" charset="0"/>
                <a:cs typeface="隶书" charset="0"/>
              </a:endParaRPr>
            </a:p>
          </p:txBody>
        </p:sp>
        <p:sp>
          <p:nvSpPr>
            <p:cNvPr id="203796" name="Text Box 20"/>
            <p:cNvSpPr txBox="1">
              <a:spLocks noChangeArrowheads="1"/>
            </p:cNvSpPr>
            <p:nvPr/>
          </p:nvSpPr>
          <p:spPr bwMode="auto">
            <a:xfrm>
              <a:off x="1628" y="3698"/>
              <a:ext cx="705" cy="187"/>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p>
          </p:txBody>
        </p:sp>
      </p:grpSp>
      <p:sp>
        <p:nvSpPr>
          <p:cNvPr id="21"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数组名作参数</a:t>
            </a:r>
            <a:endParaRPr lang="en-US" altLang="zh-CN" sz="4400" b="1" i="1">
              <a:solidFill>
                <a:srgbClr val="0000FF"/>
              </a:solidFill>
              <a:effectLst>
                <a:outerShdw blurRad="38100" dist="38100" dir="2700000" algn="tl">
                  <a:srgbClr val="DDDDDD"/>
                </a:outerShdw>
              </a:effectLst>
              <a:ea typeface="黑体" charset="0"/>
              <a:cs typeface="黑体" charset="0"/>
            </a:endParaRPr>
          </a:p>
        </p:txBody>
      </p:sp>
      <p:sp>
        <p:nvSpPr>
          <p:cNvPr id="3" name="日期占位符 2"/>
          <p:cNvSpPr>
            <a:spLocks noGrp="1"/>
          </p:cNvSpPr>
          <p:nvPr>
            <p:ph type="dt" sz="half" idx="10"/>
          </p:nvPr>
        </p:nvSpPr>
        <p:spPr/>
        <p:txBody>
          <a:bodyPr/>
          <a:lstStyle/>
          <a:p>
            <a:fld id="{EE1B8AB3-764B-0347-82F3-4C64B28EE929}"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变量的访问方式</a:t>
            </a:r>
          </a:p>
        </p:txBody>
      </p:sp>
      <p:sp>
        <p:nvSpPr>
          <p:cNvPr id="15" name="内容占位符 14"/>
          <p:cNvSpPr>
            <a:spLocks noGrp="1"/>
          </p:cNvSpPr>
          <p:nvPr>
            <p:ph sz="half" idx="1"/>
          </p:nvPr>
        </p:nvSpPr>
        <p:spPr>
          <a:xfrm>
            <a:off x="2881536" y="2194560"/>
            <a:ext cx="3657600" cy="3977640"/>
          </a:xfrm>
        </p:spPr>
        <p:txBody>
          <a:bodyPr/>
          <a:lstStyle/>
          <a:p>
            <a:r>
              <a:rPr lang="zh-CN" altLang="en-US"/>
              <a:t>直接访问</a:t>
            </a:r>
            <a:r>
              <a:rPr lang="en-US" altLang="zh-CN"/>
              <a:t>- </a:t>
            </a:r>
            <a:r>
              <a:rPr lang="zh-CN" altLang="en-US"/>
              <a:t>变量名</a:t>
            </a:r>
            <a:endParaRPr lang="en-US" altLang="zh-CN"/>
          </a:p>
          <a:p>
            <a:pPr>
              <a:buFont typeface="Monotype Sorts" charset="2"/>
              <a:buNone/>
            </a:pPr>
            <a:r>
              <a:rPr lang="en-US" altLang="zh-CN" sz="2400">
                <a:solidFill>
                  <a:srgbClr val="0033CC"/>
                </a:solidFill>
              </a:rPr>
              <a:t>            int </a:t>
            </a:r>
            <a:r>
              <a:rPr lang="en-US" altLang="zh-CN" sz="2400"/>
              <a:t>a;</a:t>
            </a:r>
          </a:p>
          <a:p>
            <a:pPr>
              <a:buFont typeface="Monotype Sorts" charset="2"/>
              <a:buNone/>
            </a:pPr>
            <a:r>
              <a:rPr lang="en-US" altLang="zh-CN" sz="2400"/>
              <a:t>            a = 7; </a:t>
            </a:r>
            <a:endParaRPr lang="zh-CN" altLang="en-US" sz="2400"/>
          </a:p>
        </p:txBody>
      </p:sp>
      <p:grpSp>
        <p:nvGrpSpPr>
          <p:cNvPr id="3" name="组合 110"/>
          <p:cNvGrpSpPr>
            <a:grpSpLocks/>
          </p:cNvGrpSpPr>
          <p:nvPr/>
        </p:nvGrpSpPr>
        <p:grpSpPr bwMode="auto">
          <a:xfrm>
            <a:off x="2195736" y="3143250"/>
            <a:ext cx="4518025" cy="3286125"/>
            <a:chOff x="386" y="3143271"/>
            <a:chExt cx="4517826" cy="3286125"/>
          </a:xfrm>
        </p:grpSpPr>
        <p:sp>
          <p:nvSpPr>
            <p:cNvPr id="45" name="Text Box 49"/>
            <p:cNvSpPr txBox="1">
              <a:spLocks noChangeArrowheads="1"/>
            </p:cNvSpPr>
            <p:nvPr/>
          </p:nvSpPr>
          <p:spPr bwMode="auto">
            <a:xfrm>
              <a:off x="3307003" y="3429021"/>
              <a:ext cx="1211209" cy="369888"/>
            </a:xfrm>
            <a:prstGeom prst="rect">
              <a:avLst/>
            </a:prstGeom>
            <a:noFill/>
            <a:ln w="9525">
              <a:noFill/>
              <a:miter lim="800000"/>
              <a:headEnd type="none" w="lg" len="lg"/>
              <a:tailEnd/>
            </a:ln>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1800">
                  <a:effectLst>
                    <a:outerShdw blurRad="38100" dist="38100" dir="2700000" algn="tl">
                      <a:srgbClr val="DDDDDD"/>
                    </a:outerShdw>
                  </a:effectLst>
                  <a:cs typeface="宋体" charset="0"/>
                </a:rPr>
                <a:t>整型变量</a:t>
              </a:r>
              <a:r>
                <a:rPr lang="en-US" altLang="zh-CN" sz="1800">
                  <a:solidFill>
                    <a:srgbClr val="0000FF"/>
                  </a:solidFill>
                  <a:effectLst>
                    <a:outerShdw blurRad="38100" dist="38100" dir="2700000" algn="tl">
                      <a:srgbClr val="DDDDDD"/>
                    </a:outerShdw>
                  </a:effectLst>
                  <a:cs typeface="宋体" charset="0"/>
                </a:rPr>
                <a:t>a</a:t>
              </a:r>
              <a:endParaRPr lang="en-US" altLang="zh-CN" sz="1800">
                <a:effectLst>
                  <a:outerShdw blurRad="38100" dist="38100" dir="2700000" algn="tl">
                    <a:srgbClr val="DDDDDD"/>
                  </a:outerShdw>
                </a:effectLst>
                <a:cs typeface="宋体" charset="0"/>
              </a:endParaRPr>
            </a:p>
          </p:txBody>
        </p:sp>
        <p:grpSp>
          <p:nvGrpSpPr>
            <p:cNvPr id="12298" name="组合 109"/>
            <p:cNvGrpSpPr>
              <a:grpSpLocks/>
            </p:cNvGrpSpPr>
            <p:nvPr/>
          </p:nvGrpSpPr>
          <p:grpSpPr bwMode="auto">
            <a:xfrm>
              <a:off x="386" y="3143271"/>
              <a:ext cx="4434009" cy="3286125"/>
              <a:chOff x="386" y="3143271"/>
              <a:chExt cx="4434009" cy="3286125"/>
            </a:xfrm>
          </p:grpSpPr>
          <p:sp>
            <p:nvSpPr>
              <p:cNvPr id="26" name="Freeform 30"/>
              <p:cNvSpPr>
                <a:spLocks/>
              </p:cNvSpPr>
              <p:nvPr/>
            </p:nvSpPr>
            <p:spPr bwMode="auto">
              <a:xfrm>
                <a:off x="1513207" y="6027759"/>
                <a:ext cx="1571556" cy="401637"/>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27" name="Freeform 31"/>
              <p:cNvSpPr>
                <a:spLocks/>
              </p:cNvSpPr>
              <p:nvPr/>
            </p:nvSpPr>
            <p:spPr bwMode="auto">
              <a:xfrm>
                <a:off x="1498920" y="5627709"/>
                <a:ext cx="1573144" cy="757237"/>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28" name="Rectangle 32"/>
              <p:cNvSpPr>
                <a:spLocks noChangeArrowheads="1"/>
              </p:cNvSpPr>
              <p:nvPr/>
            </p:nvSpPr>
            <p:spPr bwMode="auto">
              <a:xfrm>
                <a:off x="1513207" y="3143271"/>
                <a:ext cx="1571556" cy="2493963"/>
              </a:xfrm>
              <a:prstGeom prst="rect">
                <a:avLst/>
              </a:prstGeom>
              <a:solidFill>
                <a:srgbClr val="DDDDDD"/>
              </a:solidFill>
              <a:ln w="38100">
                <a:solidFill>
                  <a:schemeClr val="tx1"/>
                </a:solidFill>
                <a:miter lim="800000"/>
                <a:headEnd/>
                <a:tailEnd/>
              </a:ln>
            </p:spPr>
            <p:txBody>
              <a:bodyPr wrap="none" anchor="ctr"/>
              <a:lstStyle/>
              <a:p>
                <a:pPr algn="ctr">
                  <a:defRPr/>
                </a:pPr>
                <a:endParaRPr lang="zh-CN" altLang="zh-CN" sz="1800">
                  <a:effectLst>
                    <a:outerShdw blurRad="38100" dist="38100" dir="2700000" algn="tl">
                      <a:srgbClr val="FFFFFF"/>
                    </a:outerShdw>
                  </a:effectLst>
                  <a:latin typeface="Times New Roman" pitchFamily="18" charset="0"/>
                  <a:ea typeface="宋体" pitchFamily="2" charset="-122"/>
                </a:endParaRPr>
              </a:p>
            </p:txBody>
          </p:sp>
          <p:sp>
            <p:nvSpPr>
              <p:cNvPr id="29" name="Line 33"/>
              <p:cNvSpPr>
                <a:spLocks noChangeShapeType="1"/>
              </p:cNvSpPr>
              <p:nvPr/>
            </p:nvSpPr>
            <p:spPr bwMode="auto">
              <a:xfrm>
                <a:off x="1527494" y="3636984"/>
                <a:ext cx="1571556"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30" name="Line 34"/>
              <p:cNvSpPr>
                <a:spLocks noChangeShapeType="1"/>
              </p:cNvSpPr>
              <p:nvPr/>
            </p:nvSpPr>
            <p:spPr bwMode="auto">
              <a:xfrm>
                <a:off x="1527494" y="3925909"/>
                <a:ext cx="1571556" cy="0"/>
              </a:xfrm>
              <a:prstGeom prst="line">
                <a:avLst/>
              </a:prstGeom>
              <a:noFill/>
              <a:ln w="9525">
                <a:solidFill>
                  <a:schemeClr val="bg2"/>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31" name="Line 35"/>
              <p:cNvSpPr>
                <a:spLocks noChangeShapeType="1"/>
              </p:cNvSpPr>
              <p:nvPr/>
            </p:nvSpPr>
            <p:spPr bwMode="auto">
              <a:xfrm>
                <a:off x="1527494" y="4189434"/>
                <a:ext cx="1571556"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32" name="Line 36"/>
              <p:cNvSpPr>
                <a:spLocks noChangeShapeType="1"/>
              </p:cNvSpPr>
              <p:nvPr/>
            </p:nvSpPr>
            <p:spPr bwMode="auto">
              <a:xfrm>
                <a:off x="1527494" y="4476771"/>
                <a:ext cx="1571556"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33" name="Line 37"/>
              <p:cNvSpPr>
                <a:spLocks noChangeShapeType="1"/>
              </p:cNvSpPr>
              <p:nvPr/>
            </p:nvSpPr>
            <p:spPr bwMode="auto">
              <a:xfrm>
                <a:off x="1513207" y="4767284"/>
                <a:ext cx="1571556"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34" name="Line 38"/>
              <p:cNvSpPr>
                <a:spLocks noChangeShapeType="1"/>
              </p:cNvSpPr>
              <p:nvPr/>
            </p:nvSpPr>
            <p:spPr bwMode="auto">
              <a:xfrm>
                <a:off x="1527494" y="5378471"/>
                <a:ext cx="1571556"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35" name="Line 39"/>
              <p:cNvSpPr>
                <a:spLocks noChangeShapeType="1"/>
              </p:cNvSpPr>
              <p:nvPr/>
            </p:nvSpPr>
            <p:spPr bwMode="auto">
              <a:xfrm>
                <a:off x="1513207" y="5648346"/>
                <a:ext cx="0" cy="514350"/>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36" name="Line 40"/>
              <p:cNvSpPr>
                <a:spLocks noChangeShapeType="1"/>
              </p:cNvSpPr>
              <p:nvPr/>
            </p:nvSpPr>
            <p:spPr bwMode="auto">
              <a:xfrm>
                <a:off x="3084763" y="5648346"/>
                <a:ext cx="0" cy="676275"/>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37" name="Text Box 41"/>
              <p:cNvSpPr txBox="1">
                <a:spLocks noChangeArrowheads="1"/>
              </p:cNvSpPr>
              <p:nvPr/>
            </p:nvSpPr>
            <p:spPr bwMode="auto">
              <a:xfrm>
                <a:off x="2087857" y="3208359"/>
                <a:ext cx="461942" cy="496887"/>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38" name="Text Box 42"/>
              <p:cNvSpPr txBox="1">
                <a:spLocks noChangeArrowheads="1"/>
              </p:cNvSpPr>
              <p:nvPr/>
            </p:nvSpPr>
            <p:spPr bwMode="auto">
              <a:xfrm>
                <a:off x="2086269" y="5695971"/>
                <a:ext cx="461943" cy="495300"/>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39" name="Text Box 43"/>
              <p:cNvSpPr txBox="1">
                <a:spLocks noChangeArrowheads="1"/>
              </p:cNvSpPr>
              <p:nvPr/>
            </p:nvSpPr>
            <p:spPr bwMode="auto">
              <a:xfrm>
                <a:off x="386" y="3429021"/>
                <a:ext cx="1423925" cy="368300"/>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0x0045FAB3</a:t>
                </a:r>
              </a:p>
            </p:txBody>
          </p:sp>
          <p:sp>
            <p:nvSpPr>
              <p:cNvPr id="43" name="Line 47"/>
              <p:cNvSpPr>
                <a:spLocks noChangeShapeType="1"/>
              </p:cNvSpPr>
              <p:nvPr/>
            </p:nvSpPr>
            <p:spPr bwMode="auto">
              <a:xfrm>
                <a:off x="1527494" y="5064146"/>
                <a:ext cx="1571556"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44" name="Line 48"/>
              <p:cNvSpPr>
                <a:spLocks noChangeShapeType="1"/>
              </p:cNvSpPr>
              <p:nvPr/>
            </p:nvSpPr>
            <p:spPr bwMode="auto">
              <a:xfrm flipH="1">
                <a:off x="3070476" y="3641746"/>
                <a:ext cx="296850" cy="0"/>
              </a:xfrm>
              <a:prstGeom prst="line">
                <a:avLst/>
              </a:prstGeom>
              <a:noFill/>
              <a:ln w="38100">
                <a:solidFill>
                  <a:schemeClr val="tx1"/>
                </a:solidFill>
                <a:round/>
                <a:headEnd type="none" w="lg" len="lg"/>
                <a:tailEnd type="triangle" w="med" len="med"/>
              </a:ln>
            </p:spPr>
            <p:txBody>
              <a:bodyPr wrap="none" anchor="ctr"/>
              <a:lstStyle/>
              <a:p>
                <a:pPr>
                  <a:defRPr/>
                </a:pPr>
                <a:endParaRPr lang="zh-CN" altLang="en-US" sz="1800">
                  <a:latin typeface="Times New Roman" pitchFamily="18" charset="0"/>
                  <a:ea typeface="+mn-ea"/>
                </a:endParaRPr>
              </a:p>
            </p:txBody>
          </p:sp>
          <p:sp>
            <p:nvSpPr>
              <p:cNvPr id="52" name="Text Box 43"/>
              <p:cNvSpPr txBox="1">
                <a:spLocks noChangeArrowheads="1"/>
              </p:cNvSpPr>
              <p:nvPr/>
            </p:nvSpPr>
            <p:spPr bwMode="auto">
              <a:xfrm>
                <a:off x="386" y="3713184"/>
                <a:ext cx="1423925" cy="369887"/>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0x0045FAB4</a:t>
                </a:r>
              </a:p>
            </p:txBody>
          </p:sp>
          <p:sp>
            <p:nvSpPr>
              <p:cNvPr id="53" name="Text Box 43"/>
              <p:cNvSpPr txBox="1">
                <a:spLocks noChangeArrowheads="1"/>
              </p:cNvSpPr>
              <p:nvPr/>
            </p:nvSpPr>
            <p:spPr bwMode="auto">
              <a:xfrm>
                <a:off x="386" y="4000521"/>
                <a:ext cx="1423925" cy="36988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0x0045FAB5</a:t>
                </a:r>
              </a:p>
            </p:txBody>
          </p:sp>
          <p:sp>
            <p:nvSpPr>
              <p:cNvPr id="54" name="Text Box 43"/>
              <p:cNvSpPr txBox="1">
                <a:spLocks noChangeArrowheads="1"/>
              </p:cNvSpPr>
              <p:nvPr/>
            </p:nvSpPr>
            <p:spPr bwMode="auto">
              <a:xfrm>
                <a:off x="386" y="4273571"/>
                <a:ext cx="1423925" cy="368300"/>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0x0045FAB6</a:t>
                </a:r>
              </a:p>
            </p:txBody>
          </p:sp>
          <p:sp>
            <p:nvSpPr>
              <p:cNvPr id="55" name="Text Box 43"/>
              <p:cNvSpPr txBox="1">
                <a:spLocks noChangeArrowheads="1"/>
              </p:cNvSpPr>
              <p:nvPr/>
            </p:nvSpPr>
            <p:spPr bwMode="auto">
              <a:xfrm>
                <a:off x="386" y="4572021"/>
                <a:ext cx="1423925" cy="36988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0x0045FAB7</a:t>
                </a:r>
              </a:p>
            </p:txBody>
          </p:sp>
          <p:sp>
            <p:nvSpPr>
              <p:cNvPr id="56" name="Text Box 43"/>
              <p:cNvSpPr txBox="1">
                <a:spLocks noChangeArrowheads="1"/>
              </p:cNvSpPr>
              <p:nvPr/>
            </p:nvSpPr>
            <p:spPr bwMode="auto">
              <a:xfrm>
                <a:off x="386" y="4857771"/>
                <a:ext cx="1423925" cy="368300"/>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0x0045FAB8</a:t>
                </a:r>
              </a:p>
            </p:txBody>
          </p:sp>
          <p:sp>
            <p:nvSpPr>
              <p:cNvPr id="57" name="Text Box 43"/>
              <p:cNvSpPr txBox="1">
                <a:spLocks noChangeArrowheads="1"/>
              </p:cNvSpPr>
              <p:nvPr/>
            </p:nvSpPr>
            <p:spPr bwMode="auto">
              <a:xfrm>
                <a:off x="386" y="5143521"/>
                <a:ext cx="1423925" cy="36988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0x0045FAB9</a:t>
                </a:r>
              </a:p>
            </p:txBody>
          </p:sp>
          <p:sp>
            <p:nvSpPr>
              <p:cNvPr id="12321" name="右大括号 62"/>
              <p:cNvSpPr>
                <a:spLocks/>
              </p:cNvSpPr>
              <p:nvPr/>
            </p:nvSpPr>
            <p:spPr bwMode="auto">
              <a:xfrm>
                <a:off x="3143240" y="3643314"/>
                <a:ext cx="285752" cy="1143008"/>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64" name="TextBox 63"/>
              <p:cNvSpPr txBox="1"/>
              <p:nvPr/>
            </p:nvSpPr>
            <p:spPr>
              <a:xfrm>
                <a:off x="3429235" y="4000521"/>
                <a:ext cx="1004844" cy="369888"/>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grpSp>
      </p:grpSp>
      <p:grpSp>
        <p:nvGrpSpPr>
          <p:cNvPr id="5" name="组合 68"/>
          <p:cNvGrpSpPr>
            <a:grpSpLocks/>
          </p:cNvGrpSpPr>
          <p:nvPr/>
        </p:nvGrpSpPr>
        <p:grpSpPr bwMode="auto">
          <a:xfrm>
            <a:off x="3834036" y="3630613"/>
            <a:ext cx="1169988" cy="1168400"/>
            <a:chOff x="1638280" y="3631172"/>
            <a:chExt cx="1169561" cy="1167292"/>
          </a:xfrm>
        </p:grpSpPr>
        <p:sp>
          <p:nvSpPr>
            <p:cNvPr id="58" name="TextBox 57"/>
            <p:cNvSpPr txBox="1"/>
            <p:nvPr/>
          </p:nvSpPr>
          <p:spPr>
            <a:xfrm>
              <a:off x="1654149" y="3631172"/>
              <a:ext cx="1147344" cy="369536"/>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0000 0111</a:t>
              </a:r>
              <a:endParaRPr lang="zh-CN" altLang="en-US" sz="1800">
                <a:effectLst>
                  <a:outerShdw blurRad="38100" dist="38100" dir="2700000" algn="tl">
                    <a:srgbClr val="DDDDDD"/>
                  </a:outerShdw>
                </a:effectLst>
                <a:cs typeface="宋体" charset="0"/>
              </a:endParaRPr>
            </a:p>
          </p:txBody>
        </p:sp>
        <p:sp>
          <p:nvSpPr>
            <p:cNvPr id="59" name="TextBox 58"/>
            <p:cNvSpPr txBox="1"/>
            <p:nvPr/>
          </p:nvSpPr>
          <p:spPr>
            <a:xfrm>
              <a:off x="1638280" y="3886517"/>
              <a:ext cx="1166387" cy="369537"/>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0000 0000</a:t>
              </a:r>
              <a:endParaRPr lang="zh-CN" altLang="en-US" sz="1800">
                <a:effectLst>
                  <a:outerShdw blurRad="38100" dist="38100" dir="2700000" algn="tl">
                    <a:srgbClr val="DDDDDD"/>
                  </a:outerShdw>
                </a:effectLst>
                <a:cs typeface="宋体" charset="0"/>
              </a:endParaRPr>
            </a:p>
          </p:txBody>
        </p:sp>
        <p:sp>
          <p:nvSpPr>
            <p:cNvPr id="60" name="TextBox 59"/>
            <p:cNvSpPr txBox="1"/>
            <p:nvPr/>
          </p:nvSpPr>
          <p:spPr>
            <a:xfrm>
              <a:off x="1638280" y="4143448"/>
              <a:ext cx="1166387" cy="369537"/>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0000 0000</a:t>
              </a:r>
              <a:endParaRPr lang="zh-CN" altLang="en-US" sz="1800">
                <a:effectLst>
                  <a:outerShdw blurRad="38100" dist="38100" dir="2700000" algn="tl">
                    <a:srgbClr val="DDDDDD"/>
                  </a:outerShdw>
                </a:effectLst>
                <a:cs typeface="宋体" charset="0"/>
              </a:endParaRPr>
            </a:p>
          </p:txBody>
        </p:sp>
        <p:sp>
          <p:nvSpPr>
            <p:cNvPr id="61" name="TextBox 60"/>
            <p:cNvSpPr txBox="1"/>
            <p:nvPr/>
          </p:nvSpPr>
          <p:spPr>
            <a:xfrm>
              <a:off x="1641454" y="4428927"/>
              <a:ext cx="1166387" cy="369537"/>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0000 0000</a:t>
              </a:r>
              <a:endParaRPr lang="zh-CN" altLang="en-US" sz="1800">
                <a:effectLst>
                  <a:outerShdw blurRad="38100" dist="38100" dir="2700000" algn="tl">
                    <a:srgbClr val="DDDDDD"/>
                  </a:outerShdw>
                </a:effectLst>
                <a:cs typeface="宋体" charset="0"/>
              </a:endParaRPr>
            </a:p>
          </p:txBody>
        </p:sp>
      </p:grpSp>
      <p:sp>
        <p:nvSpPr>
          <p:cNvPr id="4" name="日期占位符 3"/>
          <p:cNvSpPr>
            <a:spLocks noGrp="1"/>
          </p:cNvSpPr>
          <p:nvPr>
            <p:ph type="dt" sz="half" idx="10"/>
          </p:nvPr>
        </p:nvSpPr>
        <p:spPr/>
        <p:txBody>
          <a:bodyPr/>
          <a:lstStyle/>
          <a:p>
            <a:fld id="{B14AA11E-7BAD-3E4E-A789-F46F44CD104C}" type="datetime1">
              <a:rPr lang="zh-CN" altLang="en-US" smtClean="0"/>
              <a:t>2020/12/1</a:t>
            </a:fld>
            <a:endParaRPr lang="en-US"/>
          </a:p>
        </p:txBody>
      </p:sp>
      <p:sp>
        <p:nvSpPr>
          <p:cNvPr id="6" name="幻灯片编号占位符 5"/>
          <p:cNvSpPr>
            <a:spLocks noGrp="1"/>
          </p:cNvSpPr>
          <p:nvPr>
            <p:ph type="sldNum" sz="quarter" idx="12"/>
          </p:nvPr>
        </p:nvSpPr>
        <p:spPr/>
        <p:txBody>
          <a:bodyPr/>
          <a:lstStyle/>
          <a:p>
            <a:fld id="{4FAB73BC-B049-4115-A692-8D63A059BFB8}" type="slidenum">
              <a:rPr lang="en-US" smtClean="0"/>
              <a:t>4</a:t>
            </a:fld>
            <a:endParaRPr lang="en-US"/>
          </a:p>
        </p:txBody>
      </p:sp>
    </p:spTree>
    <p:custDataLst>
      <p:tags r:id="rId1"/>
    </p:custDataLst>
    <p:extLst>
      <p:ext uri="{BB962C8B-B14F-4D97-AF65-F5344CB8AC3E}">
        <p14:creationId xmlns:p14="http://schemas.microsoft.com/office/powerpoint/2010/main" val="15454392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blinds(horizontal)">
                                      <p:cBhvr>
                                        <p:cTn id="16" dur="500"/>
                                        <p:tgtEl>
                                          <p:spTgt spid="1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blinds(horizontal)">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0" y="950913"/>
            <a:ext cx="8829675" cy="37846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685800" indent="-22860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eaLnBrk="1" hangingPunct="1">
              <a:spcBef>
                <a:spcPct val="20000"/>
              </a:spcBef>
              <a:buClr>
                <a:schemeClr val="accent2"/>
              </a:buClr>
              <a:buFont typeface="Wingdings" charset="2"/>
              <a:buChar char="v"/>
            </a:pPr>
            <a:r>
              <a:rPr kumimoji="0" lang="zh-CN" altLang="en-US" sz="2800">
                <a:effectLst>
                  <a:outerShdw blurRad="38100" dist="38100" dir="2700000" algn="tl">
                    <a:srgbClr val="C0C0C0"/>
                  </a:outerShdw>
                </a:effectLst>
                <a:ea typeface="隶书" charset="0"/>
              </a:rPr>
              <a:t>一级指针变量与一维数组的关系</a:t>
            </a:r>
          </a:p>
          <a:p>
            <a:pPr lvl="2" eaLnBrk="1" hangingPunct="1">
              <a:spcBef>
                <a:spcPct val="20000"/>
              </a:spcBef>
              <a:buClr>
                <a:srgbClr val="FFCC00"/>
              </a:buClr>
              <a:buFont typeface="Wingdings" charset="2"/>
              <a:buNone/>
            </a:pPr>
            <a:r>
              <a:rPr kumimoji="0" lang="en-US" altLang="zh-CN">
                <a:effectLst>
                  <a:outerShdw blurRad="38100" dist="38100" dir="2700000" algn="tl">
                    <a:srgbClr val="C0C0C0"/>
                  </a:outerShdw>
                </a:effectLst>
                <a:ea typeface="隶书" charset="0"/>
              </a:rPr>
              <a:t>int  *p   </a:t>
            </a:r>
            <a:r>
              <a:rPr kumimoji="0" lang="zh-CN" altLang="en-US">
                <a:effectLst>
                  <a:outerShdw blurRad="38100" dist="38100" dir="2700000" algn="tl">
                    <a:srgbClr val="C0C0C0"/>
                  </a:outerShdw>
                </a:effectLst>
                <a:ea typeface="隶书" charset="0"/>
              </a:rPr>
              <a:t>与  </a:t>
            </a:r>
            <a:r>
              <a:rPr kumimoji="0" lang="en-US" altLang="zh-CN">
                <a:effectLst>
                  <a:outerShdw blurRad="38100" dist="38100" dir="2700000" algn="tl">
                    <a:srgbClr val="C0C0C0"/>
                  </a:outerShdw>
                </a:effectLst>
                <a:ea typeface="隶书" charset="0"/>
              </a:rPr>
              <a:t>int  q[10]          </a:t>
            </a:r>
          </a:p>
          <a:p>
            <a:pPr lvl="2" eaLnBrk="1" hangingPunct="1">
              <a:spcBef>
                <a:spcPct val="20000"/>
              </a:spcBef>
              <a:buClr>
                <a:srgbClr val="FFCC00"/>
              </a:buClr>
              <a:buFont typeface="Wingdings" charset="2"/>
              <a:buChar char="l"/>
            </a:pPr>
            <a:r>
              <a:rPr kumimoji="0" lang="zh-CN" altLang="en-US">
                <a:effectLst>
                  <a:outerShdw blurRad="38100" dist="38100" dir="2700000" algn="tl">
                    <a:srgbClr val="C0C0C0"/>
                  </a:outerShdw>
                </a:effectLst>
                <a:ea typeface="隶书" charset="0"/>
              </a:rPr>
              <a:t>数组名是指针（地址）</a:t>
            </a:r>
            <a:r>
              <a:rPr kumimoji="0" lang="zh-CN" altLang="en-US">
                <a:solidFill>
                  <a:srgbClr val="0000FF"/>
                </a:solidFill>
                <a:effectLst>
                  <a:outerShdw blurRad="38100" dist="38100" dir="2700000" algn="tl">
                    <a:srgbClr val="C0C0C0"/>
                  </a:outerShdw>
                </a:effectLst>
                <a:ea typeface="隶书" charset="0"/>
              </a:rPr>
              <a:t>常量</a:t>
            </a:r>
            <a:endParaRPr kumimoji="0" lang="zh-CN" altLang="zh-CN">
              <a:effectLst>
                <a:outerShdw blurRad="38100" dist="38100" dir="2700000" algn="tl">
                  <a:srgbClr val="C0C0C0"/>
                </a:outerShdw>
              </a:effectLst>
              <a:ea typeface="隶书" charset="0"/>
            </a:endParaRPr>
          </a:p>
          <a:p>
            <a:pPr lvl="2" eaLnBrk="1" hangingPunct="1">
              <a:spcBef>
                <a:spcPct val="20000"/>
              </a:spcBef>
              <a:buClr>
                <a:srgbClr val="FFCC00"/>
              </a:buClr>
              <a:buFont typeface="Wingdings" charset="2"/>
              <a:buChar char="l"/>
            </a:pPr>
            <a:r>
              <a:rPr kumimoji="0" lang="en-US" altLang="zh-CN">
                <a:effectLst>
                  <a:outerShdw blurRad="38100" dist="38100" dir="2700000" algn="tl">
                    <a:srgbClr val="C0C0C0"/>
                  </a:outerShdw>
                </a:effectLst>
                <a:ea typeface="隶书" charset="0"/>
              </a:rPr>
              <a:t>p=q;   p+i </a:t>
            </a:r>
            <a:r>
              <a:rPr kumimoji="0" lang="zh-CN" altLang="en-US">
                <a:effectLst>
                  <a:outerShdw blurRad="38100" dist="38100" dir="2700000" algn="tl">
                    <a:srgbClr val="C0C0C0"/>
                  </a:outerShdw>
                </a:effectLst>
                <a:ea typeface="隶书" charset="0"/>
              </a:rPr>
              <a:t>是</a:t>
            </a:r>
            <a:r>
              <a:rPr kumimoji="0" lang="en-US" altLang="zh-CN">
                <a:effectLst>
                  <a:outerShdw blurRad="38100" dist="38100" dir="2700000" algn="tl">
                    <a:srgbClr val="C0C0C0"/>
                  </a:outerShdw>
                </a:effectLst>
                <a:ea typeface="隶书" charset="0"/>
              </a:rPr>
              <a:t>q[i]</a:t>
            </a:r>
            <a:r>
              <a:rPr kumimoji="0" lang="zh-CN" altLang="en-US">
                <a:effectLst>
                  <a:outerShdw blurRad="38100" dist="38100" dir="2700000" algn="tl">
                    <a:srgbClr val="C0C0C0"/>
                  </a:outerShdw>
                </a:effectLst>
                <a:ea typeface="隶书" charset="0"/>
              </a:rPr>
              <a:t>的地址</a:t>
            </a:r>
            <a:endParaRPr kumimoji="0" lang="zh-CN" altLang="zh-CN">
              <a:effectLst>
                <a:outerShdw blurRad="38100" dist="38100" dir="2700000" algn="tl">
                  <a:srgbClr val="C0C0C0"/>
                </a:outerShdw>
              </a:effectLst>
              <a:ea typeface="隶书" charset="0"/>
            </a:endParaRPr>
          </a:p>
          <a:p>
            <a:pPr lvl="2" eaLnBrk="1" hangingPunct="1">
              <a:spcBef>
                <a:spcPct val="20000"/>
              </a:spcBef>
              <a:buClr>
                <a:srgbClr val="FFCC00"/>
              </a:buClr>
              <a:buFont typeface="Wingdings" charset="2"/>
              <a:buChar char="l"/>
            </a:pPr>
            <a:r>
              <a:rPr kumimoji="0" lang="zh-CN" altLang="en-US">
                <a:effectLst>
                  <a:outerShdw blurRad="38100" dist="38100" dir="2700000" algn="tl">
                    <a:srgbClr val="C0C0C0"/>
                  </a:outerShdw>
                </a:effectLst>
                <a:ea typeface="隶书" charset="0"/>
              </a:rPr>
              <a:t>数组元素的表示方法</a:t>
            </a:r>
            <a:r>
              <a:rPr kumimoji="0" lang="zh-CN" altLang="zh-CN">
                <a:effectLst>
                  <a:outerShdw blurRad="38100" dist="38100" dir="2700000" algn="tl">
                    <a:srgbClr val="C0C0C0"/>
                  </a:outerShdw>
                </a:effectLst>
                <a:ea typeface="隶书" charset="0"/>
              </a:rPr>
              <a:t>:</a:t>
            </a:r>
            <a:r>
              <a:rPr kumimoji="0" lang="zh-CN" altLang="en-US">
                <a:solidFill>
                  <a:srgbClr val="0000FF"/>
                </a:solidFill>
                <a:effectLst>
                  <a:outerShdw blurRad="38100" dist="38100" dir="2700000" algn="tl">
                    <a:srgbClr val="C0C0C0"/>
                  </a:outerShdw>
                </a:effectLst>
                <a:ea typeface="隶书" charset="0"/>
              </a:rPr>
              <a:t>下标法</a:t>
            </a:r>
            <a:r>
              <a:rPr kumimoji="0" lang="zh-CN" altLang="en-US">
                <a:effectLst>
                  <a:outerShdw blurRad="38100" dist="38100" dir="2700000" algn="tl">
                    <a:srgbClr val="C0C0C0"/>
                  </a:outerShdw>
                </a:effectLst>
                <a:ea typeface="隶书" charset="0"/>
              </a:rPr>
              <a:t>和</a:t>
            </a:r>
            <a:r>
              <a:rPr kumimoji="0" lang="zh-CN" altLang="en-US">
                <a:solidFill>
                  <a:srgbClr val="0000FF"/>
                </a:solidFill>
                <a:effectLst>
                  <a:outerShdw blurRad="38100" dist="38100" dir="2700000" algn="tl">
                    <a:srgbClr val="C0C0C0"/>
                  </a:outerShdw>
                </a:effectLst>
                <a:ea typeface="隶书" charset="0"/>
              </a:rPr>
              <a:t>指针法</a:t>
            </a:r>
            <a:r>
              <a:rPr kumimoji="0" lang="zh-CN" altLang="en-US">
                <a:effectLst>
                  <a:outerShdw blurRad="38100" dist="38100" dir="2700000" algn="tl">
                    <a:srgbClr val="C0C0C0"/>
                  </a:outerShdw>
                </a:effectLst>
                <a:ea typeface="隶书" charset="0"/>
              </a:rPr>
              <a:t>，</a:t>
            </a:r>
            <a:r>
              <a:rPr kumimoji="0" lang="zh-CN" altLang="zh-CN">
                <a:effectLst>
                  <a:outerShdw blurRad="38100" dist="38100" dir="2700000" algn="tl">
                    <a:srgbClr val="C0C0C0"/>
                  </a:outerShdw>
                </a:effectLst>
                <a:ea typeface="隶书" charset="0"/>
              </a:rPr>
              <a:t>   </a:t>
            </a:r>
            <a:r>
              <a:rPr kumimoji="0" lang="zh-CN" altLang="en-US">
                <a:effectLst>
                  <a:outerShdw blurRad="38100" dist="38100" dir="2700000" algn="tl">
                    <a:srgbClr val="C0C0C0"/>
                  </a:outerShdw>
                </a:effectLst>
                <a:ea typeface="隶书" charset="0"/>
              </a:rPr>
              <a:t>即若</a:t>
            </a:r>
            <a:r>
              <a:rPr kumimoji="0" lang="en-US" altLang="zh-CN">
                <a:effectLst>
                  <a:outerShdw blurRad="38100" dist="38100" dir="2700000" algn="tl">
                    <a:srgbClr val="C0C0C0"/>
                  </a:outerShdw>
                </a:effectLst>
                <a:ea typeface="隶书" charset="0"/>
              </a:rPr>
              <a:t>p=q,                    </a:t>
            </a:r>
            <a:r>
              <a:rPr kumimoji="0" lang="zh-CN" altLang="en-US">
                <a:effectLst>
                  <a:outerShdw blurRad="38100" dist="38100" dir="2700000" algn="tl">
                    <a:srgbClr val="C0C0C0"/>
                  </a:outerShdw>
                </a:effectLst>
                <a:ea typeface="隶书" charset="0"/>
              </a:rPr>
              <a:t>则</a:t>
            </a:r>
            <a:r>
              <a:rPr kumimoji="0" lang="zh-CN" altLang="zh-CN">
                <a:effectLst>
                  <a:outerShdw blurRad="38100" dist="38100" dir="2700000" algn="tl">
                    <a:srgbClr val="C0C0C0"/>
                  </a:outerShdw>
                </a:effectLst>
                <a:ea typeface="隶书" charset="0"/>
              </a:rPr>
              <a:t>       </a:t>
            </a:r>
            <a:r>
              <a:rPr kumimoji="0" lang="en-US" altLang="zh-CN">
                <a:solidFill>
                  <a:srgbClr val="0000FF"/>
                </a:solidFill>
                <a:effectLst>
                  <a:outerShdw blurRad="38100" dist="38100" dir="2700000" algn="tl">
                    <a:srgbClr val="C0C0C0"/>
                  </a:outerShdw>
                </a:effectLst>
                <a:ea typeface="隶书" charset="0"/>
              </a:rPr>
              <a:t>p[i] </a:t>
            </a:r>
            <a:r>
              <a:rPr kumimoji="0" lang="en-US" altLang="zh-CN">
                <a:solidFill>
                  <a:srgbClr val="0000FF"/>
                </a:solidFill>
                <a:effectLst>
                  <a:outerShdw blurRad="38100" dist="38100" dir="2700000" algn="tl">
                    <a:srgbClr val="C0C0C0"/>
                  </a:outerShdw>
                </a:effectLst>
                <a:ea typeface="隶书" charset="0"/>
                <a:sym typeface="Symbol" charset="2"/>
              </a:rPr>
              <a:t></a:t>
            </a:r>
            <a:r>
              <a:rPr kumimoji="0" lang="en-US" altLang="zh-CN">
                <a:solidFill>
                  <a:srgbClr val="0000FF"/>
                </a:solidFill>
                <a:effectLst>
                  <a:outerShdw blurRad="38100" dist="38100" dir="2700000" algn="tl">
                    <a:srgbClr val="C0C0C0"/>
                  </a:outerShdw>
                </a:effectLst>
                <a:ea typeface="隶书" charset="0"/>
              </a:rPr>
              <a:t> q[i] </a:t>
            </a:r>
            <a:r>
              <a:rPr kumimoji="0" lang="en-US" altLang="zh-CN">
                <a:solidFill>
                  <a:srgbClr val="0000FF"/>
                </a:solidFill>
                <a:effectLst>
                  <a:outerShdw blurRad="38100" dist="38100" dir="2700000" algn="tl">
                    <a:srgbClr val="C0C0C0"/>
                  </a:outerShdw>
                </a:effectLst>
                <a:ea typeface="隶书" charset="0"/>
                <a:sym typeface="Symbol" charset="2"/>
              </a:rPr>
              <a:t></a:t>
            </a:r>
            <a:r>
              <a:rPr kumimoji="0" lang="en-US" altLang="zh-CN">
                <a:solidFill>
                  <a:srgbClr val="0000FF"/>
                </a:solidFill>
                <a:effectLst>
                  <a:outerShdw blurRad="38100" dist="38100" dir="2700000" algn="tl">
                    <a:srgbClr val="C0C0C0"/>
                  </a:outerShdw>
                </a:effectLst>
                <a:ea typeface="隶书" charset="0"/>
              </a:rPr>
              <a:t> *(p+i) </a:t>
            </a:r>
            <a:r>
              <a:rPr kumimoji="0" lang="en-US" altLang="zh-CN">
                <a:solidFill>
                  <a:srgbClr val="0000FF"/>
                </a:solidFill>
                <a:effectLst>
                  <a:outerShdw blurRad="38100" dist="38100" dir="2700000" algn="tl">
                    <a:srgbClr val="C0C0C0"/>
                  </a:outerShdw>
                </a:effectLst>
                <a:ea typeface="隶书" charset="0"/>
                <a:sym typeface="Symbol" charset="2"/>
              </a:rPr>
              <a:t></a:t>
            </a:r>
            <a:r>
              <a:rPr kumimoji="0" lang="en-US" altLang="zh-CN">
                <a:solidFill>
                  <a:srgbClr val="0000FF"/>
                </a:solidFill>
                <a:effectLst>
                  <a:outerShdw blurRad="38100" dist="38100" dir="2700000" algn="tl">
                    <a:srgbClr val="C0C0C0"/>
                  </a:outerShdw>
                </a:effectLst>
                <a:ea typeface="隶书" charset="0"/>
              </a:rPr>
              <a:t> *(q+i)</a:t>
            </a:r>
            <a:r>
              <a:rPr kumimoji="0" lang="en-US" altLang="zh-CN">
                <a:effectLst>
                  <a:outerShdw blurRad="38100" dist="38100" dir="2700000" algn="tl">
                    <a:srgbClr val="C0C0C0"/>
                  </a:outerShdw>
                </a:effectLst>
                <a:ea typeface="隶书" charset="0"/>
              </a:rPr>
              <a:t> </a:t>
            </a:r>
          </a:p>
          <a:p>
            <a:pPr lvl="2" eaLnBrk="1" hangingPunct="1">
              <a:spcBef>
                <a:spcPct val="20000"/>
              </a:spcBef>
              <a:buClr>
                <a:srgbClr val="FFCC00"/>
              </a:buClr>
              <a:buFont typeface="Wingdings" charset="2"/>
              <a:buChar char="l"/>
            </a:pPr>
            <a:r>
              <a:rPr kumimoji="0" lang="zh-CN" altLang="en-US">
                <a:solidFill>
                  <a:srgbClr val="0000FF"/>
                </a:solidFill>
                <a:effectLst>
                  <a:outerShdw blurRad="38100" dist="38100" dir="2700000" algn="tl">
                    <a:srgbClr val="C0C0C0"/>
                  </a:outerShdw>
                </a:effectLst>
                <a:ea typeface="隶书" charset="0"/>
              </a:rPr>
              <a:t>形参数组</a:t>
            </a:r>
            <a:r>
              <a:rPr kumimoji="0" lang="zh-CN" altLang="en-US">
                <a:effectLst>
                  <a:outerShdw blurRad="38100" dist="38100" dir="2700000" algn="tl">
                    <a:srgbClr val="C0C0C0"/>
                  </a:outerShdw>
                </a:effectLst>
                <a:ea typeface="隶书" charset="0"/>
              </a:rPr>
              <a:t>实质上是</a:t>
            </a:r>
            <a:r>
              <a:rPr kumimoji="0" lang="zh-CN" altLang="en-US">
                <a:solidFill>
                  <a:schemeClr val="accent2"/>
                </a:solidFill>
                <a:effectLst>
                  <a:outerShdw blurRad="38100" dist="38100" dir="2700000" algn="tl">
                    <a:srgbClr val="C0C0C0"/>
                  </a:outerShdw>
                </a:effectLst>
                <a:ea typeface="隶书" charset="0"/>
              </a:rPr>
              <a:t>指针变量</a:t>
            </a:r>
            <a:r>
              <a:rPr kumimoji="0" lang="zh-CN" altLang="en-US">
                <a:effectLst>
                  <a:outerShdw blurRad="38100" dist="38100" dir="2700000" algn="tl">
                    <a:srgbClr val="C0C0C0"/>
                  </a:outerShdw>
                </a:effectLst>
                <a:ea typeface="隶书" charset="0"/>
              </a:rPr>
              <a:t>，即</a:t>
            </a:r>
            <a:r>
              <a:rPr kumimoji="0" lang="en-US" altLang="zh-CN">
                <a:solidFill>
                  <a:srgbClr val="0000FF"/>
                </a:solidFill>
                <a:effectLst>
                  <a:outerShdw blurRad="38100" dist="38100" dir="2700000" algn="tl">
                    <a:srgbClr val="C0C0C0"/>
                  </a:outerShdw>
                </a:effectLst>
                <a:ea typeface="隶书" charset="0"/>
              </a:rPr>
              <a:t>int  q[ ] </a:t>
            </a:r>
            <a:r>
              <a:rPr kumimoji="0" lang="en-US" altLang="zh-CN">
                <a:solidFill>
                  <a:srgbClr val="0000FF"/>
                </a:solidFill>
                <a:effectLst>
                  <a:outerShdw blurRad="38100" dist="38100" dir="2700000" algn="tl">
                    <a:srgbClr val="C0C0C0"/>
                  </a:outerShdw>
                </a:effectLst>
                <a:ea typeface="隶书" charset="0"/>
                <a:sym typeface="Symbol" charset="2"/>
              </a:rPr>
              <a:t> </a:t>
            </a:r>
            <a:r>
              <a:rPr kumimoji="0" lang="en-US" altLang="zh-CN">
                <a:solidFill>
                  <a:srgbClr val="0000FF"/>
                </a:solidFill>
                <a:effectLst>
                  <a:outerShdw blurRad="38100" dist="38100" dir="2700000" algn="tl">
                    <a:srgbClr val="C0C0C0"/>
                  </a:outerShdw>
                </a:effectLst>
                <a:ea typeface="隶书" charset="0"/>
              </a:rPr>
              <a:t>int *q</a:t>
            </a:r>
          </a:p>
          <a:p>
            <a:pPr lvl="2" eaLnBrk="1" hangingPunct="1">
              <a:spcBef>
                <a:spcPct val="20000"/>
              </a:spcBef>
              <a:buClr>
                <a:srgbClr val="FFCC00"/>
              </a:buClr>
              <a:buFont typeface="Wingdings" charset="2"/>
              <a:buChar char="l"/>
            </a:pPr>
            <a:r>
              <a:rPr kumimoji="0" lang="zh-CN" altLang="en-US">
                <a:effectLst>
                  <a:outerShdw blurRad="38100" dist="38100" dir="2700000" algn="tl">
                    <a:srgbClr val="C0C0C0"/>
                  </a:outerShdw>
                </a:effectLst>
                <a:ea typeface="隶书" charset="0"/>
              </a:rPr>
              <a:t>在定义指针变量（不是形参）时，</a:t>
            </a:r>
            <a:r>
              <a:rPr kumimoji="0" lang="zh-CN" altLang="en-US" sz="2000">
                <a:effectLst>
                  <a:outerShdw blurRad="38100" dist="38100" dir="2700000" algn="tl">
                    <a:srgbClr val="C0C0C0"/>
                  </a:outerShdw>
                </a:effectLst>
                <a:ea typeface="隶书" charset="0"/>
              </a:rPr>
              <a:t>不能把</a:t>
            </a:r>
            <a:r>
              <a:rPr kumimoji="0" lang="en-US" altLang="zh-CN" sz="2000">
                <a:effectLst>
                  <a:outerShdw blurRad="38100" dist="38100" dir="2700000" algn="tl">
                    <a:srgbClr val="C0C0C0"/>
                  </a:outerShdw>
                </a:effectLst>
                <a:ea typeface="隶书" charset="0"/>
              </a:rPr>
              <a:t>int  *p  </a:t>
            </a:r>
            <a:r>
              <a:rPr kumimoji="0" lang="zh-CN" altLang="en-US" sz="2000">
                <a:effectLst>
                  <a:outerShdw blurRad="38100" dist="38100" dir="2700000" algn="tl">
                    <a:srgbClr val="C0C0C0"/>
                  </a:outerShdw>
                </a:effectLst>
                <a:ea typeface="隶书" charset="0"/>
              </a:rPr>
              <a:t>写成</a:t>
            </a:r>
            <a:r>
              <a:rPr kumimoji="0" lang="en-US" altLang="zh-CN" sz="2000">
                <a:effectLst>
                  <a:outerShdw blurRad="38100" dist="38100" dir="2700000" algn="tl">
                    <a:srgbClr val="C0C0C0"/>
                  </a:outerShdw>
                </a:effectLst>
                <a:ea typeface="隶书" charset="0"/>
              </a:rPr>
              <a:t>int  p[];</a:t>
            </a:r>
            <a:endParaRPr kumimoji="0" lang="en-US" altLang="zh-CN">
              <a:effectLst>
                <a:outerShdw blurRad="38100" dist="38100" dir="2700000" algn="tl">
                  <a:srgbClr val="C0C0C0"/>
                </a:outerShdw>
              </a:effectLst>
              <a:ea typeface="隶书" charset="0"/>
            </a:endParaRPr>
          </a:p>
          <a:p>
            <a:pPr lvl="2" eaLnBrk="1" hangingPunct="1">
              <a:spcBef>
                <a:spcPct val="20000"/>
              </a:spcBef>
              <a:buClr>
                <a:srgbClr val="FFCC00"/>
              </a:buClr>
              <a:buFont typeface="Wingdings" charset="2"/>
              <a:buChar char="l"/>
            </a:pPr>
            <a:r>
              <a:rPr kumimoji="0" lang="zh-CN" altLang="en-US">
                <a:effectLst>
                  <a:outerShdw blurRad="38100" dist="38100" dir="2700000" algn="tl">
                    <a:srgbClr val="C0C0C0"/>
                  </a:outerShdw>
                </a:effectLst>
                <a:ea typeface="隶书" charset="0"/>
              </a:rPr>
              <a:t>系统只给</a:t>
            </a:r>
            <a:r>
              <a:rPr kumimoji="0" lang="en-US" altLang="zh-CN">
                <a:effectLst>
                  <a:outerShdw blurRad="38100" dist="38100" dir="2700000" algn="tl">
                    <a:srgbClr val="C0C0C0"/>
                  </a:outerShdw>
                </a:effectLst>
                <a:ea typeface="隶书" charset="0"/>
              </a:rPr>
              <a:t>p</a:t>
            </a:r>
            <a:r>
              <a:rPr kumimoji="0" lang="zh-CN" altLang="en-US">
                <a:effectLst>
                  <a:outerShdw blurRad="38100" dist="38100" dir="2700000" algn="tl">
                    <a:srgbClr val="C0C0C0"/>
                  </a:outerShdw>
                </a:effectLst>
                <a:ea typeface="隶书" charset="0"/>
              </a:rPr>
              <a:t>分配能保存一个指针值的内存区</a:t>
            </a:r>
            <a:r>
              <a:rPr kumimoji="0" lang="zh-CN" altLang="zh-CN">
                <a:effectLst>
                  <a:outerShdw blurRad="38100" dist="38100" dir="2700000" algn="tl">
                    <a:srgbClr val="C0C0C0"/>
                  </a:outerShdw>
                </a:effectLst>
                <a:ea typeface="隶书" charset="0"/>
              </a:rPr>
              <a:t>(</a:t>
            </a:r>
            <a:r>
              <a:rPr kumimoji="0" lang="zh-CN" altLang="en-US">
                <a:effectLst>
                  <a:outerShdw blurRad="38100" dist="38100" dir="2700000" algn="tl">
                    <a:srgbClr val="C0C0C0"/>
                  </a:outerShdw>
                </a:effectLst>
                <a:ea typeface="隶书" charset="0"/>
              </a:rPr>
              <a:t>一般</a:t>
            </a:r>
            <a:r>
              <a:rPr kumimoji="0" lang="en-US" altLang="zh-CN">
                <a:effectLst>
                  <a:outerShdw blurRad="38100" dist="38100" dir="2700000" algn="tl">
                    <a:srgbClr val="C0C0C0"/>
                  </a:outerShdw>
                </a:effectLst>
                <a:ea typeface="隶书" charset="0"/>
              </a:rPr>
              <a:t>4</a:t>
            </a:r>
            <a:r>
              <a:rPr kumimoji="0" lang="zh-CN" altLang="en-US">
                <a:effectLst>
                  <a:outerShdw blurRad="38100" dist="38100" dir="2700000" algn="tl">
                    <a:srgbClr val="C0C0C0"/>
                  </a:outerShdw>
                </a:effectLst>
                <a:ea typeface="隶书" charset="0"/>
              </a:rPr>
              <a:t>字节）；而给</a:t>
            </a:r>
            <a:r>
              <a:rPr kumimoji="0" lang="en-US" altLang="zh-CN">
                <a:effectLst>
                  <a:outerShdw blurRad="38100" dist="38100" dir="2700000" algn="tl">
                    <a:srgbClr val="C0C0C0"/>
                  </a:outerShdw>
                </a:effectLst>
                <a:ea typeface="隶书" charset="0"/>
              </a:rPr>
              <a:t>q</a:t>
            </a:r>
            <a:r>
              <a:rPr kumimoji="0" lang="zh-CN" altLang="en-US">
                <a:effectLst>
                  <a:outerShdw blurRad="38100" dist="38100" dir="2700000" algn="tl">
                    <a:srgbClr val="C0C0C0"/>
                  </a:outerShdw>
                </a:effectLst>
                <a:ea typeface="隶书" charset="0"/>
              </a:rPr>
              <a:t>分配</a:t>
            </a:r>
            <a:r>
              <a:rPr kumimoji="0" lang="en-US" altLang="zh-CN">
                <a:effectLst>
                  <a:outerShdw blurRad="38100" dist="38100" dir="2700000" algn="tl">
                    <a:srgbClr val="C0C0C0"/>
                  </a:outerShdw>
                </a:effectLst>
                <a:ea typeface="隶书" charset="0"/>
              </a:rPr>
              <a:t>4</a:t>
            </a:r>
            <a:r>
              <a:rPr kumimoji="0" lang="zh-CN" altLang="zh-CN">
                <a:effectLst>
                  <a:outerShdw blurRad="38100" dist="38100" dir="2700000" algn="tl">
                    <a:srgbClr val="C0C0C0"/>
                  </a:outerShdw>
                </a:effectLst>
                <a:ea typeface="隶书" charset="0"/>
              </a:rPr>
              <a:t>*10</a:t>
            </a:r>
            <a:r>
              <a:rPr kumimoji="0" lang="zh-CN" altLang="en-US">
                <a:effectLst>
                  <a:outerShdw blurRad="38100" dist="38100" dir="2700000" algn="tl">
                    <a:srgbClr val="C0C0C0"/>
                  </a:outerShdw>
                </a:effectLst>
                <a:ea typeface="隶书" charset="0"/>
              </a:rPr>
              <a:t>字节的内存区</a:t>
            </a:r>
          </a:p>
          <a:p>
            <a:pPr lvl="2" eaLnBrk="1" hangingPunct="1">
              <a:spcBef>
                <a:spcPct val="20000"/>
              </a:spcBef>
              <a:buClr>
                <a:srgbClr val="FFCC00"/>
              </a:buClr>
              <a:buFont typeface="Wingdings" charset="2"/>
              <a:buChar char="l"/>
            </a:pPr>
            <a:endParaRPr kumimoji="0" lang="en-US" altLang="zh-CN">
              <a:effectLst>
                <a:outerShdw blurRad="38100" dist="38100" dir="2700000" algn="tl">
                  <a:srgbClr val="C0C0C0"/>
                </a:outerShdw>
              </a:effectLst>
              <a:ea typeface="隶书" charset="0"/>
            </a:endParaRPr>
          </a:p>
        </p:txBody>
      </p:sp>
      <p:sp>
        <p:nvSpPr>
          <p:cNvPr id="3"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小结：指针与数组</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383CC3AA-B171-BA45-A25C-EBDD5F4FE0F4}"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ChangeArrowheads="1"/>
          </p:cNvSpPr>
          <p:nvPr/>
        </p:nvSpPr>
        <p:spPr bwMode="auto">
          <a:xfrm>
            <a:off x="0" y="785813"/>
            <a:ext cx="8601075" cy="538162"/>
          </a:xfrm>
          <a:prstGeom prst="rect">
            <a:avLst/>
          </a:prstGeom>
          <a:noFill/>
          <a:ln w="9525">
            <a:noFill/>
            <a:miter lim="800000"/>
            <a:headEnd/>
            <a:tailEnd/>
          </a:ln>
          <a:effectLst/>
        </p:spPr>
        <p:txBody>
          <a:bodyPr/>
          <a:lstStyle/>
          <a:p>
            <a:pPr marL="685800" lvl="1" indent="-228600" eaLnBrk="1" hangingPunct="1">
              <a:spcBef>
                <a:spcPct val="20000"/>
              </a:spcBef>
              <a:buClr>
                <a:schemeClr val="accent2"/>
              </a:buClr>
              <a:buFont typeface="Wingdings" charset="0"/>
              <a:buChar char="v"/>
              <a:defRPr/>
            </a:pPr>
            <a:r>
              <a:rPr lang="zh-CN" altLang="en-US" sz="3200">
                <a:effectLst>
                  <a:outerShdw blurRad="38100" dist="38100" dir="2700000" algn="tl">
                    <a:srgbClr val="DDDDDD"/>
                  </a:outerShdw>
                </a:effectLst>
                <a:ea typeface="隶书" charset="0"/>
                <a:cs typeface="隶书" charset="0"/>
              </a:rPr>
              <a:t>用字符指针实现</a:t>
            </a:r>
          </a:p>
        </p:txBody>
      </p:sp>
      <p:sp>
        <p:nvSpPr>
          <p:cNvPr id="218115" name="Text Box 3"/>
          <p:cNvSpPr txBox="1">
            <a:spLocks noChangeArrowheads="1"/>
          </p:cNvSpPr>
          <p:nvPr/>
        </p:nvSpPr>
        <p:spPr bwMode="auto">
          <a:xfrm>
            <a:off x="1203325" y="2963863"/>
            <a:ext cx="5046574" cy="3046988"/>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dirty="0">
                <a:effectLst>
                  <a:outerShdw blurRad="38100" dist="38100" dir="2700000" algn="tl">
                    <a:srgbClr val="FFFFFF"/>
                  </a:outerShdw>
                </a:effectLst>
                <a:latin typeface="Arial" charset="0"/>
              </a:rPr>
              <a:t>例   </a:t>
            </a:r>
            <a:r>
              <a:rPr kumimoji="0" lang="en-US" altLang="zh-CN" dirty="0" err="1">
                <a:effectLst>
                  <a:outerShdw blurRad="38100" dist="38100" dir="2700000" algn="tl">
                    <a:srgbClr val="FFFFFF"/>
                  </a:outerShdw>
                </a:effectLst>
                <a:latin typeface="Arial" charset="0"/>
              </a:rPr>
              <a:t>int</a:t>
            </a:r>
            <a:r>
              <a:rPr kumimoji="0" lang="en-US" altLang="zh-CN" dirty="0">
                <a:effectLst>
                  <a:outerShdw blurRad="38100" dist="38100" dir="2700000" algn="tl">
                    <a:srgbClr val="FFFFFF"/>
                  </a:outerShdw>
                </a:effectLst>
                <a:latin typeface="Arial" charset="0"/>
              </a:rPr>
              <a:t> main( )</a:t>
            </a:r>
          </a:p>
          <a:p>
            <a:r>
              <a:rPr kumimoji="0" lang="en-US" altLang="zh-CN" dirty="0">
                <a:effectLst>
                  <a:outerShdw blurRad="38100" dist="38100" dir="2700000" algn="tl">
                    <a:srgbClr val="FFFFFF"/>
                  </a:outerShdw>
                </a:effectLst>
                <a:latin typeface="Arial" charset="0"/>
              </a:rPr>
              <a:t>       {   </a:t>
            </a:r>
            <a:r>
              <a:rPr kumimoji="0" lang="en-US" altLang="zh-CN" dirty="0">
                <a:solidFill>
                  <a:srgbClr val="0000FF"/>
                </a:solidFill>
                <a:effectLst>
                  <a:outerShdw blurRad="38100" dist="38100" dir="2700000" algn="tl">
                    <a:srgbClr val="000000"/>
                  </a:outerShdw>
                </a:effectLst>
                <a:latin typeface="Arial" charset="0"/>
              </a:rPr>
              <a:t>char  *string=“I  love China!”;</a:t>
            </a:r>
            <a:endParaRPr kumimoji="0" lang="en-US" altLang="zh-CN" dirty="0">
              <a:effectLst>
                <a:outerShdw blurRad="38100" dist="38100" dir="2700000" algn="tl">
                  <a:srgbClr val="FFFFFF"/>
                </a:outerShdw>
              </a:effectLst>
              <a:latin typeface="Arial" charset="0"/>
            </a:endParaRPr>
          </a:p>
          <a:p>
            <a:r>
              <a:rPr kumimoji="0" lang="en-US" altLang="zh-CN" dirty="0">
                <a:effectLst>
                  <a:outerShdw blurRad="38100" dist="38100" dir="2700000" algn="tl">
                    <a:srgbClr val="FFFFFF"/>
                  </a:outerShdw>
                </a:effectLst>
                <a:latin typeface="Arial" charset="0"/>
              </a:rPr>
              <a:t>            </a:t>
            </a:r>
            <a:r>
              <a:rPr kumimoji="0" lang="en-US" altLang="zh-CN" dirty="0" err="1">
                <a:effectLst>
                  <a:outerShdw blurRad="38100" dist="38100" dir="2700000" algn="tl">
                    <a:srgbClr val="FFFFFF"/>
                  </a:outerShdw>
                </a:effectLst>
                <a:latin typeface="Arial" charset="0"/>
              </a:rPr>
              <a:t>printf</a:t>
            </a:r>
            <a:r>
              <a:rPr kumimoji="0" lang="en-US" altLang="zh-CN" dirty="0">
                <a:effectLst>
                  <a:outerShdw blurRad="38100" dist="38100" dir="2700000" algn="tl">
                    <a:srgbClr val="FFFFFF"/>
                  </a:outerShdw>
                </a:effectLst>
                <a:latin typeface="Arial" charset="0"/>
              </a:rPr>
              <a:t>(“%</a:t>
            </a:r>
            <a:r>
              <a:rPr kumimoji="0" lang="en-US" altLang="zh-CN" dirty="0" err="1">
                <a:effectLst>
                  <a:outerShdw blurRad="38100" dist="38100" dir="2700000" algn="tl">
                    <a:srgbClr val="FFFFFF"/>
                  </a:outerShdw>
                </a:effectLst>
                <a:latin typeface="Arial" charset="0"/>
              </a:rPr>
              <a:t>s”,string</a:t>
            </a:r>
            <a:r>
              <a:rPr kumimoji="0" lang="en-US" altLang="zh-CN" dirty="0">
                <a:effectLst>
                  <a:outerShdw blurRad="38100" dist="38100" dir="2700000" algn="tl">
                    <a:srgbClr val="FFFFFF"/>
                  </a:outerShdw>
                </a:effectLst>
                <a:latin typeface="Arial" charset="0"/>
              </a:rPr>
              <a:t>);</a:t>
            </a:r>
          </a:p>
          <a:p>
            <a:r>
              <a:rPr kumimoji="0" lang="en-US" altLang="zh-CN" dirty="0">
                <a:effectLst>
                  <a:outerShdw blurRad="38100" dist="38100" dir="2700000" algn="tl">
                    <a:srgbClr val="FFFFFF"/>
                  </a:outerShdw>
                </a:effectLst>
                <a:latin typeface="Arial" charset="0"/>
              </a:rPr>
              <a:t>	while(*string)</a:t>
            </a:r>
          </a:p>
          <a:p>
            <a:r>
              <a:rPr kumimoji="0" lang="en-US" altLang="zh-CN" dirty="0">
                <a:effectLst>
                  <a:outerShdw blurRad="38100" dist="38100" dir="2700000" algn="tl">
                    <a:srgbClr val="FFFFFF"/>
                  </a:outerShdw>
                </a:effectLst>
                <a:latin typeface="Arial" charset="0"/>
              </a:rPr>
              <a:t>             {  </a:t>
            </a:r>
            <a:r>
              <a:rPr kumimoji="0" lang="en-US" altLang="zh-CN" dirty="0" err="1">
                <a:effectLst>
                  <a:outerShdw blurRad="38100" dist="38100" dir="2700000" algn="tl">
                    <a:srgbClr val="FFFFFF"/>
                  </a:outerShdw>
                </a:effectLst>
                <a:latin typeface="Arial" charset="0"/>
              </a:rPr>
              <a:t>printf</a:t>
            </a:r>
            <a:r>
              <a:rPr kumimoji="0" lang="en-US" altLang="zh-CN" dirty="0">
                <a:effectLst>
                  <a:outerShdw blurRad="38100" dist="38100" dir="2700000" algn="tl">
                    <a:srgbClr val="FFFFFF"/>
                  </a:outerShdw>
                </a:effectLst>
                <a:latin typeface="Arial" charset="0"/>
              </a:rPr>
              <a:t>(“%</a:t>
            </a:r>
            <a:r>
              <a:rPr kumimoji="0" lang="en-US" altLang="zh-CN" dirty="0" err="1">
                <a:effectLst>
                  <a:outerShdw blurRad="38100" dist="38100" dir="2700000" algn="tl">
                    <a:srgbClr val="FFFFFF"/>
                  </a:outerShdw>
                </a:effectLst>
                <a:latin typeface="Arial" charset="0"/>
              </a:rPr>
              <a:t>c”,string</a:t>
            </a:r>
            <a:r>
              <a:rPr kumimoji="0" lang="en-US" altLang="zh-CN" dirty="0">
                <a:effectLst>
                  <a:outerShdw blurRad="38100" dist="38100" dir="2700000" algn="tl">
                    <a:srgbClr val="FFFFFF"/>
                  </a:outerShdw>
                </a:effectLst>
                <a:latin typeface="Arial" charset="0"/>
              </a:rPr>
              <a:t>[0]);</a:t>
            </a:r>
          </a:p>
          <a:p>
            <a:r>
              <a:rPr kumimoji="0" lang="en-US" altLang="zh-CN" dirty="0">
                <a:effectLst>
                  <a:outerShdw blurRad="38100" dist="38100" dir="2700000" algn="tl">
                    <a:srgbClr val="FFFFFF"/>
                  </a:outerShdw>
                </a:effectLst>
                <a:latin typeface="Arial" charset="0"/>
              </a:rPr>
              <a:t>                     string++;</a:t>
            </a:r>
          </a:p>
          <a:p>
            <a:r>
              <a:rPr kumimoji="0" lang="en-US" altLang="zh-CN" dirty="0">
                <a:effectLst>
                  <a:outerShdw blurRad="38100" dist="38100" dir="2700000" algn="tl">
                    <a:srgbClr val="FFFFFF"/>
                  </a:outerShdw>
                </a:effectLst>
                <a:latin typeface="Arial" charset="0"/>
              </a:rPr>
              <a:t>              }</a:t>
            </a:r>
          </a:p>
          <a:p>
            <a:r>
              <a:rPr kumimoji="0" lang="en-US" altLang="zh-CN" dirty="0">
                <a:effectLst>
                  <a:outerShdw blurRad="38100" dist="38100" dir="2700000" algn="tl">
                    <a:srgbClr val="FFFFFF"/>
                  </a:outerShdw>
                </a:effectLst>
                <a:latin typeface="Arial" charset="0"/>
              </a:rPr>
              <a:t>        }</a:t>
            </a:r>
          </a:p>
        </p:txBody>
      </p:sp>
      <p:grpSp>
        <p:nvGrpSpPr>
          <p:cNvPr id="2" name="Group 4"/>
          <p:cNvGrpSpPr>
            <a:grpSpLocks/>
          </p:cNvGrpSpPr>
          <p:nvPr/>
        </p:nvGrpSpPr>
        <p:grpSpPr bwMode="auto">
          <a:xfrm>
            <a:off x="6648450" y="1241425"/>
            <a:ext cx="2120900" cy="4911725"/>
            <a:chOff x="3554" y="784"/>
            <a:chExt cx="1336" cy="3094"/>
          </a:xfrm>
        </p:grpSpPr>
        <p:sp>
          <p:nvSpPr>
            <p:cNvPr id="218117" name="Text Box 5"/>
            <p:cNvSpPr txBox="1">
              <a:spLocks noChangeArrowheads="1"/>
            </p:cNvSpPr>
            <p:nvPr/>
          </p:nvSpPr>
          <p:spPr bwMode="auto">
            <a:xfrm>
              <a:off x="4460" y="895"/>
              <a:ext cx="16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sp>
          <p:nvSpPr>
            <p:cNvPr id="218118" name="Text Box 6"/>
            <p:cNvSpPr txBox="1">
              <a:spLocks noChangeArrowheads="1"/>
            </p:cNvSpPr>
            <p:nvPr/>
          </p:nvSpPr>
          <p:spPr bwMode="auto">
            <a:xfrm>
              <a:off x="4460" y="1315"/>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l</a:t>
              </a:r>
            </a:p>
          </p:txBody>
        </p:sp>
        <p:sp>
          <p:nvSpPr>
            <p:cNvPr id="218119" name="Text Box 7"/>
            <p:cNvSpPr txBox="1">
              <a:spLocks noChangeArrowheads="1"/>
            </p:cNvSpPr>
            <p:nvPr/>
          </p:nvSpPr>
          <p:spPr bwMode="auto">
            <a:xfrm>
              <a:off x="4460" y="152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o</a:t>
              </a:r>
            </a:p>
          </p:txBody>
        </p:sp>
        <p:sp>
          <p:nvSpPr>
            <p:cNvPr id="218120" name="Text Box 8"/>
            <p:cNvSpPr txBox="1">
              <a:spLocks noChangeArrowheads="1"/>
            </p:cNvSpPr>
            <p:nvPr/>
          </p:nvSpPr>
          <p:spPr bwMode="auto">
            <a:xfrm>
              <a:off x="4460" y="173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v</a:t>
              </a:r>
            </a:p>
          </p:txBody>
        </p:sp>
        <p:sp>
          <p:nvSpPr>
            <p:cNvPr id="218121" name="Text Box 9"/>
            <p:cNvSpPr txBox="1">
              <a:spLocks noChangeArrowheads="1"/>
            </p:cNvSpPr>
            <p:nvPr/>
          </p:nvSpPr>
          <p:spPr bwMode="auto">
            <a:xfrm>
              <a:off x="4460" y="194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e</a:t>
              </a:r>
            </a:p>
          </p:txBody>
        </p:sp>
        <p:sp>
          <p:nvSpPr>
            <p:cNvPr id="218122" name="Text Box 10"/>
            <p:cNvSpPr txBox="1">
              <a:spLocks noChangeArrowheads="1"/>
            </p:cNvSpPr>
            <p:nvPr/>
          </p:nvSpPr>
          <p:spPr bwMode="auto">
            <a:xfrm>
              <a:off x="4460" y="2362"/>
              <a:ext cx="22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C</a:t>
              </a:r>
            </a:p>
          </p:txBody>
        </p:sp>
        <p:sp>
          <p:nvSpPr>
            <p:cNvPr id="218123" name="Text Box 11"/>
            <p:cNvSpPr txBox="1">
              <a:spLocks noChangeArrowheads="1"/>
            </p:cNvSpPr>
            <p:nvPr/>
          </p:nvSpPr>
          <p:spPr bwMode="auto">
            <a:xfrm>
              <a:off x="4460" y="257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h</a:t>
              </a:r>
            </a:p>
          </p:txBody>
        </p:sp>
        <p:sp>
          <p:nvSpPr>
            <p:cNvPr id="218124" name="Text Box 12"/>
            <p:cNvSpPr txBox="1">
              <a:spLocks noChangeArrowheads="1"/>
            </p:cNvSpPr>
            <p:nvPr/>
          </p:nvSpPr>
          <p:spPr bwMode="auto">
            <a:xfrm>
              <a:off x="4460" y="278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sp>
          <p:nvSpPr>
            <p:cNvPr id="218125" name="Line 13"/>
            <p:cNvSpPr>
              <a:spLocks noChangeShapeType="1"/>
            </p:cNvSpPr>
            <p:nvPr/>
          </p:nvSpPr>
          <p:spPr bwMode="auto">
            <a:xfrm>
              <a:off x="3945" y="922"/>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18126" name="Text Box 14"/>
            <p:cNvSpPr txBox="1">
              <a:spLocks noChangeArrowheads="1"/>
            </p:cNvSpPr>
            <p:nvPr/>
          </p:nvSpPr>
          <p:spPr bwMode="auto">
            <a:xfrm>
              <a:off x="3554" y="784"/>
              <a:ext cx="47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a:t>
              </a:r>
            </a:p>
          </p:txBody>
        </p:sp>
        <p:grpSp>
          <p:nvGrpSpPr>
            <p:cNvPr id="110612" name="Group 15"/>
            <p:cNvGrpSpPr>
              <a:grpSpLocks/>
            </p:cNvGrpSpPr>
            <p:nvPr/>
          </p:nvGrpSpPr>
          <p:grpSpPr bwMode="auto">
            <a:xfrm>
              <a:off x="4278" y="911"/>
              <a:ext cx="612" cy="2967"/>
              <a:chOff x="4134" y="1211"/>
              <a:chExt cx="834" cy="2967"/>
            </a:xfrm>
          </p:grpSpPr>
          <p:sp>
            <p:nvSpPr>
              <p:cNvPr id="218128" name="Rectangle 16"/>
              <p:cNvSpPr>
                <a:spLocks noChangeArrowheads="1"/>
              </p:cNvSpPr>
              <p:nvPr/>
            </p:nvSpPr>
            <p:spPr bwMode="auto">
              <a:xfrm>
                <a:off x="4134" y="1211"/>
                <a:ext cx="834" cy="2967"/>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18129" name="Line 17"/>
              <p:cNvSpPr>
                <a:spLocks noChangeShapeType="1"/>
              </p:cNvSpPr>
              <p:nvPr/>
            </p:nvSpPr>
            <p:spPr bwMode="auto">
              <a:xfrm>
                <a:off x="4134" y="1411"/>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0" name="Line 18"/>
              <p:cNvSpPr>
                <a:spLocks noChangeShapeType="1"/>
              </p:cNvSpPr>
              <p:nvPr/>
            </p:nvSpPr>
            <p:spPr bwMode="auto">
              <a:xfrm>
                <a:off x="4134" y="1623"/>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1" name="Line 19"/>
              <p:cNvSpPr>
                <a:spLocks noChangeShapeType="1"/>
              </p:cNvSpPr>
              <p:nvPr/>
            </p:nvSpPr>
            <p:spPr bwMode="auto">
              <a:xfrm>
                <a:off x="4134" y="1836"/>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2" name="Line 20"/>
              <p:cNvSpPr>
                <a:spLocks noChangeShapeType="1"/>
              </p:cNvSpPr>
              <p:nvPr/>
            </p:nvSpPr>
            <p:spPr bwMode="auto">
              <a:xfrm>
                <a:off x="4134" y="2048"/>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3" name="Line 21"/>
              <p:cNvSpPr>
                <a:spLocks noChangeShapeType="1"/>
              </p:cNvSpPr>
              <p:nvPr/>
            </p:nvSpPr>
            <p:spPr bwMode="auto">
              <a:xfrm>
                <a:off x="4134" y="2261"/>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4" name="Line 22"/>
              <p:cNvSpPr>
                <a:spLocks noChangeShapeType="1"/>
              </p:cNvSpPr>
              <p:nvPr/>
            </p:nvSpPr>
            <p:spPr bwMode="auto">
              <a:xfrm>
                <a:off x="4134" y="2474"/>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5" name="Line 23"/>
              <p:cNvSpPr>
                <a:spLocks noChangeShapeType="1"/>
              </p:cNvSpPr>
              <p:nvPr/>
            </p:nvSpPr>
            <p:spPr bwMode="auto">
              <a:xfrm>
                <a:off x="4134" y="2686"/>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6" name="Line 24"/>
              <p:cNvSpPr>
                <a:spLocks noChangeShapeType="1"/>
              </p:cNvSpPr>
              <p:nvPr/>
            </p:nvSpPr>
            <p:spPr bwMode="auto">
              <a:xfrm>
                <a:off x="4134" y="2899"/>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7" name="Line 25"/>
              <p:cNvSpPr>
                <a:spLocks noChangeShapeType="1"/>
              </p:cNvSpPr>
              <p:nvPr/>
            </p:nvSpPr>
            <p:spPr bwMode="auto">
              <a:xfrm>
                <a:off x="4134" y="3112"/>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8" name="Line 26"/>
              <p:cNvSpPr>
                <a:spLocks noChangeShapeType="1"/>
              </p:cNvSpPr>
              <p:nvPr/>
            </p:nvSpPr>
            <p:spPr bwMode="auto">
              <a:xfrm>
                <a:off x="4145" y="3333"/>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39" name="Line 27"/>
              <p:cNvSpPr>
                <a:spLocks noChangeShapeType="1"/>
              </p:cNvSpPr>
              <p:nvPr/>
            </p:nvSpPr>
            <p:spPr bwMode="auto">
              <a:xfrm>
                <a:off x="4141" y="3540"/>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40" name="Line 28"/>
              <p:cNvSpPr>
                <a:spLocks noChangeShapeType="1"/>
              </p:cNvSpPr>
              <p:nvPr/>
            </p:nvSpPr>
            <p:spPr bwMode="auto">
              <a:xfrm>
                <a:off x="4141" y="3762"/>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8141" name="Line 29"/>
              <p:cNvSpPr>
                <a:spLocks noChangeShapeType="1"/>
              </p:cNvSpPr>
              <p:nvPr/>
            </p:nvSpPr>
            <p:spPr bwMode="auto">
              <a:xfrm>
                <a:off x="4141" y="3973"/>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218142" name="Text Box 30"/>
            <p:cNvSpPr txBox="1">
              <a:spLocks noChangeArrowheads="1"/>
            </p:cNvSpPr>
            <p:nvPr/>
          </p:nvSpPr>
          <p:spPr bwMode="auto">
            <a:xfrm>
              <a:off x="4460" y="299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t>
              </a:r>
            </a:p>
          </p:txBody>
        </p:sp>
        <p:sp>
          <p:nvSpPr>
            <p:cNvPr id="218143" name="Text Box 31"/>
            <p:cNvSpPr txBox="1">
              <a:spLocks noChangeArrowheads="1"/>
            </p:cNvSpPr>
            <p:nvPr/>
          </p:nvSpPr>
          <p:spPr bwMode="auto">
            <a:xfrm>
              <a:off x="4460" y="3414"/>
              <a:ext cx="16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t>
              </a:r>
            </a:p>
          </p:txBody>
        </p:sp>
        <p:sp>
          <p:nvSpPr>
            <p:cNvPr id="218144" name="Text Box 32"/>
            <p:cNvSpPr txBox="1">
              <a:spLocks noChangeArrowheads="1"/>
            </p:cNvSpPr>
            <p:nvPr/>
          </p:nvSpPr>
          <p:spPr bwMode="auto">
            <a:xfrm>
              <a:off x="4460" y="320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a:t>
              </a:r>
            </a:p>
          </p:txBody>
        </p:sp>
        <p:sp>
          <p:nvSpPr>
            <p:cNvPr id="218145" name="Text Box 33"/>
            <p:cNvSpPr txBox="1">
              <a:spLocks noChangeArrowheads="1"/>
            </p:cNvSpPr>
            <p:nvPr/>
          </p:nvSpPr>
          <p:spPr bwMode="auto">
            <a:xfrm>
              <a:off x="4460" y="3625"/>
              <a:ext cx="24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a:t>
              </a:r>
            </a:p>
          </p:txBody>
        </p:sp>
      </p:grpSp>
      <p:sp>
        <p:nvSpPr>
          <p:cNvPr id="218146" name="AutoShape 34"/>
          <p:cNvSpPr>
            <a:spLocks noChangeArrowheads="1"/>
          </p:cNvSpPr>
          <p:nvPr/>
        </p:nvSpPr>
        <p:spPr bwMode="auto">
          <a:xfrm>
            <a:off x="915988" y="1576388"/>
            <a:ext cx="5926137" cy="1225550"/>
          </a:xfrm>
          <a:prstGeom prst="wedgeRectCallout">
            <a:avLst>
              <a:gd name="adj1" fmla="val -3556"/>
              <a:gd name="adj2" fmla="val 105699"/>
            </a:avLst>
          </a:prstGeom>
          <a:noFill/>
          <a:ln w="38100">
            <a:solidFill>
              <a:schemeClr val="accent2"/>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a:effectLst>
                  <a:outerShdw blurRad="38100" dist="38100" dir="2700000" algn="tl">
                    <a:srgbClr val="C0C0C0"/>
                  </a:outerShdw>
                </a:effectLst>
                <a:latin typeface="Arial" charset="0"/>
                <a:ea typeface="隶书" charset="0"/>
              </a:rPr>
              <a:t>字符指针</a:t>
            </a:r>
            <a:r>
              <a:rPr kumimoji="0" lang="zh-CN" altLang="en-US">
                <a:solidFill>
                  <a:srgbClr val="0000FF"/>
                </a:solidFill>
                <a:effectLst>
                  <a:outerShdw blurRad="38100" dist="38100" dir="2700000" algn="tl">
                    <a:srgbClr val="C0C0C0"/>
                  </a:outerShdw>
                </a:effectLst>
                <a:latin typeface="Arial" charset="0"/>
                <a:ea typeface="隶书" charset="0"/>
              </a:rPr>
              <a:t>初始化</a:t>
            </a:r>
            <a:r>
              <a:rPr kumimoji="0" lang="zh-CN" altLang="zh-CN">
                <a:effectLst>
                  <a:outerShdw blurRad="38100" dist="38100" dir="2700000" algn="tl">
                    <a:srgbClr val="C0C0C0"/>
                  </a:outerShdw>
                </a:effectLst>
                <a:latin typeface="Arial" charset="0"/>
                <a:ea typeface="隶书" charset="0"/>
              </a:rPr>
              <a:t>:</a:t>
            </a:r>
            <a:r>
              <a:rPr kumimoji="0" lang="zh-CN" altLang="en-US">
                <a:effectLst>
                  <a:outerShdw blurRad="38100" dist="38100" dir="2700000" algn="tl">
                    <a:srgbClr val="C0C0C0"/>
                  </a:outerShdw>
                </a:effectLst>
                <a:latin typeface="Arial" charset="0"/>
                <a:ea typeface="隶书" charset="0"/>
              </a:rPr>
              <a:t>把字符串</a:t>
            </a:r>
            <a:r>
              <a:rPr kumimoji="0" lang="zh-CN" altLang="en-US">
                <a:solidFill>
                  <a:srgbClr val="339933"/>
                </a:solidFill>
                <a:effectLst>
                  <a:outerShdw blurRad="38100" dist="38100" dir="2700000" algn="tl">
                    <a:srgbClr val="C0C0C0"/>
                  </a:outerShdw>
                </a:effectLst>
                <a:latin typeface="Arial" charset="0"/>
                <a:ea typeface="隶书" charset="0"/>
              </a:rPr>
              <a:t>首地址</a:t>
            </a:r>
            <a:r>
              <a:rPr kumimoji="0" lang="zh-CN" altLang="en-US">
                <a:effectLst>
                  <a:outerShdw blurRad="38100" dist="38100" dir="2700000" algn="tl">
                    <a:srgbClr val="C0C0C0"/>
                  </a:outerShdw>
                </a:effectLst>
                <a:latin typeface="Arial" charset="0"/>
                <a:ea typeface="隶书" charset="0"/>
              </a:rPr>
              <a:t>赋给</a:t>
            </a:r>
            <a:r>
              <a:rPr kumimoji="0" lang="en-US" altLang="zh-CN">
                <a:effectLst>
                  <a:outerShdw blurRad="38100" dist="38100" dir="2700000" algn="tl">
                    <a:srgbClr val="C0C0C0"/>
                  </a:outerShdw>
                </a:effectLst>
                <a:latin typeface="Arial" charset="0"/>
                <a:ea typeface="隶书" charset="0"/>
              </a:rPr>
              <a:t>string</a:t>
            </a:r>
            <a:endParaRPr kumimoji="0" lang="en-US" altLang="zh-CN">
              <a:effectLst>
                <a:outerShdw blurRad="38100" dist="38100" dir="2700000" algn="tl">
                  <a:srgbClr val="C0C0C0"/>
                </a:outerShdw>
              </a:effectLst>
              <a:latin typeface="Arial" charset="0"/>
            </a:endParaRPr>
          </a:p>
          <a:p>
            <a:pPr eaLnBrk="1" hangingPunct="1"/>
            <a:r>
              <a:rPr kumimoji="0" lang="en-US" altLang="zh-CN">
                <a:effectLst>
                  <a:outerShdw blurRad="38100" dist="38100" dir="2700000" algn="tl">
                    <a:srgbClr val="C0C0C0"/>
                  </a:outerShdw>
                </a:effectLst>
                <a:latin typeface="Arial" charset="0"/>
                <a:sym typeface="Symbol" charset="2"/>
              </a:rPr>
              <a:t> char  *string;</a:t>
            </a:r>
          </a:p>
          <a:p>
            <a:pPr eaLnBrk="1" hangingPunct="1"/>
            <a:r>
              <a:rPr kumimoji="0" lang="en-US" altLang="zh-CN">
                <a:effectLst>
                  <a:outerShdw blurRad="38100" dist="38100" dir="2700000" algn="tl">
                    <a:srgbClr val="C0C0C0"/>
                  </a:outerShdw>
                </a:effectLst>
                <a:latin typeface="Arial" charset="0"/>
                <a:sym typeface="Symbol" charset="2"/>
              </a:rPr>
              <a:t>     string=“I love China!”;</a:t>
            </a:r>
          </a:p>
        </p:txBody>
      </p:sp>
      <p:grpSp>
        <p:nvGrpSpPr>
          <p:cNvPr id="4" name="Group 35"/>
          <p:cNvGrpSpPr>
            <a:grpSpLocks/>
          </p:cNvGrpSpPr>
          <p:nvPr/>
        </p:nvGrpSpPr>
        <p:grpSpPr bwMode="auto">
          <a:xfrm>
            <a:off x="6499225" y="3503613"/>
            <a:ext cx="1292225" cy="457200"/>
            <a:chOff x="4094" y="1632"/>
            <a:chExt cx="814" cy="288"/>
          </a:xfrm>
        </p:grpSpPr>
        <p:sp>
          <p:nvSpPr>
            <p:cNvPr id="218148" name="Line 36"/>
            <p:cNvSpPr>
              <a:spLocks noChangeShapeType="1"/>
            </p:cNvSpPr>
            <p:nvPr/>
          </p:nvSpPr>
          <p:spPr bwMode="auto">
            <a:xfrm>
              <a:off x="4596" y="1812"/>
              <a:ext cx="312"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18149" name="Text Box 37"/>
            <p:cNvSpPr txBox="1">
              <a:spLocks noChangeArrowheads="1"/>
            </p:cNvSpPr>
            <p:nvPr/>
          </p:nvSpPr>
          <p:spPr bwMode="auto">
            <a:xfrm>
              <a:off x="4094" y="1632"/>
              <a:ext cx="551"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0000FF"/>
                  </a:solidFill>
                  <a:effectLst>
                    <a:outerShdw blurRad="38100" dist="38100" dir="2700000" algn="tl">
                      <a:srgbClr val="DDDDDD"/>
                    </a:outerShdw>
                  </a:effectLst>
                  <a:ea typeface="隶书" charset="0"/>
                  <a:cs typeface="隶书" charset="0"/>
                </a:rPr>
                <a:t>string</a:t>
              </a:r>
              <a:endParaRPr lang="en-US" altLang="zh-CN">
                <a:effectLst>
                  <a:outerShdw blurRad="38100" dist="38100" dir="2700000" algn="tl">
                    <a:srgbClr val="DDDDDD"/>
                  </a:outerShdw>
                </a:effectLst>
                <a:ea typeface="隶书" charset="0"/>
                <a:cs typeface="隶书" charset="0"/>
              </a:endParaRPr>
            </a:p>
          </p:txBody>
        </p:sp>
      </p:grpSp>
      <p:sp>
        <p:nvSpPr>
          <p:cNvPr id="218150" name="AutoShape 38"/>
          <p:cNvSpPr>
            <a:spLocks noChangeArrowheads="1"/>
          </p:cNvSpPr>
          <p:nvPr/>
        </p:nvSpPr>
        <p:spPr bwMode="auto">
          <a:xfrm>
            <a:off x="5048250" y="4246563"/>
            <a:ext cx="1490663" cy="495300"/>
          </a:xfrm>
          <a:prstGeom prst="wedgeRectCallout">
            <a:avLst>
              <a:gd name="adj1" fmla="val -106338"/>
              <a:gd name="adj2" fmla="val 35255"/>
            </a:avLst>
          </a:prstGeom>
          <a:solidFill>
            <a:schemeClr val="bg1"/>
          </a:solidFill>
          <a:ln w="38100">
            <a:solidFill>
              <a:schemeClr val="accent2"/>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*string!=0</a:t>
            </a:r>
          </a:p>
        </p:txBody>
      </p:sp>
      <p:sp>
        <p:nvSpPr>
          <p:cNvPr id="39"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指针与字符串</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90B8BB44-D33E-F541-9286-F2925BE05E40}" type="datetime1">
              <a:rPr lang="zh-CN" altLang="en-US" smtClean="0"/>
              <a:t>2020/12/1</a:t>
            </a:fld>
            <a:endParaRPr lang="en-US"/>
          </a:p>
        </p:txBody>
      </p:sp>
      <p:sp>
        <p:nvSpPr>
          <p:cNvPr id="5" name="幻灯片编号占位符 4"/>
          <p:cNvSpPr>
            <a:spLocks noGrp="1"/>
          </p:cNvSpPr>
          <p:nvPr>
            <p:ph type="sldNum" sz="quarter" idx="12"/>
          </p:nvPr>
        </p:nvSpPr>
        <p:spPr/>
        <p:txBody>
          <a:bodyPr/>
          <a:lstStyle/>
          <a:p>
            <a:fld id="{4FAB73BC-B049-4115-A692-8D63A059BFB8}" type="slidenum">
              <a:rPr lang="en-US" smtClean="0"/>
              <a:t>41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box(out)">
                                      <p:cBhvr>
                                        <p:cTn id="7" dur="500"/>
                                        <p:tgtEl>
                                          <p:spTgt spid="21811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8146"/>
                                        </p:tgtEl>
                                        <p:attrNameLst>
                                          <p:attrName>style.visibility</p:attrName>
                                        </p:attrNameLst>
                                      </p:cBhvr>
                                      <p:to>
                                        <p:strVal val="visible"/>
                                      </p:to>
                                    </p:set>
                                    <p:animEffect transition="in" filter="box(out)">
                                      <p:cBhvr>
                                        <p:cTn id="17" dur="500"/>
                                        <p:tgtEl>
                                          <p:spTgt spid="218146"/>
                                        </p:tgtEl>
                                      </p:cBhvr>
                                    </p:animEffect>
                                  </p:childTnLst>
                                  <p:subTnLst>
                                    <p:set>
                                      <p:cBhvr override="childStyle">
                                        <p:cTn dur="1" fill="hold" display="0" masterRel="nextClick" afterEffect="1"/>
                                        <p:tgtEl>
                                          <p:spTgt spid="21814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8150"/>
                                        </p:tgtEl>
                                        <p:attrNameLst>
                                          <p:attrName>style.visibility</p:attrName>
                                        </p:attrNameLst>
                                      </p:cBhvr>
                                      <p:to>
                                        <p:strVal val="visible"/>
                                      </p:to>
                                    </p:set>
                                    <p:animEffect transition="in" filter="box(out)">
                                      <p:cBhvr>
                                        <p:cTn id="27" dur="500"/>
                                        <p:tgtEl>
                                          <p:spTgt spid="218150"/>
                                        </p:tgtEl>
                                      </p:cBhvr>
                                    </p:animEffect>
                                  </p:childTnLst>
                                  <p:subTnLst>
                                    <p:set>
                                      <p:cBhvr override="childStyle">
                                        <p:cTn dur="1" fill="hold" display="0" masterRel="nextClick" afterEffect="1"/>
                                        <p:tgtEl>
                                          <p:spTgt spid="218150"/>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animBg="1" autoUpdateAnimBg="0"/>
      <p:bldP spid="218146" grpId="0" animBg="1" autoUpdateAnimBg="0"/>
      <p:bldP spid="21815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idx="1"/>
          </p:nvPr>
        </p:nvSpPr>
        <p:spPr>
          <a:xfrm>
            <a:off x="285750" y="928688"/>
            <a:ext cx="8636000" cy="2952750"/>
          </a:xfrm>
        </p:spPr>
        <p:txBody>
          <a:bodyPr/>
          <a:lstStyle/>
          <a:p>
            <a:pPr lvl="1"/>
            <a:r>
              <a:rPr lang="zh-CN" altLang="en-US" dirty="0"/>
              <a:t>字符指针变量与字符数组</a:t>
            </a:r>
          </a:p>
          <a:p>
            <a:pPr lvl="2">
              <a:buFont typeface="Wingdings" charset="2"/>
              <a:buNone/>
            </a:pPr>
            <a:r>
              <a:rPr lang="en-US" altLang="zh-CN" dirty="0"/>
              <a:t>char  *</a:t>
            </a:r>
            <a:r>
              <a:rPr lang="en-US" altLang="zh-CN" dirty="0" err="1"/>
              <a:t>cp</a:t>
            </a:r>
            <a:r>
              <a:rPr lang="en-US" altLang="zh-CN" dirty="0"/>
              <a:t>;    </a:t>
            </a:r>
            <a:r>
              <a:rPr lang="zh-CN" altLang="en-US" dirty="0"/>
              <a:t>与    </a:t>
            </a:r>
            <a:r>
              <a:rPr lang="en-US" altLang="zh-CN" dirty="0"/>
              <a:t>char </a:t>
            </a:r>
            <a:r>
              <a:rPr lang="en-US" altLang="zh-CN" dirty="0" err="1"/>
              <a:t>str</a:t>
            </a:r>
            <a:r>
              <a:rPr lang="en-US" altLang="zh-CN" dirty="0"/>
              <a:t>[20];</a:t>
            </a:r>
          </a:p>
          <a:p>
            <a:pPr lvl="2"/>
            <a:r>
              <a:rPr lang="en-US" altLang="zh-CN" dirty="0" err="1"/>
              <a:t>str</a:t>
            </a:r>
            <a:r>
              <a:rPr lang="zh-CN" altLang="en-US" dirty="0"/>
              <a:t>由若干元素组成，每个元素放一个字符；而</a:t>
            </a:r>
            <a:r>
              <a:rPr lang="en-US" altLang="zh-CN" dirty="0" err="1"/>
              <a:t>cp</a:t>
            </a:r>
            <a:r>
              <a:rPr lang="zh-CN" altLang="en-US" dirty="0"/>
              <a:t>中存放字符串首地址</a:t>
            </a:r>
            <a:endParaRPr lang="zh-CN" altLang="zh-CN" dirty="0"/>
          </a:p>
          <a:p>
            <a:pPr lvl="2"/>
            <a:r>
              <a:rPr lang="zh-CN" altLang="zh-CN" dirty="0"/>
              <a:t> </a:t>
            </a:r>
            <a:r>
              <a:rPr lang="en-US" altLang="zh-CN" dirty="0"/>
              <a:t>char  </a:t>
            </a:r>
            <a:r>
              <a:rPr lang="en-US" altLang="zh-CN" dirty="0" err="1"/>
              <a:t>str</a:t>
            </a:r>
            <a:r>
              <a:rPr lang="en-US" altLang="zh-CN" dirty="0"/>
              <a:t>[20];     </a:t>
            </a:r>
            <a:r>
              <a:rPr lang="en-US" altLang="zh-CN" dirty="0" err="1"/>
              <a:t>str</a:t>
            </a:r>
            <a:r>
              <a:rPr lang="en-US" altLang="zh-CN" dirty="0"/>
              <a:t>=“I love China!”;    (</a:t>
            </a:r>
            <a:r>
              <a:rPr lang="en-US" altLang="zh-CN" dirty="0">
                <a:solidFill>
                  <a:schemeClr val="accent2"/>
                </a:solidFill>
                <a:sym typeface="Symbol" charset="2"/>
              </a:rPr>
              <a:t></a:t>
            </a:r>
            <a:r>
              <a:rPr lang="en-US" altLang="zh-CN" dirty="0"/>
              <a:t>)</a:t>
            </a:r>
          </a:p>
          <a:p>
            <a:pPr lvl="2">
              <a:buFont typeface="Wingdings" charset="2"/>
              <a:buNone/>
            </a:pPr>
            <a:r>
              <a:rPr lang="en-US" altLang="zh-CN" dirty="0"/>
              <a:t>     char   *</a:t>
            </a:r>
            <a:r>
              <a:rPr lang="en-US" altLang="zh-CN" dirty="0" err="1"/>
              <a:t>cp</a:t>
            </a:r>
            <a:r>
              <a:rPr lang="en-US" altLang="zh-CN" dirty="0"/>
              <a:t>;         </a:t>
            </a:r>
            <a:r>
              <a:rPr lang="en-US" altLang="zh-CN" dirty="0" err="1"/>
              <a:t>cp</a:t>
            </a:r>
            <a:r>
              <a:rPr lang="en-US" altLang="zh-CN" dirty="0"/>
              <a:t>=“I love China!”;    (</a:t>
            </a:r>
            <a:r>
              <a:rPr lang="en-US" altLang="zh-CN" dirty="0">
                <a:solidFill>
                  <a:schemeClr val="tx2"/>
                </a:solidFill>
                <a:sym typeface="Wingdings" charset="2"/>
              </a:rPr>
              <a:t></a:t>
            </a:r>
            <a:r>
              <a:rPr lang="en-US" altLang="zh-CN" dirty="0"/>
              <a:t>)</a:t>
            </a:r>
          </a:p>
          <a:p>
            <a:pPr lvl="2"/>
            <a:r>
              <a:rPr lang="en-US" altLang="zh-CN" dirty="0" err="1"/>
              <a:t>str</a:t>
            </a:r>
            <a:r>
              <a:rPr lang="zh-CN" altLang="en-US" dirty="0"/>
              <a:t>是地址</a:t>
            </a:r>
            <a:r>
              <a:rPr lang="zh-CN" altLang="en-US" dirty="0">
                <a:solidFill>
                  <a:srgbClr val="0000FF"/>
                </a:solidFill>
              </a:rPr>
              <a:t>常量</a:t>
            </a:r>
            <a:r>
              <a:rPr lang="zh-CN" altLang="en-US" dirty="0"/>
              <a:t>；</a:t>
            </a:r>
            <a:r>
              <a:rPr lang="en-US" altLang="zh-CN" dirty="0" err="1"/>
              <a:t>cp</a:t>
            </a:r>
            <a:r>
              <a:rPr lang="zh-CN" altLang="en-US" dirty="0"/>
              <a:t>是地址变量</a:t>
            </a:r>
            <a:endParaRPr lang="zh-CN" altLang="zh-CN" dirty="0"/>
          </a:p>
          <a:p>
            <a:pPr lvl="2"/>
            <a:r>
              <a:rPr lang="en-US" altLang="zh-CN" b="1" dirty="0" err="1">
                <a:solidFill>
                  <a:srgbClr val="FF0000"/>
                </a:solidFill>
              </a:rPr>
              <a:t>cp</a:t>
            </a:r>
            <a:r>
              <a:rPr lang="zh-CN" altLang="en-US" b="1" dirty="0">
                <a:solidFill>
                  <a:srgbClr val="FF0000"/>
                </a:solidFill>
              </a:rPr>
              <a:t>接受键入字符串时</a:t>
            </a:r>
            <a:r>
              <a:rPr lang="zh-CN" altLang="zh-CN" b="1" dirty="0">
                <a:solidFill>
                  <a:srgbClr val="FF0000"/>
                </a:solidFill>
              </a:rPr>
              <a:t>,</a:t>
            </a:r>
            <a:r>
              <a:rPr lang="zh-CN" altLang="en-US" b="1" dirty="0">
                <a:solidFill>
                  <a:srgbClr val="FF0000"/>
                </a:solidFill>
              </a:rPr>
              <a:t>必须先开辟存储空间</a:t>
            </a:r>
            <a:endParaRPr lang="zh-CN" altLang="zh-CN" b="1" dirty="0">
              <a:solidFill>
                <a:srgbClr val="FF0000"/>
              </a:solidFill>
            </a:endParaRPr>
          </a:p>
          <a:p>
            <a:pPr lvl="2"/>
            <a:endParaRPr lang="zh-CN" altLang="zh-CN" dirty="0"/>
          </a:p>
          <a:p>
            <a:pPr lvl="2"/>
            <a:endParaRPr lang="en-US" altLang="zh-CN" dirty="0"/>
          </a:p>
        </p:txBody>
      </p:sp>
      <p:sp>
        <p:nvSpPr>
          <p:cNvPr id="219139" name="Text Box 3"/>
          <p:cNvSpPr txBox="1">
            <a:spLocks noChangeArrowheads="1"/>
          </p:cNvSpPr>
          <p:nvPr/>
        </p:nvSpPr>
        <p:spPr bwMode="auto">
          <a:xfrm>
            <a:off x="728663" y="3941763"/>
            <a:ext cx="3451225" cy="1938337"/>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rPr>
              <a:t>例   </a:t>
            </a:r>
            <a:r>
              <a:rPr kumimoji="0" lang="en-US" altLang="zh-CN">
                <a:effectLst>
                  <a:outerShdw blurRad="38100" dist="38100" dir="2700000" algn="tl">
                    <a:srgbClr val="FFFFFF"/>
                  </a:outerShdw>
                </a:effectLst>
              </a:rPr>
              <a:t>char  str[10]; </a:t>
            </a:r>
          </a:p>
          <a:p>
            <a:r>
              <a:rPr kumimoji="0" lang="en-US" altLang="zh-CN">
                <a:effectLst>
                  <a:outerShdw blurRad="38100" dist="38100" dir="2700000" algn="tl">
                    <a:srgbClr val="FFFFFF"/>
                  </a:outerShdw>
                </a:effectLst>
              </a:rPr>
              <a:t>       scanf(“%s”,str);    (</a:t>
            </a:r>
            <a:r>
              <a:rPr kumimoji="0" lang="en-US" altLang="zh-CN">
                <a:solidFill>
                  <a:schemeClr val="accent2"/>
                </a:solidFill>
                <a:effectLst>
                  <a:outerShdw blurRad="38100" dist="38100" dir="2700000" algn="tl">
                    <a:srgbClr val="000000"/>
                  </a:outerShdw>
                </a:effectLst>
                <a:sym typeface="Wingdings" charset="2"/>
              </a:rPr>
              <a:t></a:t>
            </a:r>
            <a:r>
              <a:rPr kumimoji="0" lang="en-US" altLang="zh-CN">
                <a:effectLst>
                  <a:outerShdw blurRad="38100" dist="38100" dir="2700000" algn="tl">
                    <a:srgbClr val="FFFFFF"/>
                  </a:outerShdw>
                </a:effectLst>
              </a:rPr>
              <a:t>)</a:t>
            </a:r>
          </a:p>
          <a:p>
            <a:endParaRPr kumimoji="0" lang="en-US" altLang="zh-CN">
              <a:effectLst>
                <a:outerShdw blurRad="38100" dist="38100" dir="2700000" algn="tl">
                  <a:srgbClr val="FFFFFF"/>
                </a:outerShdw>
              </a:effectLst>
            </a:endParaRPr>
          </a:p>
          <a:p>
            <a:r>
              <a:rPr kumimoji="0" lang="zh-CN" altLang="en-US">
                <a:effectLst>
                  <a:outerShdw blurRad="38100" dist="38100" dir="2700000" algn="tl">
                    <a:srgbClr val="FFFFFF"/>
                  </a:outerShdw>
                </a:effectLst>
              </a:rPr>
              <a:t>而</a:t>
            </a:r>
            <a:r>
              <a:rPr kumimoji="0" lang="zh-CN" altLang="zh-CN">
                <a:effectLst>
                  <a:outerShdw blurRad="38100" dist="38100" dir="2700000" algn="tl">
                    <a:srgbClr val="FFFFFF"/>
                  </a:outerShdw>
                </a:effectLst>
              </a:rPr>
              <a:t>   </a:t>
            </a:r>
            <a:r>
              <a:rPr kumimoji="0" lang="en-US" altLang="zh-CN">
                <a:effectLst>
                  <a:outerShdw blurRad="38100" dist="38100" dir="2700000" algn="tl">
                    <a:srgbClr val="FFFFFF"/>
                  </a:outerShdw>
                </a:effectLst>
              </a:rPr>
              <a:t>char  *cp;</a:t>
            </a:r>
          </a:p>
          <a:p>
            <a:r>
              <a:rPr kumimoji="0" lang="en-US" altLang="zh-CN">
                <a:effectLst>
                  <a:outerShdw blurRad="38100" dist="38100" dir="2700000" algn="tl">
                    <a:srgbClr val="FFFFFF"/>
                  </a:outerShdw>
                </a:effectLst>
              </a:rPr>
              <a:t>      scanf(“%s”, cp);    (</a:t>
            </a:r>
            <a:r>
              <a:rPr kumimoji="0" lang="en-US" altLang="zh-CN">
                <a:solidFill>
                  <a:schemeClr val="accent2"/>
                </a:solidFill>
                <a:effectLst>
                  <a:outerShdw blurRad="38100" dist="38100" dir="2700000" algn="tl">
                    <a:srgbClr val="000000"/>
                  </a:outerShdw>
                </a:effectLst>
                <a:sym typeface="Symbol" charset="2"/>
              </a:rPr>
              <a:t></a:t>
            </a:r>
            <a:r>
              <a:rPr kumimoji="0" lang="en-US" altLang="zh-CN">
                <a:effectLst>
                  <a:outerShdw blurRad="38100" dist="38100" dir="2700000" algn="tl">
                    <a:srgbClr val="FFFFFF"/>
                  </a:outerShdw>
                </a:effectLst>
                <a:sym typeface="Symbol" charset="2"/>
              </a:rPr>
              <a:t>)</a:t>
            </a:r>
            <a:endParaRPr kumimoji="0" lang="en-US" altLang="zh-CN">
              <a:effectLst>
                <a:outerShdw blurRad="38100" dist="38100" dir="2700000" algn="tl">
                  <a:srgbClr val="FFFFFF"/>
                </a:outerShdw>
              </a:effectLst>
              <a:sym typeface="Wingdings 3" charset="2"/>
            </a:endParaRPr>
          </a:p>
        </p:txBody>
      </p:sp>
      <p:sp>
        <p:nvSpPr>
          <p:cNvPr id="219140" name="Text Box 4"/>
          <p:cNvSpPr txBox="1">
            <a:spLocks noChangeArrowheads="1"/>
          </p:cNvSpPr>
          <p:nvPr/>
        </p:nvSpPr>
        <p:spPr bwMode="auto">
          <a:xfrm>
            <a:off x="4560888" y="4703763"/>
            <a:ext cx="3895725" cy="1200150"/>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sym typeface="Wingdings 3" charset="2"/>
              </a:rPr>
              <a:t>改为</a:t>
            </a:r>
            <a:r>
              <a:rPr kumimoji="0" lang="en-US" altLang="zh-CN">
                <a:effectLst>
                  <a:outerShdw blurRad="38100" dist="38100" dir="2700000" algn="tl">
                    <a:srgbClr val="FFFFFF"/>
                  </a:outerShdw>
                </a:effectLst>
                <a:sym typeface="Wingdings 3" charset="2"/>
              </a:rPr>
              <a:t>:  char   *cp,str[10];</a:t>
            </a:r>
          </a:p>
          <a:p>
            <a:r>
              <a:rPr kumimoji="0" lang="en-US" altLang="zh-CN">
                <a:effectLst>
                  <a:outerShdw blurRad="38100" dist="38100" dir="2700000" algn="tl">
                    <a:srgbClr val="FFFFFF"/>
                  </a:outerShdw>
                </a:effectLst>
                <a:sym typeface="Wingdings 3" charset="2"/>
              </a:rPr>
              <a:t>           cp=str;</a:t>
            </a:r>
          </a:p>
          <a:p>
            <a:r>
              <a:rPr kumimoji="0" lang="en-US" altLang="zh-CN">
                <a:effectLst>
                  <a:outerShdw blurRad="38100" dist="38100" dir="2700000" algn="tl">
                    <a:srgbClr val="FFFFFF"/>
                  </a:outerShdw>
                </a:effectLst>
              </a:rPr>
              <a:t>           scanf(“%s”, cp);     </a:t>
            </a:r>
            <a:r>
              <a:rPr kumimoji="0" lang="en-US" altLang="zh-CN">
                <a:effectLst>
                  <a:outerShdw blurRad="38100" dist="38100" dir="2700000" algn="tl">
                    <a:srgbClr val="FFFFFF"/>
                  </a:outerShdw>
                </a:effectLst>
                <a:sym typeface="Wingdings 3" charset="2"/>
              </a:rPr>
              <a:t>(</a:t>
            </a:r>
            <a:r>
              <a:rPr kumimoji="0" lang="en-US" altLang="zh-CN">
                <a:solidFill>
                  <a:schemeClr val="accent2"/>
                </a:solidFill>
                <a:effectLst>
                  <a:outerShdw blurRad="38100" dist="38100" dir="2700000" algn="tl">
                    <a:srgbClr val="000000"/>
                  </a:outerShdw>
                </a:effectLst>
                <a:sym typeface="Wingdings" charset="2"/>
              </a:rPr>
              <a:t></a:t>
            </a:r>
            <a:r>
              <a:rPr kumimoji="0" lang="en-US" altLang="zh-CN">
                <a:effectLst>
                  <a:outerShdw blurRad="38100" dist="38100" dir="2700000" algn="tl">
                    <a:srgbClr val="FFFFFF"/>
                  </a:outerShdw>
                </a:effectLst>
                <a:sym typeface="Wingdings 3" charset="2"/>
              </a:rPr>
              <a:t>)</a:t>
            </a:r>
          </a:p>
        </p:txBody>
      </p:sp>
      <p:sp>
        <p:nvSpPr>
          <p:cNvPr id="5"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指针与字符串</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2D7BDA80-05E4-CB44-8A67-44BBE768F8A2}"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idx="1"/>
          </p:nvPr>
        </p:nvSpPr>
        <p:spPr>
          <a:xfrm>
            <a:off x="1003300" y="630238"/>
            <a:ext cx="7772400" cy="3700462"/>
          </a:xfrm>
        </p:spPr>
        <p:txBody>
          <a:bodyPr/>
          <a:lstStyle/>
          <a:p>
            <a:pPr>
              <a:buFont typeface="Wingdings" charset="0"/>
              <a:buNone/>
              <a:defRPr/>
            </a:pPr>
            <a:r>
              <a:rPr lang="zh-CN" altLang="en-US">
                <a:effectLst>
                  <a:outerShdw blurRad="38100" dist="38100" dir="2700000" algn="tl">
                    <a:srgbClr val="DDDDDD"/>
                  </a:outerShdw>
                </a:effectLst>
                <a:cs typeface="宋体" charset="0"/>
              </a:rPr>
              <a:t>字符串与数组关系</a:t>
            </a:r>
          </a:p>
          <a:p>
            <a:pPr lvl="1">
              <a:defRPr/>
            </a:pPr>
            <a:r>
              <a:rPr lang="zh-CN" altLang="en-US">
                <a:effectLst>
                  <a:outerShdw blurRad="38100" dist="38100" dir="2700000" algn="tl">
                    <a:srgbClr val="DDDDDD"/>
                  </a:outerShdw>
                </a:effectLst>
                <a:cs typeface="宋体" charset="0"/>
              </a:rPr>
              <a:t>字符串用一维字符数组存放</a:t>
            </a:r>
          </a:p>
          <a:p>
            <a:pPr lvl="1">
              <a:defRPr/>
            </a:pPr>
            <a:r>
              <a:rPr lang="zh-CN" altLang="en-US">
                <a:effectLst>
                  <a:outerShdw blurRad="38100" dist="38100" dir="2700000" algn="tl">
                    <a:srgbClr val="DDDDDD"/>
                  </a:outerShdw>
                </a:effectLst>
                <a:cs typeface="宋体" charset="0"/>
              </a:rPr>
              <a:t>字符数组具有一维数组的所有特点</a:t>
            </a:r>
          </a:p>
          <a:p>
            <a:pPr lvl="2">
              <a:buFont typeface="Monotype Sorts" charset="0"/>
              <a:buChar char=""/>
              <a:defRPr/>
            </a:pPr>
            <a:r>
              <a:rPr lang="zh-CN" altLang="en-US">
                <a:effectLst>
                  <a:outerShdw blurRad="38100" dist="38100" dir="2700000" algn="tl">
                    <a:srgbClr val="DDDDDD"/>
                  </a:outerShdw>
                </a:effectLst>
                <a:cs typeface="宋体" charset="0"/>
              </a:rPr>
              <a:t>数组名是指向数组首地址的地址常量</a:t>
            </a:r>
          </a:p>
          <a:p>
            <a:pPr lvl="2">
              <a:buFont typeface="Monotype Sorts" charset="0"/>
              <a:buChar char=""/>
              <a:defRPr/>
            </a:pPr>
            <a:r>
              <a:rPr lang="zh-CN" altLang="en-US">
                <a:effectLst>
                  <a:outerShdw blurRad="38100" dist="38100" dir="2700000" algn="tl">
                    <a:srgbClr val="DDDDDD"/>
                  </a:outerShdw>
                </a:effectLst>
                <a:cs typeface="宋体" charset="0"/>
              </a:rPr>
              <a:t>数组元素的引用方法可用指针法和下标法</a:t>
            </a:r>
          </a:p>
          <a:p>
            <a:pPr lvl="2">
              <a:buFont typeface="Monotype Sorts" charset="0"/>
              <a:buChar char=""/>
              <a:defRPr/>
            </a:pPr>
            <a:r>
              <a:rPr lang="zh-CN" altLang="en-US">
                <a:effectLst>
                  <a:outerShdw blurRad="38100" dist="38100" dir="2700000" algn="tl">
                    <a:srgbClr val="DDDDDD"/>
                  </a:outerShdw>
                </a:effectLst>
                <a:cs typeface="宋体" charset="0"/>
              </a:rPr>
              <a:t>数组名作函数参数是地址传递等</a:t>
            </a:r>
          </a:p>
          <a:p>
            <a:pPr lvl="1">
              <a:defRPr/>
            </a:pPr>
            <a:r>
              <a:rPr lang="zh-CN" altLang="en-US">
                <a:effectLst>
                  <a:outerShdw blurRad="38100" dist="38100" dir="2700000" algn="tl">
                    <a:srgbClr val="DDDDDD"/>
                  </a:outerShdw>
                </a:effectLst>
                <a:cs typeface="宋体" charset="0"/>
              </a:rPr>
              <a:t>区别</a:t>
            </a:r>
          </a:p>
          <a:p>
            <a:pPr lvl="2">
              <a:buFont typeface="Monotype Sorts" charset="0"/>
              <a:buChar char=""/>
              <a:defRPr/>
            </a:pPr>
            <a:r>
              <a:rPr lang="zh-CN" altLang="en-US">
                <a:effectLst>
                  <a:outerShdw blurRad="38100" dist="38100" dir="2700000" algn="tl">
                    <a:srgbClr val="DDDDDD"/>
                  </a:outerShdw>
                </a:effectLst>
                <a:cs typeface="宋体" charset="0"/>
              </a:rPr>
              <a:t>存储格式：字符串结束标志</a:t>
            </a:r>
          </a:p>
          <a:p>
            <a:pPr lvl="2">
              <a:buFont typeface="Monotype Sorts" charset="0"/>
              <a:buChar char=""/>
              <a:defRPr/>
            </a:pPr>
            <a:r>
              <a:rPr lang="zh-CN" altLang="en-US">
                <a:effectLst>
                  <a:outerShdw blurRad="38100" dist="38100" dir="2700000" algn="tl">
                    <a:srgbClr val="DDDDDD"/>
                  </a:outerShdw>
                </a:effectLst>
                <a:cs typeface="宋体" charset="0"/>
              </a:rPr>
              <a:t>赋值方式与初始化</a:t>
            </a:r>
          </a:p>
        </p:txBody>
      </p:sp>
      <p:sp>
        <p:nvSpPr>
          <p:cNvPr id="220163" name="Text Box 3"/>
          <p:cNvSpPr txBox="1">
            <a:spLocks noChangeArrowheads="1"/>
          </p:cNvSpPr>
          <p:nvPr/>
        </p:nvSpPr>
        <p:spPr bwMode="auto">
          <a:xfrm>
            <a:off x="227013" y="4365625"/>
            <a:ext cx="4162425" cy="1920875"/>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char   str[]={“Hello!”};                    (</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char   str[]=“Hello!”;</a:t>
            </a:r>
            <a:r>
              <a:rPr kumimoji="0" lang="en-US" altLang="zh-CN" sz="2000">
                <a:effectLst>
                  <a:outerShdw blurRad="38100" dist="38100" dir="2700000" algn="tl">
                    <a:srgbClr val="C0C0C0"/>
                  </a:outerShdw>
                </a:effectLst>
              </a:rPr>
              <a:t>                        (</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char  str[]={‘H’,‘e’,‘l’,‘l’,‘o’,‘!’};    </a:t>
            </a:r>
            <a:r>
              <a:rPr kumimoji="0" lang="en-US" altLang="zh-CN" sz="2000">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char   *cp=“Hello”;                          </a:t>
            </a:r>
            <a:r>
              <a:rPr kumimoji="0" lang="en-US" altLang="zh-CN" sz="2000">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int    a[]={1,2,3,4,5};                       </a:t>
            </a:r>
            <a:r>
              <a:rPr kumimoji="0" lang="en-US" altLang="zh-CN" sz="2000">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int   *p={1,2,3,4,5};                        </a:t>
            </a:r>
            <a:r>
              <a:rPr kumimoji="0" lang="en-US" altLang="zh-CN" sz="2000" b="1">
                <a:effectLst>
                  <a:outerShdw blurRad="38100" dist="38100" dir="2700000" algn="tl">
                    <a:srgbClr val="C0C0C0"/>
                  </a:outerShdw>
                </a:effectLst>
                <a:sym typeface="Symbol" charset="2"/>
              </a:rPr>
              <a:t>(</a:t>
            </a:r>
            <a:r>
              <a:rPr kumimoji="0" lang="en-US" altLang="zh-CN" sz="2000" b="1">
                <a:solidFill>
                  <a:schemeClr val="accent2"/>
                </a:solidFill>
                <a:effectLst>
                  <a:outerShdw blurRad="38100" dist="38100" dir="2700000" algn="tl">
                    <a:srgbClr val="C0C0C0"/>
                  </a:outerShdw>
                </a:effectLst>
                <a:sym typeface="Symbol" charset="2"/>
              </a:rPr>
              <a:t></a:t>
            </a:r>
            <a:r>
              <a:rPr kumimoji="0" lang="en-US" altLang="zh-CN" sz="2000" b="1">
                <a:effectLst>
                  <a:outerShdw blurRad="38100" dist="38100" dir="2700000" algn="tl">
                    <a:srgbClr val="C0C0C0"/>
                  </a:outerShdw>
                </a:effectLst>
                <a:sym typeface="Symbol" charset="2"/>
              </a:rPr>
              <a:t>)</a:t>
            </a:r>
          </a:p>
        </p:txBody>
      </p:sp>
      <p:sp>
        <p:nvSpPr>
          <p:cNvPr id="220164" name="Text Box 4"/>
          <p:cNvSpPr txBox="1">
            <a:spLocks noChangeArrowheads="1"/>
          </p:cNvSpPr>
          <p:nvPr/>
        </p:nvSpPr>
        <p:spPr bwMode="auto">
          <a:xfrm>
            <a:off x="5464175" y="4354513"/>
            <a:ext cx="2262188" cy="1920875"/>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char   str[10],*cp;</a:t>
            </a:r>
          </a:p>
          <a:p>
            <a:pPr eaLnBrk="1" hangingPunct="1"/>
            <a:r>
              <a:rPr kumimoji="0" lang="en-US" altLang="zh-CN" sz="2000">
                <a:effectLst>
                  <a:outerShdw blurRad="38100" dist="38100" dir="2700000" algn="tl">
                    <a:srgbClr val="C0C0C0"/>
                  </a:outerShdw>
                </a:effectLst>
              </a:rPr>
              <a:t>int    a[10],*p;</a:t>
            </a:r>
          </a:p>
          <a:p>
            <a:pPr eaLnBrk="1" hangingPunct="1"/>
            <a:r>
              <a:rPr kumimoji="0" lang="en-US" altLang="zh-CN" sz="2000">
                <a:effectLst>
                  <a:outerShdw blurRad="38100" dist="38100" dir="2700000" algn="tl">
                    <a:srgbClr val="C0C0C0"/>
                  </a:outerShdw>
                </a:effectLst>
              </a:rPr>
              <a:t>str=“Hello”;      </a:t>
            </a:r>
            <a:r>
              <a:rPr kumimoji="0" lang="en-US" altLang="zh-CN" sz="2000" b="1">
                <a:effectLst>
                  <a:outerShdw blurRad="38100" dist="38100" dir="2700000" algn="tl">
                    <a:srgbClr val="C0C0C0"/>
                  </a:outerShdw>
                </a:effectLst>
              </a:rPr>
              <a:t>(</a:t>
            </a:r>
            <a:r>
              <a:rPr kumimoji="0" lang="en-US" altLang="zh-CN" sz="2000" b="1">
                <a:solidFill>
                  <a:schemeClr val="accent2"/>
                </a:solidFill>
                <a:effectLst>
                  <a:outerShdw blurRad="38100" dist="38100" dir="2700000" algn="tl">
                    <a:srgbClr val="C0C0C0"/>
                  </a:outerShdw>
                </a:effectLst>
                <a:sym typeface="Symbol" charset="2"/>
              </a:rPr>
              <a:t></a:t>
            </a:r>
            <a:r>
              <a:rPr kumimoji="0" lang="en-US" altLang="zh-CN" sz="2000" b="1">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cp=“Hello!”;       </a:t>
            </a:r>
            <a:r>
              <a:rPr kumimoji="0" lang="en-US" altLang="zh-CN" sz="2000">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sym typeface="Symbol" charset="2"/>
              </a:rPr>
              <a:t></a:t>
            </a:r>
            <a:r>
              <a:rPr kumimoji="0" lang="en-US" altLang="zh-CN" sz="2000">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a={1,2,3,4,5};   </a:t>
            </a:r>
            <a:r>
              <a:rPr kumimoji="0" lang="en-US" altLang="zh-CN" sz="2000" b="1">
                <a:effectLst>
                  <a:outerShdw blurRad="38100" dist="38100" dir="2700000" algn="tl">
                    <a:srgbClr val="C0C0C0"/>
                  </a:outerShdw>
                </a:effectLst>
              </a:rPr>
              <a:t>(</a:t>
            </a:r>
            <a:r>
              <a:rPr kumimoji="0" lang="en-US" altLang="zh-CN" sz="2000" b="1">
                <a:solidFill>
                  <a:schemeClr val="accent2"/>
                </a:solidFill>
                <a:effectLst>
                  <a:outerShdw blurRad="38100" dist="38100" dir="2700000" algn="tl">
                    <a:srgbClr val="C0C0C0"/>
                  </a:outerShdw>
                </a:effectLst>
                <a:sym typeface="Symbol" charset="2"/>
              </a:rPr>
              <a:t></a:t>
            </a:r>
            <a:r>
              <a:rPr kumimoji="0" lang="en-US" altLang="zh-CN" sz="2000" b="1">
                <a:effectLst>
                  <a:outerShdw blurRad="38100" dist="38100" dir="2700000" algn="tl">
                    <a:srgbClr val="C0C0C0"/>
                  </a:outerShdw>
                </a:effectLst>
                <a:sym typeface="Symbol" charset="2"/>
              </a:rPr>
              <a:t>)</a:t>
            </a:r>
          </a:p>
          <a:p>
            <a:pPr eaLnBrk="1" hangingPunct="1"/>
            <a:r>
              <a:rPr kumimoji="0" lang="en-US" altLang="zh-CN" sz="2000">
                <a:effectLst>
                  <a:outerShdw blurRad="38100" dist="38100" dir="2700000" algn="tl">
                    <a:srgbClr val="C0C0C0"/>
                  </a:outerShdw>
                </a:effectLst>
                <a:sym typeface="Symbol" charset="2"/>
              </a:rPr>
              <a:t>p={1,2,3,4,5};   </a:t>
            </a:r>
            <a:r>
              <a:rPr kumimoji="0" lang="en-US" altLang="zh-CN" sz="2000" b="1">
                <a:effectLst>
                  <a:outerShdw blurRad="38100" dist="38100" dir="2700000" algn="tl">
                    <a:srgbClr val="C0C0C0"/>
                  </a:outerShdw>
                </a:effectLst>
              </a:rPr>
              <a:t>(</a:t>
            </a:r>
            <a:r>
              <a:rPr kumimoji="0" lang="en-US" altLang="zh-CN" sz="2000" b="1">
                <a:solidFill>
                  <a:schemeClr val="accent2"/>
                </a:solidFill>
                <a:effectLst>
                  <a:outerShdw blurRad="38100" dist="38100" dir="2700000" algn="tl">
                    <a:srgbClr val="C0C0C0"/>
                  </a:outerShdw>
                </a:effectLst>
                <a:sym typeface="Symbol" charset="2"/>
              </a:rPr>
              <a:t></a:t>
            </a:r>
            <a:r>
              <a:rPr kumimoji="0" lang="en-US" altLang="zh-CN" sz="2000" b="1">
                <a:effectLst>
                  <a:outerShdw blurRad="38100" dist="38100" dir="2700000" algn="tl">
                    <a:srgbClr val="C0C0C0"/>
                  </a:outerShdw>
                </a:effectLst>
                <a:sym typeface="Symbol" charset="2"/>
              </a:rPr>
              <a:t>)</a:t>
            </a:r>
          </a:p>
        </p:txBody>
      </p:sp>
      <p:sp>
        <p:nvSpPr>
          <p:cNvPr id="6" name="Rectangle 2"/>
          <p:cNvSpPr txBox="1">
            <a:spLocks noChangeArrowheads="1"/>
          </p:cNvSpPr>
          <p:nvPr/>
        </p:nvSpPr>
        <p:spPr>
          <a:xfrm>
            <a:off x="571500" y="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指针与字符串</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A84EBCD7-1F02-BC4D-AFED-2E38CD67CD7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5800" y="484632"/>
            <a:ext cx="7772400" cy="496096"/>
          </a:xfrm>
        </p:spPr>
        <p:txBody>
          <a:bodyPr>
            <a:normAutofit fontScale="90000"/>
          </a:bodyPr>
          <a:lstStyle/>
          <a:p>
            <a:pPr>
              <a:defRPr/>
            </a:pPr>
            <a:r>
              <a:rPr lang="zh-CN" altLang="en-US">
                <a:effectLst>
                  <a:outerShdw blurRad="38100" dist="38100" dir="2700000" algn="tl">
                    <a:srgbClr val="DDDDDD"/>
                  </a:outerShdw>
                </a:effectLst>
              </a:rPr>
              <a:t>例 字符串拷贝</a:t>
            </a:r>
          </a:p>
        </p:txBody>
      </p:sp>
      <p:sp>
        <p:nvSpPr>
          <p:cNvPr id="450563" name="Rectangle 3"/>
          <p:cNvSpPr>
            <a:spLocks noGrp="1" noChangeArrowheads="1"/>
          </p:cNvSpPr>
          <p:nvPr>
            <p:ph idx="1"/>
          </p:nvPr>
        </p:nvSpPr>
        <p:spPr>
          <a:xfrm>
            <a:off x="323850" y="1381125"/>
            <a:ext cx="8351838" cy="5373688"/>
          </a:xfrm>
        </p:spPr>
        <p:txBody>
          <a:bodyPr>
            <a:normAutofit fontScale="85000" lnSpcReduction="20000"/>
          </a:bodyPr>
          <a:lstStyle/>
          <a:p>
            <a:pPr eaLnBrk="1">
              <a:lnSpc>
                <a:spcPct val="85000"/>
              </a:lnSpc>
            </a:pPr>
            <a:r>
              <a:rPr lang="zh-CN" altLang="en-US">
                <a:solidFill>
                  <a:schemeClr val="accent2"/>
                </a:solidFill>
              </a:rPr>
              <a:t>方法</a:t>
            </a:r>
            <a:r>
              <a:rPr lang="en-US" altLang="zh-CN">
                <a:solidFill>
                  <a:schemeClr val="accent2"/>
                </a:solidFill>
              </a:rPr>
              <a:t>1</a:t>
            </a:r>
            <a:r>
              <a:rPr lang="zh-CN" altLang="en-US">
                <a:solidFill>
                  <a:schemeClr val="accent2"/>
                </a:solidFill>
              </a:rPr>
              <a:t>：用字符数组编程实现 </a:t>
            </a:r>
          </a:p>
          <a:p>
            <a:pPr eaLnBrk="1">
              <a:lnSpc>
                <a:spcPct val="85000"/>
              </a:lnSpc>
              <a:buFont typeface="Monotype Sorts" charset="2"/>
              <a:buNone/>
            </a:pPr>
            <a:r>
              <a:rPr lang="fr-FR" altLang="zh-CN" sz="2000">
                <a:latin typeface="Courier New" charset="0"/>
              </a:rPr>
              <a:t>/*</a:t>
            </a:r>
            <a:r>
              <a:rPr lang="zh-CN" altLang="fr-FR" sz="2000">
                <a:latin typeface="Courier New" charset="0"/>
              </a:rPr>
              <a:t>函数功能： 字符串拷贝</a:t>
            </a:r>
          </a:p>
          <a:p>
            <a:pPr eaLnBrk="1">
              <a:lnSpc>
                <a:spcPct val="85000"/>
              </a:lnSpc>
              <a:buFont typeface="Monotype Sorts" charset="2"/>
              <a:buNone/>
            </a:pPr>
            <a:r>
              <a:rPr lang="zh-CN" altLang="fr-FR" sz="2000">
                <a:latin typeface="Courier New" charset="0"/>
              </a:rPr>
              <a:t>  函数参数： 字符型数组</a:t>
            </a:r>
            <a:r>
              <a:rPr lang="fr-FR" altLang="zh-CN" sz="2000">
                <a:latin typeface="Courier New" charset="0"/>
              </a:rPr>
              <a:t>srcStr</a:t>
            </a:r>
            <a:r>
              <a:rPr lang="zh-CN" altLang="fr-FR" sz="2000">
                <a:latin typeface="Courier New" charset="0"/>
              </a:rPr>
              <a:t>，存储源字符串</a:t>
            </a:r>
          </a:p>
          <a:p>
            <a:pPr eaLnBrk="1">
              <a:lnSpc>
                <a:spcPct val="85000"/>
              </a:lnSpc>
              <a:buFont typeface="Monotype Sorts" charset="2"/>
              <a:buNone/>
            </a:pPr>
            <a:r>
              <a:rPr lang="zh-CN" altLang="fr-FR" sz="2000">
                <a:latin typeface="Courier New" charset="0"/>
              </a:rPr>
              <a:t>           字符型数组</a:t>
            </a:r>
            <a:r>
              <a:rPr lang="fr-FR" altLang="zh-CN" sz="2000">
                <a:latin typeface="Courier New" charset="0"/>
              </a:rPr>
              <a:t>dstStr</a:t>
            </a:r>
            <a:r>
              <a:rPr lang="zh-CN" altLang="fr-FR" sz="2000">
                <a:latin typeface="Courier New" charset="0"/>
              </a:rPr>
              <a:t>，存储目的字符串</a:t>
            </a:r>
          </a:p>
          <a:p>
            <a:pPr eaLnBrk="1">
              <a:lnSpc>
                <a:spcPct val="85000"/>
              </a:lnSpc>
              <a:buFont typeface="Monotype Sorts" charset="2"/>
              <a:buNone/>
            </a:pPr>
            <a:r>
              <a:rPr lang="zh-CN" altLang="fr-FR" sz="2000">
                <a:latin typeface="Courier New" charset="0"/>
              </a:rPr>
              <a:t>  函数返回值：无</a:t>
            </a:r>
          </a:p>
          <a:p>
            <a:pPr eaLnBrk="1">
              <a:lnSpc>
                <a:spcPct val="85000"/>
              </a:lnSpc>
              <a:buFont typeface="Monotype Sorts" charset="2"/>
              <a:buNone/>
            </a:pPr>
            <a:r>
              <a:rPr lang="zh-CN" altLang="fr-FR" sz="2000">
                <a:latin typeface="Courier New" charset="0"/>
              </a:rPr>
              <a:t>*</a:t>
            </a:r>
            <a:r>
              <a:rPr lang="fr-FR" altLang="zh-CN" sz="2000">
                <a:latin typeface="Courier New" charset="0"/>
              </a:rPr>
              <a:t>/</a:t>
            </a:r>
          </a:p>
          <a:p>
            <a:pPr eaLnBrk="1">
              <a:lnSpc>
                <a:spcPct val="85000"/>
              </a:lnSpc>
              <a:buFont typeface="Monotype Sorts" charset="2"/>
              <a:buNone/>
            </a:pPr>
            <a:r>
              <a:rPr lang="fr-FR" altLang="zh-CN" sz="2000">
                <a:latin typeface="Courier New" charset="0"/>
              </a:rPr>
              <a:t>void  </a:t>
            </a:r>
            <a:r>
              <a:rPr lang="fr-FR" altLang="zh-CN" sz="2000">
                <a:solidFill>
                  <a:schemeClr val="tx1"/>
                </a:solidFill>
                <a:latin typeface="Courier New" charset="0"/>
              </a:rPr>
              <a:t>MyStrcpy(</a:t>
            </a:r>
            <a:r>
              <a:rPr lang="fr-FR" altLang="zh-CN" sz="2000">
                <a:solidFill>
                  <a:srgbClr val="0066FF"/>
                </a:solidFill>
                <a:latin typeface="Courier New" charset="0"/>
              </a:rPr>
              <a:t>char</a:t>
            </a:r>
            <a:r>
              <a:rPr lang="fr-FR" altLang="zh-CN" sz="2000">
                <a:solidFill>
                  <a:schemeClr val="tx1"/>
                </a:solidFill>
                <a:latin typeface="Courier New" charset="0"/>
              </a:rPr>
              <a:t> dstStr[], </a:t>
            </a:r>
            <a:r>
              <a:rPr lang="fr-FR" altLang="zh-CN" sz="2000">
                <a:solidFill>
                  <a:srgbClr val="0066FF"/>
                </a:solidFill>
                <a:latin typeface="Courier New" charset="0"/>
              </a:rPr>
              <a:t>char</a:t>
            </a:r>
            <a:r>
              <a:rPr lang="fr-FR" altLang="zh-CN" sz="2000">
                <a:solidFill>
                  <a:schemeClr val="tx1"/>
                </a:solidFill>
                <a:latin typeface="Courier New" charset="0"/>
              </a:rPr>
              <a:t> srcStr[])</a:t>
            </a:r>
          </a:p>
          <a:p>
            <a:pPr eaLnBrk="1">
              <a:lnSpc>
                <a:spcPct val="85000"/>
              </a:lnSpc>
              <a:buFont typeface="Monotype Sorts" charset="2"/>
              <a:buNone/>
            </a:pPr>
            <a:r>
              <a:rPr lang="fr-FR" altLang="zh-CN" sz="2000">
                <a:solidFill>
                  <a:schemeClr val="tx1"/>
                </a:solidFill>
                <a:latin typeface="Courier New" charset="0"/>
              </a:rPr>
              <a:t>{</a:t>
            </a:r>
          </a:p>
          <a:p>
            <a:pPr eaLnBrk="1">
              <a:lnSpc>
                <a:spcPct val="85000"/>
              </a:lnSpc>
              <a:buFont typeface="Monotype Sorts" charset="2"/>
              <a:buNone/>
            </a:pPr>
            <a:r>
              <a:rPr lang="fr-FR" altLang="zh-CN" sz="2000">
                <a:solidFill>
                  <a:schemeClr val="tx1"/>
                </a:solidFill>
                <a:latin typeface="Courier New" charset="0"/>
              </a:rPr>
              <a:t>	</a:t>
            </a:r>
            <a:r>
              <a:rPr lang="fr-FR" altLang="zh-CN" sz="2000">
                <a:solidFill>
                  <a:srgbClr val="0066FF"/>
                </a:solidFill>
                <a:latin typeface="Courier New" charset="0"/>
              </a:rPr>
              <a:t>int</a:t>
            </a:r>
            <a:r>
              <a:rPr lang="fr-FR" altLang="zh-CN" sz="2000">
                <a:solidFill>
                  <a:schemeClr val="tx1"/>
                </a:solidFill>
                <a:latin typeface="Courier New" charset="0"/>
              </a:rPr>
              <a:t>  i = 0;                      </a:t>
            </a:r>
          </a:p>
          <a:p>
            <a:pPr eaLnBrk="1">
              <a:lnSpc>
                <a:spcPct val="85000"/>
              </a:lnSpc>
              <a:buFont typeface="Monotype Sorts" charset="2"/>
              <a:buNone/>
            </a:pPr>
            <a:r>
              <a:rPr lang="fr-FR" altLang="zh-CN" sz="2000">
                <a:solidFill>
                  <a:schemeClr val="tx1"/>
                </a:solidFill>
                <a:latin typeface="Courier New" charset="0"/>
              </a:rPr>
              <a:t>	</a:t>
            </a:r>
            <a:r>
              <a:rPr lang="fr-FR" altLang="zh-CN" sz="2000">
                <a:solidFill>
                  <a:srgbClr val="0066FF"/>
                </a:solidFill>
                <a:latin typeface="Courier New" charset="0"/>
              </a:rPr>
              <a:t>while</a:t>
            </a:r>
            <a:r>
              <a:rPr lang="fr-FR" altLang="zh-CN" sz="2000">
                <a:solidFill>
                  <a:schemeClr val="tx1"/>
                </a:solidFill>
                <a:latin typeface="Courier New" charset="0"/>
              </a:rPr>
              <a:t> (srcStr[i] != '\0')</a:t>
            </a:r>
          </a:p>
          <a:p>
            <a:pPr eaLnBrk="1">
              <a:lnSpc>
                <a:spcPct val="85000"/>
              </a:lnSpc>
              <a:buFont typeface="Monotype Sorts" charset="2"/>
              <a:buNone/>
            </a:pPr>
            <a:r>
              <a:rPr lang="fr-FR" altLang="zh-CN" sz="2000">
                <a:solidFill>
                  <a:schemeClr val="tx1"/>
                </a:solidFill>
                <a:latin typeface="Courier New" charset="0"/>
              </a:rPr>
              <a:t>	{ </a:t>
            </a:r>
          </a:p>
          <a:p>
            <a:pPr eaLnBrk="1">
              <a:lnSpc>
                <a:spcPct val="85000"/>
              </a:lnSpc>
              <a:buFont typeface="Monotype Sorts" charset="2"/>
              <a:buNone/>
            </a:pPr>
            <a:r>
              <a:rPr lang="fr-FR" altLang="zh-CN" sz="2000">
                <a:solidFill>
                  <a:schemeClr val="tx1"/>
                </a:solidFill>
                <a:latin typeface="Courier New" charset="0"/>
              </a:rPr>
              <a:t>    	dstStr[i] = srcStr[i];   </a:t>
            </a:r>
          </a:p>
          <a:p>
            <a:pPr eaLnBrk="1">
              <a:lnSpc>
                <a:spcPct val="85000"/>
              </a:lnSpc>
              <a:buFont typeface="Monotype Sorts" charset="2"/>
              <a:buNone/>
            </a:pPr>
            <a:r>
              <a:rPr lang="fr-FR" altLang="zh-CN" sz="2000">
                <a:solidFill>
                  <a:schemeClr val="tx1"/>
                </a:solidFill>
                <a:latin typeface="Courier New" charset="0"/>
              </a:rPr>
              <a:t>    	i++; 	</a:t>
            </a:r>
          </a:p>
          <a:p>
            <a:pPr eaLnBrk="1">
              <a:lnSpc>
                <a:spcPct val="85000"/>
              </a:lnSpc>
              <a:buFont typeface="Monotype Sorts" charset="2"/>
              <a:buNone/>
            </a:pPr>
            <a:r>
              <a:rPr lang="fr-FR" altLang="zh-CN" sz="2000">
                <a:solidFill>
                  <a:schemeClr val="tx1"/>
                </a:solidFill>
                <a:latin typeface="Courier New" charset="0"/>
              </a:rPr>
              <a:t>   }</a:t>
            </a:r>
          </a:p>
          <a:p>
            <a:pPr eaLnBrk="1">
              <a:lnSpc>
                <a:spcPct val="85000"/>
              </a:lnSpc>
              <a:buFont typeface="Monotype Sorts" charset="2"/>
              <a:buNone/>
            </a:pPr>
            <a:r>
              <a:rPr lang="fr-FR" altLang="zh-CN" sz="2000">
                <a:solidFill>
                  <a:schemeClr val="tx1"/>
                </a:solidFill>
                <a:latin typeface="Courier New" charset="0"/>
              </a:rPr>
              <a:t>	dstStr[i] = '\0';</a:t>
            </a:r>
          </a:p>
          <a:p>
            <a:pPr eaLnBrk="1">
              <a:lnSpc>
                <a:spcPct val="85000"/>
              </a:lnSpc>
              <a:buFont typeface="Monotype Sorts" charset="2"/>
              <a:buNone/>
            </a:pPr>
            <a:r>
              <a:rPr lang="fr-FR" altLang="zh-CN" sz="2000">
                <a:solidFill>
                  <a:schemeClr val="tx1"/>
                </a:solidFill>
                <a:latin typeface="Courier New" charset="0"/>
              </a:rPr>
              <a:t>}</a:t>
            </a:r>
            <a:endParaRPr lang="zh-CN" altLang="en-US" sz="2000">
              <a:solidFill>
                <a:schemeClr val="tx1"/>
              </a:solidFill>
              <a:latin typeface="Courier New" charset="0"/>
            </a:endParaRPr>
          </a:p>
        </p:txBody>
      </p:sp>
      <p:sp>
        <p:nvSpPr>
          <p:cNvPr id="2" name="日期占位符 1"/>
          <p:cNvSpPr>
            <a:spLocks noGrp="1"/>
          </p:cNvSpPr>
          <p:nvPr>
            <p:ph type="dt" sz="half" idx="10"/>
          </p:nvPr>
        </p:nvSpPr>
        <p:spPr/>
        <p:txBody>
          <a:bodyPr/>
          <a:lstStyle/>
          <a:p>
            <a:fld id="{4A67DC97-C573-1A4F-97A2-49C3C12BCB11}"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685800" y="484632"/>
            <a:ext cx="7772400" cy="640112"/>
          </a:xfrm>
        </p:spPr>
        <p:txBody>
          <a:bodyPr>
            <a:normAutofit fontScale="90000"/>
          </a:bodyPr>
          <a:lstStyle/>
          <a:p>
            <a:pPr>
              <a:defRPr/>
            </a:pPr>
            <a:r>
              <a:rPr lang="zh-CN" altLang="en-US">
                <a:effectLst>
                  <a:outerShdw blurRad="38100" dist="38100" dir="2700000" algn="tl">
                    <a:srgbClr val="DDDDDD"/>
                  </a:outerShdw>
                </a:effectLst>
              </a:rPr>
              <a:t>例 字符串拷贝</a:t>
            </a:r>
          </a:p>
        </p:txBody>
      </p:sp>
      <p:sp>
        <p:nvSpPr>
          <p:cNvPr id="451587" name="Rectangle 3"/>
          <p:cNvSpPr>
            <a:spLocks noGrp="1" noChangeArrowheads="1"/>
          </p:cNvSpPr>
          <p:nvPr>
            <p:ph idx="1"/>
          </p:nvPr>
        </p:nvSpPr>
        <p:spPr>
          <a:xfrm>
            <a:off x="323850" y="1484313"/>
            <a:ext cx="8569325" cy="5113337"/>
          </a:xfrm>
        </p:spPr>
        <p:txBody>
          <a:bodyPr>
            <a:normAutofit fontScale="92500" lnSpcReduction="20000"/>
          </a:bodyPr>
          <a:lstStyle/>
          <a:p>
            <a:pPr eaLnBrk="1">
              <a:lnSpc>
                <a:spcPct val="75000"/>
              </a:lnSpc>
            </a:pPr>
            <a:r>
              <a:rPr lang="zh-CN" altLang="en-US">
                <a:solidFill>
                  <a:schemeClr val="accent2"/>
                </a:solidFill>
                <a:latin typeface="Courier New" charset="0"/>
              </a:rPr>
              <a:t>方法</a:t>
            </a:r>
            <a:r>
              <a:rPr lang="en-US" altLang="zh-CN">
                <a:solidFill>
                  <a:schemeClr val="accent2"/>
                </a:solidFill>
                <a:latin typeface="Courier New" charset="0"/>
              </a:rPr>
              <a:t>2</a:t>
            </a:r>
            <a:r>
              <a:rPr lang="zh-CN" altLang="en-US">
                <a:solidFill>
                  <a:schemeClr val="accent2"/>
                </a:solidFill>
                <a:latin typeface="Courier New" charset="0"/>
              </a:rPr>
              <a:t>：用字符指针编程实现 </a:t>
            </a:r>
          </a:p>
          <a:p>
            <a:pPr eaLnBrk="1">
              <a:lnSpc>
                <a:spcPct val="75000"/>
              </a:lnSpc>
              <a:buFont typeface="Monotype Sorts" charset="2"/>
              <a:buNone/>
            </a:pPr>
            <a:r>
              <a:rPr lang="fr-FR" altLang="zh-CN" sz="2000">
                <a:solidFill>
                  <a:srgbClr val="0066FF"/>
                </a:solidFill>
                <a:latin typeface="Courier New" charset="0"/>
              </a:rPr>
              <a:t>/*</a:t>
            </a:r>
            <a:r>
              <a:rPr lang="zh-CN" altLang="fr-FR" sz="2000">
                <a:solidFill>
                  <a:srgbClr val="0066FF"/>
                </a:solidFill>
                <a:latin typeface="Courier New" charset="0"/>
              </a:rPr>
              <a:t>函数功能： 字符串拷贝</a:t>
            </a:r>
          </a:p>
          <a:p>
            <a:pPr eaLnBrk="1">
              <a:lnSpc>
                <a:spcPct val="75000"/>
              </a:lnSpc>
              <a:buFont typeface="Monotype Sorts" charset="2"/>
              <a:buNone/>
            </a:pPr>
            <a:r>
              <a:rPr lang="zh-CN" altLang="fr-FR" sz="2000">
                <a:solidFill>
                  <a:srgbClr val="0066FF"/>
                </a:solidFill>
                <a:latin typeface="Courier New" charset="0"/>
              </a:rPr>
              <a:t>  函数参数： 字符型指针</a:t>
            </a:r>
            <a:r>
              <a:rPr lang="fr-FR" altLang="zh-CN" sz="2000">
                <a:solidFill>
                  <a:srgbClr val="0066FF"/>
                </a:solidFill>
                <a:latin typeface="Courier New" charset="0"/>
              </a:rPr>
              <a:t>srcStr</a:t>
            </a:r>
            <a:r>
              <a:rPr lang="zh-CN" altLang="fr-FR" sz="2000">
                <a:solidFill>
                  <a:srgbClr val="0066FF"/>
                </a:solidFill>
                <a:latin typeface="Courier New" charset="0"/>
              </a:rPr>
              <a:t>，指向源字符串</a:t>
            </a:r>
          </a:p>
          <a:p>
            <a:pPr eaLnBrk="1">
              <a:lnSpc>
                <a:spcPct val="75000"/>
              </a:lnSpc>
              <a:buFont typeface="Monotype Sorts" charset="2"/>
              <a:buNone/>
            </a:pPr>
            <a:r>
              <a:rPr lang="zh-CN" altLang="fr-FR" sz="2000">
                <a:solidFill>
                  <a:srgbClr val="0066FF"/>
                </a:solidFill>
                <a:latin typeface="Courier New" charset="0"/>
              </a:rPr>
              <a:t>           字符型指针</a:t>
            </a:r>
            <a:r>
              <a:rPr lang="fr-FR" altLang="zh-CN" sz="2000">
                <a:solidFill>
                  <a:srgbClr val="0066FF"/>
                </a:solidFill>
                <a:latin typeface="Courier New" charset="0"/>
              </a:rPr>
              <a:t>dstStr</a:t>
            </a:r>
            <a:r>
              <a:rPr lang="zh-CN" altLang="fr-FR" sz="2000">
                <a:solidFill>
                  <a:srgbClr val="0066FF"/>
                </a:solidFill>
                <a:latin typeface="Courier New" charset="0"/>
              </a:rPr>
              <a:t>，指向目的字符串</a:t>
            </a:r>
          </a:p>
          <a:p>
            <a:pPr eaLnBrk="1">
              <a:lnSpc>
                <a:spcPct val="75000"/>
              </a:lnSpc>
              <a:buFont typeface="Monotype Sorts" charset="2"/>
              <a:buNone/>
            </a:pPr>
            <a:r>
              <a:rPr lang="zh-CN" altLang="fr-FR" sz="2000">
                <a:solidFill>
                  <a:srgbClr val="0066FF"/>
                </a:solidFill>
                <a:latin typeface="Courier New" charset="0"/>
              </a:rPr>
              <a:t>  函数返回值：无</a:t>
            </a:r>
          </a:p>
          <a:p>
            <a:pPr eaLnBrk="1">
              <a:lnSpc>
                <a:spcPct val="75000"/>
              </a:lnSpc>
              <a:buFont typeface="Monotype Sorts" charset="2"/>
              <a:buNone/>
            </a:pPr>
            <a:r>
              <a:rPr lang="zh-CN" altLang="fr-FR" sz="2000">
                <a:solidFill>
                  <a:srgbClr val="0066FF"/>
                </a:solidFill>
                <a:latin typeface="Courier New" charset="0"/>
              </a:rPr>
              <a:t>*</a:t>
            </a:r>
            <a:r>
              <a:rPr lang="fr-FR" altLang="zh-CN" sz="2000">
                <a:solidFill>
                  <a:srgbClr val="0066FF"/>
                </a:solidFill>
                <a:latin typeface="Courier New" charset="0"/>
              </a:rPr>
              <a:t>/</a:t>
            </a:r>
          </a:p>
          <a:p>
            <a:pPr eaLnBrk="1">
              <a:lnSpc>
                <a:spcPct val="75000"/>
              </a:lnSpc>
              <a:buFont typeface="Monotype Sorts" charset="2"/>
              <a:buNone/>
            </a:pPr>
            <a:r>
              <a:rPr lang="fr-FR" altLang="zh-CN" sz="2000">
                <a:solidFill>
                  <a:srgbClr val="0066FF"/>
                </a:solidFill>
                <a:latin typeface="Courier New" charset="0"/>
              </a:rPr>
              <a:t>void</a:t>
            </a:r>
            <a:r>
              <a:rPr lang="fr-FR" altLang="zh-CN" sz="2000">
                <a:solidFill>
                  <a:schemeClr val="tx1"/>
                </a:solidFill>
                <a:latin typeface="Courier New" charset="0"/>
              </a:rPr>
              <a:t>  MyStrcpy(</a:t>
            </a:r>
            <a:r>
              <a:rPr lang="fr-FR" altLang="zh-CN" sz="2000">
                <a:solidFill>
                  <a:srgbClr val="0066FF"/>
                </a:solidFill>
                <a:latin typeface="Courier New" charset="0"/>
              </a:rPr>
              <a:t>char</a:t>
            </a:r>
            <a:r>
              <a:rPr lang="fr-FR" altLang="zh-CN" sz="2000">
                <a:solidFill>
                  <a:schemeClr val="tx1"/>
                </a:solidFill>
                <a:latin typeface="Courier New" charset="0"/>
              </a:rPr>
              <a:t> *dstStr, </a:t>
            </a:r>
            <a:r>
              <a:rPr lang="fr-FR" altLang="zh-CN" sz="2000">
                <a:solidFill>
                  <a:srgbClr val="0066FF"/>
                </a:solidFill>
                <a:latin typeface="Courier New" charset="0"/>
              </a:rPr>
              <a:t>const char</a:t>
            </a:r>
            <a:r>
              <a:rPr lang="fr-FR" altLang="zh-CN" sz="2000">
                <a:solidFill>
                  <a:schemeClr val="tx1"/>
                </a:solidFill>
                <a:latin typeface="Courier New" charset="0"/>
              </a:rPr>
              <a:t> *srcStr)</a:t>
            </a:r>
          </a:p>
          <a:p>
            <a:pPr eaLnBrk="1">
              <a:lnSpc>
                <a:spcPct val="75000"/>
              </a:lnSpc>
              <a:buFont typeface="Monotype Sorts" charset="2"/>
              <a:buNone/>
            </a:pPr>
            <a:r>
              <a:rPr lang="fr-FR" altLang="zh-CN" sz="2000">
                <a:solidFill>
                  <a:schemeClr val="tx1"/>
                </a:solidFill>
                <a:latin typeface="Courier New" charset="0"/>
              </a:rPr>
              <a:t>{</a:t>
            </a:r>
          </a:p>
          <a:p>
            <a:pPr eaLnBrk="1">
              <a:lnSpc>
                <a:spcPct val="75000"/>
              </a:lnSpc>
              <a:buFont typeface="Monotype Sorts" charset="2"/>
              <a:buNone/>
            </a:pPr>
            <a:r>
              <a:rPr lang="fr-FR" altLang="zh-CN" sz="2000">
                <a:solidFill>
                  <a:schemeClr val="tx1"/>
                </a:solidFill>
                <a:latin typeface="Courier New" charset="0"/>
              </a:rPr>
              <a:t>	</a:t>
            </a:r>
            <a:r>
              <a:rPr lang="fr-FR" altLang="zh-CN" sz="2000">
                <a:solidFill>
                  <a:srgbClr val="0066FF"/>
                </a:solidFill>
                <a:latin typeface="Courier New" charset="0"/>
              </a:rPr>
              <a:t>while</a:t>
            </a:r>
            <a:r>
              <a:rPr lang="fr-FR" altLang="zh-CN" sz="2000">
                <a:solidFill>
                  <a:schemeClr val="tx1"/>
                </a:solidFill>
                <a:latin typeface="Courier New" charset="0"/>
              </a:rPr>
              <a:t> (*srcStr != '\0')</a:t>
            </a:r>
          </a:p>
          <a:p>
            <a:pPr eaLnBrk="1">
              <a:lnSpc>
                <a:spcPct val="75000"/>
              </a:lnSpc>
              <a:buFont typeface="Monotype Sorts" charset="2"/>
              <a:buNone/>
            </a:pPr>
            <a:r>
              <a:rPr lang="fr-FR" altLang="zh-CN" sz="2000">
                <a:solidFill>
                  <a:schemeClr val="tx1"/>
                </a:solidFill>
                <a:latin typeface="Courier New" charset="0"/>
              </a:rPr>
              <a:t>	{ </a:t>
            </a:r>
          </a:p>
          <a:p>
            <a:pPr eaLnBrk="1">
              <a:lnSpc>
                <a:spcPct val="75000"/>
              </a:lnSpc>
              <a:buFont typeface="Monotype Sorts" charset="2"/>
              <a:buNone/>
            </a:pPr>
            <a:r>
              <a:rPr lang="fr-FR" altLang="zh-CN" sz="2000">
                <a:solidFill>
                  <a:schemeClr val="tx1"/>
                </a:solidFill>
                <a:latin typeface="Courier New" charset="0"/>
              </a:rPr>
              <a:t>    	*dstStr = *srcStr;    </a:t>
            </a:r>
          </a:p>
          <a:p>
            <a:pPr eaLnBrk="1">
              <a:lnSpc>
                <a:spcPct val="75000"/>
              </a:lnSpc>
              <a:buFont typeface="Monotype Sorts" charset="2"/>
              <a:buNone/>
            </a:pPr>
            <a:r>
              <a:rPr lang="fr-FR" altLang="zh-CN" sz="2000">
                <a:solidFill>
                  <a:schemeClr val="tx1"/>
                </a:solidFill>
                <a:latin typeface="Courier New" charset="0"/>
              </a:rPr>
              <a:t>    	srcStr++; </a:t>
            </a:r>
          </a:p>
          <a:p>
            <a:pPr eaLnBrk="1">
              <a:lnSpc>
                <a:spcPct val="75000"/>
              </a:lnSpc>
              <a:buFont typeface="Monotype Sorts" charset="2"/>
              <a:buNone/>
            </a:pPr>
            <a:r>
              <a:rPr lang="fr-FR" altLang="zh-CN" sz="2000">
                <a:solidFill>
                  <a:schemeClr val="tx1"/>
                </a:solidFill>
                <a:latin typeface="Courier New" charset="0"/>
              </a:rPr>
              <a:t>		dstStr++;               </a:t>
            </a:r>
          </a:p>
          <a:p>
            <a:pPr eaLnBrk="1">
              <a:lnSpc>
                <a:spcPct val="75000"/>
              </a:lnSpc>
              <a:buFont typeface="Monotype Sorts" charset="2"/>
              <a:buNone/>
            </a:pPr>
            <a:r>
              <a:rPr lang="fr-FR" altLang="zh-CN" sz="2000">
                <a:solidFill>
                  <a:schemeClr val="tx1"/>
                </a:solidFill>
                <a:latin typeface="Courier New" charset="0"/>
              </a:rPr>
              <a:t>	}</a:t>
            </a:r>
          </a:p>
          <a:p>
            <a:pPr eaLnBrk="1">
              <a:lnSpc>
                <a:spcPct val="75000"/>
              </a:lnSpc>
              <a:buFont typeface="Monotype Sorts" charset="2"/>
              <a:buNone/>
            </a:pPr>
            <a:r>
              <a:rPr lang="fr-FR" altLang="zh-CN" sz="2000">
                <a:solidFill>
                  <a:schemeClr val="tx1"/>
                </a:solidFill>
                <a:latin typeface="Courier New" charset="0"/>
              </a:rPr>
              <a:t>	*dstStr = '\0';           </a:t>
            </a:r>
          </a:p>
          <a:p>
            <a:pPr eaLnBrk="1">
              <a:lnSpc>
                <a:spcPct val="75000"/>
              </a:lnSpc>
              <a:buFont typeface="Monotype Sorts" charset="2"/>
              <a:buNone/>
            </a:pPr>
            <a:r>
              <a:rPr lang="fr-FR" altLang="zh-CN" sz="2000">
                <a:solidFill>
                  <a:schemeClr val="tx1"/>
                </a:solidFill>
                <a:latin typeface="Courier New" charset="0"/>
              </a:rPr>
              <a:t>}</a:t>
            </a:r>
            <a:endParaRPr lang="zh-CN" altLang="en-US" sz="2000">
              <a:solidFill>
                <a:schemeClr val="tx1"/>
              </a:solidFill>
              <a:latin typeface="Courier New" charset="0"/>
            </a:endParaRPr>
          </a:p>
        </p:txBody>
      </p:sp>
      <p:sp>
        <p:nvSpPr>
          <p:cNvPr id="2" name="日期占位符 1"/>
          <p:cNvSpPr>
            <a:spLocks noGrp="1"/>
          </p:cNvSpPr>
          <p:nvPr>
            <p:ph type="dt" sz="half" idx="10"/>
          </p:nvPr>
        </p:nvSpPr>
        <p:spPr/>
        <p:txBody>
          <a:bodyPr/>
          <a:lstStyle/>
          <a:p>
            <a:fld id="{5E0B8572-6BA2-9549-B156-B0DE720C272B}"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685800" y="484632"/>
            <a:ext cx="7772400" cy="640112"/>
          </a:xfrm>
        </p:spPr>
        <p:txBody>
          <a:bodyPr>
            <a:normAutofit fontScale="90000"/>
          </a:bodyPr>
          <a:lstStyle/>
          <a:p>
            <a:r>
              <a:rPr lang="zh-CN" altLang="en-US" dirty="0"/>
              <a:t>例 字符串拷贝</a:t>
            </a:r>
            <a:r>
              <a:rPr lang="en-US" altLang="zh-CN" dirty="0"/>
              <a:t>(</a:t>
            </a:r>
            <a:r>
              <a:rPr lang="zh-CN" altLang="en-US" b="1" dirty="0">
                <a:solidFill>
                  <a:srgbClr val="00B050"/>
                </a:solidFill>
              </a:rPr>
              <a:t>简洁之美</a:t>
            </a:r>
            <a:r>
              <a:rPr lang="zh-CN" altLang="en-US" dirty="0"/>
              <a:t>）</a:t>
            </a:r>
          </a:p>
        </p:txBody>
      </p:sp>
      <p:sp>
        <p:nvSpPr>
          <p:cNvPr id="451587" name="Rectangle 3"/>
          <p:cNvSpPr>
            <a:spLocks noGrp="1" noChangeArrowheads="1"/>
          </p:cNvSpPr>
          <p:nvPr>
            <p:ph idx="1"/>
          </p:nvPr>
        </p:nvSpPr>
        <p:spPr>
          <a:xfrm>
            <a:off x="323850" y="1484313"/>
            <a:ext cx="8569325" cy="5113337"/>
          </a:xfrm>
        </p:spPr>
        <p:txBody>
          <a:bodyPr/>
          <a:lstStyle/>
          <a:p>
            <a:pPr eaLnBrk="1">
              <a:lnSpc>
                <a:spcPct val="75000"/>
              </a:lnSpc>
            </a:pPr>
            <a:r>
              <a:rPr lang="zh-CN" altLang="en-US" dirty="0">
                <a:solidFill>
                  <a:schemeClr val="accent2"/>
                </a:solidFill>
                <a:latin typeface="Courier New" charset="0"/>
              </a:rPr>
              <a:t>方法</a:t>
            </a:r>
            <a:r>
              <a:rPr lang="en-US" altLang="zh-CN" dirty="0">
                <a:solidFill>
                  <a:schemeClr val="accent2"/>
                </a:solidFill>
                <a:latin typeface="Courier New" charset="0"/>
              </a:rPr>
              <a:t>2</a:t>
            </a:r>
            <a:r>
              <a:rPr lang="zh-CN" altLang="en-US" dirty="0">
                <a:solidFill>
                  <a:schemeClr val="accent2"/>
                </a:solidFill>
                <a:latin typeface="Courier New" charset="0"/>
              </a:rPr>
              <a:t>：用字符指针编程实现 </a:t>
            </a:r>
          </a:p>
          <a:p>
            <a:pPr eaLnBrk="1">
              <a:lnSpc>
                <a:spcPct val="75000"/>
              </a:lnSpc>
              <a:buFont typeface="Monotype Sorts" charset="2"/>
              <a:buNone/>
            </a:pPr>
            <a:r>
              <a:rPr lang="fr-FR" altLang="zh-CN" sz="2000" dirty="0">
                <a:solidFill>
                  <a:srgbClr val="0066FF"/>
                </a:solidFill>
                <a:latin typeface="Courier New" charset="0"/>
              </a:rPr>
              <a:t>/*</a:t>
            </a:r>
            <a:r>
              <a:rPr lang="zh-CN" altLang="fr-FR" sz="2000" dirty="0">
                <a:solidFill>
                  <a:srgbClr val="0066FF"/>
                </a:solidFill>
                <a:latin typeface="Courier New" charset="0"/>
              </a:rPr>
              <a:t>函数功能： 字符串拷贝</a:t>
            </a:r>
          </a:p>
          <a:p>
            <a:pPr eaLnBrk="1">
              <a:lnSpc>
                <a:spcPct val="75000"/>
              </a:lnSpc>
              <a:buFont typeface="Monotype Sorts" charset="2"/>
              <a:buNone/>
            </a:pPr>
            <a:r>
              <a:rPr lang="zh-CN" altLang="fr-FR" sz="2000" dirty="0">
                <a:solidFill>
                  <a:srgbClr val="0066FF"/>
                </a:solidFill>
                <a:latin typeface="Courier New" charset="0"/>
              </a:rPr>
              <a:t>  函数参数： 字符型指针</a:t>
            </a:r>
            <a:r>
              <a:rPr lang="fr-FR" altLang="zh-CN" sz="2000" dirty="0" err="1">
                <a:solidFill>
                  <a:srgbClr val="0066FF"/>
                </a:solidFill>
                <a:latin typeface="Courier New" charset="0"/>
              </a:rPr>
              <a:t>srcStr</a:t>
            </a:r>
            <a:r>
              <a:rPr lang="zh-CN" altLang="fr-FR" sz="2000" dirty="0">
                <a:solidFill>
                  <a:srgbClr val="0066FF"/>
                </a:solidFill>
                <a:latin typeface="Courier New" charset="0"/>
              </a:rPr>
              <a:t>，指向源字符串</a:t>
            </a:r>
          </a:p>
          <a:p>
            <a:pPr eaLnBrk="1">
              <a:lnSpc>
                <a:spcPct val="75000"/>
              </a:lnSpc>
              <a:buFont typeface="Monotype Sorts" charset="2"/>
              <a:buNone/>
            </a:pPr>
            <a:r>
              <a:rPr lang="zh-CN" altLang="fr-FR" sz="2000" dirty="0">
                <a:solidFill>
                  <a:srgbClr val="0066FF"/>
                </a:solidFill>
                <a:latin typeface="Courier New" charset="0"/>
              </a:rPr>
              <a:t>           字符型指针</a:t>
            </a:r>
            <a:r>
              <a:rPr lang="fr-FR" altLang="zh-CN" sz="2000" dirty="0" err="1">
                <a:solidFill>
                  <a:srgbClr val="0066FF"/>
                </a:solidFill>
                <a:latin typeface="Courier New" charset="0"/>
              </a:rPr>
              <a:t>dstStr</a:t>
            </a:r>
            <a:r>
              <a:rPr lang="zh-CN" altLang="fr-FR" sz="2000" dirty="0">
                <a:solidFill>
                  <a:srgbClr val="0066FF"/>
                </a:solidFill>
                <a:latin typeface="Courier New" charset="0"/>
              </a:rPr>
              <a:t>，指向目的字符串</a:t>
            </a:r>
          </a:p>
          <a:p>
            <a:pPr eaLnBrk="1">
              <a:lnSpc>
                <a:spcPct val="75000"/>
              </a:lnSpc>
              <a:buFont typeface="Monotype Sorts" charset="2"/>
              <a:buNone/>
            </a:pPr>
            <a:r>
              <a:rPr lang="zh-CN" altLang="fr-FR" sz="2000" dirty="0">
                <a:solidFill>
                  <a:srgbClr val="0066FF"/>
                </a:solidFill>
                <a:latin typeface="Courier New" charset="0"/>
              </a:rPr>
              <a:t>  函数返回值：无</a:t>
            </a:r>
          </a:p>
          <a:p>
            <a:pPr eaLnBrk="1">
              <a:lnSpc>
                <a:spcPct val="75000"/>
              </a:lnSpc>
              <a:buFont typeface="Monotype Sorts" charset="2"/>
              <a:buNone/>
            </a:pPr>
            <a:r>
              <a:rPr lang="zh-CN" altLang="fr-FR" sz="2000" dirty="0">
                <a:solidFill>
                  <a:srgbClr val="0066FF"/>
                </a:solidFill>
                <a:latin typeface="Courier New" charset="0"/>
              </a:rPr>
              <a:t>*</a:t>
            </a:r>
            <a:r>
              <a:rPr lang="fr-FR" altLang="zh-CN" sz="2000" dirty="0">
                <a:solidFill>
                  <a:srgbClr val="0066FF"/>
                </a:solidFill>
                <a:latin typeface="Courier New" charset="0"/>
              </a:rPr>
              <a:t>/</a:t>
            </a:r>
          </a:p>
          <a:p>
            <a:pPr eaLnBrk="1">
              <a:lnSpc>
                <a:spcPct val="75000"/>
              </a:lnSpc>
              <a:buFont typeface="Monotype Sorts" charset="2"/>
              <a:buNone/>
            </a:pPr>
            <a:r>
              <a:rPr lang="fr-FR" altLang="zh-CN" sz="2000" dirty="0" err="1">
                <a:solidFill>
                  <a:srgbClr val="0066FF"/>
                </a:solidFill>
                <a:latin typeface="Courier New" charset="0"/>
              </a:rPr>
              <a:t>void</a:t>
            </a:r>
            <a:r>
              <a:rPr lang="fr-FR" altLang="zh-CN" sz="2000" dirty="0">
                <a:solidFill>
                  <a:schemeClr val="tx1"/>
                </a:solidFill>
                <a:latin typeface="Courier New" charset="0"/>
              </a:rPr>
              <a:t>  </a:t>
            </a:r>
            <a:r>
              <a:rPr lang="fr-FR" altLang="zh-CN" sz="2000" dirty="0" err="1">
                <a:solidFill>
                  <a:schemeClr val="tx1"/>
                </a:solidFill>
                <a:latin typeface="Courier New" charset="0"/>
              </a:rPr>
              <a:t>MyStrcpy</a:t>
            </a:r>
            <a:r>
              <a:rPr lang="fr-FR" altLang="zh-CN" sz="2000" dirty="0">
                <a:solidFill>
                  <a:schemeClr val="tx1"/>
                </a:solidFill>
                <a:latin typeface="Courier New" charset="0"/>
              </a:rPr>
              <a:t>(</a:t>
            </a:r>
            <a:r>
              <a:rPr lang="fr-FR" altLang="zh-CN" sz="2000" dirty="0">
                <a:solidFill>
                  <a:srgbClr val="0066FF"/>
                </a:solidFill>
                <a:latin typeface="Courier New" charset="0"/>
              </a:rPr>
              <a:t>char</a:t>
            </a:r>
            <a:r>
              <a:rPr lang="fr-FR" altLang="zh-CN" sz="2000" dirty="0">
                <a:solidFill>
                  <a:schemeClr val="tx1"/>
                </a:solidFill>
                <a:latin typeface="Courier New" charset="0"/>
              </a:rPr>
              <a:t> *</a:t>
            </a:r>
            <a:r>
              <a:rPr lang="fr-FR" altLang="zh-CN" sz="2000" dirty="0" err="1">
                <a:solidFill>
                  <a:schemeClr val="tx1"/>
                </a:solidFill>
                <a:latin typeface="Courier New" charset="0"/>
              </a:rPr>
              <a:t>dstStr</a:t>
            </a:r>
            <a:r>
              <a:rPr lang="fr-FR" altLang="zh-CN" sz="2000" dirty="0">
                <a:solidFill>
                  <a:schemeClr val="tx1"/>
                </a:solidFill>
                <a:latin typeface="Courier New" charset="0"/>
              </a:rPr>
              <a:t>, </a:t>
            </a:r>
            <a:r>
              <a:rPr lang="fr-FR" altLang="zh-CN" sz="2000" dirty="0" err="1">
                <a:solidFill>
                  <a:srgbClr val="0066FF"/>
                </a:solidFill>
                <a:latin typeface="Courier New" charset="0"/>
              </a:rPr>
              <a:t>const</a:t>
            </a:r>
            <a:r>
              <a:rPr lang="fr-FR" altLang="zh-CN" sz="2000" dirty="0">
                <a:solidFill>
                  <a:srgbClr val="0066FF"/>
                </a:solidFill>
                <a:latin typeface="Courier New" charset="0"/>
              </a:rPr>
              <a:t> char</a:t>
            </a:r>
            <a:r>
              <a:rPr lang="fr-FR" altLang="zh-CN" sz="2000" dirty="0">
                <a:solidFill>
                  <a:schemeClr val="tx1"/>
                </a:solidFill>
                <a:latin typeface="Courier New" charset="0"/>
              </a:rPr>
              <a:t> *</a:t>
            </a:r>
            <a:r>
              <a:rPr lang="fr-FR" altLang="zh-CN" sz="2000" dirty="0" err="1">
                <a:solidFill>
                  <a:schemeClr val="tx1"/>
                </a:solidFill>
                <a:latin typeface="Courier New" charset="0"/>
              </a:rPr>
              <a:t>srcStr</a:t>
            </a:r>
            <a:r>
              <a:rPr lang="fr-FR" altLang="zh-CN" sz="2000" dirty="0">
                <a:solidFill>
                  <a:schemeClr val="tx1"/>
                </a:solidFill>
                <a:latin typeface="Courier New" charset="0"/>
              </a:rPr>
              <a:t>)</a:t>
            </a:r>
          </a:p>
          <a:p>
            <a:pPr eaLnBrk="1">
              <a:lnSpc>
                <a:spcPct val="75000"/>
              </a:lnSpc>
              <a:buFont typeface="Monotype Sorts" charset="2"/>
              <a:buNone/>
            </a:pPr>
            <a:r>
              <a:rPr lang="fr-FR" altLang="zh-CN" sz="2000" dirty="0">
                <a:solidFill>
                  <a:schemeClr val="tx1"/>
                </a:solidFill>
                <a:latin typeface="Courier New" charset="0"/>
              </a:rPr>
              <a:t>{</a:t>
            </a:r>
          </a:p>
          <a:p>
            <a:pPr eaLnBrk="1">
              <a:lnSpc>
                <a:spcPct val="75000"/>
              </a:lnSpc>
              <a:buFont typeface="Monotype Sorts" charset="2"/>
              <a:buNone/>
            </a:pPr>
            <a:r>
              <a:rPr lang="fr-FR" altLang="zh-CN" sz="2000" dirty="0">
                <a:solidFill>
                  <a:schemeClr val="tx1"/>
                </a:solidFill>
                <a:latin typeface="Courier New" charset="0"/>
              </a:rPr>
              <a:t>	</a:t>
            </a:r>
            <a:r>
              <a:rPr lang="fr-FR" altLang="zh-CN" sz="2000" dirty="0" err="1">
                <a:solidFill>
                  <a:srgbClr val="0066FF"/>
                </a:solidFill>
                <a:latin typeface="Courier New" charset="0"/>
              </a:rPr>
              <a:t>while</a:t>
            </a:r>
            <a:r>
              <a:rPr lang="fr-FR" altLang="zh-CN" sz="2000" dirty="0">
                <a:solidFill>
                  <a:schemeClr val="tx1"/>
                </a:solidFill>
                <a:latin typeface="Courier New" charset="0"/>
              </a:rPr>
              <a:t> (*</a:t>
            </a:r>
            <a:r>
              <a:rPr lang="fr-FR" altLang="zh-CN" sz="2000" dirty="0" err="1">
                <a:solidFill>
                  <a:schemeClr val="tx1"/>
                </a:solidFill>
                <a:latin typeface="Courier New" charset="0"/>
              </a:rPr>
              <a:t>dstStr</a:t>
            </a:r>
            <a:r>
              <a:rPr lang="en-US" altLang="zh-CN" sz="2000" dirty="0">
                <a:solidFill>
                  <a:schemeClr val="tx1"/>
                </a:solidFill>
                <a:latin typeface="Courier New" charset="0"/>
              </a:rPr>
              <a:t>++</a:t>
            </a:r>
            <a:r>
              <a:rPr lang="fr-FR" altLang="zh-CN" sz="2000" dirty="0">
                <a:solidFill>
                  <a:schemeClr val="tx1"/>
                </a:solidFill>
                <a:latin typeface="Courier New" charset="0"/>
              </a:rPr>
              <a:t> = *</a:t>
            </a:r>
            <a:r>
              <a:rPr lang="fr-FR" altLang="zh-CN" sz="2000" dirty="0" err="1">
                <a:solidFill>
                  <a:schemeClr val="tx1"/>
                </a:solidFill>
                <a:latin typeface="Courier New" charset="0"/>
              </a:rPr>
              <a:t>srcStr</a:t>
            </a:r>
            <a:r>
              <a:rPr lang="en-US" altLang="zh-CN" sz="2000" dirty="0">
                <a:solidFill>
                  <a:schemeClr val="tx1"/>
                </a:solidFill>
                <a:latin typeface="Courier New" charset="0"/>
              </a:rPr>
              <a:t>++</a:t>
            </a:r>
            <a:r>
              <a:rPr lang="fr-FR" altLang="zh-CN" sz="2000" dirty="0">
                <a:solidFill>
                  <a:schemeClr val="tx1"/>
                </a:solidFill>
                <a:latin typeface="Courier New" charset="0"/>
              </a:rPr>
              <a:t>){}</a:t>
            </a:r>
          </a:p>
          <a:p>
            <a:pPr eaLnBrk="1">
              <a:lnSpc>
                <a:spcPct val="75000"/>
              </a:lnSpc>
              <a:buFont typeface="Monotype Sorts" charset="2"/>
              <a:buNone/>
            </a:pPr>
            <a:r>
              <a:rPr lang="fr-FR" altLang="zh-CN" sz="2000" dirty="0">
                <a:solidFill>
                  <a:schemeClr val="tx1"/>
                </a:solidFill>
                <a:latin typeface="Courier New" charset="0"/>
              </a:rPr>
              <a:t>  *</a:t>
            </a:r>
            <a:r>
              <a:rPr lang="fr-FR" altLang="zh-CN" sz="2000" dirty="0" err="1">
                <a:solidFill>
                  <a:schemeClr val="tx1"/>
                </a:solidFill>
                <a:latin typeface="Courier New" charset="0"/>
              </a:rPr>
              <a:t>dstStr</a:t>
            </a:r>
            <a:r>
              <a:rPr lang="fr-FR" altLang="zh-CN" sz="2000" dirty="0">
                <a:solidFill>
                  <a:schemeClr val="tx1"/>
                </a:solidFill>
                <a:latin typeface="Courier New" charset="0"/>
              </a:rPr>
              <a:t> = '\0';           </a:t>
            </a:r>
          </a:p>
          <a:p>
            <a:pPr eaLnBrk="1">
              <a:lnSpc>
                <a:spcPct val="75000"/>
              </a:lnSpc>
              <a:buFont typeface="Monotype Sorts" charset="2"/>
              <a:buNone/>
            </a:pPr>
            <a:r>
              <a:rPr lang="fr-FR" altLang="zh-CN" sz="2000" dirty="0">
                <a:solidFill>
                  <a:schemeClr val="tx1"/>
                </a:solidFill>
                <a:latin typeface="Courier New" charset="0"/>
              </a:rPr>
              <a:t>}</a:t>
            </a:r>
            <a:endParaRPr lang="zh-CN" altLang="en-US" sz="2000" dirty="0">
              <a:solidFill>
                <a:schemeClr val="tx1"/>
              </a:solidFill>
              <a:latin typeface="Courier New" charset="0"/>
            </a:endParaRPr>
          </a:p>
        </p:txBody>
      </p:sp>
      <p:sp>
        <p:nvSpPr>
          <p:cNvPr id="2" name="日期占位符 1"/>
          <p:cNvSpPr>
            <a:spLocks noGrp="1"/>
          </p:cNvSpPr>
          <p:nvPr>
            <p:ph type="dt" sz="half" idx="10"/>
          </p:nvPr>
        </p:nvSpPr>
        <p:spPr/>
        <p:txBody>
          <a:bodyPr/>
          <a:lstStyle/>
          <a:p>
            <a:fld id="{AA9DAF87-7BCF-844E-91DB-9752681C6534}"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03" name="Text Box 59"/>
          <p:cNvSpPr txBox="1">
            <a:spLocks noChangeArrowheads="1"/>
          </p:cNvSpPr>
          <p:nvPr/>
        </p:nvSpPr>
        <p:spPr bwMode="auto">
          <a:xfrm>
            <a:off x="6583363" y="1938338"/>
            <a:ext cx="2560637" cy="3027362"/>
          </a:xfrm>
          <a:prstGeom prst="rect">
            <a:avLst/>
          </a:prstGeom>
          <a:noFill/>
          <a:ln w="9525">
            <a:noFill/>
            <a:miter lim="800000"/>
            <a:headEnd/>
            <a:tailEnd/>
          </a:ln>
          <a:effectLst/>
        </p:spPr>
        <p:txBody>
          <a:bodyPr wrap="none"/>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b="1">
                <a:effectLst>
                  <a:outerShdw blurRad="38100" dist="38100" dir="2700000" algn="tl">
                    <a:srgbClr val="C0C0C0"/>
                  </a:outerShdw>
                </a:effectLst>
              </a:rPr>
              <a:t>对于二维数组：</a:t>
            </a:r>
          </a:p>
          <a:p>
            <a:pPr eaLnBrk="1" hangingPunct="1"/>
            <a:r>
              <a:rPr kumimoji="0" lang="zh-CN" altLang="en-US" sz="2000" b="1">
                <a:effectLst>
                  <a:outerShdw blurRad="38100" dist="38100" dir="2700000" algn="tl">
                    <a:srgbClr val="C0C0C0"/>
                  </a:outerShdw>
                </a:effectLst>
              </a:rPr>
              <a:t>（</a:t>
            </a:r>
            <a:r>
              <a:rPr kumimoji="0" lang="en-US" altLang="zh-CN" sz="2000" b="1">
                <a:effectLst>
                  <a:outerShdw blurRad="38100" dist="38100" dir="2700000" algn="tl">
                    <a:srgbClr val="C0C0C0"/>
                  </a:outerShdw>
                </a:effectLst>
              </a:rPr>
              <a:t>1</a:t>
            </a:r>
            <a:r>
              <a:rPr kumimoji="0" lang="zh-CN" altLang="en-US" sz="2000" b="1">
                <a:effectLst>
                  <a:outerShdw blurRad="38100" dist="38100" dir="2700000" algn="tl">
                    <a:srgbClr val="C0C0C0"/>
                  </a:outerShdw>
                </a:effectLst>
              </a:rPr>
              <a:t>）</a:t>
            </a:r>
            <a:r>
              <a:rPr kumimoji="0" lang="en-US" altLang="zh-CN" sz="2000" b="1">
                <a:effectLst>
                  <a:outerShdw blurRad="38100" dist="38100" dir="2700000" algn="tl">
                    <a:srgbClr val="C0C0C0"/>
                  </a:outerShdw>
                </a:effectLst>
              </a:rPr>
              <a:t>a</a:t>
            </a:r>
            <a:r>
              <a:rPr kumimoji="0" lang="zh-CN" altLang="en-US" sz="2000" b="1">
                <a:effectLst>
                  <a:outerShdw blurRad="38100" dist="38100" dir="2700000" algn="tl">
                    <a:srgbClr val="C0C0C0"/>
                  </a:outerShdw>
                </a:effectLst>
              </a:rPr>
              <a:t>是数组名，</a:t>
            </a:r>
          </a:p>
          <a:p>
            <a:pPr eaLnBrk="1" hangingPunct="1"/>
            <a:r>
              <a:rPr kumimoji="0" lang="zh-CN" altLang="en-US" sz="2000" b="1">
                <a:effectLst>
                  <a:outerShdw blurRad="38100" dist="38100" dir="2700000" algn="tl">
                    <a:srgbClr val="C0C0C0"/>
                  </a:outerShdw>
                </a:effectLst>
              </a:rPr>
              <a:t>          包含三个元素</a:t>
            </a:r>
          </a:p>
          <a:p>
            <a:pPr eaLnBrk="1" hangingPunct="1"/>
            <a:r>
              <a:rPr kumimoji="0" lang="zh-CN" altLang="en-US" sz="20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a[0],a[1],a[2]</a:t>
            </a:r>
          </a:p>
          <a:p>
            <a:pPr eaLnBrk="1" hangingPunct="1"/>
            <a:endParaRPr kumimoji="0" lang="en-US" altLang="zh-CN" sz="2000" b="1">
              <a:effectLst>
                <a:outerShdw blurRad="38100" dist="38100" dir="2700000" algn="tl">
                  <a:srgbClr val="C0C0C0"/>
                </a:outerShdw>
              </a:effectLst>
            </a:endParaRPr>
          </a:p>
          <a:p>
            <a:pPr eaLnBrk="1" hangingPunct="1"/>
            <a:r>
              <a:rPr kumimoji="0" lang="zh-CN" altLang="en-US" sz="2000" b="1">
                <a:effectLst>
                  <a:outerShdw blurRad="38100" dist="38100" dir="2700000" algn="tl">
                    <a:srgbClr val="C0C0C0"/>
                  </a:outerShdw>
                </a:effectLst>
              </a:rPr>
              <a:t>（</a:t>
            </a:r>
            <a:r>
              <a:rPr kumimoji="0" lang="en-US" altLang="zh-CN" sz="2000" b="1">
                <a:effectLst>
                  <a:outerShdw blurRad="38100" dist="38100" dir="2700000" algn="tl">
                    <a:srgbClr val="C0C0C0"/>
                  </a:outerShdw>
                </a:effectLst>
              </a:rPr>
              <a:t>2</a:t>
            </a:r>
            <a:r>
              <a:rPr kumimoji="0" lang="zh-CN" altLang="en-US" sz="2000" b="1">
                <a:effectLst>
                  <a:outerShdw blurRad="38100" dist="38100" dir="2700000" algn="tl">
                    <a:srgbClr val="C0C0C0"/>
                  </a:outerShdw>
                </a:effectLst>
              </a:rPr>
              <a:t>）每个元素</a:t>
            </a:r>
            <a:r>
              <a:rPr kumimoji="0" lang="en-US" altLang="zh-CN" sz="2000" b="1">
                <a:effectLst>
                  <a:outerShdw blurRad="38100" dist="38100" dir="2700000" algn="tl">
                    <a:srgbClr val="C0C0C0"/>
                  </a:outerShdw>
                </a:effectLst>
              </a:rPr>
              <a:t>a[i]</a:t>
            </a:r>
          </a:p>
          <a:p>
            <a:pPr eaLnBrk="1" hangingPunct="1"/>
            <a:r>
              <a:rPr kumimoji="0" lang="en-US"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又是一个一维</a:t>
            </a:r>
            <a:endParaRPr kumimoji="0" lang="zh-CN" altLang="zh-CN" sz="2000" b="1">
              <a:effectLst>
                <a:outerShdw blurRad="38100" dist="38100" dir="2700000" algn="tl">
                  <a:srgbClr val="C0C0C0"/>
                </a:outerShdw>
              </a:effectLst>
            </a:endParaRPr>
          </a:p>
          <a:p>
            <a:pPr eaLnBrk="1" hangingPunct="1"/>
            <a:r>
              <a:rPr kumimoji="0" lang="zh-CN"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数组，包含</a:t>
            </a:r>
            <a:r>
              <a:rPr kumimoji="0" lang="zh-CN" altLang="zh-CN" sz="2000" b="1">
                <a:effectLst>
                  <a:outerShdw blurRad="38100" dist="38100" dir="2700000" algn="tl">
                    <a:srgbClr val="C0C0C0"/>
                  </a:outerShdw>
                </a:effectLst>
              </a:rPr>
              <a:t>4</a:t>
            </a:r>
            <a:r>
              <a:rPr kumimoji="0" lang="zh-CN" altLang="en-US" sz="2000" b="1">
                <a:effectLst>
                  <a:outerShdw blurRad="38100" dist="38100" dir="2700000" algn="tl">
                    <a:srgbClr val="C0C0C0"/>
                  </a:outerShdw>
                </a:effectLst>
              </a:rPr>
              <a:t>个</a:t>
            </a:r>
            <a:endParaRPr kumimoji="0" lang="zh-CN" altLang="zh-CN" sz="2000" b="1">
              <a:effectLst>
                <a:outerShdw blurRad="38100" dist="38100" dir="2700000" algn="tl">
                  <a:srgbClr val="C0C0C0"/>
                </a:outerShdw>
              </a:effectLst>
            </a:endParaRPr>
          </a:p>
          <a:p>
            <a:pPr eaLnBrk="1" hangingPunct="1"/>
            <a:r>
              <a:rPr kumimoji="0" lang="zh-CN"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元素</a:t>
            </a:r>
          </a:p>
        </p:txBody>
      </p:sp>
      <p:grpSp>
        <p:nvGrpSpPr>
          <p:cNvPr id="2" name="Group 90"/>
          <p:cNvGrpSpPr>
            <a:grpSpLocks/>
          </p:cNvGrpSpPr>
          <p:nvPr/>
        </p:nvGrpSpPr>
        <p:grpSpPr bwMode="auto">
          <a:xfrm>
            <a:off x="549275" y="1181100"/>
            <a:ext cx="688975" cy="3713163"/>
            <a:chOff x="274" y="708"/>
            <a:chExt cx="434" cy="2339"/>
          </a:xfrm>
        </p:grpSpPr>
        <p:sp>
          <p:nvSpPr>
            <p:cNvPr id="57374" name="Text Box 30"/>
            <p:cNvSpPr txBox="1">
              <a:spLocks noChangeArrowheads="1"/>
            </p:cNvSpPr>
            <p:nvPr/>
          </p:nvSpPr>
          <p:spPr bwMode="auto">
            <a:xfrm>
              <a:off x="407" y="708"/>
              <a:ext cx="201"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a:t>
              </a:r>
            </a:p>
          </p:txBody>
        </p:sp>
        <p:sp>
          <p:nvSpPr>
            <p:cNvPr id="57375" name="Text Box 31"/>
            <p:cNvSpPr txBox="1">
              <a:spLocks noChangeArrowheads="1"/>
            </p:cNvSpPr>
            <p:nvPr/>
          </p:nvSpPr>
          <p:spPr bwMode="auto">
            <a:xfrm>
              <a:off x="274" y="1797"/>
              <a:ext cx="405"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a+1</a:t>
              </a:r>
            </a:p>
          </p:txBody>
        </p:sp>
        <p:sp>
          <p:nvSpPr>
            <p:cNvPr id="57376" name="Text Box 32"/>
            <p:cNvSpPr txBox="1">
              <a:spLocks noChangeArrowheads="1"/>
            </p:cNvSpPr>
            <p:nvPr/>
          </p:nvSpPr>
          <p:spPr bwMode="auto">
            <a:xfrm>
              <a:off x="303" y="2759"/>
              <a:ext cx="405"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a+2</a:t>
              </a:r>
            </a:p>
          </p:txBody>
        </p:sp>
      </p:grpSp>
      <p:grpSp>
        <p:nvGrpSpPr>
          <p:cNvPr id="3" name="Group 65"/>
          <p:cNvGrpSpPr>
            <a:grpSpLocks/>
          </p:cNvGrpSpPr>
          <p:nvPr/>
        </p:nvGrpSpPr>
        <p:grpSpPr bwMode="auto">
          <a:xfrm>
            <a:off x="6419850" y="431800"/>
            <a:ext cx="1952625" cy="1489075"/>
            <a:chOff x="3612" y="284"/>
            <a:chExt cx="1230" cy="938"/>
          </a:xfrm>
        </p:grpSpPr>
        <p:grpSp>
          <p:nvGrpSpPr>
            <p:cNvPr id="137284" name="Group 63"/>
            <p:cNvGrpSpPr>
              <a:grpSpLocks/>
            </p:cNvGrpSpPr>
            <p:nvPr/>
          </p:nvGrpSpPr>
          <p:grpSpPr bwMode="auto">
            <a:xfrm>
              <a:off x="3612" y="550"/>
              <a:ext cx="1230" cy="672"/>
              <a:chOff x="3612" y="550"/>
              <a:chExt cx="1230" cy="672"/>
            </a:xfrm>
          </p:grpSpPr>
          <p:sp>
            <p:nvSpPr>
              <p:cNvPr id="57404" name="Text Box 60"/>
              <p:cNvSpPr txBox="1">
                <a:spLocks noChangeArrowheads="1"/>
              </p:cNvSpPr>
              <p:nvPr/>
            </p:nvSpPr>
            <p:spPr bwMode="auto">
              <a:xfrm>
                <a:off x="3943" y="550"/>
                <a:ext cx="89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*(*(a+0)+1)</a:t>
                </a:r>
              </a:p>
            </p:txBody>
          </p:sp>
          <p:sp>
            <p:nvSpPr>
              <p:cNvPr id="57405" name="Line 61"/>
              <p:cNvSpPr>
                <a:spLocks noChangeShapeType="1"/>
              </p:cNvSpPr>
              <p:nvPr/>
            </p:nvSpPr>
            <p:spPr bwMode="auto">
              <a:xfrm flipH="1">
                <a:off x="3612" y="778"/>
                <a:ext cx="500" cy="444"/>
              </a:xfrm>
              <a:prstGeom prst="line">
                <a:avLst/>
              </a:prstGeom>
              <a:noFill/>
              <a:ln w="9525">
                <a:solidFill>
                  <a:schemeClr val="tx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sp>
          <p:nvSpPr>
            <p:cNvPr id="57408" name="Text Box 64"/>
            <p:cNvSpPr txBox="1">
              <a:spLocks noChangeArrowheads="1"/>
            </p:cNvSpPr>
            <p:nvPr/>
          </p:nvSpPr>
          <p:spPr bwMode="auto">
            <a:xfrm>
              <a:off x="4020" y="284"/>
              <a:ext cx="729" cy="25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a:t>
              </a:r>
              <a:r>
                <a:rPr lang="en-US" altLang="zh-CN" sz="2000">
                  <a:solidFill>
                    <a:schemeClr val="tx2"/>
                  </a:solidFill>
                  <a:effectLst>
                    <a:outerShdw blurRad="38100" dist="38100" dir="2700000" algn="tl">
                      <a:srgbClr val="DDDDDD"/>
                    </a:outerShdw>
                  </a:effectLst>
                  <a:cs typeface="宋体" charset="0"/>
                </a:rPr>
                <a:t>a[0]</a:t>
              </a:r>
              <a:r>
                <a:rPr lang="en-US" altLang="zh-CN" sz="2000">
                  <a:effectLst>
                    <a:outerShdw blurRad="38100" dist="38100" dir="2700000" algn="tl">
                      <a:srgbClr val="DDDDDD"/>
                    </a:outerShdw>
                  </a:effectLst>
                  <a:cs typeface="宋体" charset="0"/>
                </a:rPr>
                <a:t>+1)</a:t>
              </a:r>
              <a:endParaRPr lang="en-US" altLang="zh-CN" sz="2000">
                <a:solidFill>
                  <a:schemeClr val="tx2"/>
                </a:solidFill>
                <a:effectLst>
                  <a:outerShdw blurRad="38100" dist="38100" dir="2700000" algn="tl">
                    <a:srgbClr val="DDDDDD"/>
                  </a:outerShdw>
                </a:effectLst>
                <a:cs typeface="宋体" charset="0"/>
              </a:endParaRPr>
            </a:p>
          </p:txBody>
        </p:sp>
      </p:grpSp>
      <p:sp>
        <p:nvSpPr>
          <p:cNvPr id="57395" name="Text Box 51"/>
          <p:cNvSpPr txBox="1">
            <a:spLocks noChangeArrowheads="1"/>
          </p:cNvSpPr>
          <p:nvPr/>
        </p:nvSpPr>
        <p:spPr bwMode="auto">
          <a:xfrm>
            <a:off x="3460750" y="581025"/>
            <a:ext cx="2624138" cy="519113"/>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800">
                <a:effectLst>
                  <a:outerShdw blurRad="38100" dist="38100" dir="2700000" algn="tl">
                    <a:srgbClr val="DDDDDD"/>
                  </a:outerShdw>
                </a:effectLst>
                <a:cs typeface="宋体" charset="0"/>
              </a:rPr>
              <a:t>short int  a[3][4];</a:t>
            </a:r>
            <a:endParaRPr lang="en-US" altLang="zh-CN" sz="2000">
              <a:effectLst>
                <a:outerShdw blurRad="38100" dist="38100" dir="2700000" algn="tl">
                  <a:srgbClr val="DDDDDD"/>
                </a:outerShdw>
              </a:effectLst>
              <a:cs typeface="宋体" charset="0"/>
            </a:endParaRPr>
          </a:p>
        </p:txBody>
      </p:sp>
      <p:grpSp>
        <p:nvGrpSpPr>
          <p:cNvPr id="5" name="Group 93"/>
          <p:cNvGrpSpPr>
            <a:grpSpLocks/>
          </p:cNvGrpSpPr>
          <p:nvPr/>
        </p:nvGrpSpPr>
        <p:grpSpPr bwMode="auto">
          <a:xfrm>
            <a:off x="1443038" y="1031875"/>
            <a:ext cx="1914525" cy="5524500"/>
            <a:chOff x="909" y="650"/>
            <a:chExt cx="1206" cy="3480"/>
          </a:xfrm>
        </p:grpSpPr>
        <p:sp>
          <p:nvSpPr>
            <p:cNvPr id="57365" name="Line 21"/>
            <p:cNvSpPr>
              <a:spLocks noChangeShapeType="1"/>
            </p:cNvSpPr>
            <p:nvPr/>
          </p:nvSpPr>
          <p:spPr bwMode="auto">
            <a:xfrm>
              <a:off x="1415" y="1978"/>
              <a:ext cx="686" cy="0"/>
            </a:xfrm>
            <a:prstGeom prst="line">
              <a:avLst/>
            </a:prstGeom>
            <a:noFill/>
            <a:ln w="9525" cap="rnd">
              <a:solidFill>
                <a:schemeClr val="tx1"/>
              </a:solidFill>
              <a:prstDash val="sysDot"/>
              <a:round/>
              <a:headEnd/>
              <a:tailEnd/>
            </a:ln>
            <a:effectLst/>
          </p:spPr>
          <p:txBody>
            <a:bodyPr wrap="none" anchor="ctr"/>
            <a:lstStyle/>
            <a:p>
              <a:pPr>
                <a:defRPr/>
              </a:pPr>
              <a:endParaRPr lang="zh-CN" altLang="en-US">
                <a:latin typeface="Times New Roman" pitchFamily="18" charset="0"/>
                <a:ea typeface="+mn-ea"/>
              </a:endParaRPr>
            </a:p>
          </p:txBody>
        </p:sp>
        <p:sp>
          <p:nvSpPr>
            <p:cNvPr id="57366" name="Line 22"/>
            <p:cNvSpPr>
              <a:spLocks noChangeShapeType="1"/>
            </p:cNvSpPr>
            <p:nvPr/>
          </p:nvSpPr>
          <p:spPr bwMode="auto">
            <a:xfrm>
              <a:off x="1429" y="2989"/>
              <a:ext cx="686" cy="0"/>
            </a:xfrm>
            <a:prstGeom prst="line">
              <a:avLst/>
            </a:prstGeom>
            <a:noFill/>
            <a:ln w="9525" cap="rnd">
              <a:solidFill>
                <a:schemeClr val="tx1"/>
              </a:solidFill>
              <a:prstDash val="sysDot"/>
              <a:round/>
              <a:headEnd/>
              <a:tailEnd/>
            </a:ln>
            <a:effectLst/>
          </p:spPr>
          <p:txBody>
            <a:bodyPr wrap="none" anchor="ctr"/>
            <a:lstStyle/>
            <a:p>
              <a:pPr>
                <a:defRPr/>
              </a:pPr>
              <a:endParaRPr lang="zh-CN" altLang="en-US">
                <a:latin typeface="Times New Roman" pitchFamily="18" charset="0"/>
                <a:ea typeface="+mn-ea"/>
              </a:endParaRPr>
            </a:p>
          </p:txBody>
        </p:sp>
        <p:grpSp>
          <p:nvGrpSpPr>
            <p:cNvPr id="137273" name="Group 68"/>
            <p:cNvGrpSpPr>
              <a:grpSpLocks/>
            </p:cNvGrpSpPr>
            <p:nvPr/>
          </p:nvGrpSpPr>
          <p:grpSpPr bwMode="auto">
            <a:xfrm>
              <a:off x="1415" y="862"/>
              <a:ext cx="686" cy="3268"/>
              <a:chOff x="1043" y="850"/>
              <a:chExt cx="686" cy="3268"/>
            </a:xfrm>
          </p:grpSpPr>
          <p:sp>
            <p:nvSpPr>
              <p:cNvPr id="57346" name="Rectangle 2"/>
              <p:cNvSpPr>
                <a:spLocks noChangeArrowheads="1"/>
              </p:cNvSpPr>
              <p:nvPr/>
            </p:nvSpPr>
            <p:spPr bwMode="auto">
              <a:xfrm>
                <a:off x="1043" y="852"/>
                <a:ext cx="686" cy="3266"/>
              </a:xfrm>
              <a:prstGeom prst="rect">
                <a:avLst/>
              </a:prstGeom>
              <a:noFill/>
              <a:ln w="9525" cap="rnd">
                <a:solidFill>
                  <a:schemeClr val="tx1"/>
                </a:solidFill>
                <a:prstDash val="sysDot"/>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57367" name="Text Box 23"/>
              <p:cNvSpPr txBox="1">
                <a:spLocks noChangeArrowheads="1"/>
              </p:cNvSpPr>
              <p:nvPr/>
            </p:nvSpPr>
            <p:spPr bwMode="auto">
              <a:xfrm>
                <a:off x="1242" y="850"/>
                <a:ext cx="373"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chemeClr val="tx2"/>
                    </a:solidFill>
                    <a:effectLst>
                      <a:outerShdw blurRad="38100" dist="38100" dir="2700000" algn="tl">
                        <a:srgbClr val="DDDDDD"/>
                      </a:outerShdw>
                    </a:effectLst>
                    <a:cs typeface="宋体" charset="0"/>
                  </a:rPr>
                  <a:t>a[0]</a:t>
                </a:r>
                <a:endParaRPr lang="en-US" altLang="zh-CN" sz="2000">
                  <a:effectLst>
                    <a:outerShdw blurRad="38100" dist="38100" dir="2700000" algn="tl">
                      <a:srgbClr val="DDDDDD"/>
                    </a:outerShdw>
                  </a:effectLst>
                  <a:cs typeface="宋体" charset="0"/>
                </a:endParaRPr>
              </a:p>
            </p:txBody>
          </p:sp>
          <p:sp>
            <p:nvSpPr>
              <p:cNvPr id="57368" name="Text Box 24"/>
              <p:cNvSpPr txBox="1">
                <a:spLocks noChangeArrowheads="1"/>
              </p:cNvSpPr>
              <p:nvPr/>
            </p:nvSpPr>
            <p:spPr bwMode="auto">
              <a:xfrm>
                <a:off x="1225" y="1935"/>
                <a:ext cx="373"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rgbClr val="339933"/>
                    </a:solidFill>
                    <a:effectLst>
                      <a:outerShdw blurRad="38100" dist="38100" dir="2700000" algn="tl">
                        <a:srgbClr val="DDDDDD"/>
                      </a:outerShdw>
                    </a:effectLst>
                    <a:cs typeface="宋体" charset="0"/>
                  </a:rPr>
                  <a:t>a[1]</a:t>
                </a:r>
                <a:endParaRPr lang="en-US" altLang="zh-CN" sz="2000">
                  <a:effectLst>
                    <a:outerShdw blurRad="38100" dist="38100" dir="2700000" algn="tl">
                      <a:srgbClr val="DDDDDD"/>
                    </a:outerShdw>
                  </a:effectLst>
                  <a:cs typeface="宋体" charset="0"/>
                </a:endParaRPr>
              </a:p>
            </p:txBody>
          </p:sp>
          <p:sp>
            <p:nvSpPr>
              <p:cNvPr id="57369" name="Text Box 25"/>
              <p:cNvSpPr txBox="1">
                <a:spLocks noChangeArrowheads="1"/>
              </p:cNvSpPr>
              <p:nvPr/>
            </p:nvSpPr>
            <p:spPr bwMode="auto">
              <a:xfrm>
                <a:off x="1190" y="2957"/>
                <a:ext cx="373"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rgbClr val="FF9900"/>
                    </a:solidFill>
                    <a:effectLst>
                      <a:outerShdw blurRad="38100" dist="38100" dir="2700000" algn="tl">
                        <a:srgbClr val="DDDDDD"/>
                      </a:outerShdw>
                    </a:effectLst>
                    <a:cs typeface="宋体" charset="0"/>
                  </a:rPr>
                  <a:t>a[2]</a:t>
                </a:r>
                <a:endParaRPr lang="en-US" altLang="zh-CN" sz="2000">
                  <a:effectLst>
                    <a:outerShdw blurRad="38100" dist="38100" dir="2700000" algn="tl">
                      <a:srgbClr val="DDDDDD"/>
                    </a:outerShdw>
                  </a:effectLst>
                  <a:cs typeface="宋体" charset="0"/>
                </a:endParaRPr>
              </a:p>
            </p:txBody>
          </p:sp>
        </p:grpSp>
        <p:sp>
          <p:nvSpPr>
            <p:cNvPr id="57370" name="Line 26"/>
            <p:cNvSpPr>
              <a:spLocks noChangeShapeType="1"/>
            </p:cNvSpPr>
            <p:nvPr/>
          </p:nvSpPr>
          <p:spPr bwMode="auto">
            <a:xfrm>
              <a:off x="993" y="878"/>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71" name="Line 27"/>
            <p:cNvSpPr>
              <a:spLocks noChangeShapeType="1"/>
            </p:cNvSpPr>
            <p:nvPr/>
          </p:nvSpPr>
          <p:spPr bwMode="auto">
            <a:xfrm>
              <a:off x="978" y="1974"/>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72" name="Line 28"/>
            <p:cNvSpPr>
              <a:spLocks noChangeShapeType="1"/>
            </p:cNvSpPr>
            <p:nvPr/>
          </p:nvSpPr>
          <p:spPr bwMode="auto">
            <a:xfrm>
              <a:off x="978" y="2985"/>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73" name="Text Box 29"/>
            <p:cNvSpPr txBox="1">
              <a:spLocks noChangeArrowheads="1"/>
            </p:cNvSpPr>
            <p:nvPr/>
          </p:nvSpPr>
          <p:spPr bwMode="auto">
            <a:xfrm>
              <a:off x="1002" y="650"/>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2000</a:t>
              </a:r>
            </a:p>
          </p:txBody>
        </p:sp>
        <p:sp>
          <p:nvSpPr>
            <p:cNvPr id="57377" name="Text Box 33"/>
            <p:cNvSpPr txBox="1">
              <a:spLocks noChangeArrowheads="1"/>
            </p:cNvSpPr>
            <p:nvPr/>
          </p:nvSpPr>
          <p:spPr bwMode="auto">
            <a:xfrm>
              <a:off x="909" y="1758"/>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2008</a:t>
              </a:r>
            </a:p>
          </p:txBody>
        </p:sp>
        <p:sp>
          <p:nvSpPr>
            <p:cNvPr id="57378" name="Text Box 34"/>
            <p:cNvSpPr txBox="1">
              <a:spLocks noChangeArrowheads="1"/>
            </p:cNvSpPr>
            <p:nvPr/>
          </p:nvSpPr>
          <p:spPr bwMode="auto">
            <a:xfrm>
              <a:off x="965" y="2756"/>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2016</a:t>
              </a:r>
            </a:p>
          </p:txBody>
        </p:sp>
      </p:grpSp>
      <p:grpSp>
        <p:nvGrpSpPr>
          <p:cNvPr id="7" name="Group 94"/>
          <p:cNvGrpSpPr>
            <a:grpSpLocks/>
          </p:cNvGrpSpPr>
          <p:nvPr/>
        </p:nvGrpSpPr>
        <p:grpSpPr bwMode="auto">
          <a:xfrm>
            <a:off x="3165475" y="1149350"/>
            <a:ext cx="3368675" cy="5337175"/>
            <a:chOff x="1994" y="724"/>
            <a:chExt cx="2122" cy="3362"/>
          </a:xfrm>
        </p:grpSpPr>
        <p:sp>
          <p:nvSpPr>
            <p:cNvPr id="57379" name="Line 35"/>
            <p:cNvSpPr>
              <a:spLocks noChangeShapeType="1"/>
            </p:cNvSpPr>
            <p:nvPr/>
          </p:nvSpPr>
          <p:spPr bwMode="auto">
            <a:xfrm>
              <a:off x="2020" y="967"/>
              <a:ext cx="1339"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0" name="Line 36"/>
            <p:cNvSpPr>
              <a:spLocks noChangeShapeType="1"/>
            </p:cNvSpPr>
            <p:nvPr/>
          </p:nvSpPr>
          <p:spPr bwMode="auto">
            <a:xfrm>
              <a:off x="2980" y="1201"/>
              <a:ext cx="36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1" name="Text Box 37"/>
            <p:cNvSpPr txBox="1">
              <a:spLocks noChangeArrowheads="1"/>
            </p:cNvSpPr>
            <p:nvPr/>
          </p:nvSpPr>
          <p:spPr bwMode="auto">
            <a:xfrm>
              <a:off x="2956" y="724"/>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2000</a:t>
              </a:r>
            </a:p>
          </p:txBody>
        </p:sp>
        <p:sp>
          <p:nvSpPr>
            <p:cNvPr id="57382" name="Text Box 38"/>
            <p:cNvSpPr txBox="1">
              <a:spLocks noChangeArrowheads="1"/>
            </p:cNvSpPr>
            <p:nvPr/>
          </p:nvSpPr>
          <p:spPr bwMode="auto">
            <a:xfrm>
              <a:off x="2956" y="968"/>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2002</a:t>
              </a:r>
            </a:p>
          </p:txBody>
        </p:sp>
        <p:sp>
          <p:nvSpPr>
            <p:cNvPr id="57384" name="Line 40"/>
            <p:cNvSpPr>
              <a:spLocks noChangeShapeType="1"/>
            </p:cNvSpPr>
            <p:nvPr/>
          </p:nvSpPr>
          <p:spPr bwMode="auto">
            <a:xfrm>
              <a:off x="2010" y="2056"/>
              <a:ext cx="132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5" name="Line 41"/>
            <p:cNvSpPr>
              <a:spLocks noChangeShapeType="1"/>
            </p:cNvSpPr>
            <p:nvPr/>
          </p:nvSpPr>
          <p:spPr bwMode="auto">
            <a:xfrm flipV="1">
              <a:off x="2990" y="2300"/>
              <a:ext cx="336" cy="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6" name="Line 42"/>
            <p:cNvSpPr>
              <a:spLocks noChangeShapeType="1"/>
            </p:cNvSpPr>
            <p:nvPr/>
          </p:nvSpPr>
          <p:spPr bwMode="auto">
            <a:xfrm>
              <a:off x="1994" y="3099"/>
              <a:ext cx="1320" cy="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7" name="Line 43"/>
            <p:cNvSpPr>
              <a:spLocks noChangeShapeType="1"/>
            </p:cNvSpPr>
            <p:nvPr/>
          </p:nvSpPr>
          <p:spPr bwMode="auto">
            <a:xfrm>
              <a:off x="2969" y="3345"/>
              <a:ext cx="37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7388" name="Text Box 44"/>
            <p:cNvSpPr txBox="1">
              <a:spLocks noChangeArrowheads="1"/>
            </p:cNvSpPr>
            <p:nvPr/>
          </p:nvSpPr>
          <p:spPr bwMode="auto">
            <a:xfrm>
              <a:off x="2944" y="1831"/>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2008</a:t>
              </a:r>
            </a:p>
          </p:txBody>
        </p:sp>
        <p:sp>
          <p:nvSpPr>
            <p:cNvPr id="57389" name="Text Box 45"/>
            <p:cNvSpPr txBox="1">
              <a:spLocks noChangeArrowheads="1"/>
            </p:cNvSpPr>
            <p:nvPr/>
          </p:nvSpPr>
          <p:spPr bwMode="auto">
            <a:xfrm>
              <a:off x="2944" y="2075"/>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2010</a:t>
              </a:r>
            </a:p>
          </p:txBody>
        </p:sp>
        <p:sp>
          <p:nvSpPr>
            <p:cNvPr id="57390" name="Text Box 46"/>
            <p:cNvSpPr txBox="1">
              <a:spLocks noChangeArrowheads="1"/>
            </p:cNvSpPr>
            <p:nvPr/>
          </p:nvSpPr>
          <p:spPr bwMode="auto">
            <a:xfrm>
              <a:off x="2953" y="2876"/>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2016</a:t>
              </a:r>
            </a:p>
          </p:txBody>
        </p:sp>
        <p:sp>
          <p:nvSpPr>
            <p:cNvPr id="57391" name="Text Box 47"/>
            <p:cNvSpPr txBox="1">
              <a:spLocks noChangeArrowheads="1"/>
            </p:cNvSpPr>
            <p:nvPr/>
          </p:nvSpPr>
          <p:spPr bwMode="auto">
            <a:xfrm>
              <a:off x="2954" y="3120"/>
              <a:ext cx="43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2018</a:t>
              </a:r>
            </a:p>
          </p:txBody>
        </p:sp>
        <p:sp>
          <p:nvSpPr>
            <p:cNvPr id="57347" name="Rectangle 3"/>
            <p:cNvSpPr>
              <a:spLocks noChangeArrowheads="1"/>
            </p:cNvSpPr>
            <p:nvPr/>
          </p:nvSpPr>
          <p:spPr bwMode="auto">
            <a:xfrm>
              <a:off x="3355" y="853"/>
              <a:ext cx="747" cy="323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57348" name="Line 4"/>
            <p:cNvSpPr>
              <a:spLocks noChangeShapeType="1"/>
            </p:cNvSpPr>
            <p:nvPr/>
          </p:nvSpPr>
          <p:spPr bwMode="auto">
            <a:xfrm>
              <a:off x="3370" y="110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49" name="Line 5"/>
            <p:cNvSpPr>
              <a:spLocks noChangeShapeType="1"/>
            </p:cNvSpPr>
            <p:nvPr/>
          </p:nvSpPr>
          <p:spPr bwMode="auto">
            <a:xfrm>
              <a:off x="3358" y="137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0" name="Line 6"/>
            <p:cNvSpPr>
              <a:spLocks noChangeShapeType="1"/>
            </p:cNvSpPr>
            <p:nvPr/>
          </p:nvSpPr>
          <p:spPr bwMode="auto">
            <a:xfrm>
              <a:off x="3358" y="192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1" name="Line 7"/>
            <p:cNvSpPr>
              <a:spLocks noChangeShapeType="1"/>
            </p:cNvSpPr>
            <p:nvPr/>
          </p:nvSpPr>
          <p:spPr bwMode="auto">
            <a:xfrm>
              <a:off x="3358" y="2204"/>
              <a:ext cx="73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2" name="Line 8"/>
            <p:cNvSpPr>
              <a:spLocks noChangeShapeType="1"/>
            </p:cNvSpPr>
            <p:nvPr/>
          </p:nvSpPr>
          <p:spPr bwMode="auto">
            <a:xfrm>
              <a:off x="3358" y="2479"/>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3" name="Line 9"/>
            <p:cNvSpPr>
              <a:spLocks noChangeShapeType="1"/>
            </p:cNvSpPr>
            <p:nvPr/>
          </p:nvSpPr>
          <p:spPr bwMode="auto">
            <a:xfrm>
              <a:off x="3358" y="3030"/>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4" name="Line 10"/>
            <p:cNvSpPr>
              <a:spLocks noChangeShapeType="1"/>
            </p:cNvSpPr>
            <p:nvPr/>
          </p:nvSpPr>
          <p:spPr bwMode="auto">
            <a:xfrm flipV="1">
              <a:off x="3358" y="3305"/>
              <a:ext cx="754"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5" name="Line 11"/>
            <p:cNvSpPr>
              <a:spLocks noChangeShapeType="1"/>
            </p:cNvSpPr>
            <p:nvPr/>
          </p:nvSpPr>
          <p:spPr bwMode="auto">
            <a:xfrm>
              <a:off x="3358" y="3581"/>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356" name="Text Box 12"/>
            <p:cNvSpPr txBox="1">
              <a:spLocks noChangeArrowheads="1"/>
            </p:cNvSpPr>
            <p:nvPr/>
          </p:nvSpPr>
          <p:spPr bwMode="auto">
            <a:xfrm>
              <a:off x="3483" y="85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[0]</a:t>
              </a:r>
            </a:p>
          </p:txBody>
        </p:sp>
        <p:sp>
          <p:nvSpPr>
            <p:cNvPr id="57357" name="Text Box 13"/>
            <p:cNvSpPr txBox="1">
              <a:spLocks noChangeArrowheads="1"/>
            </p:cNvSpPr>
            <p:nvPr/>
          </p:nvSpPr>
          <p:spPr bwMode="auto">
            <a:xfrm>
              <a:off x="3483" y="112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57358" name="Text Box 14"/>
            <p:cNvSpPr txBox="1">
              <a:spLocks noChangeArrowheads="1"/>
            </p:cNvSpPr>
            <p:nvPr/>
          </p:nvSpPr>
          <p:spPr bwMode="auto">
            <a:xfrm>
              <a:off x="3483" y="193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[0]</a:t>
              </a:r>
            </a:p>
          </p:txBody>
        </p:sp>
        <p:sp>
          <p:nvSpPr>
            <p:cNvPr id="57359" name="Text Box 15"/>
            <p:cNvSpPr txBox="1">
              <a:spLocks noChangeArrowheads="1"/>
            </p:cNvSpPr>
            <p:nvPr/>
          </p:nvSpPr>
          <p:spPr bwMode="auto">
            <a:xfrm>
              <a:off x="3483" y="220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57360" name="Text Box 16"/>
            <p:cNvSpPr txBox="1">
              <a:spLocks noChangeArrowheads="1"/>
            </p:cNvSpPr>
            <p:nvPr/>
          </p:nvSpPr>
          <p:spPr bwMode="auto">
            <a:xfrm>
              <a:off x="3483" y="301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[0]</a:t>
              </a:r>
            </a:p>
          </p:txBody>
        </p:sp>
        <p:sp>
          <p:nvSpPr>
            <p:cNvPr id="57361" name="Text Box 17"/>
            <p:cNvSpPr txBox="1">
              <a:spLocks noChangeArrowheads="1"/>
            </p:cNvSpPr>
            <p:nvPr/>
          </p:nvSpPr>
          <p:spPr bwMode="auto">
            <a:xfrm>
              <a:off x="3483" y="328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sp>
          <p:nvSpPr>
            <p:cNvPr id="57413" name="Line 69"/>
            <p:cNvSpPr>
              <a:spLocks noChangeShapeType="1"/>
            </p:cNvSpPr>
            <p:nvPr/>
          </p:nvSpPr>
          <p:spPr bwMode="auto">
            <a:xfrm>
              <a:off x="3358" y="165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414" name="Line 70"/>
            <p:cNvSpPr>
              <a:spLocks noChangeShapeType="1"/>
            </p:cNvSpPr>
            <p:nvPr/>
          </p:nvSpPr>
          <p:spPr bwMode="auto">
            <a:xfrm>
              <a:off x="3358" y="2754"/>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415" name="Line 71"/>
            <p:cNvSpPr>
              <a:spLocks noChangeShapeType="1"/>
            </p:cNvSpPr>
            <p:nvPr/>
          </p:nvSpPr>
          <p:spPr bwMode="auto">
            <a:xfrm>
              <a:off x="3370" y="3857"/>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7416" name="Text Box 72"/>
            <p:cNvSpPr txBox="1">
              <a:spLocks noChangeArrowheads="1"/>
            </p:cNvSpPr>
            <p:nvPr/>
          </p:nvSpPr>
          <p:spPr bwMode="auto">
            <a:xfrm>
              <a:off x="3483" y="139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[2]</a:t>
              </a:r>
            </a:p>
          </p:txBody>
        </p:sp>
        <p:sp>
          <p:nvSpPr>
            <p:cNvPr id="57417" name="Text Box 73"/>
            <p:cNvSpPr txBox="1">
              <a:spLocks noChangeArrowheads="1"/>
            </p:cNvSpPr>
            <p:nvPr/>
          </p:nvSpPr>
          <p:spPr bwMode="auto">
            <a:xfrm>
              <a:off x="3483" y="166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[3]</a:t>
              </a:r>
            </a:p>
          </p:txBody>
        </p:sp>
        <p:sp>
          <p:nvSpPr>
            <p:cNvPr id="57418" name="Text Box 74"/>
            <p:cNvSpPr txBox="1">
              <a:spLocks noChangeArrowheads="1"/>
            </p:cNvSpPr>
            <p:nvPr/>
          </p:nvSpPr>
          <p:spPr bwMode="auto">
            <a:xfrm>
              <a:off x="3483" y="247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[2]</a:t>
              </a:r>
            </a:p>
          </p:txBody>
        </p:sp>
        <p:sp>
          <p:nvSpPr>
            <p:cNvPr id="57419" name="Text Box 75"/>
            <p:cNvSpPr txBox="1">
              <a:spLocks noChangeArrowheads="1"/>
            </p:cNvSpPr>
            <p:nvPr/>
          </p:nvSpPr>
          <p:spPr bwMode="auto">
            <a:xfrm>
              <a:off x="3483" y="274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[3]</a:t>
              </a:r>
            </a:p>
          </p:txBody>
        </p:sp>
        <p:sp>
          <p:nvSpPr>
            <p:cNvPr id="57420" name="Text Box 76"/>
            <p:cNvSpPr txBox="1">
              <a:spLocks noChangeArrowheads="1"/>
            </p:cNvSpPr>
            <p:nvPr/>
          </p:nvSpPr>
          <p:spPr bwMode="auto">
            <a:xfrm>
              <a:off x="3483" y="355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[2]</a:t>
              </a:r>
            </a:p>
          </p:txBody>
        </p:sp>
        <p:sp>
          <p:nvSpPr>
            <p:cNvPr id="57421" name="Text Box 77"/>
            <p:cNvSpPr txBox="1">
              <a:spLocks noChangeArrowheads="1"/>
            </p:cNvSpPr>
            <p:nvPr/>
          </p:nvSpPr>
          <p:spPr bwMode="auto">
            <a:xfrm>
              <a:off x="3483" y="3828"/>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[3]</a:t>
              </a:r>
            </a:p>
          </p:txBody>
        </p:sp>
      </p:grpSp>
      <p:sp>
        <p:nvSpPr>
          <p:cNvPr id="57429" name="AutoShape 85"/>
          <p:cNvSpPr>
            <a:spLocks noChangeArrowheads="1"/>
          </p:cNvSpPr>
          <p:nvPr/>
        </p:nvSpPr>
        <p:spPr bwMode="auto">
          <a:xfrm>
            <a:off x="0" y="285750"/>
            <a:ext cx="3405188" cy="996950"/>
          </a:xfrm>
          <a:prstGeom prst="irregularSeal1">
            <a:avLst/>
          </a:prstGeom>
          <a:noFill/>
          <a:ln w="38100">
            <a:solidFill>
              <a:srgbClr val="339933"/>
            </a:solidFill>
            <a:miter lim="800000"/>
            <a:headEnd/>
            <a:tailEnd/>
          </a:ln>
          <a:effectLst/>
        </p:spPr>
        <p:txBody>
          <a:bodyPr wrap="none">
            <a:spAutoFit/>
          </a:bodyPr>
          <a:lstStyle/>
          <a:p>
            <a:pPr eaLnBrk="1" hangingPunct="1">
              <a:defRPr/>
            </a:pPr>
            <a:r>
              <a:rPr lang="zh-CN" altLang="en-US" sz="2000">
                <a:effectLst>
                  <a:outerShdw blurRad="38100" dist="38100" dir="2700000" algn="tl">
                    <a:srgbClr val="DDDDDD"/>
                  </a:outerShdw>
                </a:effectLst>
                <a:cs typeface="宋体" charset="0"/>
              </a:rPr>
              <a:t>行指针与列指针</a:t>
            </a:r>
          </a:p>
        </p:txBody>
      </p:sp>
      <p:grpSp>
        <p:nvGrpSpPr>
          <p:cNvPr id="8" name="Group 95"/>
          <p:cNvGrpSpPr>
            <a:grpSpLocks/>
          </p:cNvGrpSpPr>
          <p:nvPr/>
        </p:nvGrpSpPr>
        <p:grpSpPr bwMode="auto">
          <a:xfrm>
            <a:off x="3317875" y="1733550"/>
            <a:ext cx="1181100" cy="4097338"/>
            <a:chOff x="2090" y="1092"/>
            <a:chExt cx="744" cy="2581"/>
          </a:xfrm>
        </p:grpSpPr>
        <p:grpSp>
          <p:nvGrpSpPr>
            <p:cNvPr id="137227" name="Group 91"/>
            <p:cNvGrpSpPr>
              <a:grpSpLocks/>
            </p:cNvGrpSpPr>
            <p:nvPr/>
          </p:nvGrpSpPr>
          <p:grpSpPr bwMode="auto">
            <a:xfrm>
              <a:off x="2195" y="1092"/>
              <a:ext cx="560" cy="2377"/>
              <a:chOff x="2051" y="1068"/>
              <a:chExt cx="560" cy="2377"/>
            </a:xfrm>
          </p:grpSpPr>
          <p:sp>
            <p:nvSpPr>
              <p:cNvPr id="57383" name="Text Box 39"/>
              <p:cNvSpPr txBox="1">
                <a:spLocks noChangeArrowheads="1"/>
              </p:cNvSpPr>
              <p:nvPr/>
            </p:nvSpPr>
            <p:spPr bwMode="auto">
              <a:xfrm>
                <a:off x="2068" y="1068"/>
                <a:ext cx="54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57392" name="Text Box 48"/>
              <p:cNvSpPr txBox="1">
                <a:spLocks noChangeArrowheads="1"/>
              </p:cNvSpPr>
              <p:nvPr/>
            </p:nvSpPr>
            <p:spPr bwMode="auto">
              <a:xfrm>
                <a:off x="2051" y="2138"/>
                <a:ext cx="54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57393" name="Text Box 49"/>
              <p:cNvSpPr txBox="1">
                <a:spLocks noChangeArrowheads="1"/>
              </p:cNvSpPr>
              <p:nvPr/>
            </p:nvSpPr>
            <p:spPr bwMode="auto">
              <a:xfrm>
                <a:off x="2056" y="3195"/>
                <a:ext cx="54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grpSp>
        <p:grpSp>
          <p:nvGrpSpPr>
            <p:cNvPr id="137228" name="Group 92"/>
            <p:cNvGrpSpPr>
              <a:grpSpLocks/>
            </p:cNvGrpSpPr>
            <p:nvPr/>
          </p:nvGrpSpPr>
          <p:grpSpPr bwMode="auto">
            <a:xfrm>
              <a:off x="2090" y="1272"/>
              <a:ext cx="744" cy="2401"/>
              <a:chOff x="1946" y="1248"/>
              <a:chExt cx="744" cy="2401"/>
            </a:xfrm>
          </p:grpSpPr>
          <p:sp>
            <p:nvSpPr>
              <p:cNvPr id="57431" name="Text Box 87"/>
              <p:cNvSpPr txBox="1">
                <a:spLocks noChangeArrowheads="1"/>
              </p:cNvSpPr>
              <p:nvPr/>
            </p:nvSpPr>
            <p:spPr bwMode="auto">
              <a:xfrm>
                <a:off x="1946" y="1248"/>
                <a:ext cx="71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effectLst>
                      <a:outerShdw blurRad="38100" dist="38100" dir="2700000" algn="tl">
                        <a:srgbClr val="C0C0C0"/>
                      </a:outerShdw>
                    </a:effectLst>
                  </a:rPr>
                  <a:t>*(a+0)+1</a:t>
                </a:r>
              </a:p>
            </p:txBody>
          </p:sp>
          <p:sp>
            <p:nvSpPr>
              <p:cNvPr id="57432" name="Text Box 88"/>
              <p:cNvSpPr txBox="1">
                <a:spLocks noChangeArrowheads="1"/>
              </p:cNvSpPr>
              <p:nvPr/>
            </p:nvSpPr>
            <p:spPr bwMode="auto">
              <a:xfrm>
                <a:off x="1977" y="2318"/>
                <a:ext cx="71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effectLst>
                      <a:outerShdw blurRad="38100" dist="38100" dir="2700000" algn="tl">
                        <a:srgbClr val="C0C0C0"/>
                      </a:outerShdw>
                    </a:effectLst>
                  </a:rPr>
                  <a:t>*(a+1)+1</a:t>
                </a:r>
              </a:p>
            </p:txBody>
          </p:sp>
          <p:sp>
            <p:nvSpPr>
              <p:cNvPr id="57433" name="Text Box 89"/>
              <p:cNvSpPr txBox="1">
                <a:spLocks noChangeArrowheads="1"/>
              </p:cNvSpPr>
              <p:nvPr/>
            </p:nvSpPr>
            <p:spPr bwMode="auto">
              <a:xfrm>
                <a:off x="1970" y="3399"/>
                <a:ext cx="71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kumimoji="0" lang="en-US" altLang="zh-CN" sz="2000">
                    <a:effectLst>
                      <a:outerShdw blurRad="38100" dist="38100" dir="2700000" algn="tl">
                        <a:srgbClr val="C0C0C0"/>
                      </a:outerShdw>
                    </a:effectLst>
                  </a:rPr>
                  <a:t>*(a+2)+1</a:t>
                </a:r>
              </a:p>
            </p:txBody>
          </p:sp>
        </p:grpSp>
      </p:grpSp>
      <p:sp>
        <p:nvSpPr>
          <p:cNvPr id="57440" name="Rectangle 96"/>
          <p:cNvSpPr>
            <a:spLocks noChangeArrowheads="1"/>
          </p:cNvSpPr>
          <p:nvPr/>
        </p:nvSpPr>
        <p:spPr bwMode="auto">
          <a:xfrm>
            <a:off x="5505450" y="666750"/>
            <a:ext cx="400050" cy="400050"/>
          </a:xfrm>
          <a:prstGeom prst="rect">
            <a:avLst/>
          </a:prstGeom>
          <a:solidFill>
            <a:schemeClr val="bg1"/>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75" name="Rectangle 2"/>
          <p:cNvSpPr txBox="1">
            <a:spLocks noChangeArrowheads="1"/>
          </p:cNvSpPr>
          <p:nvPr/>
        </p:nvSpPr>
        <p:spPr>
          <a:xfrm>
            <a:off x="681038" y="8890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指针与二维数组</a:t>
            </a:r>
          </a:p>
        </p:txBody>
      </p:sp>
      <p:sp>
        <p:nvSpPr>
          <p:cNvPr id="4" name="日期占位符 3"/>
          <p:cNvSpPr>
            <a:spLocks noGrp="1"/>
          </p:cNvSpPr>
          <p:nvPr>
            <p:ph type="dt" sz="half" idx="10"/>
          </p:nvPr>
        </p:nvSpPr>
        <p:spPr/>
        <p:txBody>
          <a:bodyPr/>
          <a:lstStyle/>
          <a:p>
            <a:fld id="{C9D270BE-F591-A64C-BA7B-424B8C9B11D5}" type="datetime1">
              <a:rPr lang="zh-CN" altLang="en-US" smtClean="0"/>
              <a:t>2020/12/1</a:t>
            </a:fld>
            <a:endParaRPr lang="en-US"/>
          </a:p>
        </p:txBody>
      </p:sp>
      <p:sp>
        <p:nvSpPr>
          <p:cNvPr id="6" name="幻灯片编号占位符 5"/>
          <p:cNvSpPr>
            <a:spLocks noGrp="1"/>
          </p:cNvSpPr>
          <p:nvPr>
            <p:ph type="sldNum" sz="quarter" idx="12"/>
          </p:nvPr>
        </p:nvSpPr>
        <p:spPr/>
        <p:txBody>
          <a:bodyPr/>
          <a:lstStyle/>
          <a:p>
            <a:fld id="{4FAB73BC-B049-4115-A692-8D63A059BFB8}" type="slidenum">
              <a:rPr lang="en-US" smtClean="0"/>
              <a:t>47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395">
                                            <p:txEl>
                                              <p:pRg st="0" end="0"/>
                                            </p:txEl>
                                          </p:spTgt>
                                        </p:tgtEl>
                                        <p:attrNameLst>
                                          <p:attrName>style.visibility</p:attrName>
                                        </p:attrNameLst>
                                      </p:cBhvr>
                                      <p:to>
                                        <p:strVal val="visible"/>
                                      </p:to>
                                    </p:set>
                                    <p:animEffect transition="in" filter="box(out)">
                                      <p:cBhvr>
                                        <p:cTn id="7" dur="500"/>
                                        <p:tgtEl>
                                          <p:spTgt spid="57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440"/>
                                        </p:tgtEl>
                                        <p:attrNameLst>
                                          <p:attrName>style.visibility</p:attrName>
                                        </p:attrNameLst>
                                      </p:cBhvr>
                                      <p:to>
                                        <p:strVal val="visible"/>
                                      </p:to>
                                    </p:set>
                                    <p:animEffect transition="in" filter="box(out)">
                                      <p:cBhvr>
                                        <p:cTn id="17" dur="500"/>
                                        <p:tgtEl>
                                          <p:spTgt spid="57440"/>
                                        </p:tgtEl>
                                      </p:cBhvr>
                                    </p:animEffect>
                                  </p:childTnLst>
                                  <p:subTnLst>
                                    <p:set>
                                      <p:cBhvr override="childStyle">
                                        <p:cTn dur="1" fill="hold" display="0" masterRel="nextClick" afterEffect="1"/>
                                        <p:tgtEl>
                                          <p:spTgt spid="57440"/>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403"/>
                                        </p:tgtEl>
                                        <p:attrNameLst>
                                          <p:attrName>style.visibility</p:attrName>
                                        </p:attrNameLst>
                                      </p:cBhvr>
                                      <p:to>
                                        <p:strVal val="visible"/>
                                      </p:to>
                                    </p:set>
                                    <p:animEffect transition="in" filter="box(out)">
                                      <p:cBhvr>
                                        <p:cTn id="27" dur="500"/>
                                        <p:tgtEl>
                                          <p:spTgt spid="5740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out)">
                                      <p:cBhvr>
                                        <p:cTn id="32" dur="500"/>
                                        <p:tgtEl>
                                          <p:spTgt spid="2"/>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out)">
                                      <p:cBhvr>
                                        <p:cTn id="37" dur="500"/>
                                        <p:tgtEl>
                                          <p:spTgt spid="8"/>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out)">
                                      <p:cBhvr>
                                        <p:cTn id="42" dur="500"/>
                                        <p:tgtEl>
                                          <p:spTgt spid="3"/>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7429"/>
                                        </p:tgtEl>
                                        <p:attrNameLst>
                                          <p:attrName>style.visibility</p:attrName>
                                        </p:attrNameLst>
                                      </p:cBhvr>
                                      <p:to>
                                        <p:strVal val="visible"/>
                                      </p:to>
                                    </p:set>
                                    <p:animEffect transition="in" filter="box(out)">
                                      <p:cBhvr>
                                        <p:cTn id="47" dur="500"/>
                                        <p:tgtEl>
                                          <p:spTgt spid="57429"/>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3" grpId="0" autoUpdateAnimBg="0"/>
      <p:bldP spid="57395" grpId="0" build="p" autoUpdateAnimBg="0"/>
      <p:bldP spid="57429" grpId="0" animBg="1" autoUpdateAnimBg="0"/>
      <p:bldP spid="57440"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4" name="Rectangle 4"/>
          <p:cNvSpPr>
            <a:spLocks noGrp="1" noChangeArrowheads="1"/>
          </p:cNvSpPr>
          <p:nvPr>
            <p:ph idx="1"/>
          </p:nvPr>
        </p:nvSpPr>
        <p:spPr>
          <a:xfrm>
            <a:off x="3795649" y="1311275"/>
            <a:ext cx="5024823" cy="2381250"/>
          </a:xfrm>
        </p:spPr>
        <p:txBody>
          <a:bodyPr>
            <a:normAutofit lnSpcReduction="10000"/>
          </a:bodyPr>
          <a:lstStyle/>
          <a:p>
            <a:pPr lvl="3"/>
            <a:r>
              <a:rPr lang="zh-CN" altLang="en-US" dirty="0"/>
              <a:t>对二维数组  </a:t>
            </a:r>
            <a:r>
              <a:rPr lang="en-US" altLang="zh-CN" dirty="0" err="1"/>
              <a:t>int</a:t>
            </a:r>
            <a:r>
              <a:rPr lang="en-US" altLang="zh-CN" dirty="0"/>
              <a:t>  a[3][4],</a:t>
            </a:r>
            <a:r>
              <a:rPr lang="zh-CN" altLang="en-US" dirty="0"/>
              <a:t>有</a:t>
            </a:r>
            <a:endParaRPr lang="zh-CN" altLang="zh-CN" dirty="0"/>
          </a:p>
          <a:p>
            <a:pPr lvl="4"/>
            <a:r>
              <a:rPr lang="en-US" altLang="zh-CN" dirty="0"/>
              <a:t>a-----</a:t>
            </a:r>
            <a:r>
              <a:rPr lang="zh-CN" altLang="en-US" dirty="0"/>
              <a:t>二维数组的首地址，即第</a:t>
            </a:r>
            <a:r>
              <a:rPr lang="zh-CN" altLang="zh-CN" dirty="0"/>
              <a:t>0</a:t>
            </a:r>
            <a:r>
              <a:rPr lang="zh-CN" altLang="en-US" dirty="0"/>
              <a:t>行的首地址</a:t>
            </a:r>
            <a:endParaRPr lang="zh-CN" altLang="zh-CN" dirty="0"/>
          </a:p>
          <a:p>
            <a:pPr lvl="4"/>
            <a:r>
              <a:rPr lang="en-US" altLang="zh-CN" dirty="0" err="1"/>
              <a:t>a+i</a:t>
            </a:r>
            <a:r>
              <a:rPr lang="en-US" altLang="zh-CN" dirty="0"/>
              <a:t>-----</a:t>
            </a:r>
            <a:r>
              <a:rPr lang="zh-CN" altLang="en-US" dirty="0"/>
              <a:t>第</a:t>
            </a:r>
            <a:r>
              <a:rPr lang="en-US" altLang="zh-CN" dirty="0" err="1"/>
              <a:t>i</a:t>
            </a:r>
            <a:r>
              <a:rPr lang="zh-CN" altLang="en-US" dirty="0">
                <a:solidFill>
                  <a:schemeClr val="accent2"/>
                </a:solidFill>
              </a:rPr>
              <a:t>行</a:t>
            </a:r>
            <a:r>
              <a:rPr lang="zh-CN" altLang="en-US" dirty="0"/>
              <a:t>的首地址</a:t>
            </a:r>
            <a:endParaRPr lang="zh-CN" altLang="zh-CN" dirty="0"/>
          </a:p>
          <a:p>
            <a:pPr lvl="4"/>
            <a:r>
              <a:rPr lang="en-US" altLang="zh-CN" dirty="0"/>
              <a:t>a[</a:t>
            </a:r>
            <a:r>
              <a:rPr lang="en-US" altLang="zh-CN" dirty="0" err="1"/>
              <a:t>i</a:t>
            </a:r>
            <a:r>
              <a:rPr lang="en-US" altLang="zh-CN" dirty="0"/>
              <a:t>] </a:t>
            </a:r>
            <a:r>
              <a:rPr lang="en-US" altLang="zh-CN" dirty="0">
                <a:sym typeface="Symbol" charset="2"/>
              </a:rPr>
              <a:t> *(</a:t>
            </a:r>
            <a:r>
              <a:rPr lang="en-US" altLang="zh-CN" dirty="0" err="1">
                <a:sym typeface="Symbol" charset="2"/>
              </a:rPr>
              <a:t>a+i</a:t>
            </a:r>
            <a:r>
              <a:rPr lang="en-US" altLang="zh-CN" dirty="0">
                <a:sym typeface="Symbol" charset="2"/>
              </a:rPr>
              <a:t>)</a:t>
            </a:r>
            <a:r>
              <a:rPr lang="en-US" altLang="zh-CN" dirty="0"/>
              <a:t>------</a:t>
            </a:r>
            <a:r>
              <a:rPr lang="zh-CN" altLang="en-US" dirty="0"/>
              <a:t>第</a:t>
            </a:r>
            <a:r>
              <a:rPr lang="en-US" altLang="zh-CN" dirty="0" err="1"/>
              <a:t>i</a:t>
            </a:r>
            <a:r>
              <a:rPr lang="zh-CN" altLang="en-US" dirty="0"/>
              <a:t>行第</a:t>
            </a:r>
            <a:r>
              <a:rPr lang="zh-CN" altLang="zh-CN" dirty="0"/>
              <a:t>0</a:t>
            </a:r>
            <a:r>
              <a:rPr lang="zh-CN" altLang="en-US" dirty="0">
                <a:solidFill>
                  <a:schemeClr val="accent2"/>
                </a:solidFill>
              </a:rPr>
              <a:t>列</a:t>
            </a:r>
            <a:r>
              <a:rPr lang="zh-CN" altLang="en-US" dirty="0"/>
              <a:t>的元素地址</a:t>
            </a:r>
            <a:endParaRPr lang="zh-CN" altLang="zh-CN" dirty="0"/>
          </a:p>
          <a:p>
            <a:pPr lvl="4"/>
            <a:r>
              <a:rPr lang="en-US" altLang="zh-CN" dirty="0"/>
              <a:t>a[</a:t>
            </a:r>
            <a:r>
              <a:rPr lang="en-US" altLang="zh-CN" dirty="0" err="1"/>
              <a:t>i</a:t>
            </a:r>
            <a:r>
              <a:rPr lang="en-US" altLang="zh-CN" dirty="0"/>
              <a:t>]+j </a:t>
            </a:r>
            <a:r>
              <a:rPr lang="en-US" altLang="zh-CN" dirty="0">
                <a:sym typeface="Symbol" charset="2"/>
              </a:rPr>
              <a:t> *(</a:t>
            </a:r>
            <a:r>
              <a:rPr lang="en-US" altLang="zh-CN" dirty="0" err="1">
                <a:sym typeface="Symbol" charset="2"/>
              </a:rPr>
              <a:t>a+i</a:t>
            </a:r>
            <a:r>
              <a:rPr lang="en-US" altLang="zh-CN" dirty="0">
                <a:sym typeface="Symbol" charset="2"/>
              </a:rPr>
              <a:t>)+j</a:t>
            </a:r>
            <a:r>
              <a:rPr lang="en-US" altLang="zh-CN" dirty="0"/>
              <a:t> -----</a:t>
            </a:r>
            <a:r>
              <a:rPr lang="zh-CN" altLang="en-US" dirty="0"/>
              <a:t>第</a:t>
            </a:r>
            <a:r>
              <a:rPr lang="en-US" altLang="zh-CN" dirty="0" err="1"/>
              <a:t>i</a:t>
            </a:r>
            <a:r>
              <a:rPr lang="zh-CN" altLang="en-US" dirty="0"/>
              <a:t>行第</a:t>
            </a:r>
            <a:r>
              <a:rPr lang="en-US" altLang="zh-CN" dirty="0"/>
              <a:t>j</a:t>
            </a:r>
            <a:r>
              <a:rPr lang="zh-CN" altLang="en-US" dirty="0">
                <a:solidFill>
                  <a:schemeClr val="accent2"/>
                </a:solidFill>
              </a:rPr>
              <a:t>列</a:t>
            </a:r>
            <a:r>
              <a:rPr lang="zh-CN" altLang="en-US" dirty="0"/>
              <a:t>的元素地址</a:t>
            </a:r>
            <a:endParaRPr lang="zh-CN" altLang="zh-CN" dirty="0"/>
          </a:p>
          <a:p>
            <a:pPr lvl="4"/>
            <a:r>
              <a:rPr lang="zh-CN" altLang="en-US" dirty="0"/>
              <a:t>*</a:t>
            </a:r>
            <a:r>
              <a:rPr lang="en-US" altLang="zh-CN" dirty="0"/>
              <a:t>(a[</a:t>
            </a:r>
            <a:r>
              <a:rPr lang="en-US" altLang="zh-CN" dirty="0" err="1"/>
              <a:t>i</a:t>
            </a:r>
            <a:r>
              <a:rPr lang="en-US" altLang="zh-CN" dirty="0"/>
              <a:t>]+j) </a:t>
            </a:r>
            <a:r>
              <a:rPr lang="en-US" altLang="zh-CN" dirty="0">
                <a:sym typeface="Symbol" charset="2"/>
              </a:rPr>
              <a:t> *(*(</a:t>
            </a:r>
            <a:r>
              <a:rPr lang="en-US" altLang="zh-CN" dirty="0" err="1">
                <a:sym typeface="Symbol" charset="2"/>
              </a:rPr>
              <a:t>a+i</a:t>
            </a:r>
            <a:r>
              <a:rPr lang="en-US" altLang="zh-CN" dirty="0">
                <a:sym typeface="Symbol" charset="2"/>
              </a:rPr>
              <a:t>)+j)  a[</a:t>
            </a:r>
            <a:r>
              <a:rPr lang="en-US" altLang="zh-CN" dirty="0" err="1">
                <a:sym typeface="Symbol" charset="2"/>
              </a:rPr>
              <a:t>i</a:t>
            </a:r>
            <a:r>
              <a:rPr lang="en-US" altLang="zh-CN" dirty="0">
                <a:sym typeface="Symbol" charset="2"/>
              </a:rPr>
              <a:t>][j]</a:t>
            </a:r>
          </a:p>
        </p:txBody>
      </p:sp>
      <p:sp>
        <p:nvSpPr>
          <p:cNvPr id="97285" name="Rectangle 5"/>
          <p:cNvSpPr>
            <a:spLocks noChangeArrowheads="1"/>
          </p:cNvSpPr>
          <p:nvPr/>
        </p:nvSpPr>
        <p:spPr bwMode="auto">
          <a:xfrm>
            <a:off x="2460625" y="3938588"/>
            <a:ext cx="6683375" cy="15240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3" eaLnBrk="1" hangingPunct="1">
              <a:spcBef>
                <a:spcPct val="20000"/>
              </a:spcBef>
              <a:buClr>
                <a:srgbClr val="FFCC00"/>
              </a:buClr>
              <a:buFont typeface="Wingdings" charset="2"/>
              <a:buChar char="l"/>
            </a:pPr>
            <a:r>
              <a:rPr kumimoji="0" lang="en-US" altLang="zh-CN" sz="2000" b="1">
                <a:effectLst>
                  <a:outerShdw blurRad="38100" dist="38100" dir="2700000" algn="tl">
                    <a:srgbClr val="C0C0C0"/>
                  </a:outerShdw>
                </a:effectLst>
                <a:ea typeface="隶书" charset="0"/>
              </a:rPr>
              <a:t>a+i=&amp;a[i]=a[i]=*(a+i) =&amp;a[i][0],                              </a:t>
            </a:r>
            <a:r>
              <a:rPr kumimoji="0" lang="zh-CN" altLang="en-US" sz="2000" b="1">
                <a:solidFill>
                  <a:srgbClr val="0000FF"/>
                </a:solidFill>
                <a:effectLst>
                  <a:outerShdw blurRad="38100" dist="38100" dir="2700000" algn="tl">
                    <a:srgbClr val="C0C0C0"/>
                  </a:outerShdw>
                </a:effectLst>
                <a:ea typeface="隶书" charset="0"/>
              </a:rPr>
              <a:t>值相等，含义不同</a:t>
            </a:r>
            <a:endParaRPr kumimoji="0" lang="zh-CN" altLang="zh-CN" sz="2000" b="1">
              <a:effectLst>
                <a:outerShdw blurRad="38100" dist="38100" dir="2700000" algn="tl">
                  <a:srgbClr val="C0C0C0"/>
                </a:outerShdw>
              </a:effectLst>
              <a:ea typeface="隶书" charset="0"/>
            </a:endParaRPr>
          </a:p>
          <a:p>
            <a:pPr lvl="4" eaLnBrk="1" hangingPunct="1">
              <a:spcBef>
                <a:spcPct val="20000"/>
              </a:spcBef>
              <a:buClr>
                <a:srgbClr val="FF00FF"/>
              </a:buClr>
              <a:buFont typeface="Wingdings" charset="2"/>
              <a:buChar char="u"/>
            </a:pPr>
            <a:r>
              <a:rPr kumimoji="0" lang="en-US" altLang="zh-CN" sz="2000" b="1">
                <a:solidFill>
                  <a:schemeClr val="accent2"/>
                </a:solidFill>
                <a:effectLst>
                  <a:outerShdw blurRad="38100" dist="38100" dir="2700000" algn="tl">
                    <a:srgbClr val="C0C0C0"/>
                  </a:outerShdw>
                </a:effectLst>
                <a:ea typeface="隶书" charset="0"/>
              </a:rPr>
              <a:t>a+i </a:t>
            </a:r>
            <a:r>
              <a:rPr kumimoji="0" lang="en-US" altLang="zh-CN" sz="2000" b="1">
                <a:solidFill>
                  <a:schemeClr val="accent2"/>
                </a:solidFill>
                <a:effectLst>
                  <a:outerShdw blurRad="38100" dist="38100" dir="2700000" algn="tl">
                    <a:srgbClr val="C0C0C0"/>
                  </a:outerShdw>
                </a:effectLst>
                <a:ea typeface="隶书" charset="0"/>
                <a:sym typeface="Symbol" charset="2"/>
              </a:rPr>
              <a:t></a:t>
            </a:r>
            <a:r>
              <a:rPr kumimoji="0" lang="en-US" altLang="zh-CN" sz="2000" b="1">
                <a:solidFill>
                  <a:schemeClr val="accent2"/>
                </a:solidFill>
                <a:effectLst>
                  <a:outerShdw blurRad="38100" dist="38100" dir="2700000" algn="tl">
                    <a:srgbClr val="C0C0C0"/>
                  </a:outerShdw>
                </a:effectLst>
                <a:ea typeface="隶书" charset="0"/>
              </a:rPr>
              <a:t> &amp;a[i],</a:t>
            </a:r>
            <a:r>
              <a:rPr kumimoji="0" lang="zh-CN" altLang="en-US" sz="2000" b="1">
                <a:effectLst>
                  <a:outerShdw blurRad="38100" dist="38100" dir="2700000" algn="tl">
                    <a:srgbClr val="C0C0C0"/>
                  </a:outerShdw>
                </a:effectLst>
                <a:ea typeface="隶书" charset="0"/>
              </a:rPr>
              <a:t>表示第</a:t>
            </a:r>
            <a:r>
              <a:rPr kumimoji="0" lang="en-US" altLang="zh-CN" sz="2000" b="1">
                <a:effectLst>
                  <a:outerShdw blurRad="38100" dist="38100" dir="2700000" algn="tl">
                    <a:srgbClr val="C0C0C0"/>
                  </a:outerShdw>
                </a:effectLst>
                <a:ea typeface="隶书" charset="0"/>
              </a:rPr>
              <a:t>i</a:t>
            </a:r>
            <a:r>
              <a:rPr kumimoji="0" lang="zh-CN" altLang="en-US" sz="2000" b="1">
                <a:effectLst>
                  <a:outerShdw blurRad="38100" dist="38100" dir="2700000" algn="tl">
                    <a:srgbClr val="C0C0C0"/>
                  </a:outerShdw>
                </a:effectLst>
                <a:ea typeface="隶书" charset="0"/>
              </a:rPr>
              <a:t>行首地址，指向</a:t>
            </a:r>
            <a:r>
              <a:rPr kumimoji="0" lang="zh-CN" altLang="en-US" sz="2000" b="1">
                <a:solidFill>
                  <a:schemeClr val="accent2"/>
                </a:solidFill>
                <a:effectLst>
                  <a:outerShdw blurRad="38100" dist="38100" dir="2700000" algn="tl">
                    <a:srgbClr val="C0C0C0"/>
                  </a:outerShdw>
                </a:effectLst>
                <a:ea typeface="隶书" charset="0"/>
              </a:rPr>
              <a:t>行</a:t>
            </a:r>
            <a:endParaRPr kumimoji="0" lang="zh-CN" altLang="zh-CN" sz="2000" b="1">
              <a:solidFill>
                <a:schemeClr val="accent2"/>
              </a:solidFill>
              <a:effectLst>
                <a:outerShdw blurRad="38100" dist="38100" dir="2700000" algn="tl">
                  <a:srgbClr val="C0C0C0"/>
                </a:outerShdw>
              </a:effectLst>
              <a:ea typeface="隶书" charset="0"/>
            </a:endParaRPr>
          </a:p>
          <a:p>
            <a:pPr lvl="4" eaLnBrk="1" hangingPunct="1">
              <a:spcBef>
                <a:spcPct val="20000"/>
              </a:spcBef>
              <a:buClr>
                <a:srgbClr val="FF00FF"/>
              </a:buClr>
              <a:buFont typeface="Wingdings" charset="2"/>
              <a:buChar char="u"/>
            </a:pPr>
            <a:r>
              <a:rPr kumimoji="0" lang="en-US" altLang="zh-CN" sz="2000" b="1">
                <a:solidFill>
                  <a:srgbClr val="669900"/>
                </a:solidFill>
                <a:effectLst>
                  <a:outerShdw blurRad="38100" dist="38100" dir="2700000" algn="tl">
                    <a:srgbClr val="C0C0C0"/>
                  </a:outerShdw>
                </a:effectLst>
                <a:ea typeface="隶书" charset="0"/>
              </a:rPr>
              <a:t>a[i] </a:t>
            </a:r>
            <a:r>
              <a:rPr kumimoji="0" lang="en-US" altLang="zh-CN" sz="2000" b="1">
                <a:solidFill>
                  <a:srgbClr val="669900"/>
                </a:solidFill>
                <a:effectLst>
                  <a:outerShdw blurRad="38100" dist="38100" dir="2700000" algn="tl">
                    <a:srgbClr val="C0C0C0"/>
                  </a:outerShdw>
                </a:effectLst>
                <a:ea typeface="隶书" charset="0"/>
                <a:sym typeface="Symbol" charset="2"/>
              </a:rPr>
              <a:t></a:t>
            </a:r>
            <a:r>
              <a:rPr kumimoji="0" lang="en-US" altLang="zh-CN" sz="2000" b="1">
                <a:solidFill>
                  <a:srgbClr val="669900"/>
                </a:solidFill>
                <a:effectLst>
                  <a:outerShdw blurRad="38100" dist="38100" dir="2700000" algn="tl">
                    <a:srgbClr val="C0C0C0"/>
                  </a:outerShdw>
                </a:effectLst>
                <a:ea typeface="隶书" charset="0"/>
              </a:rPr>
              <a:t> *(a+i) </a:t>
            </a:r>
            <a:r>
              <a:rPr kumimoji="0" lang="en-US" altLang="zh-CN" sz="2000" b="1">
                <a:solidFill>
                  <a:srgbClr val="669900"/>
                </a:solidFill>
                <a:effectLst>
                  <a:outerShdw blurRad="38100" dist="38100" dir="2700000" algn="tl">
                    <a:srgbClr val="C0C0C0"/>
                  </a:outerShdw>
                </a:effectLst>
                <a:ea typeface="隶书" charset="0"/>
                <a:sym typeface="Symbol" charset="2"/>
              </a:rPr>
              <a:t></a:t>
            </a:r>
            <a:r>
              <a:rPr kumimoji="0" lang="en-US" altLang="zh-CN" sz="2000" b="1">
                <a:solidFill>
                  <a:srgbClr val="669900"/>
                </a:solidFill>
                <a:effectLst>
                  <a:outerShdw blurRad="38100" dist="38100" dir="2700000" algn="tl">
                    <a:srgbClr val="C0C0C0"/>
                  </a:outerShdw>
                </a:effectLst>
                <a:ea typeface="隶书" charset="0"/>
              </a:rPr>
              <a:t> &amp;a[i][0]</a:t>
            </a:r>
            <a:r>
              <a:rPr kumimoji="0" lang="zh-CN" altLang="en-US" sz="2000" b="1">
                <a:solidFill>
                  <a:srgbClr val="669900"/>
                </a:solidFill>
                <a:effectLst>
                  <a:outerShdw blurRad="38100" dist="38100" dir="2700000" algn="tl">
                    <a:srgbClr val="C0C0C0"/>
                  </a:outerShdw>
                </a:effectLst>
                <a:ea typeface="隶书" charset="0"/>
              </a:rPr>
              <a:t>，</a:t>
            </a:r>
            <a:r>
              <a:rPr kumimoji="0" lang="zh-CN" altLang="en-US" sz="2000" b="1">
                <a:effectLst>
                  <a:outerShdw blurRad="38100" dist="38100" dir="2700000" algn="tl">
                    <a:srgbClr val="C0C0C0"/>
                  </a:outerShdw>
                </a:effectLst>
                <a:ea typeface="隶书" charset="0"/>
              </a:rPr>
              <a:t>表示第</a:t>
            </a:r>
            <a:r>
              <a:rPr kumimoji="0" lang="en-US" altLang="zh-CN" sz="2000" b="1">
                <a:effectLst>
                  <a:outerShdw blurRad="38100" dist="38100" dir="2700000" algn="tl">
                    <a:srgbClr val="C0C0C0"/>
                  </a:outerShdw>
                </a:effectLst>
                <a:ea typeface="隶书" charset="0"/>
              </a:rPr>
              <a:t>i</a:t>
            </a:r>
            <a:r>
              <a:rPr kumimoji="0" lang="zh-CN" altLang="en-US" sz="2000" b="1">
                <a:effectLst>
                  <a:outerShdw blurRad="38100" dist="38100" dir="2700000" algn="tl">
                    <a:srgbClr val="C0C0C0"/>
                  </a:outerShdw>
                </a:effectLst>
                <a:ea typeface="隶书" charset="0"/>
              </a:rPr>
              <a:t>行第</a:t>
            </a:r>
            <a:r>
              <a:rPr kumimoji="0" lang="zh-CN" altLang="zh-CN" sz="2000" b="1">
                <a:effectLst>
                  <a:outerShdw blurRad="38100" dist="38100" dir="2700000" algn="tl">
                    <a:srgbClr val="C0C0C0"/>
                  </a:outerShdw>
                </a:effectLst>
                <a:ea typeface="隶书" charset="0"/>
              </a:rPr>
              <a:t>0</a:t>
            </a:r>
            <a:r>
              <a:rPr kumimoji="0" lang="zh-CN" altLang="en-US" sz="2000" b="1">
                <a:effectLst>
                  <a:outerShdw blurRad="38100" dist="38100" dir="2700000" algn="tl">
                    <a:srgbClr val="C0C0C0"/>
                  </a:outerShdw>
                </a:effectLst>
                <a:ea typeface="隶书" charset="0"/>
              </a:rPr>
              <a:t>列元素地址，指向</a:t>
            </a:r>
            <a:r>
              <a:rPr kumimoji="0" lang="zh-CN" altLang="en-US" sz="2000" b="1">
                <a:solidFill>
                  <a:schemeClr val="accent2"/>
                </a:solidFill>
                <a:effectLst>
                  <a:outerShdw blurRad="38100" dist="38100" dir="2700000" algn="tl">
                    <a:srgbClr val="C0C0C0"/>
                  </a:outerShdw>
                </a:effectLst>
                <a:ea typeface="隶书" charset="0"/>
              </a:rPr>
              <a:t>列</a:t>
            </a:r>
            <a:endParaRPr kumimoji="0" lang="zh-CN" altLang="zh-CN" sz="2000" b="1">
              <a:solidFill>
                <a:schemeClr val="accent2"/>
              </a:solidFill>
              <a:effectLst>
                <a:outerShdw blurRad="38100" dist="38100" dir="2700000" algn="tl">
                  <a:srgbClr val="C0C0C0"/>
                </a:outerShdw>
              </a:effectLst>
              <a:ea typeface="隶书" charset="0"/>
            </a:endParaRPr>
          </a:p>
        </p:txBody>
      </p:sp>
      <p:grpSp>
        <p:nvGrpSpPr>
          <p:cNvPr id="139267" name="Group 62"/>
          <p:cNvGrpSpPr>
            <a:grpSpLocks/>
          </p:cNvGrpSpPr>
          <p:nvPr/>
        </p:nvGrpSpPr>
        <p:grpSpPr bwMode="auto">
          <a:xfrm>
            <a:off x="0" y="928688"/>
            <a:ext cx="4148138" cy="5937250"/>
            <a:chOff x="538" y="304"/>
            <a:chExt cx="3105" cy="3740"/>
          </a:xfrm>
        </p:grpSpPr>
        <p:sp>
          <p:nvSpPr>
            <p:cNvPr id="97343" name="Text Box 63"/>
            <p:cNvSpPr txBox="1">
              <a:spLocks noChangeArrowheads="1"/>
            </p:cNvSpPr>
            <p:nvPr/>
          </p:nvSpPr>
          <p:spPr bwMode="auto">
            <a:xfrm>
              <a:off x="1679" y="304"/>
              <a:ext cx="1964" cy="327"/>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800">
                  <a:effectLst>
                    <a:outerShdw blurRad="38100" dist="38100" dir="2700000" algn="tl">
                      <a:srgbClr val="C0C0C0"/>
                    </a:outerShdw>
                  </a:effectLst>
                </a:rPr>
                <a:t>short int  a[3][4];</a:t>
              </a:r>
            </a:p>
          </p:txBody>
        </p:sp>
        <p:grpSp>
          <p:nvGrpSpPr>
            <p:cNvPr id="139270" name="Group 64"/>
            <p:cNvGrpSpPr>
              <a:grpSpLocks/>
            </p:cNvGrpSpPr>
            <p:nvPr/>
          </p:nvGrpSpPr>
          <p:grpSpPr bwMode="auto">
            <a:xfrm>
              <a:off x="840" y="564"/>
              <a:ext cx="1206" cy="3480"/>
              <a:chOff x="537" y="638"/>
              <a:chExt cx="1206" cy="3480"/>
            </a:xfrm>
          </p:grpSpPr>
          <p:grpSp>
            <p:nvGrpSpPr>
              <p:cNvPr id="139314" name="Group 65"/>
              <p:cNvGrpSpPr>
                <a:grpSpLocks/>
              </p:cNvGrpSpPr>
              <p:nvPr/>
            </p:nvGrpSpPr>
            <p:grpSpPr bwMode="auto">
              <a:xfrm>
                <a:off x="1043" y="850"/>
                <a:ext cx="700" cy="3268"/>
                <a:chOff x="1043" y="850"/>
                <a:chExt cx="700" cy="3268"/>
              </a:xfrm>
            </p:grpSpPr>
            <p:sp>
              <p:nvSpPr>
                <p:cNvPr id="97346" name="Line 66"/>
                <p:cNvSpPr>
                  <a:spLocks noChangeShapeType="1"/>
                </p:cNvSpPr>
                <p:nvPr/>
              </p:nvSpPr>
              <p:spPr bwMode="auto">
                <a:xfrm>
                  <a:off x="1043" y="1966"/>
                  <a:ext cx="686" cy="0"/>
                </a:xfrm>
                <a:prstGeom prst="line">
                  <a:avLst/>
                </a:prstGeom>
                <a:noFill/>
                <a:ln w="9525" cap="rnd">
                  <a:solidFill>
                    <a:schemeClr val="tx1"/>
                  </a:solidFill>
                  <a:prstDash val="sysDot"/>
                  <a:round/>
                  <a:headEnd/>
                  <a:tailEnd/>
                </a:ln>
                <a:effectLst/>
              </p:spPr>
              <p:txBody>
                <a:bodyPr wrap="none" anchor="ctr"/>
                <a:lstStyle/>
                <a:p>
                  <a:pPr>
                    <a:defRPr/>
                  </a:pPr>
                  <a:endParaRPr lang="zh-CN" altLang="en-US">
                    <a:latin typeface="Times New Roman" pitchFamily="18" charset="0"/>
                    <a:ea typeface="+mn-ea"/>
                  </a:endParaRPr>
                </a:p>
              </p:txBody>
            </p:sp>
            <p:sp>
              <p:nvSpPr>
                <p:cNvPr id="97347" name="Line 67"/>
                <p:cNvSpPr>
                  <a:spLocks noChangeShapeType="1"/>
                </p:cNvSpPr>
                <p:nvPr/>
              </p:nvSpPr>
              <p:spPr bwMode="auto">
                <a:xfrm>
                  <a:off x="1057" y="2977"/>
                  <a:ext cx="686" cy="0"/>
                </a:xfrm>
                <a:prstGeom prst="line">
                  <a:avLst/>
                </a:prstGeom>
                <a:noFill/>
                <a:ln w="9525" cap="rnd">
                  <a:solidFill>
                    <a:schemeClr val="tx1"/>
                  </a:solidFill>
                  <a:prstDash val="sysDot"/>
                  <a:round/>
                  <a:headEnd/>
                  <a:tailEnd/>
                </a:ln>
                <a:effectLst/>
              </p:spPr>
              <p:txBody>
                <a:bodyPr wrap="none" anchor="ctr"/>
                <a:lstStyle/>
                <a:p>
                  <a:pPr>
                    <a:defRPr/>
                  </a:pPr>
                  <a:endParaRPr lang="zh-CN" altLang="en-US">
                    <a:latin typeface="Times New Roman" pitchFamily="18" charset="0"/>
                    <a:ea typeface="+mn-ea"/>
                  </a:endParaRPr>
                </a:p>
              </p:txBody>
            </p:sp>
            <p:grpSp>
              <p:nvGrpSpPr>
                <p:cNvPr id="139323" name="Group 68"/>
                <p:cNvGrpSpPr>
                  <a:grpSpLocks/>
                </p:cNvGrpSpPr>
                <p:nvPr/>
              </p:nvGrpSpPr>
              <p:grpSpPr bwMode="auto">
                <a:xfrm>
                  <a:off x="1043" y="850"/>
                  <a:ext cx="686" cy="3268"/>
                  <a:chOff x="1043" y="850"/>
                  <a:chExt cx="686" cy="3268"/>
                </a:xfrm>
              </p:grpSpPr>
              <p:sp>
                <p:nvSpPr>
                  <p:cNvPr id="97349" name="Rectangle 69"/>
                  <p:cNvSpPr>
                    <a:spLocks noChangeArrowheads="1"/>
                  </p:cNvSpPr>
                  <p:nvPr/>
                </p:nvSpPr>
                <p:spPr bwMode="auto">
                  <a:xfrm>
                    <a:off x="1043" y="852"/>
                    <a:ext cx="686" cy="3266"/>
                  </a:xfrm>
                  <a:prstGeom prst="rect">
                    <a:avLst/>
                  </a:prstGeom>
                  <a:noFill/>
                  <a:ln w="9525" cap="rnd">
                    <a:solidFill>
                      <a:schemeClr val="tx1"/>
                    </a:solidFill>
                    <a:prstDash val="sysDot"/>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97350" name="Text Box 70"/>
                  <p:cNvSpPr txBox="1">
                    <a:spLocks noChangeArrowheads="1"/>
                  </p:cNvSpPr>
                  <p:nvPr/>
                </p:nvSpPr>
                <p:spPr bwMode="auto">
                  <a:xfrm>
                    <a:off x="1241" y="850"/>
                    <a:ext cx="440"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chemeClr val="tx2"/>
                        </a:solidFill>
                        <a:effectLst>
                          <a:outerShdw blurRad="38100" dist="38100" dir="2700000" algn="tl">
                            <a:srgbClr val="DDDDDD"/>
                          </a:outerShdw>
                        </a:effectLst>
                        <a:cs typeface="宋体" charset="0"/>
                      </a:rPr>
                      <a:t>a[0]</a:t>
                    </a:r>
                    <a:endParaRPr lang="en-US" altLang="zh-CN" sz="2000">
                      <a:effectLst>
                        <a:outerShdw blurRad="38100" dist="38100" dir="2700000" algn="tl">
                          <a:srgbClr val="DDDDDD"/>
                        </a:outerShdw>
                      </a:effectLst>
                      <a:cs typeface="宋体" charset="0"/>
                    </a:endParaRPr>
                  </a:p>
                </p:txBody>
              </p:sp>
              <p:sp>
                <p:nvSpPr>
                  <p:cNvPr id="97351" name="Text Box 71"/>
                  <p:cNvSpPr txBox="1">
                    <a:spLocks noChangeArrowheads="1"/>
                  </p:cNvSpPr>
                  <p:nvPr/>
                </p:nvSpPr>
                <p:spPr bwMode="auto">
                  <a:xfrm>
                    <a:off x="1225" y="1935"/>
                    <a:ext cx="443"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rgbClr val="339933"/>
                        </a:solidFill>
                        <a:effectLst>
                          <a:outerShdw blurRad="38100" dist="38100" dir="2700000" algn="tl">
                            <a:srgbClr val="DDDDDD"/>
                          </a:outerShdw>
                        </a:effectLst>
                        <a:cs typeface="宋体" charset="0"/>
                      </a:rPr>
                      <a:t>a[1]</a:t>
                    </a:r>
                    <a:endParaRPr lang="en-US" altLang="zh-CN" sz="2000">
                      <a:effectLst>
                        <a:outerShdw blurRad="38100" dist="38100" dir="2700000" algn="tl">
                          <a:srgbClr val="DDDDDD"/>
                        </a:outerShdw>
                      </a:effectLst>
                      <a:cs typeface="宋体" charset="0"/>
                    </a:endParaRPr>
                  </a:p>
                </p:txBody>
              </p:sp>
              <p:sp>
                <p:nvSpPr>
                  <p:cNvPr id="97352" name="Text Box 72"/>
                  <p:cNvSpPr txBox="1">
                    <a:spLocks noChangeArrowheads="1"/>
                  </p:cNvSpPr>
                  <p:nvPr/>
                </p:nvSpPr>
                <p:spPr bwMode="auto">
                  <a:xfrm>
                    <a:off x="1190" y="2957"/>
                    <a:ext cx="441" cy="250"/>
                  </a:xfrm>
                  <a:prstGeom prst="rect">
                    <a:avLst/>
                  </a:prstGeom>
                  <a:noFill/>
                  <a:ln w="9525" cap="rnd">
                    <a:noFill/>
                    <a:prstDash val="sysDot"/>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solidFill>
                          <a:srgbClr val="FF9900"/>
                        </a:solidFill>
                        <a:effectLst>
                          <a:outerShdw blurRad="38100" dist="38100" dir="2700000" algn="tl">
                            <a:srgbClr val="DDDDDD"/>
                          </a:outerShdw>
                        </a:effectLst>
                        <a:cs typeface="宋体" charset="0"/>
                      </a:rPr>
                      <a:t>a[2]</a:t>
                    </a:r>
                    <a:endParaRPr lang="en-US" altLang="zh-CN" sz="2000">
                      <a:effectLst>
                        <a:outerShdw blurRad="38100" dist="38100" dir="2700000" algn="tl">
                          <a:srgbClr val="DDDDDD"/>
                        </a:outerShdw>
                      </a:effectLst>
                      <a:cs typeface="宋体" charset="0"/>
                    </a:endParaRPr>
                  </a:p>
                </p:txBody>
              </p:sp>
            </p:grpSp>
          </p:grpSp>
          <p:sp>
            <p:nvSpPr>
              <p:cNvPr id="97353" name="Line 73"/>
              <p:cNvSpPr>
                <a:spLocks noChangeShapeType="1"/>
              </p:cNvSpPr>
              <p:nvPr/>
            </p:nvSpPr>
            <p:spPr bwMode="auto">
              <a:xfrm>
                <a:off x="621" y="866"/>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54" name="Line 74"/>
              <p:cNvSpPr>
                <a:spLocks noChangeShapeType="1"/>
              </p:cNvSpPr>
              <p:nvPr/>
            </p:nvSpPr>
            <p:spPr bwMode="auto">
              <a:xfrm>
                <a:off x="606" y="1962"/>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55" name="Line 75"/>
              <p:cNvSpPr>
                <a:spLocks noChangeShapeType="1"/>
              </p:cNvSpPr>
              <p:nvPr/>
            </p:nvSpPr>
            <p:spPr bwMode="auto">
              <a:xfrm>
                <a:off x="606" y="2973"/>
                <a:ext cx="42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56" name="Text Box 76"/>
              <p:cNvSpPr txBox="1">
                <a:spLocks noChangeArrowheads="1"/>
              </p:cNvSpPr>
              <p:nvPr/>
            </p:nvSpPr>
            <p:spPr bwMode="auto">
              <a:xfrm>
                <a:off x="628" y="638"/>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2000</a:t>
                </a:r>
              </a:p>
            </p:txBody>
          </p:sp>
          <p:sp>
            <p:nvSpPr>
              <p:cNvPr id="97357" name="Text Box 77"/>
              <p:cNvSpPr txBox="1">
                <a:spLocks noChangeArrowheads="1"/>
              </p:cNvSpPr>
              <p:nvPr/>
            </p:nvSpPr>
            <p:spPr bwMode="auto">
              <a:xfrm>
                <a:off x="537" y="1746"/>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2008</a:t>
                </a:r>
              </a:p>
            </p:txBody>
          </p:sp>
          <p:sp>
            <p:nvSpPr>
              <p:cNvPr id="97358" name="Text Box 78"/>
              <p:cNvSpPr txBox="1">
                <a:spLocks noChangeArrowheads="1"/>
              </p:cNvSpPr>
              <p:nvPr/>
            </p:nvSpPr>
            <p:spPr bwMode="auto">
              <a:xfrm>
                <a:off x="593" y="2744"/>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2016</a:t>
                </a:r>
              </a:p>
            </p:txBody>
          </p:sp>
        </p:grpSp>
        <p:grpSp>
          <p:nvGrpSpPr>
            <p:cNvPr id="139271" name="Group 79"/>
            <p:cNvGrpSpPr>
              <a:grpSpLocks/>
            </p:cNvGrpSpPr>
            <p:nvPr/>
          </p:nvGrpSpPr>
          <p:grpSpPr bwMode="auto">
            <a:xfrm>
              <a:off x="1925" y="881"/>
              <a:ext cx="585" cy="2133"/>
              <a:chOff x="1925" y="881"/>
              <a:chExt cx="1365" cy="2133"/>
            </a:xfrm>
          </p:grpSpPr>
          <p:sp>
            <p:nvSpPr>
              <p:cNvPr id="97360" name="Line 80"/>
              <p:cNvSpPr>
                <a:spLocks noChangeShapeType="1"/>
              </p:cNvSpPr>
              <p:nvPr/>
            </p:nvSpPr>
            <p:spPr bwMode="auto">
              <a:xfrm>
                <a:off x="1949" y="881"/>
                <a:ext cx="1342"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61" name="Line 81"/>
              <p:cNvSpPr>
                <a:spLocks noChangeShapeType="1"/>
              </p:cNvSpPr>
              <p:nvPr/>
            </p:nvSpPr>
            <p:spPr bwMode="auto">
              <a:xfrm>
                <a:off x="1941" y="1970"/>
                <a:ext cx="132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62" name="Line 82"/>
              <p:cNvSpPr>
                <a:spLocks noChangeShapeType="1"/>
              </p:cNvSpPr>
              <p:nvPr/>
            </p:nvSpPr>
            <p:spPr bwMode="auto">
              <a:xfrm>
                <a:off x="1924" y="3013"/>
                <a:ext cx="1323" cy="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grpSp>
          <p:nvGrpSpPr>
            <p:cNvPr id="139272" name="Group 83"/>
            <p:cNvGrpSpPr>
              <a:grpSpLocks/>
            </p:cNvGrpSpPr>
            <p:nvPr/>
          </p:nvGrpSpPr>
          <p:grpSpPr bwMode="auto">
            <a:xfrm>
              <a:off x="2096" y="626"/>
              <a:ext cx="1203" cy="3362"/>
              <a:chOff x="2876" y="638"/>
              <a:chExt cx="1203" cy="3362"/>
            </a:xfrm>
          </p:grpSpPr>
          <p:sp>
            <p:nvSpPr>
              <p:cNvPr id="97364" name="Line 84"/>
              <p:cNvSpPr>
                <a:spLocks noChangeShapeType="1"/>
              </p:cNvSpPr>
              <p:nvPr/>
            </p:nvSpPr>
            <p:spPr bwMode="auto">
              <a:xfrm>
                <a:off x="2910" y="1115"/>
                <a:ext cx="36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65" name="Text Box 85"/>
              <p:cNvSpPr txBox="1">
                <a:spLocks noChangeArrowheads="1"/>
              </p:cNvSpPr>
              <p:nvPr/>
            </p:nvSpPr>
            <p:spPr bwMode="auto">
              <a:xfrm>
                <a:off x="2887" y="638"/>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2000</a:t>
                </a:r>
              </a:p>
            </p:txBody>
          </p:sp>
          <p:sp>
            <p:nvSpPr>
              <p:cNvPr id="97366" name="Text Box 86"/>
              <p:cNvSpPr txBox="1">
                <a:spLocks noChangeArrowheads="1"/>
              </p:cNvSpPr>
              <p:nvPr/>
            </p:nvSpPr>
            <p:spPr bwMode="auto">
              <a:xfrm>
                <a:off x="2887" y="882"/>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2002</a:t>
                </a:r>
              </a:p>
            </p:txBody>
          </p:sp>
          <p:sp>
            <p:nvSpPr>
              <p:cNvPr id="97367" name="Line 87"/>
              <p:cNvSpPr>
                <a:spLocks noChangeShapeType="1"/>
              </p:cNvSpPr>
              <p:nvPr/>
            </p:nvSpPr>
            <p:spPr bwMode="auto">
              <a:xfrm flipV="1">
                <a:off x="2921" y="2214"/>
                <a:ext cx="336" cy="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68" name="Line 88"/>
              <p:cNvSpPr>
                <a:spLocks noChangeShapeType="1"/>
              </p:cNvSpPr>
              <p:nvPr/>
            </p:nvSpPr>
            <p:spPr bwMode="auto">
              <a:xfrm>
                <a:off x="2900" y="3259"/>
                <a:ext cx="37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97369" name="Text Box 89"/>
              <p:cNvSpPr txBox="1">
                <a:spLocks noChangeArrowheads="1"/>
              </p:cNvSpPr>
              <p:nvPr/>
            </p:nvSpPr>
            <p:spPr bwMode="auto">
              <a:xfrm>
                <a:off x="2876" y="1745"/>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2008</a:t>
                </a:r>
              </a:p>
            </p:txBody>
          </p:sp>
          <p:sp>
            <p:nvSpPr>
              <p:cNvPr id="97370" name="Text Box 90"/>
              <p:cNvSpPr txBox="1">
                <a:spLocks noChangeArrowheads="1"/>
              </p:cNvSpPr>
              <p:nvPr/>
            </p:nvSpPr>
            <p:spPr bwMode="auto">
              <a:xfrm>
                <a:off x="2876" y="1989"/>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2010</a:t>
                </a:r>
              </a:p>
            </p:txBody>
          </p:sp>
          <p:sp>
            <p:nvSpPr>
              <p:cNvPr id="97371" name="Text Box 91"/>
              <p:cNvSpPr txBox="1">
                <a:spLocks noChangeArrowheads="1"/>
              </p:cNvSpPr>
              <p:nvPr/>
            </p:nvSpPr>
            <p:spPr bwMode="auto">
              <a:xfrm>
                <a:off x="2885" y="2790"/>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2016</a:t>
                </a:r>
              </a:p>
            </p:txBody>
          </p:sp>
          <p:sp>
            <p:nvSpPr>
              <p:cNvPr id="97372" name="Text Box 92"/>
              <p:cNvSpPr txBox="1">
                <a:spLocks noChangeArrowheads="1"/>
              </p:cNvSpPr>
              <p:nvPr/>
            </p:nvSpPr>
            <p:spPr bwMode="auto">
              <a:xfrm>
                <a:off x="2885" y="3034"/>
                <a:ext cx="51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2018</a:t>
                </a:r>
              </a:p>
            </p:txBody>
          </p:sp>
          <p:grpSp>
            <p:nvGrpSpPr>
              <p:cNvPr id="139286" name="Group 93"/>
              <p:cNvGrpSpPr>
                <a:grpSpLocks/>
              </p:cNvGrpSpPr>
              <p:nvPr/>
            </p:nvGrpSpPr>
            <p:grpSpPr bwMode="auto">
              <a:xfrm>
                <a:off x="3286" y="767"/>
                <a:ext cx="793" cy="3233"/>
                <a:chOff x="2983" y="841"/>
                <a:chExt cx="793" cy="3233"/>
              </a:xfrm>
            </p:grpSpPr>
            <p:sp>
              <p:nvSpPr>
                <p:cNvPr id="97374" name="Rectangle 94"/>
                <p:cNvSpPr>
                  <a:spLocks noChangeArrowheads="1"/>
                </p:cNvSpPr>
                <p:nvPr/>
              </p:nvSpPr>
              <p:spPr bwMode="auto">
                <a:xfrm>
                  <a:off x="2983" y="841"/>
                  <a:ext cx="747" cy="323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97375" name="Line 95"/>
                <p:cNvSpPr>
                  <a:spLocks noChangeShapeType="1"/>
                </p:cNvSpPr>
                <p:nvPr/>
              </p:nvSpPr>
              <p:spPr bwMode="auto">
                <a:xfrm>
                  <a:off x="2998" y="1091"/>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76" name="Line 96"/>
                <p:cNvSpPr>
                  <a:spLocks noChangeShapeType="1"/>
                </p:cNvSpPr>
                <p:nvPr/>
              </p:nvSpPr>
              <p:spPr bwMode="auto">
                <a:xfrm>
                  <a:off x="2986" y="1366"/>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77" name="Line 97"/>
                <p:cNvSpPr>
                  <a:spLocks noChangeShapeType="1"/>
                </p:cNvSpPr>
                <p:nvPr/>
              </p:nvSpPr>
              <p:spPr bwMode="auto">
                <a:xfrm>
                  <a:off x="2986" y="1916"/>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78" name="Line 98"/>
                <p:cNvSpPr>
                  <a:spLocks noChangeShapeType="1"/>
                </p:cNvSpPr>
                <p:nvPr/>
              </p:nvSpPr>
              <p:spPr bwMode="auto">
                <a:xfrm>
                  <a:off x="2986" y="2192"/>
                  <a:ext cx="73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79" name="Line 99"/>
                <p:cNvSpPr>
                  <a:spLocks noChangeShapeType="1"/>
                </p:cNvSpPr>
                <p:nvPr/>
              </p:nvSpPr>
              <p:spPr bwMode="auto">
                <a:xfrm>
                  <a:off x="2986" y="2467"/>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80" name="Line 100"/>
                <p:cNvSpPr>
                  <a:spLocks noChangeShapeType="1"/>
                </p:cNvSpPr>
                <p:nvPr/>
              </p:nvSpPr>
              <p:spPr bwMode="auto">
                <a:xfrm>
                  <a:off x="2986" y="301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81" name="Line 101"/>
                <p:cNvSpPr>
                  <a:spLocks noChangeShapeType="1"/>
                </p:cNvSpPr>
                <p:nvPr/>
              </p:nvSpPr>
              <p:spPr bwMode="auto">
                <a:xfrm flipV="1">
                  <a:off x="2986" y="3293"/>
                  <a:ext cx="756"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82" name="Line 102"/>
                <p:cNvSpPr>
                  <a:spLocks noChangeShapeType="1"/>
                </p:cNvSpPr>
                <p:nvPr/>
              </p:nvSpPr>
              <p:spPr bwMode="auto">
                <a:xfrm>
                  <a:off x="2986" y="3569"/>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83" name="Text Box 103"/>
                <p:cNvSpPr txBox="1">
                  <a:spLocks noChangeArrowheads="1"/>
                </p:cNvSpPr>
                <p:nvPr/>
              </p:nvSpPr>
              <p:spPr bwMode="auto">
                <a:xfrm>
                  <a:off x="3112" y="842"/>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[0]</a:t>
                  </a:r>
                </a:p>
              </p:txBody>
            </p:sp>
            <p:sp>
              <p:nvSpPr>
                <p:cNvPr id="97384" name="Text Box 104"/>
                <p:cNvSpPr txBox="1">
                  <a:spLocks noChangeArrowheads="1"/>
                </p:cNvSpPr>
                <p:nvPr/>
              </p:nvSpPr>
              <p:spPr bwMode="auto">
                <a:xfrm>
                  <a:off x="3112" y="1112"/>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97385" name="Text Box 105"/>
                <p:cNvSpPr txBox="1">
                  <a:spLocks noChangeArrowheads="1"/>
                </p:cNvSpPr>
                <p:nvPr/>
              </p:nvSpPr>
              <p:spPr bwMode="auto">
                <a:xfrm>
                  <a:off x="3112" y="1923"/>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[0]</a:t>
                  </a:r>
                </a:p>
              </p:txBody>
            </p:sp>
            <p:sp>
              <p:nvSpPr>
                <p:cNvPr id="97386" name="Text Box 106"/>
                <p:cNvSpPr txBox="1">
                  <a:spLocks noChangeArrowheads="1"/>
                </p:cNvSpPr>
                <p:nvPr/>
              </p:nvSpPr>
              <p:spPr bwMode="auto">
                <a:xfrm>
                  <a:off x="3112" y="2193"/>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97387" name="Text Box 107"/>
                <p:cNvSpPr txBox="1">
                  <a:spLocks noChangeArrowheads="1"/>
                </p:cNvSpPr>
                <p:nvPr/>
              </p:nvSpPr>
              <p:spPr bwMode="auto">
                <a:xfrm>
                  <a:off x="3112" y="3004"/>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[0]</a:t>
                  </a:r>
                </a:p>
              </p:txBody>
            </p:sp>
            <p:sp>
              <p:nvSpPr>
                <p:cNvPr id="97388" name="Text Box 108"/>
                <p:cNvSpPr txBox="1">
                  <a:spLocks noChangeArrowheads="1"/>
                </p:cNvSpPr>
                <p:nvPr/>
              </p:nvSpPr>
              <p:spPr bwMode="auto">
                <a:xfrm>
                  <a:off x="3112" y="3275"/>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sp>
              <p:nvSpPr>
                <p:cNvPr id="97389" name="Line 109"/>
                <p:cNvSpPr>
                  <a:spLocks noChangeShapeType="1"/>
                </p:cNvSpPr>
                <p:nvPr/>
              </p:nvSpPr>
              <p:spPr bwMode="auto">
                <a:xfrm>
                  <a:off x="2986" y="1641"/>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90" name="Line 110"/>
                <p:cNvSpPr>
                  <a:spLocks noChangeShapeType="1"/>
                </p:cNvSpPr>
                <p:nvPr/>
              </p:nvSpPr>
              <p:spPr bwMode="auto">
                <a:xfrm>
                  <a:off x="2986" y="2742"/>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91" name="Line 111"/>
                <p:cNvSpPr>
                  <a:spLocks noChangeShapeType="1"/>
                </p:cNvSpPr>
                <p:nvPr/>
              </p:nvSpPr>
              <p:spPr bwMode="auto">
                <a:xfrm>
                  <a:off x="2998" y="3845"/>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97392" name="Text Box 112"/>
                <p:cNvSpPr txBox="1">
                  <a:spLocks noChangeArrowheads="1"/>
                </p:cNvSpPr>
                <p:nvPr/>
              </p:nvSpPr>
              <p:spPr bwMode="auto">
                <a:xfrm>
                  <a:off x="3112" y="1382"/>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[2]</a:t>
                  </a:r>
                </a:p>
              </p:txBody>
            </p:sp>
            <p:sp>
              <p:nvSpPr>
                <p:cNvPr id="97393" name="Text Box 113"/>
                <p:cNvSpPr txBox="1">
                  <a:spLocks noChangeArrowheads="1"/>
                </p:cNvSpPr>
                <p:nvPr/>
              </p:nvSpPr>
              <p:spPr bwMode="auto">
                <a:xfrm>
                  <a:off x="3112" y="1653"/>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[3]</a:t>
                  </a:r>
                </a:p>
              </p:txBody>
            </p:sp>
            <p:sp>
              <p:nvSpPr>
                <p:cNvPr id="97394" name="Text Box 114"/>
                <p:cNvSpPr txBox="1">
                  <a:spLocks noChangeArrowheads="1"/>
                </p:cNvSpPr>
                <p:nvPr/>
              </p:nvSpPr>
              <p:spPr bwMode="auto">
                <a:xfrm>
                  <a:off x="3112" y="2464"/>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[2]</a:t>
                  </a:r>
                </a:p>
              </p:txBody>
            </p:sp>
            <p:sp>
              <p:nvSpPr>
                <p:cNvPr id="97395" name="Text Box 115"/>
                <p:cNvSpPr txBox="1">
                  <a:spLocks noChangeArrowheads="1"/>
                </p:cNvSpPr>
                <p:nvPr/>
              </p:nvSpPr>
              <p:spPr bwMode="auto">
                <a:xfrm>
                  <a:off x="3112" y="2734"/>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[3]</a:t>
                  </a:r>
                </a:p>
              </p:txBody>
            </p:sp>
            <p:sp>
              <p:nvSpPr>
                <p:cNvPr id="97396" name="Text Box 116"/>
                <p:cNvSpPr txBox="1">
                  <a:spLocks noChangeArrowheads="1"/>
                </p:cNvSpPr>
                <p:nvPr/>
              </p:nvSpPr>
              <p:spPr bwMode="auto">
                <a:xfrm>
                  <a:off x="3112" y="3545"/>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[2]</a:t>
                  </a:r>
                </a:p>
              </p:txBody>
            </p:sp>
            <p:sp>
              <p:nvSpPr>
                <p:cNvPr id="97397" name="Text Box 117"/>
                <p:cNvSpPr txBox="1">
                  <a:spLocks noChangeArrowheads="1"/>
                </p:cNvSpPr>
                <p:nvPr/>
              </p:nvSpPr>
              <p:spPr bwMode="auto">
                <a:xfrm>
                  <a:off x="3112" y="3816"/>
                  <a:ext cx="6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[3]</a:t>
                  </a:r>
                </a:p>
              </p:txBody>
            </p:sp>
          </p:grpSp>
        </p:grpSp>
        <p:grpSp>
          <p:nvGrpSpPr>
            <p:cNvPr id="139273" name="Group 118"/>
            <p:cNvGrpSpPr>
              <a:grpSpLocks/>
            </p:cNvGrpSpPr>
            <p:nvPr/>
          </p:nvGrpSpPr>
          <p:grpSpPr bwMode="auto">
            <a:xfrm>
              <a:off x="538" y="636"/>
              <a:ext cx="510" cy="2339"/>
              <a:chOff x="274" y="708"/>
              <a:chExt cx="510" cy="2339"/>
            </a:xfrm>
          </p:grpSpPr>
          <p:sp>
            <p:nvSpPr>
              <p:cNvPr id="97399" name="Text Box 119"/>
              <p:cNvSpPr txBox="1">
                <a:spLocks noChangeArrowheads="1"/>
              </p:cNvSpPr>
              <p:nvPr/>
            </p:nvSpPr>
            <p:spPr bwMode="auto">
              <a:xfrm>
                <a:off x="407" y="708"/>
                <a:ext cx="239"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a:t>
                </a:r>
              </a:p>
            </p:txBody>
          </p:sp>
          <p:sp>
            <p:nvSpPr>
              <p:cNvPr id="97400" name="Text Box 120"/>
              <p:cNvSpPr txBox="1">
                <a:spLocks noChangeArrowheads="1"/>
              </p:cNvSpPr>
              <p:nvPr/>
            </p:nvSpPr>
            <p:spPr bwMode="auto">
              <a:xfrm>
                <a:off x="274" y="1797"/>
                <a:ext cx="481"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a+1</a:t>
                </a:r>
              </a:p>
            </p:txBody>
          </p:sp>
          <p:sp>
            <p:nvSpPr>
              <p:cNvPr id="97401" name="Text Box 121"/>
              <p:cNvSpPr txBox="1">
                <a:spLocks noChangeArrowheads="1"/>
              </p:cNvSpPr>
              <p:nvPr/>
            </p:nvSpPr>
            <p:spPr bwMode="auto">
              <a:xfrm>
                <a:off x="303" y="2759"/>
                <a:ext cx="481" cy="288"/>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rPr>
                  <a:t>a+2</a:t>
                </a:r>
              </a:p>
            </p:txBody>
          </p:sp>
        </p:grpSp>
      </p:grpSp>
      <p:sp>
        <p:nvSpPr>
          <p:cNvPr id="65" name="Rectangle 2"/>
          <p:cNvSpPr txBox="1">
            <a:spLocks noChangeArrowheads="1"/>
          </p:cNvSpPr>
          <p:nvPr/>
        </p:nvSpPr>
        <p:spPr>
          <a:xfrm>
            <a:off x="681038" y="231775"/>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指针与二维数组</a:t>
            </a:r>
          </a:p>
        </p:txBody>
      </p:sp>
      <p:sp>
        <p:nvSpPr>
          <p:cNvPr id="2" name="日期占位符 1"/>
          <p:cNvSpPr>
            <a:spLocks noGrp="1"/>
          </p:cNvSpPr>
          <p:nvPr>
            <p:ph type="dt" sz="half" idx="10"/>
          </p:nvPr>
        </p:nvSpPr>
        <p:spPr/>
        <p:txBody>
          <a:bodyPr/>
          <a:lstStyle/>
          <a:p>
            <a:fld id="{EE426E4A-2D00-A44E-8B7F-E245F48C2AF1}"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48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calcmode="lin" valueType="num">
                                      <p:cBhvr additive="base">
                                        <p:cTn id="7" dur="500" fill="hold"/>
                                        <p:tgtEl>
                                          <p:spTgt spid="97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4">
                                            <p:txEl>
                                              <p:pRg st="1" end="1"/>
                                            </p:txEl>
                                          </p:spTgt>
                                        </p:tgtEl>
                                        <p:attrNameLst>
                                          <p:attrName>style.visibility</p:attrName>
                                        </p:attrNameLst>
                                      </p:cBhvr>
                                      <p:to>
                                        <p:strVal val="visible"/>
                                      </p:to>
                                    </p:set>
                                    <p:anim calcmode="lin" valueType="num">
                                      <p:cBhvr additive="base">
                                        <p:cTn id="13" dur="500" fill="hold"/>
                                        <p:tgtEl>
                                          <p:spTgt spid="972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 calcmode="lin" valueType="num">
                                      <p:cBhvr additive="base">
                                        <p:cTn id="19" dur="500" fill="hold"/>
                                        <p:tgtEl>
                                          <p:spTgt spid="972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4">
                                            <p:txEl>
                                              <p:pRg st="3" end="3"/>
                                            </p:txEl>
                                          </p:spTgt>
                                        </p:tgtEl>
                                        <p:attrNameLst>
                                          <p:attrName>style.visibility</p:attrName>
                                        </p:attrNameLst>
                                      </p:cBhvr>
                                      <p:to>
                                        <p:strVal val="visible"/>
                                      </p:to>
                                    </p:set>
                                    <p:anim calcmode="lin" valueType="num">
                                      <p:cBhvr additive="base">
                                        <p:cTn id="25" dur="500" fill="hold"/>
                                        <p:tgtEl>
                                          <p:spTgt spid="972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7284">
                                            <p:txEl>
                                              <p:pRg st="4" end="4"/>
                                            </p:txEl>
                                          </p:spTgt>
                                        </p:tgtEl>
                                        <p:attrNameLst>
                                          <p:attrName>style.visibility</p:attrName>
                                        </p:attrNameLst>
                                      </p:cBhvr>
                                      <p:to>
                                        <p:strVal val="visible"/>
                                      </p:to>
                                    </p:set>
                                    <p:anim calcmode="lin" valueType="num">
                                      <p:cBhvr additive="base">
                                        <p:cTn id="31" dur="500" fill="hold"/>
                                        <p:tgtEl>
                                          <p:spTgt spid="9728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72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7284">
                                            <p:txEl>
                                              <p:pRg st="5" end="5"/>
                                            </p:txEl>
                                          </p:spTgt>
                                        </p:tgtEl>
                                        <p:attrNameLst>
                                          <p:attrName>style.visibility</p:attrName>
                                        </p:attrNameLst>
                                      </p:cBhvr>
                                      <p:to>
                                        <p:strVal val="visible"/>
                                      </p:to>
                                    </p:set>
                                    <p:anim calcmode="lin" valueType="num">
                                      <p:cBhvr additive="base">
                                        <p:cTn id="37" dur="500" fill="hold"/>
                                        <p:tgtEl>
                                          <p:spTgt spid="9728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72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7285">
                                            <p:txEl>
                                              <p:pRg st="0" end="0"/>
                                            </p:txEl>
                                          </p:spTgt>
                                        </p:tgtEl>
                                        <p:attrNameLst>
                                          <p:attrName>style.visibility</p:attrName>
                                        </p:attrNameLst>
                                      </p:cBhvr>
                                      <p:to>
                                        <p:strVal val="visible"/>
                                      </p:to>
                                    </p:set>
                                    <p:anim calcmode="lin" valueType="num">
                                      <p:cBhvr additive="base">
                                        <p:cTn id="43" dur="500" fill="hold"/>
                                        <p:tgtEl>
                                          <p:spTgt spid="9728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72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7285">
                                            <p:txEl>
                                              <p:pRg st="1" end="1"/>
                                            </p:txEl>
                                          </p:spTgt>
                                        </p:tgtEl>
                                        <p:attrNameLst>
                                          <p:attrName>style.visibility</p:attrName>
                                        </p:attrNameLst>
                                      </p:cBhvr>
                                      <p:to>
                                        <p:strVal val="visible"/>
                                      </p:to>
                                    </p:set>
                                    <p:anim calcmode="lin" valueType="num">
                                      <p:cBhvr additive="base">
                                        <p:cTn id="49" dur="500" fill="hold"/>
                                        <p:tgtEl>
                                          <p:spTgt spid="97285">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72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7285">
                                            <p:txEl>
                                              <p:pRg st="2" end="2"/>
                                            </p:txEl>
                                          </p:spTgt>
                                        </p:tgtEl>
                                        <p:attrNameLst>
                                          <p:attrName>style.visibility</p:attrName>
                                        </p:attrNameLst>
                                      </p:cBhvr>
                                      <p:to>
                                        <p:strVal val="visible"/>
                                      </p:to>
                                    </p:set>
                                    <p:anim calcmode="lin" valueType="num">
                                      <p:cBhvr additive="base">
                                        <p:cTn id="55" dur="500" fill="hold"/>
                                        <p:tgtEl>
                                          <p:spTgt spid="97285">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728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bldLvl="5" autoUpdateAnimBg="0"/>
      <p:bldP spid="97285" grpId="0" build="p" bldLvl="5"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438150" y="514350"/>
            <a:ext cx="1824038" cy="5753100"/>
            <a:chOff x="276" y="324"/>
            <a:chExt cx="1149" cy="3624"/>
          </a:xfrm>
        </p:grpSpPr>
        <p:sp>
          <p:nvSpPr>
            <p:cNvPr id="171011" name="Text Box 3"/>
            <p:cNvSpPr txBox="1">
              <a:spLocks noChangeArrowheads="1"/>
            </p:cNvSpPr>
            <p:nvPr/>
          </p:nvSpPr>
          <p:spPr bwMode="auto">
            <a:xfrm>
              <a:off x="276" y="324"/>
              <a:ext cx="1149" cy="327"/>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800">
                  <a:effectLst>
                    <a:outerShdw blurRad="38100" dist="38100" dir="2700000" algn="tl">
                      <a:srgbClr val="C0C0C0"/>
                    </a:outerShdw>
                  </a:effectLst>
                </a:rPr>
                <a:t>int  a[3][4];</a:t>
              </a:r>
            </a:p>
          </p:txBody>
        </p:sp>
        <p:grpSp>
          <p:nvGrpSpPr>
            <p:cNvPr id="141327" name="Group 62"/>
            <p:cNvGrpSpPr>
              <a:grpSpLocks/>
            </p:cNvGrpSpPr>
            <p:nvPr/>
          </p:nvGrpSpPr>
          <p:grpSpPr bwMode="auto">
            <a:xfrm>
              <a:off x="456" y="715"/>
              <a:ext cx="668" cy="3233"/>
              <a:chOff x="1656" y="703"/>
              <a:chExt cx="668" cy="3233"/>
            </a:xfrm>
          </p:grpSpPr>
          <p:sp>
            <p:nvSpPr>
              <p:cNvPr id="171042" name="Rectangle 34"/>
              <p:cNvSpPr>
                <a:spLocks noChangeArrowheads="1"/>
              </p:cNvSpPr>
              <p:nvPr/>
            </p:nvSpPr>
            <p:spPr bwMode="auto">
              <a:xfrm>
                <a:off x="1656" y="703"/>
                <a:ext cx="629" cy="323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71043" name="Line 35"/>
              <p:cNvSpPr>
                <a:spLocks noChangeShapeType="1"/>
              </p:cNvSpPr>
              <p:nvPr/>
            </p:nvSpPr>
            <p:spPr bwMode="auto">
              <a:xfrm>
                <a:off x="1669" y="953"/>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4" name="Line 36"/>
              <p:cNvSpPr>
                <a:spLocks noChangeShapeType="1"/>
              </p:cNvSpPr>
              <p:nvPr/>
            </p:nvSpPr>
            <p:spPr bwMode="auto">
              <a:xfrm>
                <a:off x="1659" y="1228"/>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5" name="Line 37"/>
              <p:cNvSpPr>
                <a:spLocks noChangeShapeType="1"/>
              </p:cNvSpPr>
              <p:nvPr/>
            </p:nvSpPr>
            <p:spPr bwMode="auto">
              <a:xfrm>
                <a:off x="1659" y="1778"/>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6" name="Line 38"/>
              <p:cNvSpPr>
                <a:spLocks noChangeShapeType="1"/>
              </p:cNvSpPr>
              <p:nvPr/>
            </p:nvSpPr>
            <p:spPr bwMode="auto">
              <a:xfrm>
                <a:off x="1659" y="2054"/>
                <a:ext cx="621"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7" name="Line 39"/>
              <p:cNvSpPr>
                <a:spLocks noChangeShapeType="1"/>
              </p:cNvSpPr>
              <p:nvPr/>
            </p:nvSpPr>
            <p:spPr bwMode="auto">
              <a:xfrm>
                <a:off x="1659" y="2329"/>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8" name="Line 40"/>
              <p:cNvSpPr>
                <a:spLocks noChangeShapeType="1"/>
              </p:cNvSpPr>
              <p:nvPr/>
            </p:nvSpPr>
            <p:spPr bwMode="auto">
              <a:xfrm>
                <a:off x="1659" y="2880"/>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49" name="Line 41"/>
              <p:cNvSpPr>
                <a:spLocks noChangeShapeType="1"/>
              </p:cNvSpPr>
              <p:nvPr/>
            </p:nvSpPr>
            <p:spPr bwMode="auto">
              <a:xfrm flipV="1">
                <a:off x="1659" y="3155"/>
                <a:ext cx="635"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50" name="Line 42"/>
              <p:cNvSpPr>
                <a:spLocks noChangeShapeType="1"/>
              </p:cNvSpPr>
              <p:nvPr/>
            </p:nvSpPr>
            <p:spPr bwMode="auto">
              <a:xfrm>
                <a:off x="1659" y="3431"/>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51" name="Text Box 43"/>
              <p:cNvSpPr txBox="1">
                <a:spLocks noChangeArrowheads="1"/>
              </p:cNvSpPr>
              <p:nvPr/>
            </p:nvSpPr>
            <p:spPr bwMode="auto">
              <a:xfrm>
                <a:off x="1765" y="70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[0]</a:t>
                </a:r>
              </a:p>
            </p:txBody>
          </p:sp>
          <p:sp>
            <p:nvSpPr>
              <p:cNvPr id="171052" name="Text Box 44"/>
              <p:cNvSpPr txBox="1">
                <a:spLocks noChangeArrowheads="1"/>
              </p:cNvSpPr>
              <p:nvPr/>
            </p:nvSpPr>
            <p:spPr bwMode="auto">
              <a:xfrm>
                <a:off x="1765" y="97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171053" name="Text Box 45"/>
              <p:cNvSpPr txBox="1">
                <a:spLocks noChangeArrowheads="1"/>
              </p:cNvSpPr>
              <p:nvPr/>
            </p:nvSpPr>
            <p:spPr bwMode="auto">
              <a:xfrm>
                <a:off x="1765" y="178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[0]</a:t>
                </a:r>
              </a:p>
            </p:txBody>
          </p:sp>
          <p:sp>
            <p:nvSpPr>
              <p:cNvPr id="171054" name="Text Box 46"/>
              <p:cNvSpPr txBox="1">
                <a:spLocks noChangeArrowheads="1"/>
              </p:cNvSpPr>
              <p:nvPr/>
            </p:nvSpPr>
            <p:spPr bwMode="auto">
              <a:xfrm>
                <a:off x="1765" y="205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171055" name="Text Box 47"/>
              <p:cNvSpPr txBox="1">
                <a:spLocks noChangeArrowheads="1"/>
              </p:cNvSpPr>
              <p:nvPr/>
            </p:nvSpPr>
            <p:spPr bwMode="auto">
              <a:xfrm>
                <a:off x="1765" y="286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[0]</a:t>
                </a:r>
              </a:p>
            </p:txBody>
          </p:sp>
          <p:sp>
            <p:nvSpPr>
              <p:cNvPr id="171056" name="Text Box 48"/>
              <p:cNvSpPr txBox="1">
                <a:spLocks noChangeArrowheads="1"/>
              </p:cNvSpPr>
              <p:nvPr/>
            </p:nvSpPr>
            <p:spPr bwMode="auto">
              <a:xfrm>
                <a:off x="1765" y="313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sp>
            <p:nvSpPr>
              <p:cNvPr id="171057" name="Line 49"/>
              <p:cNvSpPr>
                <a:spLocks noChangeShapeType="1"/>
              </p:cNvSpPr>
              <p:nvPr/>
            </p:nvSpPr>
            <p:spPr bwMode="auto">
              <a:xfrm>
                <a:off x="1659" y="1503"/>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58" name="Line 50"/>
              <p:cNvSpPr>
                <a:spLocks noChangeShapeType="1"/>
              </p:cNvSpPr>
              <p:nvPr/>
            </p:nvSpPr>
            <p:spPr bwMode="auto">
              <a:xfrm>
                <a:off x="1659" y="2604"/>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59" name="Line 51"/>
              <p:cNvSpPr>
                <a:spLocks noChangeShapeType="1"/>
              </p:cNvSpPr>
              <p:nvPr/>
            </p:nvSpPr>
            <p:spPr bwMode="auto">
              <a:xfrm>
                <a:off x="1669" y="3707"/>
                <a:ext cx="62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71060" name="Text Box 52"/>
              <p:cNvSpPr txBox="1">
                <a:spLocks noChangeArrowheads="1"/>
              </p:cNvSpPr>
              <p:nvPr/>
            </p:nvSpPr>
            <p:spPr bwMode="auto">
              <a:xfrm>
                <a:off x="1765" y="124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[2]</a:t>
                </a:r>
              </a:p>
            </p:txBody>
          </p:sp>
          <p:sp>
            <p:nvSpPr>
              <p:cNvPr id="171061" name="Text Box 53"/>
              <p:cNvSpPr txBox="1">
                <a:spLocks noChangeArrowheads="1"/>
              </p:cNvSpPr>
              <p:nvPr/>
            </p:nvSpPr>
            <p:spPr bwMode="auto">
              <a:xfrm>
                <a:off x="1765" y="151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[3]</a:t>
                </a:r>
              </a:p>
            </p:txBody>
          </p:sp>
          <p:sp>
            <p:nvSpPr>
              <p:cNvPr id="171062" name="Text Box 54"/>
              <p:cNvSpPr txBox="1">
                <a:spLocks noChangeArrowheads="1"/>
              </p:cNvSpPr>
              <p:nvPr/>
            </p:nvSpPr>
            <p:spPr bwMode="auto">
              <a:xfrm>
                <a:off x="1765" y="232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[2]</a:t>
                </a:r>
              </a:p>
            </p:txBody>
          </p:sp>
          <p:sp>
            <p:nvSpPr>
              <p:cNvPr id="171063" name="Text Box 55"/>
              <p:cNvSpPr txBox="1">
                <a:spLocks noChangeArrowheads="1"/>
              </p:cNvSpPr>
              <p:nvPr/>
            </p:nvSpPr>
            <p:spPr bwMode="auto">
              <a:xfrm>
                <a:off x="1765" y="259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[3]</a:t>
                </a:r>
              </a:p>
            </p:txBody>
          </p:sp>
          <p:sp>
            <p:nvSpPr>
              <p:cNvPr id="171064" name="Text Box 56"/>
              <p:cNvSpPr txBox="1">
                <a:spLocks noChangeArrowheads="1"/>
              </p:cNvSpPr>
              <p:nvPr/>
            </p:nvSpPr>
            <p:spPr bwMode="auto">
              <a:xfrm>
                <a:off x="1765" y="340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[2]</a:t>
                </a:r>
              </a:p>
            </p:txBody>
          </p:sp>
          <p:sp>
            <p:nvSpPr>
              <p:cNvPr id="171065" name="Text Box 57"/>
              <p:cNvSpPr txBox="1">
                <a:spLocks noChangeArrowheads="1"/>
              </p:cNvSpPr>
              <p:nvPr/>
            </p:nvSpPr>
            <p:spPr bwMode="auto">
              <a:xfrm>
                <a:off x="1765" y="3678"/>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[3]</a:t>
                </a:r>
              </a:p>
            </p:txBody>
          </p:sp>
        </p:grpSp>
      </p:grpSp>
      <p:sp>
        <p:nvSpPr>
          <p:cNvPr id="171072" name="Text Box 64"/>
          <p:cNvSpPr txBox="1">
            <a:spLocks noChangeArrowheads="1"/>
          </p:cNvSpPr>
          <p:nvPr/>
        </p:nvSpPr>
        <p:spPr bwMode="auto">
          <a:xfrm>
            <a:off x="5607050" y="3670300"/>
            <a:ext cx="3536950" cy="191770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a:effectLst>
                  <a:outerShdw blurRad="38100" dist="38100" dir="2700000" algn="tl">
                    <a:srgbClr val="C0C0C0"/>
                  </a:outerShdw>
                </a:effectLst>
              </a:rPr>
              <a:t>二维数组元素表示形式：</a:t>
            </a:r>
          </a:p>
          <a:p>
            <a:pPr eaLnBrk="1" hangingPunct="1"/>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1</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a[1][2]</a:t>
            </a:r>
          </a:p>
          <a:p>
            <a:pPr eaLnBrk="1" hangingPunct="1"/>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2</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(a[1]+2)</a:t>
            </a:r>
          </a:p>
          <a:p>
            <a:pPr eaLnBrk="1" hangingPunct="1"/>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3</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(*(a+1)+2)</a:t>
            </a:r>
          </a:p>
          <a:p>
            <a:pPr eaLnBrk="1" hangingPunct="1"/>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4</a:t>
            </a: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(&amp;a[0][0]+1*4+2)</a:t>
            </a:r>
          </a:p>
        </p:txBody>
      </p:sp>
      <p:sp>
        <p:nvSpPr>
          <p:cNvPr id="171073" name="Line 65"/>
          <p:cNvSpPr>
            <a:spLocks noChangeShapeType="1"/>
          </p:cNvSpPr>
          <p:nvPr/>
        </p:nvSpPr>
        <p:spPr bwMode="auto">
          <a:xfrm flipH="1">
            <a:off x="1695450" y="2819400"/>
            <a:ext cx="533400" cy="0"/>
          </a:xfrm>
          <a:prstGeom prst="line">
            <a:avLst/>
          </a:prstGeom>
          <a:noFill/>
          <a:ln w="38100">
            <a:solidFill>
              <a:schemeClr val="accent2"/>
            </a:solidFill>
            <a:round/>
            <a:headEnd/>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71074" name="Text Box 66"/>
          <p:cNvSpPr txBox="1">
            <a:spLocks noChangeArrowheads="1"/>
          </p:cNvSpPr>
          <p:nvPr/>
        </p:nvSpPr>
        <p:spPr bwMode="auto">
          <a:xfrm>
            <a:off x="2995613" y="687388"/>
            <a:ext cx="2103437" cy="2282825"/>
          </a:xfrm>
          <a:prstGeom prst="rect">
            <a:avLst/>
          </a:prstGeom>
          <a:noFill/>
          <a:ln w="38100">
            <a:no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C0C0C0"/>
                  </a:outerShdw>
                </a:effectLst>
              </a:rPr>
              <a:t>地址表示：</a:t>
            </a:r>
          </a:p>
          <a:p>
            <a:r>
              <a:rPr kumimoji="0" lang="en-US" altLang="zh-CN">
                <a:effectLst>
                  <a:outerShdw blurRad="38100" dist="38100" dir="2700000" algn="tl">
                    <a:srgbClr val="C0C0C0"/>
                  </a:outerShdw>
                </a:effectLst>
              </a:rPr>
              <a:t>(1)  </a:t>
            </a:r>
            <a:r>
              <a:rPr kumimoji="0" lang="en-US" altLang="zh-CN">
                <a:solidFill>
                  <a:schemeClr val="accent2"/>
                </a:solidFill>
                <a:effectLst>
                  <a:outerShdw blurRad="38100" dist="38100" dir="2700000" algn="tl">
                    <a:srgbClr val="C0C0C0"/>
                  </a:outerShdw>
                </a:effectLst>
              </a:rPr>
              <a:t>a+1</a:t>
            </a:r>
            <a:r>
              <a:rPr kumimoji="0" lang="en-US" altLang="zh-CN">
                <a:effectLst>
                  <a:outerShdw blurRad="38100" dist="38100" dir="2700000" algn="tl">
                    <a:srgbClr val="C0C0C0"/>
                  </a:outerShdw>
                </a:effectLst>
              </a:rPr>
              <a:t>     </a:t>
            </a:r>
          </a:p>
          <a:p>
            <a:r>
              <a:rPr kumimoji="0" lang="en-US" altLang="zh-CN">
                <a:effectLst>
                  <a:outerShdw blurRad="38100" dist="38100" dir="2700000" algn="tl">
                    <a:srgbClr val="C0C0C0"/>
                  </a:outerShdw>
                </a:effectLst>
              </a:rPr>
              <a:t>(2)  &amp;a[1][0]</a:t>
            </a:r>
          </a:p>
          <a:p>
            <a:r>
              <a:rPr kumimoji="0" lang="en-US" altLang="zh-CN">
                <a:effectLst>
                  <a:outerShdw blurRad="38100" dist="38100" dir="2700000" algn="tl">
                    <a:srgbClr val="C0C0C0"/>
                  </a:outerShdw>
                </a:effectLst>
              </a:rPr>
              <a:t>(3) a[1]</a:t>
            </a:r>
          </a:p>
          <a:p>
            <a:r>
              <a:rPr kumimoji="0" lang="en-US" altLang="zh-CN">
                <a:effectLst>
                  <a:outerShdw blurRad="38100" dist="38100" dir="2700000" algn="tl">
                    <a:srgbClr val="C0C0C0"/>
                  </a:outerShdw>
                </a:effectLst>
              </a:rPr>
              <a:t>(4) *(a+1)</a:t>
            </a:r>
          </a:p>
          <a:p>
            <a:r>
              <a:rPr kumimoji="0" lang="en-US" altLang="zh-CN">
                <a:effectLst>
                  <a:outerShdw blurRad="38100" dist="38100" dir="2700000" algn="tl">
                    <a:srgbClr val="C0C0C0"/>
                  </a:outerShdw>
                </a:effectLst>
              </a:rPr>
              <a:t>(5)(int  *) (a+1)</a:t>
            </a:r>
          </a:p>
        </p:txBody>
      </p:sp>
      <p:grpSp>
        <p:nvGrpSpPr>
          <p:cNvPr id="4" name="Group 69"/>
          <p:cNvGrpSpPr>
            <a:grpSpLocks/>
          </p:cNvGrpSpPr>
          <p:nvPr/>
        </p:nvGrpSpPr>
        <p:grpSpPr bwMode="auto">
          <a:xfrm>
            <a:off x="5086350" y="971550"/>
            <a:ext cx="1957388" cy="457200"/>
            <a:chOff x="3204" y="612"/>
            <a:chExt cx="1233" cy="288"/>
          </a:xfrm>
        </p:grpSpPr>
        <p:sp>
          <p:nvSpPr>
            <p:cNvPr id="171075" name="Line 67"/>
            <p:cNvSpPr>
              <a:spLocks noChangeShapeType="1"/>
            </p:cNvSpPr>
            <p:nvPr/>
          </p:nvSpPr>
          <p:spPr bwMode="auto">
            <a:xfrm flipH="1">
              <a:off x="3204" y="768"/>
              <a:ext cx="576" cy="0"/>
            </a:xfrm>
            <a:prstGeom prst="line">
              <a:avLst/>
            </a:prstGeom>
            <a:noFill/>
            <a:ln w="38100">
              <a:solidFill>
                <a:srgbClr val="0000FF"/>
              </a:solidFill>
              <a:round/>
              <a:headEnd/>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71076" name="Text Box 68"/>
            <p:cNvSpPr txBox="1">
              <a:spLocks noChangeArrowheads="1"/>
            </p:cNvSpPr>
            <p:nvPr/>
          </p:nvSpPr>
          <p:spPr bwMode="auto">
            <a:xfrm>
              <a:off x="3747" y="612"/>
              <a:ext cx="690" cy="288"/>
            </a:xfrm>
            <a:prstGeom prst="rect">
              <a:avLst/>
            </a:prstGeom>
            <a:noFill/>
            <a:ln w="38100">
              <a:no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a:effectLst>
                    <a:outerShdw blurRad="38100" dist="38100" dir="2700000" algn="tl">
                      <a:srgbClr val="DDDDDD"/>
                    </a:outerShdw>
                  </a:effectLst>
                  <a:cs typeface="宋体" charset="0"/>
                </a:rPr>
                <a:t>行指针</a:t>
              </a:r>
            </a:p>
          </p:txBody>
        </p:sp>
      </p:grpSp>
      <p:grpSp>
        <p:nvGrpSpPr>
          <p:cNvPr id="5" name="Group 74"/>
          <p:cNvGrpSpPr>
            <a:grpSpLocks/>
          </p:cNvGrpSpPr>
          <p:nvPr/>
        </p:nvGrpSpPr>
        <p:grpSpPr bwMode="auto">
          <a:xfrm>
            <a:off x="5581650" y="1524000"/>
            <a:ext cx="1214438" cy="1333500"/>
            <a:chOff x="3516" y="960"/>
            <a:chExt cx="765" cy="840"/>
          </a:xfrm>
        </p:grpSpPr>
        <p:sp>
          <p:nvSpPr>
            <p:cNvPr id="171078" name="AutoShape 70"/>
            <p:cNvSpPr>
              <a:spLocks/>
            </p:cNvSpPr>
            <p:nvPr/>
          </p:nvSpPr>
          <p:spPr bwMode="auto">
            <a:xfrm>
              <a:off x="3516" y="960"/>
              <a:ext cx="48" cy="840"/>
            </a:xfrm>
            <a:prstGeom prst="rightBrace">
              <a:avLst>
                <a:gd name="adj1" fmla="val 145833"/>
                <a:gd name="adj2" fmla="val 50000"/>
              </a:avLst>
            </a:prstGeom>
            <a:noFill/>
            <a:ln w="38100">
              <a:solidFill>
                <a:srgbClr val="0000FF"/>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71081" name="Text Box 73"/>
            <p:cNvSpPr txBox="1">
              <a:spLocks noChangeArrowheads="1"/>
            </p:cNvSpPr>
            <p:nvPr/>
          </p:nvSpPr>
          <p:spPr bwMode="auto">
            <a:xfrm>
              <a:off x="3591" y="1236"/>
              <a:ext cx="690" cy="288"/>
            </a:xfrm>
            <a:prstGeom prst="rect">
              <a:avLst/>
            </a:prstGeom>
            <a:noFill/>
            <a:ln w="38100">
              <a:no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a:effectLst>
                    <a:outerShdw blurRad="38100" dist="38100" dir="2700000" algn="tl">
                      <a:srgbClr val="DDDDDD"/>
                    </a:outerShdw>
                  </a:effectLst>
                  <a:cs typeface="宋体" charset="0"/>
                </a:rPr>
                <a:t>列指针</a:t>
              </a:r>
            </a:p>
          </p:txBody>
        </p:sp>
      </p:grpSp>
      <p:sp>
        <p:nvSpPr>
          <p:cNvPr id="171083" name="Line 75"/>
          <p:cNvSpPr>
            <a:spLocks noChangeShapeType="1"/>
          </p:cNvSpPr>
          <p:nvPr/>
        </p:nvSpPr>
        <p:spPr bwMode="auto">
          <a:xfrm flipH="1">
            <a:off x="1695450" y="3714750"/>
            <a:ext cx="533400" cy="0"/>
          </a:xfrm>
          <a:prstGeom prst="line">
            <a:avLst/>
          </a:prstGeom>
          <a:noFill/>
          <a:ln w="38100">
            <a:solidFill>
              <a:srgbClr val="0000FF"/>
            </a:solidFill>
            <a:round/>
            <a:headEnd/>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71085" name="Text Box 77"/>
          <p:cNvSpPr txBox="1">
            <a:spLocks noChangeArrowheads="1"/>
          </p:cNvSpPr>
          <p:nvPr/>
        </p:nvSpPr>
        <p:spPr bwMode="auto">
          <a:xfrm>
            <a:off x="2824163" y="3670300"/>
            <a:ext cx="2571750" cy="1917700"/>
          </a:xfrm>
          <a:prstGeom prst="rect">
            <a:avLst/>
          </a:prstGeom>
          <a:noFill/>
          <a:ln w="38100">
            <a:no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C0C0C0"/>
                  </a:outerShdw>
                </a:effectLst>
              </a:rPr>
              <a:t>地址表示：</a:t>
            </a:r>
          </a:p>
          <a:p>
            <a:r>
              <a:rPr kumimoji="0" lang="en-US" altLang="zh-CN">
                <a:effectLst>
                  <a:outerShdw blurRad="38100" dist="38100" dir="2700000" algn="tl">
                    <a:srgbClr val="C0C0C0"/>
                  </a:outerShdw>
                </a:effectLst>
              </a:rPr>
              <a:t>(1)  &amp;a[1][2]</a:t>
            </a:r>
          </a:p>
          <a:p>
            <a:r>
              <a:rPr kumimoji="0" lang="en-US" altLang="zh-CN">
                <a:effectLst>
                  <a:outerShdw blurRad="38100" dist="38100" dir="2700000" algn="tl">
                    <a:srgbClr val="C0C0C0"/>
                  </a:outerShdw>
                </a:effectLst>
              </a:rPr>
              <a:t>(2) a[1]+2</a:t>
            </a:r>
          </a:p>
          <a:p>
            <a:r>
              <a:rPr kumimoji="0" lang="en-US" altLang="zh-CN">
                <a:effectLst>
                  <a:outerShdw blurRad="38100" dist="38100" dir="2700000" algn="tl">
                    <a:srgbClr val="C0C0C0"/>
                  </a:outerShdw>
                </a:effectLst>
              </a:rPr>
              <a:t>(3) *(a+1)+2</a:t>
            </a:r>
          </a:p>
          <a:p>
            <a:r>
              <a:rPr kumimoji="0" lang="en-US" altLang="zh-CN">
                <a:effectLst>
                  <a:outerShdw blurRad="38100" dist="38100" dir="2700000" algn="tl">
                    <a:srgbClr val="C0C0C0"/>
                  </a:outerShdw>
                </a:effectLst>
              </a:rPr>
              <a:t>(4)&amp;a[0][0]+1*4+2</a:t>
            </a:r>
          </a:p>
        </p:txBody>
      </p:sp>
      <p:sp>
        <p:nvSpPr>
          <p:cNvPr id="40" name="Rectangle 2"/>
          <p:cNvSpPr txBox="1">
            <a:spLocks noChangeArrowheads="1"/>
          </p:cNvSpPr>
          <p:nvPr/>
        </p:nvSpPr>
        <p:spPr>
          <a:xfrm>
            <a:off x="681038" y="8890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指针与二维数组</a:t>
            </a:r>
          </a:p>
        </p:txBody>
      </p:sp>
      <p:sp>
        <p:nvSpPr>
          <p:cNvPr id="3" name="日期占位符 2"/>
          <p:cNvSpPr>
            <a:spLocks noGrp="1"/>
          </p:cNvSpPr>
          <p:nvPr>
            <p:ph type="dt" sz="half" idx="10"/>
          </p:nvPr>
        </p:nvSpPr>
        <p:spPr/>
        <p:txBody>
          <a:bodyPr/>
          <a:lstStyle/>
          <a:p>
            <a:fld id="{0188C0FA-C0EB-E94F-8152-55CE9CB233D4}" type="datetime1">
              <a:rPr lang="zh-CN" altLang="en-US" smtClean="0"/>
              <a:t>2020/12/1</a:t>
            </a:fld>
            <a:endParaRPr lang="en-US"/>
          </a:p>
        </p:txBody>
      </p:sp>
      <p:sp>
        <p:nvSpPr>
          <p:cNvPr id="6" name="幻灯片编号占位符 5"/>
          <p:cNvSpPr>
            <a:spLocks noGrp="1"/>
          </p:cNvSpPr>
          <p:nvPr>
            <p:ph type="sldNum" sz="quarter" idx="12"/>
          </p:nvPr>
        </p:nvSpPr>
        <p:spPr/>
        <p:txBody>
          <a:bodyPr/>
          <a:lstStyle/>
          <a:p>
            <a:fld id="{4FAB73BC-B049-4115-A692-8D63A059BFB8}" type="slidenum">
              <a:rPr lang="en-US" smtClean="0"/>
              <a:t>49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71073"/>
                                        </p:tgtEl>
                                        <p:attrNameLst>
                                          <p:attrName>style.visibility</p:attrName>
                                        </p:attrNameLst>
                                      </p:cBhvr>
                                      <p:to>
                                        <p:strVal val="visible"/>
                                      </p:to>
                                    </p:set>
                                    <p:animEffect transition="in" filter="box(out)">
                                      <p:cBhvr>
                                        <p:cTn id="12" dur="500"/>
                                        <p:tgtEl>
                                          <p:spTgt spid="17107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74">
                                            <p:txEl>
                                              <p:pRg st="0" end="0"/>
                                            </p:txEl>
                                          </p:spTgt>
                                        </p:tgtEl>
                                        <p:attrNameLst>
                                          <p:attrName>style.visibility</p:attrName>
                                        </p:attrNameLst>
                                      </p:cBhvr>
                                      <p:to>
                                        <p:strVal val="visible"/>
                                      </p:to>
                                    </p:set>
                                    <p:animEffect transition="in" filter="box(out)">
                                      <p:cBhvr>
                                        <p:cTn id="17" dur="500"/>
                                        <p:tgtEl>
                                          <p:spTgt spid="17107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74">
                                            <p:txEl>
                                              <p:pRg st="1" end="1"/>
                                            </p:txEl>
                                          </p:spTgt>
                                        </p:tgtEl>
                                        <p:attrNameLst>
                                          <p:attrName>style.visibility</p:attrName>
                                        </p:attrNameLst>
                                      </p:cBhvr>
                                      <p:to>
                                        <p:strVal val="visible"/>
                                      </p:to>
                                    </p:set>
                                    <p:animEffect transition="in" filter="box(out)">
                                      <p:cBhvr>
                                        <p:cTn id="22" dur="500"/>
                                        <p:tgtEl>
                                          <p:spTgt spid="171074">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74">
                                            <p:txEl>
                                              <p:pRg st="2" end="2"/>
                                            </p:txEl>
                                          </p:spTgt>
                                        </p:tgtEl>
                                        <p:attrNameLst>
                                          <p:attrName>style.visibility</p:attrName>
                                        </p:attrNameLst>
                                      </p:cBhvr>
                                      <p:to>
                                        <p:strVal val="visible"/>
                                      </p:to>
                                    </p:set>
                                    <p:animEffect transition="in" filter="box(out)">
                                      <p:cBhvr>
                                        <p:cTn id="27" dur="500"/>
                                        <p:tgtEl>
                                          <p:spTgt spid="171074">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74">
                                            <p:txEl>
                                              <p:pRg st="3" end="3"/>
                                            </p:txEl>
                                          </p:spTgt>
                                        </p:tgtEl>
                                        <p:attrNameLst>
                                          <p:attrName>style.visibility</p:attrName>
                                        </p:attrNameLst>
                                      </p:cBhvr>
                                      <p:to>
                                        <p:strVal val="visible"/>
                                      </p:to>
                                    </p:set>
                                    <p:animEffect transition="in" filter="box(out)">
                                      <p:cBhvr>
                                        <p:cTn id="32" dur="500"/>
                                        <p:tgtEl>
                                          <p:spTgt spid="171074">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74">
                                            <p:txEl>
                                              <p:pRg st="4" end="4"/>
                                            </p:txEl>
                                          </p:spTgt>
                                        </p:tgtEl>
                                        <p:attrNameLst>
                                          <p:attrName>style.visibility</p:attrName>
                                        </p:attrNameLst>
                                      </p:cBhvr>
                                      <p:to>
                                        <p:strVal val="visible"/>
                                      </p:to>
                                    </p:set>
                                    <p:animEffect transition="in" filter="box(out)">
                                      <p:cBhvr>
                                        <p:cTn id="37" dur="500"/>
                                        <p:tgtEl>
                                          <p:spTgt spid="171074">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74">
                                            <p:txEl>
                                              <p:pRg st="5" end="5"/>
                                            </p:txEl>
                                          </p:spTgt>
                                        </p:tgtEl>
                                        <p:attrNameLst>
                                          <p:attrName>style.visibility</p:attrName>
                                        </p:attrNameLst>
                                      </p:cBhvr>
                                      <p:to>
                                        <p:strVal val="visible"/>
                                      </p:to>
                                    </p:set>
                                    <p:animEffect transition="in" filter="box(out)">
                                      <p:cBhvr>
                                        <p:cTn id="42" dur="500"/>
                                        <p:tgtEl>
                                          <p:spTgt spid="171074">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out)">
                                      <p:cBhvr>
                                        <p:cTn id="47" dur="500"/>
                                        <p:tgtEl>
                                          <p:spTgt spid="4"/>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out)">
                                      <p:cBhvr>
                                        <p:cTn id="52" dur="500"/>
                                        <p:tgtEl>
                                          <p:spTgt spid="5"/>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71083"/>
                                        </p:tgtEl>
                                        <p:attrNameLst>
                                          <p:attrName>style.visibility</p:attrName>
                                        </p:attrNameLst>
                                      </p:cBhvr>
                                      <p:to>
                                        <p:strVal val="visible"/>
                                      </p:to>
                                    </p:set>
                                    <p:animEffect transition="in" filter="box(out)">
                                      <p:cBhvr>
                                        <p:cTn id="57" dur="500"/>
                                        <p:tgtEl>
                                          <p:spTgt spid="171083"/>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71085">
                                            <p:txEl>
                                              <p:pRg st="0" end="0"/>
                                            </p:txEl>
                                          </p:spTgt>
                                        </p:tgtEl>
                                        <p:attrNameLst>
                                          <p:attrName>style.visibility</p:attrName>
                                        </p:attrNameLst>
                                      </p:cBhvr>
                                      <p:to>
                                        <p:strVal val="visible"/>
                                      </p:to>
                                    </p:set>
                                    <p:animEffect transition="in" filter="box(out)">
                                      <p:cBhvr>
                                        <p:cTn id="62" dur="500"/>
                                        <p:tgtEl>
                                          <p:spTgt spid="171085">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71085">
                                            <p:txEl>
                                              <p:pRg st="1" end="1"/>
                                            </p:txEl>
                                          </p:spTgt>
                                        </p:tgtEl>
                                        <p:attrNameLst>
                                          <p:attrName>style.visibility</p:attrName>
                                        </p:attrNameLst>
                                      </p:cBhvr>
                                      <p:to>
                                        <p:strVal val="visible"/>
                                      </p:to>
                                    </p:set>
                                    <p:animEffect transition="in" filter="box(out)">
                                      <p:cBhvr>
                                        <p:cTn id="67" dur="500"/>
                                        <p:tgtEl>
                                          <p:spTgt spid="171085">
                                            <p:txEl>
                                              <p:pRg st="1" end="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71085">
                                            <p:txEl>
                                              <p:pRg st="2" end="2"/>
                                            </p:txEl>
                                          </p:spTgt>
                                        </p:tgtEl>
                                        <p:attrNameLst>
                                          <p:attrName>style.visibility</p:attrName>
                                        </p:attrNameLst>
                                      </p:cBhvr>
                                      <p:to>
                                        <p:strVal val="visible"/>
                                      </p:to>
                                    </p:set>
                                    <p:animEffect transition="in" filter="box(out)">
                                      <p:cBhvr>
                                        <p:cTn id="72" dur="500"/>
                                        <p:tgtEl>
                                          <p:spTgt spid="171085">
                                            <p:txEl>
                                              <p:pRg st="2" end="2"/>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71085">
                                            <p:txEl>
                                              <p:pRg st="3" end="3"/>
                                            </p:txEl>
                                          </p:spTgt>
                                        </p:tgtEl>
                                        <p:attrNameLst>
                                          <p:attrName>style.visibility</p:attrName>
                                        </p:attrNameLst>
                                      </p:cBhvr>
                                      <p:to>
                                        <p:strVal val="visible"/>
                                      </p:to>
                                    </p:set>
                                    <p:animEffect transition="in" filter="box(out)">
                                      <p:cBhvr>
                                        <p:cTn id="77" dur="500"/>
                                        <p:tgtEl>
                                          <p:spTgt spid="171085">
                                            <p:txEl>
                                              <p:pRg st="3" end="3"/>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71085">
                                            <p:txEl>
                                              <p:pRg st="4" end="4"/>
                                            </p:txEl>
                                          </p:spTgt>
                                        </p:tgtEl>
                                        <p:attrNameLst>
                                          <p:attrName>style.visibility</p:attrName>
                                        </p:attrNameLst>
                                      </p:cBhvr>
                                      <p:to>
                                        <p:strVal val="visible"/>
                                      </p:to>
                                    </p:set>
                                    <p:animEffect transition="in" filter="box(out)">
                                      <p:cBhvr>
                                        <p:cTn id="82" dur="500"/>
                                        <p:tgtEl>
                                          <p:spTgt spid="171085">
                                            <p:txEl>
                                              <p:pRg st="4" end="4"/>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71072">
                                            <p:txEl>
                                              <p:pRg st="0" end="0"/>
                                            </p:txEl>
                                          </p:spTgt>
                                        </p:tgtEl>
                                        <p:attrNameLst>
                                          <p:attrName>style.visibility</p:attrName>
                                        </p:attrNameLst>
                                      </p:cBhvr>
                                      <p:to>
                                        <p:strVal val="visible"/>
                                      </p:to>
                                    </p:set>
                                    <p:animEffect transition="in" filter="box(out)">
                                      <p:cBhvr>
                                        <p:cTn id="87" dur="500"/>
                                        <p:tgtEl>
                                          <p:spTgt spid="171072">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71072">
                                            <p:txEl>
                                              <p:pRg st="1" end="1"/>
                                            </p:txEl>
                                          </p:spTgt>
                                        </p:tgtEl>
                                        <p:attrNameLst>
                                          <p:attrName>style.visibility</p:attrName>
                                        </p:attrNameLst>
                                      </p:cBhvr>
                                      <p:to>
                                        <p:strVal val="visible"/>
                                      </p:to>
                                    </p:set>
                                    <p:animEffect transition="in" filter="box(out)">
                                      <p:cBhvr>
                                        <p:cTn id="92" dur="500"/>
                                        <p:tgtEl>
                                          <p:spTgt spid="171072">
                                            <p:txEl>
                                              <p:pRg st="1" end="1"/>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71072">
                                            <p:txEl>
                                              <p:pRg st="2" end="2"/>
                                            </p:txEl>
                                          </p:spTgt>
                                        </p:tgtEl>
                                        <p:attrNameLst>
                                          <p:attrName>style.visibility</p:attrName>
                                        </p:attrNameLst>
                                      </p:cBhvr>
                                      <p:to>
                                        <p:strVal val="visible"/>
                                      </p:to>
                                    </p:set>
                                    <p:animEffect transition="in" filter="box(out)">
                                      <p:cBhvr>
                                        <p:cTn id="97" dur="500"/>
                                        <p:tgtEl>
                                          <p:spTgt spid="171072">
                                            <p:txEl>
                                              <p:pRg st="2" end="2"/>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71072">
                                            <p:txEl>
                                              <p:pRg st="3" end="3"/>
                                            </p:txEl>
                                          </p:spTgt>
                                        </p:tgtEl>
                                        <p:attrNameLst>
                                          <p:attrName>style.visibility</p:attrName>
                                        </p:attrNameLst>
                                      </p:cBhvr>
                                      <p:to>
                                        <p:strVal val="visible"/>
                                      </p:to>
                                    </p:set>
                                    <p:animEffect transition="in" filter="box(out)">
                                      <p:cBhvr>
                                        <p:cTn id="102" dur="500"/>
                                        <p:tgtEl>
                                          <p:spTgt spid="171072">
                                            <p:txEl>
                                              <p:pRg st="3" end="3"/>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71072">
                                            <p:txEl>
                                              <p:pRg st="4" end="4"/>
                                            </p:txEl>
                                          </p:spTgt>
                                        </p:tgtEl>
                                        <p:attrNameLst>
                                          <p:attrName>style.visibility</p:attrName>
                                        </p:attrNameLst>
                                      </p:cBhvr>
                                      <p:to>
                                        <p:strVal val="visible"/>
                                      </p:to>
                                    </p:set>
                                    <p:animEffect transition="in" filter="box(out)">
                                      <p:cBhvr>
                                        <p:cTn id="107" dur="500"/>
                                        <p:tgtEl>
                                          <p:spTgt spid="171072">
                                            <p:txEl>
                                              <p:pRg st="4" end="4"/>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72" grpId="0" build="p" autoUpdateAnimBg="0"/>
      <p:bldP spid="171074" grpId="0" build="p" autoUpdateAnimBg="0"/>
      <p:bldP spid="17108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变量的访问方式</a:t>
            </a:r>
          </a:p>
        </p:txBody>
      </p:sp>
      <p:sp>
        <p:nvSpPr>
          <p:cNvPr id="15" name="内容占位符 14"/>
          <p:cNvSpPr>
            <a:spLocks noGrp="1"/>
          </p:cNvSpPr>
          <p:nvPr>
            <p:ph sz="half" idx="1"/>
          </p:nvPr>
        </p:nvSpPr>
        <p:spPr/>
        <p:txBody>
          <a:bodyPr/>
          <a:lstStyle/>
          <a:p>
            <a:r>
              <a:rPr lang="zh-CN" altLang="en-US"/>
              <a:t>直接访问</a:t>
            </a:r>
            <a:r>
              <a:rPr lang="en-US" altLang="zh-CN"/>
              <a:t>- </a:t>
            </a:r>
            <a:r>
              <a:rPr lang="zh-CN" altLang="en-US"/>
              <a:t>变量名</a:t>
            </a:r>
            <a:endParaRPr lang="en-US" altLang="zh-CN"/>
          </a:p>
          <a:p>
            <a:pPr>
              <a:buFont typeface="Monotype Sorts" charset="2"/>
              <a:buNone/>
            </a:pPr>
            <a:r>
              <a:rPr lang="en-US" altLang="zh-CN" sz="2400">
                <a:solidFill>
                  <a:srgbClr val="0033CC"/>
                </a:solidFill>
              </a:rPr>
              <a:t>            int </a:t>
            </a:r>
            <a:r>
              <a:rPr lang="en-US" altLang="zh-CN" sz="2400"/>
              <a:t>a;</a:t>
            </a:r>
          </a:p>
          <a:p>
            <a:pPr>
              <a:buFont typeface="Monotype Sorts" charset="2"/>
              <a:buNone/>
            </a:pPr>
            <a:r>
              <a:rPr lang="en-US" altLang="zh-CN" sz="2400"/>
              <a:t>            a = 7; </a:t>
            </a:r>
            <a:endParaRPr lang="zh-CN" altLang="en-US" sz="2400"/>
          </a:p>
        </p:txBody>
      </p:sp>
      <p:sp>
        <p:nvSpPr>
          <p:cNvPr id="17" name="内容占位符 16"/>
          <p:cNvSpPr>
            <a:spLocks noGrp="1"/>
          </p:cNvSpPr>
          <p:nvPr>
            <p:ph sz="half" idx="2"/>
          </p:nvPr>
        </p:nvSpPr>
        <p:spPr>
          <a:xfrm>
            <a:off x="4648200" y="1600200"/>
            <a:ext cx="4038600" cy="1328738"/>
          </a:xfrm>
        </p:spPr>
        <p:txBody>
          <a:bodyPr/>
          <a:lstStyle/>
          <a:p>
            <a:r>
              <a:rPr lang="zh-CN" altLang="en-US"/>
              <a:t>间接访问 </a:t>
            </a:r>
            <a:r>
              <a:rPr lang="en-US" altLang="zh-CN"/>
              <a:t>– </a:t>
            </a:r>
            <a:r>
              <a:rPr lang="zh-CN" altLang="en-US"/>
              <a:t>变量地址</a:t>
            </a:r>
          </a:p>
        </p:txBody>
      </p:sp>
      <p:grpSp>
        <p:nvGrpSpPr>
          <p:cNvPr id="14340" name="Group 76"/>
          <p:cNvGrpSpPr>
            <a:grpSpLocks/>
          </p:cNvGrpSpPr>
          <p:nvPr/>
        </p:nvGrpSpPr>
        <p:grpSpPr bwMode="auto">
          <a:xfrm>
            <a:off x="0" y="3143250"/>
            <a:ext cx="4518025" cy="3286125"/>
            <a:chOff x="-245" y="1190"/>
            <a:chExt cx="3481" cy="2914"/>
          </a:xfrm>
        </p:grpSpPr>
        <p:grpSp>
          <p:nvGrpSpPr>
            <p:cNvPr id="14377" name="Group 29"/>
            <p:cNvGrpSpPr>
              <a:grpSpLocks/>
            </p:cNvGrpSpPr>
            <p:nvPr/>
          </p:nvGrpSpPr>
          <p:grpSpPr bwMode="auto">
            <a:xfrm>
              <a:off x="-245" y="1190"/>
              <a:ext cx="3481" cy="2914"/>
              <a:chOff x="358" y="1406"/>
              <a:chExt cx="3481" cy="2914"/>
            </a:xfrm>
          </p:grpSpPr>
          <p:sp>
            <p:nvSpPr>
              <p:cNvPr id="79" name="Freeform 30"/>
              <p:cNvSpPr>
                <a:spLocks/>
              </p:cNvSpPr>
              <p:nvPr/>
            </p:nvSpPr>
            <p:spPr bwMode="auto">
              <a:xfrm>
                <a:off x="1522" y="3964"/>
                <a:ext cx="1212"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80" name="Freeform 31"/>
              <p:cNvSpPr>
                <a:spLocks/>
              </p:cNvSpPr>
              <p:nvPr/>
            </p:nvSpPr>
            <p:spPr bwMode="auto">
              <a:xfrm>
                <a:off x="1513" y="3609"/>
                <a:ext cx="1212" cy="671"/>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81" name="Rectangle 32"/>
              <p:cNvSpPr>
                <a:spLocks noChangeArrowheads="1"/>
              </p:cNvSpPr>
              <p:nvPr/>
            </p:nvSpPr>
            <p:spPr bwMode="auto">
              <a:xfrm>
                <a:off x="1522" y="1406"/>
                <a:ext cx="1212" cy="2212"/>
              </a:xfrm>
              <a:prstGeom prst="rect">
                <a:avLst/>
              </a:prstGeom>
              <a:solidFill>
                <a:srgbClr val="DDDDDD"/>
              </a:solidFill>
              <a:ln w="38100">
                <a:solidFill>
                  <a:schemeClr val="tx1"/>
                </a:solidFill>
                <a:miter lim="800000"/>
                <a:headEnd/>
                <a:tailEnd/>
              </a:ln>
            </p:spPr>
            <p:txBody>
              <a:bodyPr wrap="none" anchor="ctr"/>
              <a:lstStyle/>
              <a:p>
                <a:pPr algn="ctr">
                  <a:defRPr/>
                </a:pPr>
                <a:endParaRPr lang="zh-CN" altLang="zh-CN" sz="1800">
                  <a:effectLst>
                    <a:outerShdw blurRad="38100" dist="38100" dir="2700000" algn="tl">
                      <a:srgbClr val="FFFFFF"/>
                    </a:outerShdw>
                  </a:effectLst>
                  <a:latin typeface="Times New Roman" pitchFamily="18" charset="0"/>
                  <a:ea typeface="宋体" pitchFamily="2" charset="-122"/>
                </a:endParaRPr>
              </a:p>
            </p:txBody>
          </p:sp>
          <p:sp>
            <p:nvSpPr>
              <p:cNvPr id="82" name="Line 33"/>
              <p:cNvSpPr>
                <a:spLocks noChangeShapeType="1"/>
              </p:cNvSpPr>
              <p:nvPr/>
            </p:nvSpPr>
            <p:spPr bwMode="auto">
              <a:xfrm>
                <a:off x="1535" y="1844"/>
                <a:ext cx="1211"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83" name="Line 34"/>
              <p:cNvSpPr>
                <a:spLocks noChangeShapeType="1"/>
              </p:cNvSpPr>
              <p:nvPr/>
            </p:nvSpPr>
            <p:spPr bwMode="auto">
              <a:xfrm>
                <a:off x="1535" y="2100"/>
                <a:ext cx="1211" cy="0"/>
              </a:xfrm>
              <a:prstGeom prst="line">
                <a:avLst/>
              </a:prstGeom>
              <a:noFill/>
              <a:ln w="9525">
                <a:solidFill>
                  <a:schemeClr val="bg2"/>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84" name="Line 35"/>
              <p:cNvSpPr>
                <a:spLocks noChangeShapeType="1"/>
              </p:cNvSpPr>
              <p:nvPr/>
            </p:nvSpPr>
            <p:spPr bwMode="auto">
              <a:xfrm>
                <a:off x="1535" y="2334"/>
                <a:ext cx="1211"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85" name="Line 36"/>
              <p:cNvSpPr>
                <a:spLocks noChangeShapeType="1"/>
              </p:cNvSpPr>
              <p:nvPr/>
            </p:nvSpPr>
            <p:spPr bwMode="auto">
              <a:xfrm>
                <a:off x="1535" y="2588"/>
                <a:ext cx="1211"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86" name="Line 37"/>
              <p:cNvSpPr>
                <a:spLocks noChangeShapeType="1"/>
              </p:cNvSpPr>
              <p:nvPr/>
            </p:nvSpPr>
            <p:spPr bwMode="auto">
              <a:xfrm>
                <a:off x="1522" y="2846"/>
                <a:ext cx="1212"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87" name="Line 38"/>
              <p:cNvSpPr>
                <a:spLocks noChangeShapeType="1"/>
              </p:cNvSpPr>
              <p:nvPr/>
            </p:nvSpPr>
            <p:spPr bwMode="auto">
              <a:xfrm>
                <a:off x="1535" y="3388"/>
                <a:ext cx="1211"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88" name="Line 39"/>
              <p:cNvSpPr>
                <a:spLocks noChangeShapeType="1"/>
              </p:cNvSpPr>
              <p:nvPr/>
            </p:nvSpPr>
            <p:spPr bwMode="auto">
              <a:xfrm>
                <a:off x="1522" y="3627"/>
                <a:ext cx="0" cy="456"/>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89" name="Line 40"/>
              <p:cNvSpPr>
                <a:spLocks noChangeShapeType="1"/>
              </p:cNvSpPr>
              <p:nvPr/>
            </p:nvSpPr>
            <p:spPr bwMode="auto">
              <a:xfrm>
                <a:off x="2735" y="3627"/>
                <a:ext cx="0" cy="600"/>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90" name="Text Box 41"/>
              <p:cNvSpPr txBox="1">
                <a:spLocks noChangeArrowheads="1"/>
              </p:cNvSpPr>
              <p:nvPr/>
            </p:nvSpPr>
            <p:spPr bwMode="auto">
              <a:xfrm>
                <a:off x="1966" y="1464"/>
                <a:ext cx="356" cy="441"/>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91" name="Text Box 42"/>
              <p:cNvSpPr txBox="1">
                <a:spLocks noChangeArrowheads="1"/>
              </p:cNvSpPr>
              <p:nvPr/>
            </p:nvSpPr>
            <p:spPr bwMode="auto">
              <a:xfrm>
                <a:off x="1965" y="3670"/>
                <a:ext cx="356" cy="439"/>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92" name="Text Box 43"/>
              <p:cNvSpPr txBox="1">
                <a:spLocks noChangeArrowheads="1"/>
              </p:cNvSpPr>
              <p:nvPr/>
            </p:nvSpPr>
            <p:spPr bwMode="auto">
              <a:xfrm>
                <a:off x="358" y="1659"/>
                <a:ext cx="1097" cy="32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0x0045FAB3</a:t>
                </a:r>
              </a:p>
            </p:txBody>
          </p:sp>
          <p:sp>
            <p:nvSpPr>
              <p:cNvPr id="93" name="Line 47"/>
              <p:cNvSpPr>
                <a:spLocks noChangeShapeType="1"/>
              </p:cNvSpPr>
              <p:nvPr/>
            </p:nvSpPr>
            <p:spPr bwMode="auto">
              <a:xfrm>
                <a:off x="1535" y="3109"/>
                <a:ext cx="1211"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94" name="Line 48"/>
              <p:cNvSpPr>
                <a:spLocks noChangeShapeType="1"/>
              </p:cNvSpPr>
              <p:nvPr/>
            </p:nvSpPr>
            <p:spPr bwMode="auto">
              <a:xfrm flipH="1">
                <a:off x="2724" y="1848"/>
                <a:ext cx="230" cy="0"/>
              </a:xfrm>
              <a:prstGeom prst="line">
                <a:avLst/>
              </a:prstGeom>
              <a:noFill/>
              <a:ln w="38100">
                <a:solidFill>
                  <a:schemeClr val="tx1"/>
                </a:solidFill>
                <a:round/>
                <a:headEnd type="none" w="lg" len="lg"/>
                <a:tailEnd type="triangle" w="med" len="med"/>
              </a:ln>
            </p:spPr>
            <p:txBody>
              <a:bodyPr wrap="none" anchor="ctr"/>
              <a:lstStyle/>
              <a:p>
                <a:pPr>
                  <a:defRPr/>
                </a:pPr>
                <a:endParaRPr lang="zh-CN" altLang="en-US" sz="1800">
                  <a:latin typeface="Times New Roman" pitchFamily="18" charset="0"/>
                  <a:ea typeface="+mn-ea"/>
                </a:endParaRPr>
              </a:p>
            </p:txBody>
          </p:sp>
          <p:sp>
            <p:nvSpPr>
              <p:cNvPr id="95" name="Text Box 49"/>
              <p:cNvSpPr txBox="1">
                <a:spLocks noChangeArrowheads="1"/>
              </p:cNvSpPr>
              <p:nvPr/>
            </p:nvSpPr>
            <p:spPr bwMode="auto">
              <a:xfrm>
                <a:off x="2906" y="1695"/>
                <a:ext cx="933" cy="328"/>
              </a:xfrm>
              <a:prstGeom prst="rect">
                <a:avLst/>
              </a:prstGeom>
              <a:noFill/>
              <a:ln w="9525">
                <a:noFill/>
                <a:miter lim="800000"/>
                <a:headEnd type="none" w="lg" len="lg"/>
                <a:tailEnd/>
              </a:ln>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1800">
                    <a:effectLst>
                      <a:outerShdw blurRad="38100" dist="38100" dir="2700000" algn="tl">
                        <a:srgbClr val="DDDDDD"/>
                      </a:outerShdw>
                    </a:effectLst>
                    <a:cs typeface="宋体" charset="0"/>
                  </a:rPr>
                  <a:t>整型变量</a:t>
                </a:r>
                <a:r>
                  <a:rPr lang="en-US" altLang="zh-CN" sz="1800">
                    <a:solidFill>
                      <a:srgbClr val="0000FF"/>
                    </a:solidFill>
                    <a:effectLst>
                      <a:outerShdw blurRad="38100" dist="38100" dir="2700000" algn="tl">
                        <a:srgbClr val="DDDDDD"/>
                      </a:outerShdw>
                    </a:effectLst>
                    <a:cs typeface="宋体" charset="0"/>
                  </a:rPr>
                  <a:t>a</a:t>
                </a:r>
                <a:endParaRPr lang="en-US" altLang="zh-CN" sz="1800">
                  <a:effectLst>
                    <a:outerShdw blurRad="38100" dist="38100" dir="2700000" algn="tl">
                      <a:srgbClr val="DDDDDD"/>
                    </a:outerShdw>
                  </a:effectLst>
                  <a:cs typeface="宋体" charset="0"/>
                </a:endParaRPr>
              </a:p>
            </p:txBody>
          </p:sp>
          <p:sp>
            <p:nvSpPr>
              <p:cNvPr id="99" name="Text Box 43"/>
              <p:cNvSpPr txBox="1">
                <a:spLocks noChangeArrowheads="1"/>
              </p:cNvSpPr>
              <p:nvPr/>
            </p:nvSpPr>
            <p:spPr bwMode="auto">
              <a:xfrm>
                <a:off x="358" y="2673"/>
                <a:ext cx="1097" cy="32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0x0045FAB7</a:t>
                </a:r>
              </a:p>
            </p:txBody>
          </p:sp>
          <p:sp>
            <p:nvSpPr>
              <p:cNvPr id="100" name="Text Box 43"/>
              <p:cNvSpPr txBox="1">
                <a:spLocks noChangeArrowheads="1"/>
              </p:cNvSpPr>
              <p:nvPr/>
            </p:nvSpPr>
            <p:spPr bwMode="auto">
              <a:xfrm>
                <a:off x="358" y="2926"/>
                <a:ext cx="1097" cy="32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0x0045FAB8</a:t>
                </a:r>
              </a:p>
            </p:txBody>
          </p:sp>
          <p:sp>
            <p:nvSpPr>
              <p:cNvPr id="101" name="Text Box 43"/>
              <p:cNvSpPr txBox="1">
                <a:spLocks noChangeArrowheads="1"/>
              </p:cNvSpPr>
              <p:nvPr/>
            </p:nvSpPr>
            <p:spPr bwMode="auto">
              <a:xfrm>
                <a:off x="358" y="3180"/>
                <a:ext cx="1097" cy="328"/>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solidFill>
                      <a:srgbClr val="7030A0"/>
                    </a:solidFill>
                    <a:effectLst>
                      <a:outerShdw blurRad="38100" dist="38100" dir="2700000" algn="tl">
                        <a:srgbClr val="C0C0C0"/>
                      </a:outerShdw>
                    </a:effectLst>
                  </a:rPr>
                  <a:t>0x0045FAB9</a:t>
                </a:r>
              </a:p>
            </p:txBody>
          </p:sp>
        </p:grpSp>
        <p:sp>
          <p:nvSpPr>
            <p:cNvPr id="78" name="Oval 69"/>
            <p:cNvSpPr>
              <a:spLocks noChangeArrowheads="1"/>
            </p:cNvSpPr>
            <p:nvPr/>
          </p:nvSpPr>
          <p:spPr bwMode="auto">
            <a:xfrm>
              <a:off x="-245" y="1443"/>
              <a:ext cx="1156" cy="317"/>
            </a:xfrm>
            <a:prstGeom prst="ellipse">
              <a:avLst/>
            </a:prstGeom>
            <a:noFill/>
            <a:ln w="38100">
              <a:solidFill>
                <a:schemeClr val="accent2"/>
              </a:solidFill>
              <a:round/>
              <a:headEnd type="none" w="lg" len="lg"/>
              <a:tailEnd/>
            </a:ln>
          </p:spPr>
          <p:txBody>
            <a:bodyPr wrap="none" lIns="90000" tIns="46800" rIns="90000" bIns="46800"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grpSp>
      <p:sp>
        <p:nvSpPr>
          <p:cNvPr id="14341" name="右大括号 106"/>
          <p:cNvSpPr>
            <a:spLocks/>
          </p:cNvSpPr>
          <p:nvPr/>
        </p:nvSpPr>
        <p:spPr bwMode="auto">
          <a:xfrm>
            <a:off x="3143250" y="3643313"/>
            <a:ext cx="285750" cy="11430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108" name="TextBox 107"/>
          <p:cNvSpPr txBox="1"/>
          <p:nvPr/>
        </p:nvSpPr>
        <p:spPr>
          <a:xfrm>
            <a:off x="3429000" y="4000500"/>
            <a:ext cx="1004888" cy="369888"/>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sp>
        <p:nvSpPr>
          <p:cNvPr id="102" name="TextBox 101"/>
          <p:cNvSpPr txBox="1"/>
          <p:nvPr/>
        </p:nvSpPr>
        <p:spPr>
          <a:xfrm>
            <a:off x="2000250" y="3857625"/>
            <a:ext cx="300038" cy="369888"/>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solidFill>
                  <a:srgbClr val="0033CC"/>
                </a:solidFill>
                <a:effectLst>
                  <a:outerShdw blurRad="38100" dist="38100" dir="2700000" algn="tl">
                    <a:srgbClr val="DDDDDD"/>
                  </a:outerShdw>
                </a:effectLst>
                <a:cs typeface="宋体" charset="0"/>
              </a:rPr>
              <a:t>7</a:t>
            </a:r>
            <a:endParaRPr lang="zh-CN" altLang="en-US" sz="1800">
              <a:solidFill>
                <a:srgbClr val="0033CC"/>
              </a:solidFill>
              <a:effectLst>
                <a:outerShdw blurRad="38100" dist="38100" dir="2700000" algn="tl">
                  <a:srgbClr val="DDDDDD"/>
                </a:outerShdw>
              </a:effectLst>
              <a:cs typeface="宋体" charset="0"/>
            </a:endParaRPr>
          </a:p>
        </p:txBody>
      </p:sp>
      <p:grpSp>
        <p:nvGrpSpPr>
          <p:cNvPr id="5" name="组合 148"/>
          <p:cNvGrpSpPr>
            <a:grpSpLocks/>
          </p:cNvGrpSpPr>
          <p:nvPr/>
        </p:nvGrpSpPr>
        <p:grpSpPr bwMode="auto">
          <a:xfrm>
            <a:off x="4429125" y="2357438"/>
            <a:ext cx="4543425" cy="4643437"/>
            <a:chOff x="4429124" y="2357430"/>
            <a:chExt cx="4543121" cy="4643470"/>
          </a:xfrm>
        </p:grpSpPr>
        <p:sp>
          <p:nvSpPr>
            <p:cNvPr id="113" name="Freeform 30"/>
            <p:cNvSpPr>
              <a:spLocks/>
            </p:cNvSpPr>
            <p:nvPr/>
          </p:nvSpPr>
          <p:spPr bwMode="auto">
            <a:xfrm>
              <a:off x="5967309" y="6599260"/>
              <a:ext cx="1571520" cy="401640"/>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114" name="Freeform 31"/>
            <p:cNvSpPr>
              <a:spLocks/>
            </p:cNvSpPr>
            <p:nvPr/>
          </p:nvSpPr>
          <p:spPr bwMode="auto">
            <a:xfrm>
              <a:off x="5953022" y="6199207"/>
              <a:ext cx="1573108" cy="75724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pPr>
                <a:defRPr/>
              </a:pPr>
              <a:endParaRPr lang="zh-CN" altLang="en-US" sz="1800">
                <a:effectLst>
                  <a:outerShdw blurRad="38100" dist="38100" dir="2700000" algn="tl">
                    <a:srgbClr val="FFFFFF"/>
                  </a:outerShdw>
                </a:effectLst>
                <a:latin typeface="Times New Roman" pitchFamily="18" charset="0"/>
                <a:ea typeface="宋体" pitchFamily="2" charset="-122"/>
              </a:endParaRPr>
            </a:p>
          </p:txBody>
        </p:sp>
        <p:sp>
          <p:nvSpPr>
            <p:cNvPr id="115" name="Rectangle 32"/>
            <p:cNvSpPr>
              <a:spLocks noChangeArrowheads="1"/>
            </p:cNvSpPr>
            <p:nvPr/>
          </p:nvSpPr>
          <p:spPr bwMode="auto">
            <a:xfrm>
              <a:off x="5967309" y="2357430"/>
              <a:ext cx="1571520" cy="3857652"/>
            </a:xfrm>
            <a:prstGeom prst="rect">
              <a:avLst/>
            </a:prstGeom>
            <a:solidFill>
              <a:srgbClr val="DDDDDD"/>
            </a:solidFill>
            <a:ln w="38100">
              <a:solidFill>
                <a:schemeClr val="tx1"/>
              </a:solidFill>
              <a:miter lim="800000"/>
              <a:headEnd/>
              <a:tailEnd/>
            </a:ln>
          </p:spPr>
          <p:txBody>
            <a:bodyPr wrap="none" anchor="ctr"/>
            <a:lstStyle/>
            <a:p>
              <a:pPr algn="ctr">
                <a:defRPr/>
              </a:pPr>
              <a:endParaRPr lang="zh-CN" altLang="zh-CN" sz="1800">
                <a:effectLst>
                  <a:outerShdw blurRad="38100" dist="38100" dir="2700000" algn="tl">
                    <a:srgbClr val="FFFFFF"/>
                  </a:outerShdw>
                </a:effectLst>
                <a:latin typeface="Times New Roman" pitchFamily="18" charset="0"/>
                <a:ea typeface="宋体" pitchFamily="2" charset="-122"/>
              </a:endParaRPr>
            </a:p>
          </p:txBody>
        </p:sp>
        <p:sp>
          <p:nvSpPr>
            <p:cNvPr id="116" name="Line 33"/>
            <p:cNvSpPr>
              <a:spLocks noChangeShapeType="1"/>
            </p:cNvSpPr>
            <p:nvPr/>
          </p:nvSpPr>
          <p:spPr bwMode="auto">
            <a:xfrm>
              <a:off x="5981595" y="2851146"/>
              <a:ext cx="1573108"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17" name="Line 34"/>
            <p:cNvSpPr>
              <a:spLocks noChangeShapeType="1"/>
            </p:cNvSpPr>
            <p:nvPr/>
          </p:nvSpPr>
          <p:spPr bwMode="auto">
            <a:xfrm>
              <a:off x="5981595" y="3140073"/>
              <a:ext cx="1573108" cy="0"/>
            </a:xfrm>
            <a:prstGeom prst="line">
              <a:avLst/>
            </a:prstGeom>
            <a:noFill/>
            <a:ln w="9525">
              <a:solidFill>
                <a:schemeClr val="bg2"/>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18" name="Line 35"/>
            <p:cNvSpPr>
              <a:spLocks noChangeShapeType="1"/>
            </p:cNvSpPr>
            <p:nvPr/>
          </p:nvSpPr>
          <p:spPr bwMode="auto">
            <a:xfrm>
              <a:off x="5981595" y="3403599"/>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19" name="Line 36"/>
            <p:cNvSpPr>
              <a:spLocks noChangeShapeType="1"/>
            </p:cNvSpPr>
            <p:nvPr/>
          </p:nvSpPr>
          <p:spPr bwMode="auto">
            <a:xfrm>
              <a:off x="5981595" y="3690939"/>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20" name="Line 37"/>
            <p:cNvSpPr>
              <a:spLocks noChangeShapeType="1"/>
            </p:cNvSpPr>
            <p:nvPr/>
          </p:nvSpPr>
          <p:spPr bwMode="auto">
            <a:xfrm>
              <a:off x="5967309" y="3981454"/>
              <a:ext cx="1571520" cy="0"/>
            </a:xfrm>
            <a:prstGeom prst="line">
              <a:avLst/>
            </a:prstGeom>
            <a:noFill/>
            <a:ln w="12700">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21" name="Line 38"/>
            <p:cNvSpPr>
              <a:spLocks noChangeShapeType="1"/>
            </p:cNvSpPr>
            <p:nvPr/>
          </p:nvSpPr>
          <p:spPr bwMode="auto">
            <a:xfrm>
              <a:off x="5981595" y="5949968"/>
              <a:ext cx="1573108"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22" name="Line 39"/>
            <p:cNvSpPr>
              <a:spLocks noChangeShapeType="1"/>
            </p:cNvSpPr>
            <p:nvPr/>
          </p:nvSpPr>
          <p:spPr bwMode="auto">
            <a:xfrm>
              <a:off x="5967309" y="6219844"/>
              <a:ext cx="0" cy="514354"/>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23" name="Line 40"/>
            <p:cNvSpPr>
              <a:spLocks noChangeShapeType="1"/>
            </p:cNvSpPr>
            <p:nvPr/>
          </p:nvSpPr>
          <p:spPr bwMode="auto">
            <a:xfrm>
              <a:off x="7538829" y="6219844"/>
              <a:ext cx="0" cy="676280"/>
            </a:xfrm>
            <a:prstGeom prst="line">
              <a:avLst/>
            </a:prstGeom>
            <a:noFill/>
            <a:ln w="9525">
              <a:solidFill>
                <a:srgbClr val="000000"/>
              </a:solidFill>
              <a:round/>
              <a:headEnd/>
              <a:tailEnd/>
            </a:ln>
          </p:spPr>
          <p:txBody>
            <a:bodyPr wrap="none" anchor="ctr"/>
            <a:lstStyle/>
            <a:p>
              <a:pPr>
                <a:defRPr/>
              </a:pPr>
              <a:endParaRPr lang="zh-CN" altLang="en-US" sz="1800">
                <a:latin typeface="Times New Roman" pitchFamily="18" charset="0"/>
                <a:ea typeface="+mn-ea"/>
              </a:endParaRPr>
            </a:p>
          </p:txBody>
        </p:sp>
        <p:sp>
          <p:nvSpPr>
            <p:cNvPr id="124" name="Text Box 41"/>
            <p:cNvSpPr txBox="1">
              <a:spLocks noChangeArrowheads="1"/>
            </p:cNvSpPr>
            <p:nvPr/>
          </p:nvSpPr>
          <p:spPr bwMode="auto">
            <a:xfrm>
              <a:off x="6541946" y="2422517"/>
              <a:ext cx="461931" cy="496892"/>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125" name="Text Box 42"/>
            <p:cNvSpPr txBox="1">
              <a:spLocks noChangeArrowheads="1"/>
            </p:cNvSpPr>
            <p:nvPr/>
          </p:nvSpPr>
          <p:spPr bwMode="auto">
            <a:xfrm>
              <a:off x="6540358" y="6267470"/>
              <a:ext cx="461932" cy="495304"/>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126" name="Text Box 43"/>
            <p:cNvSpPr txBox="1">
              <a:spLocks noChangeArrowheads="1"/>
            </p:cNvSpPr>
            <p:nvPr/>
          </p:nvSpPr>
          <p:spPr bwMode="auto">
            <a:xfrm>
              <a:off x="4454522" y="2643182"/>
              <a:ext cx="1423893" cy="368303"/>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0x0045FAB3</a:t>
              </a:r>
            </a:p>
          </p:txBody>
        </p:sp>
        <p:sp>
          <p:nvSpPr>
            <p:cNvPr id="127" name="Line 47"/>
            <p:cNvSpPr>
              <a:spLocks noChangeShapeType="1"/>
            </p:cNvSpPr>
            <p:nvPr/>
          </p:nvSpPr>
          <p:spPr bwMode="auto">
            <a:xfrm>
              <a:off x="5929212" y="5357826"/>
              <a:ext cx="1571520"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28" name="Line 48"/>
            <p:cNvSpPr>
              <a:spLocks noChangeShapeType="1"/>
            </p:cNvSpPr>
            <p:nvPr/>
          </p:nvSpPr>
          <p:spPr bwMode="auto">
            <a:xfrm flipH="1">
              <a:off x="7526130" y="2855909"/>
              <a:ext cx="295255" cy="0"/>
            </a:xfrm>
            <a:prstGeom prst="line">
              <a:avLst/>
            </a:prstGeom>
            <a:noFill/>
            <a:ln w="38100">
              <a:solidFill>
                <a:schemeClr val="tx1"/>
              </a:solidFill>
              <a:round/>
              <a:headEnd type="none" w="lg" len="lg"/>
              <a:tailEnd type="triangle" w="med" len="med"/>
            </a:ln>
          </p:spPr>
          <p:txBody>
            <a:bodyPr wrap="none" anchor="ctr"/>
            <a:lstStyle/>
            <a:p>
              <a:pPr>
                <a:defRPr/>
              </a:pPr>
              <a:endParaRPr lang="zh-CN" altLang="en-US" sz="1800">
                <a:latin typeface="Times New Roman" pitchFamily="18" charset="0"/>
                <a:ea typeface="+mn-ea"/>
              </a:endParaRPr>
            </a:p>
          </p:txBody>
        </p:sp>
        <p:sp>
          <p:nvSpPr>
            <p:cNvPr id="129" name="Text Box 49"/>
            <p:cNvSpPr txBox="1">
              <a:spLocks noChangeArrowheads="1"/>
            </p:cNvSpPr>
            <p:nvPr/>
          </p:nvSpPr>
          <p:spPr bwMode="auto">
            <a:xfrm>
              <a:off x="7761064" y="2682869"/>
              <a:ext cx="1211181" cy="368303"/>
            </a:xfrm>
            <a:prstGeom prst="rect">
              <a:avLst/>
            </a:prstGeom>
            <a:noFill/>
            <a:ln w="9525">
              <a:noFill/>
              <a:miter lim="800000"/>
              <a:headEnd type="none" w="lg" len="lg"/>
              <a:tailEnd/>
            </a:ln>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1800">
                  <a:effectLst>
                    <a:outerShdw blurRad="38100" dist="38100" dir="2700000" algn="tl">
                      <a:srgbClr val="DDDDDD"/>
                    </a:outerShdw>
                  </a:effectLst>
                  <a:cs typeface="宋体" charset="0"/>
                </a:rPr>
                <a:t>整型变量</a:t>
              </a:r>
              <a:r>
                <a:rPr lang="en-US" altLang="zh-CN" sz="1800">
                  <a:solidFill>
                    <a:srgbClr val="0000FF"/>
                  </a:solidFill>
                  <a:effectLst>
                    <a:outerShdw blurRad="38100" dist="38100" dir="2700000" algn="tl">
                      <a:srgbClr val="DDDDDD"/>
                    </a:outerShdw>
                  </a:effectLst>
                  <a:cs typeface="宋体" charset="0"/>
                </a:rPr>
                <a:t>a</a:t>
              </a:r>
              <a:endParaRPr lang="en-US" altLang="zh-CN" sz="1800">
                <a:effectLst>
                  <a:outerShdw blurRad="38100" dist="38100" dir="2700000" algn="tl">
                    <a:srgbClr val="DDDDDD"/>
                  </a:outerShdw>
                </a:effectLst>
                <a:cs typeface="宋体" charset="0"/>
              </a:endParaRPr>
            </a:p>
          </p:txBody>
        </p:sp>
        <p:sp>
          <p:nvSpPr>
            <p:cNvPr id="132" name="Text Box 43"/>
            <p:cNvSpPr txBox="1">
              <a:spLocks noChangeArrowheads="1"/>
            </p:cNvSpPr>
            <p:nvPr/>
          </p:nvSpPr>
          <p:spPr bwMode="auto">
            <a:xfrm>
              <a:off x="4429124" y="4857760"/>
              <a:ext cx="1441354" cy="369891"/>
            </a:xfrm>
            <a:prstGeom prst="rect">
              <a:avLst/>
            </a:prstGeom>
            <a:noFill/>
            <a:ln w="9525">
              <a:noFill/>
              <a:miter lim="800000"/>
              <a:headEnd/>
              <a:tailEnd/>
            </a:ln>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0x0045FCD7</a:t>
              </a:r>
            </a:p>
          </p:txBody>
        </p:sp>
        <p:sp>
          <p:nvSpPr>
            <p:cNvPr id="111" name="Oval 69"/>
            <p:cNvSpPr>
              <a:spLocks noChangeArrowheads="1"/>
            </p:cNvSpPr>
            <p:nvPr/>
          </p:nvSpPr>
          <p:spPr bwMode="auto">
            <a:xfrm>
              <a:off x="4454522" y="2643182"/>
              <a:ext cx="1500088" cy="357190"/>
            </a:xfrm>
            <a:prstGeom prst="ellipse">
              <a:avLst/>
            </a:prstGeom>
            <a:noFill/>
            <a:ln w="38100">
              <a:solidFill>
                <a:schemeClr val="accent2"/>
              </a:solidFill>
              <a:round/>
              <a:headEnd type="none" w="lg" len="lg"/>
              <a:tailEnd/>
            </a:ln>
          </p:spPr>
          <p:txBody>
            <a:bodyPr wrap="none" lIns="90000" tIns="46800" rIns="90000" bIns="46800" anchor="ctr"/>
            <a:lstStyle/>
            <a:p>
              <a:pPr>
                <a:defRPr/>
              </a:pPr>
              <a:endParaRPr lang="zh-CN" altLang="en-US" sz="1800">
                <a:effectLst>
                  <a:outerShdw blurRad="38100" dist="38100" dir="2700000" algn="tl">
                    <a:srgbClr val="C0C0C0"/>
                  </a:outerShdw>
                </a:effectLst>
                <a:latin typeface="Times New Roman" pitchFamily="18" charset="0"/>
                <a:ea typeface="宋体" pitchFamily="2" charset="-122"/>
              </a:endParaRPr>
            </a:p>
          </p:txBody>
        </p:sp>
        <p:sp>
          <p:nvSpPr>
            <p:cNvPr id="14368" name="右大括号 132"/>
            <p:cNvSpPr>
              <a:spLocks/>
            </p:cNvSpPr>
            <p:nvPr/>
          </p:nvSpPr>
          <p:spPr bwMode="auto">
            <a:xfrm>
              <a:off x="7597273" y="2857473"/>
              <a:ext cx="285752" cy="1143008"/>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134" name="TextBox 133"/>
            <p:cNvSpPr txBox="1"/>
            <p:nvPr/>
          </p:nvSpPr>
          <p:spPr>
            <a:xfrm>
              <a:off x="7883293" y="3214686"/>
              <a:ext cx="1004821" cy="3698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sp>
          <p:nvSpPr>
            <p:cNvPr id="135" name="TextBox 134"/>
            <p:cNvSpPr txBox="1"/>
            <p:nvPr/>
          </p:nvSpPr>
          <p:spPr>
            <a:xfrm>
              <a:off x="6454638" y="3071810"/>
              <a:ext cx="300018" cy="3698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solidFill>
                    <a:srgbClr val="0033CC"/>
                  </a:solidFill>
                  <a:effectLst>
                    <a:outerShdw blurRad="38100" dist="38100" dir="2700000" algn="tl">
                      <a:srgbClr val="DDDDDD"/>
                    </a:outerShdw>
                  </a:effectLst>
                  <a:cs typeface="宋体" charset="0"/>
                </a:rPr>
                <a:t>7</a:t>
              </a:r>
              <a:endParaRPr lang="zh-CN" altLang="en-US" sz="1800">
                <a:solidFill>
                  <a:srgbClr val="0033CC"/>
                </a:solidFill>
                <a:effectLst>
                  <a:outerShdw blurRad="38100" dist="38100" dir="2700000" algn="tl">
                    <a:srgbClr val="DDDDDD"/>
                  </a:outerShdw>
                </a:effectLst>
                <a:cs typeface="宋体" charset="0"/>
              </a:endParaRPr>
            </a:p>
          </p:txBody>
        </p:sp>
        <p:sp>
          <p:nvSpPr>
            <p:cNvPr id="136" name="Line 47"/>
            <p:cNvSpPr>
              <a:spLocks noChangeShapeType="1"/>
            </p:cNvSpPr>
            <p:nvPr/>
          </p:nvSpPr>
          <p:spPr bwMode="auto">
            <a:xfrm>
              <a:off x="5929212" y="5072074"/>
              <a:ext cx="1571520" cy="0"/>
            </a:xfrm>
            <a:prstGeom prst="line">
              <a:avLst/>
            </a:prstGeom>
            <a:noFill/>
            <a:ln w="9525">
              <a:solidFill>
                <a:schemeClr val="bg2">
                  <a:lumMod val="75000"/>
                </a:schemeClr>
              </a:solidFill>
              <a:prstDash val="solid"/>
              <a:round/>
              <a:headEnd/>
              <a:tailEnd/>
            </a:ln>
          </p:spPr>
          <p:txBody>
            <a:bodyPr wrap="none" anchor="ctr"/>
            <a:lstStyle/>
            <a:p>
              <a:pPr>
                <a:defRPr/>
              </a:pPr>
              <a:endParaRPr lang="zh-CN" altLang="en-US" sz="1800">
                <a:latin typeface="Times New Roman" pitchFamily="18" charset="0"/>
                <a:ea typeface="+mn-ea"/>
              </a:endParaRPr>
            </a:p>
          </p:txBody>
        </p:sp>
        <p:sp>
          <p:nvSpPr>
            <p:cNvPr id="137" name="Line 38"/>
            <p:cNvSpPr>
              <a:spLocks noChangeShapeType="1"/>
            </p:cNvSpPr>
            <p:nvPr/>
          </p:nvSpPr>
          <p:spPr bwMode="auto">
            <a:xfrm>
              <a:off x="5929212" y="5643578"/>
              <a:ext cx="1571520" cy="0"/>
            </a:xfrm>
            <a:prstGeom prst="line">
              <a:avLst/>
            </a:prstGeom>
            <a:noFill/>
            <a:ln w="9525">
              <a:solidFill>
                <a:schemeClr val="bg2">
                  <a:lumMod val="75000"/>
                </a:schemeClr>
              </a:solidFill>
              <a:prstDash val="dash"/>
              <a:round/>
              <a:headEnd/>
              <a:tailEnd/>
            </a:ln>
          </p:spPr>
          <p:txBody>
            <a:bodyPr wrap="none" anchor="ctr"/>
            <a:lstStyle/>
            <a:p>
              <a:pPr>
                <a:defRPr/>
              </a:pPr>
              <a:endParaRPr lang="zh-CN" altLang="en-US" sz="1800">
                <a:latin typeface="Times New Roman" pitchFamily="18" charset="0"/>
                <a:ea typeface="+mn-ea"/>
              </a:endParaRPr>
            </a:p>
          </p:txBody>
        </p:sp>
        <p:sp>
          <p:nvSpPr>
            <p:cNvPr id="138" name="Text Box 41"/>
            <p:cNvSpPr txBox="1">
              <a:spLocks noChangeArrowheads="1"/>
            </p:cNvSpPr>
            <p:nvPr/>
          </p:nvSpPr>
          <p:spPr bwMode="auto">
            <a:xfrm>
              <a:off x="6681636" y="4214818"/>
              <a:ext cx="461931" cy="496891"/>
            </a:xfrm>
            <a:prstGeom prst="rect">
              <a:avLst/>
            </a:prstGeom>
            <a:noFill/>
            <a:ln w="9525">
              <a:noFill/>
              <a:miter lim="800000"/>
              <a:headEnd/>
              <a:tailEnd/>
            </a:ln>
          </p:spPr>
          <p:txBody>
            <a:bodyPr vert="eaVert"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a:effectLst>
                    <a:outerShdw blurRad="38100" dist="38100" dir="2700000" algn="tl">
                      <a:srgbClr val="C0C0C0"/>
                    </a:outerShdw>
                  </a:effectLst>
                </a:rPr>
                <a:t>…...</a:t>
              </a:r>
            </a:p>
          </p:txBody>
        </p:sp>
        <p:sp>
          <p:nvSpPr>
            <p:cNvPr id="14374" name="右大括号 138"/>
            <p:cNvSpPr>
              <a:spLocks/>
            </p:cNvSpPr>
            <p:nvPr/>
          </p:nvSpPr>
          <p:spPr bwMode="auto">
            <a:xfrm>
              <a:off x="7572396" y="5072074"/>
              <a:ext cx="285752" cy="1143008"/>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140" name="TextBox 139"/>
            <p:cNvSpPr txBox="1"/>
            <p:nvPr/>
          </p:nvSpPr>
          <p:spPr>
            <a:xfrm>
              <a:off x="7857895" y="5357826"/>
              <a:ext cx="1006408" cy="3698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effectLst>
                    <a:outerShdw blurRad="38100" dist="38100" dir="2700000" algn="tl">
                      <a:srgbClr val="DDDDDD"/>
                    </a:outerShdw>
                  </a:effectLst>
                  <a:cs typeface="宋体" charset="0"/>
                </a:rPr>
                <a:t>4</a:t>
              </a:r>
              <a:r>
                <a:rPr lang="zh-CN" altLang="en-US" sz="1800">
                  <a:effectLst>
                    <a:outerShdw blurRad="38100" dist="38100" dir="2700000" algn="tl">
                      <a:srgbClr val="DDDDDD"/>
                    </a:outerShdw>
                  </a:effectLst>
                  <a:cs typeface="宋体" charset="0"/>
                </a:rPr>
                <a:t>个字节</a:t>
              </a:r>
            </a:p>
          </p:txBody>
        </p:sp>
        <p:sp>
          <p:nvSpPr>
            <p:cNvPr id="141" name="TextBox 140"/>
            <p:cNvSpPr txBox="1"/>
            <p:nvPr/>
          </p:nvSpPr>
          <p:spPr>
            <a:xfrm>
              <a:off x="5929212" y="5429264"/>
              <a:ext cx="1193720" cy="369891"/>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1800">
                  <a:solidFill>
                    <a:srgbClr val="FF0000"/>
                  </a:solidFill>
                  <a:effectLst>
                    <a:outerShdw blurRad="38100" dist="38100" dir="2700000" algn="tl">
                      <a:srgbClr val="DDDDDD"/>
                    </a:outerShdw>
                  </a:effectLst>
                  <a:cs typeface="宋体" charset="0"/>
                </a:rPr>
                <a:t>0045FAB3</a:t>
              </a:r>
              <a:endParaRPr lang="zh-CN" altLang="en-US" sz="1800">
                <a:solidFill>
                  <a:srgbClr val="FF0000"/>
                </a:solidFill>
                <a:effectLst>
                  <a:outerShdw blurRad="38100" dist="38100" dir="2700000" algn="tl">
                    <a:srgbClr val="DDDDDD"/>
                  </a:outerShdw>
                </a:effectLst>
                <a:cs typeface="宋体" charset="0"/>
              </a:endParaRPr>
            </a:p>
          </p:txBody>
        </p:sp>
      </p:grpSp>
      <p:grpSp>
        <p:nvGrpSpPr>
          <p:cNvPr id="6" name="组合 145"/>
          <p:cNvGrpSpPr>
            <a:grpSpLocks/>
          </p:cNvGrpSpPr>
          <p:nvPr/>
        </p:nvGrpSpPr>
        <p:grpSpPr bwMode="auto">
          <a:xfrm>
            <a:off x="7500938" y="4857750"/>
            <a:ext cx="1403350" cy="369888"/>
            <a:chOff x="7501170" y="4857760"/>
            <a:chExt cx="1403806" cy="369332"/>
          </a:xfrm>
        </p:grpSpPr>
        <p:sp>
          <p:nvSpPr>
            <p:cNvPr id="142" name="Text Box 49"/>
            <p:cNvSpPr txBox="1">
              <a:spLocks noChangeArrowheads="1"/>
            </p:cNvSpPr>
            <p:nvPr/>
          </p:nvSpPr>
          <p:spPr bwMode="auto">
            <a:xfrm>
              <a:off x="7790189" y="4857760"/>
              <a:ext cx="1114787" cy="369332"/>
            </a:xfrm>
            <a:prstGeom prst="rect">
              <a:avLst/>
            </a:prstGeom>
            <a:noFill/>
            <a:ln w="9525">
              <a:noFill/>
              <a:miter lim="800000"/>
              <a:headEnd type="none" w="lg" len="lg"/>
              <a:tailEnd/>
            </a:ln>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sz="1800" b="1">
                  <a:solidFill>
                    <a:srgbClr val="FF3300"/>
                  </a:solidFill>
                  <a:effectLst>
                    <a:outerShdw blurRad="38100" dist="38100" dir="2700000" algn="tl">
                      <a:srgbClr val="DDDDDD"/>
                    </a:outerShdw>
                  </a:effectLst>
                  <a:cs typeface="宋体" charset="0"/>
                </a:rPr>
                <a:t>指针变量</a:t>
              </a:r>
              <a:endParaRPr lang="en-US" altLang="zh-CN" sz="1800" b="1">
                <a:solidFill>
                  <a:srgbClr val="FF3300"/>
                </a:solidFill>
                <a:effectLst>
                  <a:outerShdw blurRad="38100" dist="38100" dir="2700000" algn="tl">
                    <a:srgbClr val="DDDDDD"/>
                  </a:outerShdw>
                </a:effectLst>
                <a:cs typeface="宋体" charset="0"/>
              </a:endParaRPr>
            </a:p>
          </p:txBody>
        </p:sp>
        <p:cxnSp>
          <p:nvCxnSpPr>
            <p:cNvPr id="14348" name="直接箭头连接符 143"/>
            <p:cNvCxnSpPr>
              <a:cxnSpLocks noChangeShapeType="1"/>
              <a:endCxn id="136" idx="1"/>
            </p:cNvCxnSpPr>
            <p:nvPr/>
          </p:nvCxnSpPr>
          <p:spPr bwMode="auto">
            <a:xfrm rot="10800000">
              <a:off x="7501170" y="5072074"/>
              <a:ext cx="285541" cy="1588"/>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48" name="直接箭头连接符 147"/>
          <p:cNvCxnSpPr>
            <a:cxnSpLocks noChangeShapeType="1"/>
            <a:stCxn id="141" idx="0"/>
            <a:endCxn id="111" idx="4"/>
          </p:cNvCxnSpPr>
          <p:nvPr/>
        </p:nvCxnSpPr>
        <p:spPr bwMode="auto">
          <a:xfrm rot="16200000" flipV="1">
            <a:off x="4651375" y="3554413"/>
            <a:ext cx="2428875" cy="1320800"/>
          </a:xfrm>
          <a:prstGeom prst="straightConnector1">
            <a:avLst/>
          </a:prstGeom>
          <a:noFill/>
          <a:ln w="28575">
            <a:solidFill>
              <a:srgbClr val="C00000"/>
            </a:solidFill>
            <a:round/>
            <a:headEnd/>
            <a:tailEnd type="arrow" w="med" len="med"/>
          </a:ln>
          <a:extLst>
            <a:ext uri="{909E8E84-426E-40DD-AFC4-6F175D3DCCD1}">
              <a14:hiddenFill xmlns:a14="http://schemas.microsoft.com/office/drawing/2010/main">
                <a:noFill/>
              </a14:hiddenFill>
            </a:ext>
          </a:extLst>
        </p:spPr>
      </p:cxnSp>
      <p:sp>
        <p:nvSpPr>
          <p:cNvPr id="3" name="日期占位符 2"/>
          <p:cNvSpPr>
            <a:spLocks noGrp="1"/>
          </p:cNvSpPr>
          <p:nvPr>
            <p:ph type="dt" sz="half" idx="10"/>
          </p:nvPr>
        </p:nvSpPr>
        <p:spPr/>
        <p:txBody>
          <a:bodyPr/>
          <a:lstStyle/>
          <a:p>
            <a:fld id="{7D7E2F92-A244-F74E-B01E-9A2BED02164F}"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5</a:t>
            </a:fld>
            <a:endParaRPr lang="en-US"/>
          </a:p>
        </p:txBody>
      </p:sp>
    </p:spTree>
    <p:custDataLst>
      <p:tags r:id="rId1"/>
    </p:custDataLst>
    <p:extLst>
      <p:ext uri="{BB962C8B-B14F-4D97-AF65-F5344CB8AC3E}">
        <p14:creationId xmlns:p14="http://schemas.microsoft.com/office/powerpoint/2010/main" val="4057038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down)">
                                      <p:cBhvr>
                                        <p:cTn id="11" dur="500"/>
                                        <p:tgtEl>
                                          <p:spTgt spid="1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blinds(horizontal)">
                                      <p:cBhvr>
                                        <p:cTn id="16" dur="500"/>
                                        <p:tgtEl>
                                          <p:spTgt spid="1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1" name="Group 2"/>
          <p:cNvGrpSpPr>
            <a:grpSpLocks/>
          </p:cNvGrpSpPr>
          <p:nvPr/>
        </p:nvGrpSpPr>
        <p:grpSpPr bwMode="auto">
          <a:xfrm>
            <a:off x="247650" y="987425"/>
            <a:ext cx="8643938" cy="3316288"/>
            <a:chOff x="156" y="622"/>
            <a:chExt cx="5445" cy="2089"/>
          </a:xfrm>
        </p:grpSpPr>
        <p:sp>
          <p:nvSpPr>
            <p:cNvPr id="28675" name="Rectangle 3"/>
            <p:cNvSpPr>
              <a:spLocks noChangeArrowheads="1"/>
            </p:cNvSpPr>
            <p:nvPr/>
          </p:nvSpPr>
          <p:spPr bwMode="auto">
            <a:xfrm>
              <a:off x="167" y="633"/>
              <a:ext cx="5434" cy="2078"/>
            </a:xfrm>
            <a:prstGeom prst="rect">
              <a:avLst/>
            </a:prstGeom>
            <a:solidFill>
              <a:srgbClr val="FFFFFF"/>
            </a:solidFill>
            <a:ln w="28575">
              <a:solidFill>
                <a:schemeClr val="tx2"/>
              </a:solidFill>
              <a:miter lim="800000"/>
              <a:headEnd/>
              <a:tailEnd/>
            </a:ln>
            <a:effectLst/>
          </p:spPr>
          <p:txBody>
            <a:bodyPr wrap="none" anchor="ctr"/>
            <a:lstStyle/>
            <a:p>
              <a:pPr algn="ctr">
                <a:defRPr/>
              </a:pPr>
              <a:endParaRPr lang="zh-CN" altLang="zh-CN" sz="2000" b="1">
                <a:effectLst>
                  <a:outerShdw blurRad="38100" dist="38100" dir="2700000" algn="tl">
                    <a:srgbClr val="C0C0C0"/>
                  </a:outerShdw>
                </a:effectLst>
                <a:latin typeface="Times New Roman" pitchFamily="18" charset="0"/>
                <a:ea typeface="宋体" pitchFamily="2" charset="-122"/>
              </a:endParaRPr>
            </a:p>
          </p:txBody>
        </p:sp>
        <p:sp>
          <p:nvSpPr>
            <p:cNvPr id="28676" name="Line 4"/>
            <p:cNvSpPr>
              <a:spLocks noChangeShapeType="1"/>
            </p:cNvSpPr>
            <p:nvPr/>
          </p:nvSpPr>
          <p:spPr bwMode="auto">
            <a:xfrm>
              <a:off x="156" y="911"/>
              <a:ext cx="5434"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77" name="Text Box 5"/>
            <p:cNvSpPr txBox="1">
              <a:spLocks noChangeArrowheads="1"/>
            </p:cNvSpPr>
            <p:nvPr/>
          </p:nvSpPr>
          <p:spPr bwMode="auto">
            <a:xfrm>
              <a:off x="745" y="630"/>
              <a:ext cx="75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表示形式</a:t>
              </a:r>
            </a:p>
          </p:txBody>
        </p:sp>
        <p:sp>
          <p:nvSpPr>
            <p:cNvPr id="28678" name="Text Box 6"/>
            <p:cNvSpPr txBox="1">
              <a:spLocks noChangeArrowheads="1"/>
            </p:cNvSpPr>
            <p:nvPr/>
          </p:nvSpPr>
          <p:spPr bwMode="auto">
            <a:xfrm>
              <a:off x="3139" y="652"/>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sz="2000" b="1">
                  <a:effectLst>
                    <a:outerShdw blurRad="38100" dist="38100" dir="2700000" algn="tl">
                      <a:srgbClr val="DDDDDD"/>
                    </a:outerShdw>
                  </a:effectLst>
                  <a:cs typeface="宋体" charset="0"/>
                </a:rPr>
                <a:t>含义</a:t>
              </a:r>
            </a:p>
          </p:txBody>
        </p:sp>
        <p:sp>
          <p:nvSpPr>
            <p:cNvPr id="28679" name="Text Box 7"/>
            <p:cNvSpPr txBox="1">
              <a:spLocks noChangeArrowheads="1"/>
            </p:cNvSpPr>
            <p:nvPr/>
          </p:nvSpPr>
          <p:spPr bwMode="auto">
            <a:xfrm>
              <a:off x="4760" y="642"/>
              <a:ext cx="43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地址</a:t>
              </a:r>
            </a:p>
          </p:txBody>
        </p:sp>
        <p:sp>
          <p:nvSpPr>
            <p:cNvPr id="28680" name="Line 8"/>
            <p:cNvSpPr>
              <a:spLocks noChangeShapeType="1"/>
            </p:cNvSpPr>
            <p:nvPr/>
          </p:nvSpPr>
          <p:spPr bwMode="auto">
            <a:xfrm>
              <a:off x="4423" y="622"/>
              <a:ext cx="0" cy="2067"/>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81" name="Line 9"/>
            <p:cNvSpPr>
              <a:spLocks noChangeShapeType="1"/>
            </p:cNvSpPr>
            <p:nvPr/>
          </p:nvSpPr>
          <p:spPr bwMode="auto">
            <a:xfrm>
              <a:off x="156" y="1222"/>
              <a:ext cx="5422"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82" name="Text Box 10"/>
            <p:cNvSpPr txBox="1">
              <a:spLocks noChangeArrowheads="1"/>
            </p:cNvSpPr>
            <p:nvPr/>
          </p:nvSpPr>
          <p:spPr bwMode="auto">
            <a:xfrm>
              <a:off x="592" y="930"/>
              <a:ext cx="19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a:t>
              </a:r>
            </a:p>
          </p:txBody>
        </p:sp>
        <p:sp>
          <p:nvSpPr>
            <p:cNvPr id="28683" name="Text Box 11"/>
            <p:cNvSpPr txBox="1">
              <a:spLocks noChangeArrowheads="1"/>
            </p:cNvSpPr>
            <p:nvPr/>
          </p:nvSpPr>
          <p:spPr bwMode="auto">
            <a:xfrm>
              <a:off x="2429" y="963"/>
              <a:ext cx="187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sz="2000" b="1">
                  <a:effectLst>
                    <a:outerShdw blurRad="38100" dist="38100" dir="2700000" algn="tl">
                      <a:srgbClr val="DDDDDD"/>
                    </a:outerShdw>
                  </a:effectLst>
                  <a:cs typeface="宋体" charset="0"/>
                </a:rPr>
                <a:t>二维数组名，数组首地址</a:t>
              </a:r>
            </a:p>
          </p:txBody>
        </p:sp>
        <p:sp>
          <p:nvSpPr>
            <p:cNvPr id="28684" name="Text Box 12"/>
            <p:cNvSpPr txBox="1">
              <a:spLocks noChangeArrowheads="1"/>
            </p:cNvSpPr>
            <p:nvPr/>
          </p:nvSpPr>
          <p:spPr bwMode="auto">
            <a:xfrm>
              <a:off x="209" y="1253"/>
              <a:ext cx="105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a[0],*(a+0),*a</a:t>
              </a:r>
            </a:p>
          </p:txBody>
        </p:sp>
        <p:sp>
          <p:nvSpPr>
            <p:cNvPr id="28685" name="Line 13"/>
            <p:cNvSpPr>
              <a:spLocks noChangeShapeType="1"/>
            </p:cNvSpPr>
            <p:nvPr/>
          </p:nvSpPr>
          <p:spPr bwMode="auto">
            <a:xfrm>
              <a:off x="156" y="1522"/>
              <a:ext cx="5434"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86" name="Text Box 14"/>
            <p:cNvSpPr txBox="1">
              <a:spLocks noChangeArrowheads="1"/>
            </p:cNvSpPr>
            <p:nvPr/>
          </p:nvSpPr>
          <p:spPr bwMode="auto">
            <a:xfrm>
              <a:off x="2429" y="1276"/>
              <a:ext cx="155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第</a:t>
              </a:r>
              <a:r>
                <a:rPr lang="en-US" altLang="zh-CN" sz="2000" b="1">
                  <a:effectLst>
                    <a:outerShdw blurRad="38100" dist="38100" dir="2700000" algn="tl">
                      <a:srgbClr val="C0C0C0"/>
                    </a:outerShdw>
                  </a:effectLst>
                  <a:latin typeface="Times New Roman" pitchFamily="18" charset="0"/>
                  <a:ea typeface="宋体" pitchFamily="2" charset="-122"/>
                </a:rPr>
                <a:t>0</a:t>
              </a:r>
              <a:r>
                <a:rPr lang="zh-CN" altLang="en-US" sz="2000" b="1">
                  <a:effectLst>
                    <a:outerShdw blurRad="38100" dist="38100" dir="2700000" algn="tl">
                      <a:srgbClr val="C0C0C0"/>
                    </a:outerShdw>
                  </a:effectLst>
                  <a:latin typeface="Times New Roman" pitchFamily="18" charset="0"/>
                  <a:ea typeface="宋体" pitchFamily="2" charset="-122"/>
                </a:rPr>
                <a:t>行第</a:t>
              </a:r>
              <a:r>
                <a:rPr lang="en-US" altLang="zh-CN" sz="2000" b="1">
                  <a:effectLst>
                    <a:outerShdw blurRad="38100" dist="38100" dir="2700000" algn="tl">
                      <a:srgbClr val="C0C0C0"/>
                    </a:outerShdw>
                  </a:effectLst>
                  <a:latin typeface="Times New Roman" pitchFamily="18" charset="0"/>
                  <a:ea typeface="宋体" pitchFamily="2" charset="-122"/>
                </a:rPr>
                <a:t>0</a:t>
              </a:r>
              <a:r>
                <a:rPr lang="zh-CN" altLang="en-US" sz="2000" b="1">
                  <a:effectLst>
                    <a:outerShdw blurRad="38100" dist="38100" dir="2700000" algn="tl">
                      <a:srgbClr val="C0C0C0"/>
                    </a:outerShdw>
                  </a:effectLst>
                  <a:latin typeface="Times New Roman" pitchFamily="18" charset="0"/>
                  <a:ea typeface="宋体" pitchFamily="2" charset="-122"/>
                </a:rPr>
                <a:t>列元素地址</a:t>
              </a:r>
            </a:p>
          </p:txBody>
        </p:sp>
        <p:sp>
          <p:nvSpPr>
            <p:cNvPr id="28687" name="Line 15"/>
            <p:cNvSpPr>
              <a:spLocks noChangeShapeType="1"/>
            </p:cNvSpPr>
            <p:nvPr/>
          </p:nvSpPr>
          <p:spPr bwMode="auto">
            <a:xfrm>
              <a:off x="167" y="1822"/>
              <a:ext cx="5434"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88" name="Text Box 16"/>
            <p:cNvSpPr txBox="1">
              <a:spLocks noChangeArrowheads="1"/>
            </p:cNvSpPr>
            <p:nvPr/>
          </p:nvSpPr>
          <p:spPr bwMode="auto">
            <a:xfrm>
              <a:off x="451" y="1519"/>
              <a:ext cx="367"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a+1</a:t>
              </a:r>
            </a:p>
          </p:txBody>
        </p:sp>
        <p:sp>
          <p:nvSpPr>
            <p:cNvPr id="28689" name="Text Box 17"/>
            <p:cNvSpPr txBox="1">
              <a:spLocks noChangeArrowheads="1"/>
            </p:cNvSpPr>
            <p:nvPr/>
          </p:nvSpPr>
          <p:spPr bwMode="auto">
            <a:xfrm>
              <a:off x="2429" y="1564"/>
              <a:ext cx="99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第</a:t>
              </a:r>
              <a:r>
                <a:rPr lang="en-US" altLang="zh-CN" sz="2000" b="1">
                  <a:effectLst>
                    <a:outerShdw blurRad="38100" dist="38100" dir="2700000" algn="tl">
                      <a:srgbClr val="C0C0C0"/>
                    </a:outerShdw>
                  </a:effectLst>
                  <a:latin typeface="Times New Roman" pitchFamily="18" charset="0"/>
                  <a:ea typeface="宋体" pitchFamily="2" charset="-122"/>
                </a:rPr>
                <a:t>1</a:t>
              </a:r>
              <a:r>
                <a:rPr lang="zh-CN" altLang="en-US" sz="2000" b="1">
                  <a:effectLst>
                    <a:outerShdw blurRad="38100" dist="38100" dir="2700000" algn="tl">
                      <a:srgbClr val="C0C0C0"/>
                    </a:outerShdw>
                  </a:effectLst>
                  <a:latin typeface="Times New Roman" pitchFamily="18" charset="0"/>
                  <a:ea typeface="宋体" pitchFamily="2" charset="-122"/>
                </a:rPr>
                <a:t>行首地址</a:t>
              </a:r>
            </a:p>
          </p:txBody>
        </p:sp>
        <p:sp>
          <p:nvSpPr>
            <p:cNvPr id="28690" name="Line 18"/>
            <p:cNvSpPr>
              <a:spLocks noChangeShapeType="1"/>
            </p:cNvSpPr>
            <p:nvPr/>
          </p:nvSpPr>
          <p:spPr bwMode="auto">
            <a:xfrm>
              <a:off x="178" y="2100"/>
              <a:ext cx="5423"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91" name="Text Box 19"/>
            <p:cNvSpPr txBox="1">
              <a:spLocks noChangeArrowheads="1"/>
            </p:cNvSpPr>
            <p:nvPr/>
          </p:nvSpPr>
          <p:spPr bwMode="auto">
            <a:xfrm>
              <a:off x="252" y="1853"/>
              <a:ext cx="859"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a[1],*(a+1)</a:t>
              </a:r>
            </a:p>
          </p:txBody>
        </p:sp>
        <p:sp>
          <p:nvSpPr>
            <p:cNvPr id="28692" name="Text Box 20"/>
            <p:cNvSpPr txBox="1">
              <a:spLocks noChangeArrowheads="1"/>
            </p:cNvSpPr>
            <p:nvPr/>
          </p:nvSpPr>
          <p:spPr bwMode="auto">
            <a:xfrm>
              <a:off x="2429" y="1816"/>
              <a:ext cx="155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第</a:t>
              </a:r>
              <a:r>
                <a:rPr lang="en-US" altLang="zh-CN" sz="2000" b="1">
                  <a:effectLst>
                    <a:outerShdw blurRad="38100" dist="38100" dir="2700000" algn="tl">
                      <a:srgbClr val="C0C0C0"/>
                    </a:outerShdw>
                  </a:effectLst>
                  <a:latin typeface="Times New Roman" pitchFamily="18" charset="0"/>
                  <a:ea typeface="宋体" pitchFamily="2" charset="-122"/>
                </a:rPr>
                <a:t>1</a:t>
              </a:r>
              <a:r>
                <a:rPr lang="zh-CN" altLang="en-US" sz="2000" b="1">
                  <a:effectLst>
                    <a:outerShdw blurRad="38100" dist="38100" dir="2700000" algn="tl">
                      <a:srgbClr val="C0C0C0"/>
                    </a:outerShdw>
                  </a:effectLst>
                  <a:latin typeface="Times New Roman" pitchFamily="18" charset="0"/>
                  <a:ea typeface="宋体" pitchFamily="2" charset="-122"/>
                </a:rPr>
                <a:t>行第</a:t>
              </a:r>
              <a:r>
                <a:rPr lang="en-US" altLang="zh-CN" sz="2000" b="1">
                  <a:effectLst>
                    <a:outerShdw blurRad="38100" dist="38100" dir="2700000" algn="tl">
                      <a:srgbClr val="C0C0C0"/>
                    </a:outerShdw>
                  </a:effectLst>
                  <a:latin typeface="Times New Roman" pitchFamily="18" charset="0"/>
                  <a:ea typeface="宋体" pitchFamily="2" charset="-122"/>
                </a:rPr>
                <a:t>0</a:t>
              </a:r>
              <a:r>
                <a:rPr lang="zh-CN" altLang="en-US" sz="2000" b="1">
                  <a:effectLst>
                    <a:outerShdw blurRad="38100" dist="38100" dir="2700000" algn="tl">
                      <a:srgbClr val="C0C0C0"/>
                    </a:outerShdw>
                  </a:effectLst>
                  <a:latin typeface="Times New Roman" pitchFamily="18" charset="0"/>
                  <a:ea typeface="宋体" pitchFamily="2" charset="-122"/>
                </a:rPr>
                <a:t>列元素地址</a:t>
              </a:r>
            </a:p>
          </p:txBody>
        </p:sp>
        <p:sp>
          <p:nvSpPr>
            <p:cNvPr id="28693" name="Line 21"/>
            <p:cNvSpPr>
              <a:spLocks noChangeShapeType="1"/>
            </p:cNvSpPr>
            <p:nvPr/>
          </p:nvSpPr>
          <p:spPr bwMode="auto">
            <a:xfrm>
              <a:off x="167" y="2389"/>
              <a:ext cx="5434"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28694" name="Text Box 22"/>
            <p:cNvSpPr txBox="1">
              <a:spLocks noChangeArrowheads="1"/>
            </p:cNvSpPr>
            <p:nvPr/>
          </p:nvSpPr>
          <p:spPr bwMode="auto">
            <a:xfrm>
              <a:off x="194" y="2130"/>
              <a:ext cx="182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a[1]+2,*(a+1)+2,&amp;a[1][2]</a:t>
              </a:r>
            </a:p>
          </p:txBody>
        </p:sp>
        <p:sp>
          <p:nvSpPr>
            <p:cNvPr id="28695" name="Text Box 23"/>
            <p:cNvSpPr txBox="1">
              <a:spLocks noChangeArrowheads="1"/>
            </p:cNvSpPr>
            <p:nvPr/>
          </p:nvSpPr>
          <p:spPr bwMode="auto">
            <a:xfrm>
              <a:off x="2429" y="2117"/>
              <a:ext cx="1556" cy="250"/>
            </a:xfrm>
            <a:prstGeom prst="rect">
              <a:avLst/>
            </a:prstGeom>
            <a:noFill/>
            <a:ln w="9525">
              <a:noFill/>
              <a:miter lim="800000"/>
              <a:headEnd/>
              <a:tailEnd/>
            </a:ln>
            <a:effectLst/>
          </p:spPr>
          <p:txBody>
            <a:bodyPr wrap="none" anchor="ctr">
              <a:spAutoFit/>
            </a:bodyPr>
            <a:lstStyle/>
            <a:p>
              <a:pPr algn="ctr">
                <a:defRPr/>
              </a:pPr>
              <a:r>
                <a:rPr lang="zh-CN" altLang="en-US" sz="2000" b="1">
                  <a:effectLst>
                    <a:outerShdw blurRad="38100" dist="38100" dir="2700000" algn="tl">
                      <a:srgbClr val="C0C0C0"/>
                    </a:outerShdw>
                  </a:effectLst>
                  <a:latin typeface="Times New Roman" pitchFamily="18" charset="0"/>
                  <a:ea typeface="宋体" pitchFamily="2" charset="-122"/>
                </a:rPr>
                <a:t>第</a:t>
              </a:r>
              <a:r>
                <a:rPr lang="en-US" altLang="zh-CN" sz="2000" b="1">
                  <a:effectLst>
                    <a:outerShdw blurRad="38100" dist="38100" dir="2700000" algn="tl">
                      <a:srgbClr val="C0C0C0"/>
                    </a:outerShdw>
                  </a:effectLst>
                  <a:latin typeface="Times New Roman" pitchFamily="18" charset="0"/>
                  <a:ea typeface="宋体" pitchFamily="2" charset="-122"/>
                </a:rPr>
                <a:t>1</a:t>
              </a:r>
              <a:r>
                <a:rPr lang="zh-CN" altLang="en-US" sz="2000" b="1">
                  <a:effectLst>
                    <a:outerShdw blurRad="38100" dist="38100" dir="2700000" algn="tl">
                      <a:srgbClr val="C0C0C0"/>
                    </a:outerShdw>
                  </a:effectLst>
                  <a:latin typeface="Times New Roman" pitchFamily="18" charset="0"/>
                  <a:ea typeface="宋体" pitchFamily="2" charset="-122"/>
                </a:rPr>
                <a:t>行第</a:t>
              </a:r>
              <a:r>
                <a:rPr lang="en-US" altLang="zh-CN" sz="2000" b="1">
                  <a:effectLst>
                    <a:outerShdw blurRad="38100" dist="38100" dir="2700000" algn="tl">
                      <a:srgbClr val="C0C0C0"/>
                    </a:outerShdw>
                  </a:effectLst>
                  <a:latin typeface="Times New Roman" pitchFamily="18" charset="0"/>
                  <a:ea typeface="宋体" pitchFamily="2" charset="-122"/>
                </a:rPr>
                <a:t>2</a:t>
              </a:r>
              <a:r>
                <a:rPr lang="zh-CN" altLang="en-US" sz="2000" b="1">
                  <a:effectLst>
                    <a:outerShdw blurRad="38100" dist="38100" dir="2700000" algn="tl">
                      <a:srgbClr val="C0C0C0"/>
                    </a:outerShdw>
                  </a:effectLst>
                  <a:latin typeface="Times New Roman" pitchFamily="18" charset="0"/>
                  <a:ea typeface="宋体" pitchFamily="2" charset="-122"/>
                </a:rPr>
                <a:t>列元素地址</a:t>
              </a:r>
            </a:p>
          </p:txBody>
        </p:sp>
        <p:sp>
          <p:nvSpPr>
            <p:cNvPr id="28696" name="Text Box 24"/>
            <p:cNvSpPr txBox="1">
              <a:spLocks noChangeArrowheads="1"/>
            </p:cNvSpPr>
            <p:nvPr/>
          </p:nvSpPr>
          <p:spPr bwMode="auto">
            <a:xfrm>
              <a:off x="173" y="2427"/>
              <a:ext cx="2065"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*(a[1]+2),*(*(a+1)+2),a[1][2]</a:t>
              </a:r>
            </a:p>
          </p:txBody>
        </p:sp>
        <p:sp>
          <p:nvSpPr>
            <p:cNvPr id="28697" name="Text Box 25"/>
            <p:cNvSpPr txBox="1">
              <a:spLocks noChangeArrowheads="1"/>
            </p:cNvSpPr>
            <p:nvPr/>
          </p:nvSpPr>
          <p:spPr bwMode="auto">
            <a:xfrm>
              <a:off x="2429" y="2413"/>
              <a:ext cx="139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sz="2000" b="1">
                  <a:effectLst>
                    <a:outerShdw blurRad="38100" dist="38100" dir="2700000" algn="tl">
                      <a:srgbClr val="DDDDDD"/>
                    </a:outerShdw>
                  </a:effectLst>
                  <a:cs typeface="宋体" charset="0"/>
                </a:rPr>
                <a:t>第</a:t>
              </a:r>
              <a:r>
                <a:rPr lang="en-US" altLang="zh-CN" sz="2000" b="1">
                  <a:effectLst>
                    <a:outerShdw blurRad="38100" dist="38100" dir="2700000" algn="tl">
                      <a:srgbClr val="DDDDDD"/>
                    </a:outerShdw>
                  </a:effectLst>
                  <a:cs typeface="宋体" charset="0"/>
                </a:rPr>
                <a:t>1</a:t>
              </a:r>
              <a:r>
                <a:rPr lang="zh-CN" altLang="en-US" sz="2000" b="1">
                  <a:effectLst>
                    <a:outerShdw blurRad="38100" dist="38100" dir="2700000" algn="tl">
                      <a:srgbClr val="DDDDDD"/>
                    </a:outerShdw>
                  </a:effectLst>
                  <a:cs typeface="宋体" charset="0"/>
                </a:rPr>
                <a:t>行第</a:t>
              </a:r>
              <a:r>
                <a:rPr lang="en-US" altLang="zh-CN" sz="2000" b="1">
                  <a:effectLst>
                    <a:outerShdw blurRad="38100" dist="38100" dir="2700000" algn="tl">
                      <a:srgbClr val="DDDDDD"/>
                    </a:outerShdw>
                  </a:effectLst>
                  <a:cs typeface="宋体" charset="0"/>
                </a:rPr>
                <a:t>2</a:t>
              </a:r>
              <a:r>
                <a:rPr lang="zh-CN" altLang="en-US" sz="2000" b="1">
                  <a:effectLst>
                    <a:outerShdw blurRad="38100" dist="38100" dir="2700000" algn="tl">
                      <a:srgbClr val="DDDDDD"/>
                    </a:outerShdw>
                  </a:effectLst>
                  <a:cs typeface="宋体" charset="0"/>
                </a:rPr>
                <a:t>列元素值</a:t>
              </a:r>
            </a:p>
          </p:txBody>
        </p:sp>
        <p:sp>
          <p:nvSpPr>
            <p:cNvPr id="28698" name="Text Box 26"/>
            <p:cNvSpPr txBox="1">
              <a:spLocks noChangeArrowheads="1"/>
            </p:cNvSpPr>
            <p:nvPr/>
          </p:nvSpPr>
          <p:spPr bwMode="auto">
            <a:xfrm>
              <a:off x="4767" y="953"/>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2000</a:t>
              </a:r>
            </a:p>
          </p:txBody>
        </p:sp>
        <p:sp>
          <p:nvSpPr>
            <p:cNvPr id="28699" name="Text Box 27"/>
            <p:cNvSpPr txBox="1">
              <a:spLocks noChangeArrowheads="1"/>
            </p:cNvSpPr>
            <p:nvPr/>
          </p:nvSpPr>
          <p:spPr bwMode="auto">
            <a:xfrm>
              <a:off x="4767" y="1227"/>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2000</a:t>
              </a:r>
            </a:p>
          </p:txBody>
        </p:sp>
        <p:sp>
          <p:nvSpPr>
            <p:cNvPr id="28700" name="Text Box 28"/>
            <p:cNvSpPr txBox="1">
              <a:spLocks noChangeArrowheads="1"/>
            </p:cNvSpPr>
            <p:nvPr/>
          </p:nvSpPr>
          <p:spPr bwMode="auto">
            <a:xfrm>
              <a:off x="4767" y="1516"/>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2008</a:t>
              </a:r>
            </a:p>
          </p:txBody>
        </p:sp>
        <p:sp>
          <p:nvSpPr>
            <p:cNvPr id="28701" name="Text Box 29"/>
            <p:cNvSpPr txBox="1">
              <a:spLocks noChangeArrowheads="1"/>
            </p:cNvSpPr>
            <p:nvPr/>
          </p:nvSpPr>
          <p:spPr bwMode="auto">
            <a:xfrm>
              <a:off x="4767" y="1804"/>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2008</a:t>
              </a:r>
            </a:p>
          </p:txBody>
        </p:sp>
        <p:sp>
          <p:nvSpPr>
            <p:cNvPr id="28702" name="Text Box 30"/>
            <p:cNvSpPr txBox="1">
              <a:spLocks noChangeArrowheads="1"/>
            </p:cNvSpPr>
            <p:nvPr/>
          </p:nvSpPr>
          <p:spPr bwMode="auto">
            <a:xfrm>
              <a:off x="4767" y="2071"/>
              <a:ext cx="43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2012</a:t>
              </a:r>
            </a:p>
          </p:txBody>
        </p:sp>
        <p:sp>
          <p:nvSpPr>
            <p:cNvPr id="28703" name="Text Box 31"/>
            <p:cNvSpPr txBox="1">
              <a:spLocks noChangeArrowheads="1"/>
            </p:cNvSpPr>
            <p:nvPr/>
          </p:nvSpPr>
          <p:spPr bwMode="auto">
            <a:xfrm>
              <a:off x="4767" y="2419"/>
              <a:ext cx="27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b="1">
                  <a:effectLst>
                    <a:outerShdw blurRad="38100" dist="38100" dir="2700000" algn="tl">
                      <a:srgbClr val="C0C0C0"/>
                    </a:outerShdw>
                  </a:effectLst>
                </a:rPr>
                <a:t>13</a:t>
              </a:r>
            </a:p>
          </p:txBody>
        </p:sp>
        <p:sp>
          <p:nvSpPr>
            <p:cNvPr id="28704" name="Line 32"/>
            <p:cNvSpPr>
              <a:spLocks noChangeShapeType="1"/>
            </p:cNvSpPr>
            <p:nvPr/>
          </p:nvSpPr>
          <p:spPr bwMode="auto">
            <a:xfrm>
              <a:off x="2311" y="622"/>
              <a:ext cx="0" cy="2078"/>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33" name="Rectangle 2"/>
          <p:cNvSpPr txBox="1">
            <a:spLocks noChangeArrowheads="1"/>
          </p:cNvSpPr>
          <p:nvPr/>
        </p:nvSpPr>
        <p:spPr>
          <a:xfrm>
            <a:off x="681038" y="8890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指针与二维数组</a:t>
            </a:r>
          </a:p>
        </p:txBody>
      </p:sp>
      <p:sp>
        <p:nvSpPr>
          <p:cNvPr id="2" name="日期占位符 1"/>
          <p:cNvSpPr>
            <a:spLocks noGrp="1"/>
          </p:cNvSpPr>
          <p:nvPr>
            <p:ph type="dt" sz="half" idx="10"/>
          </p:nvPr>
        </p:nvSpPr>
        <p:spPr/>
        <p:txBody>
          <a:bodyPr/>
          <a:lstStyle/>
          <a:p>
            <a:fld id="{1F4B988C-BD36-144E-B990-2CC6BC1D91B2}"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idx="1"/>
          </p:nvPr>
        </p:nvSpPr>
        <p:spPr>
          <a:xfrm>
            <a:off x="117475" y="95250"/>
            <a:ext cx="8688388" cy="820738"/>
          </a:xfrm>
        </p:spPr>
        <p:txBody>
          <a:bodyPr/>
          <a:lstStyle/>
          <a:p>
            <a:pPr lvl="2">
              <a:lnSpc>
                <a:spcPct val="90000"/>
              </a:lnSpc>
              <a:buFont typeface="Monotype Sorts" charset="0"/>
              <a:buChar char=""/>
              <a:defRPr/>
            </a:pPr>
            <a:r>
              <a:rPr lang="zh-CN" altLang="en-US">
                <a:effectLst>
                  <a:outerShdw blurRad="38100" dist="38100" dir="2700000" algn="tl">
                    <a:srgbClr val="DDDDDD"/>
                  </a:outerShdw>
                </a:effectLst>
                <a:cs typeface="宋体" charset="0"/>
              </a:rPr>
              <a:t>二维数组的指针变量</a:t>
            </a:r>
          </a:p>
          <a:p>
            <a:pPr lvl="3">
              <a:lnSpc>
                <a:spcPct val="90000"/>
              </a:lnSpc>
              <a:defRPr/>
            </a:pPr>
            <a:r>
              <a:rPr lang="zh-CN" altLang="en-US" sz="2800">
                <a:solidFill>
                  <a:schemeClr val="accent2"/>
                </a:solidFill>
                <a:effectLst>
                  <a:outerShdw blurRad="38100" dist="38100" dir="2700000" algn="tl">
                    <a:srgbClr val="DDDDDD"/>
                  </a:outerShdw>
                </a:effectLst>
                <a:cs typeface="宋体" charset="0"/>
              </a:rPr>
              <a:t>指向二维数组元素的指针变量</a:t>
            </a:r>
          </a:p>
        </p:txBody>
      </p:sp>
      <p:sp>
        <p:nvSpPr>
          <p:cNvPr id="209924" name="Text Box 4"/>
          <p:cNvSpPr txBox="1">
            <a:spLocks noChangeArrowheads="1"/>
          </p:cNvSpPr>
          <p:nvPr/>
        </p:nvSpPr>
        <p:spPr bwMode="auto">
          <a:xfrm>
            <a:off x="301625" y="1114425"/>
            <a:ext cx="3867150" cy="396875"/>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sz="2000" b="1">
                <a:effectLst>
                  <a:outerShdw blurRad="38100" dist="38100" dir="2700000" algn="tl">
                    <a:srgbClr val="DDDDDD"/>
                  </a:outerShdw>
                </a:effectLst>
                <a:cs typeface="宋体" charset="0"/>
              </a:rPr>
              <a:t>例  指向二维数组元素的指针变量</a:t>
            </a:r>
          </a:p>
        </p:txBody>
      </p:sp>
      <p:sp>
        <p:nvSpPr>
          <p:cNvPr id="209925" name="Text Box 5"/>
          <p:cNvSpPr txBox="1">
            <a:spLocks noChangeArrowheads="1"/>
          </p:cNvSpPr>
          <p:nvPr/>
        </p:nvSpPr>
        <p:spPr bwMode="auto">
          <a:xfrm>
            <a:off x="342900" y="1889125"/>
            <a:ext cx="7242175" cy="341630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static int a[3][4]={1,3,5,7,9,11,13,15,17,19,21,23};</a:t>
            </a:r>
          </a:p>
          <a:p>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 int</a:t>
            </a:r>
            <a:r>
              <a:rPr kumimoji="0" lang="en-US" altLang="zh-CN">
                <a:effectLst>
                  <a:outerShdw blurRad="38100" dist="38100" dir="2700000" algn="tl">
                    <a:srgbClr val="FFFFFF"/>
                  </a:outerShdw>
                </a:effectLst>
                <a:latin typeface="Arial" charset="0"/>
              </a:rPr>
              <a:t> *p;</a:t>
            </a:r>
          </a:p>
          <a:p>
            <a:r>
              <a:rPr kumimoji="0" lang="en-US" altLang="zh-CN">
                <a:effectLst>
                  <a:outerShdw blurRad="38100" dist="38100" dir="2700000" algn="tl">
                    <a:srgbClr val="FFFFFF"/>
                  </a:outerShdw>
                </a:effectLst>
                <a:latin typeface="Arial" charset="0"/>
              </a:rPr>
              <a:t>    for(</a:t>
            </a:r>
            <a:r>
              <a:rPr kumimoji="0" lang="en-US" altLang="zh-CN">
                <a:solidFill>
                  <a:srgbClr val="0000FF"/>
                </a:solidFill>
                <a:effectLst>
                  <a:outerShdw blurRad="38100" dist="38100" dir="2700000" algn="tl">
                    <a:srgbClr val="000000"/>
                  </a:outerShdw>
                </a:effectLst>
                <a:latin typeface="Arial" charset="0"/>
              </a:rPr>
              <a:t>p=a[0];</a:t>
            </a:r>
            <a:r>
              <a:rPr kumimoji="0" lang="en-US" altLang="zh-CN">
                <a:effectLst>
                  <a:outerShdw blurRad="38100" dist="38100" dir="2700000" algn="tl">
                    <a:srgbClr val="FFFFFF"/>
                  </a:outerShdw>
                </a:effectLst>
                <a:latin typeface="Arial" charset="0"/>
              </a:rPr>
              <a:t>p&lt;a[0]+12;</a:t>
            </a:r>
            <a:r>
              <a:rPr kumimoji="0" lang="en-US" altLang="zh-CN">
                <a:solidFill>
                  <a:srgbClr val="669900"/>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 </a:t>
            </a:r>
          </a:p>
          <a:p>
            <a:r>
              <a:rPr kumimoji="0" lang="en-US" altLang="zh-CN">
                <a:effectLst>
                  <a:outerShdw blurRad="38100" dist="38100" dir="2700000" algn="tl">
                    <a:srgbClr val="FFFFFF"/>
                  </a:outerShdw>
                </a:effectLst>
                <a:latin typeface="Arial" charset="0"/>
              </a:rPr>
              <a:t>    {    if((p-a[0])%4==0)   </a:t>
            </a:r>
          </a:p>
          <a:p>
            <a:r>
              <a:rPr kumimoji="0" lang="en-US" altLang="zh-CN">
                <a:effectLst>
                  <a:outerShdw blurRad="38100" dist="38100" dir="2700000" algn="tl">
                    <a:srgbClr val="FFFFFF"/>
                  </a:outerShdw>
                </a:effectLst>
                <a:latin typeface="Arial" charset="0"/>
              </a:rPr>
              <a:t>              printf(“\n”);</a:t>
            </a:r>
          </a:p>
          <a:p>
            <a:r>
              <a:rPr kumimoji="0" lang="en-US" altLang="zh-CN">
                <a:effectLst>
                  <a:outerShdw blurRad="38100" dist="38100" dir="2700000" algn="tl">
                    <a:srgbClr val="FFFFFF"/>
                  </a:outerShdw>
                </a:effectLst>
                <a:latin typeface="Arial" charset="0"/>
              </a:rPr>
              <a:t>         printf(“%d”,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a:t>
            </a:r>
          </a:p>
          <a:p>
            <a:r>
              <a:rPr kumimoji="0" lang="en-US" altLang="zh-CN">
                <a:effectLst>
                  <a:outerShdw blurRad="38100" dist="38100" dir="2700000" algn="tl">
                    <a:srgbClr val="FFFFFF"/>
                  </a:outerShdw>
                </a:effectLst>
                <a:latin typeface="Arial" charset="0"/>
              </a:rPr>
              <a:t>}</a:t>
            </a:r>
          </a:p>
        </p:txBody>
      </p:sp>
      <p:grpSp>
        <p:nvGrpSpPr>
          <p:cNvPr id="2" name="Group 7"/>
          <p:cNvGrpSpPr>
            <a:grpSpLocks/>
          </p:cNvGrpSpPr>
          <p:nvPr/>
        </p:nvGrpSpPr>
        <p:grpSpPr bwMode="auto">
          <a:xfrm>
            <a:off x="615950" y="5059363"/>
            <a:ext cx="2871788" cy="1590675"/>
            <a:chOff x="3088" y="3162"/>
            <a:chExt cx="1809" cy="1002"/>
          </a:xfrm>
        </p:grpSpPr>
        <p:sp>
          <p:nvSpPr>
            <p:cNvPr id="209928" name="AutoShape 8"/>
            <p:cNvSpPr>
              <a:spLocks noChangeArrowheads="1"/>
            </p:cNvSpPr>
            <p:nvPr/>
          </p:nvSpPr>
          <p:spPr bwMode="auto">
            <a:xfrm>
              <a:off x="3088" y="3162"/>
              <a:ext cx="1809" cy="1002"/>
            </a:xfrm>
            <a:prstGeom prst="wedgeRectCallout">
              <a:avLst>
                <a:gd name="adj1" fmla="val -12630"/>
                <a:gd name="adj2" fmla="val -74949"/>
              </a:avLst>
            </a:prstGeom>
            <a:noFill/>
            <a:ln w="38100">
              <a:solidFill>
                <a:srgbClr val="0000FF"/>
              </a:solid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effectLst>
                    <a:outerShdw blurRad="38100" dist="38100" dir="2700000" algn="tl">
                      <a:srgbClr val="C0C0C0"/>
                    </a:outerShdw>
                  </a:effectLst>
                </a:rPr>
                <a:t>p=*a;  </a:t>
              </a:r>
            </a:p>
            <a:p>
              <a:pPr eaLnBrk="1" hangingPunct="1"/>
              <a:r>
                <a:rPr kumimoji="0" lang="en-US" altLang="zh-CN">
                  <a:effectLst>
                    <a:outerShdw blurRad="38100" dist="38100" dir="2700000" algn="tl">
                      <a:srgbClr val="C0C0C0"/>
                    </a:outerShdw>
                  </a:effectLst>
                </a:rPr>
                <a:t>p=&amp;a[0][0];   </a:t>
              </a:r>
            </a:p>
            <a:p>
              <a:pPr eaLnBrk="1" hangingPunct="1"/>
              <a:r>
                <a:rPr kumimoji="0" lang="en-US" altLang="zh-CN">
                  <a:effectLst>
                    <a:outerShdw blurRad="38100" dist="38100" dir="2700000" algn="tl">
                      <a:srgbClr val="C0C0C0"/>
                    </a:outerShdw>
                  </a:effectLst>
                </a:rPr>
                <a:t>p=(int *)a;  </a:t>
              </a:r>
            </a:p>
            <a:p>
              <a:pPr eaLnBrk="1" hangingPunct="1"/>
              <a:r>
                <a:rPr kumimoji="0" lang="en-US" altLang="zh-CN">
                  <a:effectLst>
                    <a:outerShdw blurRad="38100" dist="38100" dir="2700000" algn="tl">
                      <a:srgbClr val="C0C0C0"/>
                    </a:outerShdw>
                  </a:effectLst>
                </a:rPr>
                <a:t>p=a;            </a:t>
              </a:r>
            </a:p>
          </p:txBody>
        </p:sp>
        <p:sp>
          <p:nvSpPr>
            <p:cNvPr id="209929" name="Freeform 9"/>
            <p:cNvSpPr>
              <a:spLocks/>
            </p:cNvSpPr>
            <p:nvPr/>
          </p:nvSpPr>
          <p:spPr bwMode="auto">
            <a:xfrm>
              <a:off x="4344" y="3204"/>
              <a:ext cx="264" cy="156"/>
            </a:xfrm>
            <a:custGeom>
              <a:avLst/>
              <a:gdLst/>
              <a:ahLst/>
              <a:cxnLst>
                <a:cxn ang="0">
                  <a:pos x="0" y="84"/>
                </a:cxn>
                <a:cxn ang="0">
                  <a:pos x="96" y="156"/>
                </a:cxn>
                <a:cxn ang="0">
                  <a:pos x="204" y="48"/>
                </a:cxn>
                <a:cxn ang="0">
                  <a:pos x="264" y="0"/>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chemeClr val="accent2"/>
              </a:solidFill>
              <a:prstDash val="solid"/>
              <a:round/>
              <a:headEnd type="none" w="lg" len="lg"/>
              <a:tailEnd type="non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9930" name="Freeform 10"/>
            <p:cNvSpPr>
              <a:spLocks/>
            </p:cNvSpPr>
            <p:nvPr/>
          </p:nvSpPr>
          <p:spPr bwMode="auto">
            <a:xfrm>
              <a:off x="4344" y="3414"/>
              <a:ext cx="264" cy="156"/>
            </a:xfrm>
            <a:custGeom>
              <a:avLst/>
              <a:gdLst/>
              <a:ahLst/>
              <a:cxnLst>
                <a:cxn ang="0">
                  <a:pos x="0" y="84"/>
                </a:cxn>
                <a:cxn ang="0">
                  <a:pos x="96" y="156"/>
                </a:cxn>
                <a:cxn ang="0">
                  <a:pos x="204" y="48"/>
                </a:cxn>
                <a:cxn ang="0">
                  <a:pos x="264" y="0"/>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chemeClr val="accent2"/>
              </a:solidFill>
              <a:prstDash val="solid"/>
              <a:round/>
              <a:headEnd type="none" w="lg" len="lg"/>
              <a:tailEnd type="non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9931" name="Freeform 11"/>
            <p:cNvSpPr>
              <a:spLocks/>
            </p:cNvSpPr>
            <p:nvPr/>
          </p:nvSpPr>
          <p:spPr bwMode="auto">
            <a:xfrm>
              <a:off x="4344" y="3624"/>
              <a:ext cx="264" cy="156"/>
            </a:xfrm>
            <a:custGeom>
              <a:avLst/>
              <a:gdLst/>
              <a:ahLst/>
              <a:cxnLst>
                <a:cxn ang="0">
                  <a:pos x="0" y="84"/>
                </a:cxn>
                <a:cxn ang="0">
                  <a:pos x="96" y="156"/>
                </a:cxn>
                <a:cxn ang="0">
                  <a:pos x="204" y="48"/>
                </a:cxn>
                <a:cxn ang="0">
                  <a:pos x="264" y="0"/>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chemeClr val="accent2"/>
              </a:solidFill>
              <a:prstDash val="solid"/>
              <a:round/>
              <a:headEnd type="none" w="lg" len="lg"/>
              <a:tailEnd type="none" w="med" len="med"/>
            </a:ln>
            <a:effectLst/>
          </p:spPr>
          <p:txBody>
            <a:bodyPr wrap="none"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9932" name="Line 12"/>
            <p:cNvSpPr>
              <a:spLocks noChangeShapeType="1"/>
            </p:cNvSpPr>
            <p:nvPr/>
          </p:nvSpPr>
          <p:spPr bwMode="auto">
            <a:xfrm>
              <a:off x="4380" y="3924"/>
              <a:ext cx="120" cy="144"/>
            </a:xfrm>
            <a:prstGeom prst="line">
              <a:avLst/>
            </a:prstGeom>
            <a:noFill/>
            <a:ln w="38100">
              <a:solidFill>
                <a:schemeClr val="accent2"/>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9933" name="Line 13"/>
            <p:cNvSpPr>
              <a:spLocks noChangeShapeType="1"/>
            </p:cNvSpPr>
            <p:nvPr/>
          </p:nvSpPr>
          <p:spPr bwMode="auto">
            <a:xfrm flipH="1">
              <a:off x="4368" y="3924"/>
              <a:ext cx="132" cy="132"/>
            </a:xfrm>
            <a:prstGeom prst="line">
              <a:avLst/>
            </a:prstGeom>
            <a:noFill/>
            <a:ln w="38100">
              <a:solidFill>
                <a:schemeClr val="accent2"/>
              </a:solidFill>
              <a:round/>
              <a:headEnd type="none" w="lg" len="lg"/>
              <a:tailEn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3" name="Group 14"/>
          <p:cNvGrpSpPr>
            <a:grpSpLocks/>
          </p:cNvGrpSpPr>
          <p:nvPr/>
        </p:nvGrpSpPr>
        <p:grpSpPr bwMode="auto">
          <a:xfrm>
            <a:off x="7793038" y="690563"/>
            <a:ext cx="1350962" cy="5538787"/>
            <a:chOff x="3332" y="597"/>
            <a:chExt cx="851" cy="3489"/>
          </a:xfrm>
        </p:grpSpPr>
        <p:sp>
          <p:nvSpPr>
            <p:cNvPr id="209935" name="Text Box 15"/>
            <p:cNvSpPr txBox="1">
              <a:spLocks noChangeArrowheads="1"/>
            </p:cNvSpPr>
            <p:nvPr/>
          </p:nvSpPr>
          <p:spPr bwMode="auto">
            <a:xfrm>
              <a:off x="3332" y="597"/>
              <a:ext cx="851"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a[3][4];</a:t>
              </a:r>
            </a:p>
          </p:txBody>
        </p:sp>
        <p:sp>
          <p:nvSpPr>
            <p:cNvPr id="209936" name="Rectangle 16"/>
            <p:cNvSpPr>
              <a:spLocks noChangeArrowheads="1"/>
            </p:cNvSpPr>
            <p:nvPr/>
          </p:nvSpPr>
          <p:spPr bwMode="auto">
            <a:xfrm>
              <a:off x="3355" y="853"/>
              <a:ext cx="747" cy="323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9937" name="Line 17"/>
            <p:cNvSpPr>
              <a:spLocks noChangeShapeType="1"/>
            </p:cNvSpPr>
            <p:nvPr/>
          </p:nvSpPr>
          <p:spPr bwMode="auto">
            <a:xfrm>
              <a:off x="3370" y="110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38" name="Line 18"/>
            <p:cNvSpPr>
              <a:spLocks noChangeShapeType="1"/>
            </p:cNvSpPr>
            <p:nvPr/>
          </p:nvSpPr>
          <p:spPr bwMode="auto">
            <a:xfrm>
              <a:off x="3358" y="137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39" name="Line 19"/>
            <p:cNvSpPr>
              <a:spLocks noChangeShapeType="1"/>
            </p:cNvSpPr>
            <p:nvPr/>
          </p:nvSpPr>
          <p:spPr bwMode="auto">
            <a:xfrm>
              <a:off x="3358" y="192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0" name="Line 20"/>
            <p:cNvSpPr>
              <a:spLocks noChangeShapeType="1"/>
            </p:cNvSpPr>
            <p:nvPr/>
          </p:nvSpPr>
          <p:spPr bwMode="auto">
            <a:xfrm>
              <a:off x="3358" y="2204"/>
              <a:ext cx="73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1" name="Line 21"/>
            <p:cNvSpPr>
              <a:spLocks noChangeShapeType="1"/>
            </p:cNvSpPr>
            <p:nvPr/>
          </p:nvSpPr>
          <p:spPr bwMode="auto">
            <a:xfrm>
              <a:off x="3358" y="2479"/>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2" name="Line 22"/>
            <p:cNvSpPr>
              <a:spLocks noChangeShapeType="1"/>
            </p:cNvSpPr>
            <p:nvPr/>
          </p:nvSpPr>
          <p:spPr bwMode="auto">
            <a:xfrm>
              <a:off x="3358" y="3030"/>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3" name="Line 23"/>
            <p:cNvSpPr>
              <a:spLocks noChangeShapeType="1"/>
            </p:cNvSpPr>
            <p:nvPr/>
          </p:nvSpPr>
          <p:spPr bwMode="auto">
            <a:xfrm flipV="1">
              <a:off x="3358" y="3305"/>
              <a:ext cx="754"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4" name="Line 24"/>
            <p:cNvSpPr>
              <a:spLocks noChangeShapeType="1"/>
            </p:cNvSpPr>
            <p:nvPr/>
          </p:nvSpPr>
          <p:spPr bwMode="auto">
            <a:xfrm>
              <a:off x="3358" y="3581"/>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45" name="Text Box 25"/>
            <p:cNvSpPr txBox="1">
              <a:spLocks noChangeArrowheads="1"/>
            </p:cNvSpPr>
            <p:nvPr/>
          </p:nvSpPr>
          <p:spPr bwMode="auto">
            <a:xfrm>
              <a:off x="3483" y="85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[0]</a:t>
              </a:r>
            </a:p>
          </p:txBody>
        </p:sp>
        <p:sp>
          <p:nvSpPr>
            <p:cNvPr id="209946" name="Text Box 26"/>
            <p:cNvSpPr txBox="1">
              <a:spLocks noChangeArrowheads="1"/>
            </p:cNvSpPr>
            <p:nvPr/>
          </p:nvSpPr>
          <p:spPr bwMode="auto">
            <a:xfrm>
              <a:off x="3483" y="112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209947" name="Text Box 27"/>
            <p:cNvSpPr txBox="1">
              <a:spLocks noChangeArrowheads="1"/>
            </p:cNvSpPr>
            <p:nvPr/>
          </p:nvSpPr>
          <p:spPr bwMode="auto">
            <a:xfrm>
              <a:off x="3483" y="193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[0]</a:t>
              </a:r>
            </a:p>
          </p:txBody>
        </p:sp>
        <p:sp>
          <p:nvSpPr>
            <p:cNvPr id="209948" name="Text Box 28"/>
            <p:cNvSpPr txBox="1">
              <a:spLocks noChangeArrowheads="1"/>
            </p:cNvSpPr>
            <p:nvPr/>
          </p:nvSpPr>
          <p:spPr bwMode="auto">
            <a:xfrm>
              <a:off x="3483" y="220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209949" name="Text Box 29"/>
            <p:cNvSpPr txBox="1">
              <a:spLocks noChangeArrowheads="1"/>
            </p:cNvSpPr>
            <p:nvPr/>
          </p:nvSpPr>
          <p:spPr bwMode="auto">
            <a:xfrm>
              <a:off x="3483" y="301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[0]</a:t>
              </a:r>
            </a:p>
          </p:txBody>
        </p:sp>
        <p:sp>
          <p:nvSpPr>
            <p:cNvPr id="209950" name="Text Box 30"/>
            <p:cNvSpPr txBox="1">
              <a:spLocks noChangeArrowheads="1"/>
            </p:cNvSpPr>
            <p:nvPr/>
          </p:nvSpPr>
          <p:spPr bwMode="auto">
            <a:xfrm>
              <a:off x="3483" y="328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sp>
          <p:nvSpPr>
            <p:cNvPr id="209951" name="Line 31"/>
            <p:cNvSpPr>
              <a:spLocks noChangeShapeType="1"/>
            </p:cNvSpPr>
            <p:nvPr/>
          </p:nvSpPr>
          <p:spPr bwMode="auto">
            <a:xfrm>
              <a:off x="3358" y="165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52" name="Line 32"/>
            <p:cNvSpPr>
              <a:spLocks noChangeShapeType="1"/>
            </p:cNvSpPr>
            <p:nvPr/>
          </p:nvSpPr>
          <p:spPr bwMode="auto">
            <a:xfrm>
              <a:off x="3358" y="2754"/>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53" name="Line 33"/>
            <p:cNvSpPr>
              <a:spLocks noChangeShapeType="1"/>
            </p:cNvSpPr>
            <p:nvPr/>
          </p:nvSpPr>
          <p:spPr bwMode="auto">
            <a:xfrm>
              <a:off x="3370" y="3857"/>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9954" name="Text Box 34"/>
            <p:cNvSpPr txBox="1">
              <a:spLocks noChangeArrowheads="1"/>
            </p:cNvSpPr>
            <p:nvPr/>
          </p:nvSpPr>
          <p:spPr bwMode="auto">
            <a:xfrm>
              <a:off x="3483" y="139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[2]</a:t>
              </a:r>
            </a:p>
          </p:txBody>
        </p:sp>
        <p:sp>
          <p:nvSpPr>
            <p:cNvPr id="209955" name="Text Box 35"/>
            <p:cNvSpPr txBox="1">
              <a:spLocks noChangeArrowheads="1"/>
            </p:cNvSpPr>
            <p:nvPr/>
          </p:nvSpPr>
          <p:spPr bwMode="auto">
            <a:xfrm>
              <a:off x="3483" y="166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[3]</a:t>
              </a:r>
            </a:p>
          </p:txBody>
        </p:sp>
        <p:sp>
          <p:nvSpPr>
            <p:cNvPr id="209956" name="Text Box 36"/>
            <p:cNvSpPr txBox="1">
              <a:spLocks noChangeArrowheads="1"/>
            </p:cNvSpPr>
            <p:nvPr/>
          </p:nvSpPr>
          <p:spPr bwMode="auto">
            <a:xfrm>
              <a:off x="3483" y="247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[2]</a:t>
              </a:r>
            </a:p>
          </p:txBody>
        </p:sp>
        <p:sp>
          <p:nvSpPr>
            <p:cNvPr id="209957" name="Text Box 37"/>
            <p:cNvSpPr txBox="1">
              <a:spLocks noChangeArrowheads="1"/>
            </p:cNvSpPr>
            <p:nvPr/>
          </p:nvSpPr>
          <p:spPr bwMode="auto">
            <a:xfrm>
              <a:off x="3483" y="274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[3]</a:t>
              </a:r>
            </a:p>
          </p:txBody>
        </p:sp>
        <p:sp>
          <p:nvSpPr>
            <p:cNvPr id="209958" name="Text Box 38"/>
            <p:cNvSpPr txBox="1">
              <a:spLocks noChangeArrowheads="1"/>
            </p:cNvSpPr>
            <p:nvPr/>
          </p:nvSpPr>
          <p:spPr bwMode="auto">
            <a:xfrm>
              <a:off x="3483" y="355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[2]</a:t>
              </a:r>
            </a:p>
          </p:txBody>
        </p:sp>
        <p:sp>
          <p:nvSpPr>
            <p:cNvPr id="209959" name="Text Box 39"/>
            <p:cNvSpPr txBox="1">
              <a:spLocks noChangeArrowheads="1"/>
            </p:cNvSpPr>
            <p:nvPr/>
          </p:nvSpPr>
          <p:spPr bwMode="auto">
            <a:xfrm>
              <a:off x="3483" y="3828"/>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[3]</a:t>
              </a:r>
            </a:p>
          </p:txBody>
        </p:sp>
      </p:grpSp>
      <p:grpSp>
        <p:nvGrpSpPr>
          <p:cNvPr id="4" name="Group 40"/>
          <p:cNvGrpSpPr>
            <a:grpSpLocks/>
          </p:cNvGrpSpPr>
          <p:nvPr/>
        </p:nvGrpSpPr>
        <p:grpSpPr bwMode="auto">
          <a:xfrm>
            <a:off x="7097713" y="865188"/>
            <a:ext cx="731837" cy="519112"/>
            <a:chOff x="4471" y="545"/>
            <a:chExt cx="461" cy="327"/>
          </a:xfrm>
        </p:grpSpPr>
        <p:sp>
          <p:nvSpPr>
            <p:cNvPr id="209961" name="Line 41"/>
            <p:cNvSpPr>
              <a:spLocks noChangeShapeType="1"/>
            </p:cNvSpPr>
            <p:nvPr/>
          </p:nvSpPr>
          <p:spPr bwMode="auto">
            <a:xfrm>
              <a:off x="4644" y="720"/>
              <a:ext cx="288" cy="0"/>
            </a:xfrm>
            <a:prstGeom prst="line">
              <a:avLst/>
            </a:prstGeom>
            <a:noFill/>
            <a:ln w="38100">
              <a:solidFill>
                <a:srgbClr val="0000FF"/>
              </a:solidFill>
              <a:round/>
              <a:headEnd/>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209962" name="Text Box 42"/>
            <p:cNvSpPr txBox="1">
              <a:spLocks noChangeArrowheads="1"/>
            </p:cNvSpPr>
            <p:nvPr/>
          </p:nvSpPr>
          <p:spPr bwMode="auto">
            <a:xfrm>
              <a:off x="4471" y="545"/>
              <a:ext cx="226" cy="327"/>
            </a:xfrm>
            <a:prstGeom prst="rect">
              <a:avLst/>
            </a:prstGeom>
            <a:noFill/>
            <a:ln w="38100">
              <a:no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800">
                  <a:solidFill>
                    <a:srgbClr val="0000FF"/>
                  </a:solidFill>
                  <a:effectLst>
                    <a:outerShdw blurRad="38100" dist="38100" dir="2700000" algn="tl">
                      <a:srgbClr val="C0C0C0"/>
                    </a:outerShdw>
                  </a:effectLst>
                </a:rPr>
                <a:t>p</a:t>
              </a:r>
            </a:p>
          </p:txBody>
        </p:sp>
      </p:grpSp>
      <p:sp>
        <p:nvSpPr>
          <p:cNvPr id="5" name="日期占位符 4"/>
          <p:cNvSpPr>
            <a:spLocks noGrp="1"/>
          </p:cNvSpPr>
          <p:nvPr>
            <p:ph type="dt" sz="half" idx="10"/>
          </p:nvPr>
        </p:nvSpPr>
        <p:spPr/>
        <p:txBody>
          <a:bodyPr/>
          <a:lstStyle/>
          <a:p>
            <a:fld id="{A7A864E0-0E6D-144D-8C3F-BF35B41FF4F3}" type="datetime1">
              <a:rPr lang="zh-CN" altLang="en-US" smtClean="0"/>
              <a:t>2020/12/1</a:t>
            </a:fld>
            <a:endParaRPr lang="en-US" dirty="0"/>
          </a:p>
        </p:txBody>
      </p:sp>
      <p:sp>
        <p:nvSpPr>
          <p:cNvPr id="6" name="幻灯片编号占位符 5"/>
          <p:cNvSpPr>
            <a:spLocks noGrp="1"/>
          </p:cNvSpPr>
          <p:nvPr>
            <p:ph type="sldNum" sz="quarter" idx="12"/>
          </p:nvPr>
        </p:nvSpPr>
        <p:spPr/>
        <p:txBody>
          <a:bodyPr/>
          <a:lstStyle/>
          <a:p>
            <a:fld id="{4FAB73BC-B049-4115-A692-8D63A059BFB8}" type="slidenum">
              <a:rPr lang="en-US" smtClean="0"/>
              <a:pPr/>
              <a:t>51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357188" y="700088"/>
            <a:ext cx="8531225" cy="1309687"/>
          </a:xfrm>
        </p:spPr>
        <p:txBody>
          <a:bodyPr/>
          <a:lstStyle/>
          <a:p>
            <a:r>
              <a:rPr lang="zh-CN" altLang="en-US" sz="3200">
                <a:solidFill>
                  <a:schemeClr val="accent2"/>
                </a:solidFill>
              </a:rPr>
              <a:t>指向一维数组的指针变量</a:t>
            </a:r>
            <a:endParaRPr lang="zh-CN" altLang="zh-CN" sz="3200">
              <a:solidFill>
                <a:schemeClr val="accent2"/>
              </a:solidFill>
            </a:endParaRPr>
          </a:p>
          <a:p>
            <a:pPr lvl="1"/>
            <a:r>
              <a:rPr lang="zh-CN" altLang="en-US"/>
              <a:t>定义形式：  </a:t>
            </a:r>
            <a:r>
              <a:rPr lang="zh-CN" altLang="en-US">
                <a:solidFill>
                  <a:schemeClr val="tx2"/>
                </a:solidFill>
              </a:rPr>
              <a:t>数据类型  </a:t>
            </a:r>
            <a:r>
              <a:rPr lang="zh-CN" altLang="en-US">
                <a:solidFill>
                  <a:schemeClr val="accent2"/>
                </a:solidFill>
              </a:rPr>
              <a:t> </a:t>
            </a:r>
            <a:r>
              <a:rPr lang="en-US" altLang="zh-CN">
                <a:solidFill>
                  <a:schemeClr val="accent2"/>
                </a:solidFill>
              </a:rPr>
              <a:t>(</a:t>
            </a:r>
            <a:r>
              <a:rPr lang="en-US" altLang="zh-CN">
                <a:solidFill>
                  <a:schemeClr val="tx2"/>
                </a:solidFill>
              </a:rPr>
              <a:t>*</a:t>
            </a:r>
            <a:r>
              <a:rPr lang="zh-CN" altLang="en-US">
                <a:solidFill>
                  <a:schemeClr val="tx2"/>
                </a:solidFill>
              </a:rPr>
              <a:t>指针名</a:t>
            </a:r>
            <a:r>
              <a:rPr lang="en-US" altLang="zh-CN">
                <a:solidFill>
                  <a:schemeClr val="accent2"/>
                </a:solidFill>
              </a:rPr>
              <a:t>)</a:t>
            </a:r>
            <a:r>
              <a:rPr lang="en-US" altLang="zh-CN">
                <a:solidFill>
                  <a:schemeClr val="tx2"/>
                </a:solidFill>
              </a:rPr>
              <a:t>[</a:t>
            </a:r>
            <a:r>
              <a:rPr lang="zh-CN" altLang="en-US">
                <a:solidFill>
                  <a:schemeClr val="tx2"/>
                </a:solidFill>
              </a:rPr>
              <a:t>一维数组维数</a:t>
            </a:r>
            <a:r>
              <a:rPr lang="en-US" altLang="zh-CN">
                <a:solidFill>
                  <a:schemeClr val="tx2"/>
                </a:solidFill>
              </a:rPr>
              <a:t>];</a:t>
            </a:r>
          </a:p>
          <a:p>
            <a:pPr lvl="1">
              <a:buFont typeface="Wingdings" charset="2"/>
              <a:buNone/>
            </a:pPr>
            <a:r>
              <a:rPr lang="en-US" altLang="zh-CN"/>
              <a:t>   </a:t>
            </a:r>
            <a:r>
              <a:rPr lang="zh-CN" altLang="en-US"/>
              <a:t>例    </a:t>
            </a:r>
            <a:r>
              <a:rPr lang="en-US" altLang="zh-CN"/>
              <a:t>int   (*p)[4];</a:t>
            </a:r>
          </a:p>
        </p:txBody>
      </p:sp>
      <p:sp>
        <p:nvSpPr>
          <p:cNvPr id="30736" name="AutoShape 16"/>
          <p:cNvSpPr>
            <a:spLocks noChangeArrowheads="1"/>
          </p:cNvSpPr>
          <p:nvPr/>
        </p:nvSpPr>
        <p:spPr bwMode="auto">
          <a:xfrm>
            <a:off x="1227138" y="2265363"/>
            <a:ext cx="3451225" cy="860425"/>
          </a:xfrm>
          <a:prstGeom prst="wedgeRectCallout">
            <a:avLst>
              <a:gd name="adj1" fmla="val 46032"/>
              <a:gd name="adj2" fmla="val -132657"/>
            </a:avLst>
          </a:prstGeom>
          <a:noFill/>
          <a:ln w="38100">
            <a:solidFill>
              <a:srgbClr val="339933"/>
            </a:solid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a:solidFill>
                  <a:schemeClr val="accent2"/>
                </a:solidFill>
                <a:effectLst>
                  <a:outerShdw blurRad="38100" dist="38100" dir="2700000" algn="tl">
                    <a:srgbClr val="C0C0C0"/>
                  </a:outerShdw>
                </a:effectLst>
                <a:latin typeface="隶书" charset="0"/>
                <a:ea typeface="隶书" charset="0"/>
              </a:rPr>
              <a:t>( )</a:t>
            </a:r>
            <a:r>
              <a:rPr kumimoji="0" lang="zh-CN" altLang="en-US">
                <a:effectLst>
                  <a:outerShdw blurRad="38100" dist="38100" dir="2700000" algn="tl">
                    <a:srgbClr val="C0C0C0"/>
                  </a:outerShdw>
                </a:effectLst>
                <a:latin typeface="隶书" charset="0"/>
                <a:ea typeface="隶书" charset="0"/>
              </a:rPr>
              <a:t>不能少</a:t>
            </a:r>
          </a:p>
          <a:p>
            <a:pPr eaLnBrk="1" hangingPunct="1"/>
            <a:r>
              <a:rPr kumimoji="0" lang="en-US" altLang="zh-CN">
                <a:effectLst>
                  <a:outerShdw blurRad="38100" dist="38100" dir="2700000" algn="tl">
                    <a:srgbClr val="C0C0C0"/>
                  </a:outerShdw>
                </a:effectLst>
                <a:ea typeface="隶书" charset="0"/>
              </a:rPr>
              <a:t>int (*p)[4]</a:t>
            </a:r>
            <a:r>
              <a:rPr kumimoji="0" lang="zh-CN" altLang="en-US">
                <a:effectLst>
                  <a:outerShdw blurRad="38100" dist="38100" dir="2700000" algn="tl">
                    <a:srgbClr val="C0C0C0"/>
                  </a:outerShdw>
                </a:effectLst>
                <a:latin typeface="隶书" charset="0"/>
                <a:ea typeface="隶书" charset="0"/>
              </a:rPr>
              <a:t>与</a:t>
            </a:r>
            <a:r>
              <a:rPr kumimoji="0" lang="en-US" altLang="zh-CN">
                <a:effectLst>
                  <a:outerShdw blurRad="38100" dist="38100" dir="2700000" algn="tl">
                    <a:srgbClr val="C0C0C0"/>
                  </a:outerShdw>
                </a:effectLst>
                <a:ea typeface="隶书" charset="0"/>
              </a:rPr>
              <a:t>int *p[4]</a:t>
            </a:r>
            <a:r>
              <a:rPr kumimoji="0" lang="zh-CN" altLang="en-US">
                <a:effectLst>
                  <a:outerShdw blurRad="38100" dist="38100" dir="2700000" algn="tl">
                    <a:srgbClr val="C0C0C0"/>
                  </a:outerShdw>
                </a:effectLst>
                <a:ea typeface="隶书" charset="0"/>
              </a:rPr>
              <a:t>不同</a:t>
            </a:r>
            <a:endParaRPr kumimoji="0" lang="zh-CN" altLang="en-US">
              <a:effectLst>
                <a:outerShdw blurRad="38100" dist="38100" dir="2700000" algn="tl">
                  <a:srgbClr val="C0C0C0"/>
                </a:outerShdw>
              </a:effectLst>
              <a:latin typeface="隶书" charset="0"/>
              <a:ea typeface="隶书" charset="0"/>
            </a:endParaRPr>
          </a:p>
        </p:txBody>
      </p:sp>
      <p:sp>
        <p:nvSpPr>
          <p:cNvPr id="30737" name="AutoShape 17"/>
          <p:cNvSpPr>
            <a:spLocks noChangeArrowheads="1"/>
          </p:cNvSpPr>
          <p:nvPr/>
        </p:nvSpPr>
        <p:spPr bwMode="auto">
          <a:xfrm>
            <a:off x="4643438" y="2214563"/>
            <a:ext cx="2809875" cy="860425"/>
          </a:xfrm>
          <a:prstGeom prst="wedgeRectCallout">
            <a:avLst>
              <a:gd name="adj1" fmla="val -110206"/>
              <a:gd name="adj2" fmla="val -60037"/>
            </a:avLst>
          </a:prstGeom>
          <a:noFill/>
          <a:ln w="38100">
            <a:solidFill>
              <a:srgbClr val="339933"/>
            </a:solidFill>
            <a:miter lim="800000"/>
            <a:headEnd type="none" w="lg" len="lg"/>
            <a:tailEnd/>
          </a:ln>
          <a:effectLst/>
        </p:spPr>
        <p:txBody>
          <a:bodyPr wrap="none" lIns="90000" tIns="46800" rIns="90000" bIns="46800" anchor="ctr">
            <a:spAutoFit/>
          </a:bodyPr>
          <a:lstStyle/>
          <a:p>
            <a:pPr>
              <a:defRPr/>
            </a:pPr>
            <a:r>
              <a:rPr lang="en-US" altLang="zh-CN">
                <a:effectLst>
                  <a:outerShdw blurRad="38100" dist="38100" dir="2700000" algn="tl">
                    <a:srgbClr val="DDDDDD"/>
                  </a:outerShdw>
                </a:effectLst>
                <a:cs typeface="宋体" charset="0"/>
              </a:rPr>
              <a:t>p</a:t>
            </a:r>
            <a:r>
              <a:rPr lang="zh-CN">
                <a:effectLst>
                  <a:outerShdw blurRad="38100" dist="38100" dir="2700000" algn="tl">
                    <a:srgbClr val="DDDDDD"/>
                  </a:outerShdw>
                </a:effectLst>
                <a:latin typeface="隶书" charset="0"/>
                <a:ea typeface="隶书" charset="0"/>
                <a:cs typeface="隶书" charset="0"/>
              </a:rPr>
              <a:t>的值是一维数组的</a:t>
            </a:r>
          </a:p>
          <a:p>
            <a:pPr>
              <a:defRPr/>
            </a:pPr>
            <a:r>
              <a:rPr lang="zh-CN">
                <a:effectLst>
                  <a:outerShdw blurRad="38100" dist="38100" dir="2700000" algn="tl">
                    <a:srgbClr val="DDDDDD"/>
                  </a:outerShdw>
                </a:effectLst>
                <a:latin typeface="隶书" charset="0"/>
                <a:ea typeface="隶书" charset="0"/>
                <a:cs typeface="隶书" charset="0"/>
              </a:rPr>
              <a:t>首地址，</a:t>
            </a:r>
            <a:r>
              <a:rPr lang="en-US" altLang="zh-CN">
                <a:effectLst>
                  <a:outerShdw blurRad="38100" dist="38100" dir="2700000" algn="tl">
                    <a:srgbClr val="DDDDDD"/>
                  </a:outerShdw>
                </a:effectLst>
                <a:latin typeface="隶书" charset="0"/>
                <a:ea typeface="隶书" charset="0"/>
                <a:cs typeface="隶书" charset="0"/>
              </a:rPr>
              <a:t>p</a:t>
            </a:r>
            <a:r>
              <a:rPr lang="zh-CN">
                <a:effectLst>
                  <a:outerShdw blurRad="38100" dist="38100" dir="2700000" algn="tl">
                    <a:srgbClr val="DDDDDD"/>
                  </a:outerShdw>
                </a:effectLst>
                <a:latin typeface="隶书" charset="0"/>
                <a:ea typeface="隶书" charset="0"/>
                <a:cs typeface="隶书" charset="0"/>
              </a:rPr>
              <a:t>是</a:t>
            </a:r>
            <a:r>
              <a:rPr lang="zh-CN">
                <a:solidFill>
                  <a:schemeClr val="accent2"/>
                </a:solidFill>
                <a:effectLst>
                  <a:outerShdw blurRad="38100" dist="38100" dir="2700000" algn="tl">
                    <a:srgbClr val="DDDDDD"/>
                  </a:outerShdw>
                </a:effectLst>
                <a:latin typeface="隶书" charset="0"/>
                <a:ea typeface="隶书" charset="0"/>
                <a:cs typeface="隶书" charset="0"/>
              </a:rPr>
              <a:t>行指针</a:t>
            </a:r>
            <a:endParaRPr lang="zh-CN" altLang="en-US">
              <a:effectLst>
                <a:outerShdw blurRad="38100" dist="38100" dir="2700000" algn="tl">
                  <a:srgbClr val="DDDDDD"/>
                </a:outerShdw>
              </a:effectLst>
              <a:cs typeface="宋体" charset="0"/>
            </a:endParaRPr>
          </a:p>
        </p:txBody>
      </p:sp>
      <p:sp>
        <p:nvSpPr>
          <p:cNvPr id="30738" name="Rectangle 18"/>
          <p:cNvSpPr>
            <a:spLocks noChangeArrowheads="1"/>
          </p:cNvSpPr>
          <p:nvPr/>
        </p:nvSpPr>
        <p:spPr bwMode="auto">
          <a:xfrm>
            <a:off x="714375" y="2030413"/>
            <a:ext cx="4643438" cy="795337"/>
          </a:xfrm>
          <a:prstGeom prst="rect">
            <a:avLst/>
          </a:prstGeom>
          <a:noFill/>
          <a:ln w="9525">
            <a:noFill/>
            <a:miter lim="800000"/>
            <a:headEnd/>
            <a:tailEnd/>
          </a:ln>
          <a:effectLst/>
        </p:spPr>
        <p:txBody>
          <a:bodyPr/>
          <a:lstStyle>
            <a:lvl1pPr marL="228600" indent="-2286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Clr>
                <a:srgbClr val="FF00FF"/>
              </a:buClr>
              <a:buFont typeface="Wingdings" charset="2"/>
              <a:buChar char="u"/>
            </a:pPr>
            <a:r>
              <a:rPr kumimoji="0" lang="zh-CN" altLang="en-US">
                <a:effectLst>
                  <a:outerShdw blurRad="38100" dist="38100" dir="2700000" algn="tl">
                    <a:srgbClr val="C0C0C0"/>
                  </a:outerShdw>
                </a:effectLst>
                <a:ea typeface="隶书" charset="0"/>
              </a:rPr>
              <a:t>可让</a:t>
            </a:r>
            <a:r>
              <a:rPr kumimoji="0" lang="en-US" altLang="zh-CN">
                <a:effectLst>
                  <a:outerShdw blurRad="38100" dist="38100" dir="2700000" algn="tl">
                    <a:srgbClr val="C0C0C0"/>
                  </a:outerShdw>
                </a:effectLst>
                <a:ea typeface="隶书" charset="0"/>
              </a:rPr>
              <a:t>p</a:t>
            </a:r>
            <a:r>
              <a:rPr kumimoji="0" lang="zh-CN" altLang="en-US">
                <a:effectLst>
                  <a:outerShdw blurRad="38100" dist="38100" dir="2700000" algn="tl">
                    <a:srgbClr val="C0C0C0"/>
                  </a:outerShdw>
                </a:effectLst>
                <a:ea typeface="隶书" charset="0"/>
              </a:rPr>
              <a:t>指向二维数组某一行</a:t>
            </a:r>
            <a:endParaRPr kumimoji="0" lang="zh-CN" altLang="en-US">
              <a:solidFill>
                <a:schemeClr val="tx2"/>
              </a:solidFill>
              <a:effectLst>
                <a:outerShdw blurRad="38100" dist="38100" dir="2700000" algn="tl">
                  <a:srgbClr val="C0C0C0"/>
                </a:outerShdw>
              </a:effectLst>
              <a:ea typeface="隶书" charset="0"/>
            </a:endParaRPr>
          </a:p>
          <a:p>
            <a:pPr eaLnBrk="1" hangingPunct="1">
              <a:spcBef>
                <a:spcPct val="20000"/>
              </a:spcBef>
              <a:buClr>
                <a:srgbClr val="FF00FF"/>
              </a:buClr>
              <a:buFont typeface="Wingdings" charset="2"/>
              <a:buNone/>
            </a:pPr>
            <a:r>
              <a:rPr kumimoji="0" lang="zh-CN" altLang="en-US">
                <a:effectLst>
                  <a:outerShdw blurRad="38100" dist="38100" dir="2700000" algn="tl">
                    <a:srgbClr val="C0C0C0"/>
                  </a:outerShdw>
                </a:effectLst>
                <a:ea typeface="隶书" charset="0"/>
              </a:rPr>
              <a:t>   如    </a:t>
            </a:r>
            <a:r>
              <a:rPr kumimoji="0" lang="en-US" altLang="zh-CN">
                <a:effectLst>
                  <a:outerShdw blurRad="38100" dist="38100" dir="2700000" algn="tl">
                    <a:srgbClr val="C0C0C0"/>
                  </a:outerShdw>
                </a:effectLst>
                <a:ea typeface="隶书" charset="0"/>
              </a:rPr>
              <a:t>int     a[3][</a:t>
            </a:r>
            <a:r>
              <a:rPr kumimoji="0" lang="en-US" altLang="zh-CN">
                <a:solidFill>
                  <a:schemeClr val="accent2"/>
                </a:solidFill>
                <a:effectLst>
                  <a:outerShdw blurRad="38100" dist="38100" dir="2700000" algn="tl">
                    <a:srgbClr val="C0C0C0"/>
                  </a:outerShdw>
                </a:effectLst>
                <a:ea typeface="隶书" charset="0"/>
              </a:rPr>
              <a:t>4</a:t>
            </a:r>
            <a:r>
              <a:rPr kumimoji="0" lang="en-US" altLang="zh-CN">
                <a:effectLst>
                  <a:outerShdw blurRad="38100" dist="38100" dir="2700000" algn="tl">
                    <a:srgbClr val="C0C0C0"/>
                  </a:outerShdw>
                </a:effectLst>
                <a:ea typeface="隶书" charset="0"/>
              </a:rPr>
              <a:t>],  (*p)[</a:t>
            </a:r>
            <a:r>
              <a:rPr kumimoji="0" lang="en-US" altLang="zh-CN">
                <a:solidFill>
                  <a:schemeClr val="accent2"/>
                </a:solidFill>
                <a:effectLst>
                  <a:outerShdw blurRad="38100" dist="38100" dir="2700000" algn="tl">
                    <a:srgbClr val="C0C0C0"/>
                  </a:outerShdw>
                </a:effectLst>
                <a:ea typeface="隶书" charset="0"/>
              </a:rPr>
              <a:t>4</a:t>
            </a:r>
            <a:r>
              <a:rPr kumimoji="0" lang="en-US" altLang="zh-CN">
                <a:effectLst>
                  <a:outerShdw blurRad="38100" dist="38100" dir="2700000" algn="tl">
                    <a:srgbClr val="C0C0C0"/>
                  </a:outerShdw>
                </a:effectLst>
                <a:ea typeface="隶书" charset="0"/>
              </a:rPr>
              <a:t>]=a;</a:t>
            </a:r>
          </a:p>
        </p:txBody>
      </p:sp>
      <p:grpSp>
        <p:nvGrpSpPr>
          <p:cNvPr id="2" name="Group 45"/>
          <p:cNvGrpSpPr>
            <a:grpSpLocks/>
          </p:cNvGrpSpPr>
          <p:nvPr/>
        </p:nvGrpSpPr>
        <p:grpSpPr bwMode="auto">
          <a:xfrm>
            <a:off x="4310063" y="1319213"/>
            <a:ext cx="2859087" cy="5538787"/>
            <a:chOff x="2715" y="363"/>
            <a:chExt cx="1801" cy="3489"/>
          </a:xfrm>
        </p:grpSpPr>
        <p:grpSp>
          <p:nvGrpSpPr>
            <p:cNvPr id="147474" name="Group 46"/>
            <p:cNvGrpSpPr>
              <a:grpSpLocks/>
            </p:cNvGrpSpPr>
            <p:nvPr/>
          </p:nvGrpSpPr>
          <p:grpSpPr bwMode="auto">
            <a:xfrm>
              <a:off x="3118" y="363"/>
              <a:ext cx="851" cy="3489"/>
              <a:chOff x="3332" y="597"/>
              <a:chExt cx="851" cy="3489"/>
            </a:xfrm>
          </p:grpSpPr>
          <p:sp>
            <p:nvSpPr>
              <p:cNvPr id="30767" name="Text Box 47"/>
              <p:cNvSpPr txBox="1">
                <a:spLocks noChangeArrowheads="1"/>
              </p:cNvSpPr>
              <p:nvPr/>
            </p:nvSpPr>
            <p:spPr bwMode="auto">
              <a:xfrm>
                <a:off x="3332" y="597"/>
                <a:ext cx="851"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a[3][4];</a:t>
                </a:r>
              </a:p>
            </p:txBody>
          </p:sp>
          <p:sp>
            <p:nvSpPr>
              <p:cNvPr id="30768" name="Rectangle 48"/>
              <p:cNvSpPr>
                <a:spLocks noChangeArrowheads="1"/>
              </p:cNvSpPr>
              <p:nvPr/>
            </p:nvSpPr>
            <p:spPr bwMode="auto">
              <a:xfrm>
                <a:off x="3355" y="853"/>
                <a:ext cx="747" cy="3233"/>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0769" name="Line 49"/>
              <p:cNvSpPr>
                <a:spLocks noChangeShapeType="1"/>
              </p:cNvSpPr>
              <p:nvPr/>
            </p:nvSpPr>
            <p:spPr bwMode="auto">
              <a:xfrm>
                <a:off x="3370" y="110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0" name="Line 50"/>
              <p:cNvSpPr>
                <a:spLocks noChangeShapeType="1"/>
              </p:cNvSpPr>
              <p:nvPr/>
            </p:nvSpPr>
            <p:spPr bwMode="auto">
              <a:xfrm>
                <a:off x="3358" y="137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1" name="Line 51"/>
              <p:cNvSpPr>
                <a:spLocks noChangeShapeType="1"/>
              </p:cNvSpPr>
              <p:nvPr/>
            </p:nvSpPr>
            <p:spPr bwMode="auto">
              <a:xfrm>
                <a:off x="3358" y="1928"/>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2" name="Line 52"/>
              <p:cNvSpPr>
                <a:spLocks noChangeShapeType="1"/>
              </p:cNvSpPr>
              <p:nvPr/>
            </p:nvSpPr>
            <p:spPr bwMode="auto">
              <a:xfrm>
                <a:off x="3358" y="2204"/>
                <a:ext cx="73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3" name="Line 53"/>
              <p:cNvSpPr>
                <a:spLocks noChangeShapeType="1"/>
              </p:cNvSpPr>
              <p:nvPr/>
            </p:nvSpPr>
            <p:spPr bwMode="auto">
              <a:xfrm>
                <a:off x="3358" y="2479"/>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4" name="Line 54"/>
              <p:cNvSpPr>
                <a:spLocks noChangeShapeType="1"/>
              </p:cNvSpPr>
              <p:nvPr/>
            </p:nvSpPr>
            <p:spPr bwMode="auto">
              <a:xfrm>
                <a:off x="3358" y="3030"/>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5" name="Line 55"/>
              <p:cNvSpPr>
                <a:spLocks noChangeShapeType="1"/>
              </p:cNvSpPr>
              <p:nvPr/>
            </p:nvSpPr>
            <p:spPr bwMode="auto">
              <a:xfrm flipV="1">
                <a:off x="3358" y="3305"/>
                <a:ext cx="754"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6" name="Line 56"/>
              <p:cNvSpPr>
                <a:spLocks noChangeShapeType="1"/>
              </p:cNvSpPr>
              <p:nvPr/>
            </p:nvSpPr>
            <p:spPr bwMode="auto">
              <a:xfrm>
                <a:off x="3358" y="3581"/>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77" name="Text Box 57"/>
              <p:cNvSpPr txBox="1">
                <a:spLocks noChangeArrowheads="1"/>
              </p:cNvSpPr>
              <p:nvPr/>
            </p:nvSpPr>
            <p:spPr bwMode="auto">
              <a:xfrm>
                <a:off x="3483" y="85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[0]</a:t>
                </a:r>
              </a:p>
            </p:txBody>
          </p:sp>
          <p:sp>
            <p:nvSpPr>
              <p:cNvPr id="30778" name="Text Box 58"/>
              <p:cNvSpPr txBox="1">
                <a:spLocks noChangeArrowheads="1"/>
              </p:cNvSpPr>
              <p:nvPr/>
            </p:nvSpPr>
            <p:spPr bwMode="auto">
              <a:xfrm>
                <a:off x="3483" y="112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[1]</a:t>
                </a:r>
              </a:p>
            </p:txBody>
          </p:sp>
          <p:sp>
            <p:nvSpPr>
              <p:cNvPr id="30779" name="Text Box 59"/>
              <p:cNvSpPr txBox="1">
                <a:spLocks noChangeArrowheads="1"/>
              </p:cNvSpPr>
              <p:nvPr/>
            </p:nvSpPr>
            <p:spPr bwMode="auto">
              <a:xfrm>
                <a:off x="3483" y="193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[0]</a:t>
                </a:r>
              </a:p>
            </p:txBody>
          </p:sp>
          <p:sp>
            <p:nvSpPr>
              <p:cNvPr id="30780" name="Text Box 60"/>
              <p:cNvSpPr txBox="1">
                <a:spLocks noChangeArrowheads="1"/>
              </p:cNvSpPr>
              <p:nvPr/>
            </p:nvSpPr>
            <p:spPr bwMode="auto">
              <a:xfrm>
                <a:off x="3483" y="220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[1]</a:t>
                </a:r>
              </a:p>
            </p:txBody>
          </p:sp>
          <p:sp>
            <p:nvSpPr>
              <p:cNvPr id="30781" name="Text Box 61"/>
              <p:cNvSpPr txBox="1">
                <a:spLocks noChangeArrowheads="1"/>
              </p:cNvSpPr>
              <p:nvPr/>
            </p:nvSpPr>
            <p:spPr bwMode="auto">
              <a:xfrm>
                <a:off x="3483" y="301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[0]</a:t>
                </a:r>
              </a:p>
            </p:txBody>
          </p:sp>
          <p:sp>
            <p:nvSpPr>
              <p:cNvPr id="30782" name="Text Box 62"/>
              <p:cNvSpPr txBox="1">
                <a:spLocks noChangeArrowheads="1"/>
              </p:cNvSpPr>
              <p:nvPr/>
            </p:nvSpPr>
            <p:spPr bwMode="auto">
              <a:xfrm>
                <a:off x="3483" y="328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[1]</a:t>
                </a:r>
              </a:p>
            </p:txBody>
          </p:sp>
          <p:sp>
            <p:nvSpPr>
              <p:cNvPr id="30783" name="Line 63"/>
              <p:cNvSpPr>
                <a:spLocks noChangeShapeType="1"/>
              </p:cNvSpPr>
              <p:nvPr/>
            </p:nvSpPr>
            <p:spPr bwMode="auto">
              <a:xfrm>
                <a:off x="3358" y="1653"/>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84" name="Line 64"/>
              <p:cNvSpPr>
                <a:spLocks noChangeShapeType="1"/>
              </p:cNvSpPr>
              <p:nvPr/>
            </p:nvSpPr>
            <p:spPr bwMode="auto">
              <a:xfrm>
                <a:off x="3358" y="2754"/>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85" name="Line 65"/>
              <p:cNvSpPr>
                <a:spLocks noChangeShapeType="1"/>
              </p:cNvSpPr>
              <p:nvPr/>
            </p:nvSpPr>
            <p:spPr bwMode="auto">
              <a:xfrm>
                <a:off x="3370" y="3857"/>
                <a:ext cx="74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30786" name="Text Box 66"/>
              <p:cNvSpPr txBox="1">
                <a:spLocks noChangeArrowheads="1"/>
              </p:cNvSpPr>
              <p:nvPr/>
            </p:nvSpPr>
            <p:spPr bwMode="auto">
              <a:xfrm>
                <a:off x="3483" y="1394"/>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[2]</a:t>
                </a:r>
              </a:p>
            </p:txBody>
          </p:sp>
          <p:sp>
            <p:nvSpPr>
              <p:cNvPr id="30787" name="Text Box 67"/>
              <p:cNvSpPr txBox="1">
                <a:spLocks noChangeArrowheads="1"/>
              </p:cNvSpPr>
              <p:nvPr/>
            </p:nvSpPr>
            <p:spPr bwMode="auto">
              <a:xfrm>
                <a:off x="3483" y="1665"/>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a[0]</a:t>
                </a:r>
                <a:r>
                  <a:rPr kumimoji="0" lang="en-US" altLang="zh-CN" sz="2000">
                    <a:effectLst>
                      <a:outerShdw blurRad="38100" dist="38100" dir="2700000" algn="tl">
                        <a:srgbClr val="C0C0C0"/>
                      </a:outerShdw>
                    </a:effectLst>
                  </a:rPr>
                  <a:t>[3]</a:t>
                </a:r>
              </a:p>
            </p:txBody>
          </p:sp>
          <p:sp>
            <p:nvSpPr>
              <p:cNvPr id="30788" name="Text Box 68"/>
              <p:cNvSpPr txBox="1">
                <a:spLocks noChangeArrowheads="1"/>
              </p:cNvSpPr>
              <p:nvPr/>
            </p:nvSpPr>
            <p:spPr bwMode="auto">
              <a:xfrm>
                <a:off x="3483" y="247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[2]</a:t>
                </a:r>
              </a:p>
            </p:txBody>
          </p:sp>
          <p:sp>
            <p:nvSpPr>
              <p:cNvPr id="30789" name="Text Box 69"/>
              <p:cNvSpPr txBox="1">
                <a:spLocks noChangeArrowheads="1"/>
              </p:cNvSpPr>
              <p:nvPr/>
            </p:nvSpPr>
            <p:spPr bwMode="auto">
              <a:xfrm>
                <a:off x="3483" y="2746"/>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339933"/>
                    </a:solidFill>
                    <a:effectLst>
                      <a:outerShdw blurRad="38100" dist="38100" dir="2700000" algn="tl">
                        <a:srgbClr val="C0C0C0"/>
                      </a:outerShdw>
                    </a:effectLst>
                  </a:rPr>
                  <a:t>a[1]</a:t>
                </a:r>
                <a:r>
                  <a:rPr kumimoji="0" lang="en-US" altLang="zh-CN" sz="2000">
                    <a:effectLst>
                      <a:outerShdw blurRad="38100" dist="38100" dir="2700000" algn="tl">
                        <a:srgbClr val="C0C0C0"/>
                      </a:outerShdw>
                    </a:effectLst>
                  </a:rPr>
                  <a:t>[3]</a:t>
                </a:r>
              </a:p>
            </p:txBody>
          </p:sp>
          <p:sp>
            <p:nvSpPr>
              <p:cNvPr id="30790" name="Text Box 70"/>
              <p:cNvSpPr txBox="1">
                <a:spLocks noChangeArrowheads="1"/>
              </p:cNvSpPr>
              <p:nvPr/>
            </p:nvSpPr>
            <p:spPr bwMode="auto">
              <a:xfrm>
                <a:off x="3483" y="3557"/>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[2]</a:t>
                </a:r>
              </a:p>
            </p:txBody>
          </p:sp>
          <p:sp>
            <p:nvSpPr>
              <p:cNvPr id="30791" name="Text Box 71"/>
              <p:cNvSpPr txBox="1">
                <a:spLocks noChangeArrowheads="1"/>
              </p:cNvSpPr>
              <p:nvPr/>
            </p:nvSpPr>
            <p:spPr bwMode="auto">
              <a:xfrm>
                <a:off x="3483" y="3828"/>
                <a:ext cx="55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FF9900"/>
                    </a:solidFill>
                    <a:effectLst>
                      <a:outerShdw blurRad="38100" dist="38100" dir="2700000" algn="tl">
                        <a:srgbClr val="C0C0C0"/>
                      </a:outerShdw>
                    </a:effectLst>
                  </a:rPr>
                  <a:t>a[2]</a:t>
                </a:r>
                <a:r>
                  <a:rPr kumimoji="0" lang="en-US" altLang="zh-CN" sz="2000">
                    <a:effectLst>
                      <a:outerShdw blurRad="38100" dist="38100" dir="2700000" algn="tl">
                        <a:srgbClr val="C0C0C0"/>
                      </a:outerShdw>
                    </a:effectLst>
                  </a:rPr>
                  <a:t>[3]</a:t>
                </a:r>
              </a:p>
            </p:txBody>
          </p:sp>
        </p:grpSp>
        <p:grpSp>
          <p:nvGrpSpPr>
            <p:cNvPr id="147475" name="Group 72"/>
            <p:cNvGrpSpPr>
              <a:grpSpLocks/>
            </p:cNvGrpSpPr>
            <p:nvPr/>
          </p:nvGrpSpPr>
          <p:grpSpPr bwMode="auto">
            <a:xfrm>
              <a:off x="2715" y="492"/>
              <a:ext cx="403" cy="2448"/>
              <a:chOff x="2715" y="492"/>
              <a:chExt cx="403" cy="2448"/>
            </a:xfrm>
          </p:grpSpPr>
          <p:sp>
            <p:nvSpPr>
              <p:cNvPr id="30793" name="Text Box 73"/>
              <p:cNvSpPr txBox="1">
                <a:spLocks noChangeArrowheads="1"/>
              </p:cNvSpPr>
              <p:nvPr/>
            </p:nvSpPr>
            <p:spPr bwMode="auto">
              <a:xfrm>
                <a:off x="2817" y="492"/>
                <a:ext cx="199"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a:t>
                </a:r>
              </a:p>
            </p:txBody>
          </p:sp>
          <p:sp>
            <p:nvSpPr>
              <p:cNvPr id="30794" name="Text Box 74"/>
              <p:cNvSpPr txBox="1">
                <a:spLocks noChangeArrowheads="1"/>
              </p:cNvSpPr>
              <p:nvPr/>
            </p:nvSpPr>
            <p:spPr bwMode="auto">
              <a:xfrm>
                <a:off x="2715" y="1572"/>
                <a:ext cx="40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a+1</a:t>
                </a:r>
              </a:p>
            </p:txBody>
          </p:sp>
          <p:sp>
            <p:nvSpPr>
              <p:cNvPr id="30795" name="Text Box 75"/>
              <p:cNvSpPr txBox="1">
                <a:spLocks noChangeArrowheads="1"/>
              </p:cNvSpPr>
              <p:nvPr/>
            </p:nvSpPr>
            <p:spPr bwMode="auto">
              <a:xfrm>
                <a:off x="2715" y="2652"/>
                <a:ext cx="403"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a+2</a:t>
                </a:r>
              </a:p>
            </p:txBody>
          </p:sp>
        </p:grpSp>
        <p:sp>
          <p:nvSpPr>
            <p:cNvPr id="30796" name="Line 76"/>
            <p:cNvSpPr>
              <a:spLocks noChangeShapeType="1"/>
            </p:cNvSpPr>
            <p:nvPr/>
          </p:nvSpPr>
          <p:spPr bwMode="auto">
            <a:xfrm flipH="1">
              <a:off x="3888" y="636"/>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nvGrpSpPr>
            <p:cNvPr id="147477" name="Group 77"/>
            <p:cNvGrpSpPr>
              <a:grpSpLocks/>
            </p:cNvGrpSpPr>
            <p:nvPr/>
          </p:nvGrpSpPr>
          <p:grpSpPr bwMode="auto">
            <a:xfrm>
              <a:off x="4102" y="492"/>
              <a:ext cx="414" cy="2448"/>
              <a:chOff x="2710" y="492"/>
              <a:chExt cx="414" cy="2448"/>
            </a:xfrm>
          </p:grpSpPr>
          <p:sp>
            <p:nvSpPr>
              <p:cNvPr id="30798" name="Text Box 78"/>
              <p:cNvSpPr txBox="1">
                <a:spLocks noChangeArrowheads="1"/>
              </p:cNvSpPr>
              <p:nvPr/>
            </p:nvSpPr>
            <p:spPr bwMode="auto">
              <a:xfrm>
                <a:off x="2812" y="492"/>
                <a:ext cx="210"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a:t>
                </a:r>
              </a:p>
            </p:txBody>
          </p:sp>
          <p:sp>
            <p:nvSpPr>
              <p:cNvPr id="30799" name="Text Box 79"/>
              <p:cNvSpPr txBox="1">
                <a:spLocks noChangeArrowheads="1"/>
              </p:cNvSpPr>
              <p:nvPr/>
            </p:nvSpPr>
            <p:spPr bwMode="auto">
              <a:xfrm>
                <a:off x="2710" y="1572"/>
                <a:ext cx="41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p+1</a:t>
                </a:r>
              </a:p>
            </p:txBody>
          </p:sp>
          <p:sp>
            <p:nvSpPr>
              <p:cNvPr id="30800" name="Text Box 80"/>
              <p:cNvSpPr txBox="1">
                <a:spLocks noChangeArrowheads="1"/>
              </p:cNvSpPr>
              <p:nvPr/>
            </p:nvSpPr>
            <p:spPr bwMode="auto">
              <a:xfrm>
                <a:off x="2710" y="2652"/>
                <a:ext cx="41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p+2</a:t>
                </a:r>
              </a:p>
            </p:txBody>
          </p:sp>
        </p:grpSp>
        <p:sp>
          <p:nvSpPr>
            <p:cNvPr id="30801" name="Line 81"/>
            <p:cNvSpPr>
              <a:spLocks noChangeShapeType="1"/>
            </p:cNvSpPr>
            <p:nvPr/>
          </p:nvSpPr>
          <p:spPr bwMode="auto">
            <a:xfrm flipH="1">
              <a:off x="3888" y="1722"/>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30802" name="Line 82"/>
            <p:cNvSpPr>
              <a:spLocks noChangeShapeType="1"/>
            </p:cNvSpPr>
            <p:nvPr/>
          </p:nvSpPr>
          <p:spPr bwMode="auto">
            <a:xfrm flipH="1">
              <a:off x="3888" y="2808"/>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grpSp>
      <p:grpSp>
        <p:nvGrpSpPr>
          <p:cNvPr id="6" name="Group 83"/>
          <p:cNvGrpSpPr>
            <a:grpSpLocks/>
          </p:cNvGrpSpPr>
          <p:nvPr/>
        </p:nvGrpSpPr>
        <p:grpSpPr bwMode="auto">
          <a:xfrm>
            <a:off x="6143625" y="1857375"/>
            <a:ext cx="3000375" cy="2671763"/>
            <a:chOff x="3870" y="576"/>
            <a:chExt cx="1890" cy="1683"/>
          </a:xfrm>
        </p:grpSpPr>
        <p:sp>
          <p:nvSpPr>
            <p:cNvPr id="30804" name="Line 84"/>
            <p:cNvSpPr>
              <a:spLocks noChangeShapeType="1"/>
            </p:cNvSpPr>
            <p:nvPr/>
          </p:nvSpPr>
          <p:spPr bwMode="auto">
            <a:xfrm flipH="1">
              <a:off x="3876" y="756"/>
              <a:ext cx="300" cy="0"/>
            </a:xfrm>
            <a:prstGeom prst="line">
              <a:avLst/>
            </a:prstGeom>
            <a:noFill/>
            <a:ln w="38100">
              <a:solidFill>
                <a:schemeClr val="accent2"/>
              </a:solidFill>
              <a:round/>
              <a:headEnd type="none" w="lg" len="lg"/>
              <a:tailEnd type="triangle" w="med" len="me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0805" name="Text Box 85"/>
            <p:cNvSpPr txBox="1">
              <a:spLocks noChangeArrowheads="1"/>
            </p:cNvSpPr>
            <p:nvPr/>
          </p:nvSpPr>
          <p:spPr bwMode="auto">
            <a:xfrm>
              <a:off x="4127" y="576"/>
              <a:ext cx="127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p[0]+1</a:t>
              </a:r>
              <a:r>
                <a:rPr kumimoji="0" lang="zh-CN" altLang="en-US">
                  <a:effectLst>
                    <a:outerShdw blurRad="38100" dist="38100" dir="2700000" algn="tl">
                      <a:srgbClr val="C0C0C0"/>
                    </a:outerShdw>
                  </a:effectLst>
                  <a:ea typeface="隶书" charset="0"/>
                </a:rPr>
                <a:t>或</a:t>
              </a:r>
              <a:r>
                <a:rPr kumimoji="0" lang="zh-CN" altLang="zh-CN">
                  <a:effectLst>
                    <a:outerShdw blurRad="38100" dist="38100" dir="2700000" algn="tl">
                      <a:srgbClr val="C0C0C0"/>
                    </a:outerShdw>
                  </a:effectLst>
                  <a:ea typeface="隶书" charset="0"/>
                </a:rPr>
                <a:t> </a:t>
              </a:r>
              <a:r>
                <a:rPr kumimoji="0" lang="zh-CN" altLang="en-US">
                  <a:effectLst>
                    <a:outerShdw blurRad="38100" dist="38100" dir="2700000" algn="tl">
                      <a:srgbClr val="C0C0C0"/>
                    </a:outerShdw>
                  </a:effectLst>
                  <a:ea typeface="隶书" charset="0"/>
                </a:rPr>
                <a:t>*</a:t>
              </a:r>
              <a:r>
                <a:rPr kumimoji="0" lang="en-US" altLang="zh-CN">
                  <a:effectLst>
                    <a:outerShdw blurRad="38100" dist="38100" dir="2700000" algn="tl">
                      <a:srgbClr val="C0C0C0"/>
                    </a:outerShdw>
                  </a:effectLst>
                  <a:ea typeface="隶书" charset="0"/>
                </a:rPr>
                <a:t>p+1</a:t>
              </a:r>
            </a:p>
          </p:txBody>
        </p:sp>
        <p:sp>
          <p:nvSpPr>
            <p:cNvPr id="30806" name="Line 86"/>
            <p:cNvSpPr>
              <a:spLocks noChangeShapeType="1"/>
            </p:cNvSpPr>
            <p:nvPr/>
          </p:nvSpPr>
          <p:spPr bwMode="auto">
            <a:xfrm flipH="1">
              <a:off x="3870" y="2151"/>
              <a:ext cx="300" cy="0"/>
            </a:xfrm>
            <a:prstGeom prst="line">
              <a:avLst/>
            </a:prstGeom>
            <a:noFill/>
            <a:ln w="38100">
              <a:solidFill>
                <a:schemeClr val="accent2"/>
              </a:solidFill>
              <a:round/>
              <a:headEnd type="none" w="lg" len="lg"/>
              <a:tailEnd type="triangle" w="med" len="me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0807" name="Text Box 87"/>
            <p:cNvSpPr txBox="1">
              <a:spLocks noChangeArrowheads="1"/>
            </p:cNvSpPr>
            <p:nvPr/>
          </p:nvSpPr>
          <p:spPr bwMode="auto">
            <a:xfrm>
              <a:off x="4154" y="1971"/>
              <a:ext cx="1606"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p[1]+2</a:t>
              </a:r>
              <a:r>
                <a:rPr kumimoji="0" lang="zh-CN" altLang="en-US">
                  <a:effectLst>
                    <a:outerShdw blurRad="38100" dist="38100" dir="2700000" algn="tl">
                      <a:srgbClr val="C0C0C0"/>
                    </a:outerShdw>
                  </a:effectLst>
                  <a:ea typeface="隶书" charset="0"/>
                </a:rPr>
                <a:t>或</a:t>
              </a:r>
              <a:r>
                <a:rPr kumimoji="0" lang="zh-CN" altLang="zh-CN">
                  <a:effectLst>
                    <a:outerShdw blurRad="38100" dist="38100" dir="2700000" algn="tl">
                      <a:srgbClr val="C0C0C0"/>
                    </a:outerShdw>
                  </a:effectLst>
                  <a:ea typeface="隶书" charset="0"/>
                </a:rPr>
                <a:t> </a:t>
              </a:r>
              <a:r>
                <a:rPr kumimoji="0" lang="zh-CN" altLang="en-US">
                  <a:effectLst>
                    <a:outerShdw blurRad="38100" dist="38100" dir="2700000" algn="tl">
                      <a:srgbClr val="C0C0C0"/>
                    </a:outerShdw>
                  </a:effectLst>
                  <a:ea typeface="隶书" charset="0"/>
                </a:rPr>
                <a:t>*</a:t>
              </a:r>
              <a:r>
                <a:rPr kumimoji="0" lang="en-US" altLang="zh-CN">
                  <a:effectLst>
                    <a:outerShdw blurRad="38100" dist="38100" dir="2700000" algn="tl">
                      <a:srgbClr val="C0C0C0"/>
                    </a:outerShdw>
                  </a:effectLst>
                  <a:ea typeface="隶书" charset="0"/>
                </a:rPr>
                <a:t>(p+1)+2</a:t>
              </a:r>
            </a:p>
          </p:txBody>
        </p:sp>
      </p:grpSp>
      <p:grpSp>
        <p:nvGrpSpPr>
          <p:cNvPr id="7" name="Group 88"/>
          <p:cNvGrpSpPr>
            <a:grpSpLocks/>
          </p:cNvGrpSpPr>
          <p:nvPr/>
        </p:nvGrpSpPr>
        <p:grpSpPr bwMode="auto">
          <a:xfrm>
            <a:off x="6019800" y="2185988"/>
            <a:ext cx="2849563" cy="2747962"/>
            <a:chOff x="3792" y="909"/>
            <a:chExt cx="1795" cy="1731"/>
          </a:xfrm>
        </p:grpSpPr>
        <p:sp>
          <p:nvSpPr>
            <p:cNvPr id="30809" name="Line 89"/>
            <p:cNvSpPr>
              <a:spLocks noChangeShapeType="1"/>
            </p:cNvSpPr>
            <p:nvPr/>
          </p:nvSpPr>
          <p:spPr bwMode="auto">
            <a:xfrm flipH="1">
              <a:off x="3804" y="1056"/>
              <a:ext cx="300" cy="0"/>
            </a:xfrm>
            <a:prstGeom prst="line">
              <a:avLst/>
            </a:prstGeom>
            <a:noFill/>
            <a:ln w="38100">
              <a:solidFill>
                <a:srgbClr val="339933"/>
              </a:solidFill>
              <a:round/>
              <a:headEnd type="none" w="lg" len="lg"/>
              <a:tailEnd type="triangle" w="med" len="me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0810" name="Text Box 90"/>
            <p:cNvSpPr txBox="1">
              <a:spLocks noChangeArrowheads="1"/>
            </p:cNvSpPr>
            <p:nvPr/>
          </p:nvSpPr>
          <p:spPr bwMode="auto">
            <a:xfrm>
              <a:off x="4069" y="909"/>
              <a:ext cx="1518"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*(*p+1)</a:t>
              </a:r>
              <a:r>
                <a:rPr kumimoji="0" lang="zh-CN" altLang="en-US">
                  <a:effectLst>
                    <a:outerShdw blurRad="38100" dist="38100" dir="2700000" algn="tl">
                      <a:srgbClr val="C0C0C0"/>
                    </a:outerShdw>
                  </a:effectLst>
                  <a:ea typeface="隶书" charset="0"/>
                </a:rPr>
                <a:t>或</a:t>
              </a:r>
              <a:r>
                <a:rPr kumimoji="0" lang="zh-CN" altLang="zh-CN">
                  <a:effectLst>
                    <a:outerShdw blurRad="38100" dist="38100" dir="2700000" algn="tl">
                      <a:srgbClr val="C0C0C0"/>
                    </a:outerShdw>
                  </a:effectLst>
                  <a:ea typeface="隶书" charset="0"/>
                </a:rPr>
                <a:t> </a:t>
              </a:r>
              <a:r>
                <a:rPr kumimoji="0" lang="en-US" altLang="zh-CN">
                  <a:effectLst>
                    <a:outerShdw blurRad="38100" dist="38100" dir="2700000" algn="tl">
                      <a:srgbClr val="C0C0C0"/>
                    </a:outerShdw>
                  </a:effectLst>
                  <a:ea typeface="隶书" charset="0"/>
                </a:rPr>
                <a:t>(*p)[1]</a:t>
              </a:r>
            </a:p>
          </p:txBody>
        </p:sp>
        <p:sp>
          <p:nvSpPr>
            <p:cNvPr id="30811" name="Line 91"/>
            <p:cNvSpPr>
              <a:spLocks noChangeShapeType="1"/>
            </p:cNvSpPr>
            <p:nvPr/>
          </p:nvSpPr>
          <p:spPr bwMode="auto">
            <a:xfrm flipH="1">
              <a:off x="3792" y="2460"/>
              <a:ext cx="300" cy="0"/>
            </a:xfrm>
            <a:prstGeom prst="line">
              <a:avLst/>
            </a:prstGeom>
            <a:noFill/>
            <a:ln w="38100">
              <a:solidFill>
                <a:srgbClr val="339933"/>
              </a:solidFill>
              <a:round/>
              <a:headEnd type="none" w="lg" len="lg"/>
              <a:tailEnd type="triangle" w="med" len="me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0812" name="Text Box 92"/>
            <p:cNvSpPr txBox="1">
              <a:spLocks noChangeArrowheads="1"/>
            </p:cNvSpPr>
            <p:nvPr/>
          </p:nvSpPr>
          <p:spPr bwMode="auto">
            <a:xfrm>
              <a:off x="4102" y="2352"/>
              <a:ext cx="111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zh-CN">
                  <a:effectLst>
                    <a:outerShdw blurRad="38100" dist="38100" dir="2700000" algn="tl">
                      <a:srgbClr val="C0C0C0"/>
                    </a:outerShdw>
                  </a:effectLst>
                  <a:ea typeface="隶书" charset="0"/>
                </a:rPr>
                <a:t> </a:t>
              </a:r>
              <a:r>
                <a:rPr kumimoji="0" lang="en-US" altLang="zh-CN">
                  <a:effectLst>
                    <a:outerShdw blurRad="38100" dist="38100" dir="2700000" algn="tl">
                      <a:srgbClr val="C0C0C0"/>
                    </a:outerShdw>
                  </a:effectLst>
                  <a:ea typeface="隶书" charset="0"/>
                </a:rPr>
                <a:t>*(*(p+1)+2)</a:t>
              </a:r>
            </a:p>
          </p:txBody>
        </p:sp>
      </p:grpSp>
      <p:sp>
        <p:nvSpPr>
          <p:cNvPr id="30813" name="AutoShape 93"/>
          <p:cNvSpPr>
            <a:spLocks noChangeArrowheads="1"/>
          </p:cNvSpPr>
          <p:nvPr/>
        </p:nvSpPr>
        <p:spPr bwMode="auto">
          <a:xfrm>
            <a:off x="881063" y="3370263"/>
            <a:ext cx="3571875" cy="860425"/>
          </a:xfrm>
          <a:prstGeom prst="wedgeRectCallout">
            <a:avLst>
              <a:gd name="adj1" fmla="val -5333"/>
              <a:gd name="adj2" fmla="val -87269"/>
            </a:avLst>
          </a:prstGeom>
          <a:noFill/>
          <a:ln w="38100">
            <a:solidFill>
              <a:srgbClr val="339933"/>
            </a:solidFill>
            <a:miter lim="800000"/>
            <a:headEnd type="none" w="lg" len="lg"/>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一维数组指针变量维数和</a:t>
            </a:r>
          </a:p>
          <a:p>
            <a:pPr algn="ctr" eaLnBrk="1" hangingPunct="1">
              <a:defRPr/>
            </a:pPr>
            <a:r>
              <a:rPr lang="zh-CN" altLang="en-US">
                <a:effectLst>
                  <a:outerShdw blurRad="38100" dist="38100" dir="2700000" algn="tl">
                    <a:srgbClr val="DDDDDD"/>
                  </a:outerShdw>
                </a:effectLst>
                <a:ea typeface="隶书" charset="0"/>
                <a:cs typeface="隶书" charset="0"/>
              </a:rPr>
              <a:t>二维数组</a:t>
            </a:r>
            <a:r>
              <a:rPr lang="zh-CN" altLang="en-US">
                <a:solidFill>
                  <a:srgbClr val="0000FF"/>
                </a:solidFill>
                <a:effectLst>
                  <a:outerShdw blurRad="38100" dist="38100" dir="2700000" algn="tl">
                    <a:srgbClr val="DDDDDD"/>
                  </a:outerShdw>
                </a:effectLst>
                <a:ea typeface="隶书" charset="0"/>
                <a:cs typeface="隶书" charset="0"/>
              </a:rPr>
              <a:t>列数</a:t>
            </a:r>
            <a:r>
              <a:rPr lang="zh-CN" altLang="en-US">
                <a:solidFill>
                  <a:schemeClr val="accent2"/>
                </a:solidFill>
                <a:effectLst>
                  <a:outerShdw blurRad="38100" dist="38100" dir="2700000" algn="tl">
                    <a:srgbClr val="DDDDDD"/>
                  </a:outerShdw>
                </a:effectLst>
                <a:ea typeface="隶书" charset="0"/>
                <a:cs typeface="隶书" charset="0"/>
              </a:rPr>
              <a:t>必须相同</a:t>
            </a:r>
            <a:endParaRPr lang="zh-CN" altLang="en-US">
              <a:effectLst>
                <a:outerShdw blurRad="38100" dist="38100" dir="2700000" algn="tl">
                  <a:srgbClr val="DDDDDD"/>
                </a:outerShdw>
              </a:effectLst>
              <a:ea typeface="隶书" charset="0"/>
              <a:cs typeface="隶书" charset="0"/>
            </a:endParaRPr>
          </a:p>
        </p:txBody>
      </p:sp>
      <p:sp>
        <p:nvSpPr>
          <p:cNvPr id="55" name="Rectangle 2"/>
          <p:cNvSpPr txBox="1">
            <a:spLocks noChangeArrowheads="1"/>
          </p:cNvSpPr>
          <p:nvPr/>
        </p:nvSpPr>
        <p:spPr>
          <a:xfrm>
            <a:off x="681038" y="88900"/>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数组指针</a:t>
            </a:r>
          </a:p>
        </p:txBody>
      </p:sp>
      <p:sp>
        <p:nvSpPr>
          <p:cNvPr id="3" name="日期占位符 2"/>
          <p:cNvSpPr>
            <a:spLocks noGrp="1"/>
          </p:cNvSpPr>
          <p:nvPr>
            <p:ph type="dt" sz="half" idx="10"/>
          </p:nvPr>
        </p:nvSpPr>
        <p:spPr/>
        <p:txBody>
          <a:bodyPr/>
          <a:lstStyle/>
          <a:p>
            <a:fld id="{03235B06-C563-7748-930A-777E5F756129}"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52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anim calcmode="lin" valueType="num">
                                      <p:cBhvr additive="base">
                                        <p:cTn id="7" dur="500" fill="hold"/>
                                        <p:tgtEl>
                                          <p:spTgt spid="3072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0736"/>
                                        </p:tgtEl>
                                        <p:attrNameLst>
                                          <p:attrName>style.visibility</p:attrName>
                                        </p:attrNameLst>
                                      </p:cBhvr>
                                      <p:to>
                                        <p:strVal val="visible"/>
                                      </p:to>
                                    </p:set>
                                    <p:animEffect transition="in" filter="box(out)">
                                      <p:cBhvr>
                                        <p:cTn id="13" dur="500"/>
                                        <p:tgtEl>
                                          <p:spTgt spid="30736"/>
                                        </p:tgtEl>
                                      </p:cBhvr>
                                    </p:animEffect>
                                  </p:childTnLst>
                                  <p:subTnLst>
                                    <p:set>
                                      <p:cBhvr override="childStyle">
                                        <p:cTn dur="1" fill="hold" display="0" masterRel="nextClick" afterEffect="1"/>
                                        <p:tgtEl>
                                          <p:spTgt spid="30736"/>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737"/>
                                        </p:tgtEl>
                                        <p:attrNameLst>
                                          <p:attrName>style.visibility</p:attrName>
                                        </p:attrNameLst>
                                      </p:cBhvr>
                                      <p:to>
                                        <p:strVal val="visible"/>
                                      </p:to>
                                    </p:set>
                                    <p:animEffect transition="in" filter="box(out)">
                                      <p:cBhvr>
                                        <p:cTn id="18" dur="500"/>
                                        <p:tgtEl>
                                          <p:spTgt spid="30737"/>
                                        </p:tgtEl>
                                      </p:cBhvr>
                                    </p:animEffect>
                                  </p:childTnLst>
                                  <p:subTnLst>
                                    <p:set>
                                      <p:cBhvr override="childStyle">
                                        <p:cTn dur="1" fill="hold" display="0" masterRel="nextClick" afterEffect="1"/>
                                        <p:tgtEl>
                                          <p:spTgt spid="30737"/>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0738">
                                            <p:txEl>
                                              <p:pRg st="0" end="0"/>
                                            </p:txEl>
                                          </p:spTgt>
                                        </p:tgtEl>
                                        <p:attrNameLst>
                                          <p:attrName>style.visibility</p:attrName>
                                        </p:attrNameLst>
                                      </p:cBhvr>
                                      <p:to>
                                        <p:strVal val="visible"/>
                                      </p:to>
                                    </p:set>
                                    <p:anim calcmode="lin" valueType="num">
                                      <p:cBhvr additive="base">
                                        <p:cTn id="23" dur="500" fill="hold"/>
                                        <p:tgtEl>
                                          <p:spTgt spid="3073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07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38">
                                            <p:txEl>
                                              <p:pRg st="1" end="1"/>
                                            </p:txEl>
                                          </p:spTgt>
                                        </p:tgtEl>
                                        <p:attrNameLst>
                                          <p:attrName>style.visibility</p:attrName>
                                        </p:attrNameLst>
                                      </p:cBhvr>
                                      <p:to>
                                        <p:strVal val="visible"/>
                                      </p:to>
                                    </p:set>
                                    <p:anim calcmode="lin" valueType="num">
                                      <p:cBhvr additive="base">
                                        <p:cTn id="29" dur="500" fill="hold"/>
                                        <p:tgtEl>
                                          <p:spTgt spid="30738">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73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0813"/>
                                        </p:tgtEl>
                                        <p:attrNameLst>
                                          <p:attrName>style.visibility</p:attrName>
                                        </p:attrNameLst>
                                      </p:cBhvr>
                                      <p:to>
                                        <p:strVal val="visible"/>
                                      </p:to>
                                    </p:set>
                                    <p:animEffect transition="in" filter="box(out)">
                                      <p:cBhvr>
                                        <p:cTn id="35" dur="500"/>
                                        <p:tgtEl>
                                          <p:spTgt spid="30813"/>
                                        </p:tgtEl>
                                      </p:cBhvr>
                                    </p:animEffect>
                                  </p:childTnLst>
                                  <p:subTnLst>
                                    <p:set>
                                      <p:cBhvr override="childStyle">
                                        <p:cTn dur="1" fill="hold" display="0" masterRel="nextClick" afterEffect="1"/>
                                        <p:tgtEl>
                                          <p:spTgt spid="30813"/>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out)">
                                      <p:cBhvr>
                                        <p:cTn id="40" dur="500"/>
                                        <p:tgtEl>
                                          <p:spTgt spid="2"/>
                                        </p:tgtEl>
                                      </p:cBhvr>
                                    </p:animEffect>
                                  </p:childTnLst>
                                  <p:subTnLst>
                                    <p:audio>
                                      <p:cMediaNode>
                                        <p:cTn display="0" masterRel="sameClick">
                                          <p:stCondLst>
                                            <p:cond evt="begin" delay="0">
                                              <p:tn val="38"/>
                                            </p:cond>
                                          </p:stCondLst>
                                          <p:endCondLst>
                                            <p:cond evt="onStopAudio" delay="0">
                                              <p:tgtEl>
                                                <p:sldTgt/>
                                              </p:tgtEl>
                                            </p:cond>
                                          </p:endCondLst>
                                        </p:cTn>
                                        <p:tgtEl>
                                          <p:sndTgt r:embed="rId4"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ox(out)">
                                      <p:cBhvr>
                                        <p:cTn id="45" dur="500"/>
                                        <p:tgtEl>
                                          <p:spTgt spid="6"/>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out)">
                                      <p:cBhvr>
                                        <p:cTn id="50" dur="500"/>
                                        <p:tgtEl>
                                          <p:spTgt spid="7"/>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uiExpand="1" build="p" bldLvl="5" autoUpdateAnimBg="0"/>
      <p:bldP spid="30736" grpId="0" animBg="1" autoUpdateAnimBg="0"/>
      <p:bldP spid="30737" grpId="0" animBg="1" autoUpdateAnimBg="0"/>
      <p:bldP spid="30738" grpId="0" build="p" bldLvl="5" autoUpdateAnimBg="0"/>
      <p:bldP spid="30813"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279400" y="411163"/>
            <a:ext cx="8477250" cy="1914525"/>
          </a:xfrm>
        </p:spPr>
        <p:txBody>
          <a:bodyPr/>
          <a:lstStyle/>
          <a:p>
            <a:pPr lvl="2">
              <a:buFont typeface="Monotype Sorts" charset="0"/>
              <a:buChar char=""/>
              <a:defRPr/>
            </a:pPr>
            <a:r>
              <a:rPr lang="zh-CN" altLang="en-US" sz="2800">
                <a:effectLst>
                  <a:outerShdw blurRad="38100" dist="38100" dir="2700000" algn="tl">
                    <a:srgbClr val="DDDDDD"/>
                  </a:outerShdw>
                </a:effectLst>
                <a:cs typeface="宋体" charset="0"/>
              </a:rPr>
              <a:t>二维数组的指针作函数参数</a:t>
            </a:r>
          </a:p>
          <a:p>
            <a:pPr lvl="3">
              <a:defRPr/>
            </a:pPr>
            <a:r>
              <a:rPr lang="zh-CN" altLang="en-US" sz="2400">
                <a:effectLst>
                  <a:outerShdw blurRad="38100" dist="38100" dir="2700000" algn="tl">
                    <a:srgbClr val="DDDDDD"/>
                  </a:outerShdw>
                </a:effectLst>
                <a:cs typeface="宋体" charset="0"/>
              </a:rPr>
              <a:t>用指向变量的指针变量</a:t>
            </a:r>
          </a:p>
          <a:p>
            <a:pPr lvl="3">
              <a:defRPr/>
            </a:pPr>
            <a:r>
              <a:rPr lang="zh-CN" altLang="en-US" sz="2400">
                <a:effectLst>
                  <a:outerShdw blurRad="38100" dist="38100" dir="2700000" algn="tl">
                    <a:srgbClr val="DDDDDD"/>
                  </a:outerShdw>
                </a:effectLst>
                <a:cs typeface="宋体" charset="0"/>
              </a:rPr>
              <a:t>用指向一维数组的指针变量</a:t>
            </a:r>
          </a:p>
          <a:p>
            <a:pPr lvl="3">
              <a:defRPr/>
            </a:pPr>
            <a:r>
              <a:rPr lang="zh-CN" altLang="en-US" sz="2400">
                <a:effectLst>
                  <a:outerShdw blurRad="38100" dist="38100" dir="2700000" algn="tl">
                    <a:srgbClr val="DDDDDD"/>
                  </a:outerShdw>
                </a:effectLst>
                <a:cs typeface="宋体" charset="0"/>
              </a:rPr>
              <a:t>用二维数组名</a:t>
            </a:r>
          </a:p>
        </p:txBody>
      </p:sp>
      <p:grpSp>
        <p:nvGrpSpPr>
          <p:cNvPr id="2" name="Group 32"/>
          <p:cNvGrpSpPr>
            <a:grpSpLocks/>
          </p:cNvGrpSpPr>
          <p:nvPr/>
        </p:nvGrpSpPr>
        <p:grpSpPr bwMode="auto">
          <a:xfrm>
            <a:off x="1344613" y="2190750"/>
            <a:ext cx="6281737" cy="3617913"/>
            <a:chOff x="1027" y="1428"/>
            <a:chExt cx="3957" cy="2279"/>
          </a:xfrm>
        </p:grpSpPr>
        <p:sp>
          <p:nvSpPr>
            <p:cNvPr id="31756" name="Rectangle 12"/>
            <p:cNvSpPr>
              <a:spLocks noChangeArrowheads="1"/>
            </p:cNvSpPr>
            <p:nvPr/>
          </p:nvSpPr>
          <p:spPr bwMode="auto">
            <a:xfrm>
              <a:off x="1188" y="1717"/>
              <a:ext cx="3777" cy="1990"/>
            </a:xfrm>
            <a:prstGeom prst="rect">
              <a:avLst/>
            </a:prstGeom>
            <a:solidFill>
              <a:schemeClr val="bg1"/>
            </a:solidFill>
            <a:ln w="38100">
              <a:solidFill>
                <a:srgbClr val="339966"/>
              </a:solidFill>
              <a:miter lim="800000"/>
              <a:headEnd type="none" w="lg" len="lg"/>
              <a:tailEnd/>
            </a:ln>
            <a:effectLst/>
          </p:spPr>
          <p:txBody>
            <a:bodyPr lIns="90000" tIns="46800" rIns="90000" bIns="46800" anchor="ct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1757" name="Line 13"/>
            <p:cNvSpPr>
              <a:spLocks noChangeShapeType="1"/>
            </p:cNvSpPr>
            <p:nvPr/>
          </p:nvSpPr>
          <p:spPr bwMode="auto">
            <a:xfrm flipH="1">
              <a:off x="3083" y="1717"/>
              <a:ext cx="12" cy="1978"/>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58" name="Line 14"/>
            <p:cNvSpPr>
              <a:spLocks noChangeShapeType="1"/>
            </p:cNvSpPr>
            <p:nvPr/>
          </p:nvSpPr>
          <p:spPr bwMode="auto">
            <a:xfrm>
              <a:off x="1188" y="208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59" name="Line 15"/>
            <p:cNvSpPr>
              <a:spLocks noChangeShapeType="1"/>
            </p:cNvSpPr>
            <p:nvPr/>
          </p:nvSpPr>
          <p:spPr bwMode="auto">
            <a:xfrm>
              <a:off x="1188" y="240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60" name="Line 16"/>
            <p:cNvSpPr>
              <a:spLocks noChangeShapeType="1"/>
            </p:cNvSpPr>
            <p:nvPr/>
          </p:nvSpPr>
          <p:spPr bwMode="auto">
            <a:xfrm>
              <a:off x="1188" y="272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61" name="Line 17"/>
            <p:cNvSpPr>
              <a:spLocks noChangeShapeType="1"/>
            </p:cNvSpPr>
            <p:nvPr/>
          </p:nvSpPr>
          <p:spPr bwMode="auto">
            <a:xfrm>
              <a:off x="1207" y="3045"/>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62" name="Text Box 18"/>
            <p:cNvSpPr txBox="1">
              <a:spLocks noChangeArrowheads="1"/>
            </p:cNvSpPr>
            <p:nvPr/>
          </p:nvSpPr>
          <p:spPr bwMode="auto">
            <a:xfrm>
              <a:off x="1853" y="1757"/>
              <a:ext cx="498"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99"/>
                  </a:solidFill>
                  <a:effectLst>
                    <a:outerShdw blurRad="38100" dist="38100" dir="2700000" algn="tl">
                      <a:srgbClr val="DDDDDD"/>
                    </a:outerShdw>
                  </a:effectLst>
                  <a:ea typeface="隶书" charset="0"/>
                  <a:cs typeface="隶书" charset="0"/>
                </a:rPr>
                <a:t>实参</a:t>
              </a:r>
              <a:endParaRPr lang="zh-CN" altLang="en-US">
                <a:effectLst>
                  <a:outerShdw blurRad="38100" dist="38100" dir="2700000" algn="tl">
                    <a:srgbClr val="DDDDDD"/>
                  </a:outerShdw>
                </a:effectLst>
                <a:ea typeface="隶书" charset="0"/>
                <a:cs typeface="隶书" charset="0"/>
              </a:endParaRPr>
            </a:p>
          </p:txBody>
        </p:sp>
        <p:sp>
          <p:nvSpPr>
            <p:cNvPr id="31763" name="Text Box 19"/>
            <p:cNvSpPr txBox="1">
              <a:spLocks noChangeArrowheads="1"/>
            </p:cNvSpPr>
            <p:nvPr/>
          </p:nvSpPr>
          <p:spPr bwMode="auto">
            <a:xfrm>
              <a:off x="3723" y="1757"/>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defRPr/>
              </a:pPr>
              <a:r>
                <a:rPr lang="zh-CN" altLang="en-US">
                  <a:solidFill>
                    <a:srgbClr val="990000"/>
                  </a:solidFill>
                  <a:latin typeface="Times New Roman" pitchFamily="18" charset="0"/>
                  <a:ea typeface="隶书" pitchFamily="49" charset="-122"/>
                </a:rPr>
                <a:t>形参</a:t>
              </a:r>
              <a:endParaRPr lang="zh-CN" altLang="en-US">
                <a:latin typeface="Times New Roman" pitchFamily="18" charset="0"/>
                <a:ea typeface="隶书" pitchFamily="49" charset="-122"/>
              </a:endParaRPr>
            </a:p>
          </p:txBody>
        </p:sp>
        <p:sp>
          <p:nvSpPr>
            <p:cNvPr id="31764" name="Text Box 20"/>
            <p:cNvSpPr txBox="1">
              <a:spLocks noChangeArrowheads="1"/>
            </p:cNvSpPr>
            <p:nvPr/>
          </p:nvSpPr>
          <p:spPr bwMode="auto">
            <a:xfrm>
              <a:off x="3257" y="2075"/>
              <a:ext cx="1436"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rgbClr val="339933"/>
                  </a:solidFill>
                  <a:effectLst>
                    <a:outerShdw blurRad="38100" dist="38100" dir="2700000" algn="tl">
                      <a:srgbClr val="C0C0C0"/>
                    </a:outerShdw>
                  </a:effectLst>
                  <a:ea typeface="隶书" charset="0"/>
                </a:rPr>
                <a:t>数组名</a:t>
              </a:r>
              <a:r>
                <a:rPr kumimoji="0" lang="en-US" altLang="zh-CN">
                  <a:solidFill>
                    <a:srgbClr val="339933"/>
                  </a:solidFill>
                  <a:effectLst>
                    <a:outerShdw blurRad="38100" dist="38100" dir="2700000" algn="tl">
                      <a:srgbClr val="C0C0C0"/>
                    </a:outerShdw>
                  </a:effectLst>
                  <a:ea typeface="隶书" charset="0"/>
                </a:rPr>
                <a:t>int  x[][4]</a:t>
              </a:r>
            </a:p>
          </p:txBody>
        </p:sp>
        <p:sp>
          <p:nvSpPr>
            <p:cNvPr id="31765" name="Text Box 21"/>
            <p:cNvSpPr txBox="1">
              <a:spLocks noChangeArrowheads="1"/>
            </p:cNvSpPr>
            <p:nvPr/>
          </p:nvSpPr>
          <p:spPr bwMode="auto">
            <a:xfrm>
              <a:off x="3114" y="2394"/>
              <a:ext cx="1724"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r>
                <a:rPr lang="en-US" altLang="zh-CN">
                  <a:solidFill>
                    <a:srgbClr val="0000FF"/>
                  </a:solidFill>
                  <a:effectLst>
                    <a:outerShdw blurRad="38100" dist="38100" dir="2700000" algn="tl">
                      <a:srgbClr val="DDDDDD"/>
                    </a:outerShdw>
                  </a:effectLst>
                  <a:ea typeface="隶书" charset="0"/>
                  <a:cs typeface="隶书" charset="0"/>
                </a:rPr>
                <a:t>int  (*q)[4]</a:t>
              </a:r>
              <a:endParaRPr lang="en-US" altLang="zh-CN">
                <a:effectLst>
                  <a:outerShdw blurRad="38100" dist="38100" dir="2700000" algn="tl">
                    <a:srgbClr val="DDDDDD"/>
                  </a:outerShdw>
                </a:effectLst>
                <a:ea typeface="隶书" charset="0"/>
                <a:cs typeface="隶书" charset="0"/>
              </a:endParaRPr>
            </a:p>
          </p:txBody>
        </p:sp>
        <p:sp>
          <p:nvSpPr>
            <p:cNvPr id="31766" name="Text Box 22"/>
            <p:cNvSpPr txBox="1">
              <a:spLocks noChangeArrowheads="1"/>
            </p:cNvSpPr>
            <p:nvPr/>
          </p:nvSpPr>
          <p:spPr bwMode="auto">
            <a:xfrm>
              <a:off x="3256" y="2712"/>
              <a:ext cx="1436"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rgbClr val="339933"/>
                  </a:solidFill>
                  <a:effectLst>
                    <a:outerShdw blurRad="38100" dist="38100" dir="2700000" algn="tl">
                      <a:srgbClr val="C0C0C0"/>
                    </a:outerShdw>
                  </a:effectLst>
                  <a:ea typeface="隶书" charset="0"/>
                </a:rPr>
                <a:t>数组名</a:t>
              </a:r>
              <a:r>
                <a:rPr kumimoji="0" lang="en-US" altLang="zh-CN">
                  <a:solidFill>
                    <a:srgbClr val="339933"/>
                  </a:solidFill>
                  <a:effectLst>
                    <a:outerShdw blurRad="38100" dist="38100" dir="2700000" algn="tl">
                      <a:srgbClr val="C0C0C0"/>
                    </a:outerShdw>
                  </a:effectLst>
                  <a:ea typeface="隶书" charset="0"/>
                </a:rPr>
                <a:t>int  x[][4]</a:t>
              </a:r>
            </a:p>
          </p:txBody>
        </p:sp>
        <p:sp>
          <p:nvSpPr>
            <p:cNvPr id="31767" name="Text Box 23"/>
            <p:cNvSpPr txBox="1">
              <a:spLocks noChangeArrowheads="1"/>
            </p:cNvSpPr>
            <p:nvPr/>
          </p:nvSpPr>
          <p:spPr bwMode="auto">
            <a:xfrm>
              <a:off x="3136" y="3030"/>
              <a:ext cx="1676"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rgbClr val="0000FF"/>
                  </a:solidFill>
                  <a:effectLst>
                    <a:outerShdw blurRad="38100" dist="38100" dir="2700000" algn="tl">
                      <a:srgbClr val="C0C0C0"/>
                    </a:outerShdw>
                  </a:effectLst>
                  <a:ea typeface="隶书" charset="0"/>
                </a:rPr>
                <a:t>指针变量</a:t>
              </a:r>
              <a:r>
                <a:rPr kumimoji="0" lang="en-US" altLang="zh-CN">
                  <a:solidFill>
                    <a:srgbClr val="0000FF"/>
                  </a:solidFill>
                  <a:effectLst>
                    <a:outerShdw blurRad="38100" dist="38100" dir="2700000" algn="tl">
                      <a:srgbClr val="C0C0C0"/>
                    </a:outerShdw>
                  </a:effectLst>
                  <a:ea typeface="隶书" charset="0"/>
                </a:rPr>
                <a:t>int (*q)[4]</a:t>
              </a:r>
            </a:p>
          </p:txBody>
        </p:sp>
        <p:sp>
          <p:nvSpPr>
            <p:cNvPr id="31768" name="Text Box 24"/>
            <p:cNvSpPr txBox="1">
              <a:spLocks noChangeArrowheads="1"/>
            </p:cNvSpPr>
            <p:nvPr/>
          </p:nvSpPr>
          <p:spPr bwMode="auto">
            <a:xfrm>
              <a:off x="1716" y="2075"/>
              <a:ext cx="775"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rgbClr val="339933"/>
                  </a:solidFill>
                  <a:effectLst>
                    <a:outerShdw blurRad="38100" dist="38100" dir="2700000" algn="tl">
                      <a:srgbClr val="C0C0C0"/>
                    </a:outerShdw>
                  </a:effectLst>
                  <a:ea typeface="隶书" charset="0"/>
                </a:rPr>
                <a:t>数组名</a:t>
              </a:r>
              <a:r>
                <a:rPr kumimoji="0" lang="en-US" altLang="zh-CN">
                  <a:solidFill>
                    <a:srgbClr val="339933"/>
                  </a:solidFill>
                  <a:effectLst>
                    <a:outerShdw blurRad="38100" dist="38100" dir="2700000" algn="tl">
                      <a:srgbClr val="C0C0C0"/>
                    </a:outerShdw>
                  </a:effectLst>
                  <a:ea typeface="隶书" charset="0"/>
                </a:rPr>
                <a:t>a</a:t>
              </a:r>
            </a:p>
          </p:txBody>
        </p:sp>
        <p:sp>
          <p:nvSpPr>
            <p:cNvPr id="31769" name="Text Box 25"/>
            <p:cNvSpPr txBox="1">
              <a:spLocks noChangeArrowheads="1"/>
            </p:cNvSpPr>
            <p:nvPr/>
          </p:nvSpPr>
          <p:spPr bwMode="auto">
            <a:xfrm>
              <a:off x="1716" y="2394"/>
              <a:ext cx="775"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339933"/>
                  </a:solidFill>
                  <a:effectLst>
                    <a:outerShdw blurRad="38100" dist="38100" dir="2700000" algn="tl">
                      <a:srgbClr val="DDDDDD"/>
                    </a:outerShdw>
                  </a:effectLst>
                  <a:ea typeface="隶书" charset="0"/>
                  <a:cs typeface="隶书" charset="0"/>
                </a:rPr>
                <a:t>数组名</a:t>
              </a:r>
              <a:r>
                <a:rPr lang="en-US" altLang="zh-CN">
                  <a:solidFill>
                    <a:srgbClr val="339933"/>
                  </a:solidFill>
                  <a:effectLst>
                    <a:outerShdw blurRad="38100" dist="38100" dir="2700000" algn="tl">
                      <a:srgbClr val="DDDDDD"/>
                    </a:outerShdw>
                  </a:effectLst>
                  <a:ea typeface="隶书" charset="0"/>
                  <a:cs typeface="隶书" charset="0"/>
                </a:rPr>
                <a:t>a</a:t>
              </a:r>
              <a:endParaRPr lang="en-US" altLang="zh-CN">
                <a:effectLst>
                  <a:outerShdw blurRad="38100" dist="38100" dir="2700000" algn="tl">
                    <a:srgbClr val="DDDDDD"/>
                  </a:outerShdw>
                </a:effectLst>
                <a:ea typeface="隶书" charset="0"/>
                <a:cs typeface="隶书" charset="0"/>
              </a:endParaRPr>
            </a:p>
          </p:txBody>
        </p:sp>
        <p:sp>
          <p:nvSpPr>
            <p:cNvPr id="31770" name="Text Box 26"/>
            <p:cNvSpPr txBox="1">
              <a:spLocks noChangeArrowheads="1"/>
            </p:cNvSpPr>
            <p:nvPr/>
          </p:nvSpPr>
          <p:spPr bwMode="auto">
            <a:xfrm>
              <a:off x="1567" y="2712"/>
              <a:ext cx="1074"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solidFill>
                    <a:srgbClr val="0000FF"/>
                  </a:solidFill>
                  <a:effectLst>
                    <a:outerShdw blurRad="38100" dist="38100" dir="2700000" algn="tl">
                      <a:srgbClr val="DDDDDD"/>
                    </a:outerShdw>
                  </a:effectLst>
                  <a:ea typeface="隶书" charset="0"/>
                  <a:cs typeface="隶书" charset="0"/>
                </a:rPr>
                <a:t>指针变量</a:t>
              </a:r>
              <a:r>
                <a:rPr lang="en-US" altLang="zh-CN">
                  <a:solidFill>
                    <a:srgbClr val="0000FF"/>
                  </a:solidFill>
                  <a:effectLst>
                    <a:outerShdw blurRad="38100" dist="38100" dir="2700000" algn="tl">
                      <a:srgbClr val="DDDDDD"/>
                    </a:outerShdw>
                  </a:effectLst>
                  <a:ea typeface="隶书" charset="0"/>
                  <a:cs typeface="隶书" charset="0"/>
                </a:rPr>
                <a:t>p1</a:t>
              </a:r>
              <a:endParaRPr lang="en-US" altLang="zh-CN">
                <a:effectLst>
                  <a:outerShdw blurRad="38100" dist="38100" dir="2700000" algn="tl">
                    <a:srgbClr val="DDDDDD"/>
                  </a:outerShdw>
                </a:effectLst>
                <a:ea typeface="隶书" charset="0"/>
                <a:cs typeface="隶书" charset="0"/>
              </a:endParaRPr>
            </a:p>
          </p:txBody>
        </p:sp>
        <p:sp>
          <p:nvSpPr>
            <p:cNvPr id="31771" name="Text Box 27"/>
            <p:cNvSpPr txBox="1">
              <a:spLocks noChangeArrowheads="1"/>
            </p:cNvSpPr>
            <p:nvPr/>
          </p:nvSpPr>
          <p:spPr bwMode="auto">
            <a:xfrm>
              <a:off x="1567" y="3030"/>
              <a:ext cx="107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rgbClr val="0000FF"/>
                  </a:solidFill>
                  <a:effectLst>
                    <a:outerShdw blurRad="38100" dist="38100" dir="2700000" algn="tl">
                      <a:srgbClr val="C0C0C0"/>
                    </a:outerShdw>
                  </a:effectLst>
                  <a:ea typeface="隶书" charset="0"/>
                </a:rPr>
                <a:t>指针变量</a:t>
              </a:r>
              <a:r>
                <a:rPr kumimoji="0" lang="en-US" altLang="zh-CN">
                  <a:solidFill>
                    <a:srgbClr val="0000FF"/>
                  </a:solidFill>
                  <a:effectLst>
                    <a:outerShdw blurRad="38100" dist="38100" dir="2700000" algn="tl">
                      <a:srgbClr val="C0C0C0"/>
                    </a:outerShdw>
                  </a:effectLst>
                  <a:ea typeface="隶书" charset="0"/>
                </a:rPr>
                <a:t>p1</a:t>
              </a:r>
            </a:p>
          </p:txBody>
        </p:sp>
        <p:sp>
          <p:nvSpPr>
            <p:cNvPr id="31772" name="Text Box 28"/>
            <p:cNvSpPr txBox="1">
              <a:spLocks noChangeArrowheads="1"/>
            </p:cNvSpPr>
            <p:nvPr/>
          </p:nvSpPr>
          <p:spPr bwMode="auto">
            <a:xfrm>
              <a:off x="1027" y="1428"/>
              <a:ext cx="3862" cy="288"/>
            </a:xfrm>
            <a:prstGeom prst="rect">
              <a:avLst/>
            </a:prstGeom>
            <a:noFill/>
            <a:ln w="38100">
              <a:noFill/>
              <a:miter lim="800000"/>
              <a:headEnd type="none" w="lg" len="lg"/>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effectLst>
                    <a:outerShdw blurRad="38100" dist="38100" dir="2700000" algn="tl">
                      <a:srgbClr val="DDDDDD"/>
                    </a:outerShdw>
                  </a:effectLst>
                  <a:ea typeface="隶书" charset="0"/>
                  <a:cs typeface="隶书" charset="0"/>
                </a:rPr>
                <a:t>若</a:t>
              </a:r>
              <a:r>
                <a:rPr lang="en-US" altLang="zh-CN">
                  <a:solidFill>
                    <a:srgbClr val="990000"/>
                  </a:solidFill>
                  <a:effectLst>
                    <a:outerShdw blurRad="38100" dist="38100" dir="2700000" algn="tl">
                      <a:srgbClr val="DDDDDD"/>
                    </a:outerShdw>
                  </a:effectLst>
                  <a:ea typeface="隶书" charset="0"/>
                  <a:cs typeface="隶书" charset="0"/>
                </a:rPr>
                <a:t>int    a[3][4];</a:t>
              </a:r>
              <a:r>
                <a:rPr lang="en-US" altLang="zh-CN">
                  <a:effectLst>
                    <a:outerShdw blurRad="38100" dist="38100" dir="2700000" algn="tl">
                      <a:srgbClr val="DDDDDD"/>
                    </a:outerShdw>
                  </a:effectLst>
                  <a:ea typeface="隶书" charset="0"/>
                  <a:cs typeface="隶书" charset="0"/>
                </a:rPr>
                <a:t>   </a:t>
              </a:r>
              <a:r>
                <a:rPr lang="en-US" altLang="zh-CN">
                  <a:solidFill>
                    <a:srgbClr val="0000FF"/>
                  </a:solidFill>
                  <a:effectLst>
                    <a:outerShdw blurRad="38100" dist="38100" dir="2700000" algn="tl">
                      <a:srgbClr val="DDDDDD"/>
                    </a:outerShdw>
                  </a:effectLst>
                  <a:ea typeface="隶书" charset="0"/>
                  <a:cs typeface="隶书" charset="0"/>
                </a:rPr>
                <a:t>int  (*p1)[4]=a;</a:t>
              </a:r>
              <a:r>
                <a:rPr lang="en-US" altLang="zh-CN">
                  <a:effectLst>
                    <a:outerShdw blurRad="38100" dist="38100" dir="2700000" algn="tl">
                      <a:srgbClr val="DDDDDD"/>
                    </a:outerShdw>
                  </a:effectLst>
                  <a:ea typeface="隶书" charset="0"/>
                  <a:cs typeface="隶书" charset="0"/>
                </a:rPr>
                <a:t>   </a:t>
              </a:r>
              <a:r>
                <a:rPr lang="en-US" altLang="zh-CN">
                  <a:solidFill>
                    <a:schemeClr val="accent2"/>
                  </a:solidFill>
                  <a:effectLst>
                    <a:outerShdw blurRad="38100" dist="38100" dir="2700000" algn="tl">
                      <a:srgbClr val="DDDDDD"/>
                    </a:outerShdw>
                  </a:effectLst>
                  <a:ea typeface="隶书" charset="0"/>
                  <a:cs typeface="隶书" charset="0"/>
                </a:rPr>
                <a:t>int   *p2=a[0];</a:t>
              </a:r>
              <a:endParaRPr lang="en-US" altLang="zh-CN">
                <a:effectLst>
                  <a:outerShdw blurRad="38100" dist="38100" dir="2700000" algn="tl">
                    <a:srgbClr val="DDDDDD"/>
                  </a:outerShdw>
                </a:effectLst>
                <a:ea typeface="隶书" charset="0"/>
                <a:cs typeface="隶书" charset="0"/>
              </a:endParaRPr>
            </a:p>
          </p:txBody>
        </p:sp>
        <p:sp>
          <p:nvSpPr>
            <p:cNvPr id="31773" name="Line 29"/>
            <p:cNvSpPr>
              <a:spLocks noChangeShapeType="1"/>
            </p:cNvSpPr>
            <p:nvPr/>
          </p:nvSpPr>
          <p:spPr bwMode="auto">
            <a:xfrm>
              <a:off x="1207" y="3381"/>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pPr>
                <a:defRPr/>
              </a:pPr>
              <a:endParaRPr lang="zh-CN" altLang="en-US">
                <a:latin typeface="Times New Roman" pitchFamily="18" charset="0"/>
                <a:ea typeface="+mn-ea"/>
              </a:endParaRPr>
            </a:p>
          </p:txBody>
        </p:sp>
        <p:sp>
          <p:nvSpPr>
            <p:cNvPr id="31774" name="Text Box 30"/>
            <p:cNvSpPr txBox="1">
              <a:spLocks noChangeArrowheads="1"/>
            </p:cNvSpPr>
            <p:nvPr/>
          </p:nvSpPr>
          <p:spPr bwMode="auto">
            <a:xfrm>
              <a:off x="1579" y="3366"/>
              <a:ext cx="1074"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chemeClr val="accent2"/>
                  </a:solidFill>
                  <a:effectLst>
                    <a:outerShdw blurRad="38100" dist="38100" dir="2700000" algn="tl">
                      <a:srgbClr val="C0C0C0"/>
                    </a:outerShdw>
                  </a:effectLst>
                  <a:ea typeface="隶书" charset="0"/>
                </a:rPr>
                <a:t>指针变量</a:t>
              </a:r>
              <a:r>
                <a:rPr kumimoji="0" lang="en-US" altLang="zh-CN">
                  <a:solidFill>
                    <a:schemeClr val="accent2"/>
                  </a:solidFill>
                  <a:effectLst>
                    <a:outerShdw blurRad="38100" dist="38100" dir="2700000" algn="tl">
                      <a:srgbClr val="C0C0C0"/>
                    </a:outerShdw>
                  </a:effectLst>
                  <a:ea typeface="隶书" charset="0"/>
                </a:rPr>
                <a:t>p2</a:t>
              </a:r>
            </a:p>
          </p:txBody>
        </p:sp>
        <p:sp>
          <p:nvSpPr>
            <p:cNvPr id="31775" name="Text Box 31"/>
            <p:cNvSpPr txBox="1">
              <a:spLocks noChangeArrowheads="1"/>
            </p:cNvSpPr>
            <p:nvPr/>
          </p:nvSpPr>
          <p:spPr bwMode="auto">
            <a:xfrm>
              <a:off x="3267" y="3390"/>
              <a:ext cx="1372" cy="288"/>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solidFill>
                    <a:schemeClr val="accent2"/>
                  </a:solidFill>
                  <a:effectLst>
                    <a:outerShdw blurRad="38100" dist="38100" dir="2700000" algn="tl">
                      <a:srgbClr val="C0C0C0"/>
                    </a:outerShdw>
                  </a:effectLst>
                  <a:ea typeface="隶书" charset="0"/>
                </a:rPr>
                <a:t>指针变量</a:t>
              </a:r>
              <a:r>
                <a:rPr kumimoji="0" lang="en-US" altLang="zh-CN">
                  <a:solidFill>
                    <a:schemeClr val="accent2"/>
                  </a:solidFill>
                  <a:effectLst>
                    <a:outerShdw blurRad="38100" dist="38100" dir="2700000" algn="tl">
                      <a:srgbClr val="C0C0C0"/>
                    </a:outerShdw>
                  </a:effectLst>
                  <a:ea typeface="隶书" charset="0"/>
                </a:rPr>
                <a:t>int  *q</a:t>
              </a:r>
            </a:p>
          </p:txBody>
        </p:sp>
      </p:grpSp>
      <p:sp>
        <p:nvSpPr>
          <p:cNvPr id="3" name="日期占位符 2"/>
          <p:cNvSpPr>
            <a:spLocks noGrp="1"/>
          </p:cNvSpPr>
          <p:nvPr>
            <p:ph type="dt" sz="half" idx="10"/>
          </p:nvPr>
        </p:nvSpPr>
        <p:spPr/>
        <p:txBody>
          <a:bodyPr/>
          <a:lstStyle/>
          <a:p>
            <a:fld id="{E665B91F-CC2E-C649-8A27-90BC20A15715}"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Text Box 5"/>
          <p:cNvSpPr txBox="1">
            <a:spLocks noChangeArrowheads="1"/>
          </p:cNvSpPr>
          <p:nvPr/>
        </p:nvSpPr>
        <p:spPr bwMode="auto">
          <a:xfrm>
            <a:off x="257175" y="304800"/>
            <a:ext cx="8413750"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zh-CN" altLang="en-US">
                <a:effectLst>
                  <a:outerShdw blurRad="38100" dist="38100" dir="2700000" algn="tl">
                    <a:srgbClr val="DDDDDD"/>
                  </a:outerShdw>
                </a:effectLst>
                <a:cs typeface="宋体" charset="0"/>
              </a:rPr>
              <a:t>例  </a:t>
            </a:r>
            <a:r>
              <a:rPr lang="en-US" altLang="zh-CN">
                <a:effectLst>
                  <a:outerShdw blurRad="38100" dist="38100" dir="2700000" algn="tl">
                    <a:srgbClr val="DDDDDD"/>
                  </a:outerShdw>
                </a:effectLst>
                <a:cs typeface="宋体" charset="0"/>
              </a:rPr>
              <a:t>3</a:t>
            </a:r>
            <a:r>
              <a:rPr lang="zh-CN" altLang="en-US">
                <a:effectLst>
                  <a:outerShdw blurRad="38100" dist="38100" dir="2700000" algn="tl">
                    <a:srgbClr val="DDDDDD"/>
                  </a:outerShdw>
                </a:effectLst>
                <a:cs typeface="宋体" charset="0"/>
              </a:rPr>
              <a:t>个学生各学</a:t>
            </a:r>
            <a:r>
              <a:rPr lang="en-US" altLang="zh-CN">
                <a:effectLst>
                  <a:outerShdw blurRad="38100" dist="38100" dir="2700000" algn="tl">
                    <a:srgbClr val="DDDDDD"/>
                  </a:outerShdw>
                </a:effectLst>
                <a:cs typeface="宋体" charset="0"/>
              </a:rPr>
              <a:t>4</a:t>
            </a:r>
            <a:r>
              <a:rPr lang="zh-CN" altLang="en-US">
                <a:effectLst>
                  <a:outerShdw blurRad="38100" dist="38100" dir="2700000" algn="tl">
                    <a:srgbClr val="DDDDDD"/>
                  </a:outerShdw>
                </a:effectLst>
                <a:cs typeface="宋体" charset="0"/>
              </a:rPr>
              <a:t>门课，计算总平均分，并输出第</a:t>
            </a:r>
            <a:r>
              <a:rPr lang="en-US" altLang="zh-CN">
                <a:effectLst>
                  <a:outerShdw blurRad="38100" dist="38100" dir="2700000" algn="tl">
                    <a:srgbClr val="DDDDDD"/>
                  </a:outerShdw>
                </a:effectLst>
                <a:cs typeface="宋体" charset="0"/>
              </a:rPr>
              <a:t>n</a:t>
            </a:r>
            <a:r>
              <a:rPr lang="zh-CN">
                <a:effectLst>
                  <a:outerShdw blurRad="38100" dist="38100" dir="2700000" algn="tl">
                    <a:srgbClr val="DDDDDD"/>
                  </a:outerShdw>
                </a:effectLst>
                <a:cs typeface="宋体" charset="0"/>
              </a:rPr>
              <a:t>个学生成绩</a:t>
            </a:r>
            <a:endParaRPr lang="zh-CN" altLang="en-US">
              <a:effectLst>
                <a:outerShdw blurRad="38100" dist="38100" dir="2700000" algn="tl">
                  <a:srgbClr val="DDDDDD"/>
                </a:outerShdw>
              </a:effectLst>
              <a:cs typeface="宋体" charset="0"/>
            </a:endParaRPr>
          </a:p>
        </p:txBody>
      </p:sp>
      <p:sp>
        <p:nvSpPr>
          <p:cNvPr id="153615" name="Text Box 15"/>
          <p:cNvSpPr txBox="1">
            <a:spLocks noChangeArrowheads="1"/>
          </p:cNvSpPr>
          <p:nvPr/>
        </p:nvSpPr>
        <p:spPr bwMode="auto">
          <a:xfrm>
            <a:off x="242888" y="854075"/>
            <a:ext cx="4121150" cy="268605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{float score[3][4]=</a:t>
            </a:r>
          </a:p>
          <a:p>
            <a:r>
              <a:rPr kumimoji="0" lang="en-US" altLang="zh-CN">
                <a:effectLst>
                  <a:outerShdw blurRad="38100" dist="38100" dir="2700000" algn="tl">
                    <a:srgbClr val="FFFFFF"/>
                  </a:outerShdw>
                </a:effectLst>
                <a:latin typeface="Arial" charset="0"/>
              </a:rPr>
              <a:t>{{65,67,79,60},{80,87,90,81},</a:t>
            </a:r>
          </a:p>
          <a:p>
            <a:r>
              <a:rPr kumimoji="0" lang="en-US" altLang="zh-CN">
                <a:effectLst>
                  <a:outerShdw blurRad="38100" dist="38100" dir="2700000" algn="tl">
                    <a:srgbClr val="FFFFFF"/>
                  </a:outerShdw>
                </a:effectLst>
                <a:latin typeface="Arial" charset="0"/>
              </a:rPr>
              <a:t>{90,99,100,98}};</a:t>
            </a:r>
          </a:p>
          <a:p>
            <a:r>
              <a:rPr kumimoji="0" lang="en-US" altLang="zh-CN">
                <a:effectLst>
                  <a:outerShdw blurRad="38100" dist="38100" dir="2700000" algn="tl">
                    <a:srgbClr val="FFFFFF"/>
                  </a:outerShdw>
                </a:effectLst>
                <a:latin typeface="Arial" charset="0"/>
              </a:rPr>
              <a:t>   average</a:t>
            </a:r>
            <a:r>
              <a:rPr kumimoji="0" lang="en-US" altLang="zh-CN">
                <a:solidFill>
                  <a:srgbClr val="0000FF"/>
                </a:solidFill>
                <a:effectLst>
                  <a:outerShdw blurRad="38100" dist="38100" dir="2700000" algn="tl">
                    <a:srgbClr val="000000"/>
                  </a:outerShdw>
                </a:effectLst>
                <a:latin typeface="Arial" charset="0"/>
              </a:rPr>
              <a:t>(*score</a:t>
            </a:r>
            <a:r>
              <a:rPr kumimoji="0" lang="en-US" altLang="zh-CN">
                <a:effectLst>
                  <a:outerShdw blurRad="38100" dist="38100" dir="2700000" algn="tl">
                    <a:srgbClr val="FFFFFF"/>
                  </a:outerShdw>
                </a:effectLst>
                <a:latin typeface="Arial" charset="0"/>
              </a:rPr>
              <a:t>,12);</a:t>
            </a:r>
          </a:p>
          <a:p>
            <a:r>
              <a:rPr kumimoji="0" lang="en-US" altLang="zh-CN">
                <a:effectLst>
                  <a:outerShdw blurRad="38100" dist="38100" dir="2700000" algn="tl">
                    <a:srgbClr val="FFFFFF"/>
                  </a:outerShdw>
                </a:effectLst>
                <a:latin typeface="Arial" charset="0"/>
              </a:rPr>
              <a:t>   search(</a:t>
            </a:r>
            <a:r>
              <a:rPr kumimoji="0" lang="en-US" altLang="zh-CN">
                <a:solidFill>
                  <a:schemeClr val="accent2"/>
                </a:solidFill>
                <a:effectLst>
                  <a:outerShdw blurRad="38100" dist="38100" dir="2700000" algn="tl">
                    <a:srgbClr val="000000"/>
                  </a:outerShdw>
                </a:effectLst>
                <a:latin typeface="Arial" charset="0"/>
              </a:rPr>
              <a:t>score</a:t>
            </a:r>
            <a:r>
              <a:rPr kumimoji="0" lang="en-US" altLang="zh-CN">
                <a:effectLst>
                  <a:outerShdw blurRad="38100" dist="38100" dir="2700000" algn="tl">
                    <a:srgbClr val="FFFFFF"/>
                  </a:outerShdw>
                </a:effectLst>
                <a:latin typeface="Arial" charset="0"/>
              </a:rPr>
              <a:t>,2);</a:t>
            </a:r>
          </a:p>
          <a:p>
            <a:r>
              <a:rPr kumimoji="0" lang="en-US" altLang="zh-CN">
                <a:effectLst>
                  <a:outerShdw blurRad="38100" dist="38100" dir="2700000" algn="tl">
                    <a:srgbClr val="FFFFFF"/>
                  </a:outerShdw>
                </a:effectLst>
                <a:latin typeface="Arial" charset="0"/>
              </a:rPr>
              <a:t>}</a:t>
            </a:r>
          </a:p>
        </p:txBody>
      </p:sp>
      <p:sp>
        <p:nvSpPr>
          <p:cNvPr id="153616" name="Text Box 16"/>
          <p:cNvSpPr txBox="1">
            <a:spLocks noChangeArrowheads="1"/>
          </p:cNvSpPr>
          <p:nvPr/>
        </p:nvSpPr>
        <p:spPr bwMode="auto">
          <a:xfrm>
            <a:off x="4600575" y="781050"/>
            <a:ext cx="4306888" cy="5262563"/>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FFFFFF"/>
                  </a:outerShdw>
                </a:effectLst>
                <a:latin typeface="Arial" charset="0"/>
              </a:rPr>
              <a:t>void average(</a:t>
            </a:r>
            <a:r>
              <a:rPr kumimoji="0" lang="en-US" altLang="zh-CN">
                <a:solidFill>
                  <a:srgbClr val="0000FF"/>
                </a:solidFill>
                <a:effectLst>
                  <a:outerShdw blurRad="38100" dist="38100" dir="2700000" algn="tl">
                    <a:srgbClr val="000000"/>
                  </a:outerShdw>
                </a:effectLst>
                <a:latin typeface="Arial" charset="0"/>
              </a:rPr>
              <a:t>float *p</a:t>
            </a:r>
            <a:r>
              <a:rPr kumimoji="0" lang="en-US" altLang="zh-CN">
                <a:effectLst>
                  <a:outerShdw blurRad="38100" dist="38100" dir="2700000" algn="tl">
                    <a:srgbClr val="FFFFFF"/>
                  </a:outerShdw>
                </a:effectLst>
                <a:latin typeface="Arial" charset="0"/>
              </a:rPr>
              <a:t>,int n)</a:t>
            </a:r>
          </a:p>
          <a:p>
            <a:r>
              <a:rPr kumimoji="0" lang="en-US" altLang="zh-CN">
                <a:effectLst>
                  <a:outerShdw blurRad="38100" dist="38100" dir="2700000" algn="tl">
                    <a:srgbClr val="FFFFFF"/>
                  </a:outerShdw>
                </a:effectLst>
                <a:latin typeface="Arial" charset="0"/>
              </a:rPr>
              <a:t>{   float  *p_end, sum=0,aver;</a:t>
            </a:r>
          </a:p>
          <a:p>
            <a:r>
              <a:rPr kumimoji="0" lang="en-US" altLang="zh-CN">
                <a:effectLst>
                  <a:outerShdw blurRad="38100" dist="38100" dir="2700000" algn="tl">
                    <a:srgbClr val="FFFFFF"/>
                  </a:outerShdw>
                </a:effectLst>
                <a:latin typeface="Arial" charset="0"/>
              </a:rPr>
              <a:t>    p_end=p+n-1;</a:t>
            </a:r>
          </a:p>
          <a:p>
            <a:r>
              <a:rPr kumimoji="0" lang="en-US" altLang="zh-CN">
                <a:effectLst>
                  <a:outerShdw blurRad="38100" dist="38100" dir="2700000" algn="tl">
                    <a:srgbClr val="FFFFFF"/>
                  </a:outerShdw>
                </a:effectLst>
                <a:latin typeface="Arial" charset="0"/>
              </a:rPr>
              <a:t>    for(;p&lt;=p_end;p++)</a:t>
            </a:r>
          </a:p>
          <a:p>
            <a:r>
              <a:rPr kumimoji="0" lang="en-US" altLang="zh-CN">
                <a:effectLst>
                  <a:outerShdw blurRad="38100" dist="38100" dir="2700000" algn="tl">
                    <a:srgbClr val="FFFFFF"/>
                  </a:outerShdw>
                </a:effectLst>
                <a:latin typeface="Arial" charset="0"/>
              </a:rPr>
              <a:t>	sum=sum+(*p);</a:t>
            </a:r>
          </a:p>
          <a:p>
            <a:r>
              <a:rPr kumimoji="0" lang="en-US" altLang="zh-CN">
                <a:effectLst>
                  <a:outerShdw blurRad="38100" dist="38100" dir="2700000" algn="tl">
                    <a:srgbClr val="FFFFFF"/>
                  </a:outerShdw>
                </a:effectLst>
                <a:latin typeface="Arial" charset="0"/>
              </a:rPr>
              <a:t>    aver=sum/n;</a:t>
            </a:r>
          </a:p>
          <a:p>
            <a:r>
              <a:rPr kumimoji="0" lang="en-US" altLang="zh-CN">
                <a:effectLst>
                  <a:outerShdw blurRad="38100" dist="38100" dir="2700000" algn="tl">
                    <a:srgbClr val="FFFFFF"/>
                  </a:outerShdw>
                </a:effectLst>
                <a:latin typeface="Arial" charset="0"/>
              </a:rPr>
              <a:t>    printf("average=%f“,aver);</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void search(</a:t>
            </a:r>
            <a:r>
              <a:rPr kumimoji="0" lang="en-US" altLang="zh-CN">
                <a:solidFill>
                  <a:schemeClr val="accent2"/>
                </a:solidFill>
                <a:effectLst>
                  <a:outerShdw blurRad="38100" dist="38100" dir="2700000" algn="tl">
                    <a:srgbClr val="000000"/>
                  </a:outerShdw>
                </a:effectLst>
                <a:latin typeface="Arial" charset="0"/>
              </a:rPr>
              <a:t>float  (*p)[4]</a:t>
            </a:r>
            <a:r>
              <a:rPr kumimoji="0" lang="en-US" altLang="zh-CN">
                <a:effectLst>
                  <a:outerShdw blurRad="38100" dist="38100" dir="2700000" algn="tl">
                    <a:srgbClr val="FFFFFF"/>
                  </a:outerShdw>
                </a:effectLst>
                <a:latin typeface="Arial" charset="0"/>
              </a:rPr>
              <a:t>, int n)</a:t>
            </a:r>
          </a:p>
          <a:p>
            <a:r>
              <a:rPr kumimoji="0" lang="en-US" altLang="zh-CN">
                <a:effectLst>
                  <a:outerShdw blurRad="38100" dist="38100" dir="2700000" algn="tl">
                    <a:srgbClr val="FFFFFF"/>
                  </a:outerShdw>
                </a:effectLst>
                <a:latin typeface="Arial" charset="0"/>
              </a:rPr>
              <a:t>{   int i;</a:t>
            </a:r>
          </a:p>
          <a:p>
            <a:r>
              <a:rPr kumimoji="0" lang="en-US" altLang="zh-CN">
                <a:effectLst>
                  <a:outerShdw blurRad="38100" dist="38100" dir="2700000" algn="tl">
                    <a:srgbClr val="FFFFFF"/>
                  </a:outerShdw>
                </a:effectLst>
                <a:latin typeface="Arial" charset="0"/>
              </a:rPr>
              <a:t>    printf(" No. %d :\n “,n);</a:t>
            </a:r>
          </a:p>
          <a:p>
            <a:r>
              <a:rPr kumimoji="0" lang="en-US" altLang="zh-CN">
                <a:effectLst>
                  <a:outerShdw blurRad="38100" dist="38100" dir="2700000" algn="tl">
                    <a:srgbClr val="FFFFFF"/>
                  </a:outerShdw>
                </a:effectLst>
                <a:latin typeface="Arial" charset="0"/>
              </a:rPr>
              <a:t>    for(i=0;i&lt;4;i++)</a:t>
            </a:r>
          </a:p>
          <a:p>
            <a:r>
              <a:rPr kumimoji="0" lang="en-US" altLang="zh-CN">
                <a:effectLst>
                  <a:outerShdw blurRad="38100" dist="38100" dir="2700000" algn="tl">
                    <a:srgbClr val="FFFFFF"/>
                  </a:outerShdw>
                </a:effectLst>
                <a:latin typeface="Arial" charset="0"/>
              </a:rPr>
              <a:t>      printf(“%d”,*(*(p+n)+i));</a:t>
            </a:r>
          </a:p>
          <a:p>
            <a:r>
              <a:rPr kumimoji="0" lang="en-US" altLang="zh-CN">
                <a:effectLst>
                  <a:outerShdw blurRad="38100" dist="38100" dir="2700000" algn="tl">
                    <a:srgbClr val="FFFFFF"/>
                  </a:outerShdw>
                </a:effectLst>
                <a:latin typeface="Arial" charset="0"/>
              </a:rPr>
              <a:t>}</a:t>
            </a:r>
          </a:p>
        </p:txBody>
      </p:sp>
      <p:sp>
        <p:nvSpPr>
          <p:cNvPr id="153619" name="AutoShape 19"/>
          <p:cNvSpPr>
            <a:spLocks noChangeArrowheads="1"/>
          </p:cNvSpPr>
          <p:nvPr/>
        </p:nvSpPr>
        <p:spPr bwMode="auto">
          <a:xfrm>
            <a:off x="2722563" y="2798763"/>
            <a:ext cx="1133475" cy="495300"/>
          </a:xfrm>
          <a:prstGeom prst="wedgeRectCallout">
            <a:avLst>
              <a:gd name="adj1" fmla="val -76611"/>
              <a:gd name="adj2" fmla="val -64745"/>
            </a:avLst>
          </a:prstGeom>
          <a:solidFill>
            <a:schemeClr val="bg1"/>
          </a:solidFill>
          <a:ln w="38100">
            <a:solidFill>
              <a:srgbClr val="0000FF"/>
            </a:solidFill>
            <a:miter lim="800000"/>
            <a:headEnd type="none" w="lg" len="lg"/>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列指针</a:t>
            </a:r>
          </a:p>
        </p:txBody>
      </p:sp>
      <p:sp>
        <p:nvSpPr>
          <p:cNvPr id="153620" name="AutoShape 20"/>
          <p:cNvSpPr>
            <a:spLocks noChangeArrowheads="1"/>
          </p:cNvSpPr>
          <p:nvPr/>
        </p:nvSpPr>
        <p:spPr bwMode="auto">
          <a:xfrm>
            <a:off x="1504950" y="3700463"/>
            <a:ext cx="1133475" cy="495300"/>
          </a:xfrm>
          <a:prstGeom prst="wedgeRectCallout">
            <a:avLst>
              <a:gd name="adj1" fmla="val -16106"/>
              <a:gd name="adj2" fmla="val -172435"/>
            </a:avLst>
          </a:prstGeom>
          <a:solidFill>
            <a:schemeClr val="bg1"/>
          </a:solidFill>
          <a:ln w="38100">
            <a:solidFill>
              <a:srgbClr val="0000FF"/>
            </a:solidFill>
            <a:miter lim="800000"/>
            <a:headEnd type="none" w="lg" len="lg"/>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行指针</a:t>
            </a:r>
          </a:p>
        </p:txBody>
      </p:sp>
      <p:sp>
        <p:nvSpPr>
          <p:cNvPr id="153621" name="AutoShape 21"/>
          <p:cNvSpPr>
            <a:spLocks noChangeArrowheads="1"/>
          </p:cNvSpPr>
          <p:nvPr/>
        </p:nvSpPr>
        <p:spPr bwMode="auto">
          <a:xfrm>
            <a:off x="2138363" y="4514850"/>
            <a:ext cx="2047875" cy="495300"/>
          </a:xfrm>
          <a:prstGeom prst="wedgeRectCallout">
            <a:avLst>
              <a:gd name="adj1" fmla="val 162250"/>
              <a:gd name="adj2" fmla="val -130130"/>
            </a:avLst>
          </a:prstGeom>
          <a:solidFill>
            <a:schemeClr val="bg1"/>
          </a:solidFill>
          <a:ln w="38100">
            <a:solidFill>
              <a:srgbClr val="0000FF"/>
            </a:solidFill>
            <a:miter lim="800000"/>
            <a:headEnd type="none" w="lg" len="lg"/>
            <a:tailEnd/>
          </a:ln>
          <a:effectLst/>
        </p:spPr>
        <p:txBody>
          <a:bodyPr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float    p[][4]</a:t>
            </a:r>
          </a:p>
        </p:txBody>
      </p:sp>
      <p:grpSp>
        <p:nvGrpSpPr>
          <p:cNvPr id="2" name="Group 23"/>
          <p:cNvGrpSpPr>
            <a:grpSpLocks/>
          </p:cNvGrpSpPr>
          <p:nvPr/>
        </p:nvGrpSpPr>
        <p:grpSpPr bwMode="auto">
          <a:xfrm>
            <a:off x="1666875" y="4933950"/>
            <a:ext cx="2257425" cy="1657350"/>
            <a:chOff x="4338" y="1223"/>
            <a:chExt cx="1723" cy="1044"/>
          </a:xfrm>
        </p:grpSpPr>
        <p:sp>
          <p:nvSpPr>
            <p:cNvPr id="153624" name="Rectangle 24"/>
            <p:cNvSpPr>
              <a:spLocks noChangeArrowheads="1"/>
            </p:cNvSpPr>
            <p:nvPr/>
          </p:nvSpPr>
          <p:spPr bwMode="auto">
            <a:xfrm>
              <a:off x="4338" y="1223"/>
              <a:ext cx="1712" cy="1044"/>
            </a:xfrm>
            <a:prstGeom prst="rect">
              <a:avLst/>
            </a:prstGeom>
            <a:solidFill>
              <a:srgbClr val="FFFFFF"/>
            </a:solidFill>
            <a:ln w="9525">
              <a:solidFill>
                <a:srgbClr val="000000"/>
              </a:solidFill>
              <a:miter lim="800000"/>
              <a:headEnd/>
              <a:tailEnd/>
            </a:ln>
            <a:effectLst/>
          </p:spPr>
          <p:txBody>
            <a:bodyPr wrap="none" anchor="ctr"/>
            <a:lstStyle/>
            <a:p>
              <a:pPr algn="ctr">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sp>
          <p:nvSpPr>
            <p:cNvPr id="153625" name="Line 25"/>
            <p:cNvSpPr>
              <a:spLocks noChangeShapeType="1"/>
            </p:cNvSpPr>
            <p:nvPr/>
          </p:nvSpPr>
          <p:spPr bwMode="auto">
            <a:xfrm>
              <a:off x="4349" y="1601"/>
              <a:ext cx="1712"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53626" name="Line 26"/>
            <p:cNvSpPr>
              <a:spLocks noChangeShapeType="1"/>
            </p:cNvSpPr>
            <p:nvPr/>
          </p:nvSpPr>
          <p:spPr bwMode="auto">
            <a:xfrm>
              <a:off x="4338" y="1934"/>
              <a:ext cx="1712" cy="0"/>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53627" name="Line 27"/>
            <p:cNvSpPr>
              <a:spLocks noChangeShapeType="1"/>
            </p:cNvSpPr>
            <p:nvPr/>
          </p:nvSpPr>
          <p:spPr bwMode="auto">
            <a:xfrm>
              <a:off x="5193" y="1223"/>
              <a:ext cx="0" cy="1044"/>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53628" name="Line 28"/>
            <p:cNvSpPr>
              <a:spLocks noChangeShapeType="1"/>
            </p:cNvSpPr>
            <p:nvPr/>
          </p:nvSpPr>
          <p:spPr bwMode="auto">
            <a:xfrm>
              <a:off x="4749" y="1223"/>
              <a:ext cx="0" cy="1044"/>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53629" name="Line 29"/>
            <p:cNvSpPr>
              <a:spLocks noChangeShapeType="1"/>
            </p:cNvSpPr>
            <p:nvPr/>
          </p:nvSpPr>
          <p:spPr bwMode="auto">
            <a:xfrm>
              <a:off x="5627" y="1223"/>
              <a:ext cx="0" cy="1044"/>
            </a:xfrm>
            <a:prstGeom prst="line">
              <a:avLst/>
            </a:prstGeom>
            <a:noFill/>
            <a:ln w="9525">
              <a:solidFill>
                <a:srgbClr val="000000"/>
              </a:solidFill>
              <a:round/>
              <a:headEnd/>
              <a:tailEnd/>
            </a:ln>
            <a:effectLst/>
          </p:spPr>
          <p:txBody>
            <a:bodyPr wrap="none" anchor="ctr"/>
            <a:lstStyle/>
            <a:p>
              <a:pPr>
                <a:defRPr/>
              </a:pPr>
              <a:endParaRPr lang="zh-CN" altLang="en-US">
                <a:latin typeface="Times New Roman" pitchFamily="18" charset="0"/>
                <a:ea typeface="+mn-ea"/>
              </a:endParaRPr>
            </a:p>
          </p:txBody>
        </p:sp>
        <p:sp>
          <p:nvSpPr>
            <p:cNvPr id="153630" name="Text Box 30"/>
            <p:cNvSpPr txBox="1">
              <a:spLocks noChangeArrowheads="1"/>
            </p:cNvSpPr>
            <p:nvPr/>
          </p:nvSpPr>
          <p:spPr bwMode="auto">
            <a:xfrm>
              <a:off x="4372" y="1309"/>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65</a:t>
              </a:r>
            </a:p>
          </p:txBody>
        </p:sp>
        <p:sp>
          <p:nvSpPr>
            <p:cNvPr id="153631" name="Text Box 31"/>
            <p:cNvSpPr txBox="1">
              <a:spLocks noChangeArrowheads="1"/>
            </p:cNvSpPr>
            <p:nvPr/>
          </p:nvSpPr>
          <p:spPr bwMode="auto">
            <a:xfrm>
              <a:off x="4812" y="1305"/>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52</a:t>
              </a:r>
            </a:p>
          </p:txBody>
        </p:sp>
        <p:sp>
          <p:nvSpPr>
            <p:cNvPr id="153632" name="Text Box 32"/>
            <p:cNvSpPr txBox="1">
              <a:spLocks noChangeArrowheads="1"/>
            </p:cNvSpPr>
            <p:nvPr/>
          </p:nvSpPr>
          <p:spPr bwMode="auto">
            <a:xfrm>
              <a:off x="5223" y="1294"/>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79</a:t>
              </a:r>
            </a:p>
          </p:txBody>
        </p:sp>
        <p:sp>
          <p:nvSpPr>
            <p:cNvPr id="153633" name="Text Box 33"/>
            <p:cNvSpPr txBox="1">
              <a:spLocks noChangeArrowheads="1"/>
            </p:cNvSpPr>
            <p:nvPr/>
          </p:nvSpPr>
          <p:spPr bwMode="auto">
            <a:xfrm>
              <a:off x="5668" y="1294"/>
              <a:ext cx="332"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60</a:t>
              </a:r>
            </a:p>
          </p:txBody>
        </p:sp>
        <p:sp>
          <p:nvSpPr>
            <p:cNvPr id="153634" name="Text Box 34"/>
            <p:cNvSpPr txBox="1">
              <a:spLocks noChangeArrowheads="1"/>
            </p:cNvSpPr>
            <p:nvPr/>
          </p:nvSpPr>
          <p:spPr bwMode="auto">
            <a:xfrm>
              <a:off x="4368" y="1650"/>
              <a:ext cx="33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80</a:t>
              </a:r>
            </a:p>
          </p:txBody>
        </p:sp>
        <p:sp>
          <p:nvSpPr>
            <p:cNvPr id="153635" name="Text Box 35"/>
            <p:cNvSpPr txBox="1">
              <a:spLocks noChangeArrowheads="1"/>
            </p:cNvSpPr>
            <p:nvPr/>
          </p:nvSpPr>
          <p:spPr bwMode="auto">
            <a:xfrm>
              <a:off x="4801" y="1660"/>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87</a:t>
              </a:r>
            </a:p>
          </p:txBody>
        </p:sp>
        <p:sp>
          <p:nvSpPr>
            <p:cNvPr id="153636" name="Text Box 36"/>
            <p:cNvSpPr txBox="1">
              <a:spLocks noChangeArrowheads="1"/>
            </p:cNvSpPr>
            <p:nvPr/>
          </p:nvSpPr>
          <p:spPr bwMode="auto">
            <a:xfrm>
              <a:off x="5235" y="1660"/>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90</a:t>
              </a:r>
            </a:p>
          </p:txBody>
        </p:sp>
        <p:sp>
          <p:nvSpPr>
            <p:cNvPr id="153637" name="Text Box 37"/>
            <p:cNvSpPr txBox="1">
              <a:spLocks noChangeArrowheads="1"/>
            </p:cNvSpPr>
            <p:nvPr/>
          </p:nvSpPr>
          <p:spPr bwMode="auto">
            <a:xfrm>
              <a:off x="5679" y="1671"/>
              <a:ext cx="33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81</a:t>
              </a:r>
            </a:p>
          </p:txBody>
        </p:sp>
        <p:sp>
          <p:nvSpPr>
            <p:cNvPr id="153638" name="Text Box 38"/>
            <p:cNvSpPr txBox="1">
              <a:spLocks noChangeArrowheads="1"/>
            </p:cNvSpPr>
            <p:nvPr/>
          </p:nvSpPr>
          <p:spPr bwMode="auto">
            <a:xfrm>
              <a:off x="4390" y="1982"/>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90</a:t>
              </a:r>
            </a:p>
          </p:txBody>
        </p:sp>
        <p:sp>
          <p:nvSpPr>
            <p:cNvPr id="153639" name="Text Box 39"/>
            <p:cNvSpPr txBox="1">
              <a:spLocks noChangeArrowheads="1"/>
            </p:cNvSpPr>
            <p:nvPr/>
          </p:nvSpPr>
          <p:spPr bwMode="auto">
            <a:xfrm>
              <a:off x="4768" y="1982"/>
              <a:ext cx="3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99</a:t>
              </a:r>
            </a:p>
          </p:txBody>
        </p:sp>
        <p:sp>
          <p:nvSpPr>
            <p:cNvPr id="153640" name="Text Box 40"/>
            <p:cNvSpPr txBox="1">
              <a:spLocks noChangeArrowheads="1"/>
            </p:cNvSpPr>
            <p:nvPr/>
          </p:nvSpPr>
          <p:spPr bwMode="auto">
            <a:xfrm>
              <a:off x="5185" y="1983"/>
              <a:ext cx="431"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100</a:t>
              </a:r>
            </a:p>
          </p:txBody>
        </p:sp>
        <p:sp>
          <p:nvSpPr>
            <p:cNvPr id="153641" name="Text Box 41"/>
            <p:cNvSpPr txBox="1">
              <a:spLocks noChangeArrowheads="1"/>
            </p:cNvSpPr>
            <p:nvPr/>
          </p:nvSpPr>
          <p:spPr bwMode="auto">
            <a:xfrm>
              <a:off x="5679" y="1993"/>
              <a:ext cx="333"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98</a:t>
              </a:r>
            </a:p>
          </p:txBody>
        </p:sp>
      </p:grpSp>
      <p:grpSp>
        <p:nvGrpSpPr>
          <p:cNvPr id="3" name="Group 47"/>
          <p:cNvGrpSpPr>
            <a:grpSpLocks/>
          </p:cNvGrpSpPr>
          <p:nvPr/>
        </p:nvGrpSpPr>
        <p:grpSpPr bwMode="auto">
          <a:xfrm>
            <a:off x="1039813" y="4711700"/>
            <a:ext cx="620712" cy="396875"/>
            <a:chOff x="883" y="3136"/>
            <a:chExt cx="391" cy="250"/>
          </a:xfrm>
        </p:grpSpPr>
        <p:sp>
          <p:nvSpPr>
            <p:cNvPr id="153642" name="Line 42"/>
            <p:cNvSpPr>
              <a:spLocks noChangeShapeType="1"/>
            </p:cNvSpPr>
            <p:nvPr/>
          </p:nvSpPr>
          <p:spPr bwMode="auto">
            <a:xfrm>
              <a:off x="1052" y="3286"/>
              <a:ext cx="222" cy="0"/>
            </a:xfrm>
            <a:prstGeom prst="line">
              <a:avLst/>
            </a:prstGeom>
            <a:noFill/>
            <a:ln w="38100">
              <a:solidFill>
                <a:schemeClr val="accent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153643" name="Text Box 43"/>
            <p:cNvSpPr txBox="1">
              <a:spLocks noChangeArrowheads="1"/>
            </p:cNvSpPr>
            <p:nvPr/>
          </p:nvSpPr>
          <p:spPr bwMode="auto">
            <a:xfrm>
              <a:off x="883" y="313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accent2"/>
                  </a:solidFill>
                  <a:effectLst>
                    <a:outerShdw blurRad="38100" dist="38100" dir="2700000" algn="tl">
                      <a:srgbClr val="C0C0C0"/>
                    </a:outerShdw>
                  </a:effectLst>
                </a:rPr>
                <a:t>p</a:t>
              </a:r>
            </a:p>
          </p:txBody>
        </p:sp>
      </p:grpSp>
      <p:grpSp>
        <p:nvGrpSpPr>
          <p:cNvPr id="4" name="Group 46"/>
          <p:cNvGrpSpPr>
            <a:grpSpLocks/>
          </p:cNvGrpSpPr>
          <p:nvPr/>
        </p:nvGrpSpPr>
        <p:grpSpPr bwMode="auto">
          <a:xfrm>
            <a:off x="1319213" y="4267200"/>
            <a:ext cx="338137" cy="704850"/>
            <a:chOff x="1059" y="2856"/>
            <a:chExt cx="213" cy="444"/>
          </a:xfrm>
        </p:grpSpPr>
        <p:sp>
          <p:nvSpPr>
            <p:cNvPr id="153644" name="Line 44"/>
            <p:cNvSpPr>
              <a:spLocks noChangeShapeType="1"/>
            </p:cNvSpPr>
            <p:nvPr/>
          </p:nvSpPr>
          <p:spPr bwMode="auto">
            <a:xfrm>
              <a:off x="1272" y="3060"/>
              <a:ext cx="0" cy="240"/>
            </a:xfrm>
            <a:prstGeom prst="line">
              <a:avLst/>
            </a:prstGeom>
            <a:noFill/>
            <a:ln w="38100">
              <a:solidFill>
                <a:srgbClr val="339966"/>
              </a:solidFill>
              <a:round/>
              <a:headEnd/>
              <a:tailEnd type="triangle" w="med" len="med"/>
            </a:ln>
            <a:effectLst/>
          </p:spPr>
          <p:txBody>
            <a:bodyPr wrap="none" lIns="90000" tIns="46800" rIns="90000" bIns="46800" anchor="ctr">
              <a:spAutoFit/>
            </a:bodyPr>
            <a:lstStyle/>
            <a:p>
              <a:pPr>
                <a:defRPr/>
              </a:pPr>
              <a:endParaRPr lang="zh-CN" altLang="en-US">
                <a:latin typeface="Times New Roman" pitchFamily="18" charset="0"/>
                <a:ea typeface="+mn-ea"/>
              </a:endParaRPr>
            </a:p>
          </p:txBody>
        </p:sp>
        <p:sp>
          <p:nvSpPr>
            <p:cNvPr id="153645" name="Text Box 45"/>
            <p:cNvSpPr txBox="1">
              <a:spLocks noChangeArrowheads="1"/>
            </p:cNvSpPr>
            <p:nvPr/>
          </p:nvSpPr>
          <p:spPr bwMode="auto">
            <a:xfrm>
              <a:off x="1059" y="2856"/>
              <a:ext cx="210" cy="288"/>
            </a:xfrm>
            <a:prstGeom prst="rect">
              <a:avLst/>
            </a:prstGeom>
            <a:noFill/>
            <a:ln w="38100">
              <a:no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en-US" altLang="zh-CN">
                  <a:solidFill>
                    <a:srgbClr val="669900"/>
                  </a:solidFill>
                  <a:effectLst>
                    <a:outerShdw blurRad="38100" dist="38100" dir="2700000" algn="tl">
                      <a:srgbClr val="DDDDDD"/>
                    </a:outerShdw>
                  </a:effectLst>
                  <a:ea typeface="隶书" charset="0"/>
                  <a:cs typeface="隶书" charset="0"/>
                </a:rPr>
                <a:t>p</a:t>
              </a:r>
              <a:endParaRPr lang="en-US" altLang="zh-CN">
                <a:effectLst>
                  <a:outerShdw blurRad="38100" dist="38100" dir="2700000" algn="tl">
                    <a:srgbClr val="DDDDDD"/>
                  </a:outerShdw>
                </a:effectLst>
                <a:ea typeface="隶书" charset="0"/>
                <a:cs typeface="隶书" charset="0"/>
              </a:endParaRPr>
            </a:p>
          </p:txBody>
        </p:sp>
      </p:grpSp>
      <p:sp>
        <p:nvSpPr>
          <p:cNvPr id="153648" name="Text Box 48"/>
          <p:cNvSpPr txBox="1">
            <a:spLocks noChangeArrowheads="1"/>
          </p:cNvSpPr>
          <p:nvPr/>
        </p:nvSpPr>
        <p:spPr bwMode="auto">
          <a:xfrm>
            <a:off x="7507288" y="6057900"/>
            <a:ext cx="1370012" cy="457200"/>
          </a:xfrm>
          <a:prstGeom prst="rect">
            <a:avLst/>
          </a:prstGeom>
          <a:noFill/>
          <a:ln w="38100">
            <a:no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a:effectLst>
                  <a:outerShdw blurRad="38100" dist="38100" dir="2700000" algn="tl">
                    <a:srgbClr val="C0C0C0"/>
                  </a:outerShdw>
                </a:effectLst>
                <a:sym typeface="Symbol" charset="2"/>
              </a:rPr>
              <a:t></a:t>
            </a:r>
            <a:r>
              <a:rPr kumimoji="0" lang="en-US" altLang="zh-CN">
                <a:solidFill>
                  <a:schemeClr val="accent2"/>
                </a:solidFill>
                <a:effectLst>
                  <a:outerShdw blurRad="38100" dist="38100" dir="2700000" algn="tl">
                    <a:srgbClr val="C0C0C0"/>
                  </a:outerShdw>
                </a:effectLst>
              </a:rPr>
              <a:t> p[n][i]</a:t>
            </a:r>
          </a:p>
        </p:txBody>
      </p:sp>
      <p:sp>
        <p:nvSpPr>
          <p:cNvPr id="5" name="日期占位符 4"/>
          <p:cNvSpPr>
            <a:spLocks noGrp="1"/>
          </p:cNvSpPr>
          <p:nvPr>
            <p:ph type="dt" sz="half" idx="10"/>
          </p:nvPr>
        </p:nvSpPr>
        <p:spPr/>
        <p:txBody>
          <a:bodyPr/>
          <a:lstStyle/>
          <a:p>
            <a:fld id="{E21F0E67-C199-EF4D-94FB-EF5B148E52AA}" type="datetime1">
              <a:rPr lang="zh-CN" altLang="en-US" smtClean="0"/>
              <a:t>2020/12/1</a:t>
            </a:fld>
            <a:endParaRPr lang="en-US"/>
          </a:p>
        </p:txBody>
      </p:sp>
      <p:sp>
        <p:nvSpPr>
          <p:cNvPr id="6" name="幻灯片编号占位符 5"/>
          <p:cNvSpPr>
            <a:spLocks noGrp="1"/>
          </p:cNvSpPr>
          <p:nvPr>
            <p:ph type="sldNum" sz="quarter" idx="12"/>
          </p:nvPr>
        </p:nvSpPr>
        <p:spPr/>
        <p:txBody>
          <a:bodyPr/>
          <a:lstStyle/>
          <a:p>
            <a:fld id="{4FAB73BC-B049-4115-A692-8D63A059BFB8}" type="slidenum">
              <a:rPr lang="en-US" smtClean="0"/>
              <a:t>54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15"/>
                                        </p:tgtEl>
                                        <p:attrNameLst>
                                          <p:attrName>style.visibility</p:attrName>
                                        </p:attrNameLst>
                                      </p:cBhvr>
                                      <p:to>
                                        <p:strVal val="visible"/>
                                      </p:to>
                                    </p:set>
                                    <p:animEffect transition="in" filter="box(out)">
                                      <p:cBhvr>
                                        <p:cTn id="7" dur="500"/>
                                        <p:tgtEl>
                                          <p:spTgt spid="15361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16"/>
                                        </p:tgtEl>
                                        <p:attrNameLst>
                                          <p:attrName>style.visibility</p:attrName>
                                        </p:attrNameLst>
                                      </p:cBhvr>
                                      <p:to>
                                        <p:strVal val="visible"/>
                                      </p:to>
                                    </p:set>
                                    <p:animEffect transition="in" filter="box(out)">
                                      <p:cBhvr>
                                        <p:cTn id="12" dur="500"/>
                                        <p:tgtEl>
                                          <p:spTgt spid="15361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19"/>
                                        </p:tgtEl>
                                        <p:attrNameLst>
                                          <p:attrName>style.visibility</p:attrName>
                                        </p:attrNameLst>
                                      </p:cBhvr>
                                      <p:to>
                                        <p:strVal val="visible"/>
                                      </p:to>
                                    </p:set>
                                    <p:animEffect transition="in" filter="box(out)">
                                      <p:cBhvr>
                                        <p:cTn id="17" dur="500"/>
                                        <p:tgtEl>
                                          <p:spTgt spid="153619"/>
                                        </p:tgtEl>
                                      </p:cBhvr>
                                    </p:animEffect>
                                  </p:childTnLst>
                                  <p:subTnLst>
                                    <p:set>
                                      <p:cBhvr override="childStyle">
                                        <p:cTn dur="1" fill="hold" display="0" masterRel="nextClick" afterEffect="1"/>
                                        <p:tgtEl>
                                          <p:spTgt spid="153619"/>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20"/>
                                        </p:tgtEl>
                                        <p:attrNameLst>
                                          <p:attrName>style.visibility</p:attrName>
                                        </p:attrNameLst>
                                      </p:cBhvr>
                                      <p:to>
                                        <p:strVal val="visible"/>
                                      </p:to>
                                    </p:set>
                                    <p:animEffect transition="in" filter="box(out)">
                                      <p:cBhvr>
                                        <p:cTn id="22" dur="500"/>
                                        <p:tgtEl>
                                          <p:spTgt spid="153620"/>
                                        </p:tgtEl>
                                      </p:cBhvr>
                                    </p:animEffect>
                                  </p:childTnLst>
                                  <p:subTnLst>
                                    <p:set>
                                      <p:cBhvr override="childStyle">
                                        <p:cTn dur="1" fill="hold" display="0" masterRel="nextClick" afterEffect="1"/>
                                        <p:tgtEl>
                                          <p:spTgt spid="15362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621"/>
                                        </p:tgtEl>
                                        <p:attrNameLst>
                                          <p:attrName>style.visibility</p:attrName>
                                        </p:attrNameLst>
                                      </p:cBhvr>
                                      <p:to>
                                        <p:strVal val="visible"/>
                                      </p:to>
                                    </p:set>
                                    <p:animEffect transition="in" filter="box(out)">
                                      <p:cBhvr>
                                        <p:cTn id="27" dur="500"/>
                                        <p:tgtEl>
                                          <p:spTgt spid="153621"/>
                                        </p:tgtEl>
                                      </p:cBhvr>
                                    </p:animEffect>
                                  </p:childTnLst>
                                  <p:subTnLst>
                                    <p:set>
                                      <p:cBhvr override="childStyle">
                                        <p:cTn dur="1" fill="hold" display="0" masterRel="nextClick" afterEffect="1"/>
                                        <p:tgtEl>
                                          <p:spTgt spid="153621"/>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out)">
                                      <p:cBhvr>
                                        <p:cTn id="32" dur="500"/>
                                        <p:tgtEl>
                                          <p:spTgt spid="2"/>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out)">
                                      <p:cBhvr>
                                        <p:cTn id="42" dur="500"/>
                                        <p:tgtEl>
                                          <p:spTgt spid="3"/>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53648">
                                            <p:txEl>
                                              <p:pRg st="0" end="0"/>
                                            </p:txEl>
                                          </p:spTgt>
                                        </p:tgtEl>
                                        <p:attrNameLst>
                                          <p:attrName>style.visibility</p:attrName>
                                        </p:attrNameLst>
                                      </p:cBhvr>
                                      <p:to>
                                        <p:strVal val="visible"/>
                                      </p:to>
                                    </p:set>
                                    <p:animEffect transition="in" filter="box(out)">
                                      <p:cBhvr>
                                        <p:cTn id="47" dur="500"/>
                                        <p:tgtEl>
                                          <p:spTgt spid="153648">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5" grpId="0" animBg="1" autoUpdateAnimBg="0"/>
      <p:bldP spid="153616" grpId="0" animBg="1" autoUpdateAnimBg="0"/>
      <p:bldP spid="153619" grpId="0" animBg="1" autoUpdateAnimBg="0"/>
      <p:bldP spid="153620" grpId="0" animBg="1" autoUpdateAnimBg="0"/>
      <p:bldP spid="153621" grpId="0" animBg="1" autoUpdateAnimBg="0"/>
      <p:bldP spid="153648"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876300" y="784225"/>
            <a:ext cx="10020300" cy="4632325"/>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4" eaLnBrk="1" hangingPunct="1">
              <a:spcBef>
                <a:spcPct val="20000"/>
              </a:spcBef>
              <a:buClr>
                <a:srgbClr val="FF00FF"/>
              </a:buClr>
              <a:buFont typeface="Wingdings" charset="2"/>
              <a:buChar char="u"/>
            </a:pPr>
            <a:r>
              <a:rPr kumimoji="0" lang="zh-CN" altLang="en-US" sz="2800" dirty="0">
                <a:effectLst>
                  <a:outerShdw blurRad="38100" dist="38100" dir="2700000" algn="tl">
                    <a:srgbClr val="C0C0C0"/>
                  </a:outerShdw>
                </a:effectLst>
                <a:ea typeface="隶书" charset="0"/>
              </a:rPr>
              <a:t>二维数组与一维数组指针变量的关系</a:t>
            </a:r>
            <a:endParaRPr kumimoji="0" lang="zh-CN" altLang="en-US" sz="2800" dirty="0">
              <a:solidFill>
                <a:schemeClr val="tx2"/>
              </a:solidFill>
              <a:effectLst>
                <a:outerShdw blurRad="38100" dist="38100" dir="2700000" algn="tl">
                  <a:srgbClr val="C0C0C0"/>
                </a:outerShdw>
              </a:effectLst>
              <a:ea typeface="隶书" charset="0"/>
            </a:endParaRPr>
          </a:p>
          <a:p>
            <a:pPr lvl="4" eaLnBrk="1" hangingPunct="1">
              <a:spcBef>
                <a:spcPct val="20000"/>
              </a:spcBef>
              <a:buClr>
                <a:srgbClr val="FF00FF"/>
              </a:buClr>
              <a:buFont typeface="Wingdings" charset="2"/>
              <a:buNone/>
            </a:pPr>
            <a:r>
              <a:rPr kumimoji="0" lang="zh-CN" altLang="en-US" dirty="0">
                <a:effectLst>
                  <a:outerShdw blurRad="38100" dist="38100" dir="2700000" algn="tl">
                    <a:srgbClr val="C0C0C0"/>
                  </a:outerShdw>
                </a:effectLst>
                <a:ea typeface="隶书" charset="0"/>
              </a:rPr>
              <a:t>   如   </a:t>
            </a:r>
            <a:r>
              <a:rPr kumimoji="0" lang="en-US" altLang="zh-CN" dirty="0" err="1">
                <a:effectLst>
                  <a:outerShdw blurRad="38100" dist="38100" dir="2700000" algn="tl">
                    <a:srgbClr val="C0C0C0"/>
                  </a:outerShdw>
                </a:effectLst>
                <a:ea typeface="隶书" charset="0"/>
              </a:rPr>
              <a:t>int</a:t>
            </a:r>
            <a:r>
              <a:rPr kumimoji="0" lang="en-US" altLang="zh-CN" dirty="0">
                <a:effectLst>
                  <a:outerShdw blurRad="38100" dist="38100" dir="2700000" algn="tl">
                    <a:srgbClr val="C0C0C0"/>
                  </a:outerShdw>
                </a:effectLst>
                <a:ea typeface="隶书" charset="0"/>
              </a:rPr>
              <a:t>  a[5][10]  </a:t>
            </a:r>
            <a:r>
              <a:rPr kumimoji="0" lang="zh-CN" altLang="en-US" dirty="0">
                <a:effectLst>
                  <a:outerShdw blurRad="38100" dist="38100" dir="2700000" algn="tl">
                    <a:srgbClr val="C0C0C0"/>
                  </a:outerShdw>
                </a:effectLst>
                <a:ea typeface="隶书" charset="0"/>
              </a:rPr>
              <a:t>与  </a:t>
            </a:r>
            <a:r>
              <a:rPr kumimoji="0" lang="en-US" altLang="zh-CN" dirty="0" err="1">
                <a:effectLst>
                  <a:outerShdw blurRad="38100" dist="38100" dir="2700000" algn="tl">
                    <a:srgbClr val="C0C0C0"/>
                  </a:outerShdw>
                </a:effectLst>
                <a:ea typeface="隶书" charset="0"/>
              </a:rPr>
              <a:t>int</a:t>
            </a:r>
            <a:r>
              <a:rPr kumimoji="0" lang="en-US" altLang="zh-CN" dirty="0">
                <a:effectLst>
                  <a:outerShdw blurRad="38100" dist="38100" dir="2700000" algn="tl">
                    <a:srgbClr val="C0C0C0"/>
                  </a:outerShdw>
                </a:effectLst>
                <a:ea typeface="隶书" charset="0"/>
              </a:rPr>
              <a:t>   (*p)[10];</a:t>
            </a:r>
          </a:p>
          <a:p>
            <a:pPr lvl="4" eaLnBrk="1" hangingPunct="1">
              <a:lnSpc>
                <a:spcPct val="105000"/>
              </a:lnSpc>
              <a:spcBef>
                <a:spcPct val="40000"/>
              </a:spcBef>
              <a:buClr>
                <a:srgbClr val="FF9999"/>
              </a:buClr>
              <a:buFont typeface="Wingdings" charset="2"/>
              <a:buChar char="Y"/>
            </a:pPr>
            <a:r>
              <a:rPr kumimoji="0" lang="zh-CN" altLang="en-US" dirty="0">
                <a:effectLst>
                  <a:outerShdw blurRad="38100" dist="38100" dir="2700000" algn="tl">
                    <a:srgbClr val="C0C0C0"/>
                  </a:outerShdw>
                </a:effectLst>
                <a:ea typeface="隶书" charset="0"/>
              </a:rPr>
              <a:t>二维数组名是一个指向有</a:t>
            </a:r>
            <a:r>
              <a:rPr kumimoji="0" lang="en-US" altLang="zh-CN" dirty="0">
                <a:effectLst>
                  <a:outerShdw blurRad="38100" dist="38100" dir="2700000" algn="tl">
                    <a:srgbClr val="C0C0C0"/>
                  </a:outerShdw>
                </a:effectLst>
                <a:ea typeface="隶书" charset="0"/>
              </a:rPr>
              <a:t>10</a:t>
            </a:r>
            <a:r>
              <a:rPr kumimoji="0" lang="zh-CN" altLang="en-US" dirty="0">
                <a:effectLst>
                  <a:outerShdw blurRad="38100" dist="38100" dir="2700000" algn="tl">
                    <a:srgbClr val="C0C0C0"/>
                  </a:outerShdw>
                </a:effectLst>
                <a:ea typeface="隶书" charset="0"/>
              </a:rPr>
              <a:t>个元素的一维数组的</a:t>
            </a:r>
            <a:r>
              <a:rPr kumimoji="0" lang="zh-CN" altLang="en-US" dirty="0">
                <a:solidFill>
                  <a:schemeClr val="accent2"/>
                </a:solidFill>
                <a:effectLst>
                  <a:outerShdw blurRad="38100" dist="38100" dir="2700000" algn="tl">
                    <a:srgbClr val="C0C0C0"/>
                  </a:outerShdw>
                </a:effectLst>
                <a:ea typeface="隶书" charset="0"/>
              </a:rPr>
              <a:t>指针常量</a:t>
            </a:r>
            <a:endParaRPr kumimoji="0" lang="zh-CN" altLang="zh-CN" dirty="0">
              <a:effectLst>
                <a:outerShdw blurRad="38100" dist="38100" dir="2700000" algn="tl">
                  <a:srgbClr val="C0C0C0"/>
                </a:outerShdw>
              </a:effectLst>
              <a:ea typeface="隶书" charset="0"/>
            </a:endParaRPr>
          </a:p>
          <a:p>
            <a:pPr lvl="4" eaLnBrk="1" hangingPunct="1">
              <a:lnSpc>
                <a:spcPct val="105000"/>
              </a:lnSpc>
              <a:spcBef>
                <a:spcPct val="40000"/>
              </a:spcBef>
              <a:buClr>
                <a:srgbClr val="FF9999"/>
              </a:buClr>
              <a:buFont typeface="Wingdings" charset="2"/>
              <a:buChar char="Y"/>
            </a:pPr>
            <a:r>
              <a:rPr kumimoji="0" lang="en-US" altLang="zh-CN" dirty="0">
                <a:effectLst>
                  <a:outerShdw blurRad="38100" dist="38100" dir="2700000" algn="tl">
                    <a:srgbClr val="C0C0C0"/>
                  </a:outerShdw>
                </a:effectLst>
                <a:ea typeface="隶书" charset="0"/>
              </a:rPr>
              <a:t>p=</a:t>
            </a:r>
            <a:r>
              <a:rPr kumimoji="0" lang="en-US" altLang="zh-CN" dirty="0" err="1">
                <a:effectLst>
                  <a:outerShdw blurRad="38100" dist="38100" dir="2700000" algn="tl">
                    <a:srgbClr val="C0C0C0"/>
                  </a:outerShdw>
                </a:effectLst>
                <a:ea typeface="隶书" charset="0"/>
              </a:rPr>
              <a:t>a+i</a:t>
            </a:r>
            <a:r>
              <a:rPr kumimoji="0" lang="en-US" altLang="zh-CN" dirty="0">
                <a:effectLst>
                  <a:outerShdw blurRad="38100" dist="38100" dir="2700000" algn="tl">
                    <a:srgbClr val="C0C0C0"/>
                  </a:outerShdw>
                </a:effectLst>
                <a:ea typeface="隶书" charset="0"/>
              </a:rPr>
              <a:t>  </a:t>
            </a:r>
            <a:r>
              <a:rPr kumimoji="0" lang="zh-CN" altLang="en-US" dirty="0">
                <a:effectLst>
                  <a:outerShdw blurRad="38100" dist="38100" dir="2700000" algn="tl">
                    <a:srgbClr val="C0C0C0"/>
                  </a:outerShdw>
                </a:effectLst>
                <a:ea typeface="隶书" charset="0"/>
              </a:rPr>
              <a:t>使 </a:t>
            </a:r>
            <a:r>
              <a:rPr kumimoji="0" lang="en-US" altLang="zh-CN" dirty="0">
                <a:effectLst>
                  <a:outerShdw blurRad="38100" dist="38100" dir="2700000" algn="tl">
                    <a:srgbClr val="C0C0C0"/>
                  </a:outerShdw>
                </a:effectLst>
                <a:ea typeface="隶书" charset="0"/>
              </a:rPr>
              <a:t>p</a:t>
            </a:r>
            <a:r>
              <a:rPr kumimoji="0" lang="zh-CN" altLang="en-US" dirty="0">
                <a:effectLst>
                  <a:outerShdw blurRad="38100" dist="38100" dir="2700000" algn="tl">
                    <a:srgbClr val="C0C0C0"/>
                  </a:outerShdw>
                </a:effectLst>
                <a:ea typeface="隶书" charset="0"/>
              </a:rPr>
              <a:t>指向二维数组的第</a:t>
            </a:r>
            <a:r>
              <a:rPr kumimoji="0" lang="en-US" altLang="zh-CN" dirty="0" err="1">
                <a:effectLst>
                  <a:outerShdw blurRad="38100" dist="38100" dir="2700000" algn="tl">
                    <a:srgbClr val="C0C0C0"/>
                  </a:outerShdw>
                </a:effectLst>
                <a:ea typeface="隶书" charset="0"/>
              </a:rPr>
              <a:t>i</a:t>
            </a:r>
            <a:r>
              <a:rPr kumimoji="0" lang="zh-CN" altLang="en-US" dirty="0">
                <a:effectLst>
                  <a:outerShdw blurRad="38100" dist="38100" dir="2700000" algn="tl">
                    <a:srgbClr val="C0C0C0"/>
                  </a:outerShdw>
                </a:effectLst>
                <a:ea typeface="隶书" charset="0"/>
              </a:rPr>
              <a:t>行</a:t>
            </a:r>
            <a:endParaRPr kumimoji="0" lang="zh-CN" altLang="zh-CN" dirty="0">
              <a:effectLst>
                <a:outerShdw blurRad="38100" dist="38100" dir="2700000" algn="tl">
                  <a:srgbClr val="C0C0C0"/>
                </a:outerShdw>
              </a:effectLst>
              <a:ea typeface="隶书" charset="0"/>
            </a:endParaRPr>
          </a:p>
          <a:p>
            <a:pPr lvl="4" eaLnBrk="1" hangingPunct="1">
              <a:lnSpc>
                <a:spcPct val="105000"/>
              </a:lnSpc>
              <a:spcBef>
                <a:spcPct val="40000"/>
              </a:spcBef>
              <a:buClr>
                <a:srgbClr val="FF9999"/>
              </a:buClr>
              <a:buFont typeface="Wingdings" charset="2"/>
              <a:buChar char="Y"/>
            </a:pPr>
            <a:r>
              <a:rPr kumimoji="0" lang="zh-CN" altLang="zh-CN" dirty="0">
                <a:effectLst>
                  <a:outerShdw blurRad="38100" dist="38100" dir="2700000" algn="tl">
                    <a:srgbClr val="C0C0C0"/>
                  </a:outerShdw>
                </a:effectLst>
                <a:ea typeface="隶书" charset="0"/>
              </a:rPr>
              <a:t>*(*(</a:t>
            </a:r>
            <a:r>
              <a:rPr kumimoji="0" lang="en-US" altLang="zh-CN" dirty="0" err="1">
                <a:effectLst>
                  <a:outerShdw blurRad="38100" dist="38100" dir="2700000" algn="tl">
                    <a:srgbClr val="C0C0C0"/>
                  </a:outerShdw>
                </a:effectLst>
                <a:ea typeface="隶书" charset="0"/>
              </a:rPr>
              <a:t>p+i</a:t>
            </a:r>
            <a:r>
              <a:rPr kumimoji="0" lang="en-US" altLang="zh-CN" dirty="0">
                <a:effectLst>
                  <a:outerShdw blurRad="38100" dist="38100" dir="2700000" algn="tl">
                    <a:srgbClr val="C0C0C0"/>
                  </a:outerShdw>
                </a:effectLst>
                <a:ea typeface="隶书" charset="0"/>
              </a:rPr>
              <a:t>)+j) </a:t>
            </a:r>
            <a:r>
              <a:rPr kumimoji="0" lang="en-US" altLang="zh-CN" dirty="0">
                <a:effectLst>
                  <a:outerShdw blurRad="38100" dist="38100" dir="2700000" algn="tl">
                    <a:srgbClr val="C0C0C0"/>
                  </a:outerShdw>
                </a:effectLst>
                <a:ea typeface="隶书" charset="0"/>
                <a:sym typeface="Symbol" charset="2"/>
              </a:rPr>
              <a:t> </a:t>
            </a:r>
            <a:r>
              <a:rPr kumimoji="0" lang="en-US" altLang="zh-CN" dirty="0">
                <a:effectLst>
                  <a:outerShdw blurRad="38100" dist="38100" dir="2700000" algn="tl">
                    <a:srgbClr val="C0C0C0"/>
                  </a:outerShdw>
                </a:effectLst>
                <a:ea typeface="隶书" charset="0"/>
              </a:rPr>
              <a:t>a[</a:t>
            </a:r>
            <a:r>
              <a:rPr kumimoji="0" lang="en-US" altLang="zh-CN" dirty="0" err="1">
                <a:effectLst>
                  <a:outerShdw blurRad="38100" dist="38100" dir="2700000" algn="tl">
                    <a:srgbClr val="C0C0C0"/>
                  </a:outerShdw>
                </a:effectLst>
                <a:ea typeface="隶书" charset="0"/>
              </a:rPr>
              <a:t>i</a:t>
            </a:r>
            <a:r>
              <a:rPr kumimoji="0" lang="en-US" altLang="zh-CN" dirty="0">
                <a:effectLst>
                  <a:outerShdw blurRad="38100" dist="38100" dir="2700000" algn="tl">
                    <a:srgbClr val="C0C0C0"/>
                  </a:outerShdw>
                </a:effectLst>
                <a:ea typeface="隶书" charset="0"/>
              </a:rPr>
              <a:t>][j] </a:t>
            </a:r>
          </a:p>
          <a:p>
            <a:pPr lvl="4" eaLnBrk="1" hangingPunct="1">
              <a:lnSpc>
                <a:spcPct val="105000"/>
              </a:lnSpc>
              <a:spcBef>
                <a:spcPct val="40000"/>
              </a:spcBef>
              <a:buClr>
                <a:srgbClr val="FF9999"/>
              </a:buClr>
              <a:buFont typeface="Wingdings" charset="2"/>
              <a:buChar char="Y"/>
            </a:pPr>
            <a:r>
              <a:rPr kumimoji="0" lang="zh-CN" altLang="en-US" dirty="0">
                <a:effectLst>
                  <a:outerShdw blurRad="38100" dist="38100" dir="2700000" algn="tl">
                    <a:srgbClr val="C0C0C0"/>
                  </a:outerShdw>
                </a:effectLst>
                <a:ea typeface="隶书" charset="0"/>
              </a:rPr>
              <a:t>二维数组形参实际上是一维数组指针变量，</a:t>
            </a:r>
            <a:r>
              <a:rPr kumimoji="0" lang="zh-CN" altLang="zh-CN" dirty="0">
                <a:effectLst>
                  <a:outerShdw blurRad="38100" dist="38100" dir="2700000" algn="tl">
                    <a:srgbClr val="C0C0C0"/>
                  </a:outerShdw>
                </a:effectLst>
                <a:ea typeface="隶书" charset="0"/>
              </a:rPr>
              <a:t>                      </a:t>
            </a:r>
            <a:r>
              <a:rPr kumimoji="0" lang="zh-CN" altLang="en-US" dirty="0">
                <a:effectLst>
                  <a:outerShdw blurRad="38100" dist="38100" dir="2700000" algn="tl">
                    <a:srgbClr val="C0C0C0"/>
                  </a:outerShdw>
                </a:effectLst>
                <a:ea typeface="隶书" charset="0"/>
              </a:rPr>
              <a:t>即</a:t>
            </a:r>
            <a:r>
              <a:rPr kumimoji="0" lang="zh-CN" altLang="zh-CN" dirty="0">
                <a:effectLst>
                  <a:outerShdw blurRad="38100" dist="38100" dir="2700000" algn="tl">
                    <a:srgbClr val="C0C0C0"/>
                  </a:outerShdw>
                </a:effectLst>
                <a:ea typeface="隶书" charset="0"/>
              </a:rPr>
              <a:t>   </a:t>
            </a:r>
            <a:r>
              <a:rPr kumimoji="0" lang="en-US" altLang="zh-CN" dirty="0" err="1">
                <a:effectLst>
                  <a:outerShdw blurRad="38100" dist="38100" dir="2700000" algn="tl">
                    <a:srgbClr val="C0C0C0"/>
                  </a:outerShdw>
                </a:effectLst>
                <a:ea typeface="隶书" charset="0"/>
              </a:rPr>
              <a:t>int</a:t>
            </a:r>
            <a:r>
              <a:rPr kumimoji="0" lang="en-US" altLang="zh-CN" dirty="0">
                <a:effectLst>
                  <a:outerShdw blurRad="38100" dist="38100" dir="2700000" algn="tl">
                    <a:srgbClr val="C0C0C0"/>
                  </a:outerShdw>
                </a:effectLst>
                <a:ea typeface="隶书" charset="0"/>
              </a:rPr>
              <a:t>  x[ ][10]  </a:t>
            </a:r>
            <a:r>
              <a:rPr kumimoji="0" lang="en-US" altLang="zh-CN" dirty="0">
                <a:effectLst>
                  <a:outerShdw blurRad="38100" dist="38100" dir="2700000" algn="tl">
                    <a:srgbClr val="C0C0C0"/>
                  </a:outerShdw>
                </a:effectLst>
                <a:ea typeface="隶书" charset="0"/>
                <a:sym typeface="Symbol" charset="2"/>
              </a:rPr>
              <a:t></a:t>
            </a:r>
            <a:r>
              <a:rPr kumimoji="0" lang="en-US" altLang="zh-CN" dirty="0">
                <a:effectLst>
                  <a:outerShdw blurRad="38100" dist="38100" dir="2700000" algn="tl">
                    <a:srgbClr val="C0C0C0"/>
                  </a:outerShdw>
                </a:effectLst>
                <a:ea typeface="隶书" charset="0"/>
              </a:rPr>
              <a:t> </a:t>
            </a:r>
            <a:r>
              <a:rPr kumimoji="0" lang="en-US" altLang="zh-CN" dirty="0" err="1">
                <a:effectLst>
                  <a:outerShdw blurRad="38100" dist="38100" dir="2700000" algn="tl">
                    <a:srgbClr val="C0C0C0"/>
                  </a:outerShdw>
                </a:effectLst>
                <a:ea typeface="隶书" charset="0"/>
              </a:rPr>
              <a:t>int</a:t>
            </a:r>
            <a:r>
              <a:rPr kumimoji="0" lang="en-US" altLang="zh-CN" dirty="0">
                <a:effectLst>
                  <a:outerShdw blurRad="38100" dist="38100" dir="2700000" algn="tl">
                    <a:srgbClr val="C0C0C0"/>
                  </a:outerShdw>
                </a:effectLst>
                <a:ea typeface="隶书" charset="0"/>
              </a:rPr>
              <a:t>  (*x)[10]</a:t>
            </a:r>
          </a:p>
          <a:p>
            <a:pPr lvl="4" eaLnBrk="1" hangingPunct="1">
              <a:lnSpc>
                <a:spcPct val="105000"/>
              </a:lnSpc>
              <a:spcBef>
                <a:spcPct val="40000"/>
              </a:spcBef>
              <a:buClr>
                <a:srgbClr val="FF9999"/>
              </a:buClr>
              <a:buFont typeface="Wingdings" charset="2"/>
              <a:buChar char="Y"/>
            </a:pPr>
            <a:r>
              <a:rPr kumimoji="0" lang="zh-CN" altLang="en-US" dirty="0">
                <a:effectLst>
                  <a:outerShdw blurRad="38100" dist="38100" dir="2700000" algn="tl">
                    <a:srgbClr val="C0C0C0"/>
                  </a:outerShdw>
                </a:effectLst>
                <a:ea typeface="隶书" charset="0"/>
              </a:rPr>
              <a:t>变量定义</a:t>
            </a:r>
            <a:r>
              <a:rPr kumimoji="0" lang="zh-CN" altLang="zh-CN" dirty="0">
                <a:effectLst>
                  <a:outerShdw blurRad="38100" dist="38100" dir="2700000" algn="tl">
                    <a:srgbClr val="C0C0C0"/>
                  </a:outerShdw>
                </a:effectLst>
                <a:ea typeface="隶书" charset="0"/>
              </a:rPr>
              <a:t>(</a:t>
            </a:r>
            <a:r>
              <a:rPr kumimoji="0" lang="zh-CN" altLang="en-US" dirty="0">
                <a:effectLst>
                  <a:outerShdw blurRad="38100" dist="38100" dir="2700000" algn="tl">
                    <a:srgbClr val="C0C0C0"/>
                  </a:outerShdw>
                </a:effectLst>
                <a:ea typeface="隶书" charset="0"/>
              </a:rPr>
              <a:t>不是形参）时两者不等价</a:t>
            </a:r>
            <a:endParaRPr kumimoji="0" lang="zh-CN" altLang="zh-CN" dirty="0">
              <a:effectLst>
                <a:outerShdw blurRad="38100" dist="38100" dir="2700000" algn="tl">
                  <a:srgbClr val="C0C0C0"/>
                </a:outerShdw>
              </a:effectLst>
              <a:ea typeface="隶书" charset="0"/>
            </a:endParaRPr>
          </a:p>
          <a:p>
            <a:pPr lvl="4" eaLnBrk="1" hangingPunct="1">
              <a:lnSpc>
                <a:spcPct val="105000"/>
              </a:lnSpc>
              <a:spcBef>
                <a:spcPct val="40000"/>
              </a:spcBef>
              <a:buClr>
                <a:srgbClr val="FF9999"/>
              </a:buClr>
              <a:buFont typeface="Wingdings" charset="2"/>
              <a:buChar char="Y"/>
            </a:pPr>
            <a:r>
              <a:rPr kumimoji="0" lang="zh-CN" altLang="en-US" dirty="0">
                <a:effectLst>
                  <a:outerShdw blurRad="38100" dist="38100" dir="2700000" algn="tl">
                    <a:srgbClr val="C0C0C0"/>
                  </a:outerShdw>
                </a:effectLst>
                <a:ea typeface="隶书" charset="0"/>
              </a:rPr>
              <a:t>系统只给</a:t>
            </a:r>
            <a:r>
              <a:rPr kumimoji="0" lang="en-US" altLang="zh-CN" dirty="0">
                <a:effectLst>
                  <a:outerShdw blurRad="38100" dist="38100" dir="2700000" algn="tl">
                    <a:srgbClr val="C0C0C0"/>
                  </a:outerShdw>
                </a:effectLst>
                <a:ea typeface="隶书" charset="0"/>
              </a:rPr>
              <a:t>p</a:t>
            </a:r>
            <a:r>
              <a:rPr kumimoji="0" lang="zh-CN" altLang="en-US" dirty="0">
                <a:effectLst>
                  <a:outerShdw blurRad="38100" dist="38100" dir="2700000" algn="tl">
                    <a:srgbClr val="C0C0C0"/>
                  </a:outerShdw>
                </a:effectLst>
                <a:ea typeface="隶书" charset="0"/>
              </a:rPr>
              <a:t>分配能保存一个指针值的内存区</a:t>
            </a:r>
            <a:r>
              <a:rPr kumimoji="0" lang="zh-CN" altLang="zh-CN" dirty="0">
                <a:effectLst>
                  <a:outerShdw blurRad="38100" dist="38100" dir="2700000" algn="tl">
                    <a:srgbClr val="C0C0C0"/>
                  </a:outerShdw>
                </a:effectLst>
                <a:ea typeface="隶书" charset="0"/>
              </a:rPr>
              <a:t>(</a:t>
            </a:r>
            <a:r>
              <a:rPr kumimoji="0" lang="zh-CN" altLang="en-US" dirty="0">
                <a:effectLst>
                  <a:outerShdw blurRad="38100" dist="38100" dir="2700000" algn="tl">
                    <a:srgbClr val="C0C0C0"/>
                  </a:outerShdw>
                </a:effectLst>
                <a:ea typeface="隶书" charset="0"/>
              </a:rPr>
              <a:t>一般</a:t>
            </a:r>
            <a:r>
              <a:rPr kumimoji="0" lang="en-US" altLang="zh-CN" dirty="0">
                <a:effectLst>
                  <a:outerShdw blurRad="38100" dist="38100" dir="2700000" algn="tl">
                    <a:srgbClr val="C0C0C0"/>
                  </a:outerShdw>
                </a:effectLst>
                <a:ea typeface="隶书" charset="0"/>
              </a:rPr>
              <a:t>4</a:t>
            </a:r>
            <a:r>
              <a:rPr kumimoji="0" lang="zh-CN" altLang="en-US" dirty="0">
                <a:effectLst>
                  <a:outerShdw blurRad="38100" dist="38100" dir="2700000" algn="tl">
                    <a:srgbClr val="C0C0C0"/>
                  </a:outerShdw>
                </a:effectLst>
                <a:ea typeface="隶书" charset="0"/>
              </a:rPr>
              <a:t>字节）；而给</a:t>
            </a:r>
            <a:r>
              <a:rPr kumimoji="0" lang="en-US" altLang="zh-CN" dirty="0">
                <a:effectLst>
                  <a:outerShdw blurRad="38100" dist="38100" dir="2700000" algn="tl">
                    <a:srgbClr val="C0C0C0"/>
                  </a:outerShdw>
                </a:effectLst>
                <a:ea typeface="隶书" charset="0"/>
              </a:rPr>
              <a:t>a</a:t>
            </a:r>
            <a:r>
              <a:rPr kumimoji="0" lang="zh-CN" altLang="en-US" dirty="0">
                <a:effectLst>
                  <a:outerShdw blurRad="38100" dist="38100" dir="2700000" algn="tl">
                    <a:srgbClr val="C0C0C0"/>
                  </a:outerShdw>
                </a:effectLst>
                <a:ea typeface="隶书" charset="0"/>
              </a:rPr>
              <a:t>分配</a:t>
            </a:r>
            <a:r>
              <a:rPr kumimoji="0" lang="en-US" altLang="zh-CN" dirty="0">
                <a:effectLst>
                  <a:outerShdw blurRad="38100" dist="38100" dir="2700000" algn="tl">
                    <a:srgbClr val="C0C0C0"/>
                  </a:outerShdw>
                </a:effectLst>
                <a:ea typeface="隶书" charset="0"/>
              </a:rPr>
              <a:t>4</a:t>
            </a:r>
            <a:r>
              <a:rPr kumimoji="0" lang="zh-CN" altLang="zh-CN" dirty="0">
                <a:effectLst>
                  <a:outerShdw blurRad="38100" dist="38100" dir="2700000" algn="tl">
                    <a:srgbClr val="C0C0C0"/>
                  </a:outerShdw>
                </a:effectLst>
                <a:ea typeface="隶书" charset="0"/>
              </a:rPr>
              <a:t>*5*10</a:t>
            </a:r>
            <a:r>
              <a:rPr kumimoji="0" lang="zh-CN" altLang="en-US" dirty="0">
                <a:effectLst>
                  <a:outerShdw blurRad="38100" dist="38100" dir="2700000" algn="tl">
                    <a:srgbClr val="C0C0C0"/>
                  </a:outerShdw>
                </a:effectLst>
                <a:ea typeface="隶书" charset="0"/>
              </a:rPr>
              <a:t>字节的内存区</a:t>
            </a:r>
          </a:p>
          <a:p>
            <a:pPr lvl="4" eaLnBrk="1" hangingPunct="1">
              <a:spcBef>
                <a:spcPct val="20000"/>
              </a:spcBef>
              <a:buClr>
                <a:srgbClr val="FF9999"/>
              </a:buClr>
              <a:buFont typeface="Wingdings" charset="2"/>
              <a:buChar char="Y"/>
            </a:pPr>
            <a:endParaRPr kumimoji="0" lang="zh-CN" altLang="en-US" dirty="0">
              <a:effectLst>
                <a:outerShdw blurRad="38100" dist="38100" dir="2700000" algn="tl">
                  <a:srgbClr val="C0C0C0"/>
                </a:outerShdw>
              </a:effectLst>
              <a:ea typeface="隶书" charset="0"/>
            </a:endParaRPr>
          </a:p>
          <a:p>
            <a:pPr lvl="4" eaLnBrk="1" hangingPunct="1">
              <a:spcBef>
                <a:spcPct val="20000"/>
              </a:spcBef>
              <a:buClr>
                <a:srgbClr val="FF9999"/>
              </a:buClr>
              <a:buFont typeface="Wingdings" charset="2"/>
              <a:buChar char="Y"/>
            </a:pPr>
            <a:endParaRPr kumimoji="0" lang="en-US" altLang="zh-CN" sz="2000" dirty="0">
              <a:effectLst>
                <a:outerShdw blurRad="38100" dist="38100" dir="2700000" algn="tl">
                  <a:srgbClr val="C0C0C0"/>
                </a:outerShdw>
              </a:effectLst>
              <a:ea typeface="隶书" charset="0"/>
            </a:endParaRPr>
          </a:p>
        </p:txBody>
      </p:sp>
      <p:sp>
        <p:nvSpPr>
          <p:cNvPr id="2" name="日期占位符 1"/>
          <p:cNvSpPr>
            <a:spLocks noGrp="1"/>
          </p:cNvSpPr>
          <p:nvPr>
            <p:ph type="dt" sz="half" idx="10"/>
          </p:nvPr>
        </p:nvSpPr>
        <p:spPr/>
        <p:txBody>
          <a:bodyPr/>
          <a:lstStyle/>
          <a:p>
            <a:fld id="{1757680D-0999-2342-8A33-9C955239EC43}"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55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 calcmode="lin" valueType="num">
                                      <p:cBhvr additive="base">
                                        <p:cTn id="7" dur="500" fill="hold"/>
                                        <p:tgtEl>
                                          <p:spTgt spid="1054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4">
                                            <p:txEl>
                                              <p:pRg st="1" end="1"/>
                                            </p:txEl>
                                          </p:spTgt>
                                        </p:tgtEl>
                                        <p:attrNameLst>
                                          <p:attrName>style.visibility</p:attrName>
                                        </p:attrNameLst>
                                      </p:cBhvr>
                                      <p:to>
                                        <p:strVal val="visible"/>
                                      </p:to>
                                    </p:set>
                                    <p:anim calcmode="lin" valueType="num">
                                      <p:cBhvr additive="base">
                                        <p:cTn id="13" dur="500" fill="hold"/>
                                        <p:tgtEl>
                                          <p:spTgt spid="1054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4">
                                            <p:txEl>
                                              <p:pRg st="2" end="2"/>
                                            </p:txEl>
                                          </p:spTgt>
                                        </p:tgtEl>
                                        <p:attrNameLst>
                                          <p:attrName>style.visibility</p:attrName>
                                        </p:attrNameLst>
                                      </p:cBhvr>
                                      <p:to>
                                        <p:strVal val="visible"/>
                                      </p:to>
                                    </p:set>
                                    <p:anim calcmode="lin" valueType="num">
                                      <p:cBhvr additive="base">
                                        <p:cTn id="19" dur="500" fill="hold"/>
                                        <p:tgtEl>
                                          <p:spTgt spid="1054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4">
                                            <p:txEl>
                                              <p:pRg st="3" end="3"/>
                                            </p:txEl>
                                          </p:spTgt>
                                        </p:tgtEl>
                                        <p:attrNameLst>
                                          <p:attrName>style.visibility</p:attrName>
                                        </p:attrNameLst>
                                      </p:cBhvr>
                                      <p:to>
                                        <p:strVal val="visible"/>
                                      </p:to>
                                    </p:set>
                                    <p:anim calcmode="lin" valueType="num">
                                      <p:cBhvr additive="base">
                                        <p:cTn id="25" dur="500" fill="hold"/>
                                        <p:tgtEl>
                                          <p:spTgt spid="1054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4">
                                            <p:txEl>
                                              <p:pRg st="4" end="4"/>
                                            </p:txEl>
                                          </p:spTgt>
                                        </p:tgtEl>
                                        <p:attrNameLst>
                                          <p:attrName>style.visibility</p:attrName>
                                        </p:attrNameLst>
                                      </p:cBhvr>
                                      <p:to>
                                        <p:strVal val="visible"/>
                                      </p:to>
                                    </p:set>
                                    <p:anim calcmode="lin" valueType="num">
                                      <p:cBhvr additive="base">
                                        <p:cTn id="31" dur="500" fill="hold"/>
                                        <p:tgtEl>
                                          <p:spTgt spid="10547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4">
                                            <p:txEl>
                                              <p:pRg st="5" end="5"/>
                                            </p:txEl>
                                          </p:spTgt>
                                        </p:tgtEl>
                                        <p:attrNameLst>
                                          <p:attrName>style.visibility</p:attrName>
                                        </p:attrNameLst>
                                      </p:cBhvr>
                                      <p:to>
                                        <p:strVal val="visible"/>
                                      </p:to>
                                    </p:set>
                                    <p:anim calcmode="lin" valueType="num">
                                      <p:cBhvr additive="base">
                                        <p:cTn id="37" dur="500" fill="hold"/>
                                        <p:tgtEl>
                                          <p:spTgt spid="10547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4">
                                            <p:txEl>
                                              <p:pRg st="6" end="6"/>
                                            </p:txEl>
                                          </p:spTgt>
                                        </p:tgtEl>
                                        <p:attrNameLst>
                                          <p:attrName>style.visibility</p:attrName>
                                        </p:attrNameLst>
                                      </p:cBhvr>
                                      <p:to>
                                        <p:strVal val="visible"/>
                                      </p:to>
                                    </p:set>
                                    <p:anim calcmode="lin" valueType="num">
                                      <p:cBhvr additive="base">
                                        <p:cTn id="43" dur="500" fill="hold"/>
                                        <p:tgtEl>
                                          <p:spTgt spid="10547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4">
                                            <p:txEl>
                                              <p:pRg st="7" end="7"/>
                                            </p:txEl>
                                          </p:spTgt>
                                        </p:tgtEl>
                                        <p:attrNameLst>
                                          <p:attrName>style.visibility</p:attrName>
                                        </p:attrNameLst>
                                      </p:cBhvr>
                                      <p:to>
                                        <p:strVal val="visible"/>
                                      </p:to>
                                    </p:set>
                                    <p:anim calcmode="lin" valueType="num">
                                      <p:cBhvr additive="base">
                                        <p:cTn id="49" dur="500" fill="hold"/>
                                        <p:tgtEl>
                                          <p:spTgt spid="10547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bldLvl="5"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 name="Rectangle 2"/>
          <p:cNvSpPr>
            <a:spLocks noGrp="1" noChangeArrowheads="1"/>
          </p:cNvSpPr>
          <p:nvPr>
            <p:ph type="title"/>
          </p:nvPr>
        </p:nvSpPr>
        <p:spPr>
          <a:xfrm>
            <a:off x="685800" y="484632"/>
            <a:ext cx="7772400" cy="394510"/>
          </a:xfrm>
        </p:spPr>
        <p:txBody>
          <a:bodyPr>
            <a:normAutofit fontScale="90000"/>
          </a:bodyPr>
          <a:lstStyle/>
          <a:p>
            <a:pPr>
              <a:defRPr/>
            </a:pPr>
            <a:r>
              <a:rPr lang="zh-CN" altLang="en-US">
                <a:effectLst>
                  <a:outerShdw blurRad="38100" dist="38100" dir="2700000" algn="tl">
                    <a:srgbClr val="DDDDDD"/>
                  </a:outerShdw>
                </a:effectLst>
              </a:rPr>
              <a:t>指针数组</a:t>
            </a:r>
          </a:p>
        </p:txBody>
      </p:sp>
      <p:sp>
        <p:nvSpPr>
          <p:cNvPr id="43010" name="Rectangle 2"/>
          <p:cNvSpPr>
            <a:spLocks noGrp="1" noChangeArrowheads="1"/>
          </p:cNvSpPr>
          <p:nvPr>
            <p:ph idx="1"/>
          </p:nvPr>
        </p:nvSpPr>
        <p:spPr>
          <a:xfrm>
            <a:off x="296863" y="1186060"/>
            <a:ext cx="9144000" cy="2320925"/>
          </a:xfrm>
        </p:spPr>
        <p:txBody>
          <a:bodyPr/>
          <a:lstStyle/>
          <a:p>
            <a:pPr lvl="1">
              <a:buFont typeface="Wingdings" charset="2"/>
              <a:buNone/>
            </a:pPr>
            <a:r>
              <a:rPr lang="zh-CN" altLang="en-US" dirty="0"/>
              <a:t>用于处理二维数组或多个字符串</a:t>
            </a:r>
          </a:p>
          <a:p>
            <a:pPr lvl="1"/>
            <a:r>
              <a:rPr lang="zh-CN" altLang="en-US" dirty="0"/>
              <a:t>指针数组</a:t>
            </a:r>
          </a:p>
          <a:p>
            <a:pPr lvl="2"/>
            <a:r>
              <a:rPr lang="zh-CN" altLang="en-US" b="1" dirty="0">
                <a:solidFill>
                  <a:srgbClr val="FF0000"/>
                </a:solidFill>
              </a:rPr>
              <a:t>定义：数组中的元素为指针变量</a:t>
            </a:r>
          </a:p>
          <a:p>
            <a:pPr lvl="2"/>
            <a:r>
              <a:rPr lang="zh-CN" altLang="en-US" dirty="0"/>
              <a:t>定义形式：</a:t>
            </a:r>
            <a:r>
              <a:rPr lang="en-US" altLang="zh-CN" dirty="0"/>
              <a:t>[</a:t>
            </a:r>
            <a:r>
              <a:rPr lang="zh-CN" altLang="en-US" dirty="0">
                <a:solidFill>
                  <a:schemeClr val="tx2"/>
                </a:solidFill>
              </a:rPr>
              <a:t>存储类型</a:t>
            </a:r>
            <a:r>
              <a:rPr lang="en-US" altLang="zh-CN" dirty="0"/>
              <a:t>]</a:t>
            </a:r>
            <a:r>
              <a:rPr lang="en-US" altLang="zh-CN" dirty="0">
                <a:solidFill>
                  <a:schemeClr val="tx2"/>
                </a:solidFill>
              </a:rPr>
              <a:t> </a:t>
            </a:r>
            <a:r>
              <a:rPr lang="zh-CN" altLang="en-US" dirty="0">
                <a:solidFill>
                  <a:schemeClr val="tx2"/>
                </a:solidFill>
              </a:rPr>
              <a:t>数据类型 *数组名</a:t>
            </a:r>
            <a:r>
              <a:rPr lang="en-US" altLang="zh-CN" dirty="0">
                <a:solidFill>
                  <a:schemeClr val="tx2"/>
                </a:solidFill>
              </a:rPr>
              <a:t>[</a:t>
            </a:r>
            <a:r>
              <a:rPr lang="zh-CN" altLang="en-US" dirty="0">
                <a:solidFill>
                  <a:schemeClr val="tx2"/>
                </a:solidFill>
              </a:rPr>
              <a:t>数组长度说明</a:t>
            </a:r>
            <a:r>
              <a:rPr lang="en-US" altLang="zh-CN" dirty="0">
                <a:solidFill>
                  <a:schemeClr val="tx2"/>
                </a:solidFill>
              </a:rPr>
              <a:t>]</a:t>
            </a:r>
            <a:r>
              <a:rPr lang="zh-CN" altLang="en-US" dirty="0">
                <a:solidFill>
                  <a:schemeClr val="tx2"/>
                </a:solidFill>
              </a:rPr>
              <a:t>；</a:t>
            </a:r>
          </a:p>
          <a:p>
            <a:pPr lvl="2">
              <a:buFont typeface="Wingdings" charset="2"/>
              <a:buNone/>
            </a:pPr>
            <a:r>
              <a:rPr lang="zh-CN" altLang="en-US" dirty="0"/>
              <a:t>例   </a:t>
            </a:r>
            <a:r>
              <a:rPr lang="en-US" altLang="zh-CN" dirty="0" err="1"/>
              <a:t>int</a:t>
            </a:r>
            <a:r>
              <a:rPr lang="en-US" altLang="zh-CN" dirty="0"/>
              <a:t>  *p[4];</a:t>
            </a:r>
          </a:p>
        </p:txBody>
      </p:sp>
      <p:sp>
        <p:nvSpPr>
          <p:cNvPr id="43011" name="AutoShape 3"/>
          <p:cNvSpPr>
            <a:spLocks noChangeArrowheads="1"/>
          </p:cNvSpPr>
          <p:nvPr/>
        </p:nvSpPr>
        <p:spPr bwMode="auto">
          <a:xfrm>
            <a:off x="3529013" y="3562350"/>
            <a:ext cx="3876675" cy="495300"/>
          </a:xfrm>
          <a:prstGeom prst="wedgeRectCallout">
            <a:avLst>
              <a:gd name="adj1" fmla="val -12778"/>
              <a:gd name="adj2" fmla="val -203204"/>
            </a:avLst>
          </a:prstGeom>
          <a:solidFill>
            <a:srgbClr val="FFFFFF"/>
          </a:solidFill>
          <a:ln w="38100">
            <a:solidFill>
              <a:srgbClr val="339966"/>
            </a:solidFill>
            <a:miter lim="800000"/>
            <a:headEnd/>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指针所指向变量的数据类型</a:t>
            </a:r>
          </a:p>
        </p:txBody>
      </p:sp>
      <p:sp>
        <p:nvSpPr>
          <p:cNvPr id="43012" name="AutoShape 4"/>
          <p:cNvSpPr>
            <a:spLocks noChangeArrowheads="1"/>
          </p:cNvSpPr>
          <p:nvPr/>
        </p:nvSpPr>
        <p:spPr bwMode="auto">
          <a:xfrm>
            <a:off x="2633663" y="3562350"/>
            <a:ext cx="2962275" cy="495300"/>
          </a:xfrm>
          <a:prstGeom prst="wedgeRectCallout">
            <a:avLst>
              <a:gd name="adj1" fmla="val -16722"/>
              <a:gd name="adj2" fmla="val -207051"/>
            </a:avLst>
          </a:prstGeom>
          <a:solidFill>
            <a:srgbClr val="FFFFFF"/>
          </a:solidFill>
          <a:ln w="38100">
            <a:solidFill>
              <a:srgbClr val="339966"/>
            </a:solidFill>
            <a:miter lim="800000"/>
            <a:headEnd/>
            <a:tailEnd/>
          </a:ln>
          <a:effectLst/>
        </p:spPr>
        <p:txBody>
          <a:bodyPr wrap="none" lIns="90000" tIns="46800" rIns="90000" bIns="46800" anchor="ctr">
            <a:spAutoFit/>
          </a:bodyPr>
          <a:lstStyle/>
          <a:p>
            <a:pPr algn="ctr" eaLnBrk="1" hangingPunct="1">
              <a:defRPr/>
            </a:pPr>
            <a:r>
              <a:rPr lang="zh-CN" altLang="en-US">
                <a:effectLst>
                  <a:outerShdw blurRad="38100" dist="38100" dir="2700000" algn="tl">
                    <a:srgbClr val="DDDDDD"/>
                  </a:outerShdw>
                </a:effectLst>
                <a:ea typeface="隶书" charset="0"/>
                <a:cs typeface="隶书" charset="0"/>
              </a:rPr>
              <a:t>指针本身的存储类型</a:t>
            </a:r>
          </a:p>
        </p:txBody>
      </p:sp>
      <p:sp>
        <p:nvSpPr>
          <p:cNvPr id="43013" name="AutoShape 5"/>
          <p:cNvSpPr>
            <a:spLocks noChangeArrowheads="1"/>
          </p:cNvSpPr>
          <p:nvPr/>
        </p:nvSpPr>
        <p:spPr bwMode="auto">
          <a:xfrm>
            <a:off x="1608138" y="3676650"/>
            <a:ext cx="3603625" cy="495300"/>
          </a:xfrm>
          <a:prstGeom prst="wedgeRectCallout">
            <a:avLst>
              <a:gd name="adj1" fmla="val -22597"/>
              <a:gd name="adj2" fmla="val -122435"/>
            </a:avLst>
          </a:prstGeom>
          <a:solidFill>
            <a:srgbClr val="FFFFFF"/>
          </a:solidFill>
          <a:ln w="38100">
            <a:solidFill>
              <a:srgbClr val="339966"/>
            </a:solid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zh-CN" altLang="en-US">
                <a:effectLst>
                  <a:outerShdw blurRad="38100" dist="38100" dir="2700000" algn="tl">
                    <a:srgbClr val="C0C0C0"/>
                  </a:outerShdw>
                </a:effectLst>
                <a:latin typeface="隶书" charset="0"/>
                <a:ea typeface="隶书" charset="0"/>
              </a:rPr>
              <a:t>区分</a:t>
            </a:r>
            <a:r>
              <a:rPr kumimoji="0" lang="en-US" altLang="zh-CN">
                <a:effectLst>
                  <a:outerShdw blurRad="38100" dist="38100" dir="2700000" algn="tl">
                    <a:srgbClr val="C0C0C0"/>
                  </a:outerShdw>
                </a:effectLst>
                <a:ea typeface="隶书" charset="0"/>
              </a:rPr>
              <a:t>int  *p[4]</a:t>
            </a:r>
            <a:r>
              <a:rPr kumimoji="0" lang="zh-CN" altLang="en-US">
                <a:effectLst>
                  <a:outerShdw blurRad="38100" dist="38100" dir="2700000" algn="tl">
                    <a:srgbClr val="C0C0C0"/>
                  </a:outerShdw>
                </a:effectLst>
                <a:latin typeface="隶书" charset="0"/>
                <a:ea typeface="隶书" charset="0"/>
              </a:rPr>
              <a:t>与</a:t>
            </a:r>
            <a:r>
              <a:rPr kumimoji="0" lang="en-US" altLang="zh-CN">
                <a:effectLst>
                  <a:outerShdw blurRad="38100" dist="38100" dir="2700000" algn="tl">
                    <a:srgbClr val="C0C0C0"/>
                  </a:outerShdw>
                </a:effectLst>
                <a:ea typeface="隶书" charset="0"/>
              </a:rPr>
              <a:t>int  (*p)[4]</a:t>
            </a:r>
            <a:endParaRPr kumimoji="0" lang="en-US" altLang="zh-CN">
              <a:effectLst>
                <a:outerShdw blurRad="38100" dist="38100" dir="2700000" algn="tl">
                  <a:srgbClr val="C0C0C0"/>
                </a:outerShdw>
              </a:effectLst>
              <a:latin typeface="隶书" charset="0"/>
              <a:ea typeface="隶书" charset="0"/>
            </a:endParaRPr>
          </a:p>
        </p:txBody>
      </p:sp>
      <p:sp>
        <p:nvSpPr>
          <p:cNvPr id="43014" name="Rectangle 6"/>
          <p:cNvSpPr>
            <a:spLocks noChangeArrowheads="1"/>
          </p:cNvSpPr>
          <p:nvPr/>
        </p:nvSpPr>
        <p:spPr bwMode="auto">
          <a:xfrm>
            <a:off x="0" y="3333750"/>
            <a:ext cx="8829675" cy="647700"/>
          </a:xfrm>
          <a:prstGeom prst="rect">
            <a:avLst/>
          </a:prstGeom>
          <a:noFill/>
          <a:ln w="9525">
            <a:noFill/>
            <a:miter lim="800000"/>
            <a:headEnd/>
            <a:tailEnd/>
          </a:ln>
          <a:effectLst/>
        </p:spPr>
        <p:txBody>
          <a:bodyPr/>
          <a:lstStyle/>
          <a:p>
            <a:pPr marL="1143000" lvl="2" indent="-228600" eaLnBrk="1" hangingPunct="1">
              <a:spcBef>
                <a:spcPct val="20000"/>
              </a:spcBef>
              <a:buClr>
                <a:schemeClr val="accent2"/>
              </a:buClr>
              <a:buFont typeface="Wingdings" charset="0"/>
              <a:buChar char="v"/>
              <a:defRPr/>
            </a:pPr>
            <a:r>
              <a:rPr lang="zh-CN" altLang="en-US">
                <a:effectLst>
                  <a:outerShdw blurRad="38100" dist="38100" dir="2700000" algn="tl">
                    <a:srgbClr val="DDDDDD"/>
                  </a:outerShdw>
                </a:effectLst>
                <a:ea typeface="隶书" charset="0"/>
                <a:cs typeface="隶书" charset="0"/>
              </a:rPr>
              <a:t>指针数组赋值与初始化</a:t>
            </a:r>
          </a:p>
        </p:txBody>
      </p:sp>
      <p:grpSp>
        <p:nvGrpSpPr>
          <p:cNvPr id="2" name="Group 37"/>
          <p:cNvGrpSpPr>
            <a:grpSpLocks/>
          </p:cNvGrpSpPr>
          <p:nvPr/>
        </p:nvGrpSpPr>
        <p:grpSpPr bwMode="auto">
          <a:xfrm>
            <a:off x="865188" y="3722688"/>
            <a:ext cx="7488237" cy="2830512"/>
            <a:chOff x="545" y="2345"/>
            <a:chExt cx="4717" cy="1783"/>
          </a:xfrm>
        </p:grpSpPr>
        <p:sp>
          <p:nvSpPr>
            <p:cNvPr id="43015" name="Text Box 7"/>
            <p:cNvSpPr txBox="1">
              <a:spLocks noChangeArrowheads="1"/>
            </p:cNvSpPr>
            <p:nvPr/>
          </p:nvSpPr>
          <p:spPr bwMode="auto">
            <a:xfrm>
              <a:off x="545" y="2400"/>
              <a:ext cx="1783" cy="1692"/>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rPr>
                <a:t>赋值</a:t>
              </a:r>
              <a:r>
                <a:rPr kumimoji="0" lang="en-US" altLang="zh-CN">
                  <a:effectLst>
                    <a:outerShdw blurRad="38100" dist="38100" dir="2700000" algn="tl">
                      <a:srgbClr val="FFFFFF"/>
                    </a:outerShdw>
                  </a:effectLst>
                </a:rPr>
                <a:t>:</a:t>
              </a:r>
            </a:p>
            <a:p>
              <a:r>
                <a:rPr kumimoji="0" lang="en-US" altLang="zh-CN">
                  <a:effectLst>
                    <a:outerShdw blurRad="38100" dist="38100" dir="2700000" algn="tl">
                      <a:srgbClr val="FFFFFF"/>
                    </a:outerShdw>
                  </a:effectLst>
                </a:rPr>
                <a:t>main()</a:t>
              </a:r>
            </a:p>
            <a:p>
              <a:r>
                <a:rPr kumimoji="0" lang="en-US" altLang="zh-CN">
                  <a:effectLst>
                    <a:outerShdw blurRad="38100" dist="38100" dir="2700000" algn="tl">
                      <a:srgbClr val="FFFFFF"/>
                    </a:outerShdw>
                  </a:effectLst>
                </a:rPr>
                <a:t>{   int b[2][3],*pb[2];</a:t>
              </a:r>
            </a:p>
            <a:p>
              <a:r>
                <a:rPr kumimoji="0" lang="en-US" altLang="zh-CN">
                  <a:effectLst>
                    <a:outerShdw blurRad="38100" dist="38100" dir="2700000" algn="tl">
                      <a:srgbClr val="FFFFFF"/>
                    </a:outerShdw>
                  </a:effectLst>
                </a:rPr>
                <a:t>     </a:t>
              </a:r>
              <a:r>
                <a:rPr kumimoji="0" lang="en-US" altLang="zh-CN">
                  <a:solidFill>
                    <a:srgbClr val="0000FF"/>
                  </a:solidFill>
                  <a:effectLst>
                    <a:outerShdw blurRad="38100" dist="38100" dir="2700000" algn="tl">
                      <a:srgbClr val="000000"/>
                    </a:outerShdw>
                  </a:effectLst>
                </a:rPr>
                <a:t>pb[0]=b[0];</a:t>
              </a:r>
            </a:p>
            <a:p>
              <a:r>
                <a:rPr kumimoji="0" lang="en-US" altLang="zh-CN">
                  <a:solidFill>
                    <a:srgbClr val="0000FF"/>
                  </a:solidFill>
                  <a:effectLst>
                    <a:outerShdw blurRad="38100" dist="38100" dir="2700000" algn="tl">
                      <a:srgbClr val="000000"/>
                    </a:outerShdw>
                  </a:effectLst>
                </a:rPr>
                <a:t>     pb[1]=b[1];</a:t>
              </a:r>
            </a:p>
            <a:p>
              <a:r>
                <a:rPr kumimoji="0" lang="en-US" altLang="zh-CN">
                  <a:effectLst>
                    <a:outerShdw blurRad="38100" dist="38100" dir="2700000" algn="tl">
                      <a:srgbClr val="FFFFFF"/>
                    </a:outerShdw>
                  </a:effectLst>
                </a:rPr>
                <a:t>     ……..</a:t>
              </a:r>
            </a:p>
            <a:p>
              <a:r>
                <a:rPr kumimoji="0" lang="en-US" altLang="zh-CN">
                  <a:effectLst>
                    <a:outerShdw blurRad="38100" dist="38100" dir="2700000" algn="tl">
                      <a:srgbClr val="FFFFFF"/>
                    </a:outerShdw>
                  </a:effectLst>
                </a:rPr>
                <a:t>}</a:t>
              </a:r>
            </a:p>
          </p:txBody>
        </p:sp>
        <p:grpSp>
          <p:nvGrpSpPr>
            <p:cNvPr id="159783" name="Group 35"/>
            <p:cNvGrpSpPr>
              <a:grpSpLocks/>
            </p:cNvGrpSpPr>
            <p:nvPr/>
          </p:nvGrpSpPr>
          <p:grpSpPr bwMode="auto">
            <a:xfrm>
              <a:off x="2310" y="2345"/>
              <a:ext cx="2952" cy="1783"/>
              <a:chOff x="2310" y="2345"/>
              <a:chExt cx="2952" cy="1783"/>
            </a:xfrm>
          </p:grpSpPr>
          <p:grpSp>
            <p:nvGrpSpPr>
              <p:cNvPr id="159784" name="Group 8"/>
              <p:cNvGrpSpPr>
                <a:grpSpLocks/>
              </p:cNvGrpSpPr>
              <p:nvPr/>
            </p:nvGrpSpPr>
            <p:grpSpPr bwMode="auto">
              <a:xfrm>
                <a:off x="2310" y="2345"/>
                <a:ext cx="1428" cy="694"/>
                <a:chOff x="1283" y="1239"/>
                <a:chExt cx="1428" cy="694"/>
              </a:xfrm>
            </p:grpSpPr>
            <p:sp>
              <p:nvSpPr>
                <p:cNvPr id="43017" name="Rectangle 9"/>
                <p:cNvSpPr>
                  <a:spLocks noChangeArrowheads="1"/>
                </p:cNvSpPr>
                <p:nvPr/>
              </p:nvSpPr>
              <p:spPr bwMode="auto">
                <a:xfrm>
                  <a:off x="1722" y="1455"/>
                  <a:ext cx="989" cy="478"/>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3018" name="Line 10"/>
                <p:cNvSpPr>
                  <a:spLocks noChangeShapeType="1"/>
                </p:cNvSpPr>
                <p:nvPr/>
              </p:nvSpPr>
              <p:spPr bwMode="auto">
                <a:xfrm>
                  <a:off x="1722" y="1689"/>
                  <a:ext cx="977"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19" name="Text Box 11"/>
                <p:cNvSpPr txBox="1">
                  <a:spLocks noChangeArrowheads="1"/>
                </p:cNvSpPr>
                <p:nvPr/>
              </p:nvSpPr>
              <p:spPr bwMode="auto">
                <a:xfrm>
                  <a:off x="1797" y="1239"/>
                  <a:ext cx="79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*pb[2]</a:t>
                  </a:r>
                </a:p>
              </p:txBody>
            </p:sp>
            <p:sp>
              <p:nvSpPr>
                <p:cNvPr id="43020" name="Text Box 12"/>
                <p:cNvSpPr txBox="1">
                  <a:spLocks noChangeArrowheads="1"/>
                </p:cNvSpPr>
                <p:nvPr/>
              </p:nvSpPr>
              <p:spPr bwMode="auto">
                <a:xfrm>
                  <a:off x="1283" y="1461"/>
                  <a:ext cx="46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pb[0]</a:t>
                  </a:r>
                </a:p>
              </p:txBody>
            </p:sp>
            <p:sp>
              <p:nvSpPr>
                <p:cNvPr id="43021" name="Text Box 13"/>
                <p:cNvSpPr txBox="1">
                  <a:spLocks noChangeArrowheads="1"/>
                </p:cNvSpPr>
                <p:nvPr/>
              </p:nvSpPr>
              <p:spPr bwMode="auto">
                <a:xfrm>
                  <a:off x="1283" y="1668"/>
                  <a:ext cx="46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pb[1]</a:t>
                  </a:r>
                </a:p>
              </p:txBody>
            </p:sp>
          </p:grpSp>
          <p:grpSp>
            <p:nvGrpSpPr>
              <p:cNvPr id="159785" name="Group 14"/>
              <p:cNvGrpSpPr>
                <a:grpSpLocks/>
              </p:cNvGrpSpPr>
              <p:nvPr/>
            </p:nvGrpSpPr>
            <p:grpSpPr bwMode="auto">
              <a:xfrm>
                <a:off x="4362" y="2378"/>
                <a:ext cx="900" cy="1750"/>
                <a:chOff x="3390" y="1105"/>
                <a:chExt cx="900" cy="1750"/>
              </a:xfrm>
            </p:grpSpPr>
            <p:grpSp>
              <p:nvGrpSpPr>
                <p:cNvPr id="159798" name="Group 15"/>
                <p:cNvGrpSpPr>
                  <a:grpSpLocks/>
                </p:cNvGrpSpPr>
                <p:nvPr/>
              </p:nvGrpSpPr>
              <p:grpSpPr bwMode="auto">
                <a:xfrm>
                  <a:off x="3390" y="1355"/>
                  <a:ext cx="900" cy="1500"/>
                  <a:chOff x="3512" y="1233"/>
                  <a:chExt cx="900" cy="2000"/>
                </a:xfrm>
              </p:grpSpPr>
              <p:sp>
                <p:nvSpPr>
                  <p:cNvPr id="43024" name="Rectangle 16"/>
                  <p:cNvSpPr>
                    <a:spLocks noChangeArrowheads="1"/>
                  </p:cNvSpPr>
                  <p:nvPr/>
                </p:nvSpPr>
                <p:spPr bwMode="auto">
                  <a:xfrm>
                    <a:off x="3523" y="1233"/>
                    <a:ext cx="889" cy="200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3025" name="Line 17"/>
                  <p:cNvSpPr>
                    <a:spLocks noChangeShapeType="1"/>
                  </p:cNvSpPr>
                  <p:nvPr/>
                </p:nvSpPr>
                <p:spPr bwMode="auto">
                  <a:xfrm>
                    <a:off x="3512" y="156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26" name="Line 18"/>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27" name="Line 19"/>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28" name="Line 20"/>
                  <p:cNvSpPr>
                    <a:spLocks noChangeShapeType="1"/>
                  </p:cNvSpPr>
                  <p:nvPr/>
                </p:nvSpPr>
                <p:spPr bwMode="auto">
                  <a:xfrm flipV="1">
                    <a:off x="3512" y="2561"/>
                    <a:ext cx="889" cy="1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29" name="Line 21"/>
                  <p:cNvSpPr>
                    <a:spLocks noChangeShapeType="1"/>
                  </p:cNvSpPr>
                  <p:nvPr/>
                </p:nvSpPr>
                <p:spPr bwMode="auto">
                  <a:xfrm>
                    <a:off x="3512" y="290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43030" name="Text Box 22"/>
                <p:cNvSpPr txBox="1">
                  <a:spLocks noChangeArrowheads="1"/>
                </p:cNvSpPr>
                <p:nvPr/>
              </p:nvSpPr>
              <p:spPr bwMode="auto">
                <a:xfrm>
                  <a:off x="3498" y="1105"/>
                  <a:ext cx="77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b[2][3]</a:t>
                  </a:r>
                </a:p>
              </p:txBody>
            </p:sp>
          </p:grpSp>
          <p:sp>
            <p:nvSpPr>
              <p:cNvPr id="43031" name="Line 23"/>
              <p:cNvSpPr>
                <a:spLocks noChangeShapeType="1"/>
              </p:cNvSpPr>
              <p:nvPr/>
            </p:nvSpPr>
            <p:spPr bwMode="auto">
              <a:xfrm flipV="1">
                <a:off x="3750" y="2716"/>
                <a:ext cx="622" cy="1"/>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159787" name="Group 24"/>
              <p:cNvGrpSpPr>
                <a:grpSpLocks/>
              </p:cNvGrpSpPr>
              <p:nvPr/>
            </p:nvGrpSpPr>
            <p:grpSpPr bwMode="auto">
              <a:xfrm>
                <a:off x="3739" y="2906"/>
                <a:ext cx="634" cy="600"/>
                <a:chOff x="2767" y="1633"/>
                <a:chExt cx="634" cy="600"/>
              </a:xfrm>
            </p:grpSpPr>
            <p:sp>
              <p:nvSpPr>
                <p:cNvPr id="43033" name="Line 25"/>
                <p:cNvSpPr>
                  <a:spLocks noChangeShapeType="1"/>
                </p:cNvSpPr>
                <p:nvPr/>
              </p:nvSpPr>
              <p:spPr bwMode="auto">
                <a:xfrm>
                  <a:off x="2767" y="1633"/>
                  <a:ext cx="256" cy="0"/>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43034" name="Line 26"/>
                <p:cNvSpPr>
                  <a:spLocks noChangeShapeType="1"/>
                </p:cNvSpPr>
                <p:nvPr/>
              </p:nvSpPr>
              <p:spPr bwMode="auto">
                <a:xfrm>
                  <a:off x="3034" y="1644"/>
                  <a:ext cx="0" cy="589"/>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43035" name="Line 27"/>
                <p:cNvSpPr>
                  <a:spLocks noChangeShapeType="1"/>
                </p:cNvSpPr>
                <p:nvPr/>
              </p:nvSpPr>
              <p:spPr bwMode="auto">
                <a:xfrm>
                  <a:off x="3034" y="2233"/>
                  <a:ext cx="367" cy="0"/>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grpSp>
            <p:nvGrpSpPr>
              <p:cNvPr id="159788" name="Group 28"/>
              <p:cNvGrpSpPr>
                <a:grpSpLocks/>
              </p:cNvGrpSpPr>
              <p:nvPr/>
            </p:nvGrpSpPr>
            <p:grpSpPr bwMode="auto">
              <a:xfrm>
                <a:off x="4716" y="2623"/>
                <a:ext cx="196" cy="1496"/>
                <a:chOff x="3744" y="1350"/>
                <a:chExt cx="196" cy="1496"/>
              </a:xfrm>
            </p:grpSpPr>
            <p:sp>
              <p:nvSpPr>
                <p:cNvPr id="43037" name="Text Box 29"/>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1</a:t>
                  </a:r>
                </a:p>
              </p:txBody>
            </p:sp>
            <p:sp>
              <p:nvSpPr>
                <p:cNvPr id="43038" name="Text Box 30"/>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43039" name="Text Box 31"/>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3</a:t>
                  </a:r>
                </a:p>
              </p:txBody>
            </p:sp>
            <p:sp>
              <p:nvSpPr>
                <p:cNvPr id="43040" name="Text Box 32"/>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43041" name="Text Box 33"/>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4</a:t>
                  </a:r>
                </a:p>
              </p:txBody>
            </p:sp>
            <p:sp>
              <p:nvSpPr>
                <p:cNvPr id="43042" name="Text Box 34"/>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6</a:t>
                  </a:r>
                </a:p>
              </p:txBody>
            </p:sp>
          </p:grpSp>
        </p:grpSp>
      </p:grpSp>
      <p:grpSp>
        <p:nvGrpSpPr>
          <p:cNvPr id="9" name="Group 71"/>
          <p:cNvGrpSpPr>
            <a:grpSpLocks/>
          </p:cNvGrpSpPr>
          <p:nvPr/>
        </p:nvGrpSpPr>
        <p:grpSpPr bwMode="auto">
          <a:xfrm>
            <a:off x="296863" y="3852863"/>
            <a:ext cx="8631237" cy="2830512"/>
            <a:chOff x="149" y="2388"/>
            <a:chExt cx="5437" cy="1783"/>
          </a:xfrm>
        </p:grpSpPr>
        <p:sp>
          <p:nvSpPr>
            <p:cNvPr id="43044" name="Text Box 36"/>
            <p:cNvSpPr txBox="1">
              <a:spLocks noChangeArrowheads="1"/>
            </p:cNvSpPr>
            <p:nvPr/>
          </p:nvSpPr>
          <p:spPr bwMode="auto">
            <a:xfrm>
              <a:off x="149" y="2688"/>
              <a:ext cx="2715" cy="1232"/>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rPr>
                <a:t>初始化</a:t>
              </a:r>
              <a:r>
                <a:rPr kumimoji="0" lang="en-US" altLang="zh-CN">
                  <a:effectLst>
                    <a:outerShdw blurRad="38100" dist="38100" dir="2700000" algn="tl">
                      <a:srgbClr val="FFFFFF"/>
                    </a:outerShdw>
                  </a:effectLst>
                </a:rPr>
                <a:t>:</a:t>
              </a:r>
            </a:p>
            <a:p>
              <a:r>
                <a:rPr kumimoji="0" lang="en-US" altLang="zh-CN">
                  <a:effectLst>
                    <a:outerShdw blurRad="38100" dist="38100" dir="2700000" algn="tl">
                      <a:srgbClr val="FFFFFF"/>
                    </a:outerShdw>
                  </a:effectLst>
                </a:rPr>
                <a:t>main()</a:t>
              </a:r>
            </a:p>
            <a:p>
              <a:r>
                <a:rPr kumimoji="0" lang="en-US" altLang="zh-CN">
                  <a:effectLst>
                    <a:outerShdw blurRad="38100" dist="38100" dir="2700000" algn="tl">
                      <a:srgbClr val="FFFFFF"/>
                    </a:outerShdw>
                  </a:effectLst>
                </a:rPr>
                <a:t>{   int b[2][3],</a:t>
              </a:r>
              <a:r>
                <a:rPr kumimoji="0" lang="en-US" altLang="zh-CN">
                  <a:solidFill>
                    <a:srgbClr val="0000FF"/>
                  </a:solidFill>
                  <a:effectLst>
                    <a:outerShdw blurRad="38100" dist="38100" dir="2700000" algn="tl">
                      <a:srgbClr val="000000"/>
                    </a:outerShdw>
                  </a:effectLst>
                </a:rPr>
                <a:t>*pb[ ]={b[0],b[1]}</a:t>
              </a:r>
              <a:r>
                <a:rPr kumimoji="0" lang="en-US" altLang="zh-CN">
                  <a:effectLst>
                    <a:outerShdw blurRad="38100" dist="38100" dir="2700000" algn="tl">
                      <a:srgbClr val="FFFFFF"/>
                    </a:outerShdw>
                  </a:effectLst>
                </a:rPr>
                <a:t>;</a:t>
              </a:r>
            </a:p>
            <a:p>
              <a:r>
                <a:rPr kumimoji="0" lang="en-US" altLang="zh-CN">
                  <a:effectLst>
                    <a:outerShdw blurRad="38100" dist="38100" dir="2700000" algn="tl">
                      <a:srgbClr val="FFFFFF"/>
                    </a:outerShdw>
                  </a:effectLst>
                </a:rPr>
                <a:t>     ……..</a:t>
              </a:r>
            </a:p>
            <a:p>
              <a:r>
                <a:rPr kumimoji="0" lang="en-US" altLang="zh-CN">
                  <a:effectLst>
                    <a:outerShdw blurRad="38100" dist="38100" dir="2700000" algn="tl">
                      <a:srgbClr val="FFFFFF"/>
                    </a:outerShdw>
                  </a:effectLst>
                </a:rPr>
                <a:t>}</a:t>
              </a:r>
            </a:p>
          </p:txBody>
        </p:sp>
        <p:grpSp>
          <p:nvGrpSpPr>
            <p:cNvPr id="159754" name="Group 70"/>
            <p:cNvGrpSpPr>
              <a:grpSpLocks/>
            </p:cNvGrpSpPr>
            <p:nvPr/>
          </p:nvGrpSpPr>
          <p:grpSpPr bwMode="auto">
            <a:xfrm>
              <a:off x="3018" y="2388"/>
              <a:ext cx="2568" cy="1783"/>
              <a:chOff x="3894" y="180"/>
              <a:chExt cx="2568" cy="1783"/>
            </a:xfrm>
          </p:grpSpPr>
          <p:grpSp>
            <p:nvGrpSpPr>
              <p:cNvPr id="159755" name="Group 69"/>
              <p:cNvGrpSpPr>
                <a:grpSpLocks/>
              </p:cNvGrpSpPr>
              <p:nvPr/>
            </p:nvGrpSpPr>
            <p:grpSpPr bwMode="auto">
              <a:xfrm>
                <a:off x="4297" y="396"/>
                <a:ext cx="641" cy="478"/>
                <a:chOff x="3949" y="396"/>
                <a:chExt cx="989" cy="478"/>
              </a:xfrm>
            </p:grpSpPr>
            <p:sp>
              <p:nvSpPr>
                <p:cNvPr id="43050" name="Rectangle 42"/>
                <p:cNvSpPr>
                  <a:spLocks noChangeArrowheads="1"/>
                </p:cNvSpPr>
                <p:nvPr/>
              </p:nvSpPr>
              <p:spPr bwMode="auto">
                <a:xfrm>
                  <a:off x="3949" y="396"/>
                  <a:ext cx="989" cy="478"/>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3051" name="Line 43"/>
                <p:cNvSpPr>
                  <a:spLocks noChangeShapeType="1"/>
                </p:cNvSpPr>
                <p:nvPr/>
              </p:nvSpPr>
              <p:spPr bwMode="auto">
                <a:xfrm>
                  <a:off x="3949" y="630"/>
                  <a:ext cx="977"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43052" name="Text Box 44"/>
              <p:cNvSpPr txBox="1">
                <a:spLocks noChangeArrowheads="1"/>
              </p:cNvSpPr>
              <p:nvPr/>
            </p:nvSpPr>
            <p:spPr bwMode="auto">
              <a:xfrm>
                <a:off x="4312" y="180"/>
                <a:ext cx="79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*pb[2]</a:t>
                </a:r>
              </a:p>
            </p:txBody>
          </p:sp>
          <p:sp>
            <p:nvSpPr>
              <p:cNvPr id="43053" name="Text Box 45"/>
              <p:cNvSpPr txBox="1">
                <a:spLocks noChangeArrowheads="1"/>
              </p:cNvSpPr>
              <p:nvPr/>
            </p:nvSpPr>
            <p:spPr bwMode="auto">
              <a:xfrm>
                <a:off x="3894" y="402"/>
                <a:ext cx="46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pb[0]</a:t>
                </a:r>
              </a:p>
            </p:txBody>
          </p:sp>
          <p:sp>
            <p:nvSpPr>
              <p:cNvPr id="43054" name="Text Box 46"/>
              <p:cNvSpPr txBox="1">
                <a:spLocks noChangeArrowheads="1"/>
              </p:cNvSpPr>
              <p:nvPr/>
            </p:nvSpPr>
            <p:spPr bwMode="auto">
              <a:xfrm>
                <a:off x="3894" y="609"/>
                <a:ext cx="46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pb[1]</a:t>
                </a:r>
              </a:p>
            </p:txBody>
          </p:sp>
          <p:grpSp>
            <p:nvGrpSpPr>
              <p:cNvPr id="159759" name="Group 47"/>
              <p:cNvGrpSpPr>
                <a:grpSpLocks/>
              </p:cNvGrpSpPr>
              <p:nvPr/>
            </p:nvGrpSpPr>
            <p:grpSpPr bwMode="auto">
              <a:xfrm>
                <a:off x="5562" y="213"/>
                <a:ext cx="900" cy="1750"/>
                <a:chOff x="3390" y="1105"/>
                <a:chExt cx="900" cy="1750"/>
              </a:xfrm>
            </p:grpSpPr>
            <p:grpSp>
              <p:nvGrpSpPr>
                <p:cNvPr id="159772" name="Group 48"/>
                <p:cNvGrpSpPr>
                  <a:grpSpLocks/>
                </p:cNvGrpSpPr>
                <p:nvPr/>
              </p:nvGrpSpPr>
              <p:grpSpPr bwMode="auto">
                <a:xfrm>
                  <a:off x="3390" y="1355"/>
                  <a:ext cx="900" cy="1500"/>
                  <a:chOff x="3512" y="1233"/>
                  <a:chExt cx="900" cy="2000"/>
                </a:xfrm>
              </p:grpSpPr>
              <p:sp>
                <p:nvSpPr>
                  <p:cNvPr id="43057" name="Rectangle 49"/>
                  <p:cNvSpPr>
                    <a:spLocks noChangeArrowheads="1"/>
                  </p:cNvSpPr>
                  <p:nvPr/>
                </p:nvSpPr>
                <p:spPr bwMode="auto">
                  <a:xfrm>
                    <a:off x="3523" y="1233"/>
                    <a:ext cx="889" cy="200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3058" name="Line 50"/>
                  <p:cNvSpPr>
                    <a:spLocks noChangeShapeType="1"/>
                  </p:cNvSpPr>
                  <p:nvPr/>
                </p:nvSpPr>
                <p:spPr bwMode="auto">
                  <a:xfrm>
                    <a:off x="3512" y="156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59" name="Line 51"/>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60" name="Line 52"/>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61" name="Line 53"/>
                  <p:cNvSpPr>
                    <a:spLocks noChangeShapeType="1"/>
                  </p:cNvSpPr>
                  <p:nvPr/>
                </p:nvSpPr>
                <p:spPr bwMode="auto">
                  <a:xfrm flipV="1">
                    <a:off x="3512" y="2561"/>
                    <a:ext cx="889" cy="1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43062" name="Line 54"/>
                  <p:cNvSpPr>
                    <a:spLocks noChangeShapeType="1"/>
                  </p:cNvSpPr>
                  <p:nvPr/>
                </p:nvSpPr>
                <p:spPr bwMode="auto">
                  <a:xfrm>
                    <a:off x="3512" y="290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43063" name="Text Box 55"/>
                <p:cNvSpPr txBox="1">
                  <a:spLocks noChangeArrowheads="1"/>
                </p:cNvSpPr>
                <p:nvPr/>
              </p:nvSpPr>
              <p:spPr bwMode="auto">
                <a:xfrm>
                  <a:off x="3498" y="1105"/>
                  <a:ext cx="77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b[2][3]</a:t>
                  </a:r>
                </a:p>
              </p:txBody>
            </p:sp>
          </p:grpSp>
          <p:sp>
            <p:nvSpPr>
              <p:cNvPr id="43064" name="Line 56"/>
              <p:cNvSpPr>
                <a:spLocks noChangeShapeType="1"/>
              </p:cNvSpPr>
              <p:nvPr/>
            </p:nvSpPr>
            <p:spPr bwMode="auto">
              <a:xfrm flipV="1">
                <a:off x="4950" y="551"/>
                <a:ext cx="622" cy="1"/>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159761" name="Group 57"/>
              <p:cNvGrpSpPr>
                <a:grpSpLocks/>
              </p:cNvGrpSpPr>
              <p:nvPr/>
            </p:nvGrpSpPr>
            <p:grpSpPr bwMode="auto">
              <a:xfrm>
                <a:off x="4939" y="741"/>
                <a:ext cx="634" cy="600"/>
                <a:chOff x="2767" y="1633"/>
                <a:chExt cx="634" cy="600"/>
              </a:xfrm>
            </p:grpSpPr>
            <p:sp>
              <p:nvSpPr>
                <p:cNvPr id="43066" name="Line 58"/>
                <p:cNvSpPr>
                  <a:spLocks noChangeShapeType="1"/>
                </p:cNvSpPr>
                <p:nvPr/>
              </p:nvSpPr>
              <p:spPr bwMode="auto">
                <a:xfrm>
                  <a:off x="2767" y="1633"/>
                  <a:ext cx="256" cy="0"/>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43067" name="Line 59"/>
                <p:cNvSpPr>
                  <a:spLocks noChangeShapeType="1"/>
                </p:cNvSpPr>
                <p:nvPr/>
              </p:nvSpPr>
              <p:spPr bwMode="auto">
                <a:xfrm>
                  <a:off x="3034" y="1644"/>
                  <a:ext cx="0" cy="589"/>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43068" name="Line 60"/>
                <p:cNvSpPr>
                  <a:spLocks noChangeShapeType="1"/>
                </p:cNvSpPr>
                <p:nvPr/>
              </p:nvSpPr>
              <p:spPr bwMode="auto">
                <a:xfrm>
                  <a:off x="3034" y="2233"/>
                  <a:ext cx="367" cy="0"/>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grpSp>
            <p:nvGrpSpPr>
              <p:cNvPr id="159762" name="Group 61"/>
              <p:cNvGrpSpPr>
                <a:grpSpLocks/>
              </p:cNvGrpSpPr>
              <p:nvPr/>
            </p:nvGrpSpPr>
            <p:grpSpPr bwMode="auto">
              <a:xfrm>
                <a:off x="5916" y="458"/>
                <a:ext cx="196" cy="1496"/>
                <a:chOff x="3744" y="1350"/>
                <a:chExt cx="196" cy="1496"/>
              </a:xfrm>
            </p:grpSpPr>
            <p:sp>
              <p:nvSpPr>
                <p:cNvPr id="43070" name="Text Box 62"/>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1</a:t>
                  </a:r>
                </a:p>
              </p:txBody>
            </p:sp>
            <p:sp>
              <p:nvSpPr>
                <p:cNvPr id="43071" name="Text Box 63"/>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43072" name="Text Box 64"/>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3</a:t>
                  </a:r>
                </a:p>
              </p:txBody>
            </p:sp>
            <p:sp>
              <p:nvSpPr>
                <p:cNvPr id="43073" name="Text Box 65"/>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43074" name="Text Box 66"/>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4</a:t>
                  </a:r>
                </a:p>
              </p:txBody>
            </p:sp>
            <p:sp>
              <p:nvSpPr>
                <p:cNvPr id="43075" name="Text Box 67"/>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6</a:t>
                  </a:r>
                </a:p>
              </p:txBody>
            </p:sp>
          </p:grpSp>
        </p:grpSp>
      </p:grpSp>
      <p:sp>
        <p:nvSpPr>
          <p:cNvPr id="3" name="日期占位符 2"/>
          <p:cNvSpPr>
            <a:spLocks noGrp="1"/>
          </p:cNvSpPr>
          <p:nvPr>
            <p:ph type="dt" sz="half" idx="10"/>
          </p:nvPr>
        </p:nvSpPr>
        <p:spPr/>
        <p:txBody>
          <a:bodyPr/>
          <a:lstStyle/>
          <a:p>
            <a:fld id="{89A7D19B-496B-F641-A289-DEA9DBAE906F}"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56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ox(out)">
                                      <p:cBhvr>
                                        <p:cTn id="7" dur="500"/>
                                        <p:tgtEl>
                                          <p:spTgt spid="43011"/>
                                        </p:tgtEl>
                                      </p:cBhvr>
                                    </p:animEffect>
                                  </p:childTnLst>
                                  <p:subTnLst>
                                    <p:set>
                                      <p:cBhvr override="childStyle">
                                        <p:cTn dur="1" fill="hold" display="0" masterRel="nextClick" afterEffect="1"/>
                                        <p:tgtEl>
                                          <p:spTgt spid="43011"/>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box(out)">
                                      <p:cBhvr>
                                        <p:cTn id="12" dur="500"/>
                                        <p:tgtEl>
                                          <p:spTgt spid="43012"/>
                                        </p:tgtEl>
                                      </p:cBhvr>
                                    </p:animEffect>
                                  </p:childTnLst>
                                  <p:subTnLst>
                                    <p:set>
                                      <p:cBhvr override="childStyle">
                                        <p:cTn dur="1" fill="hold" display="0" masterRel="nextClick" afterEffect="1"/>
                                        <p:tgtEl>
                                          <p:spTgt spid="4301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box(out)">
                                      <p:cBhvr>
                                        <p:cTn id="17" dur="500"/>
                                        <p:tgtEl>
                                          <p:spTgt spid="43013"/>
                                        </p:tgtEl>
                                      </p:cBhvr>
                                    </p:animEffect>
                                  </p:childTnLst>
                                  <p:subTnLst>
                                    <p:set>
                                      <p:cBhvr override="childStyle">
                                        <p:cTn dur="1" fill="hold" display="0" masterRel="nextClick" afterEffect="1"/>
                                        <p:tgtEl>
                                          <p:spTgt spid="43013"/>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3014">
                                            <p:txEl>
                                              <p:pRg st="0" end="0"/>
                                            </p:txEl>
                                          </p:spTgt>
                                        </p:tgtEl>
                                        <p:attrNameLst>
                                          <p:attrName>style.visibility</p:attrName>
                                        </p:attrNameLst>
                                      </p:cBhvr>
                                      <p:to>
                                        <p:strVal val="visible"/>
                                      </p:to>
                                    </p:set>
                                    <p:anim calcmode="lin" valueType="num">
                                      <p:cBhvr additive="base">
                                        <p:cTn id="22" dur="500" fill="hold"/>
                                        <p:tgtEl>
                                          <p:spTgt spid="43014">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30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out)">
                                      <p:cBhvr>
                                        <p:cTn id="28"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ox(out)">
                                      <p:cBhvr>
                                        <p:cTn id="33" dur="500"/>
                                        <p:tgtEl>
                                          <p:spTgt spid="9"/>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autoUpdateAnimBg="0"/>
      <p:bldP spid="43012" grpId="0" animBg="1" autoUpdateAnimBg="0"/>
      <p:bldP spid="43013" grpId="0" animBg="1" autoUpdateAnimBg="0"/>
      <p:bldP spid="43014" grpId="0" build="p" bldLvl="5"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514350" y="1135063"/>
            <a:ext cx="7902575" cy="5626100"/>
            <a:chOff x="324" y="512"/>
            <a:chExt cx="4978" cy="3544"/>
          </a:xfrm>
        </p:grpSpPr>
        <p:grpSp>
          <p:nvGrpSpPr>
            <p:cNvPr id="161833" name="Group 87"/>
            <p:cNvGrpSpPr>
              <a:grpSpLocks/>
            </p:cNvGrpSpPr>
            <p:nvPr/>
          </p:nvGrpSpPr>
          <p:grpSpPr bwMode="auto">
            <a:xfrm>
              <a:off x="1121" y="2840"/>
              <a:ext cx="3127" cy="1216"/>
              <a:chOff x="2393" y="416"/>
              <a:chExt cx="3127" cy="1216"/>
            </a:xfrm>
          </p:grpSpPr>
          <p:sp>
            <p:nvSpPr>
              <p:cNvPr id="158754" name="Rectangle 34"/>
              <p:cNvSpPr>
                <a:spLocks noChangeArrowheads="1"/>
              </p:cNvSpPr>
              <p:nvPr/>
            </p:nvSpPr>
            <p:spPr bwMode="auto">
              <a:xfrm>
                <a:off x="2740" y="484"/>
                <a:ext cx="633" cy="112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158755" name="Line 35"/>
              <p:cNvSpPr>
                <a:spLocks noChangeShapeType="1"/>
              </p:cNvSpPr>
              <p:nvPr/>
            </p:nvSpPr>
            <p:spPr bwMode="auto">
              <a:xfrm>
                <a:off x="2740" y="1050"/>
                <a:ext cx="623"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56" name="Line 36"/>
              <p:cNvSpPr>
                <a:spLocks noChangeShapeType="1"/>
              </p:cNvSpPr>
              <p:nvPr/>
            </p:nvSpPr>
            <p:spPr bwMode="auto">
              <a:xfrm>
                <a:off x="2740" y="773"/>
                <a:ext cx="645"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57" name="Line 37"/>
              <p:cNvSpPr>
                <a:spLocks noChangeShapeType="1"/>
              </p:cNvSpPr>
              <p:nvPr/>
            </p:nvSpPr>
            <p:spPr bwMode="auto">
              <a:xfrm>
                <a:off x="2740" y="1328"/>
                <a:ext cx="623"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nvGrpSpPr>
              <p:cNvPr id="161841" name="Group 38"/>
              <p:cNvGrpSpPr>
                <a:grpSpLocks/>
              </p:cNvGrpSpPr>
              <p:nvPr/>
            </p:nvGrpSpPr>
            <p:grpSpPr bwMode="auto">
              <a:xfrm>
                <a:off x="3856" y="723"/>
                <a:ext cx="1044" cy="273"/>
                <a:chOff x="1400" y="3389"/>
                <a:chExt cx="1044" cy="273"/>
              </a:xfrm>
            </p:grpSpPr>
            <p:sp>
              <p:nvSpPr>
                <p:cNvPr id="158759" name="Rectangle 39"/>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L   i    s    p   \0</a:t>
                  </a:r>
                </a:p>
              </p:txBody>
            </p:sp>
            <p:sp>
              <p:nvSpPr>
                <p:cNvPr id="158760" name="Line 40"/>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1" name="Line 41"/>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2" name="Line 42"/>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3" name="Line 43"/>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1842" name="Group 86"/>
              <p:cNvGrpSpPr>
                <a:grpSpLocks/>
              </p:cNvGrpSpPr>
              <p:nvPr/>
            </p:nvGrpSpPr>
            <p:grpSpPr bwMode="auto">
              <a:xfrm>
                <a:off x="3859" y="416"/>
                <a:ext cx="1661" cy="273"/>
                <a:chOff x="3871" y="1028"/>
                <a:chExt cx="1661" cy="273"/>
              </a:xfrm>
            </p:grpSpPr>
            <p:sp>
              <p:nvSpPr>
                <p:cNvPr id="158765" name="Rectangle 45"/>
                <p:cNvSpPr>
                  <a:spLocks noChangeArrowheads="1"/>
                </p:cNvSpPr>
                <p:nvPr/>
              </p:nvSpPr>
              <p:spPr bwMode="auto">
                <a:xfrm>
                  <a:off x="3871" y="1028"/>
                  <a:ext cx="1661"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F   o    r    t    r   a   n    \0</a:t>
                  </a:r>
                </a:p>
              </p:txBody>
            </p:sp>
            <p:sp>
              <p:nvSpPr>
                <p:cNvPr id="158766" name="Line 46"/>
                <p:cNvSpPr>
                  <a:spLocks noChangeShapeType="1"/>
                </p:cNvSpPr>
                <p:nvPr/>
              </p:nvSpPr>
              <p:spPr bwMode="auto">
                <a:xfrm>
                  <a:off x="4082"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7" name="Line 47"/>
                <p:cNvSpPr>
                  <a:spLocks noChangeShapeType="1"/>
                </p:cNvSpPr>
                <p:nvPr/>
              </p:nvSpPr>
              <p:spPr bwMode="auto">
                <a:xfrm>
                  <a:off x="4287"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8" name="Line 48"/>
                <p:cNvSpPr>
                  <a:spLocks noChangeShapeType="1"/>
                </p:cNvSpPr>
                <p:nvPr/>
              </p:nvSpPr>
              <p:spPr bwMode="auto">
                <a:xfrm>
                  <a:off x="4493"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69" name="Line 49"/>
                <p:cNvSpPr>
                  <a:spLocks noChangeShapeType="1"/>
                </p:cNvSpPr>
                <p:nvPr/>
              </p:nvSpPr>
              <p:spPr bwMode="auto">
                <a:xfrm>
                  <a:off x="4699"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0" name="Line 50"/>
                <p:cNvSpPr>
                  <a:spLocks noChangeShapeType="1"/>
                </p:cNvSpPr>
                <p:nvPr/>
              </p:nvSpPr>
              <p:spPr bwMode="auto">
                <a:xfrm>
                  <a:off x="4905"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1" name="Line 51"/>
                <p:cNvSpPr>
                  <a:spLocks noChangeShapeType="1"/>
                </p:cNvSpPr>
                <p:nvPr/>
              </p:nvSpPr>
              <p:spPr bwMode="auto">
                <a:xfrm>
                  <a:off x="5111"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2" name="Line 52"/>
                <p:cNvSpPr>
                  <a:spLocks noChangeShapeType="1"/>
                </p:cNvSpPr>
                <p:nvPr/>
              </p:nvSpPr>
              <p:spPr bwMode="auto">
                <a:xfrm>
                  <a:off x="5317" y="1035"/>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1843" name="Group 54"/>
              <p:cNvGrpSpPr>
                <a:grpSpLocks/>
              </p:cNvGrpSpPr>
              <p:nvPr/>
            </p:nvGrpSpPr>
            <p:grpSpPr bwMode="auto">
              <a:xfrm>
                <a:off x="3855" y="1019"/>
                <a:ext cx="1244" cy="273"/>
                <a:chOff x="1400" y="3389"/>
                <a:chExt cx="1244" cy="273"/>
              </a:xfrm>
            </p:grpSpPr>
            <p:sp>
              <p:nvSpPr>
                <p:cNvPr id="158775" name="Rectangle 55"/>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   a    s   i    c   \0</a:t>
                  </a:r>
                </a:p>
              </p:txBody>
            </p:sp>
            <p:sp>
              <p:nvSpPr>
                <p:cNvPr id="158776" name="Line 56"/>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7" name="Line 57"/>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8" name="Line 58"/>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79" name="Line 59"/>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158780" name="Line 60"/>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158787" name="Line 67"/>
              <p:cNvSpPr>
                <a:spLocks noChangeShapeType="1"/>
              </p:cNvSpPr>
              <p:nvPr/>
            </p:nvSpPr>
            <p:spPr bwMode="auto">
              <a:xfrm>
                <a:off x="3400" y="566"/>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158788" name="Line 68"/>
              <p:cNvSpPr>
                <a:spLocks noChangeShapeType="1"/>
              </p:cNvSpPr>
              <p:nvPr/>
            </p:nvSpPr>
            <p:spPr bwMode="auto">
              <a:xfrm>
                <a:off x="3389" y="866"/>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158789" name="Line 69"/>
              <p:cNvSpPr>
                <a:spLocks noChangeShapeType="1"/>
              </p:cNvSpPr>
              <p:nvPr/>
            </p:nvSpPr>
            <p:spPr bwMode="auto">
              <a:xfrm>
                <a:off x="3389" y="1143"/>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161847" name="Group 84"/>
              <p:cNvGrpSpPr>
                <a:grpSpLocks/>
              </p:cNvGrpSpPr>
              <p:nvPr/>
            </p:nvGrpSpPr>
            <p:grpSpPr bwMode="auto">
              <a:xfrm>
                <a:off x="2393" y="495"/>
                <a:ext cx="382" cy="1113"/>
                <a:chOff x="2369" y="483"/>
                <a:chExt cx="382" cy="1113"/>
              </a:xfrm>
            </p:grpSpPr>
            <p:sp>
              <p:nvSpPr>
                <p:cNvPr id="158792" name="Text Box 72"/>
                <p:cNvSpPr txBox="1">
                  <a:spLocks noChangeArrowheads="1"/>
                </p:cNvSpPr>
                <p:nvPr/>
              </p:nvSpPr>
              <p:spPr bwMode="auto">
                <a:xfrm>
                  <a:off x="2369" y="483"/>
                  <a:ext cx="38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p[0]</a:t>
                  </a:r>
                </a:p>
              </p:txBody>
            </p:sp>
            <p:sp>
              <p:nvSpPr>
                <p:cNvPr id="158793" name="Text Box 73"/>
                <p:cNvSpPr txBox="1">
                  <a:spLocks noChangeArrowheads="1"/>
                </p:cNvSpPr>
                <p:nvPr/>
              </p:nvSpPr>
              <p:spPr bwMode="auto">
                <a:xfrm>
                  <a:off x="2369" y="790"/>
                  <a:ext cx="38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p[1]</a:t>
                  </a:r>
                </a:p>
              </p:txBody>
            </p:sp>
            <p:sp>
              <p:nvSpPr>
                <p:cNvPr id="158794" name="Text Box 74"/>
                <p:cNvSpPr txBox="1">
                  <a:spLocks noChangeArrowheads="1"/>
                </p:cNvSpPr>
                <p:nvPr/>
              </p:nvSpPr>
              <p:spPr bwMode="auto">
                <a:xfrm>
                  <a:off x="2369" y="1090"/>
                  <a:ext cx="38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p[2]</a:t>
                  </a:r>
                </a:p>
              </p:txBody>
            </p:sp>
            <p:sp>
              <p:nvSpPr>
                <p:cNvPr id="158795" name="Text Box 75"/>
                <p:cNvSpPr txBox="1">
                  <a:spLocks noChangeArrowheads="1"/>
                </p:cNvSpPr>
                <p:nvPr/>
              </p:nvSpPr>
              <p:spPr bwMode="auto">
                <a:xfrm>
                  <a:off x="2369" y="1346"/>
                  <a:ext cx="382"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p[3]</a:t>
                  </a:r>
                </a:p>
              </p:txBody>
            </p:sp>
          </p:grpSp>
          <p:sp>
            <p:nvSpPr>
              <p:cNvPr id="158805" name="Text Box 85"/>
              <p:cNvSpPr txBox="1">
                <a:spLocks noChangeArrowheads="1"/>
              </p:cNvSpPr>
              <p:nvPr/>
            </p:nvSpPr>
            <p:spPr bwMode="auto">
              <a:xfrm>
                <a:off x="2943" y="1344"/>
                <a:ext cx="210" cy="288"/>
              </a:xfrm>
              <a:prstGeom prst="rect">
                <a:avLst/>
              </a:prstGeom>
              <a:noFill/>
              <a:ln w="38100">
                <a:no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0</a:t>
                </a:r>
              </a:p>
            </p:txBody>
          </p:sp>
        </p:grpSp>
        <p:grpSp>
          <p:nvGrpSpPr>
            <p:cNvPr id="161834" name="Group 90"/>
            <p:cNvGrpSpPr>
              <a:grpSpLocks/>
            </p:cNvGrpSpPr>
            <p:nvPr/>
          </p:nvGrpSpPr>
          <p:grpSpPr bwMode="auto">
            <a:xfrm>
              <a:off x="324" y="512"/>
              <a:ext cx="4978" cy="2168"/>
              <a:chOff x="324" y="512"/>
              <a:chExt cx="4978" cy="2168"/>
            </a:xfrm>
          </p:grpSpPr>
          <p:sp>
            <p:nvSpPr>
              <p:cNvPr id="158723" name="Text Box 3"/>
              <p:cNvSpPr txBox="1">
                <a:spLocks noChangeArrowheads="1"/>
              </p:cNvSpPr>
              <p:nvPr/>
            </p:nvSpPr>
            <p:spPr bwMode="auto">
              <a:xfrm>
                <a:off x="324" y="528"/>
                <a:ext cx="3226" cy="2152"/>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rPr>
                  <a:t>赋值</a:t>
                </a:r>
                <a:r>
                  <a:rPr kumimoji="0" lang="en-US" altLang="zh-CN">
                    <a:effectLst>
                      <a:outerShdw blurRad="38100" dist="38100" dir="2700000" algn="tl">
                        <a:srgbClr val="FFFFFF"/>
                      </a:outerShdw>
                    </a:effectLst>
                  </a:rPr>
                  <a:t>:</a:t>
                </a:r>
              </a:p>
              <a:p>
                <a:r>
                  <a:rPr kumimoji="0" lang="en-US" altLang="zh-CN">
                    <a:effectLst>
                      <a:outerShdw blurRad="38100" dist="38100" dir="2700000" algn="tl">
                        <a:srgbClr val="FFFFFF"/>
                      </a:outerShdw>
                    </a:effectLst>
                  </a:rPr>
                  <a:t>int main()</a:t>
                </a:r>
              </a:p>
              <a:p>
                <a:r>
                  <a:rPr kumimoji="0" lang="en-US" altLang="zh-CN">
                    <a:effectLst>
                      <a:outerShdw blurRad="38100" dist="38100" dir="2700000" algn="tl">
                        <a:srgbClr val="FFFFFF"/>
                      </a:outerShdw>
                    </a:effectLst>
                  </a:rPr>
                  <a:t>{    char a[]="Fortran";</a:t>
                </a:r>
              </a:p>
              <a:p>
                <a:r>
                  <a:rPr kumimoji="0" lang="en-US" altLang="zh-CN">
                    <a:effectLst>
                      <a:outerShdw blurRad="38100" dist="38100" dir="2700000" algn="tl">
                        <a:srgbClr val="FFFFFF"/>
                      </a:outerShdw>
                    </a:effectLst>
                  </a:rPr>
                  <a:t>      char b[]="Lisp";</a:t>
                </a:r>
              </a:p>
              <a:p>
                <a:r>
                  <a:rPr kumimoji="0" lang="en-US" altLang="zh-CN">
                    <a:effectLst>
                      <a:outerShdw blurRad="38100" dist="38100" dir="2700000" algn="tl">
                        <a:srgbClr val="FFFFFF"/>
                      </a:outerShdw>
                    </a:effectLst>
                  </a:rPr>
                  <a:t>    char c[]="Basic";</a:t>
                </a:r>
              </a:p>
              <a:p>
                <a:r>
                  <a:rPr kumimoji="0" lang="en-US" altLang="zh-CN">
                    <a:effectLst>
                      <a:outerShdw blurRad="38100" dist="38100" dir="2700000" algn="tl">
                        <a:srgbClr val="FFFFFF"/>
                      </a:outerShdw>
                    </a:effectLst>
                  </a:rPr>
                  <a:t>     </a:t>
                </a:r>
                <a:r>
                  <a:rPr kumimoji="0" lang="en-US" altLang="zh-CN">
                    <a:solidFill>
                      <a:schemeClr val="accent2"/>
                    </a:solidFill>
                    <a:effectLst>
                      <a:outerShdw blurRad="38100" dist="38100" dir="2700000" algn="tl">
                        <a:srgbClr val="000000"/>
                      </a:outerShdw>
                    </a:effectLst>
                  </a:rPr>
                  <a:t>char *p[4];</a:t>
                </a:r>
              </a:p>
              <a:p>
                <a:r>
                  <a:rPr kumimoji="0" lang="en-US" altLang="zh-CN">
                    <a:effectLst>
                      <a:outerShdw blurRad="38100" dist="38100" dir="2700000" algn="tl">
                        <a:srgbClr val="FFFFFF"/>
                      </a:outerShdw>
                    </a:effectLst>
                  </a:rPr>
                  <a:t>     </a:t>
                </a:r>
                <a:r>
                  <a:rPr kumimoji="0" lang="en-US" altLang="zh-CN">
                    <a:solidFill>
                      <a:srgbClr val="0000FF"/>
                    </a:solidFill>
                    <a:effectLst>
                      <a:outerShdw blurRad="38100" dist="38100" dir="2700000" algn="tl">
                        <a:srgbClr val="000000"/>
                      </a:outerShdw>
                    </a:effectLst>
                  </a:rPr>
                  <a:t>p[0]=a; p[1]=b; p[2]=c; p[3]=NULL;</a:t>
                </a:r>
                <a:endParaRPr kumimoji="0" lang="en-US" altLang="zh-CN">
                  <a:effectLst>
                    <a:outerShdw blurRad="38100" dist="38100" dir="2700000" algn="tl">
                      <a:srgbClr val="FFFFFF"/>
                    </a:outerShdw>
                  </a:effectLst>
                </a:endParaRPr>
              </a:p>
              <a:p>
                <a:r>
                  <a:rPr kumimoji="0" lang="en-US" altLang="zh-CN">
                    <a:effectLst>
                      <a:outerShdw blurRad="38100" dist="38100" dir="2700000" algn="tl">
                        <a:srgbClr val="FFFFFF"/>
                      </a:outerShdw>
                    </a:effectLst>
                  </a:rPr>
                  <a:t>       ……..</a:t>
                </a:r>
              </a:p>
              <a:p>
                <a:r>
                  <a:rPr kumimoji="0" lang="en-US" altLang="zh-CN">
                    <a:effectLst>
                      <a:outerShdw blurRad="38100" dist="38100" dir="2700000" algn="tl">
                        <a:srgbClr val="FFFFFF"/>
                      </a:outerShdw>
                    </a:effectLst>
                  </a:rPr>
                  <a:t>}</a:t>
                </a:r>
              </a:p>
            </p:txBody>
          </p:sp>
          <p:sp>
            <p:nvSpPr>
              <p:cNvPr id="158808" name="Text Box 88"/>
              <p:cNvSpPr txBox="1">
                <a:spLocks noChangeArrowheads="1"/>
              </p:cNvSpPr>
              <p:nvPr/>
            </p:nvSpPr>
            <p:spPr bwMode="auto">
              <a:xfrm>
                <a:off x="3624" y="512"/>
                <a:ext cx="1678" cy="2152"/>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rPr>
                  <a:t>或</a:t>
                </a:r>
                <a:r>
                  <a:rPr kumimoji="0" lang="en-US" altLang="zh-CN">
                    <a:effectLst>
                      <a:outerShdw blurRad="38100" dist="38100" dir="2700000" algn="tl">
                        <a:srgbClr val="FFFFFF"/>
                      </a:outerShdw>
                    </a:effectLst>
                  </a:rPr>
                  <a:t>:</a:t>
                </a:r>
              </a:p>
              <a:p>
                <a:r>
                  <a:rPr kumimoji="0" lang="en-US" altLang="zh-CN">
                    <a:effectLst>
                      <a:outerShdw blurRad="38100" dist="38100" dir="2700000" algn="tl">
                        <a:srgbClr val="FFFFFF"/>
                      </a:outerShdw>
                    </a:effectLst>
                  </a:rPr>
                  <a:t>int main()</a:t>
                </a:r>
              </a:p>
              <a:p>
                <a:r>
                  <a:rPr kumimoji="0" lang="en-US" altLang="zh-CN">
                    <a:effectLst>
                      <a:outerShdw blurRad="38100" dist="38100" dir="2700000" algn="tl">
                        <a:srgbClr val="FFFFFF"/>
                      </a:outerShdw>
                    </a:effectLst>
                  </a:rPr>
                  <a:t>{   char *p[4];</a:t>
                </a:r>
              </a:p>
              <a:p>
                <a:r>
                  <a:rPr kumimoji="0" lang="en-US" altLang="zh-CN">
                    <a:effectLst>
                      <a:outerShdw blurRad="38100" dist="38100" dir="2700000" algn="tl">
                        <a:srgbClr val="FFFFFF"/>
                      </a:outerShdw>
                    </a:effectLst>
                  </a:rPr>
                  <a:t>     p[0]= "Fortran"; </a:t>
                </a:r>
              </a:p>
              <a:p>
                <a:r>
                  <a:rPr kumimoji="0" lang="en-US" altLang="zh-CN">
                    <a:effectLst>
                      <a:outerShdw blurRad="38100" dist="38100" dir="2700000" algn="tl">
                        <a:srgbClr val="FFFFFF"/>
                      </a:outerShdw>
                    </a:effectLst>
                  </a:rPr>
                  <a:t>     p[1]= "Lisp"; </a:t>
                </a:r>
              </a:p>
              <a:p>
                <a:r>
                  <a:rPr kumimoji="0" lang="en-US" altLang="zh-CN">
                    <a:effectLst>
                      <a:outerShdw blurRad="38100" dist="38100" dir="2700000" algn="tl">
                        <a:srgbClr val="FFFFFF"/>
                      </a:outerShdw>
                    </a:effectLst>
                  </a:rPr>
                  <a:t>     p[2]= "Basic";</a:t>
                </a:r>
              </a:p>
              <a:p>
                <a:r>
                  <a:rPr kumimoji="0" lang="en-US" altLang="zh-CN">
                    <a:effectLst>
                      <a:outerShdw blurRad="38100" dist="38100" dir="2700000" algn="tl">
                        <a:srgbClr val="FFFFFF"/>
                      </a:outerShdw>
                    </a:effectLst>
                  </a:rPr>
                  <a:t>     p[3]=NULL;</a:t>
                </a:r>
              </a:p>
              <a:p>
                <a:r>
                  <a:rPr kumimoji="0" lang="en-US" altLang="zh-CN">
                    <a:effectLst>
                      <a:outerShdw blurRad="38100" dist="38100" dir="2700000" algn="tl">
                        <a:srgbClr val="FFFFFF"/>
                      </a:outerShdw>
                    </a:effectLst>
                  </a:rPr>
                  <a:t>       ……..</a:t>
                </a:r>
              </a:p>
              <a:p>
                <a:r>
                  <a:rPr kumimoji="0" lang="en-US" altLang="zh-CN">
                    <a:effectLst>
                      <a:outerShdw blurRad="38100" dist="38100" dir="2700000" algn="tl">
                        <a:srgbClr val="FFFFFF"/>
                      </a:outerShdw>
                    </a:effectLst>
                  </a:rPr>
                  <a:t>}</a:t>
                </a:r>
              </a:p>
            </p:txBody>
          </p:sp>
        </p:grpSp>
      </p:grpSp>
      <p:grpSp>
        <p:nvGrpSpPr>
          <p:cNvPr id="9" name="Group 128"/>
          <p:cNvGrpSpPr>
            <a:grpSpLocks/>
          </p:cNvGrpSpPr>
          <p:nvPr/>
        </p:nvGrpSpPr>
        <p:grpSpPr bwMode="auto">
          <a:xfrm>
            <a:off x="1214438" y="1595438"/>
            <a:ext cx="6151562" cy="5191125"/>
            <a:chOff x="797" y="802"/>
            <a:chExt cx="3875" cy="3270"/>
          </a:xfrm>
        </p:grpSpPr>
        <p:sp>
          <p:nvSpPr>
            <p:cNvPr id="161796" name="Text Box 32"/>
            <p:cNvSpPr txBox="1">
              <a:spLocks noChangeArrowheads="1"/>
            </p:cNvSpPr>
            <p:nvPr/>
          </p:nvSpPr>
          <p:spPr bwMode="auto">
            <a:xfrm>
              <a:off x="797" y="802"/>
              <a:ext cx="3875" cy="1232"/>
            </a:xfrm>
            <a:prstGeom prst="rect">
              <a:avLst/>
            </a:prstGeom>
            <a:solidFill>
              <a:srgbClr val="E1FFF7"/>
            </a:solidFill>
            <a:ln w="38100">
              <a:solidFill>
                <a:srgbClr val="008000"/>
              </a:solidFill>
              <a:miter lim="800000"/>
              <a:headEnd/>
              <a:tailEnd/>
            </a:ln>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rPr>
                <a:t>初始化</a:t>
              </a:r>
              <a:r>
                <a:rPr kumimoji="0" lang="en-US" altLang="zh-CN">
                  <a:effectLst/>
                </a:rPr>
                <a:t>:</a:t>
              </a:r>
            </a:p>
            <a:p>
              <a:r>
                <a:rPr kumimoji="0" lang="en-US" altLang="zh-CN">
                  <a:effectLst/>
                </a:rPr>
                <a:t>int main()</a:t>
              </a:r>
            </a:p>
            <a:p>
              <a:r>
                <a:rPr kumimoji="0" lang="en-US" altLang="zh-CN">
                  <a:effectLst/>
                </a:rPr>
                <a:t>{ </a:t>
              </a:r>
              <a:r>
                <a:rPr kumimoji="0" lang="en-US" altLang="zh-CN">
                  <a:solidFill>
                    <a:srgbClr val="0000FF"/>
                  </a:solidFill>
                  <a:effectLst/>
                </a:rPr>
                <a:t>char *p[]={"Fortran", "Lisp", "Basic",NULL};</a:t>
              </a:r>
              <a:endParaRPr kumimoji="0" lang="en-US" altLang="zh-CN">
                <a:effectLst/>
              </a:endParaRPr>
            </a:p>
            <a:p>
              <a:r>
                <a:rPr kumimoji="0" lang="en-US" altLang="zh-CN">
                  <a:effectLst/>
                </a:rPr>
                <a:t>     ……..</a:t>
              </a:r>
            </a:p>
            <a:p>
              <a:r>
                <a:rPr kumimoji="0" lang="en-US" altLang="zh-CN">
                  <a:effectLst/>
                </a:rPr>
                <a:t>}</a:t>
              </a:r>
            </a:p>
          </p:txBody>
        </p:sp>
        <p:grpSp>
          <p:nvGrpSpPr>
            <p:cNvPr id="161797" name="Group 91"/>
            <p:cNvGrpSpPr>
              <a:grpSpLocks/>
            </p:cNvGrpSpPr>
            <p:nvPr/>
          </p:nvGrpSpPr>
          <p:grpSpPr bwMode="auto">
            <a:xfrm>
              <a:off x="1145" y="2852"/>
              <a:ext cx="3127" cy="1220"/>
              <a:chOff x="2393" y="416"/>
              <a:chExt cx="3127" cy="1220"/>
            </a:xfrm>
          </p:grpSpPr>
          <p:sp>
            <p:nvSpPr>
              <p:cNvPr id="161798" name="Rectangle 92"/>
              <p:cNvSpPr>
                <a:spLocks noChangeArrowheads="1"/>
              </p:cNvSpPr>
              <p:nvPr/>
            </p:nvSpPr>
            <p:spPr bwMode="auto">
              <a:xfrm>
                <a:off x="2740" y="484"/>
                <a:ext cx="633" cy="1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zh-CN" altLang="en-US">
                  <a:effectLst/>
                </a:endParaRPr>
              </a:p>
            </p:txBody>
          </p:sp>
          <p:sp>
            <p:nvSpPr>
              <p:cNvPr id="92168" name="Line 93"/>
              <p:cNvSpPr>
                <a:spLocks noChangeShapeType="1"/>
              </p:cNvSpPr>
              <p:nvPr/>
            </p:nvSpPr>
            <p:spPr bwMode="auto">
              <a:xfrm>
                <a:off x="2740" y="1050"/>
                <a:ext cx="623" cy="0"/>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69" name="Line 94"/>
              <p:cNvSpPr>
                <a:spLocks noChangeShapeType="1"/>
              </p:cNvSpPr>
              <p:nvPr/>
            </p:nvSpPr>
            <p:spPr bwMode="auto">
              <a:xfrm>
                <a:off x="2740" y="773"/>
                <a:ext cx="645" cy="0"/>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70" name="Line 95"/>
              <p:cNvSpPr>
                <a:spLocks noChangeShapeType="1"/>
              </p:cNvSpPr>
              <p:nvPr/>
            </p:nvSpPr>
            <p:spPr bwMode="auto">
              <a:xfrm>
                <a:off x="2740" y="1328"/>
                <a:ext cx="623" cy="0"/>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grpSp>
            <p:nvGrpSpPr>
              <p:cNvPr id="161802" name="Group 96"/>
              <p:cNvGrpSpPr>
                <a:grpSpLocks/>
              </p:cNvGrpSpPr>
              <p:nvPr/>
            </p:nvGrpSpPr>
            <p:grpSpPr bwMode="auto">
              <a:xfrm>
                <a:off x="3856" y="723"/>
                <a:ext cx="1044" cy="273"/>
                <a:chOff x="1400" y="3389"/>
                <a:chExt cx="1044" cy="273"/>
              </a:xfrm>
            </p:grpSpPr>
            <p:sp>
              <p:nvSpPr>
                <p:cNvPr id="161828" name="Rectangle 97"/>
                <p:cNvSpPr>
                  <a:spLocks noChangeArrowheads="1"/>
                </p:cNvSpPr>
                <p:nvPr/>
              </p:nvSpPr>
              <p:spPr bwMode="auto">
                <a:xfrm>
                  <a:off x="1400" y="3389"/>
                  <a:ext cx="1044"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L   i    s    p   \0</a:t>
                  </a:r>
                </a:p>
              </p:txBody>
            </p:sp>
            <p:sp>
              <p:nvSpPr>
                <p:cNvPr id="92198" name="Line 98"/>
                <p:cNvSpPr>
                  <a:spLocks noChangeShapeType="1"/>
                </p:cNvSpPr>
                <p:nvPr/>
              </p:nvSpPr>
              <p:spPr bwMode="auto">
                <a:xfrm>
                  <a:off x="1611"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9" name="Line 99"/>
                <p:cNvSpPr>
                  <a:spLocks noChangeShapeType="1"/>
                </p:cNvSpPr>
                <p:nvPr/>
              </p:nvSpPr>
              <p:spPr bwMode="auto">
                <a:xfrm>
                  <a:off x="1816"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200" name="Line 100"/>
                <p:cNvSpPr>
                  <a:spLocks noChangeShapeType="1"/>
                </p:cNvSpPr>
                <p:nvPr/>
              </p:nvSpPr>
              <p:spPr bwMode="auto">
                <a:xfrm>
                  <a:off x="2022"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201" name="Line 101"/>
                <p:cNvSpPr>
                  <a:spLocks noChangeShapeType="1"/>
                </p:cNvSpPr>
                <p:nvPr/>
              </p:nvSpPr>
              <p:spPr bwMode="auto">
                <a:xfrm>
                  <a:off x="2228"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grpSp>
          <p:grpSp>
            <p:nvGrpSpPr>
              <p:cNvPr id="161803" name="Group 102"/>
              <p:cNvGrpSpPr>
                <a:grpSpLocks/>
              </p:cNvGrpSpPr>
              <p:nvPr/>
            </p:nvGrpSpPr>
            <p:grpSpPr bwMode="auto">
              <a:xfrm>
                <a:off x="3859" y="416"/>
                <a:ext cx="1661" cy="273"/>
                <a:chOff x="3871" y="1028"/>
                <a:chExt cx="1661" cy="273"/>
              </a:xfrm>
            </p:grpSpPr>
            <p:sp>
              <p:nvSpPr>
                <p:cNvPr id="161820" name="Rectangle 103"/>
                <p:cNvSpPr>
                  <a:spLocks noChangeArrowheads="1"/>
                </p:cNvSpPr>
                <p:nvPr/>
              </p:nvSpPr>
              <p:spPr bwMode="auto">
                <a:xfrm>
                  <a:off x="3871" y="1028"/>
                  <a:ext cx="1661"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F   o    r    t    r   a   n    \0</a:t>
                  </a:r>
                </a:p>
              </p:txBody>
            </p:sp>
            <p:sp>
              <p:nvSpPr>
                <p:cNvPr id="92190" name="Line 104"/>
                <p:cNvSpPr>
                  <a:spLocks noChangeShapeType="1"/>
                </p:cNvSpPr>
                <p:nvPr/>
              </p:nvSpPr>
              <p:spPr bwMode="auto">
                <a:xfrm>
                  <a:off x="4082"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1" name="Line 105"/>
                <p:cNvSpPr>
                  <a:spLocks noChangeShapeType="1"/>
                </p:cNvSpPr>
                <p:nvPr/>
              </p:nvSpPr>
              <p:spPr bwMode="auto">
                <a:xfrm>
                  <a:off x="4287"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2" name="Line 106"/>
                <p:cNvSpPr>
                  <a:spLocks noChangeShapeType="1"/>
                </p:cNvSpPr>
                <p:nvPr/>
              </p:nvSpPr>
              <p:spPr bwMode="auto">
                <a:xfrm>
                  <a:off x="4493"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3" name="Line 107"/>
                <p:cNvSpPr>
                  <a:spLocks noChangeShapeType="1"/>
                </p:cNvSpPr>
                <p:nvPr/>
              </p:nvSpPr>
              <p:spPr bwMode="auto">
                <a:xfrm>
                  <a:off x="4699"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4" name="Line 108"/>
                <p:cNvSpPr>
                  <a:spLocks noChangeShapeType="1"/>
                </p:cNvSpPr>
                <p:nvPr/>
              </p:nvSpPr>
              <p:spPr bwMode="auto">
                <a:xfrm>
                  <a:off x="4905"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5" name="Line 109"/>
                <p:cNvSpPr>
                  <a:spLocks noChangeShapeType="1"/>
                </p:cNvSpPr>
                <p:nvPr/>
              </p:nvSpPr>
              <p:spPr bwMode="auto">
                <a:xfrm>
                  <a:off x="5111"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96" name="Line 110"/>
                <p:cNvSpPr>
                  <a:spLocks noChangeShapeType="1"/>
                </p:cNvSpPr>
                <p:nvPr/>
              </p:nvSpPr>
              <p:spPr bwMode="auto">
                <a:xfrm>
                  <a:off x="5317" y="1035"/>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grpSp>
          <p:grpSp>
            <p:nvGrpSpPr>
              <p:cNvPr id="161804" name="Group 111"/>
              <p:cNvGrpSpPr>
                <a:grpSpLocks/>
              </p:cNvGrpSpPr>
              <p:nvPr/>
            </p:nvGrpSpPr>
            <p:grpSpPr bwMode="auto">
              <a:xfrm>
                <a:off x="3855" y="1019"/>
                <a:ext cx="1244" cy="273"/>
                <a:chOff x="1400" y="3389"/>
                <a:chExt cx="1244" cy="273"/>
              </a:xfrm>
            </p:grpSpPr>
            <p:sp>
              <p:nvSpPr>
                <p:cNvPr id="161814" name="Rectangle 112"/>
                <p:cNvSpPr>
                  <a:spLocks noChangeArrowheads="1"/>
                </p:cNvSpPr>
                <p:nvPr/>
              </p:nvSpPr>
              <p:spPr bwMode="auto">
                <a:xfrm>
                  <a:off x="1400" y="3389"/>
                  <a:ext cx="1244" cy="2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B   a    s   i    c   \0</a:t>
                  </a:r>
                </a:p>
              </p:txBody>
            </p:sp>
            <p:sp>
              <p:nvSpPr>
                <p:cNvPr id="92184" name="Line 113"/>
                <p:cNvSpPr>
                  <a:spLocks noChangeShapeType="1"/>
                </p:cNvSpPr>
                <p:nvPr/>
              </p:nvSpPr>
              <p:spPr bwMode="auto">
                <a:xfrm>
                  <a:off x="1611"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85" name="Line 114"/>
                <p:cNvSpPr>
                  <a:spLocks noChangeShapeType="1"/>
                </p:cNvSpPr>
                <p:nvPr/>
              </p:nvSpPr>
              <p:spPr bwMode="auto">
                <a:xfrm>
                  <a:off x="1816"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86" name="Line 115"/>
                <p:cNvSpPr>
                  <a:spLocks noChangeShapeType="1"/>
                </p:cNvSpPr>
                <p:nvPr/>
              </p:nvSpPr>
              <p:spPr bwMode="auto">
                <a:xfrm>
                  <a:off x="2022"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87" name="Line 116"/>
                <p:cNvSpPr>
                  <a:spLocks noChangeShapeType="1"/>
                </p:cNvSpPr>
                <p:nvPr/>
              </p:nvSpPr>
              <p:spPr bwMode="auto">
                <a:xfrm>
                  <a:off x="2228"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sp>
              <p:nvSpPr>
                <p:cNvPr id="92188" name="Line 117"/>
                <p:cNvSpPr>
                  <a:spLocks noChangeShapeType="1"/>
                </p:cNvSpPr>
                <p:nvPr/>
              </p:nvSpPr>
              <p:spPr bwMode="auto">
                <a:xfrm>
                  <a:off x="2434" y="3396"/>
                  <a:ext cx="0" cy="266"/>
                </a:xfrm>
                <a:prstGeom prst="line">
                  <a:avLst/>
                </a:prstGeom>
                <a:noFill/>
                <a:ln w="9525">
                  <a:solidFill>
                    <a:schemeClr val="tx1"/>
                  </a:solidFill>
                  <a:round/>
                  <a:headEnd/>
                  <a:tailEnd/>
                </a:ln>
              </p:spPr>
              <p:txBody>
                <a:bodyPr wrap="none" anchor="ctr"/>
                <a:lstStyle/>
                <a:p>
                  <a:pPr>
                    <a:defRPr/>
                  </a:pPr>
                  <a:endParaRPr lang="zh-CN" altLang="en-US">
                    <a:latin typeface="Times New Roman" pitchFamily="18" charset="0"/>
                    <a:ea typeface="+mn-ea"/>
                  </a:endParaRPr>
                </a:p>
              </p:txBody>
            </p:sp>
          </p:grpSp>
          <p:sp>
            <p:nvSpPr>
              <p:cNvPr id="92174" name="Line 118"/>
              <p:cNvSpPr>
                <a:spLocks noChangeShapeType="1"/>
              </p:cNvSpPr>
              <p:nvPr/>
            </p:nvSpPr>
            <p:spPr bwMode="auto">
              <a:xfrm>
                <a:off x="3400" y="566"/>
                <a:ext cx="478" cy="0"/>
              </a:xfrm>
              <a:prstGeom prst="line">
                <a:avLst/>
              </a:prstGeom>
              <a:noFill/>
              <a:ln w="9525">
                <a:solidFill>
                  <a:schemeClr val="tx1"/>
                </a:solidFill>
                <a:round/>
                <a:headEnd/>
                <a:tailEnd type="triangle" w="med" len="med"/>
              </a:ln>
            </p:spPr>
            <p:txBody>
              <a:bodyPr wrap="none" anchor="ctr"/>
              <a:lstStyle/>
              <a:p>
                <a:pPr>
                  <a:defRPr/>
                </a:pPr>
                <a:endParaRPr lang="zh-CN" altLang="en-US">
                  <a:latin typeface="Times New Roman" pitchFamily="18" charset="0"/>
                  <a:ea typeface="+mn-ea"/>
                </a:endParaRPr>
              </a:p>
            </p:txBody>
          </p:sp>
          <p:sp>
            <p:nvSpPr>
              <p:cNvPr id="92175" name="Line 119"/>
              <p:cNvSpPr>
                <a:spLocks noChangeShapeType="1"/>
              </p:cNvSpPr>
              <p:nvPr/>
            </p:nvSpPr>
            <p:spPr bwMode="auto">
              <a:xfrm>
                <a:off x="3389" y="866"/>
                <a:ext cx="478" cy="0"/>
              </a:xfrm>
              <a:prstGeom prst="line">
                <a:avLst/>
              </a:prstGeom>
              <a:noFill/>
              <a:ln w="9525">
                <a:solidFill>
                  <a:schemeClr val="tx1"/>
                </a:solidFill>
                <a:round/>
                <a:headEnd/>
                <a:tailEnd type="triangle" w="med" len="med"/>
              </a:ln>
            </p:spPr>
            <p:txBody>
              <a:bodyPr wrap="none" anchor="ctr"/>
              <a:lstStyle/>
              <a:p>
                <a:pPr>
                  <a:defRPr/>
                </a:pPr>
                <a:endParaRPr lang="zh-CN" altLang="en-US">
                  <a:latin typeface="Times New Roman" pitchFamily="18" charset="0"/>
                  <a:ea typeface="+mn-ea"/>
                </a:endParaRPr>
              </a:p>
            </p:txBody>
          </p:sp>
          <p:sp>
            <p:nvSpPr>
              <p:cNvPr id="92176" name="Line 120"/>
              <p:cNvSpPr>
                <a:spLocks noChangeShapeType="1"/>
              </p:cNvSpPr>
              <p:nvPr/>
            </p:nvSpPr>
            <p:spPr bwMode="auto">
              <a:xfrm>
                <a:off x="3389" y="1143"/>
                <a:ext cx="478" cy="0"/>
              </a:xfrm>
              <a:prstGeom prst="line">
                <a:avLst/>
              </a:prstGeom>
              <a:noFill/>
              <a:ln w="9525">
                <a:solidFill>
                  <a:schemeClr val="tx1"/>
                </a:solidFill>
                <a:round/>
                <a:headEnd/>
                <a:tailEnd type="triangle" w="med" len="med"/>
              </a:ln>
            </p:spPr>
            <p:txBody>
              <a:bodyPr wrap="none" anchor="ctr"/>
              <a:lstStyle/>
              <a:p>
                <a:pPr>
                  <a:defRPr/>
                </a:pPr>
                <a:endParaRPr lang="zh-CN" altLang="en-US">
                  <a:latin typeface="Times New Roman" pitchFamily="18" charset="0"/>
                  <a:ea typeface="+mn-ea"/>
                </a:endParaRPr>
              </a:p>
            </p:txBody>
          </p:sp>
          <p:grpSp>
            <p:nvGrpSpPr>
              <p:cNvPr id="161808" name="Group 121"/>
              <p:cNvGrpSpPr>
                <a:grpSpLocks/>
              </p:cNvGrpSpPr>
              <p:nvPr/>
            </p:nvGrpSpPr>
            <p:grpSpPr bwMode="auto">
              <a:xfrm>
                <a:off x="2393" y="495"/>
                <a:ext cx="382" cy="1113"/>
                <a:chOff x="2369" y="483"/>
                <a:chExt cx="382" cy="1113"/>
              </a:xfrm>
            </p:grpSpPr>
            <p:sp>
              <p:nvSpPr>
                <p:cNvPr id="161810" name="Text Box 122"/>
                <p:cNvSpPr txBox="1">
                  <a:spLocks noChangeArrowheads="1"/>
                </p:cNvSpPr>
                <p:nvPr/>
              </p:nvSpPr>
              <p:spPr bwMode="auto">
                <a:xfrm>
                  <a:off x="2369" y="483"/>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p[0]</a:t>
                  </a:r>
                </a:p>
              </p:txBody>
            </p:sp>
            <p:sp>
              <p:nvSpPr>
                <p:cNvPr id="161811" name="Text Box 123"/>
                <p:cNvSpPr txBox="1">
                  <a:spLocks noChangeArrowheads="1"/>
                </p:cNvSpPr>
                <p:nvPr/>
              </p:nvSpPr>
              <p:spPr bwMode="auto">
                <a:xfrm>
                  <a:off x="2369" y="790"/>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p[1]</a:t>
                  </a:r>
                </a:p>
              </p:txBody>
            </p:sp>
            <p:sp>
              <p:nvSpPr>
                <p:cNvPr id="161812" name="Text Box 124"/>
                <p:cNvSpPr txBox="1">
                  <a:spLocks noChangeArrowheads="1"/>
                </p:cNvSpPr>
                <p:nvPr/>
              </p:nvSpPr>
              <p:spPr bwMode="auto">
                <a:xfrm>
                  <a:off x="2369" y="1090"/>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p[2]</a:t>
                  </a:r>
                </a:p>
              </p:txBody>
            </p:sp>
            <p:sp>
              <p:nvSpPr>
                <p:cNvPr id="161813" name="Text Box 125"/>
                <p:cNvSpPr txBox="1">
                  <a:spLocks noChangeArrowheads="1"/>
                </p:cNvSpPr>
                <p:nvPr/>
              </p:nvSpPr>
              <p:spPr bwMode="auto">
                <a:xfrm>
                  <a:off x="2369" y="1346"/>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rPr>
                    <a:t>p[3]</a:t>
                  </a:r>
                </a:p>
              </p:txBody>
            </p:sp>
          </p:grpSp>
          <p:sp>
            <p:nvSpPr>
              <p:cNvPr id="161809" name="Text Box 126"/>
              <p:cNvSpPr txBox="1">
                <a:spLocks noChangeArrowheads="1"/>
              </p:cNvSpPr>
              <p:nvPr/>
            </p:nvSpPr>
            <p:spPr bwMode="auto">
              <a:xfrm>
                <a:off x="2943" y="1344"/>
                <a:ext cx="21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ea typeface="隶书" charset="0"/>
                  </a:rPr>
                  <a:t>0</a:t>
                </a:r>
              </a:p>
            </p:txBody>
          </p:sp>
        </p:grpSp>
      </p:grpSp>
      <p:sp>
        <p:nvSpPr>
          <p:cNvPr id="82" name="Rectangle 2"/>
          <p:cNvSpPr txBox="1">
            <a:spLocks noChangeArrowheads="1"/>
          </p:cNvSpPr>
          <p:nvPr/>
        </p:nvSpPr>
        <p:spPr>
          <a:xfrm>
            <a:off x="681038" y="333375"/>
            <a:ext cx="7797800" cy="839788"/>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指针数组</a:t>
            </a:r>
          </a:p>
        </p:txBody>
      </p:sp>
      <p:sp>
        <p:nvSpPr>
          <p:cNvPr id="3" name="日期占位符 2"/>
          <p:cNvSpPr>
            <a:spLocks noGrp="1"/>
          </p:cNvSpPr>
          <p:nvPr>
            <p:ph type="dt" sz="half" idx="10"/>
          </p:nvPr>
        </p:nvSpPr>
        <p:spPr/>
        <p:txBody>
          <a:bodyPr/>
          <a:lstStyle/>
          <a:p>
            <a:fld id="{FD7944BD-C18E-6445-80DD-481893F7E8B8}"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57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258763" y="849313"/>
            <a:ext cx="6570662" cy="396875"/>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a:t>
            </a:r>
            <a:r>
              <a:rPr kumimoji="0" lang="en-US" altLang="zh-CN" sz="2000">
                <a:solidFill>
                  <a:srgbClr val="0000FF"/>
                </a:solidFill>
                <a:effectLst>
                  <a:outerShdw blurRad="38100" dist="38100" dir="2700000" algn="tl">
                    <a:srgbClr val="C0C0C0"/>
                  </a:outerShdw>
                </a:effectLst>
              </a:rPr>
              <a:t>char  name[5][9]={“gain”,“much”,“stronger”, “point”,“bye”};</a:t>
            </a:r>
          </a:p>
        </p:txBody>
      </p:sp>
      <p:sp>
        <p:nvSpPr>
          <p:cNvPr id="58372" name="Text Box 4"/>
          <p:cNvSpPr txBox="1">
            <a:spLocks noChangeArrowheads="1"/>
          </p:cNvSpPr>
          <p:nvPr/>
        </p:nvSpPr>
        <p:spPr bwMode="auto">
          <a:xfrm>
            <a:off x="820738" y="4060825"/>
            <a:ext cx="6338887" cy="396875"/>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 </a:t>
            </a:r>
            <a:r>
              <a:rPr kumimoji="0" lang="en-US" altLang="zh-CN" sz="2000">
                <a:solidFill>
                  <a:schemeClr val="accent2"/>
                </a:solidFill>
                <a:effectLst>
                  <a:outerShdw blurRad="38100" dist="38100" dir="2700000" algn="tl">
                    <a:srgbClr val="C0C0C0"/>
                  </a:outerShdw>
                </a:effectLst>
              </a:rPr>
              <a:t>char *name[5]={“gain”,“much”,“stronger”, “point”,“bye”};</a:t>
            </a:r>
          </a:p>
        </p:txBody>
      </p:sp>
      <p:grpSp>
        <p:nvGrpSpPr>
          <p:cNvPr id="2" name="Group 72"/>
          <p:cNvGrpSpPr>
            <a:grpSpLocks/>
          </p:cNvGrpSpPr>
          <p:nvPr/>
        </p:nvGrpSpPr>
        <p:grpSpPr bwMode="auto">
          <a:xfrm>
            <a:off x="3871913" y="1509713"/>
            <a:ext cx="4833937" cy="2468562"/>
            <a:chOff x="2516" y="1700"/>
            <a:chExt cx="3045" cy="1555"/>
          </a:xfrm>
        </p:grpSpPr>
        <p:sp>
          <p:nvSpPr>
            <p:cNvPr id="58441" name="Rectangle 73"/>
            <p:cNvSpPr>
              <a:spLocks noChangeArrowheads="1"/>
            </p:cNvSpPr>
            <p:nvPr/>
          </p:nvSpPr>
          <p:spPr bwMode="auto">
            <a:xfrm>
              <a:off x="2541" y="1785"/>
              <a:ext cx="633" cy="136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58442" name="Line 74"/>
            <p:cNvSpPr>
              <a:spLocks noChangeShapeType="1"/>
            </p:cNvSpPr>
            <p:nvPr/>
          </p:nvSpPr>
          <p:spPr bwMode="auto">
            <a:xfrm>
              <a:off x="2541" y="2351"/>
              <a:ext cx="623"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43" name="Line 75"/>
            <p:cNvSpPr>
              <a:spLocks noChangeShapeType="1"/>
            </p:cNvSpPr>
            <p:nvPr/>
          </p:nvSpPr>
          <p:spPr bwMode="auto">
            <a:xfrm>
              <a:off x="2541" y="2074"/>
              <a:ext cx="645"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44" name="Line 76"/>
            <p:cNvSpPr>
              <a:spLocks noChangeShapeType="1"/>
            </p:cNvSpPr>
            <p:nvPr/>
          </p:nvSpPr>
          <p:spPr bwMode="auto">
            <a:xfrm>
              <a:off x="2541" y="2629"/>
              <a:ext cx="623"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nvGrpSpPr>
            <p:cNvPr id="163878" name="Group 77"/>
            <p:cNvGrpSpPr>
              <a:grpSpLocks/>
            </p:cNvGrpSpPr>
            <p:nvPr/>
          </p:nvGrpSpPr>
          <p:grpSpPr bwMode="auto">
            <a:xfrm>
              <a:off x="3681" y="1700"/>
              <a:ext cx="1044" cy="273"/>
              <a:chOff x="1400" y="3389"/>
              <a:chExt cx="1044" cy="273"/>
            </a:xfrm>
          </p:grpSpPr>
          <p:sp>
            <p:nvSpPr>
              <p:cNvPr id="58446" name="Rectangle 78"/>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g   a    i    n   \0</a:t>
                </a:r>
              </a:p>
            </p:txBody>
          </p:sp>
          <p:sp>
            <p:nvSpPr>
              <p:cNvPr id="58447" name="Line 79"/>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48" name="Line 80"/>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49" name="Line 81"/>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0" name="Line 82"/>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3879" name="Group 83"/>
            <p:cNvGrpSpPr>
              <a:grpSpLocks/>
            </p:cNvGrpSpPr>
            <p:nvPr/>
          </p:nvGrpSpPr>
          <p:grpSpPr bwMode="auto">
            <a:xfrm>
              <a:off x="3672" y="2329"/>
              <a:ext cx="1889" cy="273"/>
              <a:chOff x="1400" y="3389"/>
              <a:chExt cx="1889" cy="273"/>
            </a:xfrm>
          </p:grpSpPr>
          <p:sp>
            <p:nvSpPr>
              <p:cNvPr id="58452" name="Rectangle 84"/>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   t    r    o   n   g   e    r   \0</a:t>
                </a:r>
              </a:p>
            </p:txBody>
          </p:sp>
          <p:sp>
            <p:nvSpPr>
              <p:cNvPr id="58453" name="Line 85"/>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4" name="Line 86"/>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5" name="Line 87"/>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6" name="Line 88"/>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7" name="Line 89"/>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8" name="Line 90"/>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59" name="Line 91"/>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60" name="Line 92"/>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3880" name="Group 93"/>
            <p:cNvGrpSpPr>
              <a:grpSpLocks/>
            </p:cNvGrpSpPr>
            <p:nvPr/>
          </p:nvGrpSpPr>
          <p:grpSpPr bwMode="auto">
            <a:xfrm>
              <a:off x="3680" y="2656"/>
              <a:ext cx="1244" cy="273"/>
              <a:chOff x="1400" y="3389"/>
              <a:chExt cx="1244" cy="273"/>
            </a:xfrm>
          </p:grpSpPr>
          <p:sp>
            <p:nvSpPr>
              <p:cNvPr id="58462" name="Rectangle 94"/>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   o    i    n   t   \0</a:t>
                </a:r>
              </a:p>
            </p:txBody>
          </p:sp>
          <p:sp>
            <p:nvSpPr>
              <p:cNvPr id="58463" name="Line 95"/>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64" name="Line 96"/>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65" name="Line 97"/>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66" name="Line 98"/>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67" name="Line 99"/>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3881" name="Group 100"/>
            <p:cNvGrpSpPr>
              <a:grpSpLocks/>
            </p:cNvGrpSpPr>
            <p:nvPr/>
          </p:nvGrpSpPr>
          <p:grpSpPr bwMode="auto">
            <a:xfrm>
              <a:off x="3664" y="2019"/>
              <a:ext cx="1044" cy="273"/>
              <a:chOff x="1400" y="3389"/>
              <a:chExt cx="1044" cy="273"/>
            </a:xfrm>
          </p:grpSpPr>
          <p:sp>
            <p:nvSpPr>
              <p:cNvPr id="58469" name="Rectangle 101"/>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m   u   c   h   \0</a:t>
                </a:r>
              </a:p>
            </p:txBody>
          </p:sp>
          <p:sp>
            <p:nvSpPr>
              <p:cNvPr id="58470" name="Line 102"/>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71" name="Line 103"/>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72" name="Line 104"/>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73" name="Line 105"/>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58474" name="Line 106"/>
            <p:cNvSpPr>
              <a:spLocks noChangeShapeType="1"/>
            </p:cNvSpPr>
            <p:nvPr/>
          </p:nvSpPr>
          <p:spPr bwMode="auto">
            <a:xfrm>
              <a:off x="3201" y="1867"/>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8475" name="Line 107"/>
            <p:cNvSpPr>
              <a:spLocks noChangeShapeType="1"/>
            </p:cNvSpPr>
            <p:nvPr/>
          </p:nvSpPr>
          <p:spPr bwMode="auto">
            <a:xfrm>
              <a:off x="3190" y="2167"/>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8476" name="Line 108"/>
            <p:cNvSpPr>
              <a:spLocks noChangeShapeType="1"/>
            </p:cNvSpPr>
            <p:nvPr/>
          </p:nvSpPr>
          <p:spPr bwMode="auto">
            <a:xfrm>
              <a:off x="3190" y="2444"/>
              <a:ext cx="478"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8477" name="Line 109"/>
            <p:cNvSpPr>
              <a:spLocks noChangeShapeType="1"/>
            </p:cNvSpPr>
            <p:nvPr/>
          </p:nvSpPr>
          <p:spPr bwMode="auto">
            <a:xfrm flipV="1">
              <a:off x="3179" y="2767"/>
              <a:ext cx="500" cy="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58478" name="Line 110"/>
            <p:cNvSpPr>
              <a:spLocks noChangeShapeType="1"/>
            </p:cNvSpPr>
            <p:nvPr/>
          </p:nvSpPr>
          <p:spPr bwMode="auto">
            <a:xfrm>
              <a:off x="2545" y="2900"/>
              <a:ext cx="633"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79" name="Text Box 111"/>
            <p:cNvSpPr txBox="1">
              <a:spLocks noChangeArrowheads="1"/>
            </p:cNvSpPr>
            <p:nvPr/>
          </p:nvSpPr>
          <p:spPr bwMode="auto">
            <a:xfrm>
              <a:off x="2542" y="1784"/>
              <a:ext cx="64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name[0]</a:t>
              </a:r>
            </a:p>
          </p:txBody>
        </p:sp>
        <p:sp>
          <p:nvSpPr>
            <p:cNvPr id="58480" name="Text Box 112"/>
            <p:cNvSpPr txBox="1">
              <a:spLocks noChangeArrowheads="1"/>
            </p:cNvSpPr>
            <p:nvPr/>
          </p:nvSpPr>
          <p:spPr bwMode="auto">
            <a:xfrm>
              <a:off x="2516" y="2091"/>
              <a:ext cx="64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name[1]</a:t>
              </a:r>
            </a:p>
          </p:txBody>
        </p:sp>
        <p:sp>
          <p:nvSpPr>
            <p:cNvPr id="58481" name="Text Box 113"/>
            <p:cNvSpPr txBox="1">
              <a:spLocks noChangeArrowheads="1"/>
            </p:cNvSpPr>
            <p:nvPr/>
          </p:nvSpPr>
          <p:spPr bwMode="auto">
            <a:xfrm>
              <a:off x="2538" y="2391"/>
              <a:ext cx="64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name[2]</a:t>
              </a:r>
            </a:p>
          </p:txBody>
        </p:sp>
        <p:sp>
          <p:nvSpPr>
            <p:cNvPr id="58482" name="Text Box 114"/>
            <p:cNvSpPr txBox="1">
              <a:spLocks noChangeArrowheads="1"/>
            </p:cNvSpPr>
            <p:nvPr/>
          </p:nvSpPr>
          <p:spPr bwMode="auto">
            <a:xfrm>
              <a:off x="2527" y="2647"/>
              <a:ext cx="64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name[3]</a:t>
              </a:r>
            </a:p>
          </p:txBody>
        </p:sp>
        <p:sp>
          <p:nvSpPr>
            <p:cNvPr id="58483" name="Text Box 115"/>
            <p:cNvSpPr txBox="1">
              <a:spLocks noChangeArrowheads="1"/>
            </p:cNvSpPr>
            <p:nvPr/>
          </p:nvSpPr>
          <p:spPr bwMode="auto">
            <a:xfrm>
              <a:off x="2516" y="2891"/>
              <a:ext cx="648"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name[4]</a:t>
              </a:r>
            </a:p>
          </p:txBody>
        </p:sp>
        <p:grpSp>
          <p:nvGrpSpPr>
            <p:cNvPr id="163892" name="Group 116"/>
            <p:cNvGrpSpPr>
              <a:grpSpLocks/>
            </p:cNvGrpSpPr>
            <p:nvPr/>
          </p:nvGrpSpPr>
          <p:grpSpPr bwMode="auto">
            <a:xfrm>
              <a:off x="3682" y="2982"/>
              <a:ext cx="833" cy="273"/>
              <a:chOff x="3682" y="2982"/>
              <a:chExt cx="833" cy="273"/>
            </a:xfrm>
          </p:grpSpPr>
          <p:sp>
            <p:nvSpPr>
              <p:cNvPr id="58485" name="Rectangle 117"/>
              <p:cNvSpPr>
                <a:spLocks noChangeArrowheads="1"/>
              </p:cNvSpPr>
              <p:nvPr/>
            </p:nvSpPr>
            <p:spPr bwMode="auto">
              <a:xfrm>
                <a:off x="3682" y="2982"/>
                <a:ext cx="833"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   y   e   \0</a:t>
                </a:r>
              </a:p>
            </p:txBody>
          </p:sp>
          <p:sp>
            <p:nvSpPr>
              <p:cNvPr id="58486" name="Line 118"/>
              <p:cNvSpPr>
                <a:spLocks noChangeShapeType="1"/>
              </p:cNvSpPr>
              <p:nvPr/>
            </p:nvSpPr>
            <p:spPr bwMode="auto">
              <a:xfrm>
                <a:off x="3893" y="2989"/>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87" name="Line 119"/>
              <p:cNvSpPr>
                <a:spLocks noChangeShapeType="1"/>
              </p:cNvSpPr>
              <p:nvPr/>
            </p:nvSpPr>
            <p:spPr bwMode="auto">
              <a:xfrm>
                <a:off x="4098" y="2989"/>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88" name="Line 120"/>
              <p:cNvSpPr>
                <a:spLocks noChangeShapeType="1"/>
              </p:cNvSpPr>
              <p:nvPr/>
            </p:nvSpPr>
            <p:spPr bwMode="auto">
              <a:xfrm>
                <a:off x="4304" y="2989"/>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58489" name="Line 121"/>
            <p:cNvSpPr>
              <a:spLocks noChangeShapeType="1"/>
            </p:cNvSpPr>
            <p:nvPr/>
          </p:nvSpPr>
          <p:spPr bwMode="auto">
            <a:xfrm>
              <a:off x="3178" y="3078"/>
              <a:ext cx="500"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grpSp>
        <p:nvGrpSpPr>
          <p:cNvPr id="8" name="Group 130"/>
          <p:cNvGrpSpPr>
            <a:grpSpLocks/>
          </p:cNvGrpSpPr>
          <p:nvPr/>
        </p:nvGrpSpPr>
        <p:grpSpPr bwMode="auto">
          <a:xfrm>
            <a:off x="334963" y="1546225"/>
            <a:ext cx="3011487" cy="2141538"/>
            <a:chOff x="508" y="1600"/>
            <a:chExt cx="1897" cy="1349"/>
          </a:xfrm>
        </p:grpSpPr>
        <p:sp>
          <p:nvSpPr>
            <p:cNvPr id="58384" name="Rectangle 16"/>
            <p:cNvSpPr>
              <a:spLocks noChangeArrowheads="1"/>
            </p:cNvSpPr>
            <p:nvPr/>
          </p:nvSpPr>
          <p:spPr bwMode="auto">
            <a:xfrm>
              <a:off x="514" y="1611"/>
              <a:ext cx="1888"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g   a    i    n   \0</a:t>
              </a:r>
            </a:p>
          </p:txBody>
        </p:sp>
        <p:grpSp>
          <p:nvGrpSpPr>
            <p:cNvPr id="163849" name="Group 21"/>
            <p:cNvGrpSpPr>
              <a:grpSpLocks/>
            </p:cNvGrpSpPr>
            <p:nvPr/>
          </p:nvGrpSpPr>
          <p:grpSpPr bwMode="auto">
            <a:xfrm>
              <a:off x="516" y="2140"/>
              <a:ext cx="1889" cy="273"/>
              <a:chOff x="1400" y="3389"/>
              <a:chExt cx="1889" cy="273"/>
            </a:xfrm>
          </p:grpSpPr>
          <p:sp>
            <p:nvSpPr>
              <p:cNvPr id="58390" name="Rectangle 22"/>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   t    r    o   n   g   e    r   \0</a:t>
                </a:r>
              </a:p>
            </p:txBody>
          </p:sp>
          <p:sp>
            <p:nvSpPr>
              <p:cNvPr id="58391" name="Line 23"/>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2" name="Line 24"/>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3" name="Line 25"/>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4" name="Line 26"/>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5" name="Line 27"/>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6" name="Line 28"/>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7" name="Line 29"/>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398" name="Line 30"/>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58400" name="Rectangle 32"/>
            <p:cNvSpPr>
              <a:spLocks noChangeArrowheads="1"/>
            </p:cNvSpPr>
            <p:nvPr/>
          </p:nvSpPr>
          <p:spPr bwMode="auto">
            <a:xfrm>
              <a:off x="513" y="2412"/>
              <a:ext cx="1888"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   o    i    n   t   \0</a:t>
              </a:r>
            </a:p>
          </p:txBody>
        </p:sp>
        <p:sp>
          <p:nvSpPr>
            <p:cNvPr id="58407" name="Rectangle 39"/>
            <p:cNvSpPr>
              <a:spLocks noChangeArrowheads="1"/>
            </p:cNvSpPr>
            <p:nvPr/>
          </p:nvSpPr>
          <p:spPr bwMode="auto">
            <a:xfrm>
              <a:off x="508" y="1875"/>
              <a:ext cx="1889"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m   u   c   h   \0</a:t>
              </a:r>
            </a:p>
          </p:txBody>
        </p:sp>
        <p:sp>
          <p:nvSpPr>
            <p:cNvPr id="58408" name="Line 40"/>
            <p:cNvSpPr>
              <a:spLocks noChangeShapeType="1"/>
            </p:cNvSpPr>
            <p:nvPr/>
          </p:nvSpPr>
          <p:spPr bwMode="auto">
            <a:xfrm>
              <a:off x="719" y="1882"/>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09" name="Line 41"/>
            <p:cNvSpPr>
              <a:spLocks noChangeShapeType="1"/>
            </p:cNvSpPr>
            <p:nvPr/>
          </p:nvSpPr>
          <p:spPr bwMode="auto">
            <a:xfrm>
              <a:off x="935" y="1882"/>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10" name="Line 42"/>
            <p:cNvSpPr>
              <a:spLocks noChangeShapeType="1"/>
            </p:cNvSpPr>
            <p:nvPr/>
          </p:nvSpPr>
          <p:spPr bwMode="auto">
            <a:xfrm>
              <a:off x="1130" y="1882"/>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11" name="Line 43"/>
            <p:cNvSpPr>
              <a:spLocks noChangeShapeType="1"/>
            </p:cNvSpPr>
            <p:nvPr/>
          </p:nvSpPr>
          <p:spPr bwMode="auto">
            <a:xfrm>
              <a:off x="1348" y="1882"/>
              <a:ext cx="0" cy="266"/>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32" name="Rectangle 64"/>
            <p:cNvSpPr>
              <a:spLocks noChangeArrowheads="1"/>
            </p:cNvSpPr>
            <p:nvPr/>
          </p:nvSpPr>
          <p:spPr bwMode="auto">
            <a:xfrm>
              <a:off x="515" y="2683"/>
              <a:ext cx="1888" cy="266"/>
            </a:xfrm>
            <a:prstGeom prst="rect">
              <a:avLst/>
            </a:prstGeom>
            <a:noFill/>
            <a:ln w="9525">
              <a:solidFill>
                <a:schemeClr val="tx1"/>
              </a:solidFill>
              <a:miter lim="800000"/>
              <a:headEnd/>
              <a:tailEnd/>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   y   e   \0</a:t>
              </a:r>
            </a:p>
          </p:txBody>
        </p:sp>
        <p:sp>
          <p:nvSpPr>
            <p:cNvPr id="58490" name="Line 122"/>
            <p:cNvSpPr>
              <a:spLocks noChangeShapeType="1"/>
            </p:cNvSpPr>
            <p:nvPr/>
          </p:nvSpPr>
          <p:spPr bwMode="auto">
            <a:xfrm>
              <a:off x="2167" y="1633"/>
              <a:ext cx="0" cy="131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1" name="Line 123"/>
            <p:cNvSpPr>
              <a:spLocks noChangeShapeType="1"/>
            </p:cNvSpPr>
            <p:nvPr/>
          </p:nvSpPr>
          <p:spPr bwMode="auto">
            <a:xfrm>
              <a:off x="1967" y="1600"/>
              <a:ext cx="0" cy="1344"/>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2" name="Line 124"/>
            <p:cNvSpPr>
              <a:spLocks noChangeShapeType="1"/>
            </p:cNvSpPr>
            <p:nvPr/>
          </p:nvSpPr>
          <p:spPr bwMode="auto">
            <a:xfrm>
              <a:off x="1756" y="1611"/>
              <a:ext cx="0" cy="1333"/>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3" name="Line 125"/>
            <p:cNvSpPr>
              <a:spLocks noChangeShapeType="1"/>
            </p:cNvSpPr>
            <p:nvPr/>
          </p:nvSpPr>
          <p:spPr bwMode="auto">
            <a:xfrm>
              <a:off x="1545" y="1600"/>
              <a:ext cx="0" cy="1344"/>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4" name="Line 126"/>
            <p:cNvSpPr>
              <a:spLocks noChangeShapeType="1"/>
            </p:cNvSpPr>
            <p:nvPr/>
          </p:nvSpPr>
          <p:spPr bwMode="auto">
            <a:xfrm>
              <a:off x="1345" y="1611"/>
              <a:ext cx="0" cy="1333"/>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5" name="Line 127"/>
            <p:cNvSpPr>
              <a:spLocks noChangeShapeType="1"/>
            </p:cNvSpPr>
            <p:nvPr/>
          </p:nvSpPr>
          <p:spPr bwMode="auto">
            <a:xfrm>
              <a:off x="1133" y="1622"/>
              <a:ext cx="0" cy="1322"/>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6" name="Line 128"/>
            <p:cNvSpPr>
              <a:spLocks noChangeShapeType="1"/>
            </p:cNvSpPr>
            <p:nvPr/>
          </p:nvSpPr>
          <p:spPr bwMode="auto">
            <a:xfrm>
              <a:off x="933" y="1611"/>
              <a:ext cx="0" cy="1322"/>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58497" name="Line 129"/>
            <p:cNvSpPr>
              <a:spLocks noChangeShapeType="1"/>
            </p:cNvSpPr>
            <p:nvPr/>
          </p:nvSpPr>
          <p:spPr bwMode="auto">
            <a:xfrm>
              <a:off x="722" y="1611"/>
              <a:ext cx="0" cy="1333"/>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58501" name="AutoShape 133"/>
          <p:cNvSpPr>
            <a:spLocks noChangeArrowheads="1"/>
          </p:cNvSpPr>
          <p:nvPr/>
        </p:nvSpPr>
        <p:spPr bwMode="auto">
          <a:xfrm>
            <a:off x="912813" y="5322888"/>
            <a:ext cx="5705475" cy="860425"/>
          </a:xfrm>
          <a:prstGeom prst="wedgeRectCallout">
            <a:avLst>
              <a:gd name="adj1" fmla="val -25843"/>
              <a:gd name="adj2" fmla="val -91708"/>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defRPr/>
            </a:pPr>
            <a:r>
              <a:rPr lang="zh-CN" altLang="en-US">
                <a:effectLst>
                  <a:outerShdw blurRad="38100" dist="38100" dir="2700000" algn="tl">
                    <a:srgbClr val="DDDDDD"/>
                  </a:outerShdw>
                </a:effectLst>
                <a:ea typeface="隶书" charset="0"/>
                <a:cs typeface="隶书" charset="0"/>
              </a:rPr>
              <a:t>二维数组存储空间固定</a:t>
            </a:r>
          </a:p>
          <a:p>
            <a:pPr eaLnBrk="1" hangingPunct="1">
              <a:defRPr/>
            </a:pPr>
            <a:r>
              <a:rPr lang="zh-CN" altLang="en-US">
                <a:effectLst>
                  <a:outerShdw blurRad="38100" dist="38100" dir="2700000" algn="tl">
                    <a:srgbClr val="DDDDDD"/>
                  </a:outerShdw>
                </a:effectLst>
                <a:ea typeface="隶书" charset="0"/>
                <a:cs typeface="隶书" charset="0"/>
              </a:rPr>
              <a:t>字符指针数组相当于</a:t>
            </a:r>
            <a:r>
              <a:rPr lang="zh-CN" altLang="en-US">
                <a:solidFill>
                  <a:srgbClr val="0000FF"/>
                </a:solidFill>
                <a:effectLst>
                  <a:outerShdw blurRad="38100" dist="38100" dir="2700000" algn="tl">
                    <a:srgbClr val="DDDDDD"/>
                  </a:outerShdw>
                </a:effectLst>
                <a:ea typeface="隶书" charset="0"/>
                <a:cs typeface="隶书" charset="0"/>
              </a:rPr>
              <a:t>可变列长</a:t>
            </a:r>
            <a:r>
              <a:rPr lang="zh-CN" altLang="en-US">
                <a:effectLst>
                  <a:outerShdw blurRad="38100" dist="38100" dir="2700000" algn="tl">
                    <a:srgbClr val="DDDDDD"/>
                  </a:outerShdw>
                </a:effectLst>
                <a:ea typeface="隶书" charset="0"/>
                <a:cs typeface="隶书" charset="0"/>
              </a:rPr>
              <a:t>的二维数组</a:t>
            </a:r>
          </a:p>
        </p:txBody>
      </p:sp>
      <p:sp>
        <p:nvSpPr>
          <p:cNvPr id="58502" name="AutoShape 134"/>
          <p:cNvSpPr>
            <a:spLocks noChangeArrowheads="1"/>
          </p:cNvSpPr>
          <p:nvPr/>
        </p:nvSpPr>
        <p:spPr bwMode="auto">
          <a:xfrm>
            <a:off x="2436813" y="5102225"/>
            <a:ext cx="6010275" cy="1225550"/>
          </a:xfrm>
          <a:prstGeom prst="wedgeRectCallout">
            <a:avLst>
              <a:gd name="adj1" fmla="val -25833"/>
              <a:gd name="adj2" fmla="val -93264"/>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defRPr/>
            </a:pPr>
            <a:r>
              <a:rPr lang="zh-CN" altLang="en-US">
                <a:effectLst>
                  <a:outerShdw blurRad="38100" dist="38100" dir="2700000" algn="tl">
                    <a:srgbClr val="DDDDDD"/>
                  </a:outerShdw>
                </a:effectLst>
                <a:ea typeface="隶书" charset="0"/>
                <a:cs typeface="隶书" charset="0"/>
              </a:rPr>
              <a:t>指针数组元素的作用相当于二维数组的行名</a:t>
            </a:r>
          </a:p>
          <a:p>
            <a:pPr eaLnBrk="1" hangingPunct="1">
              <a:defRPr/>
            </a:pPr>
            <a:r>
              <a:rPr lang="zh-CN" altLang="en-US">
                <a:effectLst>
                  <a:outerShdw blurRad="38100" dist="38100" dir="2700000" algn="tl">
                    <a:srgbClr val="DDDDDD"/>
                  </a:outerShdw>
                </a:effectLst>
                <a:ea typeface="隶书" charset="0"/>
                <a:cs typeface="隶书" charset="0"/>
              </a:rPr>
              <a:t>但指针数组中元素是指针变量</a:t>
            </a:r>
          </a:p>
          <a:p>
            <a:pPr eaLnBrk="1" hangingPunct="1">
              <a:defRPr/>
            </a:pPr>
            <a:r>
              <a:rPr lang="zh-CN" altLang="en-US">
                <a:effectLst>
                  <a:outerShdw blurRad="38100" dist="38100" dir="2700000" algn="tl">
                    <a:srgbClr val="DDDDDD"/>
                  </a:outerShdw>
                </a:effectLst>
                <a:ea typeface="隶书" charset="0"/>
                <a:cs typeface="隶书" charset="0"/>
              </a:rPr>
              <a:t>二维数组的行名是</a:t>
            </a:r>
            <a:r>
              <a:rPr lang="zh-CN" altLang="en-US">
                <a:solidFill>
                  <a:srgbClr val="0000FF"/>
                </a:solidFill>
                <a:effectLst>
                  <a:outerShdw blurRad="38100" dist="38100" dir="2700000" algn="tl">
                    <a:srgbClr val="DDDDDD"/>
                  </a:outerShdw>
                </a:effectLst>
                <a:ea typeface="隶书" charset="0"/>
                <a:cs typeface="隶书" charset="0"/>
              </a:rPr>
              <a:t>地址常量</a:t>
            </a:r>
            <a:endParaRPr lang="zh-CN" altLang="en-US">
              <a:effectLst>
                <a:outerShdw blurRad="38100" dist="38100" dir="2700000" algn="tl">
                  <a:srgbClr val="DDDDDD"/>
                </a:outerShdw>
              </a:effectLst>
              <a:ea typeface="隶书" charset="0"/>
              <a:cs typeface="隶书" charset="0"/>
            </a:endParaRPr>
          </a:p>
        </p:txBody>
      </p:sp>
      <p:sp>
        <p:nvSpPr>
          <p:cNvPr id="84" name="Rectangle 2"/>
          <p:cNvSpPr txBox="1">
            <a:spLocks noChangeArrowheads="1"/>
          </p:cNvSpPr>
          <p:nvPr/>
        </p:nvSpPr>
        <p:spPr>
          <a:xfrm>
            <a:off x="681038"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二维数组与指针数组</a:t>
            </a:r>
          </a:p>
        </p:txBody>
      </p:sp>
      <p:sp>
        <p:nvSpPr>
          <p:cNvPr id="3" name="日期占位符 2"/>
          <p:cNvSpPr>
            <a:spLocks noGrp="1"/>
          </p:cNvSpPr>
          <p:nvPr>
            <p:ph type="dt" sz="half" idx="10"/>
          </p:nvPr>
        </p:nvSpPr>
        <p:spPr/>
        <p:txBody>
          <a:bodyPr/>
          <a:lstStyle/>
          <a:p>
            <a:fld id="{A6872289-6B6E-7843-8FAD-744F00B7C247}" type="datetime1">
              <a:rPr lang="zh-CN" altLang="en-US" smtClean="0"/>
              <a:t>2020/12/1</a:t>
            </a:fld>
            <a:endParaRPr lang="en-US"/>
          </a:p>
        </p:txBody>
      </p:sp>
      <p:sp>
        <p:nvSpPr>
          <p:cNvPr id="4" name="幻灯片编号占位符 3"/>
          <p:cNvSpPr>
            <a:spLocks noGrp="1"/>
          </p:cNvSpPr>
          <p:nvPr>
            <p:ph type="sldNum" sz="quarter" idx="12"/>
          </p:nvPr>
        </p:nvSpPr>
        <p:spPr/>
        <p:txBody>
          <a:bodyPr/>
          <a:lstStyle/>
          <a:p>
            <a:fld id="{4FAB73BC-B049-4115-A692-8D63A059BFB8}" type="slidenum">
              <a:rPr lang="en-US" smtClean="0"/>
              <a:t>58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2">
                                            <p:txEl>
                                              <p:pRg st="0" end="0"/>
                                            </p:txEl>
                                          </p:spTgt>
                                        </p:tgtEl>
                                        <p:attrNameLst>
                                          <p:attrName>style.visibility</p:attrName>
                                        </p:attrNameLst>
                                      </p:cBhvr>
                                      <p:to>
                                        <p:strVal val="visible"/>
                                      </p:to>
                                    </p:set>
                                    <p:animEffect transition="in" filter="box(out)">
                                      <p:cBhvr>
                                        <p:cTn id="12" dur="500"/>
                                        <p:tgtEl>
                                          <p:spTgt spid="5837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501"/>
                                        </p:tgtEl>
                                        <p:attrNameLst>
                                          <p:attrName>style.visibility</p:attrName>
                                        </p:attrNameLst>
                                      </p:cBhvr>
                                      <p:to>
                                        <p:strVal val="visible"/>
                                      </p:to>
                                    </p:set>
                                    <p:animEffect transition="in" filter="box(out)">
                                      <p:cBhvr>
                                        <p:cTn id="22" dur="500"/>
                                        <p:tgtEl>
                                          <p:spTgt spid="58501"/>
                                        </p:tgtEl>
                                      </p:cBhvr>
                                    </p:animEffect>
                                  </p:childTnLst>
                                  <p:subTnLst>
                                    <p:set>
                                      <p:cBhvr override="childStyle">
                                        <p:cTn dur="1" fill="hold" display="0" masterRel="nextClick" afterEffect="1"/>
                                        <p:tgtEl>
                                          <p:spTgt spid="58501"/>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502"/>
                                        </p:tgtEl>
                                        <p:attrNameLst>
                                          <p:attrName>style.visibility</p:attrName>
                                        </p:attrNameLst>
                                      </p:cBhvr>
                                      <p:to>
                                        <p:strVal val="visible"/>
                                      </p:to>
                                    </p:set>
                                    <p:animEffect transition="in" filter="box(out)">
                                      <p:cBhvr>
                                        <p:cTn id="27" dur="500"/>
                                        <p:tgtEl>
                                          <p:spTgt spid="58502"/>
                                        </p:tgtEl>
                                      </p:cBhvr>
                                    </p:animEffect>
                                  </p:childTnLst>
                                  <p:subTnLst>
                                    <p:set>
                                      <p:cBhvr override="childStyle">
                                        <p:cTn dur="1" fill="hold" display="0" masterRel="nextClick" afterEffect="1"/>
                                        <p:tgtEl>
                                          <p:spTgt spid="58502"/>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P spid="58501" grpId="0" animBg="1" autoUpdateAnimBg="0"/>
      <p:bldP spid="5850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47" name="Text Box 47"/>
          <p:cNvSpPr txBox="1">
            <a:spLocks noChangeArrowheads="1"/>
          </p:cNvSpPr>
          <p:nvPr/>
        </p:nvSpPr>
        <p:spPr bwMode="auto">
          <a:xfrm>
            <a:off x="0" y="1374775"/>
            <a:ext cx="5449888" cy="4527550"/>
          </a:xfrm>
          <a:prstGeom prst="rect">
            <a:avLst/>
          </a:prstGeom>
          <a:solidFill>
            <a:schemeClr val="bg1"/>
          </a:solidFill>
          <a:ln w="38100">
            <a:solidFill>
              <a:srgbClr val="669900"/>
            </a:solidFill>
            <a:miter lim="800000"/>
            <a:headEnd/>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effectLst>
                  <a:outerShdw blurRad="38100" dist="38100" dir="2700000" algn="tl">
                    <a:srgbClr val="C0C0C0"/>
                  </a:outerShdw>
                </a:effectLst>
              </a:rPr>
              <a:t>int  main()</a:t>
            </a:r>
          </a:p>
          <a:p>
            <a:r>
              <a:rPr kumimoji="0" lang="en-US" altLang="zh-CN">
                <a:effectLst>
                  <a:outerShdw blurRad="38100" dist="38100" dir="2700000" algn="tl">
                    <a:srgbClr val="C0C0C0"/>
                  </a:outerShdw>
                </a:effectLst>
              </a:rPr>
              <a:t>{  int b[2][3],*pb[2];</a:t>
            </a:r>
          </a:p>
          <a:p>
            <a:r>
              <a:rPr kumimoji="0" lang="en-US" altLang="zh-CN">
                <a:effectLst>
                  <a:outerShdw blurRad="38100" dist="38100" dir="2700000" algn="tl">
                    <a:srgbClr val="C0C0C0"/>
                  </a:outerShdw>
                </a:effectLst>
              </a:rPr>
              <a:t>    int i,j;</a:t>
            </a:r>
          </a:p>
          <a:p>
            <a:r>
              <a:rPr kumimoji="0" lang="en-US" altLang="zh-CN">
                <a:effectLst>
                  <a:outerShdw blurRad="38100" dist="38100" dir="2700000" algn="tl">
                    <a:srgbClr val="C0C0C0"/>
                  </a:outerShdw>
                </a:effectLst>
              </a:rPr>
              <a:t>    for(i=0;i&lt;2;i++)</a:t>
            </a:r>
          </a:p>
          <a:p>
            <a:r>
              <a:rPr kumimoji="0" lang="en-US" altLang="zh-CN">
                <a:effectLst>
                  <a:outerShdw blurRad="38100" dist="38100" dir="2700000" algn="tl">
                    <a:srgbClr val="C0C0C0"/>
                  </a:outerShdw>
                </a:effectLst>
              </a:rPr>
              <a:t>       for(j=0;j&lt;3;j++)</a:t>
            </a:r>
          </a:p>
          <a:p>
            <a:r>
              <a:rPr kumimoji="0" lang="en-US" altLang="zh-CN">
                <a:effectLst>
                  <a:outerShdw blurRad="38100" dist="38100" dir="2700000" algn="tl">
                    <a:srgbClr val="C0C0C0"/>
                  </a:outerShdw>
                </a:effectLst>
              </a:rPr>
              <a:t>	  b[i][j]=(i+1)*(j+1);</a:t>
            </a:r>
          </a:p>
          <a:p>
            <a:r>
              <a:rPr kumimoji="0" lang="en-US" altLang="zh-CN">
                <a:effectLst>
                  <a:outerShdw blurRad="38100" dist="38100" dir="2700000" algn="tl">
                    <a:srgbClr val="C0C0C0"/>
                  </a:outerShdw>
                </a:effectLst>
              </a:rPr>
              <a:t>    </a:t>
            </a:r>
            <a:r>
              <a:rPr kumimoji="0" lang="en-US" altLang="zh-CN">
                <a:solidFill>
                  <a:srgbClr val="990000"/>
                </a:solidFill>
                <a:effectLst>
                  <a:outerShdw blurRad="38100" dist="38100" dir="2700000" algn="tl">
                    <a:srgbClr val="C0C0C0"/>
                  </a:outerShdw>
                </a:effectLst>
              </a:rPr>
              <a:t>pb[0]=b[0];</a:t>
            </a:r>
          </a:p>
          <a:p>
            <a:r>
              <a:rPr kumimoji="0" lang="en-US" altLang="zh-CN">
                <a:solidFill>
                  <a:srgbClr val="990000"/>
                </a:solidFill>
                <a:effectLst>
                  <a:outerShdw blurRad="38100" dist="38100" dir="2700000" algn="tl">
                    <a:srgbClr val="C0C0C0"/>
                  </a:outerShdw>
                </a:effectLst>
              </a:rPr>
              <a:t>    pb[1]=b[1];</a:t>
            </a:r>
          </a:p>
          <a:p>
            <a:r>
              <a:rPr kumimoji="0" lang="en-US" altLang="zh-CN">
                <a:effectLst>
                  <a:outerShdw blurRad="38100" dist="38100" dir="2700000" algn="tl">
                    <a:srgbClr val="C0C0C0"/>
                  </a:outerShdw>
                </a:effectLst>
              </a:rPr>
              <a:t>    for(i=0;i&lt;2;i++)</a:t>
            </a:r>
          </a:p>
          <a:p>
            <a:r>
              <a:rPr kumimoji="0" lang="en-US" altLang="zh-CN">
                <a:effectLst>
                  <a:outerShdw blurRad="38100" dist="38100" dir="2700000" algn="tl">
                    <a:srgbClr val="C0C0C0"/>
                  </a:outerShdw>
                </a:effectLst>
              </a:rPr>
              <a:t>       for(j=0;j&lt;3;j++,</a:t>
            </a:r>
            <a:r>
              <a:rPr kumimoji="0" lang="en-US" altLang="zh-CN">
                <a:solidFill>
                  <a:schemeClr val="accent2"/>
                </a:solidFill>
                <a:effectLst>
                  <a:outerShdw blurRad="38100" dist="38100" dir="2700000" algn="tl">
                    <a:srgbClr val="C0C0C0"/>
                  </a:outerShdw>
                </a:effectLst>
              </a:rPr>
              <a:t>pb[i]++</a:t>
            </a:r>
            <a:r>
              <a:rPr kumimoji="0" lang="en-US" altLang="zh-CN">
                <a:effectLst>
                  <a:outerShdw blurRad="38100" dist="38100" dir="2700000" algn="tl">
                    <a:srgbClr val="C0C0C0"/>
                  </a:outerShdw>
                </a:effectLst>
              </a:rPr>
              <a:t>)</a:t>
            </a:r>
          </a:p>
          <a:p>
            <a:r>
              <a:rPr kumimoji="0" lang="en-US" altLang="zh-CN">
                <a:effectLst>
                  <a:outerShdw blurRad="38100" dist="38100" dir="2700000" algn="tl">
                    <a:srgbClr val="C0C0C0"/>
                  </a:outerShdw>
                </a:effectLst>
              </a:rPr>
              <a:t>	printf("b[%d][%d] :%d“,i,j,</a:t>
            </a:r>
            <a:r>
              <a:rPr kumimoji="0" lang="en-US" altLang="zh-CN">
                <a:solidFill>
                  <a:schemeClr val="accent2"/>
                </a:solidFill>
                <a:effectLst>
                  <a:outerShdw blurRad="38100" dist="38100" dir="2700000" algn="tl">
                    <a:srgbClr val="C0C0C0"/>
                  </a:outerShdw>
                </a:effectLst>
              </a:rPr>
              <a:t>*</a:t>
            </a:r>
            <a:r>
              <a:rPr kumimoji="0" lang="en-US" altLang="zh-CN">
                <a:solidFill>
                  <a:srgbClr val="0000FF"/>
                </a:solidFill>
                <a:effectLst>
                  <a:outerShdw blurRad="38100" dist="38100" dir="2700000" algn="tl">
                    <a:srgbClr val="C0C0C0"/>
                  </a:outerShdw>
                </a:effectLst>
              </a:rPr>
              <a:t>pb[i])</a:t>
            </a:r>
            <a:r>
              <a:rPr kumimoji="0" lang="en-US" altLang="zh-CN">
                <a:effectLst>
                  <a:outerShdw blurRad="38100" dist="38100" dir="2700000" algn="tl">
                    <a:srgbClr val="C0C0C0"/>
                  </a:outerShdw>
                </a:effectLst>
              </a:rPr>
              <a:t>;</a:t>
            </a:r>
          </a:p>
          <a:p>
            <a:r>
              <a:rPr kumimoji="0" lang="en-US" altLang="zh-CN">
                <a:effectLst>
                  <a:outerShdw blurRad="38100" dist="38100" dir="2700000" algn="tl">
                    <a:srgbClr val="C0C0C0"/>
                  </a:outerShdw>
                </a:effectLst>
              </a:rPr>
              <a:t>}</a:t>
            </a:r>
          </a:p>
        </p:txBody>
      </p:sp>
      <p:grpSp>
        <p:nvGrpSpPr>
          <p:cNvPr id="2" name="Group 10"/>
          <p:cNvGrpSpPr>
            <a:grpSpLocks/>
          </p:cNvGrpSpPr>
          <p:nvPr/>
        </p:nvGrpSpPr>
        <p:grpSpPr bwMode="auto">
          <a:xfrm>
            <a:off x="3311525" y="1949450"/>
            <a:ext cx="1898650" cy="1101725"/>
            <a:chOff x="1283" y="1239"/>
            <a:chExt cx="1514" cy="694"/>
          </a:xfrm>
        </p:grpSpPr>
        <p:sp>
          <p:nvSpPr>
            <p:cNvPr id="76805" name="Rectangle 5"/>
            <p:cNvSpPr>
              <a:spLocks noChangeArrowheads="1"/>
            </p:cNvSpPr>
            <p:nvPr/>
          </p:nvSpPr>
          <p:spPr bwMode="auto">
            <a:xfrm>
              <a:off x="1722" y="1455"/>
              <a:ext cx="989" cy="478"/>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76806" name="Line 6"/>
            <p:cNvSpPr>
              <a:spLocks noChangeShapeType="1"/>
            </p:cNvSpPr>
            <p:nvPr/>
          </p:nvSpPr>
          <p:spPr bwMode="auto">
            <a:xfrm>
              <a:off x="1722" y="1689"/>
              <a:ext cx="977"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76807" name="Text Box 7"/>
            <p:cNvSpPr txBox="1">
              <a:spLocks noChangeArrowheads="1"/>
            </p:cNvSpPr>
            <p:nvPr/>
          </p:nvSpPr>
          <p:spPr bwMode="auto">
            <a:xfrm>
              <a:off x="1797" y="1239"/>
              <a:ext cx="100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*pb[2]</a:t>
              </a:r>
            </a:p>
          </p:txBody>
        </p:sp>
        <p:sp>
          <p:nvSpPr>
            <p:cNvPr id="76808" name="Text Box 8"/>
            <p:cNvSpPr txBox="1">
              <a:spLocks noChangeArrowheads="1"/>
            </p:cNvSpPr>
            <p:nvPr/>
          </p:nvSpPr>
          <p:spPr bwMode="auto">
            <a:xfrm>
              <a:off x="1283" y="1461"/>
              <a:ext cx="58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pb[0]</a:t>
              </a:r>
            </a:p>
          </p:txBody>
        </p:sp>
        <p:sp>
          <p:nvSpPr>
            <p:cNvPr id="76809" name="Text Box 9"/>
            <p:cNvSpPr txBox="1">
              <a:spLocks noChangeArrowheads="1"/>
            </p:cNvSpPr>
            <p:nvPr/>
          </p:nvSpPr>
          <p:spPr bwMode="auto">
            <a:xfrm>
              <a:off x="1283" y="1668"/>
              <a:ext cx="58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pb[1]</a:t>
              </a:r>
            </a:p>
          </p:txBody>
        </p:sp>
      </p:grpSp>
      <p:grpSp>
        <p:nvGrpSpPr>
          <p:cNvPr id="3" name="Group 38"/>
          <p:cNvGrpSpPr>
            <a:grpSpLocks/>
          </p:cNvGrpSpPr>
          <p:nvPr/>
        </p:nvGrpSpPr>
        <p:grpSpPr bwMode="auto">
          <a:xfrm>
            <a:off x="6092825" y="2001838"/>
            <a:ext cx="1346200" cy="2778125"/>
            <a:chOff x="3390" y="1105"/>
            <a:chExt cx="1272" cy="1750"/>
          </a:xfrm>
        </p:grpSpPr>
        <p:grpSp>
          <p:nvGrpSpPr>
            <p:cNvPr id="165916" name="Group 17"/>
            <p:cNvGrpSpPr>
              <a:grpSpLocks/>
            </p:cNvGrpSpPr>
            <p:nvPr/>
          </p:nvGrpSpPr>
          <p:grpSpPr bwMode="auto">
            <a:xfrm>
              <a:off x="3390" y="1355"/>
              <a:ext cx="900" cy="1500"/>
              <a:chOff x="3512" y="1233"/>
              <a:chExt cx="900" cy="2000"/>
            </a:xfrm>
          </p:grpSpPr>
          <p:sp>
            <p:nvSpPr>
              <p:cNvPr id="76811" name="Rectangle 11"/>
              <p:cNvSpPr>
                <a:spLocks noChangeArrowheads="1"/>
              </p:cNvSpPr>
              <p:nvPr/>
            </p:nvSpPr>
            <p:spPr bwMode="auto">
              <a:xfrm>
                <a:off x="3523" y="1233"/>
                <a:ext cx="889" cy="200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76812" name="Line 12"/>
              <p:cNvSpPr>
                <a:spLocks noChangeShapeType="1"/>
              </p:cNvSpPr>
              <p:nvPr/>
            </p:nvSpPr>
            <p:spPr bwMode="auto">
              <a:xfrm>
                <a:off x="3512" y="156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76813" name="Line 13"/>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76814" name="Line 14"/>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76815" name="Line 15"/>
              <p:cNvSpPr>
                <a:spLocks noChangeShapeType="1"/>
              </p:cNvSpPr>
              <p:nvPr/>
            </p:nvSpPr>
            <p:spPr bwMode="auto">
              <a:xfrm flipV="1">
                <a:off x="3512" y="2561"/>
                <a:ext cx="890" cy="1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76816" name="Line 16"/>
              <p:cNvSpPr>
                <a:spLocks noChangeShapeType="1"/>
              </p:cNvSpPr>
              <p:nvPr/>
            </p:nvSpPr>
            <p:spPr bwMode="auto">
              <a:xfrm>
                <a:off x="3512" y="2908"/>
                <a:ext cx="8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76818" name="Text Box 18"/>
            <p:cNvSpPr txBox="1">
              <a:spLocks noChangeArrowheads="1"/>
            </p:cNvSpPr>
            <p:nvPr/>
          </p:nvSpPr>
          <p:spPr bwMode="auto">
            <a:xfrm>
              <a:off x="3498" y="1105"/>
              <a:ext cx="116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int b[2][3]</a:t>
              </a:r>
            </a:p>
          </p:txBody>
        </p:sp>
      </p:grpSp>
      <p:grpSp>
        <p:nvGrpSpPr>
          <p:cNvPr id="5" name="Group 39"/>
          <p:cNvGrpSpPr>
            <a:grpSpLocks/>
          </p:cNvGrpSpPr>
          <p:nvPr/>
        </p:nvGrpSpPr>
        <p:grpSpPr bwMode="auto">
          <a:xfrm>
            <a:off x="7000875" y="2336800"/>
            <a:ext cx="2143125" cy="2374900"/>
            <a:chOff x="4298" y="1328"/>
            <a:chExt cx="1350" cy="1496"/>
          </a:xfrm>
        </p:grpSpPr>
        <p:sp>
          <p:nvSpPr>
            <p:cNvPr id="76819" name="Text Box 19"/>
            <p:cNvSpPr txBox="1">
              <a:spLocks noChangeArrowheads="1"/>
            </p:cNvSpPr>
            <p:nvPr/>
          </p:nvSpPr>
          <p:spPr bwMode="auto">
            <a:xfrm>
              <a:off x="4298" y="1328"/>
              <a:ext cx="107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b[0][0]  *pb[0]</a:t>
              </a:r>
            </a:p>
          </p:txBody>
        </p:sp>
        <p:sp>
          <p:nvSpPr>
            <p:cNvPr id="76820" name="Text Box 20"/>
            <p:cNvSpPr txBox="1">
              <a:spLocks noChangeArrowheads="1"/>
            </p:cNvSpPr>
            <p:nvPr/>
          </p:nvSpPr>
          <p:spPr bwMode="auto">
            <a:xfrm>
              <a:off x="4298" y="1578"/>
              <a:ext cx="135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b[0][1]  *(pb[0]+1)</a:t>
              </a:r>
            </a:p>
          </p:txBody>
        </p:sp>
        <p:sp>
          <p:nvSpPr>
            <p:cNvPr id="76821" name="Text Box 21"/>
            <p:cNvSpPr txBox="1">
              <a:spLocks noChangeArrowheads="1"/>
            </p:cNvSpPr>
            <p:nvPr/>
          </p:nvSpPr>
          <p:spPr bwMode="auto">
            <a:xfrm>
              <a:off x="4298" y="1827"/>
              <a:ext cx="135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b[0][2]  *(pb[0]+2)</a:t>
              </a:r>
            </a:p>
          </p:txBody>
        </p:sp>
        <p:sp>
          <p:nvSpPr>
            <p:cNvPr id="76822" name="Text Box 22"/>
            <p:cNvSpPr txBox="1">
              <a:spLocks noChangeArrowheads="1"/>
            </p:cNvSpPr>
            <p:nvPr/>
          </p:nvSpPr>
          <p:spPr bwMode="auto">
            <a:xfrm>
              <a:off x="4298" y="2076"/>
              <a:ext cx="1074"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b[1][0]  *pb[1]</a:t>
              </a:r>
            </a:p>
          </p:txBody>
        </p:sp>
        <p:sp>
          <p:nvSpPr>
            <p:cNvPr id="76823" name="Text Box 23"/>
            <p:cNvSpPr txBox="1">
              <a:spLocks noChangeArrowheads="1"/>
            </p:cNvSpPr>
            <p:nvPr/>
          </p:nvSpPr>
          <p:spPr bwMode="auto">
            <a:xfrm>
              <a:off x="4298" y="2325"/>
              <a:ext cx="135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b[1][1]  *(pb[1]+1)</a:t>
              </a:r>
            </a:p>
          </p:txBody>
        </p:sp>
        <p:sp>
          <p:nvSpPr>
            <p:cNvPr id="76824" name="Text Box 24"/>
            <p:cNvSpPr txBox="1">
              <a:spLocks noChangeArrowheads="1"/>
            </p:cNvSpPr>
            <p:nvPr/>
          </p:nvSpPr>
          <p:spPr bwMode="auto">
            <a:xfrm>
              <a:off x="4298" y="2574"/>
              <a:ext cx="135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b[1][2]  *(pb[1]+2)</a:t>
              </a:r>
            </a:p>
          </p:txBody>
        </p:sp>
      </p:grpSp>
      <p:sp>
        <p:nvSpPr>
          <p:cNvPr id="76826" name="Line 26"/>
          <p:cNvSpPr>
            <a:spLocks noChangeShapeType="1"/>
          </p:cNvSpPr>
          <p:nvPr/>
        </p:nvSpPr>
        <p:spPr bwMode="auto">
          <a:xfrm flipV="1">
            <a:off x="5121275" y="2538413"/>
            <a:ext cx="987425" cy="1587"/>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6" name="Group 40"/>
          <p:cNvGrpSpPr>
            <a:grpSpLocks/>
          </p:cNvGrpSpPr>
          <p:nvPr/>
        </p:nvGrpSpPr>
        <p:grpSpPr bwMode="auto">
          <a:xfrm>
            <a:off x="5103813" y="2840038"/>
            <a:ext cx="1006475" cy="952500"/>
            <a:chOff x="2767" y="1633"/>
            <a:chExt cx="634" cy="600"/>
          </a:xfrm>
        </p:grpSpPr>
        <p:sp>
          <p:nvSpPr>
            <p:cNvPr id="76827" name="Line 27"/>
            <p:cNvSpPr>
              <a:spLocks noChangeShapeType="1"/>
            </p:cNvSpPr>
            <p:nvPr/>
          </p:nvSpPr>
          <p:spPr bwMode="auto">
            <a:xfrm>
              <a:off x="2767" y="1633"/>
              <a:ext cx="256" cy="0"/>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76828" name="Line 28"/>
            <p:cNvSpPr>
              <a:spLocks noChangeShapeType="1"/>
            </p:cNvSpPr>
            <p:nvPr/>
          </p:nvSpPr>
          <p:spPr bwMode="auto">
            <a:xfrm>
              <a:off x="3034" y="1644"/>
              <a:ext cx="0" cy="589"/>
            </a:xfrm>
            <a:prstGeom prst="line">
              <a:avLst/>
            </a:prstGeom>
            <a:noFill/>
            <a:ln w="9525">
              <a:solidFill>
                <a:srgbClr val="0000FF"/>
              </a:solidFill>
              <a:round/>
              <a:headEnd/>
              <a:tailEnd/>
            </a:ln>
            <a:effectLst/>
          </p:spPr>
          <p:txBody>
            <a:bodyPr wrap="none" anchor="ctr"/>
            <a:lstStyle/>
            <a:p>
              <a:pPr>
                <a:defRPr/>
              </a:pPr>
              <a:endParaRPr lang="zh-CN" altLang="en-US">
                <a:latin typeface="Times New Roman" pitchFamily="18" charset="0"/>
                <a:ea typeface="+mn-ea"/>
              </a:endParaRPr>
            </a:p>
          </p:txBody>
        </p:sp>
        <p:sp>
          <p:nvSpPr>
            <p:cNvPr id="76829" name="Line 29"/>
            <p:cNvSpPr>
              <a:spLocks noChangeShapeType="1"/>
            </p:cNvSpPr>
            <p:nvPr/>
          </p:nvSpPr>
          <p:spPr bwMode="auto">
            <a:xfrm>
              <a:off x="3034" y="2233"/>
              <a:ext cx="367" cy="0"/>
            </a:xfrm>
            <a:prstGeom prst="line">
              <a:avLst/>
            </a:prstGeom>
            <a:noFill/>
            <a:ln w="9525">
              <a:solidFill>
                <a:srgbClr val="0000FF"/>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grpSp>
        <p:nvGrpSpPr>
          <p:cNvPr id="7" name="Group 37"/>
          <p:cNvGrpSpPr>
            <a:grpSpLocks/>
          </p:cNvGrpSpPr>
          <p:nvPr/>
        </p:nvGrpSpPr>
        <p:grpSpPr bwMode="auto">
          <a:xfrm>
            <a:off x="6654800" y="2390775"/>
            <a:ext cx="311150" cy="2374900"/>
            <a:chOff x="3744" y="1350"/>
            <a:chExt cx="196" cy="1496"/>
          </a:xfrm>
        </p:grpSpPr>
        <p:sp>
          <p:nvSpPr>
            <p:cNvPr id="76831" name="Text Box 31"/>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1</a:t>
              </a:r>
            </a:p>
          </p:txBody>
        </p:sp>
        <p:sp>
          <p:nvSpPr>
            <p:cNvPr id="76832" name="Text Box 32"/>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76833" name="Text Box 33"/>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3</a:t>
              </a:r>
            </a:p>
          </p:txBody>
        </p:sp>
        <p:sp>
          <p:nvSpPr>
            <p:cNvPr id="76834" name="Text Box 34"/>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2</a:t>
              </a:r>
            </a:p>
          </p:txBody>
        </p:sp>
        <p:sp>
          <p:nvSpPr>
            <p:cNvPr id="76835" name="Text Box 35"/>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4</a:t>
              </a:r>
            </a:p>
          </p:txBody>
        </p:sp>
        <p:sp>
          <p:nvSpPr>
            <p:cNvPr id="76836" name="Text Box 36"/>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rgbClr val="0000FF"/>
                  </a:solidFill>
                  <a:effectLst>
                    <a:outerShdw blurRad="38100" dist="38100" dir="2700000" algn="tl">
                      <a:srgbClr val="C0C0C0"/>
                    </a:outerShdw>
                  </a:effectLst>
                </a:rPr>
                <a:t>6</a:t>
              </a:r>
            </a:p>
          </p:txBody>
        </p:sp>
      </p:grpSp>
      <p:sp>
        <p:nvSpPr>
          <p:cNvPr id="76843" name="Line 43"/>
          <p:cNvSpPr>
            <a:spLocks noChangeShapeType="1"/>
          </p:cNvSpPr>
          <p:nvPr/>
        </p:nvSpPr>
        <p:spPr bwMode="auto">
          <a:xfrm>
            <a:off x="5103813" y="2576513"/>
            <a:ext cx="1004887" cy="298450"/>
          </a:xfrm>
          <a:prstGeom prst="line">
            <a:avLst/>
          </a:prstGeom>
          <a:noFill/>
          <a:ln w="9525">
            <a:solidFill>
              <a:schemeClr val="accent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76844" name="Line 44"/>
          <p:cNvSpPr>
            <a:spLocks noChangeShapeType="1"/>
          </p:cNvSpPr>
          <p:nvPr/>
        </p:nvSpPr>
        <p:spPr bwMode="auto">
          <a:xfrm>
            <a:off x="5103813" y="2593975"/>
            <a:ext cx="1004887" cy="739775"/>
          </a:xfrm>
          <a:prstGeom prst="line">
            <a:avLst/>
          </a:prstGeom>
          <a:noFill/>
          <a:ln w="9525">
            <a:solidFill>
              <a:schemeClr val="accent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76845" name="Line 45"/>
          <p:cNvSpPr>
            <a:spLocks noChangeShapeType="1"/>
          </p:cNvSpPr>
          <p:nvPr/>
        </p:nvSpPr>
        <p:spPr bwMode="auto">
          <a:xfrm>
            <a:off x="5086350" y="2981325"/>
            <a:ext cx="1022350" cy="1217613"/>
          </a:xfrm>
          <a:prstGeom prst="line">
            <a:avLst/>
          </a:prstGeom>
          <a:noFill/>
          <a:ln w="9525">
            <a:solidFill>
              <a:schemeClr val="accent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76846" name="Line 46"/>
          <p:cNvSpPr>
            <a:spLocks noChangeShapeType="1"/>
          </p:cNvSpPr>
          <p:nvPr/>
        </p:nvSpPr>
        <p:spPr bwMode="auto">
          <a:xfrm>
            <a:off x="4945063" y="2981325"/>
            <a:ext cx="1163637" cy="1657350"/>
          </a:xfrm>
          <a:prstGeom prst="line">
            <a:avLst/>
          </a:prstGeom>
          <a:noFill/>
          <a:ln w="9525">
            <a:solidFill>
              <a:schemeClr val="accent2"/>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43" name="Rectangle 2"/>
          <p:cNvSpPr txBox="1">
            <a:spLocks noChangeArrowheads="1"/>
          </p:cNvSpPr>
          <p:nvPr/>
        </p:nvSpPr>
        <p:spPr>
          <a:xfrm>
            <a:off x="681038"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例 二维数组与指针数组</a:t>
            </a:r>
          </a:p>
        </p:txBody>
      </p:sp>
      <p:sp>
        <p:nvSpPr>
          <p:cNvPr id="4" name="日期占位符 3"/>
          <p:cNvSpPr>
            <a:spLocks noGrp="1"/>
          </p:cNvSpPr>
          <p:nvPr>
            <p:ph type="dt" sz="half" idx="10"/>
          </p:nvPr>
        </p:nvSpPr>
        <p:spPr/>
        <p:txBody>
          <a:bodyPr/>
          <a:lstStyle/>
          <a:p>
            <a:fld id="{FCAFE716-A608-8944-81F5-9DBE879E238D}" type="datetime1">
              <a:rPr lang="zh-CN" altLang="en-US" smtClean="0"/>
              <a:t>2020/12/1</a:t>
            </a:fld>
            <a:endParaRPr lang="en-US"/>
          </a:p>
        </p:txBody>
      </p:sp>
      <p:sp>
        <p:nvSpPr>
          <p:cNvPr id="8" name="幻灯片编号占位符 7"/>
          <p:cNvSpPr>
            <a:spLocks noGrp="1"/>
          </p:cNvSpPr>
          <p:nvPr>
            <p:ph type="sldNum" sz="quarter" idx="12"/>
          </p:nvPr>
        </p:nvSpPr>
        <p:spPr/>
        <p:txBody>
          <a:bodyPr/>
          <a:lstStyle/>
          <a:p>
            <a:fld id="{4FAB73BC-B049-4115-A692-8D63A059BFB8}" type="slidenum">
              <a:rPr lang="en-US" smtClean="0"/>
              <a:t>59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6826"/>
                                        </p:tgtEl>
                                        <p:attrNameLst>
                                          <p:attrName>style.visibility</p:attrName>
                                        </p:attrNameLst>
                                      </p:cBhvr>
                                      <p:to>
                                        <p:strVal val="visible"/>
                                      </p:to>
                                    </p:set>
                                    <p:animEffect transition="in" filter="box(out)">
                                      <p:cBhvr>
                                        <p:cTn id="22" dur="500"/>
                                        <p:tgtEl>
                                          <p:spTgt spid="7682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out)">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76843"/>
                                        </p:tgtEl>
                                        <p:attrNameLst>
                                          <p:attrName>style.visibility</p:attrName>
                                        </p:attrNameLst>
                                      </p:cBhvr>
                                      <p:to>
                                        <p:strVal val="visible"/>
                                      </p:to>
                                    </p:set>
                                    <p:animEffect transition="in" filter="box(out)">
                                      <p:cBhvr>
                                        <p:cTn id="37" dur="500"/>
                                        <p:tgtEl>
                                          <p:spTgt spid="7684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76844"/>
                                        </p:tgtEl>
                                        <p:attrNameLst>
                                          <p:attrName>style.visibility</p:attrName>
                                        </p:attrNameLst>
                                      </p:cBhvr>
                                      <p:to>
                                        <p:strVal val="visible"/>
                                      </p:to>
                                    </p:set>
                                    <p:animEffect transition="in" filter="box(out)">
                                      <p:cBhvr>
                                        <p:cTn id="42" dur="500"/>
                                        <p:tgtEl>
                                          <p:spTgt spid="7684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76845"/>
                                        </p:tgtEl>
                                        <p:attrNameLst>
                                          <p:attrName>style.visibility</p:attrName>
                                        </p:attrNameLst>
                                      </p:cBhvr>
                                      <p:to>
                                        <p:strVal val="visible"/>
                                      </p:to>
                                    </p:set>
                                    <p:animEffect transition="in" filter="box(out)">
                                      <p:cBhvr>
                                        <p:cTn id="47" dur="500"/>
                                        <p:tgtEl>
                                          <p:spTgt spid="7684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76846"/>
                                        </p:tgtEl>
                                        <p:attrNameLst>
                                          <p:attrName>style.visibility</p:attrName>
                                        </p:attrNameLst>
                                      </p:cBhvr>
                                      <p:to>
                                        <p:strVal val="visible"/>
                                      </p:to>
                                    </p:set>
                                    <p:animEffect transition="in" filter="box(out)">
                                      <p:cBhvr>
                                        <p:cTn id="52" dur="500"/>
                                        <p:tgtEl>
                                          <p:spTgt spid="76846"/>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指针（</a:t>
            </a:r>
            <a:r>
              <a:rPr lang="en-US" altLang="zh-CN">
                <a:effectLst>
                  <a:outerShdw blurRad="38100" dist="38100" dir="2700000" algn="tl">
                    <a:srgbClr val="DDDDDD"/>
                  </a:outerShdw>
                </a:effectLst>
              </a:rPr>
              <a:t>Pointer</a:t>
            </a:r>
            <a:r>
              <a:rPr lang="zh-CN" altLang="en-US">
                <a:effectLst>
                  <a:outerShdw blurRad="38100" dist="38100" dir="2700000" algn="tl">
                    <a:srgbClr val="DDDDDD"/>
                  </a:outerShdw>
                </a:effectLst>
              </a:rPr>
              <a:t>）</a:t>
            </a:r>
          </a:p>
        </p:txBody>
      </p:sp>
      <p:sp>
        <p:nvSpPr>
          <p:cNvPr id="3" name="内容占位符 2"/>
          <p:cNvSpPr>
            <a:spLocks noGrp="1"/>
          </p:cNvSpPr>
          <p:nvPr>
            <p:ph idx="1"/>
          </p:nvPr>
        </p:nvSpPr>
        <p:spPr/>
        <p:txBody>
          <a:bodyPr/>
          <a:lstStyle/>
          <a:p>
            <a:pPr>
              <a:lnSpc>
                <a:spcPct val="85000"/>
              </a:lnSpc>
            </a:pPr>
            <a:r>
              <a:rPr lang="zh-CN" altLang="en-US">
                <a:solidFill>
                  <a:srgbClr val="00B0F0"/>
                </a:solidFill>
                <a:highlight>
                  <a:srgbClr val="FFFF00"/>
                </a:highlight>
              </a:rPr>
              <a:t>指针是一种变量类型：只能存普通变量的内存地址。</a:t>
            </a:r>
            <a:endParaRPr lang="en-US" altLang="zh-CN"/>
          </a:p>
          <a:p>
            <a:pPr>
              <a:lnSpc>
                <a:spcPct val="85000"/>
              </a:lnSpc>
            </a:pPr>
            <a:endParaRPr lang="en-US" altLang="zh-CN"/>
          </a:p>
          <a:p>
            <a:pPr>
              <a:lnSpc>
                <a:spcPct val="85000"/>
              </a:lnSpc>
            </a:pPr>
            <a:r>
              <a:rPr lang="zh-CN" altLang="en-US"/>
              <a:t>指针变量的</a:t>
            </a:r>
            <a:r>
              <a:rPr lang="zh-CN" altLang="en-US">
                <a:solidFill>
                  <a:srgbClr val="C00000"/>
                </a:solidFill>
              </a:rPr>
              <a:t>定义</a:t>
            </a:r>
            <a:endParaRPr lang="en-US" altLang="zh-CN">
              <a:solidFill>
                <a:srgbClr val="C00000"/>
              </a:solidFill>
            </a:endParaRPr>
          </a:p>
          <a:p>
            <a:pPr algn="ctr">
              <a:lnSpc>
                <a:spcPct val="85000"/>
              </a:lnSpc>
              <a:buFont typeface="Monotype Sorts" charset="2"/>
              <a:buNone/>
            </a:pPr>
            <a:r>
              <a:rPr lang="en-US" altLang="zh-CN">
                <a:solidFill>
                  <a:srgbClr val="0000FF"/>
                </a:solidFill>
              </a:rPr>
              <a:t>int   </a:t>
            </a:r>
            <a:r>
              <a:rPr lang="en-US" altLang="zh-CN">
                <a:solidFill>
                  <a:srgbClr val="000000"/>
                </a:solidFill>
              </a:rPr>
              <a:t>*p;</a:t>
            </a:r>
          </a:p>
          <a:p>
            <a:pPr algn="ctr">
              <a:lnSpc>
                <a:spcPct val="85000"/>
              </a:lnSpc>
              <a:buFont typeface="Monotype Sorts" charset="2"/>
              <a:buNone/>
            </a:pPr>
            <a:endParaRPr lang="en-US" altLang="zh-CN" sz="1000">
              <a:solidFill>
                <a:srgbClr val="000000"/>
              </a:solidFill>
            </a:endParaRPr>
          </a:p>
          <a:p>
            <a:pPr lvl="1">
              <a:lnSpc>
                <a:spcPct val="85000"/>
              </a:lnSpc>
            </a:pPr>
            <a:r>
              <a:rPr lang="zh-CN" altLang="en-US"/>
              <a:t>定义了一个指针</a:t>
            </a:r>
            <a:r>
              <a:rPr lang="zh-CN" altLang="en-US" u="sng">
                <a:solidFill>
                  <a:srgbClr val="FF0000"/>
                </a:solidFill>
              </a:rPr>
              <a:t>变量</a:t>
            </a:r>
            <a:r>
              <a:rPr lang="en-US" altLang="zh-CN">
                <a:solidFill>
                  <a:srgbClr val="000000"/>
                </a:solidFill>
              </a:rPr>
              <a:t>p</a:t>
            </a:r>
            <a:r>
              <a:rPr lang="zh-CN" altLang="en-US"/>
              <a:t>，简称指针</a:t>
            </a:r>
            <a:r>
              <a:rPr lang="en-US" altLang="zh-CN">
                <a:solidFill>
                  <a:srgbClr val="000000"/>
                </a:solidFill>
              </a:rPr>
              <a:t>p</a:t>
            </a:r>
          </a:p>
          <a:p>
            <a:pPr lvl="2">
              <a:lnSpc>
                <a:spcPct val="85000"/>
              </a:lnSpc>
            </a:pPr>
            <a:r>
              <a:rPr lang="en-US" altLang="zh-CN">
                <a:solidFill>
                  <a:srgbClr val="000000"/>
                </a:solidFill>
              </a:rPr>
              <a:t>p</a:t>
            </a:r>
            <a:r>
              <a:rPr lang="zh-CN" altLang="en-US">
                <a:solidFill>
                  <a:srgbClr val="000000"/>
                </a:solidFill>
              </a:rPr>
              <a:t>是变量名称，</a:t>
            </a:r>
            <a:r>
              <a:rPr lang="en-US" altLang="zh-CN">
                <a:solidFill>
                  <a:srgbClr val="0000FF"/>
                </a:solidFill>
              </a:rPr>
              <a:t>int</a:t>
            </a:r>
            <a:r>
              <a:rPr lang="en-US" altLang="zh-CN">
                <a:solidFill>
                  <a:srgbClr val="000000"/>
                </a:solidFill>
              </a:rPr>
              <a:t>*</a:t>
            </a:r>
            <a:r>
              <a:rPr lang="zh-CN" altLang="en-US">
                <a:solidFill>
                  <a:srgbClr val="000000"/>
                </a:solidFill>
              </a:rPr>
              <a:t>是类型</a:t>
            </a:r>
          </a:p>
          <a:p>
            <a:pPr lvl="2">
              <a:lnSpc>
                <a:spcPct val="85000"/>
              </a:lnSpc>
            </a:pPr>
            <a:r>
              <a:rPr lang="zh-CN" altLang="en-US">
                <a:solidFill>
                  <a:srgbClr val="000000"/>
                </a:solidFill>
              </a:rPr>
              <a:t>变量都占用内存空间，</a:t>
            </a:r>
            <a:r>
              <a:rPr lang="en-US" altLang="zh-CN">
                <a:solidFill>
                  <a:srgbClr val="000000"/>
                </a:solidFill>
              </a:rPr>
              <a:t>p</a:t>
            </a:r>
            <a:r>
              <a:rPr lang="zh-CN" altLang="en-US">
                <a:solidFill>
                  <a:srgbClr val="000000"/>
                </a:solidFill>
              </a:rPr>
              <a:t>的大小是</a:t>
            </a:r>
            <a:r>
              <a:rPr lang="en-US" altLang="zh-CN">
                <a:solidFill>
                  <a:srgbClr val="0000FF"/>
                </a:solidFill>
              </a:rPr>
              <a:t>sizeof</a:t>
            </a:r>
            <a:r>
              <a:rPr lang="en-US" altLang="zh-CN">
                <a:solidFill>
                  <a:srgbClr val="000000"/>
                </a:solidFill>
              </a:rPr>
              <a:t>(</a:t>
            </a:r>
            <a:r>
              <a:rPr lang="en-US" altLang="zh-CN">
                <a:solidFill>
                  <a:srgbClr val="0000FF"/>
                </a:solidFill>
              </a:rPr>
              <a:t>int</a:t>
            </a:r>
            <a:r>
              <a:rPr lang="en-US" altLang="zh-CN">
                <a:solidFill>
                  <a:srgbClr val="000000"/>
                </a:solidFill>
              </a:rPr>
              <a:t>*)</a:t>
            </a:r>
          </a:p>
          <a:p>
            <a:pPr lvl="1">
              <a:lnSpc>
                <a:spcPct val="85000"/>
              </a:lnSpc>
            </a:pPr>
            <a:endParaRPr lang="en-US" altLang="zh-CN">
              <a:solidFill>
                <a:srgbClr val="000000"/>
              </a:solidFill>
            </a:endParaRPr>
          </a:p>
          <a:p>
            <a:pPr lvl="1">
              <a:lnSpc>
                <a:spcPct val="85000"/>
              </a:lnSpc>
              <a:buFont typeface="Arial" charset="0"/>
              <a:buChar char="•"/>
            </a:pPr>
            <a:r>
              <a:rPr lang="en-US" altLang="zh-CN">
                <a:solidFill>
                  <a:srgbClr val="000000"/>
                </a:solidFill>
              </a:rPr>
              <a:t>p</a:t>
            </a:r>
            <a:r>
              <a:rPr lang="zh-CN" altLang="en-US"/>
              <a:t>用来保存地址。此时这个地址是什么呢（</a:t>
            </a:r>
            <a:r>
              <a:rPr lang="en-US" altLang="zh-CN">
                <a:solidFill>
                  <a:srgbClr val="000000"/>
                </a:solidFill>
              </a:rPr>
              <a:t>p</a:t>
            </a:r>
            <a:r>
              <a:rPr lang="zh-CN" altLang="en-US"/>
              <a:t>指向哪呢）？</a:t>
            </a:r>
          </a:p>
        </p:txBody>
      </p:sp>
      <p:pic>
        <p:nvPicPr>
          <p:cNvPr id="1027" name="Picture 3" descr="C:\Users\millie\Desktop\小图片\疑问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786188"/>
            <a:ext cx="64293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AD6F1977-4B84-4D4D-A38F-007D4F5EA3D6}" type="datetime1">
              <a:rPr lang="zh-CN" altLang="en-US" smtClean="0"/>
              <a:t>2020/12/1</a:t>
            </a:fld>
            <a:endParaRPr lang="en-US" dirty="0"/>
          </a:p>
        </p:txBody>
      </p:sp>
      <p:sp>
        <p:nvSpPr>
          <p:cNvPr id="5" name="幻灯片编号占位符 4"/>
          <p:cNvSpPr>
            <a:spLocks noGrp="1"/>
          </p:cNvSpPr>
          <p:nvPr>
            <p:ph type="sldNum" sz="quarter" idx="12"/>
          </p:nvPr>
        </p:nvSpPr>
        <p:spPr/>
        <p:txBody>
          <a:bodyPr/>
          <a:lstStyle/>
          <a:p>
            <a:fld id="{4FAB73BC-B049-4115-A692-8D63A059BFB8}" type="slidenum">
              <a:rPr lang="en-US" smtClean="0"/>
              <a:pPr/>
              <a:t>6</a:t>
            </a:fld>
            <a:endParaRPr lang="en-US" dirty="0"/>
          </a:p>
        </p:txBody>
      </p:sp>
    </p:spTree>
    <p:custDataLst>
      <p:tags r:id="rId1"/>
    </p:custDataLst>
    <p:extLst>
      <p:ext uri="{BB962C8B-B14F-4D97-AF65-F5344CB8AC3E}">
        <p14:creationId xmlns:p14="http://schemas.microsoft.com/office/powerpoint/2010/main" val="2130778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85800" y="484632"/>
            <a:ext cx="7772400" cy="712120"/>
          </a:xfrm>
        </p:spPr>
        <p:txBody>
          <a:bodyPr/>
          <a:lstStyle/>
          <a:p>
            <a:pPr>
              <a:defRPr/>
            </a:pPr>
            <a:r>
              <a:rPr lang="zh-CN" altLang="en-US">
                <a:cs typeface="+mj-cs"/>
              </a:rPr>
              <a:t>命令行参数</a:t>
            </a:r>
            <a:endParaRPr lang="en-US" altLang="zh-CN" dirty="0">
              <a:cs typeface="+mj-cs"/>
            </a:endParaRPr>
          </a:p>
        </p:txBody>
      </p:sp>
      <p:sp>
        <p:nvSpPr>
          <p:cNvPr id="416771" name="Rectangle 3"/>
          <p:cNvSpPr>
            <a:spLocks noGrp="1" noChangeArrowheads="1"/>
          </p:cNvSpPr>
          <p:nvPr>
            <p:ph idx="1"/>
          </p:nvPr>
        </p:nvSpPr>
        <p:spPr>
          <a:xfrm>
            <a:off x="323850" y="1484313"/>
            <a:ext cx="8496300" cy="4611687"/>
          </a:xfrm>
        </p:spPr>
        <p:txBody>
          <a:bodyPr/>
          <a:lstStyle/>
          <a:p>
            <a:r>
              <a:rPr lang="zh-CN" altLang="en-US"/>
              <a:t>通过命令行参数，使用户可以根据需要来决定我们的程序干什么、怎么干</a:t>
            </a:r>
          </a:p>
          <a:p>
            <a:r>
              <a:rPr lang="en-US" altLang="zh-CN">
                <a:solidFill>
                  <a:srgbClr val="000000"/>
                </a:solidFill>
                <a:latin typeface="Courier New" charset="0"/>
              </a:rPr>
              <a:t>main(</a:t>
            </a:r>
            <a:r>
              <a:rPr lang="en-US" altLang="zh-CN">
                <a:solidFill>
                  <a:srgbClr val="0000FF"/>
                </a:solidFill>
                <a:latin typeface="Courier New" charset="0"/>
              </a:rPr>
              <a:t>int</a:t>
            </a:r>
            <a:r>
              <a:rPr lang="en-US" altLang="zh-CN">
                <a:solidFill>
                  <a:srgbClr val="000000"/>
                </a:solidFill>
                <a:latin typeface="Courier New" charset="0"/>
              </a:rPr>
              <a:t> argc, </a:t>
            </a:r>
            <a:r>
              <a:rPr lang="en-US" altLang="zh-CN">
                <a:solidFill>
                  <a:srgbClr val="0000FF"/>
                </a:solidFill>
                <a:latin typeface="Courier New" charset="0"/>
              </a:rPr>
              <a:t>char</a:t>
            </a:r>
            <a:r>
              <a:rPr lang="en-US" altLang="zh-CN">
                <a:solidFill>
                  <a:srgbClr val="000000"/>
                </a:solidFill>
                <a:latin typeface="Courier New" charset="0"/>
              </a:rPr>
              <a:t>* argv[])</a:t>
            </a:r>
          </a:p>
          <a:p>
            <a:pPr lvl="1"/>
            <a:r>
              <a:rPr lang="zh-CN" altLang="en-US"/>
              <a:t>当你把</a:t>
            </a:r>
            <a:r>
              <a:rPr lang="en-US" altLang="zh-CN">
                <a:solidFill>
                  <a:srgbClr val="000000"/>
                </a:solidFill>
                <a:latin typeface="Courier New" charset="0"/>
              </a:rPr>
              <a:t>main</a:t>
            </a:r>
            <a:r>
              <a:rPr lang="zh-CN" altLang="en-US"/>
              <a:t>函数写成这样时</a:t>
            </a:r>
          </a:p>
          <a:p>
            <a:pPr lvl="1"/>
            <a:r>
              <a:rPr lang="en-US" altLang="zh-CN">
                <a:solidFill>
                  <a:srgbClr val="000000"/>
                </a:solidFill>
                <a:latin typeface="Courier New" charset="0"/>
              </a:rPr>
              <a:t>argc</a:t>
            </a:r>
            <a:r>
              <a:rPr lang="zh-CN" altLang="en-US"/>
              <a:t>的值为程序执行时参数的数目（包括命令本身）</a:t>
            </a:r>
          </a:p>
          <a:p>
            <a:pPr lvl="1"/>
            <a:r>
              <a:rPr lang="en-US" altLang="zh-CN">
                <a:solidFill>
                  <a:srgbClr val="000000"/>
                </a:solidFill>
                <a:latin typeface="Courier New" charset="0"/>
              </a:rPr>
              <a:t>argv[X]</a:t>
            </a:r>
            <a:r>
              <a:rPr lang="zh-CN" altLang="en-US"/>
              <a:t>为指向每个参数的字符指针</a:t>
            </a:r>
          </a:p>
          <a:p>
            <a:pPr lvl="1"/>
            <a:r>
              <a:rPr lang="zh-CN" altLang="en-US"/>
              <a:t>这两个内设形参用于接收命令行参数 </a:t>
            </a:r>
            <a:endParaRPr lang="en-US" altLang="zh-CN"/>
          </a:p>
        </p:txBody>
      </p:sp>
      <p:sp>
        <p:nvSpPr>
          <p:cNvPr id="2" name="日期占位符 1"/>
          <p:cNvSpPr>
            <a:spLocks noGrp="1"/>
          </p:cNvSpPr>
          <p:nvPr>
            <p:ph type="dt" sz="half" idx="10"/>
          </p:nvPr>
        </p:nvSpPr>
        <p:spPr/>
        <p:txBody>
          <a:bodyPr/>
          <a:lstStyle/>
          <a:p>
            <a:fld id="{3E8A7346-AD49-D845-80D9-1AABCC5D0EA9}"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266700" y="333375"/>
            <a:ext cx="8424863" cy="839788"/>
          </a:xfrm>
        </p:spPr>
        <p:txBody>
          <a:bodyPr>
            <a:normAutofit fontScale="90000"/>
          </a:bodyPr>
          <a:lstStyle/>
          <a:p>
            <a:r>
              <a:rPr lang="zh-CN" altLang="en-US" sz="4000"/>
              <a:t>演示命令行参数与</a:t>
            </a:r>
            <a:r>
              <a:rPr lang="en-US" altLang="zh-CN" sz="4000"/>
              <a:t>main</a:t>
            </a:r>
            <a:r>
              <a:rPr lang="zh-CN" altLang="en-US" sz="4000"/>
              <a:t>函数各形参之间的关系 </a:t>
            </a:r>
          </a:p>
        </p:txBody>
      </p:sp>
      <p:sp>
        <p:nvSpPr>
          <p:cNvPr id="474115" name="Rectangle 3"/>
          <p:cNvSpPr>
            <a:spLocks noGrp="1" noChangeArrowheads="1"/>
          </p:cNvSpPr>
          <p:nvPr>
            <p:ph idx="1"/>
          </p:nvPr>
        </p:nvSpPr>
        <p:spPr>
          <a:xfrm>
            <a:off x="147638" y="1484313"/>
            <a:ext cx="8820150" cy="3889375"/>
          </a:xfrm>
        </p:spPr>
        <p:txBody>
          <a:bodyPr>
            <a:normAutofit fontScale="85000" lnSpcReduction="20000"/>
          </a:bodyPr>
          <a:lstStyle/>
          <a:p>
            <a:pPr>
              <a:lnSpc>
                <a:spcPct val="75000"/>
              </a:lnSpc>
              <a:buFont typeface="Monotype Sorts" charset="0"/>
              <a:buNone/>
              <a:defRPr/>
            </a:pPr>
            <a:r>
              <a:rPr lang="fr-FR" altLang="zh-CN" sz="2000">
                <a:solidFill>
                  <a:schemeClr val="accent2"/>
                </a:solidFill>
                <a:effectLst>
                  <a:outerShdw blurRad="38100" dist="38100" dir="2700000" algn="tl">
                    <a:srgbClr val="DDDDDD"/>
                  </a:outerShdw>
                </a:effectLst>
                <a:latin typeface="Courier New" charset="0"/>
                <a:cs typeface="宋体" charset="0"/>
              </a:rPr>
              <a:t>int main</a:t>
            </a:r>
            <a:r>
              <a:rPr lang="fr-FR" altLang="zh-CN" sz="2000">
                <a:solidFill>
                  <a:schemeClr val="tx1"/>
                </a:solidFill>
                <a:effectLst>
                  <a:outerShdw blurRad="38100" dist="38100" dir="2700000" algn="tl">
                    <a:srgbClr val="DDDDDD"/>
                  </a:outerShdw>
                </a:effectLst>
                <a:latin typeface="Courier New" charset="0"/>
                <a:cs typeface="宋体" charset="0"/>
              </a:rPr>
              <a:t>(</a:t>
            </a:r>
            <a:r>
              <a:rPr lang="fr-FR" altLang="zh-CN" sz="2000">
                <a:solidFill>
                  <a:schemeClr val="accent2"/>
                </a:solidFill>
                <a:effectLst>
                  <a:outerShdw blurRad="38100" dist="38100" dir="2700000" algn="tl">
                    <a:srgbClr val="DDDDDD"/>
                  </a:outerShdw>
                </a:effectLst>
                <a:latin typeface="Courier New" charset="0"/>
                <a:cs typeface="宋体" charset="0"/>
              </a:rPr>
              <a:t>int</a:t>
            </a:r>
            <a:r>
              <a:rPr lang="fr-FR" altLang="zh-CN" sz="2000">
                <a:solidFill>
                  <a:schemeClr val="tx1"/>
                </a:solidFill>
                <a:effectLst>
                  <a:outerShdw blurRad="38100" dist="38100" dir="2700000" algn="tl">
                    <a:srgbClr val="DDDDDD"/>
                  </a:outerShdw>
                </a:effectLst>
                <a:latin typeface="Courier New" charset="0"/>
                <a:cs typeface="宋体" charset="0"/>
              </a:rPr>
              <a:t> argc, </a:t>
            </a:r>
            <a:r>
              <a:rPr lang="fr-FR" altLang="zh-CN" sz="2000">
                <a:solidFill>
                  <a:schemeClr val="accent2"/>
                </a:solidFill>
                <a:effectLst>
                  <a:outerShdw blurRad="38100" dist="38100" dir="2700000" algn="tl">
                    <a:srgbClr val="DDDDDD"/>
                  </a:outerShdw>
                </a:effectLst>
                <a:latin typeface="Courier New" charset="0"/>
                <a:cs typeface="宋体" charset="0"/>
              </a:rPr>
              <a:t>char</a:t>
            </a:r>
            <a:r>
              <a:rPr lang="fr-FR" altLang="zh-CN" sz="2000">
                <a:solidFill>
                  <a:schemeClr val="tx1"/>
                </a:solidFill>
                <a:effectLst>
                  <a:outerShdw blurRad="38100" dist="38100" dir="2700000" algn="tl">
                    <a:srgbClr val="DDDDDD"/>
                  </a:outerShdw>
                </a:effectLst>
                <a:latin typeface="Courier New" charset="0"/>
                <a:cs typeface="宋体" charset="0"/>
              </a:rPr>
              <a:t> *argv[])</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chemeClr val="accent2"/>
                </a:solidFill>
                <a:effectLst>
                  <a:outerShdw blurRad="38100" dist="38100" dir="2700000" algn="tl">
                    <a:srgbClr val="DDDDDD"/>
                  </a:outerShdw>
                </a:effectLst>
                <a:latin typeface="Courier New" charset="0"/>
                <a:cs typeface="宋体" charset="0"/>
              </a:rPr>
              <a:t>int</a:t>
            </a:r>
            <a:r>
              <a:rPr lang="fr-FR" altLang="zh-CN" sz="2000">
                <a:solidFill>
                  <a:schemeClr val="tx1"/>
                </a:solidFill>
                <a:effectLst>
                  <a:outerShdw blurRad="38100" dist="38100" dir="2700000" algn="tl">
                    <a:srgbClr val="DDDDDD"/>
                  </a:outerShdw>
                </a:effectLst>
                <a:latin typeface="Courier New" charset="0"/>
                <a:cs typeface="宋体" charset="0"/>
              </a:rPr>
              <a:t>  i;</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printf("The program name is:%s\n", argv[0]);</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chemeClr val="accent2"/>
                </a:solidFill>
                <a:effectLst>
                  <a:outerShdw blurRad="38100" dist="38100" dir="2700000" algn="tl">
                    <a:srgbClr val="DDDDDD"/>
                  </a:outerShdw>
                </a:effectLst>
                <a:latin typeface="Courier New" charset="0"/>
                <a:cs typeface="宋体" charset="0"/>
              </a:rPr>
              <a:t>if</a:t>
            </a:r>
            <a:r>
              <a:rPr lang="fr-FR" altLang="zh-CN" sz="2000">
                <a:solidFill>
                  <a:schemeClr val="tx1"/>
                </a:solidFill>
                <a:effectLst>
                  <a:outerShdw blurRad="38100" dist="38100" dir="2700000" algn="tl">
                    <a:srgbClr val="DDDDDD"/>
                  </a:outerShdw>
                </a:effectLst>
                <a:latin typeface="Courier New" charset="0"/>
                <a:cs typeface="宋体" charset="0"/>
              </a:rPr>
              <a:t> (argc &gt; 1)</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printf("The other arguments are following:\n");</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chemeClr val="accent2"/>
                </a:solidFill>
                <a:effectLst>
                  <a:outerShdw blurRad="38100" dist="38100" dir="2700000" algn="tl">
                    <a:srgbClr val="DDDDDD"/>
                  </a:outerShdw>
                </a:effectLst>
                <a:latin typeface="Courier New" charset="0"/>
                <a:cs typeface="宋体" charset="0"/>
              </a:rPr>
              <a:t>for</a:t>
            </a:r>
            <a:r>
              <a:rPr lang="fr-FR" altLang="zh-CN" sz="2000">
                <a:solidFill>
                  <a:schemeClr val="tx1"/>
                </a:solidFill>
                <a:effectLst>
                  <a:outerShdw blurRad="38100" dist="38100" dir="2700000" algn="tl">
                    <a:srgbClr val="DDDDDD"/>
                  </a:outerShdw>
                </a:effectLst>
                <a:latin typeface="Courier New" charset="0"/>
                <a:cs typeface="宋体" charset="0"/>
              </a:rPr>
              <a:t> (i = 1; i&lt;argc; i++)</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printf("%s\n", argv[i]);</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p>
          <a:p>
            <a:pPr>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a:t>
            </a:r>
            <a:endParaRPr lang="zh-CN" altLang="en-US" sz="2000">
              <a:solidFill>
                <a:schemeClr val="tx1"/>
              </a:solidFill>
              <a:effectLst>
                <a:outerShdw blurRad="38100" dist="38100" dir="2700000" algn="tl">
                  <a:srgbClr val="DDDDDD"/>
                </a:outerShdw>
              </a:effectLst>
              <a:latin typeface="Courier New" charset="0"/>
              <a:cs typeface="宋体" charset="0"/>
            </a:endParaRPr>
          </a:p>
        </p:txBody>
      </p:sp>
      <p:grpSp>
        <p:nvGrpSpPr>
          <p:cNvPr id="178179" name="Group 25"/>
          <p:cNvGrpSpPr>
            <a:grpSpLocks/>
          </p:cNvGrpSpPr>
          <p:nvPr/>
        </p:nvGrpSpPr>
        <p:grpSpPr bwMode="auto">
          <a:xfrm>
            <a:off x="1258888" y="4508500"/>
            <a:ext cx="5976937" cy="2263775"/>
            <a:chOff x="793" y="2840"/>
            <a:chExt cx="3765" cy="1426"/>
          </a:xfrm>
        </p:grpSpPr>
        <p:sp>
          <p:nvSpPr>
            <p:cNvPr id="474117" name="Rectangle 5"/>
            <p:cNvSpPr>
              <a:spLocks noChangeArrowheads="1"/>
            </p:cNvSpPr>
            <p:nvPr/>
          </p:nvSpPr>
          <p:spPr bwMode="auto">
            <a:xfrm>
              <a:off x="1719" y="3157"/>
              <a:ext cx="960" cy="227"/>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b="1">
                  <a:solidFill>
                    <a:srgbClr val="000099"/>
                  </a:solidFill>
                  <a:effectLst>
                    <a:outerShdw blurRad="38100" dist="38100" dir="2700000" algn="tl">
                      <a:srgbClr val="000000"/>
                    </a:outerShdw>
                  </a:effectLst>
                  <a:latin typeface="Courier New" charset="0"/>
                </a:rPr>
                <a:t>argv[0]</a:t>
              </a:r>
            </a:p>
          </p:txBody>
        </p:sp>
        <p:sp>
          <p:nvSpPr>
            <p:cNvPr id="178181" name="Rectangle 6"/>
            <p:cNvSpPr>
              <a:spLocks noChangeArrowheads="1"/>
            </p:cNvSpPr>
            <p:nvPr/>
          </p:nvSpPr>
          <p:spPr bwMode="auto">
            <a:xfrm>
              <a:off x="3255" y="3158"/>
              <a:ext cx="850" cy="19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b="1" i="1">
                  <a:solidFill>
                    <a:schemeClr val="accent2"/>
                  </a:solidFill>
                  <a:effectLst/>
                </a:rPr>
                <a:t>echo.exe</a:t>
              </a:r>
            </a:p>
          </p:txBody>
        </p:sp>
        <p:sp>
          <p:nvSpPr>
            <p:cNvPr id="474119" name="Rectangle 7"/>
            <p:cNvSpPr>
              <a:spLocks noChangeArrowheads="1"/>
            </p:cNvSpPr>
            <p:nvPr/>
          </p:nvSpPr>
          <p:spPr bwMode="auto">
            <a:xfrm>
              <a:off x="1719" y="3441"/>
              <a:ext cx="960" cy="227"/>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b="1">
                  <a:solidFill>
                    <a:srgbClr val="000099"/>
                  </a:solidFill>
                  <a:effectLst>
                    <a:outerShdw blurRad="38100" dist="38100" dir="2700000" algn="tl">
                      <a:srgbClr val="000000"/>
                    </a:outerShdw>
                  </a:effectLst>
                  <a:latin typeface="Courier New" charset="0"/>
                </a:rPr>
                <a:t>argv[1]</a:t>
              </a:r>
            </a:p>
          </p:txBody>
        </p:sp>
        <p:sp>
          <p:nvSpPr>
            <p:cNvPr id="474120" name="Rectangle 8"/>
            <p:cNvSpPr>
              <a:spLocks noChangeArrowheads="1"/>
            </p:cNvSpPr>
            <p:nvPr/>
          </p:nvSpPr>
          <p:spPr bwMode="auto">
            <a:xfrm>
              <a:off x="1719" y="3747"/>
              <a:ext cx="960" cy="227"/>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b="1">
                  <a:solidFill>
                    <a:srgbClr val="000099"/>
                  </a:solidFill>
                  <a:effectLst>
                    <a:outerShdw blurRad="38100" dist="38100" dir="2700000" algn="tl">
                      <a:srgbClr val="000000"/>
                    </a:outerShdw>
                  </a:effectLst>
                  <a:latin typeface="Courier New" charset="0"/>
                </a:rPr>
                <a:t>argv[2]</a:t>
              </a:r>
            </a:p>
          </p:txBody>
        </p:sp>
        <p:sp>
          <p:nvSpPr>
            <p:cNvPr id="474121" name="Rectangle 9"/>
            <p:cNvSpPr>
              <a:spLocks noChangeArrowheads="1"/>
            </p:cNvSpPr>
            <p:nvPr/>
          </p:nvSpPr>
          <p:spPr bwMode="auto">
            <a:xfrm>
              <a:off x="1719" y="4039"/>
              <a:ext cx="960" cy="227"/>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b="1">
                  <a:solidFill>
                    <a:srgbClr val="000099"/>
                  </a:solidFill>
                  <a:effectLst>
                    <a:outerShdw blurRad="38100" dist="38100" dir="2700000" algn="tl">
                      <a:srgbClr val="000000"/>
                    </a:outerShdw>
                  </a:effectLst>
                  <a:latin typeface="Courier New" charset="0"/>
                </a:rPr>
                <a:t>argv[3]</a:t>
              </a:r>
            </a:p>
          </p:txBody>
        </p:sp>
        <p:sp>
          <p:nvSpPr>
            <p:cNvPr id="178185" name="Rectangle 10"/>
            <p:cNvSpPr>
              <a:spLocks noChangeArrowheads="1"/>
            </p:cNvSpPr>
            <p:nvPr/>
          </p:nvSpPr>
          <p:spPr bwMode="auto">
            <a:xfrm>
              <a:off x="3255" y="3475"/>
              <a:ext cx="1303" cy="19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b="1" i="1">
                  <a:solidFill>
                    <a:schemeClr val="accent2"/>
                  </a:solidFill>
                  <a:effectLst/>
                </a:rPr>
                <a:t>programming</a:t>
              </a:r>
            </a:p>
          </p:txBody>
        </p:sp>
        <p:sp>
          <p:nvSpPr>
            <p:cNvPr id="178186" name="Rectangle 11"/>
            <p:cNvSpPr>
              <a:spLocks noChangeArrowheads="1"/>
            </p:cNvSpPr>
            <p:nvPr/>
          </p:nvSpPr>
          <p:spPr bwMode="auto">
            <a:xfrm>
              <a:off x="3255" y="3748"/>
              <a:ext cx="351" cy="191"/>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b="1" i="1">
                  <a:solidFill>
                    <a:schemeClr val="accent2"/>
                  </a:solidFill>
                  <a:effectLst/>
                </a:rPr>
                <a:t>is</a:t>
              </a:r>
            </a:p>
          </p:txBody>
        </p:sp>
        <p:sp>
          <p:nvSpPr>
            <p:cNvPr id="178187" name="Rectangle 12"/>
            <p:cNvSpPr>
              <a:spLocks noChangeArrowheads="1"/>
            </p:cNvSpPr>
            <p:nvPr/>
          </p:nvSpPr>
          <p:spPr bwMode="auto">
            <a:xfrm>
              <a:off x="3255" y="4020"/>
              <a:ext cx="441" cy="21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b="1" i="1">
                  <a:solidFill>
                    <a:schemeClr val="accent2"/>
                  </a:solidFill>
                  <a:effectLst/>
                </a:rPr>
                <a:t>fun</a:t>
              </a:r>
            </a:p>
          </p:txBody>
        </p:sp>
        <p:sp>
          <p:nvSpPr>
            <p:cNvPr id="474125" name="Line 13"/>
            <p:cNvSpPr>
              <a:spLocks noChangeShapeType="1"/>
            </p:cNvSpPr>
            <p:nvPr/>
          </p:nvSpPr>
          <p:spPr bwMode="auto">
            <a:xfrm>
              <a:off x="2691" y="3268"/>
              <a:ext cx="576" cy="0"/>
            </a:xfrm>
            <a:prstGeom prst="line">
              <a:avLst/>
            </a:prstGeom>
            <a:noFill/>
            <a:ln w="38100" cap="sq">
              <a:solidFill>
                <a:schemeClr val="accent2"/>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474126" name="Line 14"/>
            <p:cNvSpPr>
              <a:spLocks noChangeShapeType="1"/>
            </p:cNvSpPr>
            <p:nvPr/>
          </p:nvSpPr>
          <p:spPr bwMode="auto">
            <a:xfrm>
              <a:off x="2691" y="3556"/>
              <a:ext cx="576" cy="0"/>
            </a:xfrm>
            <a:prstGeom prst="line">
              <a:avLst/>
            </a:prstGeom>
            <a:noFill/>
            <a:ln w="38100" cap="sq">
              <a:solidFill>
                <a:schemeClr val="accent2"/>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474127" name="Line 15"/>
            <p:cNvSpPr>
              <a:spLocks noChangeShapeType="1"/>
            </p:cNvSpPr>
            <p:nvPr/>
          </p:nvSpPr>
          <p:spPr bwMode="auto">
            <a:xfrm>
              <a:off x="2679" y="3858"/>
              <a:ext cx="576" cy="0"/>
            </a:xfrm>
            <a:prstGeom prst="line">
              <a:avLst/>
            </a:prstGeom>
            <a:noFill/>
            <a:ln w="38100" cap="sq">
              <a:solidFill>
                <a:schemeClr val="accent2"/>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474128" name="Line 16"/>
            <p:cNvSpPr>
              <a:spLocks noChangeShapeType="1"/>
            </p:cNvSpPr>
            <p:nvPr/>
          </p:nvSpPr>
          <p:spPr bwMode="auto">
            <a:xfrm>
              <a:off x="2679" y="4145"/>
              <a:ext cx="576" cy="0"/>
            </a:xfrm>
            <a:prstGeom prst="line">
              <a:avLst/>
            </a:prstGeom>
            <a:noFill/>
            <a:ln w="38100" cap="sq">
              <a:solidFill>
                <a:schemeClr val="accent2"/>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sp>
          <p:nvSpPr>
            <p:cNvPr id="178192" name="Text Box 17"/>
            <p:cNvSpPr txBox="1">
              <a:spLocks noChangeArrowheads="1"/>
            </p:cNvSpPr>
            <p:nvPr/>
          </p:nvSpPr>
          <p:spPr bwMode="auto">
            <a:xfrm>
              <a:off x="1643" y="2881"/>
              <a:ext cx="1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a:effectLst/>
                  <a:latin typeface="Courier New" charset="0"/>
                </a:rPr>
                <a:t>p</a:t>
              </a:r>
              <a:r>
                <a:rPr lang="en-US" altLang="zh-CN" b="1">
                  <a:effectLst/>
                  <a:latin typeface="Courier New" charset="0"/>
                </a:rPr>
                <a:t>tr</a:t>
              </a:r>
              <a:r>
                <a:rPr lang="zh-CN" altLang="en-US" b="1" i="1">
                  <a:effectLst/>
                </a:rPr>
                <a:t>指针数组</a:t>
              </a:r>
            </a:p>
          </p:txBody>
        </p:sp>
        <p:sp>
          <p:nvSpPr>
            <p:cNvPr id="178193" name="Text Box 18"/>
            <p:cNvSpPr txBox="1">
              <a:spLocks noChangeArrowheads="1"/>
            </p:cNvSpPr>
            <p:nvPr/>
          </p:nvSpPr>
          <p:spPr bwMode="auto">
            <a:xfrm>
              <a:off x="3202" y="2840"/>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b="1" i="1">
                  <a:effectLst/>
                </a:rPr>
                <a:t>字符串</a:t>
              </a:r>
            </a:p>
          </p:txBody>
        </p:sp>
        <p:sp>
          <p:nvSpPr>
            <p:cNvPr id="178194" name="Rectangle 19"/>
            <p:cNvSpPr>
              <a:spLocks noChangeArrowheads="1"/>
            </p:cNvSpPr>
            <p:nvPr/>
          </p:nvSpPr>
          <p:spPr bwMode="auto">
            <a:xfrm>
              <a:off x="793" y="3143"/>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b="1" i="1">
                  <a:solidFill>
                    <a:schemeClr val="accent2"/>
                  </a:solidFill>
                  <a:effectLst/>
                </a:rPr>
                <a:t>name</a:t>
              </a:r>
            </a:p>
          </p:txBody>
        </p:sp>
        <p:sp>
          <p:nvSpPr>
            <p:cNvPr id="474132" name="Line 20"/>
            <p:cNvSpPr>
              <a:spLocks noChangeShapeType="1"/>
            </p:cNvSpPr>
            <p:nvPr/>
          </p:nvSpPr>
          <p:spPr bwMode="auto">
            <a:xfrm>
              <a:off x="1307" y="3303"/>
              <a:ext cx="412" cy="0"/>
            </a:xfrm>
            <a:prstGeom prst="line">
              <a:avLst/>
            </a:prstGeom>
            <a:noFill/>
            <a:ln w="38100" cap="sq">
              <a:solidFill>
                <a:schemeClr val="accent2"/>
              </a:solidFill>
              <a:round/>
              <a:headEnd type="none" w="sm" len="sm"/>
              <a:tailEnd type="triangle" w="med" len="med"/>
            </a:ln>
            <a:effectLst/>
          </p:spPr>
          <p:txBody>
            <a:bodyPr wrap="none" anchor="ctr"/>
            <a:lstStyle/>
            <a:p>
              <a:pPr>
                <a:defRPr/>
              </a:pPr>
              <a:endParaRPr lang="zh-CN" altLang="en-US">
                <a:latin typeface="Times New Roman" pitchFamily="18" charset="0"/>
                <a:ea typeface="+mn-ea"/>
              </a:endParaRPr>
            </a:p>
          </p:txBody>
        </p:sp>
      </p:grpSp>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5" name="Group 37"/>
          <p:cNvGrpSpPr>
            <a:grpSpLocks/>
          </p:cNvGrpSpPr>
          <p:nvPr/>
        </p:nvGrpSpPr>
        <p:grpSpPr bwMode="auto">
          <a:xfrm>
            <a:off x="190500" y="942975"/>
            <a:ext cx="8675688" cy="4953000"/>
            <a:chOff x="133" y="660"/>
            <a:chExt cx="5465" cy="3120"/>
          </a:xfrm>
        </p:grpSpPr>
        <p:grpSp>
          <p:nvGrpSpPr>
            <p:cNvPr id="180227" name="Group 3"/>
            <p:cNvGrpSpPr>
              <a:grpSpLocks/>
            </p:cNvGrpSpPr>
            <p:nvPr/>
          </p:nvGrpSpPr>
          <p:grpSpPr bwMode="auto">
            <a:xfrm>
              <a:off x="133" y="966"/>
              <a:ext cx="5465" cy="2814"/>
              <a:chOff x="133" y="966"/>
              <a:chExt cx="5465" cy="2814"/>
            </a:xfrm>
          </p:grpSpPr>
          <p:sp>
            <p:nvSpPr>
              <p:cNvPr id="50180" name="Rectangle 4"/>
              <p:cNvSpPr>
                <a:spLocks noChangeArrowheads="1"/>
              </p:cNvSpPr>
              <p:nvPr/>
            </p:nvSpPr>
            <p:spPr bwMode="auto">
              <a:xfrm>
                <a:off x="148" y="966"/>
                <a:ext cx="5445" cy="2790"/>
              </a:xfrm>
              <a:prstGeom prst="rect">
                <a:avLst/>
              </a:prstGeom>
              <a:solidFill>
                <a:srgbClr val="FFFFFF"/>
              </a:solidFill>
              <a:ln w="28575">
                <a:solidFill>
                  <a:schemeClr val="tx2"/>
                </a:solidFill>
                <a:miter lim="800000"/>
                <a:headEnd/>
                <a:tailEnd/>
              </a:ln>
              <a:effectLst/>
            </p:spPr>
            <p:txBody>
              <a:bodyPr wrap="none" anchor="ctr"/>
              <a:lstStyle/>
              <a:p>
                <a:pPr algn="ctr">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sp>
            <p:nvSpPr>
              <p:cNvPr id="50181" name="Line 5"/>
              <p:cNvSpPr>
                <a:spLocks noChangeShapeType="1"/>
              </p:cNvSpPr>
              <p:nvPr/>
            </p:nvSpPr>
            <p:spPr bwMode="auto">
              <a:xfrm flipV="1">
                <a:off x="133" y="1266"/>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2" name="Line 6"/>
              <p:cNvSpPr>
                <a:spLocks noChangeShapeType="1"/>
              </p:cNvSpPr>
              <p:nvPr/>
            </p:nvSpPr>
            <p:spPr bwMode="auto">
              <a:xfrm flipV="1">
                <a:off x="151" y="1540"/>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3" name="Line 7"/>
              <p:cNvSpPr>
                <a:spLocks noChangeShapeType="1"/>
              </p:cNvSpPr>
              <p:nvPr/>
            </p:nvSpPr>
            <p:spPr bwMode="auto">
              <a:xfrm flipV="1">
                <a:off x="152" y="1840"/>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4" name="Line 8"/>
              <p:cNvSpPr>
                <a:spLocks noChangeShapeType="1"/>
              </p:cNvSpPr>
              <p:nvPr/>
            </p:nvSpPr>
            <p:spPr bwMode="auto">
              <a:xfrm flipV="1">
                <a:off x="140" y="2151"/>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5" name="Line 9"/>
              <p:cNvSpPr>
                <a:spLocks noChangeShapeType="1"/>
              </p:cNvSpPr>
              <p:nvPr/>
            </p:nvSpPr>
            <p:spPr bwMode="auto">
              <a:xfrm flipV="1">
                <a:off x="140" y="2473"/>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6" name="Line 10"/>
              <p:cNvSpPr>
                <a:spLocks noChangeShapeType="1"/>
              </p:cNvSpPr>
              <p:nvPr/>
            </p:nvSpPr>
            <p:spPr bwMode="auto">
              <a:xfrm flipV="1">
                <a:off x="151" y="2773"/>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7" name="Line 11"/>
              <p:cNvSpPr>
                <a:spLocks noChangeShapeType="1"/>
              </p:cNvSpPr>
              <p:nvPr/>
            </p:nvSpPr>
            <p:spPr bwMode="auto">
              <a:xfrm flipV="1">
                <a:off x="140" y="3106"/>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8" name="Line 12"/>
              <p:cNvSpPr>
                <a:spLocks noChangeShapeType="1"/>
              </p:cNvSpPr>
              <p:nvPr/>
            </p:nvSpPr>
            <p:spPr bwMode="auto">
              <a:xfrm flipV="1">
                <a:off x="151" y="3429"/>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89" name="Line 13"/>
              <p:cNvSpPr>
                <a:spLocks noChangeShapeType="1"/>
              </p:cNvSpPr>
              <p:nvPr/>
            </p:nvSpPr>
            <p:spPr bwMode="auto">
              <a:xfrm flipV="1">
                <a:off x="151" y="3762"/>
                <a:ext cx="5446" cy="0"/>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90" name="Line 14"/>
              <p:cNvSpPr>
                <a:spLocks noChangeShapeType="1"/>
              </p:cNvSpPr>
              <p:nvPr/>
            </p:nvSpPr>
            <p:spPr bwMode="auto">
              <a:xfrm>
                <a:off x="1178" y="989"/>
                <a:ext cx="5" cy="2767"/>
              </a:xfrm>
              <a:prstGeom prst="line">
                <a:avLst/>
              </a:prstGeom>
              <a:noFill/>
              <a:ln w="9525">
                <a:solidFill>
                  <a:schemeClr val="tx2"/>
                </a:solidFill>
                <a:round/>
                <a:headEnd/>
                <a:tailEnd/>
              </a:ln>
              <a:effectLst/>
            </p:spPr>
            <p:txBody>
              <a:bodyPr wrap="none" anchor="ctr"/>
              <a:lstStyle/>
              <a:p>
                <a:pPr>
                  <a:defRPr/>
                </a:pPr>
                <a:endParaRPr lang="zh-CN" altLang="en-US">
                  <a:latin typeface="Times New Roman" pitchFamily="18" charset="0"/>
                  <a:ea typeface="+mn-ea"/>
                </a:endParaRPr>
              </a:p>
            </p:txBody>
          </p:sp>
          <p:sp>
            <p:nvSpPr>
              <p:cNvPr id="50191" name="Text Box 15"/>
              <p:cNvSpPr txBox="1">
                <a:spLocks noChangeArrowheads="1"/>
              </p:cNvSpPr>
              <p:nvPr/>
            </p:nvSpPr>
            <p:spPr bwMode="auto">
              <a:xfrm>
                <a:off x="383" y="1009"/>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sz="2000">
                    <a:effectLst>
                      <a:outerShdw blurRad="38100" dist="38100" dir="2700000" algn="tl">
                        <a:srgbClr val="DDDDDD"/>
                      </a:outerShdw>
                    </a:effectLst>
                    <a:cs typeface="宋体" charset="0"/>
                  </a:rPr>
                  <a:t>定义</a:t>
                </a:r>
              </a:p>
            </p:txBody>
          </p:sp>
          <p:sp>
            <p:nvSpPr>
              <p:cNvPr id="50192" name="Text Box 16"/>
              <p:cNvSpPr txBox="1">
                <a:spLocks noChangeArrowheads="1"/>
              </p:cNvSpPr>
              <p:nvPr/>
            </p:nvSpPr>
            <p:spPr bwMode="auto">
              <a:xfrm>
                <a:off x="2905" y="997"/>
                <a:ext cx="4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zh-CN" altLang="en-US" sz="2000">
                    <a:effectLst>
                      <a:outerShdw blurRad="38100" dist="38100" dir="2700000" algn="tl">
                        <a:srgbClr val="DDDDDD"/>
                      </a:outerShdw>
                    </a:effectLst>
                    <a:cs typeface="宋体" charset="0"/>
                  </a:rPr>
                  <a:t>含义</a:t>
                </a:r>
              </a:p>
            </p:txBody>
          </p:sp>
          <p:sp>
            <p:nvSpPr>
              <p:cNvPr id="50193" name="Text Box 17"/>
              <p:cNvSpPr txBox="1">
                <a:spLocks noChangeArrowheads="1"/>
              </p:cNvSpPr>
              <p:nvPr/>
            </p:nvSpPr>
            <p:spPr bwMode="auto">
              <a:xfrm>
                <a:off x="356" y="1286"/>
                <a:ext cx="452"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int  i;</a:t>
                </a:r>
              </a:p>
            </p:txBody>
          </p:sp>
          <p:sp>
            <p:nvSpPr>
              <p:cNvPr id="50194" name="Text Box 18"/>
              <p:cNvSpPr txBox="1">
                <a:spLocks noChangeArrowheads="1"/>
              </p:cNvSpPr>
              <p:nvPr/>
            </p:nvSpPr>
            <p:spPr bwMode="auto">
              <a:xfrm>
                <a:off x="356" y="1593"/>
                <a:ext cx="568"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int  *p;</a:t>
                </a:r>
              </a:p>
            </p:txBody>
          </p:sp>
          <p:sp>
            <p:nvSpPr>
              <p:cNvPr id="50195" name="Text Box 19"/>
              <p:cNvSpPr txBox="1">
                <a:spLocks noChangeArrowheads="1"/>
              </p:cNvSpPr>
              <p:nvPr/>
            </p:nvSpPr>
            <p:spPr bwMode="auto">
              <a:xfrm>
                <a:off x="356" y="1882"/>
                <a:ext cx="665"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int  a[n];</a:t>
                </a:r>
              </a:p>
            </p:txBody>
          </p:sp>
          <p:sp>
            <p:nvSpPr>
              <p:cNvPr id="50196" name="Text Box 20"/>
              <p:cNvSpPr txBox="1">
                <a:spLocks noChangeArrowheads="1"/>
              </p:cNvSpPr>
              <p:nvPr/>
            </p:nvSpPr>
            <p:spPr bwMode="auto">
              <a:xfrm>
                <a:off x="356" y="2204"/>
                <a:ext cx="75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int  *p[n];</a:t>
                </a:r>
              </a:p>
            </p:txBody>
          </p:sp>
          <p:sp>
            <p:nvSpPr>
              <p:cNvPr id="50197" name="Text Box 21"/>
              <p:cNvSpPr txBox="1">
                <a:spLocks noChangeArrowheads="1"/>
              </p:cNvSpPr>
              <p:nvPr/>
            </p:nvSpPr>
            <p:spPr bwMode="auto">
              <a:xfrm>
                <a:off x="356" y="2500"/>
                <a:ext cx="860"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effectLst>
                      <a:outerShdw blurRad="38100" dist="38100" dir="2700000" algn="tl">
                        <a:srgbClr val="C0C0C0"/>
                      </a:outerShdw>
                    </a:effectLst>
                  </a:rPr>
                  <a:t>int  (*p)[n];</a:t>
                </a:r>
              </a:p>
            </p:txBody>
          </p:sp>
          <p:sp>
            <p:nvSpPr>
              <p:cNvPr id="50198" name="Text Box 22"/>
              <p:cNvSpPr txBox="1">
                <a:spLocks noChangeArrowheads="1"/>
              </p:cNvSpPr>
              <p:nvPr/>
            </p:nvSpPr>
            <p:spPr bwMode="auto">
              <a:xfrm>
                <a:off x="356" y="2796"/>
                <a:ext cx="527"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B050"/>
                    </a:solidFill>
                    <a:effectLst>
                      <a:outerShdw blurRad="38100" dist="38100" dir="2700000" algn="tl">
                        <a:srgbClr val="C0C0C0"/>
                      </a:outerShdw>
                    </a:effectLst>
                  </a:rPr>
                  <a:t>int f();</a:t>
                </a:r>
              </a:p>
            </p:txBody>
          </p:sp>
          <p:sp>
            <p:nvSpPr>
              <p:cNvPr id="50199" name="Text Box 23"/>
              <p:cNvSpPr txBox="1">
                <a:spLocks noChangeArrowheads="1"/>
              </p:cNvSpPr>
              <p:nvPr/>
            </p:nvSpPr>
            <p:spPr bwMode="auto">
              <a:xfrm>
                <a:off x="356" y="3126"/>
                <a:ext cx="634"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B050"/>
                    </a:solidFill>
                    <a:effectLst>
                      <a:outerShdw blurRad="38100" dist="38100" dir="2700000" algn="tl">
                        <a:srgbClr val="C0C0C0"/>
                      </a:outerShdw>
                    </a:effectLst>
                  </a:rPr>
                  <a:t>int *p();</a:t>
                </a:r>
              </a:p>
            </p:txBody>
          </p:sp>
          <p:sp>
            <p:nvSpPr>
              <p:cNvPr id="50200" name="Text Box 24"/>
              <p:cNvSpPr txBox="1">
                <a:spLocks noChangeArrowheads="1"/>
              </p:cNvSpPr>
              <p:nvPr/>
            </p:nvSpPr>
            <p:spPr bwMode="auto">
              <a:xfrm>
                <a:off x="356" y="3477"/>
                <a:ext cx="740"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B050"/>
                    </a:solidFill>
                    <a:effectLst>
                      <a:outerShdw blurRad="38100" dist="38100" dir="2700000" algn="tl">
                        <a:srgbClr val="C0C0C0"/>
                      </a:outerShdw>
                    </a:effectLst>
                  </a:rPr>
                  <a:t>int (*p)();</a:t>
                </a:r>
              </a:p>
            </p:txBody>
          </p:sp>
          <p:sp>
            <p:nvSpPr>
              <p:cNvPr id="50202" name="Text Box 26"/>
              <p:cNvSpPr txBox="1">
                <a:spLocks noChangeArrowheads="1"/>
              </p:cNvSpPr>
              <p:nvPr/>
            </p:nvSpPr>
            <p:spPr bwMode="auto">
              <a:xfrm>
                <a:off x="1620" y="1297"/>
                <a:ext cx="1120"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effectLst>
                      <a:outerShdw blurRad="38100" dist="38100" dir="2700000" algn="tl">
                        <a:srgbClr val="C0C0C0"/>
                      </a:outerShdw>
                    </a:effectLst>
                  </a:rPr>
                  <a:t>定义整型变量</a:t>
                </a:r>
                <a:r>
                  <a:rPr kumimoji="0" lang="en-US" altLang="zh-CN" sz="2000">
                    <a:effectLst>
                      <a:outerShdw blurRad="38100" dist="38100" dir="2700000" algn="tl">
                        <a:srgbClr val="C0C0C0"/>
                      </a:outerShdw>
                    </a:effectLst>
                  </a:rPr>
                  <a:t>i</a:t>
                </a:r>
              </a:p>
            </p:txBody>
          </p:sp>
          <p:sp>
            <p:nvSpPr>
              <p:cNvPr id="50203" name="Text Box 27"/>
              <p:cNvSpPr txBox="1">
                <a:spLocks noChangeArrowheads="1"/>
              </p:cNvSpPr>
              <p:nvPr/>
            </p:nvSpPr>
            <p:spPr bwMode="auto">
              <a:xfrm>
                <a:off x="1624" y="1564"/>
                <a:ext cx="211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effectLst>
                      <a:outerShdw blurRad="38100" dist="38100" dir="2700000" algn="tl">
                        <a:srgbClr val="DDDDDD"/>
                      </a:outerShdw>
                    </a:effectLst>
                    <a:cs typeface="宋体" charset="0"/>
                  </a:rPr>
                  <a:t>p</a:t>
                </a:r>
                <a:r>
                  <a:rPr lang="zh-CN" sz="2000">
                    <a:effectLst>
                      <a:outerShdw blurRad="38100" dist="38100" dir="2700000" algn="tl">
                        <a:srgbClr val="DDDDDD"/>
                      </a:outerShdw>
                    </a:effectLst>
                    <a:cs typeface="宋体" charset="0"/>
                  </a:rPr>
                  <a:t>为指向整型数据的指针变量</a:t>
                </a:r>
                <a:endParaRPr lang="zh-CN" altLang="en-US" sz="2000">
                  <a:effectLst>
                    <a:outerShdw blurRad="38100" dist="38100" dir="2700000" algn="tl">
                      <a:srgbClr val="DDDDDD"/>
                    </a:outerShdw>
                  </a:effectLst>
                  <a:cs typeface="宋体" charset="0"/>
                </a:endParaRPr>
              </a:p>
            </p:txBody>
          </p:sp>
          <p:sp>
            <p:nvSpPr>
              <p:cNvPr id="50204" name="Text Box 28"/>
              <p:cNvSpPr txBox="1">
                <a:spLocks noChangeArrowheads="1"/>
              </p:cNvSpPr>
              <p:nvPr/>
            </p:nvSpPr>
            <p:spPr bwMode="auto">
              <a:xfrm>
                <a:off x="1585" y="1886"/>
                <a:ext cx="2027"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effectLst>
                      <a:outerShdw blurRad="38100" dist="38100" dir="2700000" algn="tl">
                        <a:srgbClr val="C0C0C0"/>
                      </a:outerShdw>
                    </a:effectLst>
                  </a:rPr>
                  <a:t>定义含</a:t>
                </a:r>
                <a:r>
                  <a:rPr kumimoji="0" lang="en-US" altLang="zh-CN" sz="2000">
                    <a:effectLst>
                      <a:outerShdw blurRad="38100" dist="38100" dir="2700000" algn="tl">
                        <a:srgbClr val="C0C0C0"/>
                      </a:outerShdw>
                    </a:effectLst>
                  </a:rPr>
                  <a:t>n</a:t>
                </a:r>
                <a:r>
                  <a:rPr kumimoji="0" lang="zh-CN" altLang="en-US" sz="2000">
                    <a:effectLst>
                      <a:outerShdw blurRad="38100" dist="38100" dir="2700000" algn="tl">
                        <a:srgbClr val="C0C0C0"/>
                      </a:outerShdw>
                    </a:effectLst>
                  </a:rPr>
                  <a:t>个元素的整型数组</a:t>
                </a:r>
                <a:r>
                  <a:rPr kumimoji="0" lang="en-US" altLang="zh-CN" sz="2000">
                    <a:effectLst>
                      <a:outerShdw blurRad="38100" dist="38100" dir="2700000" algn="tl">
                        <a:srgbClr val="C0C0C0"/>
                      </a:outerShdw>
                    </a:effectLst>
                  </a:rPr>
                  <a:t>a</a:t>
                </a:r>
              </a:p>
            </p:txBody>
          </p:sp>
          <p:sp>
            <p:nvSpPr>
              <p:cNvPr id="50205" name="Text Box 29"/>
              <p:cNvSpPr txBox="1">
                <a:spLocks noChangeArrowheads="1"/>
              </p:cNvSpPr>
              <p:nvPr/>
            </p:nvSpPr>
            <p:spPr bwMode="auto">
              <a:xfrm>
                <a:off x="1620" y="2198"/>
                <a:ext cx="3316" cy="250"/>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effectLst>
                      <a:outerShdw blurRad="38100" dist="38100" dir="2700000" algn="tl">
                        <a:srgbClr val="C0C0C0"/>
                      </a:outerShdw>
                    </a:effectLst>
                  </a:rPr>
                  <a:t>n</a:t>
                </a:r>
                <a:r>
                  <a:rPr kumimoji="0" lang="zh-CN" altLang="en-US" sz="2000" dirty="0">
                    <a:effectLst>
                      <a:outerShdw blurRad="38100" dist="38100" dir="2700000" algn="tl">
                        <a:srgbClr val="C0C0C0"/>
                      </a:outerShdw>
                    </a:effectLst>
                  </a:rPr>
                  <a:t>个指向整型数据的指针变量组成的指针数组</a:t>
                </a:r>
                <a:r>
                  <a:rPr kumimoji="0" lang="en-US" altLang="zh-CN" sz="2000" dirty="0">
                    <a:effectLst>
                      <a:outerShdw blurRad="38100" dist="38100" dir="2700000" algn="tl">
                        <a:srgbClr val="C0C0C0"/>
                      </a:outerShdw>
                    </a:effectLst>
                  </a:rPr>
                  <a:t>p</a:t>
                </a:r>
              </a:p>
            </p:txBody>
          </p:sp>
          <p:sp>
            <p:nvSpPr>
              <p:cNvPr id="50206" name="Text Box 30"/>
              <p:cNvSpPr txBox="1">
                <a:spLocks noChangeArrowheads="1"/>
              </p:cNvSpPr>
              <p:nvPr/>
            </p:nvSpPr>
            <p:spPr bwMode="auto">
              <a:xfrm>
                <a:off x="1620" y="2508"/>
                <a:ext cx="331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dirty="0">
                    <a:effectLst>
                      <a:outerShdw blurRad="38100" dist="38100" dir="2700000" algn="tl">
                        <a:srgbClr val="DDDDDD"/>
                      </a:outerShdw>
                    </a:effectLst>
                    <a:cs typeface="宋体" charset="0"/>
                  </a:rPr>
                  <a:t>p</a:t>
                </a:r>
                <a:r>
                  <a:rPr lang="zh-CN" sz="2000" dirty="0">
                    <a:effectLst>
                      <a:outerShdw blurRad="38100" dist="38100" dir="2700000" algn="tl">
                        <a:srgbClr val="DDDDDD"/>
                      </a:outerShdw>
                    </a:effectLst>
                    <a:cs typeface="宋体" charset="0"/>
                  </a:rPr>
                  <a:t>为指向含</a:t>
                </a:r>
                <a:r>
                  <a:rPr lang="en-US" altLang="zh-CN" sz="2000" dirty="0">
                    <a:effectLst>
                      <a:outerShdw blurRad="38100" dist="38100" dir="2700000" algn="tl">
                        <a:srgbClr val="DDDDDD"/>
                      </a:outerShdw>
                    </a:effectLst>
                    <a:cs typeface="宋体" charset="0"/>
                  </a:rPr>
                  <a:t>n</a:t>
                </a:r>
                <a:r>
                  <a:rPr lang="zh-CN" sz="2000" dirty="0">
                    <a:effectLst>
                      <a:outerShdw blurRad="38100" dist="38100" dir="2700000" algn="tl">
                        <a:srgbClr val="DDDDDD"/>
                      </a:outerShdw>
                    </a:effectLst>
                    <a:cs typeface="宋体" charset="0"/>
                  </a:rPr>
                  <a:t>个元素的一维整型数组的指针变量</a:t>
                </a:r>
                <a:endParaRPr lang="zh-CN" altLang="en-US" sz="2000" dirty="0">
                  <a:effectLst>
                    <a:outerShdw blurRad="38100" dist="38100" dir="2700000" algn="tl">
                      <a:srgbClr val="DDDDDD"/>
                    </a:outerShdw>
                  </a:effectLst>
                  <a:cs typeface="宋体" charset="0"/>
                </a:endParaRPr>
              </a:p>
            </p:txBody>
          </p:sp>
          <p:sp>
            <p:nvSpPr>
              <p:cNvPr id="50207" name="Text Box 31"/>
              <p:cNvSpPr txBox="1">
                <a:spLocks noChangeArrowheads="1"/>
              </p:cNvSpPr>
              <p:nvPr/>
            </p:nvSpPr>
            <p:spPr bwMode="auto">
              <a:xfrm>
                <a:off x="1620" y="2842"/>
                <a:ext cx="1609"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00B050"/>
                    </a:solidFill>
                    <a:effectLst>
                      <a:outerShdw blurRad="38100" dist="38100" dir="2700000" algn="tl">
                        <a:srgbClr val="DDDDDD"/>
                      </a:outerShdw>
                    </a:effectLst>
                    <a:cs typeface="宋体" charset="0"/>
                  </a:rPr>
                  <a:t>f</a:t>
                </a:r>
                <a:r>
                  <a:rPr lang="zh-CN" sz="2000">
                    <a:solidFill>
                      <a:srgbClr val="00B050"/>
                    </a:solidFill>
                    <a:effectLst>
                      <a:outerShdw blurRad="38100" dist="38100" dir="2700000" algn="tl">
                        <a:srgbClr val="DDDDDD"/>
                      </a:outerShdw>
                    </a:effectLst>
                    <a:cs typeface="宋体" charset="0"/>
                  </a:rPr>
                  <a:t>为返回整型数的函数</a:t>
                </a:r>
                <a:endParaRPr lang="zh-CN" altLang="en-US" sz="2000">
                  <a:solidFill>
                    <a:srgbClr val="00B050"/>
                  </a:solidFill>
                  <a:effectLst>
                    <a:outerShdw blurRad="38100" dist="38100" dir="2700000" algn="tl">
                      <a:srgbClr val="DDDDDD"/>
                    </a:outerShdw>
                  </a:effectLst>
                  <a:cs typeface="宋体" charset="0"/>
                </a:endParaRPr>
              </a:p>
            </p:txBody>
          </p:sp>
          <p:sp>
            <p:nvSpPr>
              <p:cNvPr id="50208" name="Text Box 32"/>
              <p:cNvSpPr txBox="1">
                <a:spLocks noChangeArrowheads="1"/>
              </p:cNvSpPr>
              <p:nvPr/>
            </p:nvSpPr>
            <p:spPr bwMode="auto">
              <a:xfrm>
                <a:off x="1620" y="3153"/>
                <a:ext cx="339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00B050"/>
                    </a:solidFill>
                    <a:effectLst>
                      <a:outerShdw blurRad="38100" dist="38100" dir="2700000" algn="tl">
                        <a:srgbClr val="DDDDDD"/>
                      </a:outerShdw>
                    </a:effectLst>
                    <a:cs typeface="宋体" charset="0"/>
                  </a:rPr>
                  <a:t>p</a:t>
                </a:r>
                <a:r>
                  <a:rPr lang="zh-CN" sz="2000">
                    <a:solidFill>
                      <a:srgbClr val="00B050"/>
                    </a:solidFill>
                    <a:effectLst>
                      <a:outerShdw blurRad="38100" dist="38100" dir="2700000" algn="tl">
                        <a:srgbClr val="DDDDDD"/>
                      </a:outerShdw>
                    </a:effectLst>
                    <a:cs typeface="宋体" charset="0"/>
                  </a:rPr>
                  <a:t>为返回指针的函数，该指针指向一个整型数据</a:t>
                </a:r>
                <a:endParaRPr lang="zh-CN" altLang="en-US" sz="2000">
                  <a:solidFill>
                    <a:srgbClr val="00B050"/>
                  </a:solidFill>
                  <a:effectLst>
                    <a:outerShdw blurRad="38100" dist="38100" dir="2700000" algn="tl">
                      <a:srgbClr val="DDDDDD"/>
                    </a:outerShdw>
                  </a:effectLst>
                  <a:cs typeface="宋体" charset="0"/>
                </a:endParaRPr>
              </a:p>
            </p:txBody>
          </p:sp>
          <p:sp>
            <p:nvSpPr>
              <p:cNvPr id="50209" name="Text Box 33"/>
              <p:cNvSpPr txBox="1">
                <a:spLocks noChangeArrowheads="1"/>
              </p:cNvSpPr>
              <p:nvPr/>
            </p:nvSpPr>
            <p:spPr bwMode="auto">
              <a:xfrm>
                <a:off x="1620" y="3530"/>
                <a:ext cx="3236" cy="250"/>
              </a:xfrm>
              <a:prstGeom prst="rect">
                <a:avLst/>
              </a:prstGeom>
              <a:noFill/>
              <a:ln w="9525">
                <a:noFill/>
                <a:miter lim="800000"/>
                <a:headEnd/>
                <a:tailEnd/>
              </a:ln>
              <a:effectLst/>
            </p:spPr>
            <p:txBody>
              <a:bodyPr wrap="none"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defRPr/>
                </a:pPr>
                <a:r>
                  <a:rPr lang="en-US" altLang="zh-CN" sz="2000">
                    <a:solidFill>
                      <a:srgbClr val="00B050"/>
                    </a:solidFill>
                    <a:effectLst>
                      <a:outerShdw blurRad="38100" dist="38100" dir="2700000" algn="tl">
                        <a:srgbClr val="DDDDDD"/>
                      </a:outerShdw>
                    </a:effectLst>
                    <a:cs typeface="宋体" charset="0"/>
                  </a:rPr>
                  <a:t>p</a:t>
                </a:r>
                <a:r>
                  <a:rPr lang="zh-CN" sz="2000">
                    <a:solidFill>
                      <a:srgbClr val="00B050"/>
                    </a:solidFill>
                    <a:effectLst>
                      <a:outerShdw blurRad="38100" dist="38100" dir="2700000" algn="tl">
                        <a:srgbClr val="DDDDDD"/>
                      </a:outerShdw>
                    </a:effectLst>
                    <a:cs typeface="宋体" charset="0"/>
                  </a:rPr>
                  <a:t>为指向函数的指针变量，该函数返回整型数</a:t>
                </a:r>
                <a:endParaRPr lang="zh-CN" altLang="en-US" sz="2000">
                  <a:solidFill>
                    <a:srgbClr val="00B050"/>
                  </a:solidFill>
                  <a:effectLst>
                    <a:outerShdw blurRad="38100" dist="38100" dir="2700000" algn="tl">
                      <a:srgbClr val="DDDDDD"/>
                    </a:outerShdw>
                  </a:effectLst>
                  <a:cs typeface="宋体" charset="0"/>
                </a:endParaRPr>
              </a:p>
            </p:txBody>
          </p:sp>
        </p:grpSp>
        <p:sp>
          <p:nvSpPr>
            <p:cNvPr id="50212" name="Text Box 36"/>
            <p:cNvSpPr txBox="1">
              <a:spLocks noChangeArrowheads="1"/>
            </p:cNvSpPr>
            <p:nvPr/>
          </p:nvSpPr>
          <p:spPr bwMode="auto">
            <a:xfrm>
              <a:off x="2151" y="660"/>
              <a:ext cx="1458" cy="288"/>
            </a:xfrm>
            <a:prstGeom prst="rect">
              <a:avLst/>
            </a:prstGeom>
            <a:noFill/>
            <a:ln w="38100">
              <a:no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eaLnBrk="1" hangingPunct="1">
                <a:defRPr/>
              </a:pPr>
              <a:r>
                <a:rPr lang="zh-CN" altLang="en-US">
                  <a:effectLst>
                    <a:outerShdw blurRad="38100" dist="38100" dir="2700000" algn="tl">
                      <a:srgbClr val="DDDDDD"/>
                    </a:outerShdw>
                  </a:effectLst>
                  <a:ea typeface="隶书" charset="0"/>
                  <a:cs typeface="隶书" charset="0"/>
                </a:rPr>
                <a:t>指针的数据类型</a:t>
              </a:r>
            </a:p>
          </p:txBody>
        </p:sp>
      </p:grpSp>
      <p:sp>
        <p:nvSpPr>
          <p:cNvPr id="37" name="Rectangle 2"/>
          <p:cNvSpPr txBox="1">
            <a:spLocks noChangeArrowheads="1"/>
          </p:cNvSpPr>
          <p:nvPr/>
        </p:nvSpPr>
        <p:spPr>
          <a:xfrm>
            <a:off x="681038"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小结：指针</a:t>
            </a:r>
          </a:p>
        </p:txBody>
      </p:sp>
      <p:sp>
        <p:nvSpPr>
          <p:cNvPr id="2" name="日期占位符 1"/>
          <p:cNvSpPr>
            <a:spLocks noGrp="1"/>
          </p:cNvSpPr>
          <p:nvPr>
            <p:ph type="dt" sz="half" idx="10"/>
          </p:nvPr>
        </p:nvSpPr>
        <p:spPr/>
        <p:txBody>
          <a:bodyPr/>
          <a:lstStyle/>
          <a:p>
            <a:fld id="{A0C287D1-E442-4E46-A908-E961313D7C66}"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62</a:t>
            </a:fld>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zh-CN" altLang="en-US" sz="4000">
                <a:effectLst>
                  <a:outerShdw blurRad="38100" dist="38100" dir="2700000" algn="tl">
                    <a:srgbClr val="DDDDDD"/>
                  </a:outerShdw>
                </a:effectLst>
              </a:rPr>
              <a:t>指针、数组以及其它的类型混合</a:t>
            </a:r>
            <a:endParaRPr lang="en-US" altLang="zh-CN" sz="4000">
              <a:effectLst>
                <a:outerShdw blurRad="38100" dist="38100" dir="2700000" algn="tl">
                  <a:srgbClr val="DDDDDD"/>
                </a:outerShdw>
              </a:effectLst>
            </a:endParaRPr>
          </a:p>
        </p:txBody>
      </p:sp>
      <p:sp>
        <p:nvSpPr>
          <p:cNvPr id="457731" name="Rectangle 3"/>
          <p:cNvSpPr>
            <a:spLocks noGrp="1" noChangeArrowheads="1"/>
          </p:cNvSpPr>
          <p:nvPr>
            <p:ph idx="1"/>
          </p:nvPr>
        </p:nvSpPr>
        <p:spPr/>
        <p:txBody>
          <a:bodyPr/>
          <a:lstStyle/>
          <a:p>
            <a:pPr eaLnBrk="1">
              <a:lnSpc>
                <a:spcPct val="85000"/>
              </a:lnSpc>
            </a:pPr>
            <a:r>
              <a:rPr lang="zh-CN" altLang="en-US"/>
              <a:t>基本数据类型</a:t>
            </a:r>
          </a:p>
          <a:p>
            <a:pPr lvl="1" eaLnBrk="1">
              <a:lnSpc>
                <a:spcPct val="85000"/>
              </a:lnSpc>
            </a:pPr>
            <a:r>
              <a:rPr lang="en-US" altLang="zh-CN">
                <a:solidFill>
                  <a:srgbClr val="0000FF"/>
                </a:solidFill>
                <a:latin typeface="Courier New" charset="0"/>
              </a:rPr>
              <a:t>int</a:t>
            </a:r>
            <a:r>
              <a:rPr lang="zh-CN" altLang="en-US"/>
              <a:t>、</a:t>
            </a:r>
            <a:r>
              <a:rPr lang="en-US" altLang="zh-CN">
                <a:solidFill>
                  <a:srgbClr val="0000FF"/>
                </a:solidFill>
                <a:latin typeface="Courier New" charset="0"/>
              </a:rPr>
              <a:t>long</a:t>
            </a:r>
            <a:r>
              <a:rPr lang="zh-CN" altLang="en-US"/>
              <a:t>、</a:t>
            </a:r>
            <a:r>
              <a:rPr lang="en-US" altLang="zh-CN">
                <a:solidFill>
                  <a:srgbClr val="0000FF"/>
                </a:solidFill>
                <a:latin typeface="Courier New" charset="0"/>
              </a:rPr>
              <a:t>char</a:t>
            </a:r>
            <a:r>
              <a:rPr lang="zh-CN" altLang="en-US"/>
              <a:t>、</a:t>
            </a:r>
            <a:r>
              <a:rPr lang="en-US" altLang="zh-CN">
                <a:solidFill>
                  <a:srgbClr val="0000FF"/>
                </a:solidFill>
                <a:latin typeface="Courier New" charset="0"/>
              </a:rPr>
              <a:t>short</a:t>
            </a:r>
            <a:r>
              <a:rPr lang="zh-CN" altLang="en-US"/>
              <a:t>、</a:t>
            </a:r>
            <a:r>
              <a:rPr lang="en-US" altLang="zh-CN">
                <a:solidFill>
                  <a:srgbClr val="0000FF"/>
                </a:solidFill>
                <a:latin typeface="Courier New" charset="0"/>
              </a:rPr>
              <a:t>float</a:t>
            </a:r>
            <a:r>
              <a:rPr lang="zh-CN" altLang="en-US"/>
              <a:t>、</a:t>
            </a:r>
            <a:r>
              <a:rPr lang="en-US" altLang="zh-CN">
                <a:solidFill>
                  <a:srgbClr val="0000FF"/>
                </a:solidFill>
                <a:latin typeface="Courier New" charset="0"/>
              </a:rPr>
              <a:t>double</a:t>
            </a:r>
            <a:r>
              <a:rPr lang="en-US" altLang="zh-CN">
                <a:solidFill>
                  <a:srgbClr val="000000"/>
                </a:solidFill>
                <a:latin typeface="Courier New" charset="0"/>
              </a:rPr>
              <a:t>……</a:t>
            </a:r>
          </a:p>
          <a:p>
            <a:pPr eaLnBrk="1">
              <a:lnSpc>
                <a:spcPct val="85000"/>
              </a:lnSpc>
            </a:pPr>
            <a:r>
              <a:rPr lang="zh-CN" altLang="en-US"/>
              <a:t>指针是一种数据类型</a:t>
            </a:r>
          </a:p>
          <a:p>
            <a:pPr lvl="1" eaLnBrk="1">
              <a:lnSpc>
                <a:spcPct val="85000"/>
              </a:lnSpc>
            </a:pPr>
            <a:r>
              <a:rPr lang="zh-CN" altLang="en-US"/>
              <a:t>是从其它类型派生的类型</a:t>
            </a:r>
          </a:p>
          <a:p>
            <a:pPr lvl="2" eaLnBrk="1">
              <a:lnSpc>
                <a:spcPct val="85000"/>
              </a:lnSpc>
            </a:pPr>
            <a:r>
              <a:rPr lang="en-US" altLang="zh-CN">
                <a:solidFill>
                  <a:srgbClr val="000000"/>
                </a:solidFill>
                <a:latin typeface="Courier New" charset="0"/>
              </a:rPr>
              <a:t>XX</a:t>
            </a:r>
            <a:r>
              <a:rPr lang="zh-CN" altLang="en-US"/>
              <a:t>类型的指针</a:t>
            </a:r>
            <a:endParaRPr lang="en-US" altLang="zh-CN">
              <a:solidFill>
                <a:srgbClr val="000000"/>
              </a:solidFill>
              <a:latin typeface="Courier New" charset="0"/>
            </a:endParaRPr>
          </a:p>
          <a:p>
            <a:pPr eaLnBrk="1">
              <a:lnSpc>
                <a:spcPct val="85000"/>
              </a:lnSpc>
            </a:pPr>
            <a:r>
              <a:rPr lang="zh-CN" altLang="en-US"/>
              <a:t>数组也是一种数据类型</a:t>
            </a:r>
          </a:p>
          <a:p>
            <a:pPr lvl="1" eaLnBrk="1">
              <a:lnSpc>
                <a:spcPct val="85000"/>
              </a:lnSpc>
            </a:pPr>
            <a:r>
              <a:rPr lang="zh-CN" altLang="en-US"/>
              <a:t>是从其它类型派生的类型</a:t>
            </a:r>
          </a:p>
          <a:p>
            <a:pPr lvl="2" eaLnBrk="1">
              <a:lnSpc>
                <a:spcPct val="85000"/>
              </a:lnSpc>
            </a:pPr>
            <a:r>
              <a:rPr lang="zh-CN" altLang="en-US"/>
              <a:t>每个元素都有一个类型</a:t>
            </a:r>
          </a:p>
          <a:p>
            <a:pPr eaLnBrk="1">
              <a:lnSpc>
                <a:spcPct val="85000"/>
              </a:lnSpc>
            </a:pPr>
            <a:r>
              <a:rPr lang="zh-CN" altLang="en-US"/>
              <a:t>任何类型都可以做指针或者数组的</a:t>
            </a:r>
            <a:r>
              <a:rPr lang="zh-CN" altLang="en-US" u="sng"/>
              <a:t>基础类型</a:t>
            </a:r>
          </a:p>
          <a:p>
            <a:pPr lvl="1" eaLnBrk="1">
              <a:lnSpc>
                <a:spcPct val="85000"/>
              </a:lnSpc>
            </a:pPr>
            <a:r>
              <a:rPr lang="zh-CN" altLang="en-US"/>
              <a:t>它们自己也可以做彼此或自己的基础类型</a:t>
            </a:r>
            <a:endParaRPr lang="en-US" altLang="zh-CN"/>
          </a:p>
        </p:txBody>
      </p:sp>
      <p:sp>
        <p:nvSpPr>
          <p:cNvPr id="2" name="日期占位符 1"/>
          <p:cNvSpPr>
            <a:spLocks noGrp="1"/>
          </p:cNvSpPr>
          <p:nvPr>
            <p:ph type="dt" sz="half" idx="10"/>
          </p:nvPr>
        </p:nvSpPr>
        <p:spPr/>
        <p:txBody>
          <a:bodyPr/>
          <a:lstStyle/>
          <a:p>
            <a:fld id="{08C0D2F6-18E0-5F44-A6FC-0B77A92F056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266700" y="333375"/>
            <a:ext cx="8424863" cy="839788"/>
          </a:xfrm>
        </p:spPr>
        <p:txBody>
          <a:bodyPr>
            <a:normAutofit/>
          </a:bodyPr>
          <a:lstStyle/>
          <a:p>
            <a:r>
              <a:rPr lang="zh-CN" altLang="en-US" sz="4000" dirty="0"/>
              <a:t>动态内存分配</a:t>
            </a:r>
          </a:p>
        </p:txBody>
      </p:sp>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64</a:t>
            </a:fld>
            <a:endParaRPr lang="en-US" dirty="0"/>
          </a:p>
        </p:txBody>
      </p:sp>
      <p:sp>
        <p:nvSpPr>
          <p:cNvPr id="5" name="矩形 4"/>
          <p:cNvSpPr/>
          <p:nvPr/>
        </p:nvSpPr>
        <p:spPr>
          <a:xfrm>
            <a:off x="605856" y="1844824"/>
            <a:ext cx="8063814" cy="3139321"/>
          </a:xfrm>
          <a:prstGeom prst="rect">
            <a:avLst/>
          </a:prstGeom>
        </p:spPr>
        <p:txBody>
          <a:bodyPr wrap="square">
            <a:spAutoFit/>
          </a:bodyPr>
          <a:lstStyle/>
          <a:p>
            <a:pPr marL="285750" indent="-285750">
              <a:buFont typeface="Wingdings" charset="2"/>
              <a:buChar char="l"/>
            </a:pPr>
            <a:r>
              <a:rPr lang="zh-CN" altLang="en-US" sz="1800" dirty="0">
                <a:solidFill>
                  <a:srgbClr val="000000"/>
                </a:solidFill>
                <a:effectLst/>
                <a:latin typeface="Verdana" charset="0"/>
              </a:rPr>
              <a:t>内存分为静态内存（栈）和动态内存（堆），静态内存是系统分配的内存，不可更改，常量一般定义在此区域，动态内存为可变内存，因此变量存储在此区域。</a:t>
            </a:r>
            <a:endParaRPr lang="en-US" altLang="zh-CN" sz="1800" dirty="0">
              <a:solidFill>
                <a:srgbClr val="000000"/>
              </a:solidFill>
              <a:effectLst/>
              <a:latin typeface="Verdana" charset="0"/>
            </a:endParaRPr>
          </a:p>
          <a:p>
            <a:pPr marL="285750" indent="-285750">
              <a:buFont typeface="Wingdings" charset="2"/>
              <a:buChar char="l"/>
            </a:pPr>
            <a:endParaRPr lang="en-US" altLang="zh-CN" sz="1800" dirty="0">
              <a:solidFill>
                <a:srgbClr val="000000"/>
              </a:solidFill>
              <a:effectLst/>
              <a:latin typeface="Verdana" charset="0"/>
            </a:endParaRPr>
          </a:p>
          <a:p>
            <a:pPr marL="285750" indent="-285750">
              <a:buFont typeface="Wingdings" charset="2"/>
              <a:buChar char="l"/>
            </a:pPr>
            <a:r>
              <a:rPr lang="zh-CN" altLang="en-US" sz="1800" dirty="0">
                <a:solidFill>
                  <a:srgbClr val="000000"/>
                </a:solidFill>
                <a:effectLst/>
                <a:latin typeface="Verdana" charset="0"/>
              </a:rPr>
              <a:t>所谓的动态内存分配就是按照自己的想法分配内存，避免造成浪费。</a:t>
            </a:r>
            <a:endParaRPr lang="en-US" altLang="zh-CN" sz="1800" dirty="0">
              <a:solidFill>
                <a:srgbClr val="000000"/>
              </a:solidFill>
              <a:effectLst/>
              <a:latin typeface="Verdana" charset="0"/>
            </a:endParaRPr>
          </a:p>
          <a:p>
            <a:pPr marL="285750" indent="-285750">
              <a:buFont typeface="Wingdings" charset="2"/>
              <a:buChar char="l"/>
            </a:pPr>
            <a:endParaRPr lang="en-US" altLang="zh-CN" sz="1800" dirty="0">
              <a:solidFill>
                <a:srgbClr val="000000"/>
              </a:solidFill>
              <a:effectLst/>
              <a:latin typeface="Verdana" charset="0"/>
            </a:endParaRPr>
          </a:p>
          <a:p>
            <a:pPr marL="285750" indent="-285750">
              <a:buFont typeface="Wingdings" charset="2"/>
              <a:buChar char="l"/>
            </a:pPr>
            <a:r>
              <a:rPr lang="zh-CN" altLang="en-US" sz="1800" dirty="0">
                <a:solidFill>
                  <a:srgbClr val="000000"/>
                </a:solidFill>
                <a:effectLst/>
                <a:latin typeface="Verdana" charset="0"/>
              </a:rPr>
              <a:t>比如说我们定义了一个数组</a:t>
            </a:r>
            <a:r>
              <a:rPr lang="en-US" altLang="zh-CN" sz="1800" dirty="0" err="1">
                <a:solidFill>
                  <a:srgbClr val="000000"/>
                </a:solidFill>
                <a:effectLst/>
                <a:latin typeface="Verdana" charset="0"/>
              </a:rPr>
              <a:t>int</a:t>
            </a:r>
            <a:r>
              <a:rPr lang="en-US" altLang="zh-CN" sz="1800" dirty="0">
                <a:solidFill>
                  <a:srgbClr val="000000"/>
                </a:solidFill>
                <a:effectLst/>
                <a:latin typeface="Verdana" charset="0"/>
              </a:rPr>
              <a:t> a[600]</a:t>
            </a:r>
            <a:r>
              <a:rPr lang="zh-CN" altLang="en-US" sz="1800" dirty="0">
                <a:solidFill>
                  <a:srgbClr val="000000"/>
                </a:solidFill>
                <a:effectLst/>
                <a:latin typeface="Verdana" charset="0"/>
              </a:rPr>
              <a:t>但是，实际上我们要用到的只有</a:t>
            </a:r>
            <a:r>
              <a:rPr lang="en-US" altLang="zh-CN" sz="1800" dirty="0">
                <a:solidFill>
                  <a:srgbClr val="000000"/>
                </a:solidFill>
                <a:effectLst/>
                <a:latin typeface="Verdana" charset="0"/>
              </a:rPr>
              <a:t>100</a:t>
            </a:r>
            <a:r>
              <a:rPr lang="zh-CN" altLang="en-US" sz="1800" dirty="0">
                <a:solidFill>
                  <a:srgbClr val="000000"/>
                </a:solidFill>
                <a:effectLst/>
                <a:latin typeface="Verdana" charset="0"/>
              </a:rPr>
              <a:t>个</a:t>
            </a:r>
            <a:r>
              <a:rPr lang="en-US" altLang="zh-CN" sz="1800" dirty="0" err="1">
                <a:solidFill>
                  <a:srgbClr val="000000"/>
                </a:solidFill>
                <a:effectLst/>
                <a:latin typeface="Verdana" charset="0"/>
              </a:rPr>
              <a:t>int</a:t>
            </a:r>
            <a:r>
              <a:rPr lang="zh-CN" altLang="en-US" sz="1800" dirty="0">
                <a:solidFill>
                  <a:srgbClr val="000000"/>
                </a:solidFill>
                <a:effectLst/>
                <a:latin typeface="Verdana" charset="0"/>
              </a:rPr>
              <a:t>，多余的空间创造出来就浪费了，而且在许多时候，我们并不知道最多要分配多少内存</a:t>
            </a:r>
            <a:endParaRPr lang="en-US" altLang="zh-CN" sz="1800" dirty="0">
              <a:solidFill>
                <a:srgbClr val="000000"/>
              </a:solidFill>
              <a:effectLst/>
              <a:latin typeface="Verdana" charset="0"/>
            </a:endParaRPr>
          </a:p>
          <a:p>
            <a:pPr marL="285750" indent="-285750">
              <a:buFont typeface="Wingdings" charset="2"/>
              <a:buChar char="l"/>
            </a:pPr>
            <a:endParaRPr lang="en-US" altLang="zh-CN" sz="1800" dirty="0">
              <a:solidFill>
                <a:srgbClr val="000000"/>
              </a:solidFill>
              <a:effectLst/>
              <a:latin typeface="Verdana" charset="0"/>
            </a:endParaRPr>
          </a:p>
          <a:p>
            <a:pPr marL="285750" indent="-285750">
              <a:buFont typeface="Wingdings" charset="2"/>
              <a:buChar char="l"/>
            </a:pPr>
            <a:r>
              <a:rPr lang="zh-CN" altLang="en-US" sz="1800" dirty="0">
                <a:solidFill>
                  <a:srgbClr val="000000"/>
                </a:solidFill>
                <a:effectLst/>
                <a:latin typeface="Verdana" charset="0"/>
              </a:rPr>
              <a:t>可以用</a:t>
            </a:r>
            <a:r>
              <a:rPr lang="en-US" altLang="zh-CN" sz="1800" dirty="0" err="1">
                <a:solidFill>
                  <a:srgbClr val="000000"/>
                </a:solidFill>
                <a:effectLst/>
                <a:latin typeface="Verdana" charset="0"/>
              </a:rPr>
              <a:t>malloc</a:t>
            </a:r>
            <a:r>
              <a:rPr lang="en-US" altLang="zh-CN" sz="1800" dirty="0">
                <a:solidFill>
                  <a:srgbClr val="000000"/>
                </a:solidFill>
                <a:effectLst/>
                <a:latin typeface="Verdana" charset="0"/>
              </a:rPr>
              <a:t>()</a:t>
            </a:r>
            <a:r>
              <a:rPr lang="zh-CN" altLang="en-US" sz="1800" dirty="0">
                <a:solidFill>
                  <a:srgbClr val="000000"/>
                </a:solidFill>
                <a:effectLst/>
                <a:latin typeface="Verdana" charset="0"/>
              </a:rPr>
              <a:t>来分配和</a:t>
            </a:r>
            <a:r>
              <a:rPr lang="en-US" altLang="zh-CN" sz="1800" dirty="0">
                <a:solidFill>
                  <a:srgbClr val="000000"/>
                </a:solidFill>
                <a:effectLst/>
                <a:latin typeface="Verdana" charset="0"/>
              </a:rPr>
              <a:t>free()</a:t>
            </a:r>
            <a:r>
              <a:rPr lang="zh-CN" altLang="en-US" sz="1800" dirty="0">
                <a:solidFill>
                  <a:srgbClr val="000000"/>
                </a:solidFill>
                <a:effectLst/>
                <a:latin typeface="Verdana" charset="0"/>
              </a:rPr>
              <a:t>释放部分内存。</a:t>
            </a:r>
            <a:endParaRPr lang="zh-CN" altLang="en-US" sz="1800" b="0" i="0" dirty="0">
              <a:solidFill>
                <a:srgbClr val="000000"/>
              </a:solidFill>
              <a:effectLst/>
              <a:latin typeface="Verdana" charset="0"/>
            </a:endParaRPr>
          </a:p>
        </p:txBody>
      </p:sp>
    </p:spTree>
    <p:extLst>
      <p:ext uri="{BB962C8B-B14F-4D97-AF65-F5344CB8AC3E}">
        <p14:creationId xmlns:p14="http://schemas.microsoft.com/office/powerpoint/2010/main" val="2000165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266700" y="333375"/>
            <a:ext cx="8424863" cy="839788"/>
          </a:xfrm>
        </p:spPr>
        <p:txBody>
          <a:bodyPr>
            <a:normAutofit/>
          </a:bodyPr>
          <a:lstStyle/>
          <a:p>
            <a:r>
              <a:rPr lang="en-US" altLang="zh-CN" sz="4000" dirty="0" err="1"/>
              <a:t>Malloc</a:t>
            </a:r>
            <a:r>
              <a:rPr lang="zh-CN" altLang="en-US" sz="4000" dirty="0"/>
              <a:t>基本用法</a:t>
            </a:r>
          </a:p>
        </p:txBody>
      </p:sp>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65</a:t>
            </a:fld>
            <a:endParaRPr lang="en-US" dirty="0"/>
          </a:p>
        </p:txBody>
      </p:sp>
      <p:sp>
        <p:nvSpPr>
          <p:cNvPr id="4" name="矩形 3"/>
          <p:cNvSpPr/>
          <p:nvPr/>
        </p:nvSpPr>
        <p:spPr>
          <a:xfrm>
            <a:off x="919686" y="1484784"/>
            <a:ext cx="7468738" cy="3293209"/>
          </a:xfrm>
          <a:prstGeom prst="rect">
            <a:avLst/>
          </a:prstGeom>
        </p:spPr>
        <p:txBody>
          <a:bodyPr wrap="square">
            <a:spAutoFit/>
          </a:bodyPr>
          <a:lstStyle/>
          <a:p>
            <a:pPr>
              <a:buFont typeface="+mj-lt"/>
              <a:buAutoNum type="arabicPeriod"/>
            </a:pPr>
            <a:r>
              <a:rPr lang="zh-CN" altLang="en-US" sz="1600" b="1" dirty="0">
                <a:solidFill>
                  <a:srgbClr val="2E8B57"/>
                </a:solidFill>
                <a:effectLst/>
                <a:latin typeface="Consolas" charset="0"/>
              </a:rPr>
              <a:t>  </a:t>
            </a:r>
            <a:r>
              <a:rPr lang="en-US" altLang="zh-CN" sz="1600" b="1" dirty="0" err="1">
                <a:solidFill>
                  <a:srgbClr val="2E8B57"/>
                </a:solidFill>
                <a:effectLst/>
                <a:latin typeface="Consolas" charset="0"/>
              </a:rPr>
              <a:t>int</a:t>
            </a:r>
            <a:r>
              <a:rPr lang="zh-CN" altLang="en-US" sz="1600" dirty="0">
                <a:solidFill>
                  <a:srgbClr val="000000"/>
                </a:solidFill>
                <a:effectLst/>
                <a:latin typeface="Consolas" charset="0"/>
              </a:rPr>
              <a:t> </a:t>
            </a:r>
            <a:r>
              <a:rPr lang="en-US" altLang="zh-CN" sz="1600" dirty="0">
                <a:solidFill>
                  <a:srgbClr val="000000"/>
                </a:solidFill>
                <a:effectLst/>
                <a:latin typeface="Consolas" charset="0"/>
              </a:rPr>
              <a:t>main(</a:t>
            </a:r>
            <a:r>
              <a:rPr lang="en-US" altLang="zh-CN" sz="1600" b="1" dirty="0">
                <a:solidFill>
                  <a:srgbClr val="006699"/>
                </a:solidFill>
                <a:effectLst/>
                <a:latin typeface="Consolas" charset="0"/>
              </a:rPr>
              <a:t>void</a:t>
            </a:r>
            <a:r>
              <a:rPr lang="en-US" altLang="zh-CN"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b="1" dirty="0" err="1">
                <a:solidFill>
                  <a:srgbClr val="2E8B57"/>
                </a:solidFill>
                <a:effectLst/>
                <a:latin typeface="Consolas" charset="0"/>
              </a:rPr>
              <a:t>int</a:t>
            </a:r>
            <a:r>
              <a:rPr lang="zh-CN" altLang="en-US" sz="1600" dirty="0">
                <a:solidFill>
                  <a:srgbClr val="000000"/>
                </a:solidFill>
                <a:effectLst/>
                <a:latin typeface="Consolas" charset="0"/>
              </a:rPr>
              <a:t> </a:t>
            </a:r>
            <a:r>
              <a:rPr lang="en-US" altLang="zh-CN" sz="1600" dirty="0" err="1">
                <a:solidFill>
                  <a:srgbClr val="000000"/>
                </a:solidFill>
                <a:effectLst/>
                <a:latin typeface="Consolas" charset="0"/>
              </a:rPr>
              <a:t>i</a:t>
            </a:r>
            <a:r>
              <a:rPr lang="en-US" altLang="zh-CN" sz="1600" dirty="0">
                <a:solidFill>
                  <a:srgbClr val="000000"/>
                </a:solidFill>
                <a:effectLst/>
                <a:latin typeface="Consolas" charset="0"/>
              </a:rPr>
              <a:t> = 5; </a:t>
            </a:r>
            <a:r>
              <a:rPr lang="en-US" altLang="zh-CN" sz="1600" dirty="0">
                <a:solidFill>
                  <a:srgbClr val="008200"/>
                </a:solidFill>
                <a:effectLst/>
                <a:latin typeface="Consolas" charset="0"/>
              </a:rPr>
              <a:t>//</a:t>
            </a:r>
            <a:r>
              <a:rPr lang="zh-CN" altLang="en-US" sz="1600" dirty="0">
                <a:solidFill>
                  <a:srgbClr val="008200"/>
                </a:solidFill>
                <a:effectLst/>
                <a:latin typeface="Consolas" charset="0"/>
              </a:rPr>
              <a:t>分配了</a:t>
            </a:r>
            <a:r>
              <a:rPr lang="en-US" altLang="zh-CN" sz="1600" dirty="0">
                <a:solidFill>
                  <a:srgbClr val="008200"/>
                </a:solidFill>
                <a:effectLst/>
                <a:latin typeface="Consolas" charset="0"/>
              </a:rPr>
              <a:t>4</a:t>
            </a:r>
            <a:r>
              <a:rPr lang="zh-CN" altLang="en-US" sz="1600" dirty="0">
                <a:solidFill>
                  <a:srgbClr val="008200"/>
                </a:solidFill>
                <a:effectLst/>
                <a:latin typeface="Consolas" charset="0"/>
              </a:rPr>
              <a:t>个字节 静态分配</a:t>
            </a:r>
            <a:r>
              <a:rPr lang="zh-CN" altLang="en-US"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b="1" dirty="0" err="1">
                <a:solidFill>
                  <a:srgbClr val="2E8B57"/>
                </a:solidFill>
                <a:effectLst/>
                <a:latin typeface="Consolas" charset="0"/>
              </a:rPr>
              <a:t>int</a:t>
            </a:r>
            <a:r>
              <a:rPr lang="zh-CN" altLang="en-US" sz="1600" dirty="0">
                <a:solidFill>
                  <a:srgbClr val="000000"/>
                </a:solidFill>
                <a:effectLst/>
                <a:latin typeface="Consolas" charset="0"/>
              </a:rPr>
              <a:t> * </a:t>
            </a:r>
            <a:r>
              <a:rPr lang="en-US" altLang="zh-CN" sz="1600" dirty="0">
                <a:solidFill>
                  <a:srgbClr val="000000"/>
                </a:solidFill>
                <a:effectLst/>
                <a:latin typeface="Consolas" charset="0"/>
              </a:rPr>
              <a:t>p = (</a:t>
            </a:r>
            <a:r>
              <a:rPr lang="en-US" altLang="zh-CN" sz="1600" b="1" dirty="0" err="1">
                <a:solidFill>
                  <a:srgbClr val="2E8B57"/>
                </a:solidFill>
                <a:effectLst/>
                <a:latin typeface="Consolas" charset="0"/>
              </a:rPr>
              <a:t>int</a:t>
            </a:r>
            <a:r>
              <a:rPr lang="zh-CN" altLang="en-US" sz="1600" dirty="0">
                <a:solidFill>
                  <a:srgbClr val="000000"/>
                </a:solidFill>
                <a:effectLst/>
                <a:latin typeface="Consolas" charset="0"/>
              </a:rPr>
              <a:t> *</a:t>
            </a:r>
            <a:r>
              <a:rPr lang="en-US" altLang="zh-CN" sz="1600" dirty="0">
                <a:solidFill>
                  <a:srgbClr val="000000"/>
                </a:solidFill>
                <a:effectLst/>
                <a:latin typeface="Consolas" charset="0"/>
              </a:rPr>
              <a:t>)</a:t>
            </a:r>
            <a:r>
              <a:rPr lang="en-US" altLang="zh-CN" sz="1600" dirty="0" err="1">
                <a:solidFill>
                  <a:srgbClr val="000000"/>
                </a:solidFill>
                <a:effectLst/>
                <a:latin typeface="Consolas" charset="0"/>
              </a:rPr>
              <a:t>malloc</a:t>
            </a:r>
            <a:r>
              <a:rPr lang="en-US" altLang="zh-CN" sz="1600" dirty="0">
                <a:solidFill>
                  <a:srgbClr val="000000"/>
                </a:solidFill>
                <a:effectLst/>
                <a:latin typeface="Consolas" charset="0"/>
              </a:rPr>
              <a:t>(</a:t>
            </a:r>
            <a:r>
              <a:rPr lang="en-US" altLang="zh-CN" sz="1600" b="1" dirty="0" err="1">
                <a:solidFill>
                  <a:srgbClr val="006699"/>
                </a:solidFill>
                <a:effectLst/>
                <a:latin typeface="Consolas" charset="0"/>
              </a:rPr>
              <a:t>sizeof</a:t>
            </a:r>
            <a:r>
              <a:rPr lang="en-US" altLang="zh-CN" sz="1600" dirty="0">
                <a:solidFill>
                  <a:srgbClr val="000000"/>
                </a:solidFill>
                <a:effectLst/>
                <a:latin typeface="Consolas" charset="0"/>
              </a:rPr>
              <a:t>(4));</a:t>
            </a:r>
            <a:r>
              <a:rPr lang="en-US" altLang="zh-CN" sz="1600" dirty="0">
                <a:solidFill>
                  <a:srgbClr val="008200"/>
                </a:solidFill>
                <a:effectLst/>
                <a:latin typeface="Consolas" charset="0"/>
              </a:rPr>
              <a:t>//</a:t>
            </a:r>
            <a:r>
              <a:rPr lang="zh-CN" altLang="en-US" sz="1600" dirty="0">
                <a:solidFill>
                  <a:srgbClr val="008200"/>
                </a:solidFill>
                <a:effectLst/>
                <a:latin typeface="Consolas" charset="0"/>
              </a:rPr>
              <a:t>指针变量</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为  静态分配</a:t>
            </a:r>
            <a:r>
              <a:rPr lang="en-US" altLang="zh-CN" sz="1600" dirty="0">
                <a:solidFill>
                  <a:srgbClr val="008200"/>
                </a:solidFill>
                <a:effectLst/>
                <a:latin typeface="Consolas" charset="0"/>
              </a:rPr>
              <a:t>,</a:t>
            </a:r>
            <a:r>
              <a:rPr lang="en-US" altLang="zh-CN" sz="1600" dirty="0" err="1">
                <a:solidFill>
                  <a:srgbClr val="008200"/>
                </a:solidFill>
                <a:effectLst/>
                <a:latin typeface="Consolas" charset="0"/>
              </a:rPr>
              <a:t>malloc</a:t>
            </a:r>
            <a:r>
              <a:rPr lang="zh-CN" altLang="en-US" sz="1600" dirty="0">
                <a:solidFill>
                  <a:srgbClr val="008200"/>
                </a:solidFill>
                <a:effectLst/>
                <a:latin typeface="Consolas" charset="0"/>
              </a:rPr>
              <a:t>开辟的空间为动态分配</a:t>
            </a:r>
            <a:r>
              <a:rPr lang="zh-CN" altLang="en-US"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dirty="0">
                <a:solidFill>
                  <a:srgbClr val="000000"/>
                </a:solidFill>
                <a:effectLst/>
                <a:latin typeface="Consolas" charset="0"/>
              </a:rPr>
              <a:t>p = 5; </a:t>
            </a:r>
            <a:r>
              <a:rPr lang="en-US" altLang="zh-CN" sz="1600" dirty="0">
                <a:solidFill>
                  <a:srgbClr val="008200"/>
                </a:solidFill>
                <a:effectLst/>
                <a:latin typeface="Consolas" charset="0"/>
              </a:rPr>
              <a:t>//*p </a:t>
            </a:r>
            <a:r>
              <a:rPr lang="zh-CN" altLang="en-US" sz="1600" dirty="0">
                <a:solidFill>
                  <a:srgbClr val="008200"/>
                </a:solidFill>
                <a:effectLst/>
                <a:latin typeface="Consolas" charset="0"/>
              </a:rPr>
              <a:t>代表的就是一个</a:t>
            </a:r>
            <a:r>
              <a:rPr lang="en-US" altLang="zh-CN" sz="1600" dirty="0" err="1">
                <a:solidFill>
                  <a:srgbClr val="008200"/>
                </a:solidFill>
                <a:effectLst/>
                <a:latin typeface="Consolas" charset="0"/>
              </a:rPr>
              <a:t>int</a:t>
            </a:r>
            <a:r>
              <a:rPr lang="zh-CN" altLang="en-US" sz="1600" dirty="0">
                <a:solidFill>
                  <a:srgbClr val="008200"/>
                </a:solidFill>
                <a:effectLst/>
                <a:latin typeface="Consolas" charset="0"/>
              </a:rPr>
              <a:t>变量</a:t>
            </a:r>
            <a:r>
              <a:rPr lang="en-US" altLang="zh-CN" sz="1600" dirty="0">
                <a:solidFill>
                  <a:srgbClr val="008200"/>
                </a:solidFill>
                <a:effectLst/>
                <a:latin typeface="Consolas" charset="0"/>
              </a:rPr>
              <a:t>,</a:t>
            </a:r>
            <a:r>
              <a:rPr lang="zh-CN" altLang="en-US" sz="1600" dirty="0">
                <a:solidFill>
                  <a:srgbClr val="008200"/>
                </a:solidFill>
                <a:effectLst/>
                <a:latin typeface="Consolas" charset="0"/>
              </a:rPr>
              <a:t>指针变量</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表示是一个以</a:t>
            </a:r>
            <a:r>
              <a:rPr lang="en-US" altLang="zh-CN" sz="1600" dirty="0" err="1">
                <a:solidFill>
                  <a:srgbClr val="008200"/>
                </a:solidFill>
                <a:effectLst/>
                <a:latin typeface="Consolas" charset="0"/>
              </a:rPr>
              <a:t>int</a:t>
            </a:r>
            <a:r>
              <a:rPr lang="zh-CN" altLang="en-US" sz="1600" dirty="0">
                <a:solidFill>
                  <a:srgbClr val="008200"/>
                </a:solidFill>
                <a:effectLst/>
                <a:latin typeface="Consolas" charset="0"/>
              </a:rPr>
              <a:t>类型的地址为内容的变量</a:t>
            </a:r>
            <a:r>
              <a:rPr lang="zh-CN" altLang="en-US"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dirty="0">
                <a:solidFill>
                  <a:srgbClr val="000000"/>
                </a:solidFill>
                <a:effectLst/>
                <a:latin typeface="Consolas" charset="0"/>
              </a:rPr>
              <a:t>free(p); </a:t>
            </a:r>
            <a:r>
              <a:rPr lang="en-US" altLang="zh-CN" sz="1600" dirty="0">
                <a:solidFill>
                  <a:srgbClr val="008200"/>
                </a:solidFill>
                <a:effectLst/>
                <a:latin typeface="Consolas" charset="0"/>
              </a:rPr>
              <a:t>//</a:t>
            </a:r>
            <a:r>
              <a:rPr lang="en-US" altLang="zh-CN" sz="1600" dirty="0" err="1">
                <a:solidFill>
                  <a:srgbClr val="008200"/>
                </a:solidFill>
                <a:effectLst/>
                <a:latin typeface="Consolas" charset="0"/>
              </a:rPr>
              <a:t>freep</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表示把</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所指向的内存给释放掉</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本身的内存是静态的，不能由程序员手动释放</a:t>
            </a:r>
            <a:r>
              <a:rPr lang="zh-CN" altLang="en-US"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本身的内存只能在</a:t>
            </a:r>
            <a:r>
              <a:rPr lang="en-US" altLang="zh-CN" sz="1600" dirty="0">
                <a:solidFill>
                  <a:srgbClr val="008200"/>
                </a:solidFill>
                <a:effectLst/>
                <a:latin typeface="Consolas" charset="0"/>
              </a:rPr>
              <a:t>p</a:t>
            </a:r>
            <a:r>
              <a:rPr lang="zh-CN" altLang="en-US" sz="1600" dirty="0">
                <a:solidFill>
                  <a:srgbClr val="008200"/>
                </a:solidFill>
                <a:effectLst/>
                <a:latin typeface="Consolas" charset="0"/>
              </a:rPr>
              <a:t>变量所在的函数运行终止时由系统自动释放 </a:t>
            </a:r>
            <a:r>
              <a:rPr lang="zh-CN" altLang="en-US" sz="1600" dirty="0">
                <a:solidFill>
                  <a:srgbClr val="000000"/>
                </a:solidFill>
                <a:effectLst/>
                <a:latin typeface="Consolas" charset="0"/>
              </a:rPr>
              <a:t>  </a:t>
            </a:r>
            <a:endParaRPr lang="zh-CN" altLang="en-US" sz="1600" dirty="0">
              <a:solidFill>
                <a:srgbClr val="5C5C5C"/>
              </a:solidFill>
              <a:effectLst/>
              <a:latin typeface="Consolas" charset="0"/>
            </a:endParaRPr>
          </a:p>
          <a:p>
            <a:pPr>
              <a:buFont typeface="+mj-lt"/>
              <a:buAutoNum type="arabicPeriod"/>
            </a:pPr>
            <a:r>
              <a:rPr lang="zh-CN" altLang="en-US" sz="1600" dirty="0">
                <a:solidFill>
                  <a:srgbClr val="000000"/>
                </a:solidFill>
                <a:effectLst/>
                <a:latin typeface="Consolas" charset="0"/>
              </a:rPr>
              <a:t>    </a:t>
            </a:r>
            <a:r>
              <a:rPr lang="en-US" altLang="zh-CN" sz="1600" b="1" dirty="0">
                <a:solidFill>
                  <a:srgbClr val="006699"/>
                </a:solidFill>
                <a:effectLst/>
                <a:latin typeface="Consolas" charset="0"/>
              </a:rPr>
              <a:t>return</a:t>
            </a:r>
            <a:r>
              <a:rPr lang="zh-CN" altLang="en-US" sz="1600" dirty="0">
                <a:solidFill>
                  <a:srgbClr val="000000"/>
                </a:solidFill>
                <a:effectLst/>
                <a:latin typeface="Consolas" charset="0"/>
              </a:rPr>
              <a:t> </a:t>
            </a:r>
            <a:r>
              <a:rPr lang="en-US" altLang="zh-CN" sz="1600" dirty="0">
                <a:solidFill>
                  <a:srgbClr val="000000"/>
                </a:solidFill>
                <a:effectLst/>
                <a:latin typeface="Consolas" charset="0"/>
              </a:rPr>
              <a:t>0;  </a:t>
            </a:r>
            <a:endParaRPr lang="zh-CN" altLang="en-US" sz="1600" dirty="0">
              <a:solidFill>
                <a:srgbClr val="5C5C5C"/>
              </a:solidFill>
              <a:effectLst/>
              <a:latin typeface="Consolas" charset="0"/>
            </a:endParaRPr>
          </a:p>
          <a:p>
            <a:pPr>
              <a:buFont typeface="+mj-lt"/>
              <a:buAutoNum type="arabicPeriod"/>
            </a:pPr>
            <a:r>
              <a:rPr lang="en-US" altLang="zh-CN" sz="1600" dirty="0">
                <a:solidFill>
                  <a:srgbClr val="000000"/>
                </a:solidFill>
                <a:effectLst/>
                <a:latin typeface="Consolas" charset="0"/>
              </a:rPr>
              <a:t>}</a:t>
            </a:r>
            <a:endParaRPr lang="zh-CN" altLang="en-US" sz="1600" b="0" i="0" dirty="0">
              <a:solidFill>
                <a:srgbClr val="5C5C5C"/>
              </a:solidFill>
              <a:effectLst/>
              <a:latin typeface="Consolas" charset="0"/>
            </a:endParaRPr>
          </a:p>
        </p:txBody>
      </p:sp>
    </p:spTree>
    <p:extLst>
      <p:ext uri="{BB962C8B-B14F-4D97-AF65-F5344CB8AC3E}">
        <p14:creationId xmlns:p14="http://schemas.microsoft.com/office/powerpoint/2010/main" val="1792773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266700" y="333375"/>
            <a:ext cx="8424863" cy="839788"/>
          </a:xfrm>
        </p:spPr>
        <p:txBody>
          <a:bodyPr>
            <a:normAutofit/>
          </a:bodyPr>
          <a:lstStyle/>
          <a:p>
            <a:r>
              <a:rPr lang="en-US" altLang="zh-CN" sz="4000" dirty="0" err="1"/>
              <a:t>Malloc</a:t>
            </a:r>
            <a:r>
              <a:rPr lang="zh-CN" altLang="en-US" sz="4000" dirty="0"/>
              <a:t>与二维指针</a:t>
            </a:r>
          </a:p>
        </p:txBody>
      </p:sp>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66</a:t>
            </a:fld>
            <a:endParaRPr lang="en-US" dirty="0"/>
          </a:p>
        </p:txBody>
      </p:sp>
      <p:pic>
        <p:nvPicPr>
          <p:cNvPr id="10" name="图片 9"/>
          <p:cNvPicPr>
            <a:picLocks noChangeAspect="1"/>
          </p:cNvPicPr>
          <p:nvPr/>
        </p:nvPicPr>
        <p:blipFill>
          <a:blip r:embed="rId3"/>
          <a:stretch>
            <a:fillRect/>
          </a:stretch>
        </p:blipFill>
        <p:spPr>
          <a:xfrm>
            <a:off x="0" y="1957677"/>
            <a:ext cx="9144000" cy="2942646"/>
          </a:xfrm>
          <a:prstGeom prst="rect">
            <a:avLst/>
          </a:prstGeom>
        </p:spPr>
      </p:pic>
    </p:spTree>
    <p:extLst>
      <p:ext uri="{BB962C8B-B14F-4D97-AF65-F5344CB8AC3E}">
        <p14:creationId xmlns:p14="http://schemas.microsoft.com/office/powerpoint/2010/main" val="1547684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67</a:t>
            </a:fld>
            <a:endParaRPr lang="en-US" dirty="0"/>
          </a:p>
        </p:txBody>
      </p:sp>
      <p:pic>
        <p:nvPicPr>
          <p:cNvPr id="5" name="图片 4"/>
          <p:cNvPicPr>
            <a:picLocks noChangeAspect="1"/>
          </p:cNvPicPr>
          <p:nvPr/>
        </p:nvPicPr>
        <p:blipFill>
          <a:blip r:embed="rId3"/>
          <a:stretch>
            <a:fillRect/>
          </a:stretch>
        </p:blipFill>
        <p:spPr>
          <a:xfrm>
            <a:off x="0" y="1492250"/>
            <a:ext cx="9144000" cy="3873500"/>
          </a:xfrm>
          <a:prstGeom prst="rect">
            <a:avLst/>
          </a:prstGeom>
        </p:spPr>
      </p:pic>
    </p:spTree>
    <p:extLst>
      <p:ext uri="{BB962C8B-B14F-4D97-AF65-F5344CB8AC3E}">
        <p14:creationId xmlns:p14="http://schemas.microsoft.com/office/powerpoint/2010/main" val="1733198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68</a:t>
            </a:fld>
            <a:endParaRPr lang="en-US" dirty="0"/>
          </a:p>
        </p:txBody>
      </p:sp>
      <p:pic>
        <p:nvPicPr>
          <p:cNvPr id="6" name="图片 5"/>
          <p:cNvPicPr>
            <a:picLocks noChangeAspect="1"/>
          </p:cNvPicPr>
          <p:nvPr/>
        </p:nvPicPr>
        <p:blipFill>
          <a:blip r:embed="rId3"/>
          <a:stretch>
            <a:fillRect/>
          </a:stretch>
        </p:blipFill>
        <p:spPr>
          <a:xfrm>
            <a:off x="0" y="1332419"/>
            <a:ext cx="9144000" cy="4193162"/>
          </a:xfrm>
          <a:prstGeom prst="rect">
            <a:avLst/>
          </a:prstGeom>
        </p:spPr>
      </p:pic>
    </p:spTree>
    <p:extLst>
      <p:ext uri="{BB962C8B-B14F-4D97-AF65-F5344CB8AC3E}">
        <p14:creationId xmlns:p14="http://schemas.microsoft.com/office/powerpoint/2010/main" val="1398635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69</a:t>
            </a:fld>
            <a:endParaRPr lang="en-US" dirty="0"/>
          </a:p>
        </p:txBody>
      </p:sp>
      <p:pic>
        <p:nvPicPr>
          <p:cNvPr id="6" name="图片 5"/>
          <p:cNvPicPr>
            <a:picLocks noChangeAspect="1"/>
          </p:cNvPicPr>
          <p:nvPr/>
        </p:nvPicPr>
        <p:blipFill>
          <a:blip r:embed="rId3"/>
          <a:stretch>
            <a:fillRect/>
          </a:stretch>
        </p:blipFill>
        <p:spPr>
          <a:xfrm>
            <a:off x="0" y="563415"/>
            <a:ext cx="9144000" cy="5731169"/>
          </a:xfrm>
          <a:prstGeom prst="rect">
            <a:avLst/>
          </a:prstGeom>
        </p:spPr>
      </p:pic>
    </p:spTree>
    <p:extLst>
      <p:ext uri="{BB962C8B-B14F-4D97-AF65-F5344CB8AC3E}">
        <p14:creationId xmlns:p14="http://schemas.microsoft.com/office/powerpoint/2010/main" val="156702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rPr>
              <a:t>指针（</a:t>
            </a:r>
            <a:r>
              <a:rPr lang="en-US" altLang="zh-CN">
                <a:effectLst>
                  <a:outerShdw blurRad="38100" dist="38100" dir="2700000" algn="tl">
                    <a:srgbClr val="DDDDDD"/>
                  </a:outerShdw>
                </a:effectLst>
              </a:rPr>
              <a:t>Pointer</a:t>
            </a:r>
            <a:r>
              <a:rPr lang="zh-CN" altLang="en-US">
                <a:effectLst>
                  <a:outerShdw blurRad="38100" dist="38100" dir="2700000" algn="tl">
                    <a:srgbClr val="DDDDDD"/>
                  </a:outerShdw>
                </a:effectLst>
              </a:rPr>
              <a:t>）</a:t>
            </a:r>
          </a:p>
        </p:txBody>
      </p:sp>
      <p:sp>
        <p:nvSpPr>
          <p:cNvPr id="3" name="内容占位符 2"/>
          <p:cNvSpPr>
            <a:spLocks noGrp="1"/>
          </p:cNvSpPr>
          <p:nvPr>
            <p:ph idx="1"/>
          </p:nvPr>
        </p:nvSpPr>
        <p:spPr/>
        <p:txBody>
          <a:bodyPr/>
          <a:lstStyle/>
          <a:p>
            <a:pPr>
              <a:lnSpc>
                <a:spcPct val="85000"/>
              </a:lnSpc>
            </a:pPr>
            <a:r>
              <a:rPr lang="zh-CN" altLang="en-US"/>
              <a:t>指针变量的</a:t>
            </a:r>
            <a:r>
              <a:rPr lang="zh-CN" altLang="en-US">
                <a:solidFill>
                  <a:srgbClr val="C00000"/>
                </a:solidFill>
              </a:rPr>
              <a:t>初始化</a:t>
            </a:r>
            <a:endParaRPr lang="en-US" altLang="zh-CN">
              <a:solidFill>
                <a:srgbClr val="C00000"/>
              </a:solidFill>
            </a:endParaRPr>
          </a:p>
          <a:p>
            <a:pPr>
              <a:lnSpc>
                <a:spcPct val="85000"/>
              </a:lnSpc>
              <a:buFont typeface="Monotype Sorts" charset="2"/>
              <a:buNone/>
            </a:pPr>
            <a:r>
              <a:rPr lang="en-US" altLang="zh-CN">
                <a:solidFill>
                  <a:srgbClr val="0033CC"/>
                </a:solidFill>
              </a:rPr>
              <a:t>                        int   </a:t>
            </a:r>
            <a:r>
              <a:rPr lang="en-US" altLang="zh-CN">
                <a:solidFill>
                  <a:srgbClr val="000000"/>
                </a:solidFill>
              </a:rPr>
              <a:t>i;</a:t>
            </a:r>
            <a:br>
              <a:rPr lang="en-US" altLang="zh-CN">
                <a:solidFill>
                  <a:srgbClr val="000000"/>
                </a:solidFill>
              </a:rPr>
            </a:br>
            <a:r>
              <a:rPr lang="en-US" altLang="zh-CN">
                <a:solidFill>
                  <a:srgbClr val="000000"/>
                </a:solidFill>
              </a:rPr>
              <a:t>                     p = &amp;i;</a:t>
            </a:r>
          </a:p>
          <a:p>
            <a:pPr lvl="1">
              <a:lnSpc>
                <a:spcPct val="85000"/>
              </a:lnSpc>
            </a:pPr>
            <a:r>
              <a:rPr lang="zh-CN" altLang="en-US">
                <a:solidFill>
                  <a:srgbClr val="000000"/>
                </a:solidFill>
              </a:rPr>
              <a:t>称</a:t>
            </a:r>
            <a:r>
              <a:rPr lang="en-US" altLang="zh-CN">
                <a:solidFill>
                  <a:srgbClr val="000000"/>
                </a:solidFill>
              </a:rPr>
              <a:t>p</a:t>
            </a:r>
            <a:r>
              <a:rPr lang="zh-CN" altLang="en-US">
                <a:solidFill>
                  <a:srgbClr val="000000"/>
                </a:solidFill>
              </a:rPr>
              <a:t>指向</a:t>
            </a:r>
            <a:r>
              <a:rPr lang="en-US" altLang="zh-CN">
                <a:solidFill>
                  <a:srgbClr val="000000"/>
                </a:solidFill>
              </a:rPr>
              <a:t>i</a:t>
            </a:r>
            <a:r>
              <a:rPr lang="zh-CN" altLang="en-US">
                <a:solidFill>
                  <a:srgbClr val="000000"/>
                </a:solidFill>
              </a:rPr>
              <a:t>。</a:t>
            </a:r>
            <a:endParaRPr lang="en-US" altLang="zh-CN">
              <a:solidFill>
                <a:srgbClr val="000000"/>
              </a:solidFill>
            </a:endParaRPr>
          </a:p>
          <a:p>
            <a:pPr lvl="1">
              <a:lnSpc>
                <a:spcPct val="85000"/>
              </a:lnSpc>
            </a:pPr>
            <a:endParaRPr lang="en-US" altLang="zh-CN">
              <a:solidFill>
                <a:srgbClr val="000000"/>
              </a:solidFill>
            </a:endParaRPr>
          </a:p>
          <a:p>
            <a:pPr lvl="1">
              <a:lnSpc>
                <a:spcPct val="85000"/>
              </a:lnSpc>
            </a:pPr>
            <a:r>
              <a:rPr lang="en-US" altLang="zh-CN">
                <a:solidFill>
                  <a:srgbClr val="000000"/>
                </a:solidFill>
              </a:rPr>
              <a:t>p</a:t>
            </a:r>
            <a:r>
              <a:rPr lang="zh-CN" altLang="en-US"/>
              <a:t>可以动态（任意）地指向不同内存</a:t>
            </a:r>
          </a:p>
          <a:p>
            <a:pPr lvl="2">
              <a:lnSpc>
                <a:spcPct val="85000"/>
              </a:lnSpc>
            </a:pPr>
            <a:r>
              <a:rPr lang="en-US" altLang="zh-CN">
                <a:solidFill>
                  <a:srgbClr val="000000"/>
                </a:solidFill>
              </a:rPr>
              <a:t> </a:t>
            </a:r>
            <a:r>
              <a:rPr lang="en-US" altLang="zh-CN">
                <a:solidFill>
                  <a:srgbClr val="0033CC"/>
                </a:solidFill>
              </a:rPr>
              <a:t>int</a:t>
            </a:r>
            <a:r>
              <a:rPr lang="en-US" altLang="zh-CN">
                <a:solidFill>
                  <a:srgbClr val="000000"/>
                </a:solidFill>
              </a:rPr>
              <a:t>  k;  p = &amp;k;</a:t>
            </a:r>
          </a:p>
          <a:p>
            <a:pPr lvl="2">
              <a:lnSpc>
                <a:spcPct val="85000"/>
              </a:lnSpc>
            </a:pPr>
            <a:r>
              <a:rPr lang="en-US" altLang="zh-CN">
                <a:solidFill>
                  <a:srgbClr val="000000"/>
                </a:solidFill>
              </a:rPr>
              <a:t> </a:t>
            </a:r>
            <a:r>
              <a:rPr lang="zh-CN" altLang="en-US">
                <a:solidFill>
                  <a:srgbClr val="000000"/>
                </a:solidFill>
              </a:rPr>
              <a:t>空指针：</a:t>
            </a:r>
            <a:r>
              <a:rPr lang="en-US" altLang="zh-CN">
                <a:solidFill>
                  <a:srgbClr val="000000"/>
                </a:solidFill>
              </a:rPr>
              <a:t>p = 0;   </a:t>
            </a:r>
            <a:r>
              <a:rPr lang="zh-CN" altLang="en-US">
                <a:solidFill>
                  <a:srgbClr val="000000"/>
                </a:solidFill>
              </a:rPr>
              <a:t>即 </a:t>
            </a:r>
            <a:r>
              <a:rPr lang="en-US" altLang="zh-CN">
                <a:solidFill>
                  <a:srgbClr val="000000"/>
                </a:solidFill>
              </a:rPr>
              <a:t>p = NULL;</a:t>
            </a:r>
          </a:p>
          <a:p>
            <a:pPr lvl="2">
              <a:lnSpc>
                <a:spcPct val="85000"/>
              </a:lnSpc>
            </a:pPr>
            <a:endParaRPr lang="en-US" altLang="zh-CN">
              <a:solidFill>
                <a:srgbClr val="000000"/>
              </a:solidFill>
            </a:endParaRPr>
          </a:p>
          <a:p>
            <a:pPr lvl="1">
              <a:lnSpc>
                <a:spcPct val="85000"/>
              </a:lnSpc>
            </a:pPr>
            <a:r>
              <a:rPr lang="zh-CN" altLang="en-US">
                <a:solidFill>
                  <a:srgbClr val="000000"/>
                </a:solidFill>
              </a:rPr>
              <a:t>指针</a:t>
            </a:r>
            <a:r>
              <a:rPr lang="en-US" altLang="zh-CN">
                <a:solidFill>
                  <a:srgbClr val="000000"/>
                </a:solidFill>
              </a:rPr>
              <a:t>p</a:t>
            </a:r>
            <a:r>
              <a:rPr lang="zh-CN" altLang="en-US">
                <a:solidFill>
                  <a:srgbClr val="000000"/>
                </a:solidFill>
              </a:rPr>
              <a:t>所指向的位置中存储了什么数据？</a:t>
            </a:r>
            <a:endParaRPr lang="en-US" altLang="zh-CN">
              <a:solidFill>
                <a:srgbClr val="000000"/>
              </a:solidFill>
            </a:endParaRPr>
          </a:p>
          <a:p>
            <a:pPr lvl="2">
              <a:lnSpc>
                <a:spcPct val="85000"/>
              </a:lnSpc>
            </a:pPr>
            <a:endParaRPr lang="en-US" altLang="zh-CN">
              <a:solidFill>
                <a:srgbClr val="000000"/>
              </a:solidFill>
            </a:endParaRPr>
          </a:p>
          <a:p>
            <a:pPr lvl="2">
              <a:lnSpc>
                <a:spcPct val="85000"/>
              </a:lnSpc>
            </a:pPr>
            <a:endParaRPr lang="en-US" altLang="zh-CN">
              <a:solidFill>
                <a:srgbClr val="000000"/>
              </a:solidFill>
            </a:endParaRPr>
          </a:p>
        </p:txBody>
      </p:sp>
      <p:pic>
        <p:nvPicPr>
          <p:cNvPr id="12" name="Picture 3" descr="C:\Users\millie\Desktop\小图片\疑问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00063" y="4286250"/>
            <a:ext cx="6429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702971" y="5707507"/>
            <a:ext cx="1143000" cy="492125"/>
          </a:xfrm>
          <a:prstGeom prst="rect">
            <a:avLst/>
          </a:prstGeom>
          <a:solidFill>
            <a:schemeClr val="bg2">
              <a:lumMod val="20000"/>
              <a:lumOff val="80000"/>
            </a:schemeClr>
          </a:solidFill>
        </p:spPr>
        <p:txBody>
          <a:bodyPr tIns="0" bIns="0">
            <a:spAutoFit/>
          </a:bodyPr>
          <a:lstStyle/>
          <a:p>
            <a:pPr>
              <a:defRPr/>
            </a:pPr>
            <a:r>
              <a:rPr lang="en-US" altLang="zh-CN" sz="3200">
                <a:effectLst>
                  <a:outerShdw blurRad="38100" dist="38100" dir="2700000" algn="tl">
                    <a:srgbClr val="FFFFFF"/>
                  </a:outerShdw>
                </a:effectLst>
                <a:cs typeface="宋体" charset="0"/>
              </a:rPr>
              <a:t>i = 5;</a:t>
            </a:r>
            <a:endParaRPr lang="zh-CN" altLang="en-US" sz="3200">
              <a:effectLst>
                <a:outerShdw blurRad="38100" dist="38100" dir="2700000" algn="tl">
                  <a:srgbClr val="FFFFFF"/>
                </a:outerShdw>
              </a:effectLst>
              <a:cs typeface="宋体" charset="0"/>
            </a:endParaRPr>
          </a:p>
        </p:txBody>
      </p:sp>
      <p:grpSp>
        <p:nvGrpSpPr>
          <p:cNvPr id="17" name="组合 16">
            <a:extLst>
              <a:ext uri="{FF2B5EF4-FFF2-40B4-BE49-F238E27FC236}">
                <a16:creationId xmlns:a16="http://schemas.microsoft.com/office/drawing/2014/main" id="{CBFE94D2-ABA1-3545-AEFA-9A7083CADDF3}"/>
              </a:ext>
            </a:extLst>
          </p:cNvPr>
          <p:cNvGrpSpPr/>
          <p:nvPr/>
        </p:nvGrpSpPr>
        <p:grpSpPr>
          <a:xfrm>
            <a:off x="4863267" y="5301805"/>
            <a:ext cx="2143125" cy="1071563"/>
            <a:chOff x="6000750" y="1714500"/>
            <a:chExt cx="2143125" cy="1071563"/>
          </a:xfrm>
        </p:grpSpPr>
        <p:grpSp>
          <p:nvGrpSpPr>
            <p:cNvPr id="6" name="组合 9"/>
            <p:cNvGrpSpPr>
              <a:grpSpLocks/>
            </p:cNvGrpSpPr>
            <p:nvPr/>
          </p:nvGrpSpPr>
          <p:grpSpPr bwMode="auto">
            <a:xfrm>
              <a:off x="6000750" y="1714500"/>
              <a:ext cx="642938" cy="1071563"/>
              <a:chOff x="6000760" y="1714488"/>
              <a:chExt cx="642942" cy="1071570"/>
            </a:xfrm>
          </p:grpSpPr>
          <p:sp>
            <p:nvSpPr>
              <p:cNvPr id="4" name="流程图: 过程 3"/>
              <p:cNvSpPr>
                <a:spLocks noChangeArrowheads="1"/>
              </p:cNvSpPr>
              <p:nvPr/>
            </p:nvSpPr>
            <p:spPr bwMode="auto">
              <a:xfrm>
                <a:off x="6000760" y="2214554"/>
                <a:ext cx="642942" cy="571504"/>
              </a:xfrm>
              <a:prstGeom prst="flowChartProcess">
                <a:avLst/>
              </a:prstGeom>
              <a:solidFill>
                <a:schemeClr val="accent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8" name="TextBox 7"/>
              <p:cNvSpPr txBox="1"/>
              <p:nvPr/>
            </p:nvSpPr>
            <p:spPr>
              <a:xfrm>
                <a:off x="6143636" y="1714488"/>
                <a:ext cx="355602" cy="461966"/>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p</a:t>
                </a:r>
                <a:endParaRPr lang="zh-CN" altLang="en-US">
                  <a:solidFill>
                    <a:srgbClr val="00B050"/>
                  </a:solidFill>
                  <a:effectLst>
                    <a:outerShdw blurRad="38100" dist="38100" dir="2700000" algn="tl">
                      <a:srgbClr val="DDDDDD"/>
                    </a:outerShdw>
                  </a:effectLst>
                  <a:cs typeface="宋体" charset="0"/>
                </a:endParaRPr>
              </a:p>
            </p:txBody>
          </p:sp>
        </p:grpSp>
        <p:grpSp>
          <p:nvGrpSpPr>
            <p:cNvPr id="10" name="组合 10"/>
            <p:cNvGrpSpPr>
              <a:grpSpLocks/>
            </p:cNvGrpSpPr>
            <p:nvPr/>
          </p:nvGrpSpPr>
          <p:grpSpPr bwMode="auto">
            <a:xfrm>
              <a:off x="7286625" y="1714500"/>
              <a:ext cx="857250" cy="1071563"/>
              <a:chOff x="7286644" y="1714488"/>
              <a:chExt cx="857256" cy="1071570"/>
            </a:xfrm>
          </p:grpSpPr>
          <p:sp>
            <p:nvSpPr>
              <p:cNvPr id="5" name="流程图: 过程 4"/>
              <p:cNvSpPr>
                <a:spLocks noChangeArrowheads="1"/>
              </p:cNvSpPr>
              <p:nvPr/>
            </p:nvSpPr>
            <p:spPr bwMode="auto">
              <a:xfrm>
                <a:off x="7286644" y="2214554"/>
                <a:ext cx="857256" cy="571504"/>
              </a:xfrm>
              <a:prstGeom prst="flowChartProcess">
                <a:avLst/>
              </a:prstGeom>
              <a:solidFill>
                <a:schemeClr val="bg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9" name="TextBox 8"/>
              <p:cNvSpPr txBox="1"/>
              <p:nvPr/>
            </p:nvSpPr>
            <p:spPr>
              <a:xfrm>
                <a:off x="7572396" y="1714488"/>
                <a:ext cx="254002" cy="461966"/>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i</a:t>
                </a:r>
                <a:endParaRPr lang="zh-CN" altLang="en-US">
                  <a:solidFill>
                    <a:srgbClr val="00B050"/>
                  </a:solidFill>
                  <a:effectLst>
                    <a:outerShdw blurRad="38100" dist="38100" dir="2700000" algn="tl">
                      <a:srgbClr val="DDDDDD"/>
                    </a:outerShdw>
                  </a:effectLst>
                  <a:cs typeface="宋体" charset="0"/>
                </a:endParaRPr>
              </a:p>
            </p:txBody>
          </p:sp>
        </p:grpSp>
        <p:cxnSp>
          <p:nvCxnSpPr>
            <p:cNvPr id="7" name="直接箭头连接符 6"/>
            <p:cNvCxnSpPr>
              <a:cxnSpLocks noChangeShapeType="1"/>
            </p:cNvCxnSpPr>
            <p:nvPr/>
          </p:nvCxnSpPr>
          <p:spPr bwMode="auto">
            <a:xfrm>
              <a:off x="6319838" y="2516188"/>
              <a:ext cx="1000125" cy="1587"/>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p:nvPr/>
          </p:nvSpPr>
          <p:spPr>
            <a:xfrm>
              <a:off x="7500938" y="2214563"/>
              <a:ext cx="546100" cy="523875"/>
            </a:xfrm>
            <a:prstGeom prst="rect">
              <a:avLst/>
            </a:prstGeom>
            <a:noFill/>
          </p:spPr>
          <p:txBody>
            <a:bodyPr wrap="none">
              <a:spAutoFit/>
            </a:bodyPr>
            <a:lstStyle/>
            <a:p>
              <a:pPr>
                <a:defRPr/>
              </a:pPr>
              <a:r>
                <a:rPr lang="zh-CN" altLang="en-US" sz="2800" b="1" dirty="0">
                  <a:latin typeface="黑体" pitchFamily="49" charset="-122"/>
                  <a:ea typeface="黑体" pitchFamily="49" charset="-122"/>
                </a:rPr>
                <a:t>？</a:t>
              </a:r>
            </a:p>
          </p:txBody>
        </p:sp>
        <p:sp>
          <p:nvSpPr>
            <p:cNvPr id="15" name="TextBox 14"/>
            <p:cNvSpPr txBox="1"/>
            <p:nvPr/>
          </p:nvSpPr>
          <p:spPr>
            <a:xfrm>
              <a:off x="7500938" y="2262188"/>
              <a:ext cx="385762" cy="523875"/>
            </a:xfrm>
            <a:prstGeom prst="rect">
              <a:avLst/>
            </a:prstGeom>
            <a:solidFill>
              <a:schemeClr val="accent3">
                <a:lumMod val="90000"/>
              </a:schemeClr>
            </a:solid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a:effectLst>
                    <a:outerShdw blurRad="38100" dist="38100" dir="2700000" algn="tl">
                      <a:srgbClr val="FFFFFF"/>
                    </a:outerShdw>
                  </a:effectLst>
                  <a:cs typeface="宋体" charset="0"/>
                </a:rPr>
                <a:t>5</a:t>
              </a:r>
              <a:endParaRPr lang="zh-CN" altLang="en-US" sz="2800">
                <a:effectLst>
                  <a:outerShdw blurRad="38100" dist="38100" dir="2700000" algn="tl">
                    <a:srgbClr val="FFFFFF"/>
                  </a:outerShdw>
                </a:effectLst>
                <a:cs typeface="宋体" charset="0"/>
              </a:endParaRPr>
            </a:p>
          </p:txBody>
        </p:sp>
      </p:grpSp>
      <p:sp>
        <p:nvSpPr>
          <p:cNvPr id="11" name="日期占位符 10"/>
          <p:cNvSpPr>
            <a:spLocks noGrp="1"/>
          </p:cNvSpPr>
          <p:nvPr>
            <p:ph type="dt" sz="half" idx="10"/>
          </p:nvPr>
        </p:nvSpPr>
        <p:spPr/>
        <p:txBody>
          <a:bodyPr/>
          <a:lstStyle/>
          <a:p>
            <a:fld id="{D9F3EC20-A0A2-A042-8EE7-F9F849734C88}" type="datetime1">
              <a:rPr lang="zh-CN" altLang="en-US" smtClean="0"/>
              <a:t>2020/12/1</a:t>
            </a:fld>
            <a:endParaRPr lang="en-US" dirty="0"/>
          </a:p>
        </p:txBody>
      </p:sp>
      <p:sp>
        <p:nvSpPr>
          <p:cNvPr id="16" name="幻灯片编号占位符 15"/>
          <p:cNvSpPr>
            <a:spLocks noGrp="1"/>
          </p:cNvSpPr>
          <p:nvPr>
            <p:ph type="sldNum" sz="quarter" idx="12"/>
          </p:nvPr>
        </p:nvSpPr>
        <p:spPr/>
        <p:txBody>
          <a:bodyPr/>
          <a:lstStyle/>
          <a:p>
            <a:fld id="{4FAB73BC-B049-4115-A692-8D63A059BFB8}" type="slidenum">
              <a:rPr lang="en-US" smtClean="0"/>
              <a:pPr/>
              <a:t>7</a:t>
            </a:fld>
            <a:endParaRPr lang="en-US" dirty="0"/>
          </a:p>
        </p:txBody>
      </p:sp>
    </p:spTree>
    <p:custDataLst>
      <p:tags r:id="rId1"/>
    </p:custDataLst>
    <p:extLst>
      <p:ext uri="{BB962C8B-B14F-4D97-AF65-F5344CB8AC3E}">
        <p14:creationId xmlns:p14="http://schemas.microsoft.com/office/powerpoint/2010/main" val="329043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F9FD4-8348-3A49-8A39-83F5AA79CAD7}"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70</a:t>
            </a:fld>
            <a:endParaRPr lang="en-US" dirty="0"/>
          </a:p>
        </p:txBody>
      </p:sp>
      <p:pic>
        <p:nvPicPr>
          <p:cNvPr id="4" name="图片 3"/>
          <p:cNvPicPr>
            <a:picLocks noChangeAspect="1"/>
          </p:cNvPicPr>
          <p:nvPr/>
        </p:nvPicPr>
        <p:blipFill>
          <a:blip r:embed="rId3"/>
          <a:stretch>
            <a:fillRect/>
          </a:stretch>
        </p:blipFill>
        <p:spPr>
          <a:xfrm>
            <a:off x="0" y="314739"/>
            <a:ext cx="9144000" cy="6228522"/>
          </a:xfrm>
          <a:prstGeom prst="rect">
            <a:avLst/>
          </a:prstGeom>
        </p:spPr>
      </p:pic>
    </p:spTree>
    <p:extLst>
      <p:ext uri="{BB962C8B-B14F-4D97-AF65-F5344CB8AC3E}">
        <p14:creationId xmlns:p14="http://schemas.microsoft.com/office/powerpoint/2010/main" val="941646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51704"/>
            <a:ext cx="7772400" cy="1609344"/>
          </a:xfrm>
        </p:spPr>
        <p:txBody>
          <a:bodyPr/>
          <a:lstStyle/>
          <a:p>
            <a:pPr algn="ctr"/>
            <a:r>
              <a:rPr kumimoji="1" lang="en-US" altLang="zh-CN" dirty="0"/>
              <a:t>Thanks for thinking</a:t>
            </a:r>
            <a:endParaRPr kumimoji="1" lang="zh-CN" altLang="en-US" dirty="0"/>
          </a:p>
        </p:txBody>
      </p:sp>
      <p:sp>
        <p:nvSpPr>
          <p:cNvPr id="4" name="日期占位符 3"/>
          <p:cNvSpPr>
            <a:spLocks noGrp="1"/>
          </p:cNvSpPr>
          <p:nvPr>
            <p:ph type="dt" sz="half" idx="10"/>
          </p:nvPr>
        </p:nvSpPr>
        <p:spPr/>
        <p:txBody>
          <a:bodyPr/>
          <a:lstStyle/>
          <a:p>
            <a:fld id="{7591B539-9F39-A44E-B60E-4D67D5744C6E}" type="datetime1">
              <a:rPr lang="zh-CN" altLang="en-US" smtClean="0"/>
              <a:t>2020/12/1</a:t>
            </a:fld>
            <a:endParaRPr lang="en-US" dirty="0"/>
          </a:p>
        </p:txBody>
      </p:sp>
      <p:sp>
        <p:nvSpPr>
          <p:cNvPr id="5" name="幻灯片编号占位符 4"/>
          <p:cNvSpPr>
            <a:spLocks noGrp="1"/>
          </p:cNvSpPr>
          <p:nvPr>
            <p:ph type="sldNum" sz="quarter" idx="12"/>
          </p:nvPr>
        </p:nvSpPr>
        <p:spPr/>
        <p:txBody>
          <a:bodyPr/>
          <a:lstStyle/>
          <a:p>
            <a:fld id="{4FAB73BC-B049-4115-A692-8D63A059BFB8}" type="slidenum">
              <a:rPr lang="en-US" smtClean="0"/>
              <a:pPr/>
              <a:t>71</a:t>
            </a:fld>
            <a:endParaRPr lang="en-US" dirty="0"/>
          </a:p>
        </p:txBody>
      </p:sp>
    </p:spTree>
    <p:extLst>
      <p:ext uri="{BB962C8B-B14F-4D97-AF65-F5344CB8AC3E}">
        <p14:creationId xmlns:p14="http://schemas.microsoft.com/office/powerpoint/2010/main" val="97535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idx="1"/>
          </p:nvPr>
        </p:nvSpPr>
        <p:spPr>
          <a:xfrm>
            <a:off x="0" y="928688"/>
            <a:ext cx="8601075" cy="842962"/>
          </a:xfrm>
        </p:spPr>
        <p:txBody>
          <a:bodyPr/>
          <a:lstStyle/>
          <a:p>
            <a:pPr>
              <a:buFont typeface="Monotype Sorts" charset="0"/>
              <a:buChar char=""/>
              <a:defRPr/>
            </a:pPr>
            <a:r>
              <a:rPr lang="zh-CN" altLang="en-US">
                <a:effectLst>
                  <a:outerShdw blurRad="38100" dist="38100" dir="2700000" algn="tl">
                    <a:srgbClr val="DDDDDD"/>
                  </a:outerShdw>
                </a:effectLst>
                <a:cs typeface="宋体" charset="0"/>
              </a:rPr>
              <a:t>字符串表示形式用字符数组实现</a:t>
            </a:r>
            <a:endParaRPr lang="zh-CN" altLang="en-US" sz="3200">
              <a:effectLst>
                <a:outerShdw blurRad="38100" dist="38100" dir="2700000" algn="tl">
                  <a:srgbClr val="DDDDDD"/>
                </a:outerShdw>
              </a:effectLst>
              <a:cs typeface="宋体" charset="0"/>
            </a:endParaRPr>
          </a:p>
        </p:txBody>
      </p:sp>
      <p:grpSp>
        <p:nvGrpSpPr>
          <p:cNvPr id="2" name="Group 4"/>
          <p:cNvGrpSpPr>
            <a:grpSpLocks/>
          </p:cNvGrpSpPr>
          <p:nvPr/>
        </p:nvGrpSpPr>
        <p:grpSpPr bwMode="auto">
          <a:xfrm>
            <a:off x="5641975" y="1244600"/>
            <a:ext cx="3268663" cy="4911725"/>
            <a:chOff x="3410" y="1084"/>
            <a:chExt cx="2059" cy="3094"/>
          </a:xfrm>
        </p:grpSpPr>
        <p:sp>
          <p:nvSpPr>
            <p:cNvPr id="210949" name="Text Box 5"/>
            <p:cNvSpPr txBox="1">
              <a:spLocks noChangeArrowheads="1"/>
            </p:cNvSpPr>
            <p:nvPr/>
          </p:nvSpPr>
          <p:spPr bwMode="auto">
            <a:xfrm>
              <a:off x="4316" y="1195"/>
              <a:ext cx="16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sp>
          <p:nvSpPr>
            <p:cNvPr id="210950" name="Text Box 6"/>
            <p:cNvSpPr txBox="1">
              <a:spLocks noChangeArrowheads="1"/>
            </p:cNvSpPr>
            <p:nvPr/>
          </p:nvSpPr>
          <p:spPr bwMode="auto">
            <a:xfrm>
              <a:off x="4316" y="1615"/>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l</a:t>
              </a:r>
            </a:p>
          </p:txBody>
        </p:sp>
        <p:sp>
          <p:nvSpPr>
            <p:cNvPr id="210951" name="Text Box 7"/>
            <p:cNvSpPr txBox="1">
              <a:spLocks noChangeArrowheads="1"/>
            </p:cNvSpPr>
            <p:nvPr/>
          </p:nvSpPr>
          <p:spPr bwMode="auto">
            <a:xfrm>
              <a:off x="4316" y="182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o</a:t>
              </a:r>
            </a:p>
          </p:txBody>
        </p:sp>
        <p:sp>
          <p:nvSpPr>
            <p:cNvPr id="210952" name="Text Box 8"/>
            <p:cNvSpPr txBox="1">
              <a:spLocks noChangeArrowheads="1"/>
            </p:cNvSpPr>
            <p:nvPr/>
          </p:nvSpPr>
          <p:spPr bwMode="auto">
            <a:xfrm>
              <a:off x="4316" y="203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v</a:t>
              </a:r>
            </a:p>
          </p:txBody>
        </p:sp>
        <p:sp>
          <p:nvSpPr>
            <p:cNvPr id="210953" name="Text Box 9"/>
            <p:cNvSpPr txBox="1">
              <a:spLocks noChangeArrowheads="1"/>
            </p:cNvSpPr>
            <p:nvPr/>
          </p:nvSpPr>
          <p:spPr bwMode="auto">
            <a:xfrm>
              <a:off x="4316" y="224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e</a:t>
              </a:r>
            </a:p>
          </p:txBody>
        </p:sp>
        <p:sp>
          <p:nvSpPr>
            <p:cNvPr id="210954" name="Text Box 10"/>
            <p:cNvSpPr txBox="1">
              <a:spLocks noChangeArrowheads="1"/>
            </p:cNvSpPr>
            <p:nvPr/>
          </p:nvSpPr>
          <p:spPr bwMode="auto">
            <a:xfrm>
              <a:off x="4316" y="2662"/>
              <a:ext cx="22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C</a:t>
              </a:r>
            </a:p>
          </p:txBody>
        </p:sp>
        <p:sp>
          <p:nvSpPr>
            <p:cNvPr id="210955" name="Text Box 11"/>
            <p:cNvSpPr txBox="1">
              <a:spLocks noChangeArrowheads="1"/>
            </p:cNvSpPr>
            <p:nvPr/>
          </p:nvSpPr>
          <p:spPr bwMode="auto">
            <a:xfrm>
              <a:off x="4316" y="287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h</a:t>
              </a:r>
            </a:p>
          </p:txBody>
        </p:sp>
        <p:sp>
          <p:nvSpPr>
            <p:cNvPr id="210956" name="Text Box 12"/>
            <p:cNvSpPr txBox="1">
              <a:spLocks noChangeArrowheads="1"/>
            </p:cNvSpPr>
            <p:nvPr/>
          </p:nvSpPr>
          <p:spPr bwMode="auto">
            <a:xfrm>
              <a:off x="4316" y="308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sp>
          <p:nvSpPr>
            <p:cNvPr id="210957" name="Text Box 13"/>
            <p:cNvSpPr txBox="1">
              <a:spLocks noChangeArrowheads="1"/>
            </p:cNvSpPr>
            <p:nvPr/>
          </p:nvSpPr>
          <p:spPr bwMode="auto">
            <a:xfrm>
              <a:off x="4724" y="118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string[0]</a:t>
              </a:r>
            </a:p>
          </p:txBody>
        </p:sp>
        <p:sp>
          <p:nvSpPr>
            <p:cNvPr id="210958" name="Text Box 14"/>
            <p:cNvSpPr txBox="1">
              <a:spLocks noChangeArrowheads="1"/>
            </p:cNvSpPr>
            <p:nvPr/>
          </p:nvSpPr>
          <p:spPr bwMode="auto">
            <a:xfrm>
              <a:off x="4724" y="139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string[1]</a:t>
              </a:r>
            </a:p>
          </p:txBody>
        </p:sp>
        <p:sp>
          <p:nvSpPr>
            <p:cNvPr id="210959" name="Text Box 15"/>
            <p:cNvSpPr txBox="1">
              <a:spLocks noChangeArrowheads="1"/>
            </p:cNvSpPr>
            <p:nvPr/>
          </p:nvSpPr>
          <p:spPr bwMode="auto">
            <a:xfrm>
              <a:off x="4724" y="160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string[2]</a:t>
              </a:r>
            </a:p>
          </p:txBody>
        </p:sp>
        <p:sp>
          <p:nvSpPr>
            <p:cNvPr id="210960" name="Text Box 16"/>
            <p:cNvSpPr txBox="1">
              <a:spLocks noChangeArrowheads="1"/>
            </p:cNvSpPr>
            <p:nvPr/>
          </p:nvSpPr>
          <p:spPr bwMode="auto">
            <a:xfrm>
              <a:off x="4724" y="181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string[3]</a:t>
              </a:r>
            </a:p>
          </p:txBody>
        </p:sp>
        <p:sp>
          <p:nvSpPr>
            <p:cNvPr id="210961" name="Text Box 17"/>
            <p:cNvSpPr txBox="1">
              <a:spLocks noChangeArrowheads="1"/>
            </p:cNvSpPr>
            <p:nvPr/>
          </p:nvSpPr>
          <p:spPr bwMode="auto">
            <a:xfrm>
              <a:off x="4724" y="202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string[4]</a:t>
              </a:r>
            </a:p>
          </p:txBody>
        </p:sp>
        <p:sp>
          <p:nvSpPr>
            <p:cNvPr id="210962" name="Text Box 18"/>
            <p:cNvSpPr txBox="1">
              <a:spLocks noChangeArrowheads="1"/>
            </p:cNvSpPr>
            <p:nvPr/>
          </p:nvSpPr>
          <p:spPr bwMode="auto">
            <a:xfrm>
              <a:off x="4724" y="223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string[5]</a:t>
              </a:r>
            </a:p>
          </p:txBody>
        </p:sp>
        <p:sp>
          <p:nvSpPr>
            <p:cNvPr id="210963" name="Text Box 19"/>
            <p:cNvSpPr txBox="1">
              <a:spLocks noChangeArrowheads="1"/>
            </p:cNvSpPr>
            <p:nvPr/>
          </p:nvSpPr>
          <p:spPr bwMode="auto">
            <a:xfrm>
              <a:off x="4724" y="244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string[6]</a:t>
              </a:r>
            </a:p>
          </p:txBody>
        </p:sp>
        <p:sp>
          <p:nvSpPr>
            <p:cNvPr id="210964" name="Text Box 20"/>
            <p:cNvSpPr txBox="1">
              <a:spLocks noChangeArrowheads="1"/>
            </p:cNvSpPr>
            <p:nvPr/>
          </p:nvSpPr>
          <p:spPr bwMode="auto">
            <a:xfrm>
              <a:off x="4724" y="265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string[7]</a:t>
              </a:r>
            </a:p>
          </p:txBody>
        </p:sp>
        <p:sp>
          <p:nvSpPr>
            <p:cNvPr id="210965" name="Text Box 21"/>
            <p:cNvSpPr txBox="1">
              <a:spLocks noChangeArrowheads="1"/>
            </p:cNvSpPr>
            <p:nvPr/>
          </p:nvSpPr>
          <p:spPr bwMode="auto">
            <a:xfrm>
              <a:off x="4724" y="286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string[8]</a:t>
              </a:r>
            </a:p>
          </p:txBody>
        </p:sp>
        <p:sp>
          <p:nvSpPr>
            <p:cNvPr id="210966" name="Text Box 22"/>
            <p:cNvSpPr txBox="1">
              <a:spLocks noChangeArrowheads="1"/>
            </p:cNvSpPr>
            <p:nvPr/>
          </p:nvSpPr>
          <p:spPr bwMode="auto">
            <a:xfrm>
              <a:off x="4724" y="3074"/>
              <a:ext cx="66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string[9]</a:t>
              </a:r>
            </a:p>
          </p:txBody>
        </p:sp>
        <p:sp>
          <p:nvSpPr>
            <p:cNvPr id="210967" name="Line 23"/>
            <p:cNvSpPr>
              <a:spLocks noChangeShapeType="1"/>
            </p:cNvSpPr>
            <p:nvPr/>
          </p:nvSpPr>
          <p:spPr bwMode="auto">
            <a:xfrm>
              <a:off x="3801" y="1222"/>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10968" name="Text Box 24"/>
            <p:cNvSpPr txBox="1">
              <a:spLocks noChangeArrowheads="1"/>
            </p:cNvSpPr>
            <p:nvPr/>
          </p:nvSpPr>
          <p:spPr bwMode="auto">
            <a:xfrm>
              <a:off x="3410" y="1084"/>
              <a:ext cx="47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a:t>
              </a:r>
            </a:p>
          </p:txBody>
        </p:sp>
        <p:grpSp>
          <p:nvGrpSpPr>
            <p:cNvPr id="106522" name="Group 25"/>
            <p:cNvGrpSpPr>
              <a:grpSpLocks/>
            </p:cNvGrpSpPr>
            <p:nvPr/>
          </p:nvGrpSpPr>
          <p:grpSpPr bwMode="auto">
            <a:xfrm>
              <a:off x="4134" y="1211"/>
              <a:ext cx="612" cy="2967"/>
              <a:chOff x="4134" y="1211"/>
              <a:chExt cx="834" cy="2967"/>
            </a:xfrm>
          </p:grpSpPr>
          <p:sp>
            <p:nvSpPr>
              <p:cNvPr id="210970" name="Rectangle 26"/>
              <p:cNvSpPr>
                <a:spLocks noChangeArrowheads="1"/>
              </p:cNvSpPr>
              <p:nvPr/>
            </p:nvSpPr>
            <p:spPr bwMode="auto">
              <a:xfrm>
                <a:off x="4134" y="1211"/>
                <a:ext cx="834" cy="2967"/>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10971" name="Line 27"/>
              <p:cNvSpPr>
                <a:spLocks noChangeShapeType="1"/>
              </p:cNvSpPr>
              <p:nvPr/>
            </p:nvSpPr>
            <p:spPr bwMode="auto">
              <a:xfrm>
                <a:off x="4134" y="1411"/>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2" name="Line 28"/>
              <p:cNvSpPr>
                <a:spLocks noChangeShapeType="1"/>
              </p:cNvSpPr>
              <p:nvPr/>
            </p:nvSpPr>
            <p:spPr bwMode="auto">
              <a:xfrm>
                <a:off x="4134" y="1623"/>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3" name="Line 29"/>
              <p:cNvSpPr>
                <a:spLocks noChangeShapeType="1"/>
              </p:cNvSpPr>
              <p:nvPr/>
            </p:nvSpPr>
            <p:spPr bwMode="auto">
              <a:xfrm>
                <a:off x="4134" y="1836"/>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4" name="Line 30"/>
              <p:cNvSpPr>
                <a:spLocks noChangeShapeType="1"/>
              </p:cNvSpPr>
              <p:nvPr/>
            </p:nvSpPr>
            <p:spPr bwMode="auto">
              <a:xfrm>
                <a:off x="4134" y="2048"/>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5" name="Line 31"/>
              <p:cNvSpPr>
                <a:spLocks noChangeShapeType="1"/>
              </p:cNvSpPr>
              <p:nvPr/>
            </p:nvSpPr>
            <p:spPr bwMode="auto">
              <a:xfrm>
                <a:off x="4134" y="2261"/>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6" name="Line 32"/>
              <p:cNvSpPr>
                <a:spLocks noChangeShapeType="1"/>
              </p:cNvSpPr>
              <p:nvPr/>
            </p:nvSpPr>
            <p:spPr bwMode="auto">
              <a:xfrm>
                <a:off x="4134" y="2474"/>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7" name="Line 33"/>
              <p:cNvSpPr>
                <a:spLocks noChangeShapeType="1"/>
              </p:cNvSpPr>
              <p:nvPr/>
            </p:nvSpPr>
            <p:spPr bwMode="auto">
              <a:xfrm>
                <a:off x="4134" y="2686"/>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8" name="Line 34"/>
              <p:cNvSpPr>
                <a:spLocks noChangeShapeType="1"/>
              </p:cNvSpPr>
              <p:nvPr/>
            </p:nvSpPr>
            <p:spPr bwMode="auto">
              <a:xfrm>
                <a:off x="4134" y="2899"/>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79" name="Line 35"/>
              <p:cNvSpPr>
                <a:spLocks noChangeShapeType="1"/>
              </p:cNvSpPr>
              <p:nvPr/>
            </p:nvSpPr>
            <p:spPr bwMode="auto">
              <a:xfrm>
                <a:off x="4134" y="3112"/>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80" name="Line 36"/>
              <p:cNvSpPr>
                <a:spLocks noChangeShapeType="1"/>
              </p:cNvSpPr>
              <p:nvPr/>
            </p:nvSpPr>
            <p:spPr bwMode="auto">
              <a:xfrm>
                <a:off x="4145" y="3333"/>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81" name="Line 37"/>
              <p:cNvSpPr>
                <a:spLocks noChangeShapeType="1"/>
              </p:cNvSpPr>
              <p:nvPr/>
            </p:nvSpPr>
            <p:spPr bwMode="auto">
              <a:xfrm>
                <a:off x="4141" y="3540"/>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82" name="Line 38"/>
              <p:cNvSpPr>
                <a:spLocks noChangeShapeType="1"/>
              </p:cNvSpPr>
              <p:nvPr/>
            </p:nvSpPr>
            <p:spPr bwMode="auto">
              <a:xfrm>
                <a:off x="4141" y="3762"/>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10983" name="Line 39"/>
              <p:cNvSpPr>
                <a:spLocks noChangeShapeType="1"/>
              </p:cNvSpPr>
              <p:nvPr/>
            </p:nvSpPr>
            <p:spPr bwMode="auto">
              <a:xfrm>
                <a:off x="4141" y="3973"/>
                <a:ext cx="822"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210984" name="Text Box 40"/>
            <p:cNvSpPr txBox="1">
              <a:spLocks noChangeArrowheads="1"/>
            </p:cNvSpPr>
            <p:nvPr/>
          </p:nvSpPr>
          <p:spPr bwMode="auto">
            <a:xfrm>
              <a:off x="4724" y="3284"/>
              <a:ext cx="74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string[10]</a:t>
              </a:r>
            </a:p>
          </p:txBody>
        </p:sp>
        <p:sp>
          <p:nvSpPr>
            <p:cNvPr id="210985" name="Text Box 41"/>
            <p:cNvSpPr txBox="1">
              <a:spLocks noChangeArrowheads="1"/>
            </p:cNvSpPr>
            <p:nvPr/>
          </p:nvSpPr>
          <p:spPr bwMode="auto">
            <a:xfrm>
              <a:off x="4724" y="3494"/>
              <a:ext cx="74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string[11]</a:t>
              </a:r>
            </a:p>
          </p:txBody>
        </p:sp>
        <p:sp>
          <p:nvSpPr>
            <p:cNvPr id="210986" name="Text Box 42"/>
            <p:cNvSpPr txBox="1">
              <a:spLocks noChangeArrowheads="1"/>
            </p:cNvSpPr>
            <p:nvPr/>
          </p:nvSpPr>
          <p:spPr bwMode="auto">
            <a:xfrm>
              <a:off x="4724" y="3704"/>
              <a:ext cx="74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string[12]</a:t>
              </a:r>
            </a:p>
          </p:txBody>
        </p:sp>
        <p:sp>
          <p:nvSpPr>
            <p:cNvPr id="210987" name="Text Box 43"/>
            <p:cNvSpPr txBox="1">
              <a:spLocks noChangeArrowheads="1"/>
            </p:cNvSpPr>
            <p:nvPr/>
          </p:nvSpPr>
          <p:spPr bwMode="auto">
            <a:xfrm>
              <a:off x="4724" y="3914"/>
              <a:ext cx="745"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string[13]</a:t>
              </a:r>
            </a:p>
          </p:txBody>
        </p:sp>
        <p:sp>
          <p:nvSpPr>
            <p:cNvPr id="210988" name="Text Box 44"/>
            <p:cNvSpPr txBox="1">
              <a:spLocks noChangeArrowheads="1"/>
            </p:cNvSpPr>
            <p:nvPr/>
          </p:nvSpPr>
          <p:spPr bwMode="auto">
            <a:xfrm>
              <a:off x="4316" y="3292"/>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n</a:t>
              </a:r>
            </a:p>
          </p:txBody>
        </p:sp>
        <p:sp>
          <p:nvSpPr>
            <p:cNvPr id="210989" name="Text Box 45"/>
            <p:cNvSpPr txBox="1">
              <a:spLocks noChangeArrowheads="1"/>
            </p:cNvSpPr>
            <p:nvPr/>
          </p:nvSpPr>
          <p:spPr bwMode="auto">
            <a:xfrm>
              <a:off x="4316" y="3714"/>
              <a:ext cx="169"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t>
              </a:r>
            </a:p>
          </p:txBody>
        </p:sp>
        <p:sp>
          <p:nvSpPr>
            <p:cNvPr id="210990" name="Text Box 46"/>
            <p:cNvSpPr txBox="1">
              <a:spLocks noChangeArrowheads="1"/>
            </p:cNvSpPr>
            <p:nvPr/>
          </p:nvSpPr>
          <p:spPr bwMode="auto">
            <a:xfrm>
              <a:off x="4316" y="3503"/>
              <a:ext cx="187"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a:t>
              </a:r>
            </a:p>
          </p:txBody>
        </p:sp>
        <p:sp>
          <p:nvSpPr>
            <p:cNvPr id="210991" name="Text Box 47"/>
            <p:cNvSpPr txBox="1">
              <a:spLocks noChangeArrowheads="1"/>
            </p:cNvSpPr>
            <p:nvPr/>
          </p:nvSpPr>
          <p:spPr bwMode="auto">
            <a:xfrm>
              <a:off x="4316" y="3925"/>
              <a:ext cx="24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a:t>
              </a:r>
            </a:p>
          </p:txBody>
        </p:sp>
      </p:grpSp>
      <p:sp>
        <p:nvSpPr>
          <p:cNvPr id="210992" name="Rectangle 48"/>
          <p:cNvSpPr>
            <a:spLocks noChangeArrowheads="1"/>
          </p:cNvSpPr>
          <p:nvPr/>
        </p:nvSpPr>
        <p:spPr bwMode="auto">
          <a:xfrm>
            <a:off x="738188" y="1476375"/>
            <a:ext cx="5010150" cy="4162425"/>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90000"/>
              </a:lnSpc>
              <a:spcBef>
                <a:spcPct val="20000"/>
              </a:spcBef>
              <a:buClr>
                <a:schemeClr val="accent1"/>
              </a:buClr>
            </a:pPr>
            <a:r>
              <a:rPr kumimoji="0" lang="zh-CN" altLang="en-US" sz="2800">
                <a:effectLst>
                  <a:outerShdw blurRad="38100" dist="38100" dir="2700000" algn="tl">
                    <a:srgbClr val="C0C0C0"/>
                  </a:outerShdw>
                </a:effectLst>
                <a:ea typeface="隶书" charset="0"/>
              </a:rPr>
              <a:t>字符串的输入</a:t>
            </a:r>
            <a:r>
              <a:rPr kumimoji="0" lang="en-US" altLang="zh-CN" sz="2800">
                <a:effectLst>
                  <a:outerShdw blurRad="38100" dist="38100" dir="2700000" algn="tl">
                    <a:srgbClr val="C0C0C0"/>
                  </a:outerShdw>
                </a:effectLst>
                <a:ea typeface="隶书" charset="0"/>
              </a:rPr>
              <a:t>/</a:t>
            </a:r>
            <a:r>
              <a:rPr kumimoji="0" lang="zh-CN" altLang="en-US" sz="2800">
                <a:effectLst>
                  <a:outerShdw blurRad="38100" dist="38100" dir="2700000" algn="tl">
                    <a:srgbClr val="C0C0C0"/>
                  </a:outerShdw>
                </a:effectLst>
                <a:ea typeface="隶书" charset="0"/>
              </a:rPr>
              <a:t>输出</a:t>
            </a:r>
          </a:p>
          <a:p>
            <a:pPr eaLnBrk="1" hangingPunct="1">
              <a:lnSpc>
                <a:spcPct val="90000"/>
              </a:lnSpc>
              <a:spcBef>
                <a:spcPct val="20000"/>
              </a:spcBef>
              <a:buClr>
                <a:schemeClr val="accent1"/>
              </a:buClr>
              <a:buFontTx/>
              <a:buChar char="§"/>
            </a:pPr>
            <a:r>
              <a:rPr kumimoji="0" lang="zh-CN" altLang="en-US" sz="2800">
                <a:effectLst>
                  <a:outerShdw blurRad="38100" dist="38100" dir="2700000" algn="tl">
                    <a:srgbClr val="C0C0C0"/>
                  </a:outerShdw>
                </a:effectLst>
                <a:ea typeface="隶书" charset="0"/>
              </a:rPr>
              <a:t>方法</a:t>
            </a:r>
          </a:p>
          <a:p>
            <a:pPr lvl="1" eaLnBrk="1" hangingPunct="1">
              <a:lnSpc>
                <a:spcPct val="90000"/>
              </a:lnSpc>
              <a:spcBef>
                <a:spcPct val="20000"/>
              </a:spcBef>
              <a:buClr>
                <a:schemeClr val="hlink"/>
              </a:buClr>
              <a:buFont typeface="Wingdings" charset="2"/>
              <a:buChar char="«"/>
            </a:pPr>
            <a:r>
              <a:rPr kumimoji="0" lang="zh-CN" altLang="en-US">
                <a:effectLst>
                  <a:outerShdw blurRad="38100" dist="38100" dir="2700000" algn="tl">
                    <a:srgbClr val="C0C0C0"/>
                  </a:outerShdw>
                </a:effectLst>
                <a:ea typeface="隶书" charset="0"/>
              </a:rPr>
              <a:t>逐个字符输入输出</a:t>
            </a:r>
          </a:p>
          <a:p>
            <a:pPr lvl="1" eaLnBrk="1" hangingPunct="1">
              <a:lnSpc>
                <a:spcPct val="90000"/>
              </a:lnSpc>
              <a:spcBef>
                <a:spcPct val="20000"/>
              </a:spcBef>
              <a:buClr>
                <a:schemeClr val="hlink"/>
              </a:buClr>
              <a:buFont typeface="Wingdings" charset="2"/>
              <a:buChar char="«"/>
            </a:pPr>
            <a:r>
              <a:rPr kumimoji="0" lang="zh-CN" altLang="en-US">
                <a:effectLst>
                  <a:outerShdw blurRad="38100" dist="38100" dir="2700000" algn="tl">
                    <a:srgbClr val="C0C0C0"/>
                  </a:outerShdw>
                </a:effectLst>
                <a:ea typeface="隶书" charset="0"/>
              </a:rPr>
              <a:t>将整个字符串一次输入或输出</a:t>
            </a:r>
            <a:br>
              <a:rPr kumimoji="0" lang="zh-CN" altLang="en-US">
                <a:effectLst>
                  <a:outerShdw blurRad="38100" dist="38100" dir="2700000" algn="tl">
                    <a:srgbClr val="C0C0C0"/>
                  </a:outerShdw>
                </a:effectLst>
                <a:ea typeface="隶书" charset="0"/>
              </a:rPr>
            </a:br>
            <a:r>
              <a:rPr kumimoji="0" lang="zh-CN" altLang="en-US" sz="2000">
                <a:effectLst>
                  <a:outerShdw blurRad="38100" dist="38100" dir="2700000" algn="tl">
                    <a:srgbClr val="C0C0C0"/>
                  </a:outerShdw>
                </a:effectLst>
                <a:ea typeface="隶书" charset="0"/>
              </a:rPr>
              <a:t>例：</a:t>
            </a:r>
            <a:r>
              <a:rPr kumimoji="0" lang="en-US" altLang="zh-CN" sz="2000" b="1">
                <a:solidFill>
                  <a:srgbClr val="0000FF"/>
                </a:solidFill>
                <a:effectLst>
                  <a:outerShdw blurRad="38100" dist="38100" dir="2700000" algn="tl">
                    <a:srgbClr val="C0C0C0"/>
                  </a:outerShdw>
                </a:effectLst>
                <a:ea typeface="隶书" charset="0"/>
              </a:rPr>
              <a:t>char c[]="China";</a:t>
            </a:r>
            <a:br>
              <a:rPr kumimoji="0" lang="en-US" altLang="zh-CN" sz="2000" b="1">
                <a:solidFill>
                  <a:srgbClr val="0000FF"/>
                </a:solidFill>
                <a:effectLst>
                  <a:outerShdw blurRad="38100" dist="38100" dir="2700000" algn="tl">
                    <a:srgbClr val="C0C0C0"/>
                  </a:outerShdw>
                </a:effectLst>
                <a:ea typeface="隶书" charset="0"/>
              </a:rPr>
            </a:br>
            <a:r>
              <a:rPr kumimoji="0" lang="en-US" altLang="zh-CN" sz="2000" b="1">
                <a:solidFill>
                  <a:srgbClr val="0000FF"/>
                </a:solidFill>
                <a:effectLst>
                  <a:outerShdw blurRad="38100" dist="38100" dir="2700000" algn="tl">
                    <a:srgbClr val="C0C0C0"/>
                  </a:outerShdw>
                </a:effectLst>
                <a:ea typeface="隶书" charset="0"/>
              </a:rPr>
              <a:t>        printf(“%s”,c);</a:t>
            </a:r>
          </a:p>
          <a:p>
            <a:pPr eaLnBrk="1" hangingPunct="1">
              <a:lnSpc>
                <a:spcPct val="90000"/>
              </a:lnSpc>
              <a:spcBef>
                <a:spcPct val="20000"/>
              </a:spcBef>
              <a:buClr>
                <a:schemeClr val="accent1"/>
              </a:buClr>
              <a:buFontTx/>
              <a:buChar char="§"/>
            </a:pPr>
            <a:r>
              <a:rPr kumimoji="0" lang="zh-CN" altLang="en-US" sz="2800">
                <a:effectLst>
                  <a:outerShdw blurRad="38100" dist="38100" dir="2700000" algn="tl">
                    <a:srgbClr val="C0C0C0"/>
                  </a:outerShdw>
                </a:effectLst>
                <a:ea typeface="隶书" charset="0"/>
              </a:rPr>
              <a:t>注意</a:t>
            </a:r>
          </a:p>
          <a:p>
            <a:pPr lvl="1" eaLnBrk="1" hangingPunct="1">
              <a:lnSpc>
                <a:spcPct val="90000"/>
              </a:lnSpc>
              <a:spcBef>
                <a:spcPct val="20000"/>
              </a:spcBef>
              <a:buClr>
                <a:schemeClr val="hlink"/>
              </a:buClr>
              <a:buFont typeface="Wingdings" charset="2"/>
              <a:buChar char="«"/>
            </a:pPr>
            <a:r>
              <a:rPr kumimoji="0" lang="zh-CN" altLang="en-US">
                <a:effectLst>
                  <a:outerShdw blurRad="38100" dist="38100" dir="2700000" algn="tl">
                    <a:srgbClr val="C0C0C0"/>
                  </a:outerShdw>
                </a:effectLst>
                <a:ea typeface="隶书" charset="0"/>
              </a:rPr>
              <a:t>输出字符不包括 </a:t>
            </a:r>
            <a:r>
              <a:rPr kumimoji="0" lang="en-US" altLang="zh-CN">
                <a:effectLst>
                  <a:outerShdw blurRad="38100" dist="38100" dir="2700000" algn="tl">
                    <a:srgbClr val="C0C0C0"/>
                  </a:outerShdw>
                </a:effectLst>
                <a:ea typeface="隶书" charset="0"/>
              </a:rPr>
              <a:t>'\0'</a:t>
            </a:r>
          </a:p>
          <a:p>
            <a:pPr lvl="1" eaLnBrk="1" hangingPunct="1">
              <a:lnSpc>
                <a:spcPct val="90000"/>
              </a:lnSpc>
              <a:spcBef>
                <a:spcPct val="20000"/>
              </a:spcBef>
              <a:buClr>
                <a:schemeClr val="hlink"/>
              </a:buClr>
              <a:buFont typeface="Wingdings" charset="2"/>
              <a:buChar char="«"/>
            </a:pPr>
            <a:r>
              <a:rPr kumimoji="0" lang="zh-CN" altLang="en-US">
                <a:effectLst>
                  <a:outerShdw blurRad="38100" dist="38100" dir="2700000" algn="tl">
                    <a:srgbClr val="C0C0C0"/>
                  </a:outerShdw>
                </a:effectLst>
                <a:ea typeface="隶书" charset="0"/>
              </a:rPr>
              <a:t>输出字符串时，输出项是字符数组名，输出时遇到</a:t>
            </a:r>
            <a:r>
              <a:rPr kumimoji="0" lang="en-US" altLang="zh-CN">
                <a:effectLst>
                  <a:outerShdw blurRad="38100" dist="38100" dir="2700000" algn="tl">
                    <a:srgbClr val="C0C0C0"/>
                  </a:outerShdw>
                </a:effectLst>
                <a:ea typeface="隶书" charset="0"/>
              </a:rPr>
              <a:t>'\0'</a:t>
            </a:r>
            <a:r>
              <a:rPr kumimoji="0" lang="zh-CN" altLang="en-US">
                <a:effectLst>
                  <a:outerShdw blurRad="38100" dist="38100" dir="2700000" algn="tl">
                    <a:srgbClr val="C0C0C0"/>
                  </a:outerShdw>
                </a:effectLst>
                <a:ea typeface="隶书" charset="0"/>
              </a:rPr>
              <a:t>结束。</a:t>
            </a:r>
          </a:p>
          <a:p>
            <a:pPr lvl="1" eaLnBrk="1" hangingPunct="1">
              <a:lnSpc>
                <a:spcPct val="90000"/>
              </a:lnSpc>
              <a:spcBef>
                <a:spcPct val="20000"/>
              </a:spcBef>
              <a:buClr>
                <a:schemeClr val="hlink"/>
              </a:buClr>
              <a:buFont typeface="Wingdings" charset="2"/>
              <a:buChar char="«"/>
            </a:pPr>
            <a:r>
              <a:rPr kumimoji="0" lang="zh-CN" altLang="en-US">
                <a:effectLst>
                  <a:outerShdw blurRad="38100" dist="38100" dir="2700000" algn="tl">
                    <a:srgbClr val="C0C0C0"/>
                  </a:outerShdw>
                </a:effectLst>
                <a:ea typeface="隶书" charset="0"/>
              </a:rPr>
              <a:t>输入多个字符串时，以空格分隔；输入单个字符串时其中 不能有空格。</a:t>
            </a:r>
          </a:p>
        </p:txBody>
      </p:sp>
      <p:sp>
        <p:nvSpPr>
          <p:cNvPr id="210947" name="Text Box 3"/>
          <p:cNvSpPr txBox="1">
            <a:spLocks noChangeArrowheads="1"/>
          </p:cNvSpPr>
          <p:nvPr/>
        </p:nvSpPr>
        <p:spPr bwMode="auto">
          <a:xfrm>
            <a:off x="1357313" y="2214563"/>
            <a:ext cx="4344987" cy="2678112"/>
          </a:xfrm>
          <a:prstGeom prst="rect">
            <a:avLst/>
          </a:prstGeom>
          <a:solidFill>
            <a:srgbClr val="E1FFF7"/>
          </a:solidFill>
          <a:ln w="38100">
            <a:solidFill>
              <a:srgbClr val="008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FFFFFF"/>
                  </a:outerShdw>
                </a:effectLst>
                <a:latin typeface="Arial" charset="0"/>
              </a:rPr>
              <a:t>例   </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#include&lt;stdio.h&gt;</a:t>
            </a:r>
          </a:p>
          <a:p>
            <a:r>
              <a:rPr kumimoji="0" lang="en-US" altLang="zh-CN">
                <a:effectLst>
                  <a:outerShdw blurRad="38100" dist="38100" dir="2700000" algn="tl">
                    <a:srgbClr val="FFFFFF"/>
                  </a:outerShdw>
                </a:effectLst>
                <a:latin typeface="Arial" charset="0"/>
              </a:rPr>
              <a:t>int main( )</a:t>
            </a:r>
          </a:p>
          <a:p>
            <a:r>
              <a:rPr kumimoji="0" lang="en-US" altLang="zh-CN">
                <a:effectLst>
                  <a:outerShdw blurRad="38100" dist="38100" dir="2700000" algn="tl">
                    <a:srgbClr val="FFFFFF"/>
                  </a:outerShdw>
                </a:effectLst>
                <a:latin typeface="Arial" charset="0"/>
              </a:rPr>
              <a:t>{   char string[]="I love China!";</a:t>
            </a:r>
          </a:p>
          <a:p>
            <a:r>
              <a:rPr kumimoji="0" lang="en-US" altLang="zh-CN">
                <a:effectLst>
                  <a:outerShdw blurRad="38100" dist="38100" dir="2700000" algn="tl">
                    <a:srgbClr val="FFFFFF"/>
                  </a:outerShdw>
                </a:effectLst>
                <a:latin typeface="Arial" charset="0"/>
              </a:rPr>
              <a:t>    printf("%s",string);</a:t>
            </a:r>
          </a:p>
          <a:p>
            <a:r>
              <a:rPr kumimoji="0" lang="en-US" altLang="zh-CN">
                <a:effectLst>
                  <a:outerShdw blurRad="38100" dist="38100" dir="2700000" algn="tl">
                    <a:srgbClr val="FFFFFF"/>
                  </a:outerShdw>
                </a:effectLst>
                <a:latin typeface="Arial" charset="0"/>
              </a:rPr>
              <a:t>printf("%s",string+7);</a:t>
            </a:r>
          </a:p>
          <a:p>
            <a:r>
              <a:rPr kumimoji="0" lang="en-US" altLang="zh-CN">
                <a:effectLst>
                  <a:outerShdw blurRad="38100" dist="38100" dir="2700000" algn="tl">
                    <a:srgbClr val="FFFFFF"/>
                  </a:outerShdw>
                </a:effectLst>
                <a:latin typeface="Arial" charset="0"/>
              </a:rPr>
              <a:t>}</a:t>
            </a:r>
          </a:p>
        </p:txBody>
      </p:sp>
      <p:sp>
        <p:nvSpPr>
          <p:cNvPr id="49"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指针与字符串</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F4BC4E51-6F44-C342-97D7-3E22CFE4C2E2}"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72</a:t>
            </a:fld>
            <a:endParaRPr lang="en-US" dirty="0"/>
          </a:p>
        </p:txBody>
      </p:sp>
    </p:spTree>
    <p:extLst>
      <p:ext uri="{BB962C8B-B14F-4D97-AF65-F5344CB8AC3E}">
        <p14:creationId xmlns:p14="http://schemas.microsoft.com/office/powerpoint/2010/main" val="29998616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0-#ppt_w/2"/>
                                          </p:val>
                                        </p:tav>
                                        <p:tav tm="100000">
                                          <p:val>
                                            <p:strVal val="#ppt_x"/>
                                          </p:val>
                                        </p:tav>
                                      </p:tavLst>
                                    </p:anim>
                                    <p:anim calcmode="lin" valueType="num">
                                      <p:cBhvr additive="base">
                                        <p:cTn id="8" dur="500" fill="hold"/>
                                        <p:tgtEl>
                                          <p:spTgt spid="2109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171450" y="400050"/>
            <a:ext cx="8382000" cy="4876800"/>
          </a:xfrm>
          <a:prstGeom prst="rect">
            <a:avLst/>
          </a:prstGeom>
          <a:noFill/>
          <a:ln w="9525">
            <a:noFill/>
            <a:miter lim="800000"/>
            <a:headEnd/>
            <a:tailEnd/>
          </a:ln>
          <a:effectLst/>
        </p:spPr>
        <p:txBody>
          <a:bodyPr wrap="none" lIns="92075" tIns="46038" rIns="92075" bIns="46038" anchor="ctr"/>
          <a:lstStyle/>
          <a:p>
            <a:pPr algn="ctr">
              <a:defRPr/>
            </a:pPr>
            <a:endParaRPr lang="zh-CN" altLang="zh-CN">
              <a:effectLst>
                <a:outerShdw blurRad="38100" dist="38100" dir="2700000" algn="tl">
                  <a:srgbClr val="C0C0C0"/>
                </a:outerShdw>
              </a:effectLst>
              <a:latin typeface="Times New Roman" pitchFamily="18" charset="0"/>
              <a:ea typeface="宋体" pitchFamily="2" charset="-122"/>
            </a:endParaRPr>
          </a:p>
        </p:txBody>
      </p:sp>
      <p:sp>
        <p:nvSpPr>
          <p:cNvPr id="214020" name="Text Box 4"/>
          <p:cNvSpPr txBox="1">
            <a:spLocks noChangeArrowheads="1"/>
          </p:cNvSpPr>
          <p:nvPr/>
        </p:nvSpPr>
        <p:spPr bwMode="auto">
          <a:xfrm>
            <a:off x="360363" y="347663"/>
            <a:ext cx="4954587" cy="2738437"/>
          </a:xfrm>
          <a:prstGeom prst="rect">
            <a:avLst/>
          </a:prstGeom>
          <a:noFill/>
          <a:ln w="9525">
            <a:noFill/>
            <a:miter lim="800000"/>
            <a:headEnd/>
            <a:tailEnd/>
          </a:ln>
          <a:effectLst/>
        </p:spPr>
        <p:txBody>
          <a:bodyPr wrap="none" lIns="92075" tIns="46038" rIns="92075" bIns="46038"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800" b="1">
                <a:effectLst>
                  <a:outerShdw blurRad="38100" dist="38100" dir="2700000" algn="tl">
                    <a:srgbClr val="C0C0C0"/>
                  </a:outerShdw>
                </a:effectLst>
                <a:latin typeface="宋体" charset="0"/>
              </a:rPr>
              <a:t>例如：</a:t>
            </a:r>
          </a:p>
          <a:p>
            <a:endParaRPr kumimoji="0" lang="zh-CN" altLang="en-US">
              <a:effectLst>
                <a:outerShdw blurRad="38100" dist="38100" dir="2700000" algn="tl">
                  <a:srgbClr val="C0C0C0"/>
                </a:outerShdw>
              </a:effectLst>
              <a:latin typeface="Arial" charset="0"/>
            </a:endParaRPr>
          </a:p>
          <a:p>
            <a:r>
              <a:rPr kumimoji="0" lang="zh-CN" altLang="en-US">
                <a:effectLst>
                  <a:outerShdw blurRad="38100" dist="38100" dir="2700000" algn="tl">
                    <a:srgbClr val="C0C0C0"/>
                  </a:outerShdw>
                </a:effectLst>
                <a:latin typeface="Arial" charset="0"/>
              </a:rPr>
              <a:t>  程序中有下列语句：</a:t>
            </a:r>
          </a:p>
          <a:p>
            <a:r>
              <a:rPr kumimoji="0" lang="zh-CN" altLang="en-US">
                <a:effectLst>
                  <a:outerShdw blurRad="38100" dist="38100" dir="2700000" algn="tl">
                    <a:srgbClr val="C0C0C0"/>
                  </a:outerShdw>
                </a:effectLst>
                <a:latin typeface="Arial" charset="0"/>
              </a:rPr>
              <a:t>    </a:t>
            </a:r>
            <a:r>
              <a:rPr kumimoji="0" lang="en-US" altLang="zh-CN">
                <a:effectLst>
                  <a:outerShdw blurRad="38100" dist="38100" dir="2700000" algn="tl">
                    <a:srgbClr val="C0C0C0"/>
                  </a:outerShdw>
                </a:effectLst>
                <a:latin typeface="Arial" charset="0"/>
              </a:rPr>
              <a:t>static char str1[5],str2[5],str3[5];</a:t>
            </a:r>
          </a:p>
          <a:p>
            <a:r>
              <a:rPr kumimoji="0" lang="en-US" altLang="zh-CN">
                <a:effectLst>
                  <a:outerShdw blurRad="38100" dist="38100" dir="2700000" algn="tl">
                    <a:srgbClr val="C0C0C0"/>
                  </a:outerShdw>
                </a:effectLst>
                <a:latin typeface="Arial" charset="0"/>
              </a:rPr>
              <a:t>    scanf(“%s%s%s”,str1,str2,str3);</a:t>
            </a:r>
          </a:p>
          <a:p>
            <a:r>
              <a:rPr kumimoji="0" lang="en-US" altLang="zh-CN">
                <a:effectLst>
                  <a:outerShdw blurRad="38100" dist="38100" dir="2700000" algn="tl">
                    <a:srgbClr val="C0C0C0"/>
                  </a:outerShdw>
                </a:effectLst>
                <a:latin typeface="Arial" charset="0"/>
              </a:rPr>
              <a:t>  </a:t>
            </a:r>
            <a:r>
              <a:rPr kumimoji="0" lang="zh-CN" altLang="en-US">
                <a:effectLst>
                  <a:outerShdw blurRad="38100" dist="38100" dir="2700000" algn="tl">
                    <a:srgbClr val="C0C0C0"/>
                  </a:outerShdw>
                </a:effectLst>
                <a:latin typeface="Arial" charset="0"/>
              </a:rPr>
              <a:t>运行时输入数据：</a:t>
            </a:r>
          </a:p>
          <a:p>
            <a:r>
              <a:rPr kumimoji="0" lang="zh-CN" altLang="en-US">
                <a:effectLst>
                  <a:outerShdw blurRad="38100" dist="38100" dir="2700000" algn="tl">
                    <a:srgbClr val="C0C0C0"/>
                  </a:outerShdw>
                </a:effectLst>
                <a:latin typeface="Arial" charset="0"/>
              </a:rPr>
              <a:t>    </a:t>
            </a:r>
            <a:r>
              <a:rPr kumimoji="0" lang="en-US" altLang="zh-CN">
                <a:effectLst>
                  <a:outerShdw blurRad="38100" dist="38100" dir="2700000" algn="tl">
                    <a:srgbClr val="C0C0C0"/>
                  </a:outerShdw>
                </a:effectLst>
                <a:latin typeface="Arial" charset="0"/>
              </a:rPr>
              <a:t>How are you?</a:t>
            </a:r>
          </a:p>
        </p:txBody>
      </p:sp>
      <p:grpSp>
        <p:nvGrpSpPr>
          <p:cNvPr id="2" name="Group 5"/>
          <p:cNvGrpSpPr>
            <a:grpSpLocks/>
          </p:cNvGrpSpPr>
          <p:nvPr/>
        </p:nvGrpSpPr>
        <p:grpSpPr bwMode="auto">
          <a:xfrm>
            <a:off x="5570538" y="766763"/>
            <a:ext cx="3308350" cy="2100262"/>
            <a:chOff x="2880" y="2613"/>
            <a:chExt cx="2084" cy="1323"/>
          </a:xfrm>
        </p:grpSpPr>
        <p:sp>
          <p:nvSpPr>
            <p:cNvPr id="214022" name="Text Box 6"/>
            <p:cNvSpPr txBox="1">
              <a:spLocks noChangeArrowheads="1"/>
            </p:cNvSpPr>
            <p:nvPr/>
          </p:nvSpPr>
          <p:spPr bwMode="auto">
            <a:xfrm>
              <a:off x="2880" y="2613"/>
              <a:ext cx="2084" cy="1323"/>
            </a:xfrm>
            <a:prstGeom prst="rect">
              <a:avLst/>
            </a:prstGeom>
            <a:noFill/>
            <a:ln w="9525">
              <a:noFill/>
              <a:miter lim="800000"/>
              <a:headEnd/>
              <a:tailEnd/>
            </a:ln>
            <a:effectLst/>
          </p:spPr>
          <p:txBody>
            <a:bodyPr wrap="none" lIns="92075" tIns="46038" rIns="92075" bIns="46038"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zh-CN" altLang="en-US">
                  <a:effectLst>
                    <a:outerShdw blurRad="38100" dist="38100" dir="2700000" algn="tl">
                      <a:srgbClr val="C0C0C0"/>
                    </a:outerShdw>
                  </a:effectLst>
                </a:rPr>
                <a:t>内存中变量状态如下： </a:t>
              </a:r>
            </a:p>
            <a:p>
              <a:pPr>
                <a:spcBef>
                  <a:spcPct val="50000"/>
                </a:spcBef>
              </a:pPr>
              <a:r>
                <a:rPr kumimoji="0" lang="zh-CN" altLang="en-US">
                  <a:effectLst>
                    <a:outerShdw blurRad="38100" dist="38100" dir="2700000" algn="tl">
                      <a:srgbClr val="C0C0C0"/>
                    </a:outerShdw>
                  </a:effectLst>
                </a:rPr>
                <a:t>    </a:t>
              </a:r>
              <a:r>
                <a:rPr kumimoji="0" lang="en-US" altLang="zh-CN">
                  <a:effectLst>
                    <a:outerShdw blurRad="38100" dist="38100" dir="2700000" algn="tl">
                      <a:srgbClr val="C0C0C0"/>
                    </a:outerShdw>
                  </a:effectLst>
                </a:rPr>
                <a:t>str1:    H  o  w  \0 </a:t>
              </a:r>
            </a:p>
            <a:p>
              <a:pPr>
                <a:spcBef>
                  <a:spcPct val="50000"/>
                </a:spcBef>
              </a:pPr>
              <a:r>
                <a:rPr kumimoji="0" lang="en-US" altLang="zh-CN">
                  <a:effectLst>
                    <a:outerShdw blurRad="38100" dist="38100" dir="2700000" algn="tl">
                      <a:srgbClr val="C0C0C0"/>
                    </a:outerShdw>
                  </a:effectLst>
                </a:rPr>
                <a:t>    str2:    a   r   e   \0</a:t>
              </a:r>
            </a:p>
            <a:p>
              <a:pPr>
                <a:spcBef>
                  <a:spcPct val="50000"/>
                </a:spcBef>
              </a:pPr>
              <a:r>
                <a:rPr kumimoji="0" lang="en-US" altLang="zh-CN">
                  <a:effectLst>
                    <a:outerShdw blurRad="38100" dist="38100" dir="2700000" algn="tl">
                      <a:srgbClr val="C0C0C0"/>
                    </a:outerShdw>
                  </a:effectLst>
                </a:rPr>
                <a:t>    str3:    y  o   u   ?   \0</a:t>
              </a:r>
            </a:p>
          </p:txBody>
        </p:sp>
        <p:grpSp>
          <p:nvGrpSpPr>
            <p:cNvPr id="108569" name="Group 7"/>
            <p:cNvGrpSpPr>
              <a:grpSpLocks/>
            </p:cNvGrpSpPr>
            <p:nvPr/>
          </p:nvGrpSpPr>
          <p:grpSpPr bwMode="auto">
            <a:xfrm>
              <a:off x="3620" y="2961"/>
              <a:ext cx="1104" cy="960"/>
              <a:chOff x="3620" y="2961"/>
              <a:chExt cx="1104" cy="960"/>
            </a:xfrm>
          </p:grpSpPr>
          <p:sp>
            <p:nvSpPr>
              <p:cNvPr id="214024" name="Rectangle 8"/>
              <p:cNvSpPr>
                <a:spLocks noChangeArrowheads="1"/>
              </p:cNvSpPr>
              <p:nvPr/>
            </p:nvSpPr>
            <p:spPr bwMode="auto">
              <a:xfrm>
                <a:off x="3620" y="2961"/>
                <a:ext cx="1104" cy="960"/>
              </a:xfrm>
              <a:prstGeom prst="rect">
                <a:avLst/>
              </a:prstGeom>
              <a:noFill/>
              <a:ln w="9525">
                <a:solidFill>
                  <a:schemeClr val="tx1"/>
                </a:solidFill>
                <a:miter lim="800000"/>
                <a:headEnd/>
                <a:tailEnd/>
              </a:ln>
              <a:effectLst/>
            </p:spPr>
            <p:txBody>
              <a:bodyPr wrap="none" lIns="92075" tIns="46038" rIns="92075" bIns="46038"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14025" name="Line 9"/>
              <p:cNvSpPr>
                <a:spLocks noChangeShapeType="1"/>
              </p:cNvSpPr>
              <p:nvPr/>
            </p:nvSpPr>
            <p:spPr bwMode="auto">
              <a:xfrm>
                <a:off x="3620" y="3288"/>
                <a:ext cx="1104" cy="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26" name="Line 10"/>
              <p:cNvSpPr>
                <a:spLocks noChangeShapeType="1"/>
              </p:cNvSpPr>
              <p:nvPr/>
            </p:nvSpPr>
            <p:spPr bwMode="auto">
              <a:xfrm>
                <a:off x="3620" y="3633"/>
                <a:ext cx="1104" cy="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27" name="Line 11"/>
              <p:cNvSpPr>
                <a:spLocks noChangeShapeType="1"/>
              </p:cNvSpPr>
              <p:nvPr/>
            </p:nvSpPr>
            <p:spPr bwMode="auto">
              <a:xfrm>
                <a:off x="3829" y="2961"/>
                <a:ext cx="0" cy="96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28" name="Line 12"/>
              <p:cNvSpPr>
                <a:spLocks noChangeShapeType="1"/>
              </p:cNvSpPr>
              <p:nvPr/>
            </p:nvSpPr>
            <p:spPr bwMode="auto">
              <a:xfrm>
                <a:off x="4043" y="2961"/>
                <a:ext cx="0" cy="96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29" name="Line 13"/>
              <p:cNvSpPr>
                <a:spLocks noChangeShapeType="1"/>
              </p:cNvSpPr>
              <p:nvPr/>
            </p:nvSpPr>
            <p:spPr bwMode="auto">
              <a:xfrm>
                <a:off x="4253" y="2961"/>
                <a:ext cx="0" cy="96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30" name="Line 14"/>
              <p:cNvSpPr>
                <a:spLocks noChangeShapeType="1"/>
              </p:cNvSpPr>
              <p:nvPr/>
            </p:nvSpPr>
            <p:spPr bwMode="auto">
              <a:xfrm>
                <a:off x="4497" y="2961"/>
                <a:ext cx="0" cy="960"/>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grpSp>
      </p:grpSp>
      <p:sp>
        <p:nvSpPr>
          <p:cNvPr id="214031" name="Text Box 15"/>
          <p:cNvSpPr txBox="1">
            <a:spLocks noChangeArrowheads="1"/>
          </p:cNvSpPr>
          <p:nvPr/>
        </p:nvSpPr>
        <p:spPr bwMode="auto">
          <a:xfrm>
            <a:off x="8610600" y="6324600"/>
            <a:ext cx="533400" cy="336550"/>
          </a:xfrm>
          <a:prstGeom prst="rect">
            <a:avLst/>
          </a:prstGeom>
          <a:noFill/>
          <a:ln w="12700" cap="sq">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fld id="{D6AF9423-4CB0-AA40-BAED-4ED5C44C4442}" type="slidenum">
              <a:rPr kumimoji="0" lang="en-US" altLang="zh-CN" sz="1600">
                <a:effectLst>
                  <a:outerShdw blurRad="38100" dist="38100" dir="2700000" algn="tl">
                    <a:srgbClr val="C0C0C0"/>
                  </a:outerShdw>
                </a:effectLst>
              </a:rPr>
              <a:pPr/>
              <a:t>73</a:t>
            </a:fld>
            <a:endParaRPr kumimoji="0" lang="en-US" altLang="zh-CN" sz="1600">
              <a:effectLst>
                <a:outerShdw blurRad="38100" dist="38100" dir="2700000" algn="tl">
                  <a:srgbClr val="C0C0C0"/>
                </a:outerShdw>
              </a:effectLst>
            </a:endParaRPr>
          </a:p>
        </p:txBody>
      </p:sp>
      <p:sp>
        <p:nvSpPr>
          <p:cNvPr id="214033" name="Rectangle 17"/>
          <p:cNvSpPr>
            <a:spLocks noChangeArrowheads="1"/>
          </p:cNvSpPr>
          <p:nvPr/>
        </p:nvSpPr>
        <p:spPr bwMode="auto">
          <a:xfrm>
            <a:off x="180975" y="1981200"/>
            <a:ext cx="8382000" cy="4876800"/>
          </a:xfrm>
          <a:prstGeom prst="rect">
            <a:avLst/>
          </a:prstGeom>
          <a:noFill/>
          <a:ln w="9525">
            <a:noFill/>
            <a:miter lim="800000"/>
            <a:headEnd/>
            <a:tailEnd/>
          </a:ln>
          <a:effectLst/>
        </p:spPr>
        <p:txBody>
          <a:bodyPr wrap="none" lIns="92075" tIns="46038" rIns="92075" bIns="46038" anchor="ctr"/>
          <a:lstStyle/>
          <a:p>
            <a:pPr algn="ctr">
              <a:defRPr/>
            </a:pPr>
            <a:endParaRPr lang="zh-CN" altLang="zh-CN">
              <a:effectLst>
                <a:outerShdw blurRad="38100" dist="38100" dir="2700000" algn="tl">
                  <a:srgbClr val="C0C0C0"/>
                </a:outerShdw>
              </a:effectLst>
              <a:latin typeface="Times New Roman" pitchFamily="18" charset="0"/>
              <a:ea typeface="宋体" pitchFamily="2" charset="-122"/>
            </a:endParaRPr>
          </a:p>
        </p:txBody>
      </p:sp>
      <p:sp>
        <p:nvSpPr>
          <p:cNvPr id="214034" name="Text Box 18"/>
          <p:cNvSpPr txBox="1">
            <a:spLocks noChangeArrowheads="1"/>
          </p:cNvSpPr>
          <p:nvPr/>
        </p:nvSpPr>
        <p:spPr bwMode="auto">
          <a:xfrm>
            <a:off x="552450" y="3194050"/>
            <a:ext cx="2952750" cy="1939925"/>
          </a:xfrm>
          <a:prstGeom prst="rect">
            <a:avLst/>
          </a:prstGeom>
          <a:noFill/>
          <a:ln w="9525">
            <a:noFill/>
            <a:miter lim="800000"/>
            <a:headEnd/>
            <a:tailEnd/>
          </a:ln>
          <a:effectLst/>
        </p:spPr>
        <p:txBody>
          <a:bodyPr wrap="none" lIns="92075" tIns="46038" rIns="92075" bIns="46038"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effectLst>
                  <a:outerShdw blurRad="38100" dist="38100" dir="2700000" algn="tl">
                    <a:srgbClr val="C0C0C0"/>
                  </a:outerShdw>
                </a:effectLst>
                <a:latin typeface="Arial" charset="0"/>
              </a:rPr>
              <a:t>若改为：</a:t>
            </a:r>
          </a:p>
          <a:p>
            <a:r>
              <a:rPr kumimoji="0" lang="zh-CN" altLang="en-US">
                <a:effectLst>
                  <a:outerShdw blurRad="38100" dist="38100" dir="2700000" algn="tl">
                    <a:srgbClr val="C0C0C0"/>
                  </a:outerShdw>
                </a:effectLst>
                <a:latin typeface="Arial" charset="0"/>
              </a:rPr>
              <a:t>    </a:t>
            </a:r>
            <a:r>
              <a:rPr kumimoji="0" lang="en-US" altLang="zh-CN">
                <a:effectLst>
                  <a:outerShdw blurRad="38100" dist="38100" dir="2700000" algn="tl">
                    <a:srgbClr val="C0C0C0"/>
                  </a:outerShdw>
                </a:effectLst>
                <a:latin typeface="Arial" charset="0"/>
              </a:rPr>
              <a:t>static char str[13];</a:t>
            </a:r>
          </a:p>
          <a:p>
            <a:r>
              <a:rPr kumimoji="0" lang="en-US" altLang="zh-CN">
                <a:effectLst>
                  <a:outerShdw blurRad="38100" dist="38100" dir="2700000" algn="tl">
                    <a:srgbClr val="C0C0C0"/>
                  </a:outerShdw>
                </a:effectLst>
                <a:latin typeface="Arial" charset="0"/>
              </a:rPr>
              <a:t>    scanf(“%s”,str);</a:t>
            </a:r>
          </a:p>
          <a:p>
            <a:r>
              <a:rPr kumimoji="0" lang="en-US" altLang="zh-CN">
                <a:effectLst>
                  <a:outerShdw blurRad="38100" dist="38100" dir="2700000" algn="tl">
                    <a:srgbClr val="C0C0C0"/>
                  </a:outerShdw>
                </a:effectLst>
                <a:latin typeface="Arial" charset="0"/>
              </a:rPr>
              <a:t>  </a:t>
            </a:r>
            <a:r>
              <a:rPr kumimoji="0" lang="zh-CN" altLang="en-US">
                <a:effectLst>
                  <a:outerShdw blurRad="38100" dist="38100" dir="2700000" algn="tl">
                    <a:srgbClr val="C0C0C0"/>
                  </a:outerShdw>
                </a:effectLst>
                <a:latin typeface="Arial" charset="0"/>
              </a:rPr>
              <a:t>运行时输入数据：</a:t>
            </a:r>
          </a:p>
          <a:p>
            <a:r>
              <a:rPr kumimoji="0" lang="zh-CN" altLang="en-US">
                <a:effectLst>
                  <a:outerShdw blurRad="38100" dist="38100" dir="2700000" algn="tl">
                    <a:srgbClr val="C0C0C0"/>
                  </a:outerShdw>
                </a:effectLst>
                <a:latin typeface="Arial" charset="0"/>
              </a:rPr>
              <a:t>    </a:t>
            </a:r>
            <a:r>
              <a:rPr kumimoji="0" lang="en-US" altLang="zh-CN">
                <a:effectLst>
                  <a:outerShdw blurRad="38100" dist="38100" dir="2700000" algn="tl">
                    <a:srgbClr val="C0C0C0"/>
                  </a:outerShdw>
                </a:effectLst>
                <a:latin typeface="Arial" charset="0"/>
              </a:rPr>
              <a:t>How are you?</a:t>
            </a:r>
          </a:p>
        </p:txBody>
      </p:sp>
      <p:grpSp>
        <p:nvGrpSpPr>
          <p:cNvPr id="4" name="Group 19"/>
          <p:cNvGrpSpPr>
            <a:grpSpLocks/>
          </p:cNvGrpSpPr>
          <p:nvPr/>
        </p:nvGrpSpPr>
        <p:grpSpPr bwMode="auto">
          <a:xfrm>
            <a:off x="2357438" y="5313363"/>
            <a:ext cx="5257800" cy="1035050"/>
            <a:chOff x="624" y="3341"/>
            <a:chExt cx="3312" cy="652"/>
          </a:xfrm>
        </p:grpSpPr>
        <p:sp>
          <p:nvSpPr>
            <p:cNvPr id="214036" name="Text Box 20"/>
            <p:cNvSpPr txBox="1">
              <a:spLocks noChangeArrowheads="1"/>
            </p:cNvSpPr>
            <p:nvPr/>
          </p:nvSpPr>
          <p:spPr bwMode="auto">
            <a:xfrm>
              <a:off x="624" y="3341"/>
              <a:ext cx="2372" cy="633"/>
            </a:xfrm>
            <a:prstGeom prst="rect">
              <a:avLst/>
            </a:prstGeom>
            <a:noFill/>
            <a:ln w="9525">
              <a:noFill/>
              <a:miter lim="800000"/>
              <a:headEnd/>
              <a:tailEnd/>
            </a:ln>
            <a:effectLst/>
          </p:spPr>
          <p:txBody>
            <a:bodyPr wrap="none" lIns="92075" tIns="46038" rIns="92075" bIns="46038"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zh-CN" altLang="en-US">
                  <a:effectLst>
                    <a:outerShdw blurRad="38100" dist="38100" dir="2700000" algn="tl">
                      <a:srgbClr val="C0C0C0"/>
                    </a:outerShdw>
                  </a:effectLst>
                </a:rPr>
                <a:t>内存中变量 </a:t>
              </a:r>
              <a:r>
                <a:rPr kumimoji="0" lang="en-US" altLang="zh-CN">
                  <a:effectLst>
                    <a:outerShdw blurRad="38100" dist="38100" dir="2700000" algn="tl">
                      <a:srgbClr val="C0C0C0"/>
                    </a:outerShdw>
                  </a:effectLst>
                </a:rPr>
                <a:t>str </a:t>
              </a:r>
              <a:r>
                <a:rPr kumimoji="0" lang="zh-CN" altLang="en-US">
                  <a:effectLst>
                    <a:outerShdw blurRad="38100" dist="38100" dir="2700000" algn="tl">
                      <a:srgbClr val="C0C0C0"/>
                    </a:outerShdw>
                  </a:effectLst>
                </a:rPr>
                <a:t>内容如下： </a:t>
              </a:r>
            </a:p>
            <a:p>
              <a:pPr>
                <a:spcBef>
                  <a:spcPct val="50000"/>
                </a:spcBef>
              </a:pPr>
              <a:r>
                <a:rPr kumimoji="0" lang="zh-CN" altLang="en-US">
                  <a:effectLst>
                    <a:outerShdw blurRad="38100" dist="38100" dir="2700000" algn="tl">
                      <a:srgbClr val="C0C0C0"/>
                    </a:outerShdw>
                  </a:effectLst>
                </a:rPr>
                <a:t>    </a:t>
              </a:r>
              <a:r>
                <a:rPr kumimoji="0" lang="en-US" altLang="zh-CN">
                  <a:effectLst>
                    <a:outerShdw blurRad="38100" dist="38100" dir="2700000" algn="tl">
                      <a:srgbClr val="C0C0C0"/>
                    </a:outerShdw>
                  </a:effectLst>
                </a:rPr>
                <a:t>str:    H  o  w  \0 </a:t>
              </a:r>
            </a:p>
          </p:txBody>
        </p:sp>
        <p:grpSp>
          <p:nvGrpSpPr>
            <p:cNvPr id="108554" name="Group 21"/>
            <p:cNvGrpSpPr>
              <a:grpSpLocks/>
            </p:cNvGrpSpPr>
            <p:nvPr/>
          </p:nvGrpSpPr>
          <p:grpSpPr bwMode="auto">
            <a:xfrm>
              <a:off x="1248" y="3696"/>
              <a:ext cx="2688" cy="297"/>
              <a:chOff x="1248" y="3696"/>
              <a:chExt cx="2688" cy="297"/>
            </a:xfrm>
          </p:grpSpPr>
          <p:sp>
            <p:nvSpPr>
              <p:cNvPr id="214038" name="Rectangle 22"/>
              <p:cNvSpPr>
                <a:spLocks noChangeArrowheads="1"/>
              </p:cNvSpPr>
              <p:nvPr/>
            </p:nvSpPr>
            <p:spPr bwMode="auto">
              <a:xfrm>
                <a:off x="1248" y="3696"/>
                <a:ext cx="2688" cy="288"/>
              </a:xfrm>
              <a:prstGeom prst="rect">
                <a:avLst/>
              </a:prstGeom>
              <a:noFill/>
              <a:ln w="9525">
                <a:solidFill>
                  <a:schemeClr val="tx1"/>
                </a:solidFill>
                <a:miter lim="800000"/>
                <a:headEnd/>
                <a:tailEnd/>
              </a:ln>
              <a:effectLst/>
            </p:spPr>
            <p:txBody>
              <a:bodyPr wrap="none" lIns="92075" tIns="46038" rIns="92075" bIns="46038"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14039" name="Line 23"/>
              <p:cNvSpPr>
                <a:spLocks noChangeShapeType="1"/>
              </p:cNvSpPr>
              <p:nvPr/>
            </p:nvSpPr>
            <p:spPr bwMode="auto">
              <a:xfrm>
                <a:off x="1462"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0" name="Line 24"/>
              <p:cNvSpPr>
                <a:spLocks noChangeShapeType="1"/>
              </p:cNvSpPr>
              <p:nvPr/>
            </p:nvSpPr>
            <p:spPr bwMode="auto">
              <a:xfrm>
                <a:off x="1676" y="3705"/>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1" name="Line 25"/>
              <p:cNvSpPr>
                <a:spLocks noChangeShapeType="1"/>
              </p:cNvSpPr>
              <p:nvPr/>
            </p:nvSpPr>
            <p:spPr bwMode="auto">
              <a:xfrm>
                <a:off x="1907"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2" name="Line 26"/>
              <p:cNvSpPr>
                <a:spLocks noChangeShapeType="1"/>
              </p:cNvSpPr>
              <p:nvPr/>
            </p:nvSpPr>
            <p:spPr bwMode="auto">
              <a:xfrm>
                <a:off x="3552"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3" name="Line 27"/>
              <p:cNvSpPr>
                <a:spLocks noChangeShapeType="1"/>
              </p:cNvSpPr>
              <p:nvPr/>
            </p:nvSpPr>
            <p:spPr bwMode="auto">
              <a:xfrm>
                <a:off x="3360"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4" name="Line 28"/>
              <p:cNvSpPr>
                <a:spLocks noChangeShapeType="1"/>
              </p:cNvSpPr>
              <p:nvPr/>
            </p:nvSpPr>
            <p:spPr bwMode="auto">
              <a:xfrm>
                <a:off x="3744"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5" name="Line 29"/>
              <p:cNvSpPr>
                <a:spLocks noChangeShapeType="1"/>
              </p:cNvSpPr>
              <p:nvPr/>
            </p:nvSpPr>
            <p:spPr bwMode="auto">
              <a:xfrm>
                <a:off x="2112"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6" name="Line 30"/>
              <p:cNvSpPr>
                <a:spLocks noChangeShapeType="1"/>
              </p:cNvSpPr>
              <p:nvPr/>
            </p:nvSpPr>
            <p:spPr bwMode="auto">
              <a:xfrm>
                <a:off x="3172"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7" name="Line 31"/>
              <p:cNvSpPr>
                <a:spLocks noChangeShapeType="1"/>
              </p:cNvSpPr>
              <p:nvPr/>
            </p:nvSpPr>
            <p:spPr bwMode="auto">
              <a:xfrm>
                <a:off x="2967"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8" name="Line 32"/>
              <p:cNvSpPr>
                <a:spLocks noChangeShapeType="1"/>
              </p:cNvSpPr>
              <p:nvPr/>
            </p:nvSpPr>
            <p:spPr bwMode="auto">
              <a:xfrm>
                <a:off x="2749"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49" name="Line 33"/>
              <p:cNvSpPr>
                <a:spLocks noChangeShapeType="1"/>
              </p:cNvSpPr>
              <p:nvPr/>
            </p:nvSpPr>
            <p:spPr bwMode="auto">
              <a:xfrm>
                <a:off x="2544" y="3696"/>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sp>
            <p:nvSpPr>
              <p:cNvPr id="214050" name="Line 34"/>
              <p:cNvSpPr>
                <a:spLocks noChangeShapeType="1"/>
              </p:cNvSpPr>
              <p:nvPr/>
            </p:nvSpPr>
            <p:spPr bwMode="auto">
              <a:xfrm>
                <a:off x="2326" y="3705"/>
                <a:ext cx="0" cy="288"/>
              </a:xfrm>
              <a:prstGeom prst="line">
                <a:avLst/>
              </a:prstGeom>
              <a:noFill/>
              <a:ln w="9525">
                <a:solidFill>
                  <a:schemeClr val="tx1"/>
                </a:solidFill>
                <a:round/>
                <a:headEnd/>
                <a:tailEnd/>
              </a:ln>
              <a:effectLst/>
            </p:spPr>
            <p:txBody>
              <a:bodyPr wrap="none" lIns="92075" tIns="46038" rIns="92075" bIns="46038" anchor="ctr"/>
              <a:lstStyle/>
              <a:p>
                <a:pPr>
                  <a:defRPr/>
                </a:pPr>
                <a:endParaRPr lang="zh-CN" altLang="en-US">
                  <a:latin typeface="Times New Roman" pitchFamily="18" charset="0"/>
                  <a:ea typeface="+mn-ea"/>
                </a:endParaRPr>
              </a:p>
            </p:txBody>
          </p:sp>
        </p:grpSp>
      </p:grpSp>
      <p:sp>
        <p:nvSpPr>
          <p:cNvPr id="33" name="Rectangle 2"/>
          <p:cNvSpPr txBox="1">
            <a:spLocks noChangeArrowheads="1"/>
          </p:cNvSpPr>
          <p:nvPr/>
        </p:nvSpPr>
        <p:spPr>
          <a:xfrm>
            <a:off x="571500" y="214313"/>
            <a:ext cx="7797800" cy="839787"/>
          </a:xfrm>
          <a:prstGeom prst="rect">
            <a:avLst/>
          </a:prstGeom>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ctr">
              <a:lnSpc>
                <a:spcPct val="85000"/>
              </a:lnSpc>
              <a:defRPr/>
            </a:pPr>
            <a:r>
              <a:rPr lang="zh-CN" altLang="en-US" sz="4400" b="1" i="1">
                <a:solidFill>
                  <a:srgbClr val="0000FF"/>
                </a:solidFill>
                <a:effectLst>
                  <a:outerShdw blurRad="38100" dist="38100" dir="2700000" algn="tl">
                    <a:srgbClr val="DDDDDD"/>
                  </a:outerShdw>
                </a:effectLst>
                <a:ea typeface="黑体" charset="0"/>
                <a:cs typeface="黑体" charset="0"/>
              </a:rPr>
              <a:t>指针与字符串</a:t>
            </a:r>
            <a:endParaRPr lang="en-US" altLang="zh-CN" sz="4400" b="1">
              <a:solidFill>
                <a:srgbClr val="0000FF"/>
              </a:solidFill>
              <a:effectLst>
                <a:outerShdw blurRad="38100" dist="38100" dir="2700000" algn="tl">
                  <a:srgbClr val="DDDDDD"/>
                </a:outerShdw>
              </a:effectLst>
              <a:latin typeface="宋体" charset="0"/>
              <a:ea typeface="黑体" charset="0"/>
              <a:cs typeface="黑体" charset="0"/>
            </a:endParaRPr>
          </a:p>
        </p:txBody>
      </p:sp>
      <p:sp>
        <p:nvSpPr>
          <p:cNvPr id="3" name="日期占位符 2"/>
          <p:cNvSpPr>
            <a:spLocks noGrp="1"/>
          </p:cNvSpPr>
          <p:nvPr>
            <p:ph type="dt" sz="half" idx="10"/>
          </p:nvPr>
        </p:nvSpPr>
        <p:spPr/>
        <p:txBody>
          <a:bodyPr/>
          <a:lstStyle/>
          <a:p>
            <a:fld id="{4F6C763B-57D4-A744-9B0F-FD5896293C3F}" type="datetime1">
              <a:rPr lang="zh-CN" altLang="en-US" smtClean="0"/>
              <a:t>2020/12/1</a:t>
            </a:fld>
            <a:endParaRPr lang="en-US"/>
          </a:p>
        </p:txBody>
      </p:sp>
      <p:sp>
        <p:nvSpPr>
          <p:cNvPr id="5" name="幻灯片编号占位符 4"/>
          <p:cNvSpPr>
            <a:spLocks noGrp="1"/>
          </p:cNvSpPr>
          <p:nvPr>
            <p:ph type="sldNum" sz="quarter" idx="12"/>
          </p:nvPr>
        </p:nvSpPr>
        <p:spPr/>
        <p:txBody>
          <a:bodyPr/>
          <a:lstStyle/>
          <a:p>
            <a:fld id="{4FAB73BC-B049-4115-A692-8D63A059BFB8}" type="slidenum">
              <a:rPr lang="en-US" smtClean="0"/>
              <a:t>73</a:t>
            </a:fld>
            <a:endParaRPr lang="en-US"/>
          </a:p>
        </p:txBody>
      </p:sp>
    </p:spTree>
    <p:extLst>
      <p:ext uri="{BB962C8B-B14F-4D97-AF65-F5344CB8AC3E}">
        <p14:creationId xmlns:p14="http://schemas.microsoft.com/office/powerpoint/2010/main" val="4150848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4034"/>
                                        </p:tgtEl>
                                        <p:attrNameLst>
                                          <p:attrName>style.visibility</p:attrName>
                                        </p:attrNameLst>
                                      </p:cBhvr>
                                      <p:to>
                                        <p:strVal val="visible"/>
                                      </p:to>
                                    </p:set>
                                    <p:animEffect transition="in" filter="strips(downLeft)">
                                      <p:cBhvr>
                                        <p:cTn id="12" dur="500"/>
                                        <p:tgtEl>
                                          <p:spTgt spid="214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685800" y="484632"/>
            <a:ext cx="7772400" cy="865042"/>
          </a:xfrm>
        </p:spPr>
        <p:txBody>
          <a:bodyPr/>
          <a:lstStyle/>
          <a:p>
            <a:r>
              <a:rPr lang="zh-CN" altLang="en-US"/>
              <a:t>例 插入排序 </a:t>
            </a:r>
          </a:p>
        </p:txBody>
      </p:sp>
      <p:sp>
        <p:nvSpPr>
          <p:cNvPr id="456707" name="Rectangle 3"/>
          <p:cNvSpPr>
            <a:spLocks noGrp="1" noChangeArrowheads="1"/>
          </p:cNvSpPr>
          <p:nvPr>
            <p:ph idx="1"/>
          </p:nvPr>
        </p:nvSpPr>
        <p:spPr>
          <a:xfrm>
            <a:off x="144463" y="1484313"/>
            <a:ext cx="8820150" cy="1728787"/>
          </a:xfrm>
        </p:spPr>
        <p:txBody>
          <a:bodyPr/>
          <a:lstStyle/>
          <a:p>
            <a:pPr eaLnBrk="1"/>
            <a:r>
              <a:rPr lang="zh-CN" altLang="en-US"/>
              <a:t>关键是：找到该插入的位置，然后依次移动插入位置及其后的所有元素腾出这一位置放入待插入的元素 </a:t>
            </a:r>
          </a:p>
        </p:txBody>
      </p:sp>
      <p:grpSp>
        <p:nvGrpSpPr>
          <p:cNvPr id="90115" name="Group 4"/>
          <p:cNvGrpSpPr>
            <a:grpSpLocks/>
          </p:cNvGrpSpPr>
          <p:nvPr/>
        </p:nvGrpSpPr>
        <p:grpSpPr bwMode="auto">
          <a:xfrm>
            <a:off x="857250" y="2349500"/>
            <a:ext cx="6102350" cy="2217738"/>
            <a:chOff x="2910" y="8598"/>
            <a:chExt cx="4590" cy="1656"/>
          </a:xfrm>
        </p:grpSpPr>
        <p:grpSp>
          <p:nvGrpSpPr>
            <p:cNvPr id="90134" name="Group 5"/>
            <p:cNvGrpSpPr>
              <a:grpSpLocks/>
            </p:cNvGrpSpPr>
            <p:nvPr/>
          </p:nvGrpSpPr>
          <p:grpSpPr bwMode="auto">
            <a:xfrm>
              <a:off x="3959" y="9006"/>
              <a:ext cx="3241" cy="913"/>
              <a:chOff x="3780" y="3624"/>
              <a:chExt cx="3240" cy="1092"/>
            </a:xfrm>
          </p:grpSpPr>
          <p:grpSp>
            <p:nvGrpSpPr>
              <p:cNvPr id="90145" name="Group 6"/>
              <p:cNvGrpSpPr>
                <a:grpSpLocks/>
              </p:cNvGrpSpPr>
              <p:nvPr/>
            </p:nvGrpSpPr>
            <p:grpSpPr bwMode="auto">
              <a:xfrm>
                <a:off x="3780" y="3624"/>
                <a:ext cx="3240" cy="624"/>
                <a:chOff x="3780" y="3468"/>
                <a:chExt cx="3240" cy="624"/>
              </a:xfrm>
            </p:grpSpPr>
            <p:sp>
              <p:nvSpPr>
                <p:cNvPr id="456711" name="Text Box 7"/>
                <p:cNvSpPr txBox="1">
                  <a:spLocks noChangeArrowheads="1"/>
                </p:cNvSpPr>
                <p:nvPr/>
              </p:nvSpPr>
              <p:spPr bwMode="auto">
                <a:xfrm>
                  <a:off x="3784" y="3468"/>
                  <a:ext cx="3240" cy="62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800">
                      <a:effectLst/>
                      <a:cs typeface="宋体" charset="0"/>
                    </a:rPr>
                    <a:t> 1       3       5      7      9</a:t>
                  </a:r>
                  <a:endParaRPr lang="en-US" altLang="zh-CN" sz="2800">
                    <a:effectLst>
                      <a:outerShdw blurRad="38100" dist="38100" dir="2700000" algn="tl">
                        <a:srgbClr val="DDDDDD"/>
                      </a:outerShdw>
                    </a:effectLst>
                    <a:cs typeface="宋体" charset="0"/>
                  </a:endParaRPr>
                </a:p>
              </p:txBody>
            </p:sp>
            <p:sp>
              <p:nvSpPr>
                <p:cNvPr id="456712" name="Line 8"/>
                <p:cNvSpPr>
                  <a:spLocks noChangeShapeType="1"/>
                </p:cNvSpPr>
                <p:nvPr/>
              </p:nvSpPr>
              <p:spPr bwMode="auto">
                <a:xfrm>
                  <a:off x="4320" y="3468"/>
                  <a:ext cx="0" cy="624"/>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13" name="Line 9"/>
                <p:cNvSpPr>
                  <a:spLocks noChangeShapeType="1"/>
                </p:cNvSpPr>
                <p:nvPr/>
              </p:nvSpPr>
              <p:spPr bwMode="auto">
                <a:xfrm>
                  <a:off x="4862" y="3468"/>
                  <a:ext cx="0" cy="624"/>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14" name="Line 10"/>
                <p:cNvSpPr>
                  <a:spLocks noChangeShapeType="1"/>
                </p:cNvSpPr>
                <p:nvPr/>
              </p:nvSpPr>
              <p:spPr bwMode="auto">
                <a:xfrm>
                  <a:off x="5400" y="3468"/>
                  <a:ext cx="0" cy="624"/>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15" name="Line 11"/>
                <p:cNvSpPr>
                  <a:spLocks noChangeShapeType="1"/>
                </p:cNvSpPr>
                <p:nvPr/>
              </p:nvSpPr>
              <p:spPr bwMode="auto">
                <a:xfrm>
                  <a:off x="5940" y="3468"/>
                  <a:ext cx="0" cy="624"/>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16" name="Line 12"/>
                <p:cNvSpPr>
                  <a:spLocks noChangeShapeType="1"/>
                </p:cNvSpPr>
                <p:nvPr/>
              </p:nvSpPr>
              <p:spPr bwMode="auto">
                <a:xfrm>
                  <a:off x="6482" y="3468"/>
                  <a:ext cx="0" cy="624"/>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grpSp>
          <p:sp>
            <p:nvSpPr>
              <p:cNvPr id="456717" name="AutoShape 13"/>
              <p:cNvSpPr>
                <a:spLocks noChangeArrowheads="1"/>
              </p:cNvSpPr>
              <p:nvPr/>
            </p:nvSpPr>
            <p:spPr bwMode="auto">
              <a:xfrm>
                <a:off x="5040" y="4248"/>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nvGrpSpPr>
              <p:cNvPr id="90147" name="Group 14"/>
              <p:cNvGrpSpPr>
                <a:grpSpLocks/>
              </p:cNvGrpSpPr>
              <p:nvPr/>
            </p:nvGrpSpPr>
            <p:grpSpPr bwMode="auto">
              <a:xfrm>
                <a:off x="5220" y="4248"/>
                <a:ext cx="1620" cy="156"/>
                <a:chOff x="5040" y="4248"/>
                <a:chExt cx="1620" cy="156"/>
              </a:xfrm>
            </p:grpSpPr>
            <p:sp>
              <p:nvSpPr>
                <p:cNvPr id="456719" name="AutoShape 15"/>
                <p:cNvSpPr>
                  <a:spLocks noChangeArrowheads="1"/>
                </p:cNvSpPr>
                <p:nvPr/>
              </p:nvSpPr>
              <p:spPr bwMode="auto">
                <a:xfrm>
                  <a:off x="6120" y="4248"/>
                  <a:ext cx="540" cy="156"/>
                </a:xfrm>
                <a:prstGeom prst="curvedUpArrow">
                  <a:avLst>
                    <a:gd name="adj1" fmla="val 69231"/>
                    <a:gd name="adj2" fmla="val 138462"/>
                    <a:gd name="adj3" fmla="val 33333"/>
                  </a:avLst>
                </a:prstGeom>
                <a:solidFill>
                  <a:srgbClr val="FFFFFF"/>
                </a:solid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56720" name="AutoShape 16"/>
                <p:cNvSpPr>
                  <a:spLocks noChangeArrowheads="1"/>
                </p:cNvSpPr>
                <p:nvPr/>
              </p:nvSpPr>
              <p:spPr bwMode="auto">
                <a:xfrm>
                  <a:off x="5580" y="4248"/>
                  <a:ext cx="542" cy="156"/>
                </a:xfrm>
                <a:prstGeom prst="curvedUpArrow">
                  <a:avLst>
                    <a:gd name="adj1" fmla="val 69231"/>
                    <a:gd name="adj2" fmla="val 138462"/>
                    <a:gd name="adj3" fmla="val 33333"/>
                  </a:avLst>
                </a:prstGeom>
                <a:solidFill>
                  <a:srgbClr val="FFFFFF"/>
                </a:solid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56721" name="AutoShape 17"/>
                <p:cNvSpPr>
                  <a:spLocks noChangeArrowheads="1"/>
                </p:cNvSpPr>
                <p:nvPr/>
              </p:nvSpPr>
              <p:spPr bwMode="auto">
                <a:xfrm>
                  <a:off x="5040" y="4248"/>
                  <a:ext cx="540" cy="156"/>
                </a:xfrm>
                <a:prstGeom prst="curvedUpArrow">
                  <a:avLst>
                    <a:gd name="adj1" fmla="val 69231"/>
                    <a:gd name="adj2" fmla="val 138462"/>
                    <a:gd name="adj3" fmla="val 33333"/>
                  </a:avLst>
                </a:prstGeom>
                <a:solidFill>
                  <a:srgbClr val="FFFFFF"/>
                </a:solid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grpSp>
          <p:nvGrpSpPr>
            <p:cNvPr id="90135" name="Group 18"/>
            <p:cNvGrpSpPr>
              <a:grpSpLocks/>
            </p:cNvGrpSpPr>
            <p:nvPr/>
          </p:nvGrpSpPr>
          <p:grpSpPr bwMode="auto">
            <a:xfrm>
              <a:off x="3900" y="8598"/>
              <a:ext cx="3600" cy="468"/>
              <a:chOff x="3960" y="8382"/>
              <a:chExt cx="3600" cy="468"/>
            </a:xfrm>
          </p:grpSpPr>
          <p:sp>
            <p:nvSpPr>
              <p:cNvPr id="456723" name="Text Box 19"/>
              <p:cNvSpPr txBox="1">
                <a:spLocks noChangeArrowheads="1"/>
              </p:cNvSpPr>
              <p:nvPr/>
            </p:nvSpPr>
            <p:spPr bwMode="auto">
              <a:xfrm>
                <a:off x="3960" y="838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a[0]</a:t>
                </a:r>
                <a:endParaRPr lang="en-US" altLang="zh-CN">
                  <a:effectLst>
                    <a:outerShdw blurRad="38100" dist="38100" dir="2700000" algn="tl">
                      <a:srgbClr val="DDDDDD"/>
                    </a:outerShdw>
                  </a:effectLst>
                  <a:cs typeface="宋体" charset="0"/>
                </a:endParaRPr>
              </a:p>
            </p:txBody>
          </p:sp>
          <p:sp>
            <p:nvSpPr>
              <p:cNvPr id="456724" name="Text Box 20"/>
              <p:cNvSpPr txBox="1">
                <a:spLocks noChangeArrowheads="1"/>
              </p:cNvSpPr>
              <p:nvPr/>
            </p:nvSpPr>
            <p:spPr bwMode="auto">
              <a:xfrm>
                <a:off x="4500" y="838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a[1]</a:t>
                </a:r>
                <a:endParaRPr lang="en-US" altLang="zh-CN">
                  <a:effectLst>
                    <a:outerShdw blurRad="38100" dist="38100" dir="2700000" algn="tl">
                      <a:srgbClr val="DDDDDD"/>
                    </a:outerShdw>
                  </a:effectLst>
                  <a:cs typeface="宋体" charset="0"/>
                </a:endParaRPr>
              </a:p>
            </p:txBody>
          </p:sp>
          <p:sp>
            <p:nvSpPr>
              <p:cNvPr id="456725" name="Text Box 21"/>
              <p:cNvSpPr txBox="1">
                <a:spLocks noChangeArrowheads="1"/>
              </p:cNvSpPr>
              <p:nvPr/>
            </p:nvSpPr>
            <p:spPr bwMode="auto">
              <a:xfrm>
                <a:off x="5041" y="8382"/>
                <a:ext cx="899"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a[2]</a:t>
                </a:r>
                <a:endParaRPr lang="en-US" altLang="zh-CN">
                  <a:effectLst>
                    <a:outerShdw blurRad="38100" dist="38100" dir="2700000" algn="tl">
                      <a:srgbClr val="DDDDDD"/>
                    </a:outerShdw>
                  </a:effectLst>
                  <a:cs typeface="宋体" charset="0"/>
                </a:endParaRPr>
              </a:p>
            </p:txBody>
          </p:sp>
          <p:sp>
            <p:nvSpPr>
              <p:cNvPr id="456726" name="Text Box 22"/>
              <p:cNvSpPr txBox="1">
                <a:spLocks noChangeArrowheads="1"/>
              </p:cNvSpPr>
              <p:nvPr/>
            </p:nvSpPr>
            <p:spPr bwMode="auto">
              <a:xfrm>
                <a:off x="5580" y="838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a[3]</a:t>
                </a:r>
                <a:endParaRPr lang="en-US" altLang="zh-CN">
                  <a:effectLst>
                    <a:outerShdw blurRad="38100" dist="38100" dir="2700000" algn="tl">
                      <a:srgbClr val="DDDDDD"/>
                    </a:outerShdw>
                  </a:effectLst>
                  <a:cs typeface="宋体" charset="0"/>
                </a:endParaRPr>
              </a:p>
            </p:txBody>
          </p:sp>
          <p:sp>
            <p:nvSpPr>
              <p:cNvPr id="456727" name="Text Box 23"/>
              <p:cNvSpPr txBox="1">
                <a:spLocks noChangeArrowheads="1"/>
              </p:cNvSpPr>
              <p:nvPr/>
            </p:nvSpPr>
            <p:spPr bwMode="auto">
              <a:xfrm>
                <a:off x="6120" y="838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a[4]</a:t>
                </a:r>
                <a:endParaRPr lang="en-US" altLang="zh-CN">
                  <a:effectLst>
                    <a:outerShdw blurRad="38100" dist="38100" dir="2700000" algn="tl">
                      <a:srgbClr val="DDDDDD"/>
                    </a:outerShdw>
                  </a:effectLst>
                  <a:cs typeface="宋体" charset="0"/>
                </a:endParaRPr>
              </a:p>
            </p:txBody>
          </p:sp>
          <p:sp>
            <p:nvSpPr>
              <p:cNvPr id="456728" name="Text Box 24"/>
              <p:cNvSpPr txBox="1">
                <a:spLocks noChangeArrowheads="1"/>
              </p:cNvSpPr>
              <p:nvPr/>
            </p:nvSpPr>
            <p:spPr bwMode="auto">
              <a:xfrm>
                <a:off x="6660" y="838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a[5]</a:t>
                </a:r>
                <a:endParaRPr lang="en-US" altLang="zh-CN">
                  <a:effectLst>
                    <a:outerShdw blurRad="38100" dist="38100" dir="2700000" algn="tl">
                      <a:srgbClr val="DDDDDD"/>
                    </a:outerShdw>
                  </a:effectLst>
                  <a:cs typeface="宋体" charset="0"/>
                </a:endParaRPr>
              </a:p>
            </p:txBody>
          </p:sp>
        </p:grpSp>
        <p:sp>
          <p:nvSpPr>
            <p:cNvPr id="456729" name="Text Box 25"/>
            <p:cNvSpPr txBox="1">
              <a:spLocks noChangeArrowheads="1"/>
            </p:cNvSpPr>
            <p:nvPr/>
          </p:nvSpPr>
          <p:spPr bwMode="auto">
            <a:xfrm>
              <a:off x="4320" y="9786"/>
              <a:ext cx="1620" cy="468"/>
            </a:xfrm>
            <a:prstGeom prst="rect">
              <a:avLst/>
            </a:prstGeom>
            <a:noFill/>
            <a:ln w="9525">
              <a:no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zh-CN" altLang="en-US" sz="2000">
                  <a:effectLst/>
                  <a:cs typeface="宋体" charset="0"/>
                </a:rPr>
                <a:t>插入位置</a:t>
              </a:r>
              <a:r>
                <a:rPr lang="en-US" altLang="zh-CN" sz="2000">
                  <a:effectLst/>
                  <a:cs typeface="宋体" charset="0"/>
                </a:rPr>
                <a:t>pos</a:t>
              </a:r>
              <a:r>
                <a:rPr lang="en-US" altLang="zh-CN">
                  <a:effectLst/>
                  <a:cs typeface="宋体" charset="0"/>
                </a:rPr>
                <a:t> </a:t>
              </a:r>
            </a:p>
            <a:p>
              <a:pPr>
                <a:defRPr/>
              </a:pPr>
              <a:endParaRPr lang="en-US" altLang="zh-CN">
                <a:effectLst>
                  <a:outerShdw blurRad="38100" dist="38100" dir="2700000" algn="tl">
                    <a:srgbClr val="DDDDDD"/>
                  </a:outerShdw>
                </a:effectLst>
                <a:cs typeface="宋体" charset="0"/>
              </a:endParaRPr>
            </a:p>
          </p:txBody>
        </p:sp>
        <p:sp>
          <p:nvSpPr>
            <p:cNvPr id="456730" name="Text Box 26"/>
            <p:cNvSpPr txBox="1">
              <a:spLocks noChangeArrowheads="1"/>
            </p:cNvSpPr>
            <p:nvPr/>
          </p:nvSpPr>
          <p:spPr bwMode="auto">
            <a:xfrm>
              <a:off x="2910" y="8769"/>
              <a:ext cx="1260" cy="936"/>
            </a:xfrm>
            <a:prstGeom prst="rect">
              <a:avLst/>
            </a:prstGeom>
            <a:noFill/>
            <a:ln w="9525">
              <a:no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x=4</a:t>
              </a:r>
            </a:p>
            <a:p>
              <a:pPr algn="just">
                <a:defRPr/>
              </a:pPr>
              <a:r>
                <a:rPr lang="en-US" altLang="zh-CN">
                  <a:effectLst/>
                  <a:cs typeface="宋体" charset="0"/>
                </a:rPr>
                <a:t>x</a:t>
              </a:r>
              <a:r>
                <a:rPr lang="zh-CN" altLang="en-US">
                  <a:effectLst/>
                  <a:cs typeface="宋体" charset="0"/>
                </a:rPr>
                <a:t>插入前：  </a:t>
              </a:r>
              <a:endParaRPr lang="zh-CN" altLang="en-US">
                <a:effectLst>
                  <a:outerShdw blurRad="38100" dist="38100" dir="2700000" algn="tl">
                    <a:srgbClr val="DDDDDD"/>
                  </a:outerShdw>
                </a:effectLst>
                <a:cs typeface="宋体" charset="0"/>
              </a:endParaRPr>
            </a:p>
          </p:txBody>
        </p:sp>
        <p:sp>
          <p:nvSpPr>
            <p:cNvPr id="456731" name="Text Box 27"/>
            <p:cNvSpPr txBox="1">
              <a:spLocks noChangeArrowheads="1"/>
            </p:cNvSpPr>
            <p:nvPr/>
          </p:nvSpPr>
          <p:spPr bwMode="auto">
            <a:xfrm>
              <a:off x="5415" y="9555"/>
              <a:ext cx="1798" cy="468"/>
            </a:xfrm>
            <a:prstGeom prst="rect">
              <a:avLst/>
            </a:prstGeom>
            <a:noFill/>
            <a:ln w="9525">
              <a:noFill/>
              <a:miter lim="800000"/>
              <a:headEnd/>
              <a:tailEnd/>
            </a:ln>
          </p:spPr>
          <p:txBody>
            <a:bodyPr/>
            <a:lstStyle/>
            <a:p>
              <a:pPr algn="just">
                <a:defRPr/>
              </a:pPr>
              <a:r>
                <a:rPr lang="en-US" altLang="zh-CN">
                  <a:effectLst/>
                  <a:latin typeface="宋体" pitchFamily="2" charset="-122"/>
                  <a:ea typeface="宋体" pitchFamily="2" charset="-122"/>
                </a:rPr>
                <a:t>③</a:t>
              </a:r>
              <a:r>
                <a:rPr lang="en-US" altLang="zh-CN">
                  <a:effectLst/>
                  <a:latin typeface="Times New Roman" pitchFamily="18" charset="0"/>
                  <a:ea typeface="宋体" pitchFamily="2" charset="-122"/>
                </a:rPr>
                <a:t>      </a:t>
              </a:r>
              <a:r>
                <a:rPr lang="en-US" altLang="zh-CN">
                  <a:effectLst/>
                  <a:latin typeface="宋体" pitchFamily="2" charset="-122"/>
                  <a:ea typeface="宋体" pitchFamily="2" charset="-122"/>
                </a:rPr>
                <a:t>②</a:t>
              </a:r>
              <a:r>
                <a:rPr lang="en-US" altLang="zh-CN">
                  <a:effectLst/>
                  <a:latin typeface="Times New Roman" pitchFamily="18" charset="0"/>
                  <a:ea typeface="宋体" pitchFamily="2" charset="-122"/>
                </a:rPr>
                <a:t>     </a:t>
              </a:r>
              <a:r>
                <a:rPr lang="en-US" altLang="zh-CN">
                  <a:effectLst/>
                  <a:latin typeface="宋体" pitchFamily="2" charset="-122"/>
                  <a:ea typeface="宋体" pitchFamily="2" charset="-122"/>
                </a:rPr>
                <a:t>①</a:t>
              </a:r>
              <a:endParaRPr lang="en-US" altLang="zh-CN">
                <a:effectLst/>
                <a:latin typeface="Times New Roman" pitchFamily="18" charset="0"/>
                <a:ea typeface="宋体" pitchFamily="2" charset="-122"/>
              </a:endParaRPr>
            </a:p>
            <a:p>
              <a:pPr>
                <a:defRPr/>
              </a:pPr>
              <a:endParaRPr lang="en-US" altLang="zh-CN" sz="2800">
                <a:effectLst>
                  <a:outerShdw blurRad="38100" dist="38100" dir="2700000" algn="tl">
                    <a:srgbClr val="C0C0C0"/>
                  </a:outerShdw>
                </a:effectLst>
                <a:latin typeface="Times New Roman" pitchFamily="18" charset="0"/>
                <a:ea typeface="宋体" pitchFamily="2" charset="-122"/>
              </a:endParaRPr>
            </a:p>
          </p:txBody>
        </p:sp>
      </p:grpSp>
      <p:grpSp>
        <p:nvGrpSpPr>
          <p:cNvPr id="90116" name="Group 28"/>
          <p:cNvGrpSpPr>
            <a:grpSpLocks/>
          </p:cNvGrpSpPr>
          <p:nvPr/>
        </p:nvGrpSpPr>
        <p:grpSpPr bwMode="auto">
          <a:xfrm>
            <a:off x="755650" y="4424363"/>
            <a:ext cx="6221413" cy="2244725"/>
            <a:chOff x="2805" y="10344"/>
            <a:chExt cx="4680" cy="1677"/>
          </a:xfrm>
        </p:grpSpPr>
        <p:grpSp>
          <p:nvGrpSpPr>
            <p:cNvPr id="90117" name="Group 29"/>
            <p:cNvGrpSpPr>
              <a:grpSpLocks/>
            </p:cNvGrpSpPr>
            <p:nvPr/>
          </p:nvGrpSpPr>
          <p:grpSpPr bwMode="auto">
            <a:xfrm>
              <a:off x="3959" y="10722"/>
              <a:ext cx="3241" cy="495"/>
              <a:chOff x="3780" y="3468"/>
              <a:chExt cx="3240" cy="624"/>
            </a:xfrm>
          </p:grpSpPr>
          <p:sp>
            <p:nvSpPr>
              <p:cNvPr id="456734" name="Text Box 30"/>
              <p:cNvSpPr txBox="1">
                <a:spLocks noChangeArrowheads="1"/>
              </p:cNvSpPr>
              <p:nvPr/>
            </p:nvSpPr>
            <p:spPr bwMode="auto">
              <a:xfrm>
                <a:off x="3780" y="3468"/>
                <a:ext cx="3240" cy="622"/>
              </a:xfrm>
              <a:prstGeom prst="rect">
                <a:avLst/>
              </a:prstGeom>
              <a:noFill/>
              <a:ln w="9525">
                <a:solidFill>
                  <a:srgbClr val="000000"/>
                </a:solid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800">
                    <a:effectLst/>
                    <a:cs typeface="宋体" charset="0"/>
                  </a:rPr>
                  <a:t> 1      3       4      5      7      9   </a:t>
                </a:r>
                <a:endParaRPr lang="en-US" altLang="zh-CN" sz="2800">
                  <a:effectLst>
                    <a:outerShdw blurRad="38100" dist="38100" dir="2700000" algn="tl">
                      <a:srgbClr val="DDDDDD"/>
                    </a:outerShdw>
                  </a:effectLst>
                  <a:cs typeface="宋体" charset="0"/>
                </a:endParaRPr>
              </a:p>
            </p:txBody>
          </p:sp>
          <p:sp>
            <p:nvSpPr>
              <p:cNvPr id="456735" name="Line 31"/>
              <p:cNvSpPr>
                <a:spLocks noChangeShapeType="1"/>
              </p:cNvSpPr>
              <p:nvPr/>
            </p:nvSpPr>
            <p:spPr bwMode="auto">
              <a:xfrm>
                <a:off x="4318" y="3468"/>
                <a:ext cx="0" cy="622"/>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36" name="Line 32"/>
              <p:cNvSpPr>
                <a:spLocks noChangeShapeType="1"/>
              </p:cNvSpPr>
              <p:nvPr/>
            </p:nvSpPr>
            <p:spPr bwMode="auto">
              <a:xfrm>
                <a:off x="4860" y="3468"/>
                <a:ext cx="0" cy="622"/>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37" name="Line 33"/>
              <p:cNvSpPr>
                <a:spLocks noChangeShapeType="1"/>
              </p:cNvSpPr>
              <p:nvPr/>
            </p:nvSpPr>
            <p:spPr bwMode="auto">
              <a:xfrm>
                <a:off x="5400" y="3468"/>
                <a:ext cx="0" cy="622"/>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38" name="Line 34"/>
              <p:cNvSpPr>
                <a:spLocks noChangeShapeType="1"/>
              </p:cNvSpPr>
              <p:nvPr/>
            </p:nvSpPr>
            <p:spPr bwMode="auto">
              <a:xfrm>
                <a:off x="5938" y="3468"/>
                <a:ext cx="0" cy="622"/>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456739" name="Line 35"/>
              <p:cNvSpPr>
                <a:spLocks noChangeShapeType="1"/>
              </p:cNvSpPr>
              <p:nvPr/>
            </p:nvSpPr>
            <p:spPr bwMode="auto">
              <a:xfrm>
                <a:off x="6480" y="3468"/>
                <a:ext cx="0" cy="622"/>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grpSp>
        <p:sp>
          <p:nvSpPr>
            <p:cNvPr id="456740" name="AutoShape 36"/>
            <p:cNvSpPr>
              <a:spLocks noChangeArrowheads="1"/>
            </p:cNvSpPr>
            <p:nvPr/>
          </p:nvSpPr>
          <p:spPr bwMode="auto">
            <a:xfrm>
              <a:off x="5218" y="11217"/>
              <a:ext cx="179" cy="468"/>
            </a:xfrm>
            <a:prstGeom prst="upArrow">
              <a:avLst>
                <a:gd name="adj1" fmla="val 50000"/>
                <a:gd name="adj2" fmla="val 65000"/>
              </a:avLst>
            </a:prstGeom>
            <a:noFill/>
            <a:ln w="9525">
              <a:solidFill>
                <a:srgbClr val="000000"/>
              </a:solidFill>
              <a:miter lim="800000"/>
              <a:headEnd/>
              <a:tailEnd/>
            </a:ln>
          </p:spPr>
          <p:txBody>
            <a:bodyPr vert="eaVert"/>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56741" name="Text Box 37"/>
            <p:cNvSpPr txBox="1">
              <a:spLocks noChangeArrowheads="1"/>
            </p:cNvSpPr>
            <p:nvPr/>
          </p:nvSpPr>
          <p:spPr bwMode="auto">
            <a:xfrm>
              <a:off x="2805" y="10691"/>
              <a:ext cx="1260" cy="625"/>
            </a:xfrm>
            <a:prstGeom prst="rect">
              <a:avLst/>
            </a:prstGeom>
            <a:noFill/>
            <a:ln w="9525">
              <a:noFill/>
              <a:miter lim="800000"/>
              <a:headEnd/>
              <a:tailEnd/>
            </a:ln>
          </p:spPr>
          <p:txBody>
            <a:bodyPr/>
            <a:lstStyle/>
            <a:p>
              <a:pPr algn="ctr">
                <a:defRPr/>
              </a:pPr>
              <a:r>
                <a:rPr lang="zh-CN" altLang="en-US">
                  <a:effectLst/>
                  <a:latin typeface="Times New Roman" pitchFamily="18" charset="0"/>
                  <a:ea typeface="宋体" pitchFamily="2" charset="-122"/>
                </a:rPr>
                <a:t>   </a:t>
              </a:r>
              <a:r>
                <a:rPr lang="en-US" altLang="zh-CN">
                  <a:effectLst/>
                  <a:latin typeface="Times New Roman" pitchFamily="18" charset="0"/>
                  <a:ea typeface="宋体" pitchFamily="2" charset="-122"/>
                </a:rPr>
                <a:t>x</a:t>
              </a:r>
              <a:r>
                <a:rPr lang="zh-CN" altLang="en-US">
                  <a:effectLst/>
                  <a:latin typeface="Times New Roman" pitchFamily="18" charset="0"/>
                  <a:ea typeface="宋体" pitchFamily="2" charset="-122"/>
                </a:rPr>
                <a:t>插入后</a:t>
              </a:r>
              <a:r>
                <a:rPr lang="zh-CN" altLang="en-US" sz="700">
                  <a:effectLst/>
                  <a:latin typeface="Times New Roman" pitchFamily="18" charset="0"/>
                  <a:ea typeface="宋体" pitchFamily="2" charset="-122"/>
                </a:rPr>
                <a:t>：</a:t>
              </a:r>
            </a:p>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456742" name="Text Box 38"/>
            <p:cNvSpPr txBox="1">
              <a:spLocks noChangeArrowheads="1"/>
            </p:cNvSpPr>
            <p:nvPr/>
          </p:nvSpPr>
          <p:spPr bwMode="auto">
            <a:xfrm>
              <a:off x="4350" y="11589"/>
              <a:ext cx="1260" cy="432"/>
            </a:xfrm>
            <a:prstGeom prst="rect">
              <a:avLst/>
            </a:prstGeom>
            <a:noFill/>
            <a:ln w="9525">
              <a:no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zh-CN" altLang="en-US" sz="2000">
                  <a:effectLst/>
                  <a:cs typeface="宋体" charset="0"/>
                </a:rPr>
                <a:t>插入元素</a:t>
              </a:r>
              <a:r>
                <a:rPr lang="en-US" altLang="zh-CN" sz="2000">
                  <a:effectLst/>
                  <a:cs typeface="宋体" charset="0"/>
                </a:rPr>
                <a:t>x</a:t>
              </a:r>
            </a:p>
            <a:p>
              <a:pPr>
                <a:defRPr/>
              </a:pPr>
              <a:endParaRPr lang="en-US" altLang="zh-CN" sz="2000">
                <a:effectLst>
                  <a:outerShdw blurRad="38100" dist="38100" dir="2700000" algn="tl">
                    <a:srgbClr val="DDDDDD"/>
                  </a:outerShdw>
                </a:effectLst>
                <a:cs typeface="宋体" charset="0"/>
              </a:endParaRPr>
            </a:p>
          </p:txBody>
        </p:sp>
        <p:grpSp>
          <p:nvGrpSpPr>
            <p:cNvPr id="90121" name="Group 39"/>
            <p:cNvGrpSpPr>
              <a:grpSpLocks/>
            </p:cNvGrpSpPr>
            <p:nvPr/>
          </p:nvGrpSpPr>
          <p:grpSpPr bwMode="auto">
            <a:xfrm>
              <a:off x="3885" y="10344"/>
              <a:ext cx="3600" cy="468"/>
              <a:chOff x="3960" y="9942"/>
              <a:chExt cx="3600" cy="468"/>
            </a:xfrm>
          </p:grpSpPr>
          <p:sp>
            <p:nvSpPr>
              <p:cNvPr id="456744" name="Text Box 40"/>
              <p:cNvSpPr txBox="1">
                <a:spLocks noChangeArrowheads="1"/>
              </p:cNvSpPr>
              <p:nvPr/>
            </p:nvSpPr>
            <p:spPr bwMode="auto">
              <a:xfrm>
                <a:off x="3960" y="994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a[0]</a:t>
                </a:r>
                <a:endParaRPr lang="en-US" altLang="zh-CN">
                  <a:effectLst>
                    <a:outerShdw blurRad="38100" dist="38100" dir="2700000" algn="tl">
                      <a:srgbClr val="DDDDDD"/>
                    </a:outerShdw>
                  </a:effectLst>
                  <a:cs typeface="宋体" charset="0"/>
                </a:endParaRPr>
              </a:p>
            </p:txBody>
          </p:sp>
          <p:sp>
            <p:nvSpPr>
              <p:cNvPr id="456745" name="Text Box 41"/>
              <p:cNvSpPr txBox="1">
                <a:spLocks noChangeArrowheads="1"/>
              </p:cNvSpPr>
              <p:nvPr/>
            </p:nvSpPr>
            <p:spPr bwMode="auto">
              <a:xfrm>
                <a:off x="4498" y="9942"/>
                <a:ext cx="898"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a[1]</a:t>
                </a:r>
                <a:endParaRPr lang="en-US" altLang="zh-CN">
                  <a:effectLst>
                    <a:outerShdw blurRad="38100" dist="38100" dir="2700000" algn="tl">
                      <a:srgbClr val="DDDDDD"/>
                    </a:outerShdw>
                  </a:effectLst>
                  <a:cs typeface="宋体" charset="0"/>
                </a:endParaRPr>
              </a:p>
            </p:txBody>
          </p:sp>
          <p:sp>
            <p:nvSpPr>
              <p:cNvPr id="456746" name="Text Box 42"/>
              <p:cNvSpPr txBox="1">
                <a:spLocks noChangeArrowheads="1"/>
              </p:cNvSpPr>
              <p:nvPr/>
            </p:nvSpPr>
            <p:spPr bwMode="auto">
              <a:xfrm>
                <a:off x="5040" y="9942"/>
                <a:ext cx="898"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a[2]</a:t>
                </a:r>
                <a:endParaRPr lang="en-US" altLang="zh-CN">
                  <a:effectLst>
                    <a:outerShdw blurRad="38100" dist="38100" dir="2700000" algn="tl">
                      <a:srgbClr val="DDDDDD"/>
                    </a:outerShdw>
                  </a:effectLst>
                  <a:cs typeface="宋体" charset="0"/>
                </a:endParaRPr>
              </a:p>
            </p:txBody>
          </p:sp>
          <p:sp>
            <p:nvSpPr>
              <p:cNvPr id="456747" name="Text Box 43"/>
              <p:cNvSpPr txBox="1">
                <a:spLocks noChangeArrowheads="1"/>
              </p:cNvSpPr>
              <p:nvPr/>
            </p:nvSpPr>
            <p:spPr bwMode="auto">
              <a:xfrm>
                <a:off x="5580" y="994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a[3]</a:t>
                </a:r>
                <a:endParaRPr lang="en-US" altLang="zh-CN">
                  <a:effectLst>
                    <a:outerShdw blurRad="38100" dist="38100" dir="2700000" algn="tl">
                      <a:srgbClr val="DDDDDD"/>
                    </a:outerShdw>
                  </a:effectLst>
                  <a:cs typeface="宋体" charset="0"/>
                </a:endParaRPr>
              </a:p>
            </p:txBody>
          </p:sp>
          <p:sp>
            <p:nvSpPr>
              <p:cNvPr id="456748" name="Text Box 44"/>
              <p:cNvSpPr txBox="1">
                <a:spLocks noChangeArrowheads="1"/>
              </p:cNvSpPr>
              <p:nvPr/>
            </p:nvSpPr>
            <p:spPr bwMode="auto">
              <a:xfrm>
                <a:off x="6120" y="994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a[4]</a:t>
                </a:r>
                <a:endParaRPr lang="en-US" altLang="zh-CN">
                  <a:effectLst>
                    <a:outerShdw blurRad="38100" dist="38100" dir="2700000" algn="tl">
                      <a:srgbClr val="DDDDDD"/>
                    </a:outerShdw>
                  </a:effectLst>
                  <a:cs typeface="宋体" charset="0"/>
                </a:endParaRPr>
              </a:p>
            </p:txBody>
          </p:sp>
          <p:sp>
            <p:nvSpPr>
              <p:cNvPr id="456749" name="Text Box 45"/>
              <p:cNvSpPr txBox="1">
                <a:spLocks noChangeArrowheads="1"/>
              </p:cNvSpPr>
              <p:nvPr/>
            </p:nvSpPr>
            <p:spPr bwMode="auto">
              <a:xfrm>
                <a:off x="6660" y="9942"/>
                <a:ext cx="90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a:effectLst/>
                    <a:cs typeface="宋体" charset="0"/>
                  </a:rPr>
                  <a:t>a[5]</a:t>
                </a:r>
                <a:endParaRPr lang="en-US" altLang="zh-CN">
                  <a:effectLst>
                    <a:outerShdw blurRad="38100" dist="38100" dir="2700000" algn="tl">
                      <a:srgbClr val="DDDDDD"/>
                    </a:outerShdw>
                  </a:effectLst>
                  <a:cs typeface="宋体" charset="0"/>
                </a:endParaRPr>
              </a:p>
            </p:txBody>
          </p:sp>
        </p:grpSp>
      </p:grpSp>
      <p:sp>
        <p:nvSpPr>
          <p:cNvPr id="2" name="日期占位符 1"/>
          <p:cNvSpPr>
            <a:spLocks noGrp="1"/>
          </p:cNvSpPr>
          <p:nvPr>
            <p:ph type="dt" sz="half" idx="10"/>
          </p:nvPr>
        </p:nvSpPr>
        <p:spPr/>
        <p:txBody>
          <a:bodyPr/>
          <a:lstStyle/>
          <a:p>
            <a:fld id="{0FBD7F89-01BC-484B-A371-173014206D71}"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74</a:t>
            </a:fld>
            <a:endParaRPr lang="en-US" dirty="0"/>
          </a:p>
        </p:txBody>
      </p:sp>
    </p:spTree>
    <p:extLst>
      <p:ext uri="{BB962C8B-B14F-4D97-AF65-F5344CB8AC3E}">
        <p14:creationId xmlns:p14="http://schemas.microsoft.com/office/powerpoint/2010/main" val="1462360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685800" y="484632"/>
            <a:ext cx="7772400" cy="814959"/>
          </a:xfrm>
        </p:spPr>
        <p:txBody>
          <a:bodyPr/>
          <a:lstStyle/>
          <a:p>
            <a:pPr>
              <a:defRPr/>
            </a:pPr>
            <a:r>
              <a:rPr lang="zh-CN" altLang="en-US" dirty="0">
                <a:cs typeface="+mj-cs"/>
              </a:rPr>
              <a:t>例 插入排序</a:t>
            </a:r>
          </a:p>
        </p:txBody>
      </p:sp>
      <p:sp>
        <p:nvSpPr>
          <p:cNvPr id="459779" name="Rectangle 3"/>
          <p:cNvSpPr>
            <a:spLocks noGrp="1" noChangeArrowheads="1"/>
          </p:cNvSpPr>
          <p:nvPr>
            <p:ph idx="1"/>
          </p:nvPr>
        </p:nvSpPr>
        <p:spPr>
          <a:xfrm>
            <a:off x="323850" y="1484313"/>
            <a:ext cx="8424863" cy="4968875"/>
          </a:xfrm>
        </p:spPr>
        <p:txBody>
          <a:bodyPr>
            <a:normAutofit fontScale="92500" lnSpcReduction="20000"/>
          </a:bodyPr>
          <a:lstStyle/>
          <a:p>
            <a:pPr eaLnBrk="1">
              <a:lnSpc>
                <a:spcPct val="75000"/>
              </a:lnSpc>
              <a:buFont typeface="Monotype Sorts" charset="2"/>
              <a:buNone/>
            </a:pPr>
            <a:r>
              <a:rPr lang="fr-FR" altLang="zh-CN" sz="2400">
                <a:solidFill>
                  <a:srgbClr val="0066FF"/>
                </a:solidFill>
                <a:latin typeface="Courier New" charset="0"/>
              </a:rPr>
              <a:t>void</a:t>
            </a:r>
            <a:r>
              <a:rPr lang="fr-FR" altLang="zh-CN" sz="2400">
                <a:solidFill>
                  <a:schemeClr val="tx1"/>
                </a:solidFill>
                <a:latin typeface="Courier New" charset="0"/>
              </a:rPr>
              <a:t>  Inseart(</a:t>
            </a:r>
            <a:r>
              <a:rPr lang="fr-FR" altLang="zh-CN" sz="2400">
                <a:solidFill>
                  <a:srgbClr val="0066FF"/>
                </a:solidFill>
                <a:latin typeface="Courier New" charset="0"/>
              </a:rPr>
              <a:t>int</a:t>
            </a:r>
            <a:r>
              <a:rPr lang="fr-FR" altLang="zh-CN" sz="2400">
                <a:solidFill>
                  <a:schemeClr val="tx1"/>
                </a:solidFill>
                <a:latin typeface="Courier New" charset="0"/>
              </a:rPr>
              <a:t> a[], </a:t>
            </a:r>
            <a:r>
              <a:rPr lang="fr-FR" altLang="zh-CN" sz="2400">
                <a:solidFill>
                  <a:srgbClr val="0066FF"/>
                </a:solidFill>
                <a:latin typeface="Courier New" charset="0"/>
              </a:rPr>
              <a:t>int</a:t>
            </a:r>
            <a:r>
              <a:rPr lang="fr-FR" altLang="zh-CN" sz="2400">
                <a:solidFill>
                  <a:schemeClr val="tx1"/>
                </a:solidFill>
                <a:latin typeface="Courier New" charset="0"/>
              </a:rPr>
              <a:t> n, </a:t>
            </a:r>
            <a:r>
              <a:rPr lang="fr-FR" altLang="zh-CN" sz="2400">
                <a:solidFill>
                  <a:srgbClr val="0066FF"/>
                </a:solidFill>
                <a:latin typeface="Courier New" charset="0"/>
              </a:rPr>
              <a:t>int</a:t>
            </a:r>
            <a:r>
              <a:rPr lang="fr-FR" altLang="zh-CN" sz="2400">
                <a:solidFill>
                  <a:schemeClr val="tx1"/>
                </a:solidFill>
                <a:latin typeface="Courier New" charset="0"/>
              </a:rPr>
              <a:t> x)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int</a:t>
            </a:r>
            <a:r>
              <a:rPr lang="fr-FR" altLang="zh-CN" sz="2400">
                <a:solidFill>
                  <a:schemeClr val="tx1"/>
                </a:solidFill>
                <a:latin typeface="Courier New" charset="0"/>
              </a:rPr>
              <a:t>  i, pos;</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(i=0; (i &lt; n) &amp;&amp; (x &gt; a[i]); i++)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pos = i;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(i = n-1; i &gt;= pos; i--)</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a[i+1] = a[i];     </a:t>
            </a:r>
            <a:r>
              <a:rPr lang="fr-FR" altLang="zh-CN" sz="2400">
                <a:solidFill>
                  <a:srgbClr val="0066FF"/>
                </a:solidFill>
                <a:latin typeface="Courier New" charset="0"/>
              </a:rPr>
              <a:t>/*</a:t>
            </a:r>
            <a:r>
              <a:rPr lang="zh-CN" altLang="fr-FR" sz="2400">
                <a:solidFill>
                  <a:srgbClr val="0066FF"/>
                </a:solidFill>
                <a:latin typeface="Courier New" charset="0"/>
              </a:rPr>
              <a:t>向后移动*</a:t>
            </a:r>
            <a:r>
              <a:rPr lang="fr-FR" altLang="zh-CN" sz="2400">
                <a:solidFill>
                  <a:srgbClr val="0066FF"/>
                </a:solidFill>
                <a:latin typeface="Courier New" charset="0"/>
              </a:rPr>
              <a:t>/</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a[pos] = x;         </a:t>
            </a:r>
            <a:r>
              <a:rPr lang="fr-FR" altLang="zh-CN" sz="2400">
                <a:solidFill>
                  <a:srgbClr val="0066FF"/>
                </a:solidFill>
                <a:latin typeface="Courier New" charset="0"/>
              </a:rPr>
              <a:t>/*</a:t>
            </a:r>
            <a:r>
              <a:rPr lang="zh-CN" altLang="fr-FR" sz="2400">
                <a:solidFill>
                  <a:srgbClr val="0066FF"/>
                </a:solidFill>
                <a:latin typeface="Courier New" charset="0"/>
              </a:rPr>
              <a:t>插入元素</a:t>
            </a:r>
            <a:r>
              <a:rPr lang="fr-FR" altLang="zh-CN" sz="2400">
                <a:solidFill>
                  <a:srgbClr val="0066FF"/>
                </a:solidFill>
                <a:latin typeface="Courier New" charset="0"/>
              </a:rPr>
              <a:t>x</a:t>
            </a:r>
            <a:r>
              <a:rPr lang="zh-CN" altLang="fr-FR" sz="2400">
                <a:solidFill>
                  <a:srgbClr val="0066FF"/>
                </a:solidFill>
                <a:latin typeface="Courier New" charset="0"/>
              </a:rPr>
              <a:t>到位置</a:t>
            </a:r>
            <a:r>
              <a:rPr lang="fr-FR" altLang="zh-CN" sz="2400">
                <a:solidFill>
                  <a:srgbClr val="0066FF"/>
                </a:solidFill>
                <a:latin typeface="Courier New" charset="0"/>
              </a:rPr>
              <a:t>pos*/</a:t>
            </a:r>
          </a:p>
          <a:p>
            <a:pPr eaLnBrk="1">
              <a:lnSpc>
                <a:spcPct val="75000"/>
              </a:lnSpc>
              <a:buFont typeface="Monotype Sorts" charset="2"/>
              <a:buNone/>
            </a:pPr>
            <a:r>
              <a:rPr lang="fr-FR" altLang="zh-CN" sz="2400">
                <a:solidFill>
                  <a:schemeClr val="tx1"/>
                </a:solidFill>
                <a:latin typeface="Courier New" charset="0"/>
              </a:rPr>
              <a:t>}</a:t>
            </a:r>
            <a:endParaRPr lang="zh-CN" altLang="en-US" sz="2400">
              <a:solidFill>
                <a:schemeClr val="tx1"/>
              </a:solidFill>
              <a:latin typeface="Courier New" charset="0"/>
            </a:endParaRPr>
          </a:p>
        </p:txBody>
      </p:sp>
      <p:sp>
        <p:nvSpPr>
          <p:cNvPr id="2" name="日期占位符 1"/>
          <p:cNvSpPr>
            <a:spLocks noGrp="1"/>
          </p:cNvSpPr>
          <p:nvPr>
            <p:ph type="dt" sz="half" idx="10"/>
          </p:nvPr>
        </p:nvSpPr>
        <p:spPr/>
        <p:txBody>
          <a:bodyPr/>
          <a:lstStyle/>
          <a:p>
            <a:fld id="{ADE4F431-6F15-094E-9969-C357D4127BCC}"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75</a:t>
            </a:fld>
            <a:endParaRPr lang="en-US" dirty="0"/>
          </a:p>
        </p:txBody>
      </p:sp>
    </p:spTree>
    <p:extLst>
      <p:ext uri="{BB962C8B-B14F-4D97-AF65-F5344CB8AC3E}">
        <p14:creationId xmlns:p14="http://schemas.microsoft.com/office/powerpoint/2010/main" val="1889322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685800" y="484632"/>
            <a:ext cx="7772400" cy="814959"/>
          </a:xfrm>
        </p:spPr>
        <p:txBody>
          <a:bodyPr/>
          <a:lstStyle/>
          <a:p>
            <a:pPr>
              <a:defRPr/>
            </a:pPr>
            <a:r>
              <a:rPr lang="zh-CN" altLang="en-US" dirty="0">
                <a:cs typeface="+mj-cs"/>
              </a:rPr>
              <a:t>例 插入排序</a:t>
            </a:r>
          </a:p>
        </p:txBody>
      </p:sp>
      <p:sp>
        <p:nvSpPr>
          <p:cNvPr id="459779" name="Rectangle 3"/>
          <p:cNvSpPr>
            <a:spLocks noGrp="1" noChangeArrowheads="1"/>
          </p:cNvSpPr>
          <p:nvPr>
            <p:ph idx="1"/>
          </p:nvPr>
        </p:nvSpPr>
        <p:spPr>
          <a:xfrm>
            <a:off x="323850" y="1484313"/>
            <a:ext cx="8424863" cy="4968875"/>
          </a:xfrm>
        </p:spPr>
        <p:txBody>
          <a:bodyPr>
            <a:normAutofit fontScale="92500" lnSpcReduction="20000"/>
          </a:bodyPr>
          <a:lstStyle/>
          <a:p>
            <a:pPr eaLnBrk="1">
              <a:lnSpc>
                <a:spcPct val="75000"/>
              </a:lnSpc>
              <a:buFont typeface="Monotype Sorts" charset="2"/>
              <a:buNone/>
            </a:pPr>
            <a:r>
              <a:rPr lang="fr-FR" altLang="zh-CN" sz="2400">
                <a:solidFill>
                  <a:srgbClr val="0066FF"/>
                </a:solidFill>
                <a:latin typeface="Courier New" charset="0"/>
              </a:rPr>
              <a:t>void</a:t>
            </a:r>
            <a:r>
              <a:rPr lang="fr-FR" altLang="zh-CN" sz="2400">
                <a:solidFill>
                  <a:schemeClr val="tx1"/>
                </a:solidFill>
                <a:latin typeface="Courier New" charset="0"/>
              </a:rPr>
              <a:t>  Inseart(</a:t>
            </a:r>
            <a:r>
              <a:rPr lang="fr-FR" altLang="zh-CN" sz="2400">
                <a:solidFill>
                  <a:srgbClr val="0066FF"/>
                </a:solidFill>
                <a:latin typeface="Courier New" charset="0"/>
              </a:rPr>
              <a:t>int</a:t>
            </a:r>
            <a:r>
              <a:rPr lang="zh-CN" altLang="en-US" sz="2400">
                <a:solidFill>
                  <a:srgbClr val="0066FF"/>
                </a:solidFill>
                <a:latin typeface="Courier New" charset="0"/>
              </a:rPr>
              <a:t> </a:t>
            </a:r>
            <a:r>
              <a:rPr lang="zh-CN" altLang="en-US" sz="2400">
                <a:solidFill>
                  <a:srgbClr val="FF0000"/>
                </a:solidFill>
                <a:latin typeface="Courier New" charset="0"/>
              </a:rPr>
              <a:t>*</a:t>
            </a:r>
            <a:r>
              <a:rPr lang="en-US" altLang="zh-CN" sz="2400">
                <a:solidFill>
                  <a:srgbClr val="FF0000"/>
                </a:solidFill>
                <a:latin typeface="Courier New" charset="0"/>
              </a:rPr>
              <a:t>p</a:t>
            </a:r>
            <a:r>
              <a:rPr lang="fr-FR" altLang="zh-CN" sz="2400">
                <a:solidFill>
                  <a:schemeClr val="tx1"/>
                </a:solidFill>
                <a:latin typeface="Courier New" charset="0"/>
              </a:rPr>
              <a:t>, </a:t>
            </a:r>
            <a:r>
              <a:rPr lang="fr-FR" altLang="zh-CN" sz="2400">
                <a:solidFill>
                  <a:srgbClr val="0066FF"/>
                </a:solidFill>
                <a:latin typeface="Courier New" charset="0"/>
              </a:rPr>
              <a:t>int</a:t>
            </a:r>
            <a:r>
              <a:rPr lang="fr-FR" altLang="zh-CN" sz="2400">
                <a:solidFill>
                  <a:schemeClr val="tx1"/>
                </a:solidFill>
                <a:latin typeface="Courier New" charset="0"/>
              </a:rPr>
              <a:t> n, </a:t>
            </a:r>
            <a:r>
              <a:rPr lang="fr-FR" altLang="zh-CN" sz="2400">
                <a:solidFill>
                  <a:srgbClr val="0066FF"/>
                </a:solidFill>
                <a:latin typeface="Courier New" charset="0"/>
              </a:rPr>
              <a:t>int</a:t>
            </a:r>
            <a:r>
              <a:rPr lang="fr-FR" altLang="zh-CN" sz="2400">
                <a:solidFill>
                  <a:schemeClr val="tx1"/>
                </a:solidFill>
                <a:latin typeface="Courier New" charset="0"/>
              </a:rPr>
              <a:t> x)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int</a:t>
            </a:r>
            <a:r>
              <a:rPr lang="fr-FR" altLang="zh-CN" sz="2400">
                <a:solidFill>
                  <a:schemeClr val="tx1"/>
                </a:solidFill>
                <a:latin typeface="Courier New" charset="0"/>
              </a:rPr>
              <a:t>  i, pos;</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(i=0; (i &lt; n) &amp;&amp; (x &gt; </a:t>
            </a:r>
            <a:r>
              <a:rPr lang="fr-FR" altLang="zh-CN" sz="2400">
                <a:solidFill>
                  <a:srgbClr val="FF0000"/>
                </a:solidFill>
                <a:latin typeface="Courier New" charset="0"/>
              </a:rPr>
              <a:t>*(p+i)</a:t>
            </a:r>
            <a:r>
              <a:rPr lang="fr-FR" altLang="zh-CN" sz="2400">
                <a:solidFill>
                  <a:schemeClr val="tx1"/>
                </a:solidFill>
                <a:latin typeface="Courier New" charset="0"/>
              </a:rPr>
              <a:t>); i++)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pos = i;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(i = n-1; i &gt;= pos; i--)</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FF0000"/>
                </a:solidFill>
                <a:latin typeface="Courier New" charset="0"/>
              </a:rPr>
              <a:t>*(p+i+1) = *(p+i);     </a:t>
            </a:r>
            <a:r>
              <a:rPr lang="fr-FR" altLang="zh-CN" sz="2400">
                <a:solidFill>
                  <a:srgbClr val="0066FF"/>
                </a:solidFill>
                <a:latin typeface="Courier New" charset="0"/>
              </a:rPr>
              <a:t>/*</a:t>
            </a:r>
            <a:r>
              <a:rPr lang="zh-CN" altLang="fr-FR" sz="2400">
                <a:solidFill>
                  <a:srgbClr val="0066FF"/>
                </a:solidFill>
                <a:latin typeface="Courier New" charset="0"/>
              </a:rPr>
              <a:t>向后移动*</a:t>
            </a:r>
            <a:r>
              <a:rPr lang="fr-FR" altLang="zh-CN" sz="2400">
                <a:solidFill>
                  <a:srgbClr val="0066FF"/>
                </a:solidFill>
                <a:latin typeface="Courier New" charset="0"/>
              </a:rPr>
              <a:t>/</a:t>
            </a:r>
          </a:p>
          <a:p>
            <a:pPr eaLnBrk="1">
              <a:lnSpc>
                <a:spcPct val="75000"/>
              </a:lnSpc>
              <a:buFont typeface="Monotype Sorts" charset="2"/>
              <a:buNone/>
            </a:pPr>
            <a:r>
              <a:rPr lang="fr-FR" altLang="zh-CN" sz="2400">
                <a:solidFill>
                  <a:schemeClr val="tx1"/>
                </a:solidFill>
                <a:latin typeface="Courier New" charset="0"/>
              </a:rPr>
              <a:t>	}</a:t>
            </a:r>
          </a:p>
          <a:p>
            <a:pPr eaLnBrk="1">
              <a:lnSpc>
                <a:spcPct val="75000"/>
              </a:lnSpc>
              <a:buFont typeface="Monotype Sorts" charset="2"/>
              <a:buNone/>
            </a:pPr>
            <a:r>
              <a:rPr lang="fr-FR" altLang="zh-CN" sz="2400">
                <a:solidFill>
                  <a:schemeClr val="tx1"/>
                </a:solidFill>
                <a:latin typeface="Courier New" charset="0"/>
              </a:rPr>
              <a:t>	</a:t>
            </a:r>
            <a:r>
              <a:rPr lang="fr-FR" altLang="zh-CN" sz="2400">
                <a:solidFill>
                  <a:srgbClr val="FF0000"/>
                </a:solidFill>
                <a:latin typeface="Courier New" charset="0"/>
              </a:rPr>
              <a:t>*(p+pos) </a:t>
            </a:r>
            <a:r>
              <a:rPr lang="fr-FR" altLang="zh-CN" sz="2400">
                <a:solidFill>
                  <a:schemeClr val="tx1"/>
                </a:solidFill>
                <a:latin typeface="Courier New" charset="0"/>
              </a:rPr>
              <a:t>= x;         </a:t>
            </a:r>
            <a:r>
              <a:rPr lang="fr-FR" altLang="zh-CN" sz="2400">
                <a:solidFill>
                  <a:srgbClr val="0066FF"/>
                </a:solidFill>
                <a:latin typeface="Courier New" charset="0"/>
              </a:rPr>
              <a:t>/*</a:t>
            </a:r>
            <a:r>
              <a:rPr lang="zh-CN" altLang="fr-FR" sz="2400">
                <a:solidFill>
                  <a:srgbClr val="0066FF"/>
                </a:solidFill>
                <a:latin typeface="Courier New" charset="0"/>
              </a:rPr>
              <a:t>插入元素</a:t>
            </a:r>
            <a:r>
              <a:rPr lang="fr-FR" altLang="zh-CN" sz="2400">
                <a:solidFill>
                  <a:srgbClr val="0066FF"/>
                </a:solidFill>
                <a:latin typeface="Courier New" charset="0"/>
              </a:rPr>
              <a:t>x</a:t>
            </a:r>
            <a:r>
              <a:rPr lang="zh-CN" altLang="fr-FR" sz="2400">
                <a:solidFill>
                  <a:srgbClr val="0066FF"/>
                </a:solidFill>
                <a:latin typeface="Courier New" charset="0"/>
              </a:rPr>
              <a:t>到位置</a:t>
            </a:r>
            <a:r>
              <a:rPr lang="fr-FR" altLang="zh-CN" sz="2400">
                <a:solidFill>
                  <a:srgbClr val="0066FF"/>
                </a:solidFill>
                <a:latin typeface="Courier New" charset="0"/>
              </a:rPr>
              <a:t>pos*/</a:t>
            </a:r>
          </a:p>
          <a:p>
            <a:pPr eaLnBrk="1">
              <a:lnSpc>
                <a:spcPct val="75000"/>
              </a:lnSpc>
              <a:buFont typeface="Monotype Sorts" charset="2"/>
              <a:buNone/>
            </a:pPr>
            <a:r>
              <a:rPr lang="fr-FR" altLang="zh-CN" sz="2400">
                <a:solidFill>
                  <a:schemeClr val="tx1"/>
                </a:solidFill>
                <a:latin typeface="Courier New" charset="0"/>
              </a:rPr>
              <a:t>}</a:t>
            </a:r>
            <a:endParaRPr lang="zh-CN" altLang="en-US" sz="2400">
              <a:solidFill>
                <a:schemeClr val="tx1"/>
              </a:solidFill>
              <a:latin typeface="Courier New" charset="0"/>
            </a:endParaRPr>
          </a:p>
        </p:txBody>
      </p:sp>
      <p:sp>
        <p:nvSpPr>
          <p:cNvPr id="2" name="日期占位符 1"/>
          <p:cNvSpPr>
            <a:spLocks noGrp="1"/>
          </p:cNvSpPr>
          <p:nvPr>
            <p:ph type="dt" sz="half" idx="10"/>
          </p:nvPr>
        </p:nvSpPr>
        <p:spPr/>
        <p:txBody>
          <a:bodyPr/>
          <a:lstStyle/>
          <a:p>
            <a:fld id="{59D2837D-5E5F-1645-9A78-A58B12069C3B}"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76</a:t>
            </a:fld>
            <a:endParaRPr lang="en-US" dirty="0"/>
          </a:p>
        </p:txBody>
      </p:sp>
    </p:spTree>
    <p:extLst>
      <p:ext uri="{BB962C8B-B14F-4D97-AF65-F5344CB8AC3E}">
        <p14:creationId xmlns:p14="http://schemas.microsoft.com/office/powerpoint/2010/main" val="928534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685800" y="484632"/>
            <a:ext cx="7772400" cy="636716"/>
          </a:xfrm>
        </p:spPr>
        <p:txBody>
          <a:bodyPr>
            <a:normAutofit fontScale="90000"/>
          </a:bodyPr>
          <a:lstStyle/>
          <a:p>
            <a:r>
              <a:rPr lang="zh-CN" altLang="en-US"/>
              <a:t>例 计算实际字符个数 </a:t>
            </a:r>
          </a:p>
        </p:txBody>
      </p:sp>
      <p:sp>
        <p:nvSpPr>
          <p:cNvPr id="453635" name="Rectangle 3"/>
          <p:cNvSpPr>
            <a:spLocks noGrp="1" noChangeArrowheads="1"/>
          </p:cNvSpPr>
          <p:nvPr>
            <p:ph idx="1"/>
          </p:nvPr>
        </p:nvSpPr>
        <p:spPr>
          <a:xfrm>
            <a:off x="539750" y="1296988"/>
            <a:ext cx="8064500" cy="5516562"/>
          </a:xfrm>
        </p:spPr>
        <p:txBody>
          <a:bodyPr>
            <a:normAutofit fontScale="92500" lnSpcReduction="20000"/>
          </a:bodyPr>
          <a:lstStyle/>
          <a:p>
            <a:pPr eaLnBrk="1">
              <a:lnSpc>
                <a:spcPct val="75000"/>
              </a:lnSpc>
            </a:pPr>
            <a:r>
              <a:rPr lang="zh-CN" altLang="en-US" sz="2400" dirty="0"/>
              <a:t>方法</a:t>
            </a:r>
            <a:r>
              <a:rPr lang="en-US" altLang="zh-CN" sz="2400" dirty="0"/>
              <a:t>1</a:t>
            </a:r>
            <a:r>
              <a:rPr lang="zh-CN" altLang="en-US" sz="2400" dirty="0"/>
              <a:t>：用字符数组实现</a:t>
            </a:r>
          </a:p>
          <a:p>
            <a:pPr eaLnBrk="1">
              <a:lnSpc>
                <a:spcPct val="75000"/>
              </a:lnSpc>
              <a:buFont typeface="Monotype Sorts" charset="2"/>
              <a:buNone/>
            </a:pPr>
            <a:r>
              <a:rPr lang="fr-FR" altLang="zh-CN" sz="2400" dirty="0">
                <a:latin typeface="Courier New" charset="0"/>
              </a:rPr>
              <a:t>/*</a:t>
            </a:r>
            <a:r>
              <a:rPr lang="zh-CN" altLang="fr-FR" sz="2400" dirty="0">
                <a:latin typeface="Courier New" charset="0"/>
              </a:rPr>
              <a:t>函数功能： 计算字符串的长度</a:t>
            </a:r>
          </a:p>
          <a:p>
            <a:pPr eaLnBrk="1">
              <a:lnSpc>
                <a:spcPct val="75000"/>
              </a:lnSpc>
              <a:buFont typeface="Monotype Sorts" charset="2"/>
              <a:buNone/>
            </a:pPr>
            <a:r>
              <a:rPr lang="zh-CN" altLang="fr-FR" sz="2400" dirty="0">
                <a:latin typeface="Courier New" charset="0"/>
              </a:rPr>
              <a:t>函数参数： 字符型数组</a:t>
            </a:r>
            <a:r>
              <a:rPr lang="fr-FR" altLang="zh-CN" sz="2400" dirty="0" err="1">
                <a:latin typeface="Courier New" charset="0"/>
              </a:rPr>
              <a:t>str</a:t>
            </a:r>
            <a:r>
              <a:rPr lang="zh-CN" altLang="fr-FR" sz="2400" dirty="0">
                <a:latin typeface="Courier New" charset="0"/>
              </a:rPr>
              <a:t>，存储字符串</a:t>
            </a:r>
          </a:p>
          <a:p>
            <a:pPr eaLnBrk="1">
              <a:lnSpc>
                <a:spcPct val="75000"/>
              </a:lnSpc>
              <a:buFont typeface="Monotype Sorts" charset="2"/>
              <a:buNone/>
            </a:pPr>
            <a:r>
              <a:rPr lang="zh-CN" altLang="fr-FR" sz="2400" dirty="0">
                <a:latin typeface="Courier New" charset="0"/>
              </a:rPr>
              <a:t>函数返回值：字符串的长度</a:t>
            </a:r>
          </a:p>
          <a:p>
            <a:pPr eaLnBrk="1">
              <a:lnSpc>
                <a:spcPct val="75000"/>
              </a:lnSpc>
              <a:buFont typeface="Monotype Sorts" charset="2"/>
              <a:buNone/>
            </a:pPr>
            <a:r>
              <a:rPr lang="zh-CN" altLang="fr-FR" sz="2400" dirty="0">
                <a:latin typeface="Courier New" charset="0"/>
              </a:rPr>
              <a:t>*</a:t>
            </a:r>
            <a:r>
              <a:rPr lang="fr-FR" altLang="zh-CN" sz="2400" dirty="0">
                <a:latin typeface="Courier New" charset="0"/>
              </a:rPr>
              <a:t>/</a:t>
            </a:r>
          </a:p>
          <a:p>
            <a:pPr eaLnBrk="1">
              <a:lnSpc>
                <a:spcPct val="75000"/>
              </a:lnSpc>
              <a:buFont typeface="Monotype Sorts" charset="2"/>
              <a:buNone/>
            </a:pPr>
            <a:r>
              <a:rPr lang="fr-FR" altLang="zh-CN" sz="2400" dirty="0" err="1">
                <a:solidFill>
                  <a:srgbClr val="0066FF"/>
                </a:solidFill>
                <a:latin typeface="Courier New" charset="0"/>
              </a:rPr>
              <a:t>unsigned</a:t>
            </a:r>
            <a:r>
              <a:rPr lang="fr-FR" altLang="zh-CN" sz="2400" dirty="0">
                <a:solidFill>
                  <a:srgbClr val="0066FF"/>
                </a:solidFill>
                <a:latin typeface="Courier New" charset="0"/>
              </a:rPr>
              <a:t> </a:t>
            </a:r>
            <a:r>
              <a:rPr lang="fr-FR" altLang="zh-CN" sz="2400" dirty="0" err="1">
                <a:solidFill>
                  <a:srgbClr val="0066FF"/>
                </a:solidFill>
                <a:latin typeface="Courier New" charset="0"/>
              </a:rPr>
              <a:t>int</a:t>
            </a:r>
            <a:r>
              <a:rPr lang="fr-FR" altLang="zh-CN" sz="2400" dirty="0">
                <a:solidFill>
                  <a:schemeClr val="tx1"/>
                </a:solidFill>
                <a:latin typeface="Courier New" charset="0"/>
              </a:rPr>
              <a:t>  </a:t>
            </a:r>
            <a:r>
              <a:rPr lang="fr-FR" altLang="zh-CN" sz="2400" dirty="0" err="1">
                <a:solidFill>
                  <a:schemeClr val="tx1"/>
                </a:solidFill>
                <a:latin typeface="Courier New" charset="0"/>
              </a:rPr>
              <a:t>MyStrlen</a:t>
            </a:r>
            <a:r>
              <a:rPr lang="fr-FR" altLang="zh-CN" sz="2400" dirty="0">
                <a:solidFill>
                  <a:schemeClr val="tx1"/>
                </a:solidFill>
                <a:latin typeface="Courier New" charset="0"/>
              </a:rPr>
              <a:t>(</a:t>
            </a:r>
            <a:r>
              <a:rPr lang="fr-FR" altLang="zh-CN" sz="2400" dirty="0">
                <a:solidFill>
                  <a:srgbClr val="0066FF"/>
                </a:solidFill>
                <a:latin typeface="Courier New" charset="0"/>
              </a:rPr>
              <a:t>char</a:t>
            </a:r>
            <a:r>
              <a:rPr lang="fr-FR" altLang="zh-CN" sz="2400" dirty="0">
                <a:solidFill>
                  <a:schemeClr val="tx1"/>
                </a:solidFill>
                <a:latin typeface="Courier New" charset="0"/>
              </a:rPr>
              <a:t> </a:t>
            </a:r>
            <a:r>
              <a:rPr lang="fr-FR" altLang="zh-CN" sz="2400" dirty="0" err="1">
                <a:solidFill>
                  <a:schemeClr val="tx1"/>
                </a:solidFill>
                <a:latin typeface="Courier New" charset="0"/>
              </a:rPr>
              <a:t>str</a:t>
            </a:r>
            <a:r>
              <a:rPr lang="fr-FR" altLang="zh-CN" sz="2400" dirty="0">
                <a:solidFill>
                  <a:schemeClr val="tx1"/>
                </a:solidFill>
                <a:latin typeface="Courier New" charset="0"/>
              </a:rPr>
              <a:t>[])</a:t>
            </a:r>
          </a:p>
          <a:p>
            <a:pPr eaLnBrk="1">
              <a:lnSpc>
                <a:spcPct val="75000"/>
              </a:lnSpc>
              <a:buFont typeface="Monotype Sorts" charset="2"/>
              <a:buNone/>
            </a:pPr>
            <a:r>
              <a:rPr lang="fr-FR" altLang="zh-CN" sz="2400" dirty="0">
                <a:solidFill>
                  <a:schemeClr val="tx1"/>
                </a:solidFill>
                <a:latin typeface="Courier New" charset="0"/>
              </a:rPr>
              <a:t>{ </a:t>
            </a:r>
          </a:p>
          <a:p>
            <a:pPr eaLnBrk="1">
              <a:lnSpc>
                <a:spcPct val="75000"/>
              </a:lnSpc>
              <a:buFont typeface="Monotype Sorts" charset="2"/>
              <a:buNone/>
            </a:pPr>
            <a:r>
              <a:rPr lang="fr-FR" altLang="zh-CN" sz="2400" dirty="0">
                <a:solidFill>
                  <a:schemeClr val="tx1"/>
                </a:solidFill>
                <a:latin typeface="Courier New" charset="0"/>
              </a:rPr>
              <a:t>	</a:t>
            </a:r>
            <a:r>
              <a:rPr lang="fr-FR" altLang="zh-CN" sz="2400" dirty="0" err="1">
                <a:solidFill>
                  <a:srgbClr val="0066FF"/>
                </a:solidFill>
                <a:latin typeface="Courier New" charset="0"/>
              </a:rPr>
              <a:t>int</a:t>
            </a:r>
            <a:r>
              <a:rPr lang="fr-FR" altLang="zh-CN" sz="2400" dirty="0">
                <a:solidFill>
                  <a:schemeClr val="tx1"/>
                </a:solidFill>
                <a:latin typeface="Courier New" charset="0"/>
              </a:rPr>
              <a:t>  i ;</a:t>
            </a:r>
          </a:p>
          <a:p>
            <a:pPr eaLnBrk="1">
              <a:lnSpc>
                <a:spcPct val="75000"/>
              </a:lnSpc>
              <a:buFont typeface="Monotype Sorts" charset="2"/>
              <a:buNone/>
            </a:pPr>
            <a:r>
              <a:rPr lang="fr-FR" altLang="zh-CN" sz="2400" dirty="0">
                <a:solidFill>
                  <a:schemeClr val="tx1"/>
                </a:solidFill>
                <a:latin typeface="Courier New" charset="0"/>
              </a:rPr>
              <a:t>	</a:t>
            </a:r>
            <a:r>
              <a:rPr lang="fr-FR" altLang="zh-CN" sz="2400" dirty="0" err="1">
                <a:solidFill>
                  <a:srgbClr val="0066FF"/>
                </a:solidFill>
                <a:latin typeface="Courier New" charset="0"/>
              </a:rPr>
              <a:t>unsigned</a:t>
            </a:r>
            <a:r>
              <a:rPr lang="fr-FR" altLang="zh-CN" sz="2400" dirty="0">
                <a:solidFill>
                  <a:srgbClr val="0066FF"/>
                </a:solidFill>
                <a:latin typeface="Courier New" charset="0"/>
              </a:rPr>
              <a:t> </a:t>
            </a:r>
            <a:r>
              <a:rPr lang="fr-FR" altLang="zh-CN" sz="2400" dirty="0" err="1">
                <a:solidFill>
                  <a:srgbClr val="0066FF"/>
                </a:solidFill>
                <a:latin typeface="Courier New" charset="0"/>
              </a:rPr>
              <a:t>int</a:t>
            </a: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 = 0;                 </a:t>
            </a:r>
          </a:p>
          <a:p>
            <a:pPr eaLnBrk="1">
              <a:lnSpc>
                <a:spcPct val="75000"/>
              </a:lnSpc>
              <a:buFont typeface="Monotype Sorts" charset="2"/>
              <a:buNone/>
            </a:pPr>
            <a:r>
              <a:rPr lang="fr-FR" altLang="zh-CN" sz="2400" dirty="0">
                <a:solidFill>
                  <a:schemeClr val="tx1"/>
                </a:solidFill>
                <a:latin typeface="Courier New" charset="0"/>
              </a:rPr>
              <a:t>	</a:t>
            </a:r>
            <a:r>
              <a:rPr lang="fr-FR" altLang="zh-CN" sz="2400" dirty="0">
                <a:solidFill>
                  <a:srgbClr val="0066FF"/>
                </a:solidFill>
                <a:latin typeface="Courier New" charset="0"/>
              </a:rPr>
              <a:t>for</a:t>
            </a:r>
            <a:r>
              <a:rPr lang="fr-FR" altLang="zh-CN" sz="2400" dirty="0">
                <a:solidFill>
                  <a:schemeClr val="tx1"/>
                </a:solidFill>
                <a:latin typeface="Courier New" charset="0"/>
              </a:rPr>
              <a:t> (i=0; </a:t>
            </a:r>
            <a:r>
              <a:rPr lang="fr-FR" altLang="zh-CN" sz="2400" dirty="0" err="1">
                <a:solidFill>
                  <a:schemeClr val="tx1"/>
                </a:solidFill>
                <a:latin typeface="Courier New" charset="0"/>
              </a:rPr>
              <a:t>str</a:t>
            </a:r>
            <a:r>
              <a:rPr lang="fr-FR" altLang="zh-CN" sz="2400" dirty="0">
                <a:solidFill>
                  <a:schemeClr val="tx1"/>
                </a:solidFill>
                <a:latin typeface="Courier New" charset="0"/>
              </a:rPr>
              <a:t>[i]!='\0'; i++)  </a:t>
            </a:r>
          </a:p>
          <a:p>
            <a:pPr eaLnBrk="1">
              <a:lnSpc>
                <a:spcPct val="75000"/>
              </a:lnSpc>
              <a:buFont typeface="Monotype Sorts" charset="2"/>
              <a:buNone/>
            </a:pPr>
            <a:r>
              <a:rPr lang="fr-FR" altLang="zh-CN" sz="2400" dirty="0">
                <a:solidFill>
                  <a:schemeClr val="tx1"/>
                </a:solidFill>
                <a:latin typeface="Courier New" charset="0"/>
              </a:rPr>
              <a:t>	{</a:t>
            </a:r>
          </a:p>
          <a:p>
            <a:pPr eaLnBrk="1">
              <a:lnSpc>
                <a:spcPct val="75000"/>
              </a:lnSpc>
              <a:buFont typeface="Monotype Sorts" charset="2"/>
              <a:buNone/>
            </a:pP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 </a:t>
            </a:r>
          </a:p>
          <a:p>
            <a:pPr eaLnBrk="1">
              <a:lnSpc>
                <a:spcPct val="75000"/>
              </a:lnSpc>
              <a:buFont typeface="Monotype Sorts" charset="2"/>
              <a:buNone/>
            </a:pPr>
            <a:r>
              <a:rPr lang="fr-FR" altLang="zh-CN" sz="2400" dirty="0">
                <a:solidFill>
                  <a:schemeClr val="tx1"/>
                </a:solidFill>
                <a:latin typeface="Courier New" charset="0"/>
              </a:rPr>
              <a:t>	}</a:t>
            </a:r>
          </a:p>
          <a:p>
            <a:pPr eaLnBrk="1">
              <a:lnSpc>
                <a:spcPct val="75000"/>
              </a:lnSpc>
              <a:buFont typeface="Monotype Sorts" charset="2"/>
              <a:buNone/>
            </a:pPr>
            <a:r>
              <a:rPr lang="fr-FR" altLang="zh-CN" sz="2400" dirty="0">
                <a:solidFill>
                  <a:schemeClr val="tx1"/>
                </a:solidFill>
                <a:latin typeface="Courier New" charset="0"/>
              </a:rPr>
              <a:t>	</a:t>
            </a:r>
            <a:r>
              <a:rPr lang="fr-FR" altLang="zh-CN" sz="2400" dirty="0">
                <a:solidFill>
                  <a:srgbClr val="0066FF"/>
                </a:solidFill>
                <a:latin typeface="Courier New" charset="0"/>
              </a:rPr>
              <a:t>return</a:t>
            </a: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a:t>
            </a:r>
          </a:p>
          <a:p>
            <a:pPr eaLnBrk="1">
              <a:lnSpc>
                <a:spcPct val="75000"/>
              </a:lnSpc>
              <a:buFont typeface="Monotype Sorts" charset="2"/>
              <a:buNone/>
            </a:pPr>
            <a:r>
              <a:rPr lang="fr-FR" altLang="zh-CN" sz="2400" dirty="0">
                <a:solidFill>
                  <a:schemeClr val="tx1"/>
                </a:solidFill>
                <a:latin typeface="Courier New" charset="0"/>
              </a:rPr>
              <a:t>} </a:t>
            </a:r>
            <a:endParaRPr lang="zh-CN" altLang="en-US" sz="2400" dirty="0">
              <a:solidFill>
                <a:schemeClr val="tx1"/>
              </a:solidFill>
              <a:latin typeface="Courier New" charset="0"/>
            </a:endParaRPr>
          </a:p>
        </p:txBody>
      </p:sp>
      <p:sp>
        <p:nvSpPr>
          <p:cNvPr id="2" name="日期占位符 1"/>
          <p:cNvSpPr>
            <a:spLocks noGrp="1"/>
          </p:cNvSpPr>
          <p:nvPr>
            <p:ph type="dt" sz="half" idx="10"/>
          </p:nvPr>
        </p:nvSpPr>
        <p:spPr/>
        <p:txBody>
          <a:bodyPr/>
          <a:lstStyle/>
          <a:p>
            <a:fld id="{732B31B8-FC9F-2345-84B9-EC551E11D4AA}"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85800" y="484632"/>
            <a:ext cx="7772400" cy="636716"/>
          </a:xfrm>
        </p:spPr>
        <p:txBody>
          <a:bodyPr>
            <a:normAutofit fontScale="90000"/>
          </a:bodyPr>
          <a:lstStyle/>
          <a:p>
            <a:r>
              <a:rPr lang="zh-CN" altLang="en-US"/>
              <a:t>例 计算实际字符个数 </a:t>
            </a:r>
          </a:p>
        </p:txBody>
      </p:sp>
      <p:sp>
        <p:nvSpPr>
          <p:cNvPr id="454659" name="Rectangle 3"/>
          <p:cNvSpPr>
            <a:spLocks noGrp="1" noChangeArrowheads="1"/>
          </p:cNvSpPr>
          <p:nvPr>
            <p:ph idx="1"/>
          </p:nvPr>
        </p:nvSpPr>
        <p:spPr>
          <a:xfrm>
            <a:off x="539750" y="1296988"/>
            <a:ext cx="8064500" cy="5516562"/>
          </a:xfrm>
        </p:spPr>
        <p:txBody>
          <a:bodyPr>
            <a:normAutofit fontScale="92500" lnSpcReduction="20000"/>
          </a:bodyPr>
          <a:lstStyle/>
          <a:p>
            <a:pPr eaLnBrk="1">
              <a:lnSpc>
                <a:spcPct val="85000"/>
              </a:lnSpc>
            </a:pPr>
            <a:r>
              <a:rPr lang="zh-CN" altLang="en-US" sz="2400"/>
              <a:t>方法</a:t>
            </a:r>
            <a:r>
              <a:rPr lang="en-US" altLang="zh-CN" sz="2400"/>
              <a:t>2</a:t>
            </a:r>
            <a:r>
              <a:rPr lang="zh-CN" altLang="en-US" sz="2400"/>
              <a:t>：用字符指针实现</a:t>
            </a:r>
          </a:p>
          <a:p>
            <a:pPr eaLnBrk="1">
              <a:lnSpc>
                <a:spcPct val="85000"/>
              </a:lnSpc>
              <a:buFont typeface="Monotype Sorts" charset="2"/>
              <a:buNone/>
            </a:pPr>
            <a:r>
              <a:rPr lang="fr-FR" altLang="zh-CN" sz="2400">
                <a:latin typeface="Courier New" charset="0"/>
              </a:rPr>
              <a:t>/*</a:t>
            </a:r>
            <a:r>
              <a:rPr lang="zh-CN" altLang="fr-FR" sz="2400">
                <a:latin typeface="Courier New" charset="0"/>
              </a:rPr>
              <a:t>函数功能：  计算字符串的长度</a:t>
            </a:r>
          </a:p>
          <a:p>
            <a:pPr eaLnBrk="1">
              <a:lnSpc>
                <a:spcPct val="85000"/>
              </a:lnSpc>
              <a:buFont typeface="Monotype Sorts" charset="2"/>
              <a:buNone/>
            </a:pPr>
            <a:r>
              <a:rPr lang="zh-CN" altLang="fr-FR" sz="2400">
                <a:latin typeface="Courier New" charset="0"/>
              </a:rPr>
              <a:t>函数参数：  字符型指针变量</a:t>
            </a:r>
            <a:r>
              <a:rPr lang="fr-FR" altLang="zh-CN" sz="2400">
                <a:latin typeface="Courier New" charset="0"/>
              </a:rPr>
              <a:t>pStr</a:t>
            </a:r>
            <a:r>
              <a:rPr lang="zh-CN" altLang="fr-FR" sz="2400">
                <a:latin typeface="Courier New" charset="0"/>
              </a:rPr>
              <a:t>，指向字符串</a:t>
            </a:r>
          </a:p>
          <a:p>
            <a:pPr eaLnBrk="1">
              <a:lnSpc>
                <a:spcPct val="85000"/>
              </a:lnSpc>
              <a:buFont typeface="Monotype Sorts" charset="2"/>
              <a:buNone/>
            </a:pPr>
            <a:r>
              <a:rPr lang="zh-CN" altLang="fr-FR" sz="2400">
                <a:latin typeface="Courier New" charset="0"/>
              </a:rPr>
              <a:t>函数返回值：字符串的长度</a:t>
            </a:r>
          </a:p>
          <a:p>
            <a:pPr eaLnBrk="1">
              <a:lnSpc>
                <a:spcPct val="85000"/>
              </a:lnSpc>
              <a:buFont typeface="Monotype Sorts" charset="2"/>
              <a:buNone/>
            </a:pPr>
            <a:r>
              <a:rPr lang="zh-CN" altLang="fr-FR" sz="2400">
                <a:latin typeface="Courier New" charset="0"/>
              </a:rPr>
              <a:t>*</a:t>
            </a:r>
            <a:r>
              <a:rPr lang="fr-FR" altLang="zh-CN" sz="2400">
                <a:latin typeface="Courier New" charset="0"/>
              </a:rPr>
              <a:t>/</a:t>
            </a:r>
          </a:p>
          <a:p>
            <a:pPr eaLnBrk="1">
              <a:lnSpc>
                <a:spcPct val="85000"/>
              </a:lnSpc>
              <a:buFont typeface="Monotype Sorts" charset="2"/>
              <a:buNone/>
            </a:pPr>
            <a:r>
              <a:rPr lang="fr-FR" altLang="zh-CN" sz="2400">
                <a:latin typeface="Courier New" charset="0"/>
              </a:rPr>
              <a:t>unsigned int  </a:t>
            </a:r>
            <a:r>
              <a:rPr lang="fr-FR" altLang="zh-CN" sz="2400">
                <a:solidFill>
                  <a:schemeClr val="tx1"/>
                </a:solidFill>
                <a:latin typeface="Courier New" charset="0"/>
              </a:rPr>
              <a:t>MyStrlen(</a:t>
            </a:r>
            <a:r>
              <a:rPr lang="fr-FR" altLang="zh-CN" sz="2400">
                <a:solidFill>
                  <a:srgbClr val="0066FF"/>
                </a:solidFill>
                <a:latin typeface="Courier New" charset="0"/>
              </a:rPr>
              <a:t>char *</a:t>
            </a:r>
            <a:r>
              <a:rPr lang="fr-FR" altLang="zh-CN" sz="2400">
                <a:solidFill>
                  <a:schemeClr val="tx1"/>
                </a:solidFill>
                <a:latin typeface="Courier New" charset="0"/>
              </a:rPr>
              <a:t>pStr)</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unsigned int</a:t>
            </a:r>
            <a:r>
              <a:rPr lang="fr-FR" altLang="zh-CN" sz="2400">
                <a:solidFill>
                  <a:schemeClr val="tx1"/>
                </a:solidFill>
                <a:latin typeface="Courier New" charset="0"/>
              </a:rPr>
              <a:t>  len = 0;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 *pStr!='\0'; pStr++)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len++;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return</a:t>
            </a:r>
            <a:r>
              <a:rPr lang="fr-FR" altLang="zh-CN" sz="2400">
                <a:solidFill>
                  <a:schemeClr val="tx1"/>
                </a:solidFill>
                <a:latin typeface="Courier New" charset="0"/>
              </a:rPr>
              <a:t> (len);            </a:t>
            </a:r>
          </a:p>
          <a:p>
            <a:pPr eaLnBrk="1">
              <a:lnSpc>
                <a:spcPct val="85000"/>
              </a:lnSpc>
              <a:buFont typeface="Monotype Sorts" charset="2"/>
              <a:buNone/>
            </a:pPr>
            <a:r>
              <a:rPr lang="fr-FR" altLang="zh-CN" sz="2400">
                <a:solidFill>
                  <a:schemeClr val="tx1"/>
                </a:solidFill>
                <a:latin typeface="Courier New" charset="0"/>
              </a:rPr>
              <a:t>} </a:t>
            </a:r>
            <a:endParaRPr lang="zh-CN" altLang="en-US" sz="2400">
              <a:solidFill>
                <a:schemeClr val="tx1"/>
              </a:solidFill>
              <a:latin typeface="Courier New" charset="0"/>
            </a:endParaRPr>
          </a:p>
        </p:txBody>
      </p:sp>
      <p:sp>
        <p:nvSpPr>
          <p:cNvPr id="2" name="日期占位符 1"/>
          <p:cNvSpPr>
            <a:spLocks noGrp="1"/>
          </p:cNvSpPr>
          <p:nvPr>
            <p:ph type="dt" sz="half" idx="10"/>
          </p:nvPr>
        </p:nvSpPr>
        <p:spPr/>
        <p:txBody>
          <a:bodyPr/>
          <a:lstStyle/>
          <a:p>
            <a:fld id="{7604FFC1-0A24-2644-92DF-4054D2CDBB83}"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85800" y="484632"/>
            <a:ext cx="7772400" cy="424088"/>
          </a:xfrm>
        </p:spPr>
        <p:txBody>
          <a:bodyPr>
            <a:normAutofit fontScale="90000"/>
          </a:bodyPr>
          <a:lstStyle/>
          <a:p>
            <a:r>
              <a:rPr lang="zh-CN" altLang="en-US"/>
              <a:t>例 计算实际字符个数 </a:t>
            </a:r>
            <a:r>
              <a:rPr lang="en-US" altLang="zh-CN" dirty="0"/>
              <a:t>(</a:t>
            </a:r>
            <a:r>
              <a:rPr lang="zh-CN" altLang="en-US" dirty="0"/>
              <a:t>简化</a:t>
            </a:r>
            <a:r>
              <a:rPr lang="en-US" altLang="zh-CN" dirty="0"/>
              <a:t>1</a:t>
            </a:r>
            <a:r>
              <a:rPr lang="zh-CN" altLang="en-US" dirty="0"/>
              <a:t>）</a:t>
            </a:r>
          </a:p>
        </p:txBody>
      </p:sp>
      <p:sp>
        <p:nvSpPr>
          <p:cNvPr id="454659" name="Rectangle 3"/>
          <p:cNvSpPr>
            <a:spLocks noGrp="1" noChangeArrowheads="1"/>
          </p:cNvSpPr>
          <p:nvPr>
            <p:ph idx="1"/>
          </p:nvPr>
        </p:nvSpPr>
        <p:spPr>
          <a:xfrm>
            <a:off x="539750" y="1296988"/>
            <a:ext cx="8064500" cy="5516562"/>
          </a:xfrm>
        </p:spPr>
        <p:txBody>
          <a:bodyPr>
            <a:normAutofit fontScale="92500" lnSpcReduction="20000"/>
          </a:bodyPr>
          <a:lstStyle/>
          <a:p>
            <a:pPr eaLnBrk="1">
              <a:lnSpc>
                <a:spcPct val="85000"/>
              </a:lnSpc>
            </a:pPr>
            <a:r>
              <a:rPr lang="zh-CN" altLang="en-US" sz="2400"/>
              <a:t>方法</a:t>
            </a:r>
            <a:r>
              <a:rPr lang="en-US" altLang="zh-CN" sz="2400"/>
              <a:t>2</a:t>
            </a:r>
            <a:r>
              <a:rPr lang="zh-CN" altLang="en-US" sz="2400"/>
              <a:t>：用字符指针实现</a:t>
            </a:r>
          </a:p>
          <a:p>
            <a:pPr eaLnBrk="1">
              <a:lnSpc>
                <a:spcPct val="85000"/>
              </a:lnSpc>
              <a:buFont typeface="Monotype Sorts" charset="2"/>
              <a:buNone/>
            </a:pPr>
            <a:r>
              <a:rPr lang="fr-FR" altLang="zh-CN" sz="2400">
                <a:latin typeface="Courier New" charset="0"/>
              </a:rPr>
              <a:t>/*</a:t>
            </a:r>
            <a:r>
              <a:rPr lang="zh-CN" altLang="fr-FR" sz="2400">
                <a:latin typeface="Courier New" charset="0"/>
              </a:rPr>
              <a:t>函数功能：  计算字符串的长度</a:t>
            </a:r>
          </a:p>
          <a:p>
            <a:pPr eaLnBrk="1">
              <a:lnSpc>
                <a:spcPct val="85000"/>
              </a:lnSpc>
              <a:buFont typeface="Monotype Sorts" charset="2"/>
              <a:buNone/>
            </a:pPr>
            <a:r>
              <a:rPr lang="zh-CN" altLang="fr-FR" sz="2400">
                <a:latin typeface="Courier New" charset="0"/>
              </a:rPr>
              <a:t>函数参数：  字符型指针变量</a:t>
            </a:r>
            <a:r>
              <a:rPr lang="fr-FR" altLang="zh-CN" sz="2400">
                <a:latin typeface="Courier New" charset="0"/>
              </a:rPr>
              <a:t>pStr</a:t>
            </a:r>
            <a:r>
              <a:rPr lang="zh-CN" altLang="fr-FR" sz="2400">
                <a:latin typeface="Courier New" charset="0"/>
              </a:rPr>
              <a:t>，指向字符串</a:t>
            </a:r>
          </a:p>
          <a:p>
            <a:pPr eaLnBrk="1">
              <a:lnSpc>
                <a:spcPct val="85000"/>
              </a:lnSpc>
              <a:buFont typeface="Monotype Sorts" charset="2"/>
              <a:buNone/>
            </a:pPr>
            <a:r>
              <a:rPr lang="zh-CN" altLang="fr-FR" sz="2400">
                <a:latin typeface="Courier New" charset="0"/>
              </a:rPr>
              <a:t>函数返回值：字符串的长度</a:t>
            </a:r>
          </a:p>
          <a:p>
            <a:pPr eaLnBrk="1">
              <a:lnSpc>
                <a:spcPct val="85000"/>
              </a:lnSpc>
              <a:buFont typeface="Monotype Sorts" charset="2"/>
              <a:buNone/>
            </a:pPr>
            <a:r>
              <a:rPr lang="zh-CN" altLang="fr-FR" sz="2400">
                <a:latin typeface="Courier New" charset="0"/>
              </a:rPr>
              <a:t>*</a:t>
            </a:r>
            <a:r>
              <a:rPr lang="fr-FR" altLang="zh-CN" sz="2400">
                <a:latin typeface="Courier New" charset="0"/>
              </a:rPr>
              <a:t>/</a:t>
            </a:r>
          </a:p>
          <a:p>
            <a:pPr eaLnBrk="1">
              <a:lnSpc>
                <a:spcPct val="85000"/>
              </a:lnSpc>
              <a:buFont typeface="Monotype Sorts" charset="2"/>
              <a:buNone/>
            </a:pPr>
            <a:r>
              <a:rPr lang="fr-FR" altLang="zh-CN" sz="2400">
                <a:latin typeface="Courier New" charset="0"/>
              </a:rPr>
              <a:t>unsigned int  </a:t>
            </a:r>
            <a:r>
              <a:rPr lang="fr-FR" altLang="zh-CN" sz="2400">
                <a:solidFill>
                  <a:schemeClr val="tx1"/>
                </a:solidFill>
                <a:latin typeface="Courier New" charset="0"/>
              </a:rPr>
              <a:t>MyStrlen(</a:t>
            </a:r>
            <a:r>
              <a:rPr lang="fr-FR" altLang="zh-CN" sz="2400">
                <a:solidFill>
                  <a:srgbClr val="0066FF"/>
                </a:solidFill>
                <a:latin typeface="Courier New" charset="0"/>
              </a:rPr>
              <a:t>char *</a:t>
            </a:r>
            <a:r>
              <a:rPr lang="fr-FR" altLang="zh-CN" sz="2400">
                <a:solidFill>
                  <a:schemeClr val="tx1"/>
                </a:solidFill>
                <a:latin typeface="Courier New" charset="0"/>
              </a:rPr>
              <a:t>pStr)</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unsigned int</a:t>
            </a:r>
            <a:r>
              <a:rPr lang="fr-FR" altLang="zh-CN" sz="2400">
                <a:solidFill>
                  <a:schemeClr val="tx1"/>
                </a:solidFill>
                <a:latin typeface="Courier New" charset="0"/>
              </a:rPr>
              <a:t>  len = 0;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for</a:t>
            </a:r>
            <a:r>
              <a:rPr lang="fr-FR" altLang="zh-CN" sz="2400">
                <a:solidFill>
                  <a:schemeClr val="tx1"/>
                </a:solidFill>
                <a:latin typeface="Courier New" charset="0"/>
              </a:rPr>
              <a:t> (; *pStr++;)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len++;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return</a:t>
            </a:r>
            <a:r>
              <a:rPr lang="fr-FR" altLang="zh-CN" sz="2400">
                <a:solidFill>
                  <a:schemeClr val="tx1"/>
                </a:solidFill>
                <a:latin typeface="Courier New" charset="0"/>
              </a:rPr>
              <a:t> (len);            </a:t>
            </a:r>
          </a:p>
          <a:p>
            <a:pPr eaLnBrk="1">
              <a:lnSpc>
                <a:spcPct val="85000"/>
              </a:lnSpc>
              <a:buFont typeface="Monotype Sorts" charset="2"/>
              <a:buNone/>
            </a:pPr>
            <a:r>
              <a:rPr lang="fr-FR" altLang="zh-CN" sz="2400">
                <a:solidFill>
                  <a:schemeClr val="tx1"/>
                </a:solidFill>
                <a:latin typeface="Courier New" charset="0"/>
              </a:rPr>
              <a:t>} </a:t>
            </a:r>
            <a:endParaRPr lang="zh-CN" altLang="en-US" sz="2400">
              <a:solidFill>
                <a:schemeClr val="tx1"/>
              </a:solidFill>
              <a:latin typeface="Courier New" charset="0"/>
            </a:endParaRPr>
          </a:p>
        </p:txBody>
      </p:sp>
      <p:sp>
        <p:nvSpPr>
          <p:cNvPr id="2" name="日期占位符 1"/>
          <p:cNvSpPr>
            <a:spLocks noGrp="1"/>
          </p:cNvSpPr>
          <p:nvPr>
            <p:ph type="dt" sz="half" idx="10"/>
          </p:nvPr>
        </p:nvSpPr>
        <p:spPr/>
        <p:txBody>
          <a:bodyPr/>
          <a:lstStyle/>
          <a:p>
            <a:fld id="{770E4227-9836-CE45-818D-94CDA530AEBE}"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85750"/>
            <a:ext cx="8229600" cy="927100"/>
          </a:xfrm>
        </p:spPr>
        <p:txBody>
          <a:bodyPr/>
          <a:lstStyle/>
          <a:p>
            <a:r>
              <a:rPr lang="zh-CN" altLang="en-US"/>
              <a:t>间接寻址运算符 *</a:t>
            </a:r>
          </a:p>
        </p:txBody>
      </p:sp>
      <p:sp>
        <p:nvSpPr>
          <p:cNvPr id="3" name="内容占位符 2"/>
          <p:cNvSpPr>
            <a:spLocks noGrp="1"/>
          </p:cNvSpPr>
          <p:nvPr>
            <p:ph idx="1"/>
          </p:nvPr>
        </p:nvSpPr>
        <p:spPr>
          <a:xfrm>
            <a:off x="457200" y="1760538"/>
            <a:ext cx="7400925" cy="4365625"/>
          </a:xfrm>
        </p:spPr>
        <p:txBody>
          <a:bodyPr/>
          <a:lstStyle/>
          <a:p>
            <a:pPr>
              <a:buFont typeface="Monotype Sorts" charset="2"/>
              <a:buNone/>
            </a:pPr>
            <a:r>
              <a:rPr lang="en-US" altLang="zh-CN">
                <a:solidFill>
                  <a:srgbClr val="0033CC"/>
                </a:solidFill>
              </a:rPr>
              <a:t>int </a:t>
            </a:r>
            <a:r>
              <a:rPr lang="en-US" altLang="zh-CN"/>
              <a:t>i, *p = &amp;i; </a:t>
            </a:r>
          </a:p>
          <a:p>
            <a:pPr>
              <a:buFont typeface="Monotype Sorts" charset="2"/>
              <a:buNone/>
            </a:pPr>
            <a:r>
              <a:rPr lang="en-US" altLang="zh-CN"/>
              <a:t>*p = 9;</a:t>
            </a:r>
          </a:p>
          <a:p>
            <a:pPr marL="342900" lvl="1" indent="-342900">
              <a:buFontTx/>
              <a:buBlip>
                <a:blip r:embed="rId4"/>
              </a:buBlip>
            </a:pPr>
            <a:r>
              <a:rPr lang="en-US" altLang="zh-CN">
                <a:solidFill>
                  <a:srgbClr val="000000"/>
                </a:solidFill>
              </a:rPr>
              <a:t>*p</a:t>
            </a:r>
            <a:r>
              <a:rPr lang="zh-CN" altLang="en-US"/>
              <a:t>就像普通的变量一样使用，其值是</a:t>
            </a:r>
            <a:r>
              <a:rPr lang="en-US" altLang="zh-CN">
                <a:solidFill>
                  <a:srgbClr val="000000"/>
                </a:solidFill>
              </a:rPr>
              <a:t>p</a:t>
            </a:r>
            <a:r>
              <a:rPr lang="zh-CN" altLang="en-US"/>
              <a:t>指向的内存的内容，类型是</a:t>
            </a:r>
            <a:r>
              <a:rPr lang="en-US" altLang="zh-CN">
                <a:solidFill>
                  <a:srgbClr val="0033CC"/>
                </a:solidFill>
              </a:rPr>
              <a:t>int</a:t>
            </a:r>
            <a:r>
              <a:rPr lang="zh-CN" altLang="en-US"/>
              <a:t>（和</a:t>
            </a:r>
            <a:r>
              <a:rPr lang="en-US" altLang="zh-CN">
                <a:solidFill>
                  <a:srgbClr val="000000"/>
                </a:solidFill>
              </a:rPr>
              <a:t>i</a:t>
            </a:r>
            <a:r>
              <a:rPr lang="zh-CN" altLang="en-US"/>
              <a:t>等价）</a:t>
            </a:r>
          </a:p>
          <a:p>
            <a:pPr>
              <a:buFont typeface="Monotype Sorts" charset="2"/>
              <a:buNone/>
            </a:pPr>
            <a:r>
              <a:rPr lang="en-US" altLang="zh-CN">
                <a:solidFill>
                  <a:srgbClr val="0033CC"/>
                </a:solidFill>
              </a:rPr>
              <a:t>int</a:t>
            </a:r>
            <a:r>
              <a:rPr lang="en-US" altLang="zh-CN"/>
              <a:t> i = 3, j, *p,*q;</a:t>
            </a:r>
          </a:p>
          <a:p>
            <a:pPr>
              <a:buFont typeface="Monotype Sorts" charset="2"/>
              <a:buNone/>
            </a:pPr>
            <a:r>
              <a:rPr lang="en-US" altLang="zh-CN"/>
              <a:t>p = &amp;i;  q = &amp;j; </a:t>
            </a:r>
          </a:p>
          <a:p>
            <a:pPr>
              <a:buFont typeface="Monotype Sorts" charset="2"/>
              <a:buNone/>
            </a:pPr>
            <a:r>
              <a:rPr lang="en-US" altLang="zh-CN"/>
              <a:t>*q = *p;</a:t>
            </a:r>
          </a:p>
          <a:p>
            <a:pPr>
              <a:buFont typeface="Monotype Sorts" charset="2"/>
              <a:buNone/>
            </a:pPr>
            <a:r>
              <a:rPr lang="en-US" altLang="zh-CN"/>
              <a:t>*p = *p * i;        </a:t>
            </a:r>
          </a:p>
        </p:txBody>
      </p:sp>
      <p:grpSp>
        <p:nvGrpSpPr>
          <p:cNvPr id="4" name="组合 27"/>
          <p:cNvGrpSpPr>
            <a:grpSpLocks/>
          </p:cNvGrpSpPr>
          <p:nvPr/>
        </p:nvGrpSpPr>
        <p:grpSpPr bwMode="auto">
          <a:xfrm>
            <a:off x="4032250" y="1690688"/>
            <a:ext cx="3040063" cy="595312"/>
            <a:chOff x="4214810" y="1405582"/>
            <a:chExt cx="3039678" cy="594658"/>
          </a:xfrm>
        </p:grpSpPr>
        <p:grpSp>
          <p:nvGrpSpPr>
            <p:cNvPr id="24608" name="组合 19"/>
            <p:cNvGrpSpPr>
              <a:grpSpLocks/>
            </p:cNvGrpSpPr>
            <p:nvPr/>
          </p:nvGrpSpPr>
          <p:grpSpPr bwMode="auto">
            <a:xfrm>
              <a:off x="4214810" y="1405582"/>
              <a:ext cx="3039678" cy="571504"/>
              <a:chOff x="4500562" y="1571612"/>
              <a:chExt cx="3039678" cy="571504"/>
            </a:xfrm>
          </p:grpSpPr>
          <p:sp>
            <p:nvSpPr>
              <p:cNvPr id="5" name="流程图: 过程 4"/>
              <p:cNvSpPr>
                <a:spLocks noChangeArrowheads="1"/>
              </p:cNvSpPr>
              <p:nvPr/>
            </p:nvSpPr>
            <p:spPr bwMode="auto">
              <a:xfrm>
                <a:off x="5000562" y="1571612"/>
                <a:ext cx="642856" cy="570872"/>
              </a:xfrm>
              <a:prstGeom prst="flowChartProcess">
                <a:avLst/>
              </a:prstGeom>
              <a:solidFill>
                <a:schemeClr val="accent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6" name="TextBox 5"/>
              <p:cNvSpPr txBox="1"/>
              <p:nvPr/>
            </p:nvSpPr>
            <p:spPr>
              <a:xfrm>
                <a:off x="4500562" y="1571612"/>
                <a:ext cx="355555" cy="461454"/>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p</a:t>
                </a:r>
                <a:endParaRPr lang="zh-CN" altLang="en-US">
                  <a:solidFill>
                    <a:srgbClr val="00B050"/>
                  </a:solidFill>
                  <a:effectLst>
                    <a:outerShdw blurRad="38100" dist="38100" dir="2700000" algn="tl">
                      <a:srgbClr val="DDDDDD"/>
                    </a:outerShdw>
                  </a:effectLst>
                  <a:cs typeface="宋体" charset="0"/>
                </a:endParaRPr>
              </a:p>
            </p:txBody>
          </p:sp>
          <p:sp>
            <p:nvSpPr>
              <p:cNvPr id="8" name="流程图: 过程 7"/>
              <p:cNvSpPr>
                <a:spLocks noChangeArrowheads="1"/>
              </p:cNvSpPr>
              <p:nvPr/>
            </p:nvSpPr>
            <p:spPr bwMode="auto">
              <a:xfrm>
                <a:off x="6286274" y="1571612"/>
                <a:ext cx="857141" cy="570872"/>
              </a:xfrm>
              <a:prstGeom prst="flowChartProcess">
                <a:avLst/>
              </a:prstGeom>
              <a:solidFill>
                <a:schemeClr val="bg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9" name="TextBox 8"/>
              <p:cNvSpPr txBox="1"/>
              <p:nvPr/>
            </p:nvSpPr>
            <p:spPr>
              <a:xfrm>
                <a:off x="7286272" y="1642970"/>
                <a:ext cx="253968" cy="461455"/>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i</a:t>
                </a:r>
                <a:endParaRPr lang="zh-CN" altLang="en-US">
                  <a:solidFill>
                    <a:srgbClr val="00B050"/>
                  </a:solidFill>
                  <a:effectLst>
                    <a:outerShdw blurRad="38100" dist="38100" dir="2700000" algn="tl">
                      <a:srgbClr val="DDDDDD"/>
                    </a:outerShdw>
                  </a:effectLst>
                  <a:cs typeface="宋体" charset="0"/>
                </a:endParaRPr>
              </a:p>
            </p:txBody>
          </p:sp>
          <p:cxnSp>
            <p:nvCxnSpPr>
              <p:cNvPr id="24614" name="直接箭头连接符 9"/>
              <p:cNvCxnSpPr>
                <a:cxnSpLocks noChangeShapeType="1"/>
              </p:cNvCxnSpPr>
              <p:nvPr/>
            </p:nvCxnSpPr>
            <p:spPr bwMode="auto">
              <a:xfrm>
                <a:off x="5319038" y="1873693"/>
                <a:ext cx="1000132"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1" name="TextBox 10"/>
            <p:cNvSpPr txBox="1"/>
            <p:nvPr/>
          </p:nvSpPr>
          <p:spPr>
            <a:xfrm>
              <a:off x="6143379" y="1476941"/>
              <a:ext cx="547618" cy="523299"/>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DDDDDD"/>
                    </a:outerShdw>
                  </a:effectLst>
                  <a:latin typeface="黑体" charset="0"/>
                  <a:ea typeface="黑体" charset="0"/>
                  <a:cs typeface="黑体" charset="0"/>
                </a:rPr>
                <a:t>**</a:t>
              </a:r>
              <a:endParaRPr lang="zh-CN" altLang="en-US" sz="2800" b="1">
                <a:effectLst>
                  <a:outerShdw blurRad="38100" dist="38100" dir="2700000" algn="tl">
                    <a:srgbClr val="DDDDDD"/>
                  </a:outerShdw>
                </a:effectLst>
                <a:latin typeface="黑体" charset="0"/>
                <a:ea typeface="黑体" charset="0"/>
                <a:cs typeface="黑体" charset="0"/>
              </a:endParaRPr>
            </a:p>
          </p:txBody>
        </p:sp>
      </p:grpSp>
      <p:grpSp>
        <p:nvGrpSpPr>
          <p:cNvPr id="10" name="组合 45"/>
          <p:cNvGrpSpPr>
            <a:grpSpLocks/>
          </p:cNvGrpSpPr>
          <p:nvPr/>
        </p:nvGrpSpPr>
        <p:grpSpPr bwMode="auto">
          <a:xfrm>
            <a:off x="4071938" y="3833813"/>
            <a:ext cx="3040062" cy="1738312"/>
            <a:chOff x="4071934" y="4357694"/>
            <a:chExt cx="3039678" cy="1737666"/>
          </a:xfrm>
        </p:grpSpPr>
        <p:sp>
          <p:nvSpPr>
            <p:cNvPr id="33" name="流程图: 过程 32"/>
            <p:cNvSpPr>
              <a:spLocks noChangeArrowheads="1"/>
            </p:cNvSpPr>
            <p:nvPr/>
          </p:nvSpPr>
          <p:spPr bwMode="auto">
            <a:xfrm>
              <a:off x="4571933" y="4357694"/>
              <a:ext cx="642857" cy="571288"/>
            </a:xfrm>
            <a:prstGeom prst="flowChartProcess">
              <a:avLst/>
            </a:prstGeom>
            <a:solidFill>
              <a:schemeClr val="accent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34" name="TextBox 33"/>
            <p:cNvSpPr txBox="1"/>
            <p:nvPr/>
          </p:nvSpPr>
          <p:spPr>
            <a:xfrm>
              <a:off x="4071934" y="4357694"/>
              <a:ext cx="355555" cy="4617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p</a:t>
              </a:r>
              <a:endParaRPr lang="zh-CN" altLang="en-US">
                <a:solidFill>
                  <a:srgbClr val="00B050"/>
                </a:solidFill>
                <a:effectLst>
                  <a:outerShdw blurRad="38100" dist="38100" dir="2700000" algn="tl">
                    <a:srgbClr val="DDDDDD"/>
                  </a:outerShdw>
                </a:effectLst>
                <a:cs typeface="宋体" charset="0"/>
              </a:endParaRPr>
            </a:p>
          </p:txBody>
        </p:sp>
        <p:sp>
          <p:nvSpPr>
            <p:cNvPr id="35" name="流程图: 过程 34"/>
            <p:cNvSpPr>
              <a:spLocks noChangeArrowheads="1"/>
            </p:cNvSpPr>
            <p:nvPr/>
          </p:nvSpPr>
          <p:spPr bwMode="auto">
            <a:xfrm>
              <a:off x="5857645" y="4357694"/>
              <a:ext cx="857142" cy="571288"/>
            </a:xfrm>
            <a:prstGeom prst="flowChartProcess">
              <a:avLst/>
            </a:prstGeom>
            <a:solidFill>
              <a:schemeClr val="bg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36" name="TextBox 35"/>
            <p:cNvSpPr txBox="1"/>
            <p:nvPr/>
          </p:nvSpPr>
          <p:spPr>
            <a:xfrm>
              <a:off x="6857644" y="4429104"/>
              <a:ext cx="253968" cy="461791"/>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i</a:t>
              </a:r>
              <a:endParaRPr lang="zh-CN" altLang="en-US">
                <a:solidFill>
                  <a:srgbClr val="00B050"/>
                </a:solidFill>
                <a:effectLst>
                  <a:outerShdw blurRad="38100" dist="38100" dir="2700000" algn="tl">
                    <a:srgbClr val="DDDDDD"/>
                  </a:outerShdw>
                </a:effectLst>
                <a:cs typeface="宋体" charset="0"/>
              </a:endParaRPr>
            </a:p>
          </p:txBody>
        </p:sp>
        <p:sp>
          <p:nvSpPr>
            <p:cNvPr id="32" name="TextBox 31"/>
            <p:cNvSpPr txBox="1"/>
            <p:nvPr/>
          </p:nvSpPr>
          <p:spPr>
            <a:xfrm>
              <a:off x="6071931" y="4429104"/>
              <a:ext cx="366666" cy="52368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DDDDDD"/>
                    </a:outerShdw>
                  </a:effectLst>
                  <a:latin typeface="黑体" charset="0"/>
                  <a:ea typeface="黑体" charset="0"/>
                  <a:cs typeface="黑体" charset="0"/>
                </a:rPr>
                <a:t>3</a:t>
              </a:r>
              <a:endParaRPr lang="zh-CN" altLang="en-US" sz="2800" b="1">
                <a:effectLst>
                  <a:outerShdw blurRad="38100" dist="38100" dir="2700000" algn="tl">
                    <a:srgbClr val="DDDDDD"/>
                  </a:outerShdw>
                </a:effectLst>
                <a:latin typeface="黑体" charset="0"/>
                <a:ea typeface="黑体" charset="0"/>
                <a:cs typeface="黑体" charset="0"/>
              </a:endParaRPr>
            </a:p>
          </p:txBody>
        </p:sp>
        <p:sp>
          <p:nvSpPr>
            <p:cNvPr id="41" name="流程图: 过程 40"/>
            <p:cNvSpPr>
              <a:spLocks noChangeArrowheads="1"/>
            </p:cNvSpPr>
            <p:nvPr/>
          </p:nvSpPr>
          <p:spPr bwMode="auto">
            <a:xfrm>
              <a:off x="4571933" y="5500269"/>
              <a:ext cx="642857" cy="571288"/>
            </a:xfrm>
            <a:prstGeom prst="flowChartProcess">
              <a:avLst/>
            </a:prstGeom>
            <a:solidFill>
              <a:schemeClr val="accent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42" name="TextBox 41"/>
            <p:cNvSpPr txBox="1"/>
            <p:nvPr/>
          </p:nvSpPr>
          <p:spPr>
            <a:xfrm>
              <a:off x="4071934" y="5500269"/>
              <a:ext cx="355555" cy="46179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q</a:t>
              </a:r>
              <a:endParaRPr lang="zh-CN" altLang="en-US">
                <a:solidFill>
                  <a:srgbClr val="00B050"/>
                </a:solidFill>
                <a:effectLst>
                  <a:outerShdw blurRad="38100" dist="38100" dir="2700000" algn="tl">
                    <a:srgbClr val="DDDDDD"/>
                  </a:outerShdw>
                </a:effectLst>
                <a:cs typeface="宋体" charset="0"/>
              </a:endParaRPr>
            </a:p>
          </p:txBody>
        </p:sp>
        <p:sp>
          <p:nvSpPr>
            <p:cNvPr id="43" name="流程图: 过程 42"/>
            <p:cNvSpPr>
              <a:spLocks noChangeArrowheads="1"/>
            </p:cNvSpPr>
            <p:nvPr/>
          </p:nvSpPr>
          <p:spPr bwMode="auto">
            <a:xfrm>
              <a:off x="5857645" y="5500269"/>
              <a:ext cx="857142" cy="571288"/>
            </a:xfrm>
            <a:prstGeom prst="flowChartProcess">
              <a:avLst/>
            </a:prstGeom>
            <a:solidFill>
              <a:schemeClr val="bg1"/>
            </a:solidFill>
            <a:ln w="9525">
              <a:solidFill>
                <a:schemeClr val="tx1"/>
              </a:solidFill>
              <a:round/>
              <a:headEnd/>
              <a:tailEnd/>
            </a:ln>
            <a:effectLst>
              <a:outerShdw blurRad="63500" dist="63500" dir="8100000" algn="tr" rotWithShape="0">
                <a:srgbClr val="000000">
                  <a:alpha val="39999"/>
                </a:srgbClr>
              </a:outerShdw>
            </a:effectLst>
          </p:spPr>
          <p:txBody>
            <a:bodyPr wrap="none" anchor="ctr"/>
            <a:lstStyle/>
            <a:p>
              <a:pPr algn="ctr" eaLnBrk="1" hangingPunct="1">
                <a:defRPr/>
              </a:pPr>
              <a:endParaRPr lang="zh-CN" altLang="en-US" sz="1800">
                <a:effectLst/>
                <a:latin typeface="Arial" pitchFamily="34" charset="0"/>
                <a:ea typeface="宋体" pitchFamily="2" charset="-122"/>
              </a:endParaRPr>
            </a:p>
          </p:txBody>
        </p:sp>
        <p:sp>
          <p:nvSpPr>
            <p:cNvPr id="44" name="TextBox 43"/>
            <p:cNvSpPr txBox="1"/>
            <p:nvPr/>
          </p:nvSpPr>
          <p:spPr>
            <a:xfrm>
              <a:off x="6857644" y="5571680"/>
              <a:ext cx="253968" cy="461791"/>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a:solidFill>
                    <a:srgbClr val="00B050"/>
                  </a:solidFill>
                  <a:effectLst>
                    <a:outerShdw blurRad="38100" dist="38100" dir="2700000" algn="tl">
                      <a:srgbClr val="DDDDDD"/>
                    </a:outerShdw>
                  </a:effectLst>
                  <a:cs typeface="宋体" charset="0"/>
                </a:rPr>
                <a:t>j</a:t>
              </a:r>
              <a:endParaRPr lang="zh-CN" altLang="en-US">
                <a:solidFill>
                  <a:srgbClr val="00B050"/>
                </a:solidFill>
                <a:effectLst>
                  <a:outerShdw blurRad="38100" dist="38100" dir="2700000" algn="tl">
                    <a:srgbClr val="DDDDDD"/>
                  </a:outerShdw>
                </a:effectLst>
                <a:cs typeface="宋体" charset="0"/>
              </a:endParaRPr>
            </a:p>
          </p:txBody>
        </p:sp>
        <p:sp>
          <p:nvSpPr>
            <p:cNvPr id="40" name="TextBox 39"/>
            <p:cNvSpPr txBox="1"/>
            <p:nvPr/>
          </p:nvSpPr>
          <p:spPr>
            <a:xfrm>
              <a:off x="6000502" y="5571680"/>
              <a:ext cx="547619" cy="52368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DDDDDD"/>
                    </a:outerShdw>
                  </a:effectLst>
                  <a:latin typeface="黑体" charset="0"/>
                  <a:ea typeface="黑体" charset="0"/>
                  <a:cs typeface="黑体" charset="0"/>
                </a:rPr>
                <a:t>**</a:t>
              </a:r>
              <a:endParaRPr lang="zh-CN" altLang="en-US" sz="2800" b="1">
                <a:effectLst>
                  <a:outerShdw blurRad="38100" dist="38100" dir="2700000" algn="tl">
                    <a:srgbClr val="DDDDDD"/>
                  </a:outerShdw>
                </a:effectLst>
                <a:latin typeface="黑体" charset="0"/>
                <a:ea typeface="黑体" charset="0"/>
                <a:cs typeface="黑体" charset="0"/>
              </a:endParaRPr>
            </a:p>
          </p:txBody>
        </p:sp>
      </p:grpSp>
      <p:cxnSp>
        <p:nvCxnSpPr>
          <p:cNvPr id="37" name="直接箭头连接符 36"/>
          <p:cNvCxnSpPr>
            <a:cxnSpLocks noChangeShapeType="1"/>
          </p:cNvCxnSpPr>
          <p:nvPr/>
        </p:nvCxnSpPr>
        <p:spPr bwMode="auto">
          <a:xfrm>
            <a:off x="4891088" y="4137025"/>
            <a:ext cx="1000125"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直接箭头连接符 44"/>
          <p:cNvCxnSpPr>
            <a:cxnSpLocks noChangeShapeType="1"/>
          </p:cNvCxnSpPr>
          <p:nvPr/>
        </p:nvCxnSpPr>
        <p:spPr bwMode="auto">
          <a:xfrm>
            <a:off x="4891088" y="5280025"/>
            <a:ext cx="1000125"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8" name="TextBox 47"/>
          <p:cNvSpPr txBox="1"/>
          <p:nvPr/>
        </p:nvSpPr>
        <p:spPr>
          <a:xfrm>
            <a:off x="6000750" y="5026025"/>
            <a:ext cx="571500" cy="522288"/>
          </a:xfrm>
          <a:prstGeom prst="rect">
            <a:avLst/>
          </a:prstGeom>
          <a:solidFill>
            <a:schemeClr val="accent3">
              <a:lumMod val="90000"/>
            </a:schemeClr>
          </a:solidFill>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FFFFFF"/>
                  </a:outerShdw>
                </a:effectLst>
                <a:latin typeface="黑体" charset="0"/>
                <a:ea typeface="黑体" charset="0"/>
                <a:cs typeface="黑体" charset="0"/>
              </a:rPr>
              <a:t>3</a:t>
            </a:r>
            <a:endParaRPr lang="zh-CN" altLang="en-US" sz="2800" b="1">
              <a:effectLst>
                <a:outerShdw blurRad="38100" dist="38100" dir="2700000" algn="tl">
                  <a:srgbClr val="FFFFFF"/>
                </a:outerShdw>
              </a:effectLst>
              <a:latin typeface="黑体" charset="0"/>
              <a:ea typeface="黑体" charset="0"/>
              <a:cs typeface="黑体" charset="0"/>
            </a:endParaRPr>
          </a:p>
        </p:txBody>
      </p:sp>
      <p:sp>
        <p:nvSpPr>
          <p:cNvPr id="49" name="TextBox 48"/>
          <p:cNvSpPr txBox="1"/>
          <p:nvPr/>
        </p:nvSpPr>
        <p:spPr>
          <a:xfrm>
            <a:off x="5961063" y="1714500"/>
            <a:ext cx="571500" cy="523875"/>
          </a:xfrm>
          <a:prstGeom prst="rect">
            <a:avLst/>
          </a:prstGeom>
          <a:solidFill>
            <a:schemeClr val="accent3">
              <a:lumMod val="90000"/>
            </a:schemeClr>
          </a:solidFill>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FFFFFF"/>
                  </a:outerShdw>
                </a:effectLst>
                <a:latin typeface="黑体" charset="0"/>
                <a:ea typeface="黑体" charset="0"/>
                <a:cs typeface="黑体" charset="0"/>
              </a:rPr>
              <a:t>9</a:t>
            </a:r>
            <a:endParaRPr lang="zh-CN" altLang="en-US" sz="2800" b="1">
              <a:effectLst>
                <a:outerShdw blurRad="38100" dist="38100" dir="2700000" algn="tl">
                  <a:srgbClr val="FFFFFF"/>
                </a:outerShdw>
              </a:effectLst>
              <a:latin typeface="黑体" charset="0"/>
              <a:ea typeface="黑体" charset="0"/>
              <a:cs typeface="黑体" charset="0"/>
            </a:endParaRPr>
          </a:p>
        </p:txBody>
      </p:sp>
      <p:sp>
        <p:nvSpPr>
          <p:cNvPr id="54" name="TextBox 53"/>
          <p:cNvSpPr txBox="1"/>
          <p:nvPr/>
        </p:nvSpPr>
        <p:spPr>
          <a:xfrm>
            <a:off x="6000750" y="3883025"/>
            <a:ext cx="571500" cy="522288"/>
          </a:xfrm>
          <a:prstGeom prst="rect">
            <a:avLst/>
          </a:prstGeom>
          <a:solidFill>
            <a:schemeClr val="accent3">
              <a:lumMod val="90000"/>
            </a:schemeClr>
          </a:solidFill>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b="1">
                <a:effectLst>
                  <a:outerShdw blurRad="38100" dist="38100" dir="2700000" algn="tl">
                    <a:srgbClr val="FFFFFF"/>
                  </a:outerShdw>
                </a:effectLst>
                <a:latin typeface="黑体" charset="0"/>
                <a:ea typeface="黑体" charset="0"/>
                <a:cs typeface="黑体" charset="0"/>
              </a:rPr>
              <a:t>9</a:t>
            </a:r>
            <a:endParaRPr lang="zh-CN" altLang="en-US" sz="2800" b="1">
              <a:effectLst>
                <a:outerShdw blurRad="38100" dist="38100" dir="2700000" algn="tl">
                  <a:srgbClr val="FFFFFF"/>
                </a:outerShdw>
              </a:effectLst>
              <a:latin typeface="黑体" charset="0"/>
              <a:ea typeface="黑体" charset="0"/>
              <a:cs typeface="黑体" charset="0"/>
            </a:endParaRPr>
          </a:p>
        </p:txBody>
      </p:sp>
      <p:grpSp>
        <p:nvGrpSpPr>
          <p:cNvPr id="12" name="组合 56"/>
          <p:cNvGrpSpPr>
            <a:grpSpLocks/>
          </p:cNvGrpSpPr>
          <p:nvPr/>
        </p:nvGrpSpPr>
        <p:grpSpPr bwMode="auto">
          <a:xfrm>
            <a:off x="1571625" y="5715000"/>
            <a:ext cx="6510338" cy="676275"/>
            <a:chOff x="1571604" y="6000768"/>
            <a:chExt cx="6510462" cy="675979"/>
          </a:xfrm>
        </p:grpSpPr>
        <p:sp>
          <p:nvSpPr>
            <p:cNvPr id="55" name="TextBox 54"/>
            <p:cNvSpPr txBox="1"/>
            <p:nvPr/>
          </p:nvSpPr>
          <p:spPr>
            <a:xfrm>
              <a:off x="2357432" y="6214987"/>
              <a:ext cx="5724634" cy="46176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zh-CN" altLang="en-US">
                  <a:solidFill>
                    <a:srgbClr val="FF0000"/>
                  </a:solidFill>
                  <a:effectLst>
                    <a:outerShdw blurRad="38100" dist="38100" dir="2700000" algn="tl">
                      <a:srgbClr val="DDDDDD"/>
                    </a:outerShdw>
                  </a:effectLst>
                  <a:latin typeface="黑体" charset="0"/>
                  <a:ea typeface="黑体" charset="0"/>
                  <a:cs typeface="黑体" charset="0"/>
                </a:rPr>
                <a:t>* </a:t>
              </a:r>
              <a:r>
                <a:rPr lang="zh-CN" altLang="en-US">
                  <a:effectLst>
                    <a:outerShdw blurRad="38100" dist="38100" dir="2700000" algn="tl">
                      <a:srgbClr val="DDDDDD"/>
                    </a:outerShdw>
                  </a:effectLst>
                  <a:latin typeface="黑体" charset="0"/>
                  <a:ea typeface="黑体" charset="0"/>
                  <a:cs typeface="黑体" charset="0"/>
                </a:rPr>
                <a:t>：</a:t>
              </a:r>
              <a:r>
                <a:rPr lang="zh-CN" altLang="en-US">
                  <a:solidFill>
                    <a:srgbClr val="00B0F0"/>
                  </a:solidFill>
                  <a:effectLst>
                    <a:outerShdw blurRad="38100" dist="38100" dir="2700000" algn="tl">
                      <a:srgbClr val="DDDDDD"/>
                    </a:outerShdw>
                  </a:effectLst>
                  <a:latin typeface="黑体" charset="0"/>
                  <a:ea typeface="黑体" charset="0"/>
                  <a:cs typeface="黑体" charset="0"/>
                </a:rPr>
                <a:t>乘法、</a:t>
              </a:r>
              <a:r>
                <a:rPr lang="zh-CN" altLang="en-US">
                  <a:solidFill>
                    <a:srgbClr val="C00000"/>
                  </a:solidFill>
                  <a:effectLst>
                    <a:outerShdw blurRad="38100" dist="38100" dir="2700000" algn="tl">
                      <a:srgbClr val="DDDDDD"/>
                    </a:outerShdw>
                  </a:effectLst>
                  <a:latin typeface="黑体" charset="0"/>
                  <a:ea typeface="黑体" charset="0"/>
                  <a:cs typeface="黑体" charset="0"/>
                </a:rPr>
                <a:t>间接寻址 </a:t>
              </a:r>
              <a:r>
                <a:rPr lang="en-US" altLang="zh-CN">
                  <a:solidFill>
                    <a:srgbClr val="C00000"/>
                  </a:solidFill>
                  <a:effectLst>
                    <a:outerShdw blurRad="38100" dist="38100" dir="2700000" algn="tl">
                      <a:srgbClr val="DDDDDD"/>
                    </a:outerShdw>
                  </a:effectLst>
                  <a:latin typeface="黑体" charset="0"/>
                  <a:ea typeface="黑体" charset="0"/>
                  <a:cs typeface="黑体" charset="0"/>
                </a:rPr>
                <a:t>or </a:t>
              </a:r>
              <a:r>
                <a:rPr lang="zh-CN" altLang="en-US">
                  <a:solidFill>
                    <a:srgbClr val="00B050"/>
                  </a:solidFill>
                  <a:effectLst>
                    <a:outerShdw blurRad="38100" dist="38100" dir="2700000" algn="tl">
                      <a:srgbClr val="DDDDDD"/>
                    </a:outerShdw>
                  </a:effectLst>
                  <a:latin typeface="黑体" charset="0"/>
                  <a:ea typeface="黑体" charset="0"/>
                  <a:cs typeface="黑体" charset="0"/>
                </a:rPr>
                <a:t>指针变量定义</a:t>
              </a:r>
              <a:r>
                <a:rPr lang="zh-CN" altLang="en-US">
                  <a:effectLst>
                    <a:outerShdw blurRad="38100" dist="38100" dir="2700000" algn="tl">
                      <a:srgbClr val="DDDDDD"/>
                    </a:outerShdw>
                  </a:effectLst>
                  <a:latin typeface="黑体" charset="0"/>
                  <a:ea typeface="黑体" charset="0"/>
                  <a:cs typeface="黑体" charset="0"/>
                </a:rPr>
                <a:t>？</a:t>
              </a:r>
            </a:p>
          </p:txBody>
        </p:sp>
        <p:pic>
          <p:nvPicPr>
            <p:cNvPr id="24597" name="Picture 2" descr="E:\教学参考\关于office的使用\小图片\疑问.gif"/>
            <p:cNvPicPr>
              <a:picLocks noChangeAspect="1" noChangeArrowheads="1" noCrop="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604" y="6000768"/>
              <a:ext cx="741437" cy="67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46"/>
          <p:cNvGrpSpPr>
            <a:grpSpLocks/>
          </p:cNvGrpSpPr>
          <p:nvPr/>
        </p:nvGrpSpPr>
        <p:grpSpPr bwMode="auto">
          <a:xfrm>
            <a:off x="1615410" y="2118698"/>
            <a:ext cx="1579563" cy="523875"/>
            <a:chOff x="7565037" y="3071810"/>
            <a:chExt cx="1578963" cy="523220"/>
          </a:xfrm>
        </p:grpSpPr>
        <p:sp>
          <p:nvSpPr>
            <p:cNvPr id="24594" name="左右箭头 37"/>
            <p:cNvSpPr>
              <a:spLocks noChangeArrowheads="1"/>
            </p:cNvSpPr>
            <p:nvPr/>
          </p:nvSpPr>
          <p:spPr bwMode="auto">
            <a:xfrm>
              <a:off x="7565037" y="3214686"/>
              <a:ext cx="500066" cy="232975"/>
            </a:xfrm>
            <a:prstGeom prst="leftRightArrow">
              <a:avLst>
                <a:gd name="adj1" fmla="val 50000"/>
                <a:gd name="adj2" fmla="val 50004"/>
              </a:avLst>
            </a:prstGeom>
            <a:solidFill>
              <a:srgbClr val="00B0F0"/>
            </a:solidFill>
            <a:ln w="6350" cap="rnd" cmpd="dbl">
              <a:solidFill>
                <a:schemeClr val="tx1"/>
              </a:solidFill>
              <a:round/>
              <a:headEnd/>
              <a:tailEnd/>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39" name="TextBox 38"/>
            <p:cNvSpPr txBox="1"/>
            <p:nvPr/>
          </p:nvSpPr>
          <p:spPr>
            <a:xfrm>
              <a:off x="8171232" y="3071810"/>
              <a:ext cx="972768" cy="52322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a:effectLst>
                    <a:outerShdw blurRad="38100" dist="38100" dir="2700000" algn="tl">
                      <a:srgbClr val="DDDDDD"/>
                    </a:outerShdw>
                  </a:effectLst>
                  <a:cs typeface="宋体" charset="0"/>
                </a:rPr>
                <a:t>i = 9;</a:t>
              </a:r>
              <a:endParaRPr lang="zh-CN" altLang="en-US" sz="2800">
                <a:effectLst>
                  <a:outerShdw blurRad="38100" dist="38100" dir="2700000" algn="tl">
                    <a:srgbClr val="DDDDDD"/>
                  </a:outerShdw>
                </a:effectLst>
                <a:cs typeface="宋体" charset="0"/>
              </a:endParaRPr>
            </a:p>
          </p:txBody>
        </p:sp>
      </p:grpSp>
      <p:grpSp>
        <p:nvGrpSpPr>
          <p:cNvPr id="14" name="组合 49"/>
          <p:cNvGrpSpPr>
            <a:grpSpLocks/>
          </p:cNvGrpSpPr>
          <p:nvPr/>
        </p:nvGrpSpPr>
        <p:grpSpPr bwMode="auto">
          <a:xfrm>
            <a:off x="1955007" y="3984396"/>
            <a:ext cx="1458912" cy="523875"/>
            <a:chOff x="7565037" y="3071810"/>
            <a:chExt cx="1458739" cy="523220"/>
          </a:xfrm>
        </p:grpSpPr>
        <p:sp>
          <p:nvSpPr>
            <p:cNvPr id="24592" name="左右箭头 50"/>
            <p:cNvSpPr>
              <a:spLocks noChangeArrowheads="1"/>
            </p:cNvSpPr>
            <p:nvPr/>
          </p:nvSpPr>
          <p:spPr bwMode="auto">
            <a:xfrm>
              <a:off x="7565037" y="3214686"/>
              <a:ext cx="500066" cy="232975"/>
            </a:xfrm>
            <a:prstGeom prst="leftRightArrow">
              <a:avLst>
                <a:gd name="adj1" fmla="val 50000"/>
                <a:gd name="adj2" fmla="val 50004"/>
              </a:avLst>
            </a:prstGeom>
            <a:solidFill>
              <a:srgbClr val="00B0F0"/>
            </a:solidFill>
            <a:ln w="6350" cap="rnd" cmpd="dbl">
              <a:solidFill>
                <a:schemeClr val="tx1"/>
              </a:solidFill>
              <a:round/>
              <a:headEnd/>
              <a:tailEnd/>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52" name="TextBox 51"/>
            <p:cNvSpPr txBox="1"/>
            <p:nvPr/>
          </p:nvSpPr>
          <p:spPr>
            <a:xfrm>
              <a:off x="8171390" y="3071810"/>
              <a:ext cx="852386" cy="52322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a:effectLst>
                    <a:outerShdw blurRad="38100" dist="38100" dir="2700000" algn="tl">
                      <a:srgbClr val="DDDDDD"/>
                    </a:outerShdw>
                  </a:effectLst>
                  <a:cs typeface="宋体" charset="0"/>
                </a:rPr>
                <a:t>j = i;</a:t>
              </a:r>
              <a:endParaRPr lang="zh-CN" altLang="en-US" sz="2800">
                <a:effectLst>
                  <a:outerShdw blurRad="38100" dist="38100" dir="2700000" algn="tl">
                    <a:srgbClr val="DDDDDD"/>
                  </a:outerShdw>
                </a:effectLst>
                <a:cs typeface="宋体" charset="0"/>
              </a:endParaRPr>
            </a:p>
          </p:txBody>
        </p:sp>
      </p:grpSp>
      <p:grpSp>
        <p:nvGrpSpPr>
          <p:cNvPr id="15" name="组合 52"/>
          <p:cNvGrpSpPr>
            <a:grpSpLocks/>
          </p:cNvGrpSpPr>
          <p:nvPr/>
        </p:nvGrpSpPr>
        <p:grpSpPr bwMode="auto">
          <a:xfrm>
            <a:off x="1954858" y="4405313"/>
            <a:ext cx="1897062" cy="523875"/>
            <a:chOff x="7565037" y="3071810"/>
            <a:chExt cx="1896358" cy="523220"/>
          </a:xfrm>
        </p:grpSpPr>
        <p:sp>
          <p:nvSpPr>
            <p:cNvPr id="24590" name="左右箭头 55"/>
            <p:cNvSpPr>
              <a:spLocks noChangeArrowheads="1"/>
            </p:cNvSpPr>
            <p:nvPr/>
          </p:nvSpPr>
          <p:spPr bwMode="auto">
            <a:xfrm>
              <a:off x="7565037" y="3214686"/>
              <a:ext cx="500066" cy="232975"/>
            </a:xfrm>
            <a:prstGeom prst="leftRightArrow">
              <a:avLst>
                <a:gd name="adj1" fmla="val 50000"/>
                <a:gd name="adj2" fmla="val 50004"/>
              </a:avLst>
            </a:prstGeom>
            <a:solidFill>
              <a:srgbClr val="00B0F0"/>
            </a:solidFill>
            <a:ln w="6350" cap="rnd" cmpd="dbl">
              <a:solidFill>
                <a:schemeClr val="tx1"/>
              </a:solidFill>
              <a:round/>
              <a:headEnd/>
              <a:tailEnd/>
            </a:ln>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58" name="TextBox 57"/>
            <p:cNvSpPr txBox="1"/>
            <p:nvPr/>
          </p:nvSpPr>
          <p:spPr>
            <a:xfrm>
              <a:off x="8171237" y="3071810"/>
              <a:ext cx="1290158" cy="523220"/>
            </a:xfrm>
            <a:prstGeom prst="rect">
              <a:avLst/>
            </a:prstGeom>
            <a:noFill/>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defRPr/>
              </a:pPr>
              <a:r>
                <a:rPr lang="en-US" altLang="zh-CN" sz="2800">
                  <a:effectLst>
                    <a:outerShdw blurRad="38100" dist="38100" dir="2700000" algn="tl">
                      <a:srgbClr val="DDDDDD"/>
                    </a:outerShdw>
                  </a:effectLst>
                  <a:cs typeface="宋体" charset="0"/>
                </a:rPr>
                <a:t>i = i * i;</a:t>
              </a:r>
              <a:endParaRPr lang="zh-CN" altLang="en-US" sz="2800">
                <a:effectLst>
                  <a:outerShdw blurRad="38100" dist="38100" dir="2700000" algn="tl">
                    <a:srgbClr val="DDDDDD"/>
                  </a:outerShdw>
                </a:effectLst>
                <a:cs typeface="宋体" charset="0"/>
              </a:endParaRPr>
            </a:p>
          </p:txBody>
        </p:sp>
      </p:grpSp>
      <p:sp>
        <p:nvSpPr>
          <p:cNvPr id="7" name="日期占位符 6"/>
          <p:cNvSpPr>
            <a:spLocks noGrp="1"/>
          </p:cNvSpPr>
          <p:nvPr>
            <p:ph type="dt" sz="half" idx="10"/>
          </p:nvPr>
        </p:nvSpPr>
        <p:spPr/>
        <p:txBody>
          <a:bodyPr/>
          <a:lstStyle/>
          <a:p>
            <a:fld id="{9623EA39-3E21-4D49-B478-7960DC01C786}" type="datetime1">
              <a:rPr lang="zh-CN" altLang="en-US" smtClean="0"/>
              <a:t>2020/12/1</a:t>
            </a:fld>
            <a:endParaRPr lang="en-US" dirty="0"/>
          </a:p>
        </p:txBody>
      </p:sp>
      <p:sp>
        <p:nvSpPr>
          <p:cNvPr id="16" name="幻灯片编号占位符 15"/>
          <p:cNvSpPr>
            <a:spLocks noGrp="1"/>
          </p:cNvSpPr>
          <p:nvPr>
            <p:ph type="sldNum" sz="quarter" idx="12"/>
          </p:nvPr>
        </p:nvSpPr>
        <p:spPr/>
        <p:txBody>
          <a:bodyPr/>
          <a:lstStyle/>
          <a:p>
            <a:fld id="{4FAB73BC-B049-4115-A692-8D63A059BFB8}" type="slidenum">
              <a:rPr lang="en-US" smtClean="0"/>
              <a:pPr/>
              <a:t>8</a:t>
            </a:fld>
            <a:endParaRPr lang="en-US" dirty="0"/>
          </a:p>
        </p:txBody>
      </p:sp>
    </p:spTree>
    <p:custDataLst>
      <p:tags r:id="rId1"/>
    </p:custDataLst>
    <p:extLst>
      <p:ext uri="{BB962C8B-B14F-4D97-AF65-F5344CB8AC3E}">
        <p14:creationId xmlns:p14="http://schemas.microsoft.com/office/powerpoint/2010/main" val="306261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85800" y="484632"/>
            <a:ext cx="7772400" cy="636716"/>
          </a:xfrm>
        </p:spPr>
        <p:txBody>
          <a:bodyPr>
            <a:normAutofit fontScale="90000"/>
          </a:bodyPr>
          <a:lstStyle/>
          <a:p>
            <a:r>
              <a:rPr lang="zh-CN" altLang="en-US"/>
              <a:t>例 计算实际字符个数 </a:t>
            </a:r>
            <a:r>
              <a:rPr lang="en-US" altLang="zh-CN" dirty="0"/>
              <a:t>(</a:t>
            </a:r>
            <a:r>
              <a:rPr lang="zh-CN" altLang="en-US" dirty="0"/>
              <a:t>简化</a:t>
            </a:r>
            <a:r>
              <a:rPr lang="en-US" altLang="zh-CN" dirty="0"/>
              <a:t>2</a:t>
            </a:r>
            <a:r>
              <a:rPr lang="zh-CN" altLang="en-US" dirty="0"/>
              <a:t>）</a:t>
            </a:r>
          </a:p>
        </p:txBody>
      </p:sp>
      <p:sp>
        <p:nvSpPr>
          <p:cNvPr id="454659" name="Rectangle 3"/>
          <p:cNvSpPr>
            <a:spLocks noGrp="1" noChangeArrowheads="1"/>
          </p:cNvSpPr>
          <p:nvPr>
            <p:ph idx="1"/>
          </p:nvPr>
        </p:nvSpPr>
        <p:spPr>
          <a:xfrm>
            <a:off x="539750" y="1296988"/>
            <a:ext cx="8064500" cy="5516562"/>
          </a:xfrm>
        </p:spPr>
        <p:txBody>
          <a:bodyPr>
            <a:normAutofit fontScale="92500" lnSpcReduction="20000"/>
          </a:bodyPr>
          <a:lstStyle/>
          <a:p>
            <a:pPr eaLnBrk="1">
              <a:lnSpc>
                <a:spcPct val="85000"/>
              </a:lnSpc>
            </a:pPr>
            <a:r>
              <a:rPr lang="zh-CN" altLang="en-US" sz="2400" dirty="0"/>
              <a:t>方法</a:t>
            </a:r>
            <a:r>
              <a:rPr lang="en-US" altLang="zh-CN" sz="2400" dirty="0"/>
              <a:t>2</a:t>
            </a:r>
            <a:r>
              <a:rPr lang="zh-CN" altLang="en-US" sz="2400" dirty="0"/>
              <a:t>：用字符指针实现</a:t>
            </a:r>
          </a:p>
          <a:p>
            <a:pPr eaLnBrk="1">
              <a:lnSpc>
                <a:spcPct val="85000"/>
              </a:lnSpc>
              <a:buFont typeface="Monotype Sorts" charset="2"/>
              <a:buNone/>
            </a:pPr>
            <a:r>
              <a:rPr lang="fr-FR" altLang="zh-CN" sz="2400" dirty="0">
                <a:latin typeface="Courier New" charset="0"/>
              </a:rPr>
              <a:t>/*</a:t>
            </a:r>
            <a:r>
              <a:rPr lang="zh-CN" altLang="fr-FR" sz="2400" dirty="0">
                <a:latin typeface="Courier New" charset="0"/>
              </a:rPr>
              <a:t>函数功能：  计算字符串的长度</a:t>
            </a:r>
          </a:p>
          <a:p>
            <a:pPr eaLnBrk="1">
              <a:lnSpc>
                <a:spcPct val="85000"/>
              </a:lnSpc>
              <a:buFont typeface="Monotype Sorts" charset="2"/>
              <a:buNone/>
            </a:pPr>
            <a:r>
              <a:rPr lang="zh-CN" altLang="fr-FR" sz="2400" dirty="0">
                <a:latin typeface="Courier New" charset="0"/>
              </a:rPr>
              <a:t>函数参数：  字符型指针变量</a:t>
            </a:r>
            <a:r>
              <a:rPr lang="fr-FR" altLang="zh-CN" sz="2400" dirty="0" err="1">
                <a:latin typeface="Courier New" charset="0"/>
              </a:rPr>
              <a:t>pStr</a:t>
            </a:r>
            <a:r>
              <a:rPr lang="zh-CN" altLang="fr-FR" sz="2400" dirty="0">
                <a:latin typeface="Courier New" charset="0"/>
              </a:rPr>
              <a:t>，指向字符串</a:t>
            </a:r>
          </a:p>
          <a:p>
            <a:pPr eaLnBrk="1">
              <a:lnSpc>
                <a:spcPct val="85000"/>
              </a:lnSpc>
              <a:buFont typeface="Monotype Sorts" charset="2"/>
              <a:buNone/>
            </a:pPr>
            <a:r>
              <a:rPr lang="zh-CN" altLang="fr-FR" sz="2400" dirty="0">
                <a:latin typeface="Courier New" charset="0"/>
              </a:rPr>
              <a:t>函数返回值：字符串的长度</a:t>
            </a:r>
          </a:p>
          <a:p>
            <a:pPr eaLnBrk="1">
              <a:lnSpc>
                <a:spcPct val="85000"/>
              </a:lnSpc>
              <a:buFont typeface="Monotype Sorts" charset="2"/>
              <a:buNone/>
            </a:pPr>
            <a:r>
              <a:rPr lang="zh-CN" altLang="fr-FR" sz="2400" dirty="0">
                <a:latin typeface="Courier New" charset="0"/>
              </a:rPr>
              <a:t>*</a:t>
            </a:r>
            <a:r>
              <a:rPr lang="fr-FR" altLang="zh-CN" sz="2400" dirty="0">
                <a:latin typeface="Courier New" charset="0"/>
              </a:rPr>
              <a:t>/</a:t>
            </a:r>
          </a:p>
          <a:p>
            <a:pPr eaLnBrk="1">
              <a:lnSpc>
                <a:spcPct val="85000"/>
              </a:lnSpc>
              <a:buFont typeface="Monotype Sorts" charset="2"/>
              <a:buNone/>
            </a:pPr>
            <a:r>
              <a:rPr lang="fr-FR" altLang="zh-CN" sz="2400" dirty="0" err="1">
                <a:latin typeface="Courier New" charset="0"/>
              </a:rPr>
              <a:t>unsigned</a:t>
            </a:r>
            <a:r>
              <a:rPr lang="fr-FR" altLang="zh-CN" sz="2400" dirty="0">
                <a:latin typeface="Courier New" charset="0"/>
              </a:rPr>
              <a:t> </a:t>
            </a:r>
            <a:r>
              <a:rPr lang="fr-FR" altLang="zh-CN" sz="2400" dirty="0" err="1">
                <a:latin typeface="Courier New" charset="0"/>
              </a:rPr>
              <a:t>int</a:t>
            </a:r>
            <a:r>
              <a:rPr lang="fr-FR" altLang="zh-CN" sz="2400" dirty="0">
                <a:latin typeface="Courier New" charset="0"/>
              </a:rPr>
              <a:t>  </a:t>
            </a:r>
            <a:r>
              <a:rPr lang="fr-FR" altLang="zh-CN" sz="2400" dirty="0" err="1">
                <a:solidFill>
                  <a:schemeClr val="tx1"/>
                </a:solidFill>
                <a:latin typeface="Courier New" charset="0"/>
              </a:rPr>
              <a:t>MyStrlen</a:t>
            </a:r>
            <a:r>
              <a:rPr lang="fr-FR" altLang="zh-CN" sz="2400" dirty="0">
                <a:solidFill>
                  <a:schemeClr val="tx1"/>
                </a:solidFill>
                <a:latin typeface="Courier New" charset="0"/>
              </a:rPr>
              <a:t>(</a:t>
            </a:r>
            <a:r>
              <a:rPr lang="fr-FR" altLang="zh-CN" sz="2400" dirty="0">
                <a:solidFill>
                  <a:srgbClr val="0066FF"/>
                </a:solidFill>
                <a:latin typeface="Courier New" charset="0"/>
              </a:rPr>
              <a:t>char *</a:t>
            </a:r>
            <a:r>
              <a:rPr lang="fr-FR" altLang="zh-CN" sz="2400" dirty="0" err="1">
                <a:solidFill>
                  <a:schemeClr val="tx1"/>
                </a:solidFill>
                <a:latin typeface="Courier New" charset="0"/>
              </a:rPr>
              <a:t>pStr</a:t>
            </a:r>
            <a:r>
              <a:rPr lang="fr-FR" altLang="zh-CN" sz="2400" dirty="0">
                <a:solidFill>
                  <a:schemeClr val="tx1"/>
                </a:solidFill>
                <a:latin typeface="Courier New" charset="0"/>
              </a:rPr>
              <a:t>)</a:t>
            </a:r>
          </a:p>
          <a:p>
            <a:pPr eaLnBrk="1">
              <a:lnSpc>
                <a:spcPct val="85000"/>
              </a:lnSpc>
              <a:buFont typeface="Monotype Sorts" charset="2"/>
              <a:buNone/>
            </a:pP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r>
              <a:rPr lang="fr-FR" altLang="zh-CN" sz="2400" dirty="0" err="1">
                <a:solidFill>
                  <a:srgbClr val="0066FF"/>
                </a:solidFill>
                <a:latin typeface="Courier New" charset="0"/>
              </a:rPr>
              <a:t>unsigned</a:t>
            </a:r>
            <a:r>
              <a:rPr lang="fr-FR" altLang="zh-CN" sz="2400" dirty="0">
                <a:solidFill>
                  <a:srgbClr val="0066FF"/>
                </a:solidFill>
                <a:latin typeface="Courier New" charset="0"/>
              </a:rPr>
              <a:t> </a:t>
            </a:r>
            <a:r>
              <a:rPr lang="fr-FR" altLang="zh-CN" sz="2400" dirty="0" err="1">
                <a:solidFill>
                  <a:srgbClr val="0066FF"/>
                </a:solidFill>
                <a:latin typeface="Courier New" charset="0"/>
              </a:rPr>
              <a:t>int</a:t>
            </a: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 = 0; </a:t>
            </a:r>
          </a:p>
          <a:p>
            <a:pPr eaLnBrk="1">
              <a:lnSpc>
                <a:spcPct val="85000"/>
              </a:lnSpc>
              <a:buFont typeface="Monotype Sorts" charset="2"/>
              <a:buNone/>
            </a:pPr>
            <a:r>
              <a:rPr lang="fr-FR" altLang="zh-CN" sz="2400" dirty="0">
                <a:solidFill>
                  <a:schemeClr val="tx1"/>
                </a:solidFill>
                <a:latin typeface="Courier New" charset="0"/>
              </a:rPr>
              <a:t>	</a:t>
            </a:r>
            <a:r>
              <a:rPr lang="en-US" altLang="zh-CN" sz="2400" dirty="0">
                <a:solidFill>
                  <a:schemeClr val="tx1"/>
                </a:solidFill>
                <a:latin typeface="Courier New" charset="0"/>
              </a:rPr>
              <a:t>while(</a:t>
            </a:r>
            <a:r>
              <a:rPr lang="fr-FR" altLang="zh-CN" sz="2400" dirty="0">
                <a:solidFill>
                  <a:schemeClr val="tx1"/>
                </a:solidFill>
                <a:latin typeface="Courier New" charset="0"/>
              </a:rPr>
              <a:t>*</a:t>
            </a:r>
            <a:r>
              <a:rPr lang="fr-FR" altLang="zh-CN" sz="2400" dirty="0" err="1">
                <a:solidFill>
                  <a:schemeClr val="tx1"/>
                </a:solidFill>
                <a:latin typeface="Courier New" charset="0"/>
              </a:rPr>
              <a:t>pStr</a:t>
            </a: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r>
              <a:rPr lang="fr-FR" altLang="zh-CN" sz="2400" dirty="0">
                <a:solidFill>
                  <a:srgbClr val="0066FF"/>
                </a:solidFill>
                <a:latin typeface="Courier New" charset="0"/>
              </a:rPr>
              <a:t>return</a:t>
            </a:r>
            <a:r>
              <a:rPr lang="fr-FR" altLang="zh-CN" sz="2400" dirty="0">
                <a:solidFill>
                  <a:schemeClr val="tx1"/>
                </a:solidFill>
                <a:latin typeface="Courier New" charset="0"/>
              </a:rPr>
              <a:t> (</a:t>
            </a:r>
            <a:r>
              <a:rPr lang="fr-FR" altLang="zh-CN" sz="2400" dirty="0" err="1">
                <a:solidFill>
                  <a:schemeClr val="tx1"/>
                </a:solidFill>
                <a:latin typeface="Courier New" charset="0"/>
              </a:rPr>
              <a:t>len</a:t>
            </a:r>
            <a:r>
              <a:rPr lang="fr-FR" altLang="zh-CN" sz="2400" dirty="0">
                <a:solidFill>
                  <a:schemeClr val="tx1"/>
                </a:solidFill>
                <a:latin typeface="Courier New" charset="0"/>
              </a:rPr>
              <a:t>);            </a:t>
            </a:r>
          </a:p>
          <a:p>
            <a:pPr eaLnBrk="1">
              <a:lnSpc>
                <a:spcPct val="85000"/>
              </a:lnSpc>
              <a:buFont typeface="Monotype Sorts" charset="2"/>
              <a:buNone/>
            </a:pPr>
            <a:r>
              <a:rPr lang="fr-FR" altLang="zh-CN" sz="2400" dirty="0">
                <a:solidFill>
                  <a:schemeClr val="tx1"/>
                </a:solidFill>
                <a:latin typeface="Courier New" charset="0"/>
              </a:rPr>
              <a:t>} </a:t>
            </a:r>
            <a:endParaRPr lang="zh-CN" altLang="en-US" sz="2400" dirty="0">
              <a:solidFill>
                <a:schemeClr val="tx1"/>
              </a:solidFill>
              <a:latin typeface="Courier New" charset="0"/>
            </a:endParaRPr>
          </a:p>
        </p:txBody>
      </p:sp>
      <p:sp>
        <p:nvSpPr>
          <p:cNvPr id="2" name="日期占位符 1"/>
          <p:cNvSpPr>
            <a:spLocks noGrp="1"/>
          </p:cNvSpPr>
          <p:nvPr>
            <p:ph type="dt" sz="half" idx="10"/>
          </p:nvPr>
        </p:nvSpPr>
        <p:spPr/>
        <p:txBody>
          <a:bodyPr/>
          <a:lstStyle/>
          <a:p>
            <a:fld id="{E72A96FF-7BC0-134B-A5D2-9DEB3DD4CA9D}"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85800" y="484632"/>
            <a:ext cx="7772400" cy="636716"/>
          </a:xfrm>
        </p:spPr>
        <p:txBody>
          <a:bodyPr>
            <a:normAutofit fontScale="90000"/>
          </a:bodyPr>
          <a:lstStyle/>
          <a:p>
            <a:r>
              <a:rPr lang="zh-CN" altLang="en-US"/>
              <a:t>例 计算实际字符个数 </a:t>
            </a:r>
            <a:r>
              <a:rPr lang="en-US" altLang="zh-CN" dirty="0"/>
              <a:t>(</a:t>
            </a:r>
            <a:r>
              <a:rPr lang="zh-CN" altLang="en-US" dirty="0"/>
              <a:t>简化</a:t>
            </a:r>
            <a:r>
              <a:rPr lang="en-US" altLang="zh-CN" dirty="0"/>
              <a:t>3</a:t>
            </a:r>
            <a:r>
              <a:rPr lang="zh-CN" altLang="en-US" dirty="0"/>
              <a:t>）</a:t>
            </a:r>
          </a:p>
        </p:txBody>
      </p:sp>
      <p:sp>
        <p:nvSpPr>
          <p:cNvPr id="454659" name="Rectangle 3"/>
          <p:cNvSpPr>
            <a:spLocks noGrp="1" noChangeArrowheads="1"/>
          </p:cNvSpPr>
          <p:nvPr>
            <p:ph idx="1"/>
          </p:nvPr>
        </p:nvSpPr>
        <p:spPr>
          <a:xfrm>
            <a:off x="539750" y="1296988"/>
            <a:ext cx="8064500" cy="5516562"/>
          </a:xfrm>
        </p:spPr>
        <p:txBody>
          <a:bodyPr>
            <a:normAutofit fontScale="92500" lnSpcReduction="20000"/>
          </a:bodyPr>
          <a:lstStyle/>
          <a:p>
            <a:pPr eaLnBrk="1">
              <a:lnSpc>
                <a:spcPct val="85000"/>
              </a:lnSpc>
            </a:pPr>
            <a:r>
              <a:rPr lang="zh-CN" altLang="en-US" sz="2400"/>
              <a:t>方法</a:t>
            </a:r>
            <a:r>
              <a:rPr lang="en-US" altLang="zh-CN" sz="2400"/>
              <a:t>2</a:t>
            </a:r>
            <a:r>
              <a:rPr lang="zh-CN" altLang="en-US" sz="2400"/>
              <a:t>：用字符指针实现</a:t>
            </a:r>
          </a:p>
          <a:p>
            <a:pPr eaLnBrk="1">
              <a:lnSpc>
                <a:spcPct val="85000"/>
              </a:lnSpc>
              <a:buFont typeface="Monotype Sorts" charset="2"/>
              <a:buNone/>
            </a:pPr>
            <a:r>
              <a:rPr lang="fr-FR" altLang="zh-CN" sz="2400">
                <a:latin typeface="Courier New" charset="0"/>
              </a:rPr>
              <a:t>/*</a:t>
            </a:r>
            <a:r>
              <a:rPr lang="zh-CN" altLang="fr-FR" sz="2400">
                <a:latin typeface="Courier New" charset="0"/>
              </a:rPr>
              <a:t>函数功能：  计算字符串的长度</a:t>
            </a:r>
          </a:p>
          <a:p>
            <a:pPr eaLnBrk="1">
              <a:lnSpc>
                <a:spcPct val="85000"/>
              </a:lnSpc>
              <a:buFont typeface="Monotype Sorts" charset="2"/>
              <a:buNone/>
            </a:pPr>
            <a:r>
              <a:rPr lang="zh-CN" altLang="fr-FR" sz="2400">
                <a:latin typeface="Courier New" charset="0"/>
              </a:rPr>
              <a:t>函数参数：  字符型指针变量</a:t>
            </a:r>
            <a:r>
              <a:rPr lang="fr-FR" altLang="zh-CN" sz="2400">
                <a:latin typeface="Courier New" charset="0"/>
              </a:rPr>
              <a:t>pStr</a:t>
            </a:r>
            <a:r>
              <a:rPr lang="zh-CN" altLang="fr-FR" sz="2400">
                <a:latin typeface="Courier New" charset="0"/>
              </a:rPr>
              <a:t>，指向字符串</a:t>
            </a:r>
          </a:p>
          <a:p>
            <a:pPr eaLnBrk="1">
              <a:lnSpc>
                <a:spcPct val="85000"/>
              </a:lnSpc>
              <a:buFont typeface="Monotype Sorts" charset="2"/>
              <a:buNone/>
            </a:pPr>
            <a:r>
              <a:rPr lang="zh-CN" altLang="fr-FR" sz="2400">
                <a:latin typeface="Courier New" charset="0"/>
              </a:rPr>
              <a:t>函数返回值：字符串的长度</a:t>
            </a:r>
          </a:p>
          <a:p>
            <a:pPr eaLnBrk="1">
              <a:lnSpc>
                <a:spcPct val="85000"/>
              </a:lnSpc>
              <a:buFont typeface="Monotype Sorts" charset="2"/>
              <a:buNone/>
            </a:pPr>
            <a:r>
              <a:rPr lang="zh-CN" altLang="fr-FR" sz="2400">
                <a:latin typeface="Courier New" charset="0"/>
              </a:rPr>
              <a:t>*</a:t>
            </a:r>
            <a:r>
              <a:rPr lang="fr-FR" altLang="zh-CN" sz="2400">
                <a:latin typeface="Courier New" charset="0"/>
              </a:rPr>
              <a:t>/</a:t>
            </a:r>
          </a:p>
          <a:p>
            <a:pPr eaLnBrk="1">
              <a:lnSpc>
                <a:spcPct val="85000"/>
              </a:lnSpc>
              <a:buFont typeface="Monotype Sorts" charset="2"/>
              <a:buNone/>
            </a:pPr>
            <a:r>
              <a:rPr lang="fr-FR" altLang="zh-CN" sz="2400">
                <a:latin typeface="Courier New" charset="0"/>
              </a:rPr>
              <a:t>unsigned int  </a:t>
            </a:r>
            <a:r>
              <a:rPr lang="fr-FR" altLang="zh-CN" sz="2400">
                <a:solidFill>
                  <a:schemeClr val="tx1"/>
                </a:solidFill>
                <a:latin typeface="Courier New" charset="0"/>
              </a:rPr>
              <a:t>MyStrlen(</a:t>
            </a:r>
            <a:r>
              <a:rPr lang="fr-FR" altLang="zh-CN" sz="2400">
                <a:solidFill>
                  <a:srgbClr val="0066FF"/>
                </a:solidFill>
                <a:latin typeface="Courier New" charset="0"/>
              </a:rPr>
              <a:t>char *</a:t>
            </a:r>
            <a:r>
              <a:rPr lang="fr-FR" altLang="zh-CN" sz="2400">
                <a:solidFill>
                  <a:schemeClr val="tx1"/>
                </a:solidFill>
                <a:latin typeface="Courier New" charset="0"/>
              </a:rPr>
              <a:t>pStr)</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char *p = pStr;</a:t>
            </a: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en-US" altLang="zh-CN" sz="2400">
                <a:solidFill>
                  <a:schemeClr val="tx1"/>
                </a:solidFill>
                <a:latin typeface="Courier New" charset="0"/>
              </a:rPr>
              <a:t>while(</a:t>
            </a:r>
            <a:r>
              <a:rPr lang="fr-FR" altLang="zh-CN" sz="2400">
                <a:solidFill>
                  <a:schemeClr val="tx1"/>
                </a:solidFill>
                <a:latin typeface="Courier New" charset="0"/>
              </a:rPr>
              <a:t>*p)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p++; </a:t>
            </a:r>
          </a:p>
          <a:p>
            <a:pPr eaLnBrk="1">
              <a:lnSpc>
                <a:spcPct val="85000"/>
              </a:lnSpc>
              <a:buFont typeface="Monotype Sorts" charset="2"/>
              <a:buNone/>
            </a:pPr>
            <a:r>
              <a:rPr lang="fr-FR" altLang="zh-CN" sz="2400">
                <a:solidFill>
                  <a:schemeClr val="tx1"/>
                </a:solidFill>
                <a:latin typeface="Courier New" charset="0"/>
              </a:rPr>
              <a:t>	}</a:t>
            </a:r>
          </a:p>
          <a:p>
            <a:pPr eaLnBrk="1">
              <a:lnSpc>
                <a:spcPct val="85000"/>
              </a:lnSpc>
              <a:buFont typeface="Monotype Sorts" charset="2"/>
              <a:buNone/>
            </a:pPr>
            <a:r>
              <a:rPr lang="fr-FR" altLang="zh-CN" sz="2400">
                <a:solidFill>
                  <a:schemeClr val="tx1"/>
                </a:solidFill>
                <a:latin typeface="Courier New" charset="0"/>
              </a:rPr>
              <a:t>	</a:t>
            </a:r>
            <a:r>
              <a:rPr lang="fr-FR" altLang="zh-CN" sz="2400">
                <a:solidFill>
                  <a:srgbClr val="0066FF"/>
                </a:solidFill>
                <a:latin typeface="Courier New" charset="0"/>
              </a:rPr>
              <a:t>return</a:t>
            </a:r>
            <a:r>
              <a:rPr lang="fr-FR" altLang="zh-CN" sz="2400">
                <a:solidFill>
                  <a:schemeClr val="tx1"/>
                </a:solidFill>
                <a:latin typeface="Courier New" charset="0"/>
              </a:rPr>
              <a:t> (pst - p);            </a:t>
            </a:r>
          </a:p>
          <a:p>
            <a:pPr eaLnBrk="1">
              <a:lnSpc>
                <a:spcPct val="85000"/>
              </a:lnSpc>
              <a:buFont typeface="Monotype Sorts" charset="2"/>
              <a:buNone/>
            </a:pPr>
            <a:r>
              <a:rPr lang="fr-FR" altLang="zh-CN" sz="2400">
                <a:solidFill>
                  <a:schemeClr val="tx1"/>
                </a:solidFill>
                <a:latin typeface="Courier New" charset="0"/>
              </a:rPr>
              <a:t>} </a:t>
            </a:r>
            <a:endParaRPr lang="zh-CN" altLang="en-US" sz="2400">
              <a:solidFill>
                <a:schemeClr val="tx1"/>
              </a:solidFill>
              <a:latin typeface="Courier New" charset="0"/>
            </a:endParaRPr>
          </a:p>
        </p:txBody>
      </p:sp>
      <p:sp>
        <p:nvSpPr>
          <p:cNvPr id="2" name="日期占位符 1"/>
          <p:cNvSpPr>
            <a:spLocks noGrp="1"/>
          </p:cNvSpPr>
          <p:nvPr>
            <p:ph type="dt" sz="half" idx="10"/>
          </p:nvPr>
        </p:nvSpPr>
        <p:spPr/>
        <p:txBody>
          <a:bodyPr/>
          <a:lstStyle/>
          <a:p>
            <a:fld id="{04712286-A80F-F346-B21C-FC4FDC97F320}"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3" name="Text Box 83"/>
          <p:cNvSpPr txBox="1">
            <a:spLocks noChangeArrowheads="1"/>
          </p:cNvSpPr>
          <p:nvPr/>
        </p:nvSpPr>
        <p:spPr bwMode="auto">
          <a:xfrm>
            <a:off x="0" y="952500"/>
            <a:ext cx="5943600" cy="5262563"/>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inv(int  x[], int n)</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t,i,j,m=(n-1)/2;</a:t>
            </a:r>
          </a:p>
          <a:p>
            <a:r>
              <a:rPr kumimoji="0" lang="en-US" altLang="zh-CN">
                <a:effectLst>
                  <a:outerShdw blurRad="38100" dist="38100" dir="2700000" algn="tl">
                    <a:srgbClr val="FFFFFF"/>
                  </a:outerShdw>
                </a:effectLst>
                <a:latin typeface="Arial" charset="0"/>
              </a:rPr>
              <a:t>    for(i=0;i&lt;=m;i++)</a:t>
            </a:r>
          </a:p>
          <a:p>
            <a:r>
              <a:rPr kumimoji="0" lang="en-US" altLang="zh-CN">
                <a:effectLst>
                  <a:outerShdw blurRad="38100" dist="38100" dir="2700000" algn="tl">
                    <a:srgbClr val="FFFFFF"/>
                  </a:outerShdw>
                </a:effectLst>
                <a:latin typeface="Arial" charset="0"/>
              </a:rPr>
              <a:t>    {    j=n-1-i;</a:t>
            </a:r>
          </a:p>
          <a:p>
            <a:r>
              <a:rPr kumimoji="0" lang="en-US" altLang="zh-CN">
                <a:effectLst>
                  <a:outerShdw blurRad="38100" dist="38100" dir="2700000" algn="tl">
                    <a:srgbClr val="FFFFFF"/>
                  </a:outerShdw>
                </a:effectLst>
                <a:latin typeface="Arial" charset="0"/>
              </a:rPr>
              <a:t>         t=x[i];  x[i]=x[j];  x[j]=t;</a:t>
            </a:r>
          </a:p>
          <a:p>
            <a:r>
              <a:rPr kumimoji="0" lang="en-US" altLang="zh-CN">
                <a:effectLst>
                  <a:outerShdw blurRad="38100" dist="38100" dir="2700000" algn="tl">
                    <a:srgbClr val="FFFFFF"/>
                  </a:outerShdw>
                </a:effectLst>
                <a:latin typeface="Arial" charset="0"/>
              </a:rPr>
              <a:t>    }</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i,a[10]={3,7,9,11,0,6,7,5,4,2};</a:t>
            </a:r>
          </a:p>
          <a:p>
            <a:r>
              <a:rPr kumimoji="0" lang="en-US" altLang="zh-CN">
                <a:solidFill>
                  <a:schemeClr val="accent2"/>
                </a:solidFill>
                <a:effectLst>
                  <a:outerShdw blurRad="38100" dist="38100" dir="2700000" algn="tl">
                    <a:srgbClr val="000000"/>
                  </a:outerShdw>
                </a:effectLst>
                <a:latin typeface="Arial" charset="0"/>
              </a:rPr>
              <a:t>     inv(a,10);</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printf("The array has been reverted:\n");</a:t>
            </a:r>
          </a:p>
          <a:p>
            <a:r>
              <a:rPr kumimoji="0" lang="en-US" altLang="zh-CN">
                <a:effectLst>
                  <a:outerShdw blurRad="38100" dist="38100" dir="2700000" algn="tl">
                    <a:srgbClr val="FFFFFF"/>
                  </a:outerShdw>
                </a:effectLst>
                <a:latin typeface="Arial" charset="0"/>
              </a:rPr>
              <a:t>    for(i=0;i&lt;10;i++)</a:t>
            </a:r>
          </a:p>
          <a:p>
            <a:r>
              <a:rPr kumimoji="0" lang="en-US" altLang="zh-CN">
                <a:effectLst>
                  <a:outerShdw blurRad="38100" dist="38100" dir="2700000" algn="tl">
                    <a:srgbClr val="FFFFFF"/>
                  </a:outerShdw>
                </a:effectLst>
                <a:latin typeface="Arial" charset="0"/>
              </a:rPr>
              <a:t>       printf(“%d”,a[i]);</a:t>
            </a:r>
          </a:p>
          <a:p>
            <a:r>
              <a:rPr kumimoji="0" lang="en-US" altLang="zh-CN">
                <a:effectLst>
                  <a:outerShdw blurRad="38100" dist="38100" dir="2700000" algn="tl">
                    <a:srgbClr val="FFFFFF"/>
                  </a:outerShdw>
                </a:effectLst>
                <a:latin typeface="Arial" charset="0"/>
              </a:rPr>
              <a:t>}</a:t>
            </a:r>
          </a:p>
        </p:txBody>
      </p:sp>
      <p:grpSp>
        <p:nvGrpSpPr>
          <p:cNvPr id="2" name="Group 3"/>
          <p:cNvGrpSpPr>
            <a:grpSpLocks/>
          </p:cNvGrpSpPr>
          <p:nvPr/>
        </p:nvGrpSpPr>
        <p:grpSpPr bwMode="auto">
          <a:xfrm>
            <a:off x="5635625" y="1949450"/>
            <a:ext cx="3448050" cy="1517650"/>
            <a:chOff x="3275" y="244"/>
            <a:chExt cx="2172" cy="956"/>
          </a:xfrm>
        </p:grpSpPr>
        <p:grpSp>
          <p:nvGrpSpPr>
            <p:cNvPr id="96332" name="Group 4"/>
            <p:cNvGrpSpPr>
              <a:grpSpLocks/>
            </p:cNvGrpSpPr>
            <p:nvPr/>
          </p:nvGrpSpPr>
          <p:grpSpPr bwMode="auto">
            <a:xfrm>
              <a:off x="3323" y="244"/>
              <a:ext cx="2066" cy="211"/>
              <a:chOff x="3312" y="633"/>
              <a:chExt cx="2066" cy="211"/>
            </a:xfrm>
          </p:grpSpPr>
          <p:sp>
            <p:nvSpPr>
              <p:cNvPr id="204805" name="Line 5"/>
              <p:cNvSpPr>
                <a:spLocks noChangeShapeType="1"/>
              </p:cNvSpPr>
              <p:nvPr/>
            </p:nvSpPr>
            <p:spPr bwMode="auto">
              <a:xfrm>
                <a:off x="3312" y="633"/>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06" name="Line 6"/>
              <p:cNvSpPr>
                <a:spLocks noChangeShapeType="1"/>
              </p:cNvSpPr>
              <p:nvPr/>
            </p:nvSpPr>
            <p:spPr bwMode="auto">
              <a:xfrm>
                <a:off x="5378" y="633"/>
                <a:ext cx="0" cy="211"/>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07" name="Line 7"/>
              <p:cNvSpPr>
                <a:spLocks noChangeShapeType="1"/>
              </p:cNvSpPr>
              <p:nvPr/>
            </p:nvSpPr>
            <p:spPr bwMode="auto">
              <a:xfrm>
                <a:off x="3312" y="633"/>
                <a:ext cx="2066"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sp>
          <p:nvSpPr>
            <p:cNvPr id="204808" name="Line 8"/>
            <p:cNvSpPr>
              <a:spLocks noChangeShapeType="1"/>
            </p:cNvSpPr>
            <p:nvPr/>
          </p:nvSpPr>
          <p:spPr bwMode="auto">
            <a:xfrm flipV="1">
              <a:off x="3311" y="844"/>
              <a:ext cx="0" cy="166"/>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09" name="Line 9"/>
            <p:cNvSpPr>
              <a:spLocks noChangeShapeType="1"/>
            </p:cNvSpPr>
            <p:nvPr/>
          </p:nvSpPr>
          <p:spPr bwMode="auto">
            <a:xfrm flipV="1">
              <a:off x="5352" y="829"/>
              <a:ext cx="0" cy="166"/>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10" name="Text Box 10"/>
            <p:cNvSpPr txBox="1">
              <a:spLocks noChangeArrowheads="1"/>
            </p:cNvSpPr>
            <p:nvPr/>
          </p:nvSpPr>
          <p:spPr bwMode="auto">
            <a:xfrm>
              <a:off x="3275" y="950"/>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sp>
          <p:nvSpPr>
            <p:cNvPr id="204811" name="Text Box 11"/>
            <p:cNvSpPr txBox="1">
              <a:spLocks noChangeArrowheads="1"/>
            </p:cNvSpPr>
            <p:nvPr/>
          </p:nvSpPr>
          <p:spPr bwMode="auto">
            <a:xfrm>
              <a:off x="5287" y="950"/>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nvGrpSpPr>
          <p:cNvPr id="4" name="Group 12"/>
          <p:cNvGrpSpPr>
            <a:grpSpLocks/>
          </p:cNvGrpSpPr>
          <p:nvPr/>
        </p:nvGrpSpPr>
        <p:grpSpPr bwMode="auto">
          <a:xfrm>
            <a:off x="4676775" y="2170113"/>
            <a:ext cx="4467225" cy="766762"/>
            <a:chOff x="2664" y="383"/>
            <a:chExt cx="2814" cy="483"/>
          </a:xfrm>
        </p:grpSpPr>
        <p:grpSp>
          <p:nvGrpSpPr>
            <p:cNvPr id="96319" name="Group 13"/>
            <p:cNvGrpSpPr>
              <a:grpSpLocks/>
            </p:cNvGrpSpPr>
            <p:nvPr/>
          </p:nvGrpSpPr>
          <p:grpSpPr bwMode="auto">
            <a:xfrm>
              <a:off x="3189" y="383"/>
              <a:ext cx="2289" cy="471"/>
              <a:chOff x="3167" y="806"/>
              <a:chExt cx="2289" cy="471"/>
            </a:xfrm>
          </p:grpSpPr>
          <p:sp>
            <p:nvSpPr>
              <p:cNvPr id="204814" name="Text Box 14"/>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kumimoji="0" lang="en-US" altLang="zh-CN" sz="2000">
                    <a:effectLst>
                      <a:outerShdw blurRad="38100" dist="38100" dir="2700000" algn="tl">
                        <a:srgbClr val="C0C0C0"/>
                      </a:outerShdw>
                    </a:effectLst>
                  </a:rPr>
                  <a:t> 3    7   9   11  0    6    7    5   4   2</a:t>
                </a:r>
              </a:p>
            </p:txBody>
          </p:sp>
          <p:sp>
            <p:nvSpPr>
              <p:cNvPr id="204815" name="Line 15"/>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16" name="Line 16"/>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17" name="Line 17"/>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18" name="Line 18"/>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19" name="Line 19"/>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20" name="Line 20"/>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21" name="Line 21"/>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22" name="Line 22"/>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23" name="Line 23"/>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4824" name="Text Box 24"/>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0   1    2   3    4    5    6   7    8    9</a:t>
                </a:r>
              </a:p>
            </p:txBody>
          </p:sp>
        </p:grpSp>
        <p:sp>
          <p:nvSpPr>
            <p:cNvPr id="204825" name="Text Box 25"/>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defRPr/>
              </a:pPr>
              <a:endParaRPr lang="zh-CN" altLang="zh-CN" sz="2000">
                <a:effectLst>
                  <a:outerShdw blurRad="38100" dist="38100" dir="2700000" algn="tl">
                    <a:srgbClr val="C0C0C0"/>
                  </a:outerShdw>
                </a:effectLst>
                <a:latin typeface="Times New Roman" pitchFamily="18" charset="0"/>
                <a:ea typeface="宋体" pitchFamily="2" charset="-122"/>
              </a:endParaRPr>
            </a:p>
          </p:txBody>
        </p:sp>
      </p:grpSp>
      <p:grpSp>
        <p:nvGrpSpPr>
          <p:cNvPr id="6" name="Group 26"/>
          <p:cNvGrpSpPr>
            <a:grpSpLocks/>
          </p:cNvGrpSpPr>
          <p:nvPr/>
        </p:nvGrpSpPr>
        <p:grpSpPr bwMode="auto">
          <a:xfrm>
            <a:off x="6042025" y="1949450"/>
            <a:ext cx="2751138" cy="1457325"/>
            <a:chOff x="3531" y="244"/>
            <a:chExt cx="1733" cy="918"/>
          </a:xfrm>
        </p:grpSpPr>
        <p:grpSp>
          <p:nvGrpSpPr>
            <p:cNvPr id="96309" name="Group 27"/>
            <p:cNvGrpSpPr>
              <a:grpSpLocks/>
            </p:cNvGrpSpPr>
            <p:nvPr/>
          </p:nvGrpSpPr>
          <p:grpSpPr bwMode="auto">
            <a:xfrm>
              <a:off x="3545" y="244"/>
              <a:ext cx="1583" cy="200"/>
              <a:chOff x="3545" y="244"/>
              <a:chExt cx="1583" cy="200"/>
            </a:xfrm>
          </p:grpSpPr>
          <p:sp>
            <p:nvSpPr>
              <p:cNvPr id="204828" name="Line 28"/>
              <p:cNvSpPr>
                <a:spLocks noChangeShapeType="1"/>
              </p:cNvSpPr>
              <p:nvPr/>
            </p:nvSpPr>
            <p:spPr bwMode="auto">
              <a:xfrm>
                <a:off x="3545"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29" name="Line 29"/>
              <p:cNvSpPr>
                <a:spLocks noChangeShapeType="1"/>
              </p:cNvSpPr>
              <p:nvPr/>
            </p:nvSpPr>
            <p:spPr bwMode="auto">
              <a:xfrm>
                <a:off x="5128"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30" name="Line 30"/>
              <p:cNvSpPr>
                <a:spLocks noChangeShapeType="1"/>
              </p:cNvSpPr>
              <p:nvPr/>
            </p:nvSpPr>
            <p:spPr bwMode="auto">
              <a:xfrm>
                <a:off x="3545" y="244"/>
                <a:ext cx="1578"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96310" name="Group 31"/>
            <p:cNvGrpSpPr>
              <a:grpSpLocks/>
            </p:cNvGrpSpPr>
            <p:nvPr/>
          </p:nvGrpSpPr>
          <p:grpSpPr bwMode="auto">
            <a:xfrm>
              <a:off x="3531" y="839"/>
              <a:ext cx="160" cy="323"/>
              <a:chOff x="3531" y="844"/>
              <a:chExt cx="160" cy="323"/>
            </a:xfrm>
          </p:grpSpPr>
          <p:sp>
            <p:nvSpPr>
              <p:cNvPr id="204832" name="Line 32"/>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33" name="Text Box 33"/>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6311" name="Group 34"/>
            <p:cNvGrpSpPr>
              <a:grpSpLocks/>
            </p:cNvGrpSpPr>
            <p:nvPr/>
          </p:nvGrpSpPr>
          <p:grpSpPr bwMode="auto">
            <a:xfrm>
              <a:off x="5104" y="839"/>
              <a:ext cx="160" cy="323"/>
              <a:chOff x="3531" y="844"/>
              <a:chExt cx="160" cy="323"/>
            </a:xfrm>
          </p:grpSpPr>
          <p:sp>
            <p:nvSpPr>
              <p:cNvPr id="204835" name="Line 35"/>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36" name="Text Box 36"/>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grpSp>
        <p:nvGrpSpPr>
          <p:cNvPr id="10" name="Group 37"/>
          <p:cNvGrpSpPr>
            <a:grpSpLocks/>
          </p:cNvGrpSpPr>
          <p:nvPr/>
        </p:nvGrpSpPr>
        <p:grpSpPr bwMode="auto">
          <a:xfrm>
            <a:off x="6397625" y="1949450"/>
            <a:ext cx="2038350" cy="1457325"/>
            <a:chOff x="3755" y="244"/>
            <a:chExt cx="1284" cy="918"/>
          </a:xfrm>
        </p:grpSpPr>
        <p:sp>
          <p:nvSpPr>
            <p:cNvPr id="204838" name="Line 38"/>
            <p:cNvSpPr>
              <a:spLocks noChangeShapeType="1"/>
            </p:cNvSpPr>
            <p:nvPr/>
          </p:nvSpPr>
          <p:spPr bwMode="auto">
            <a:xfrm>
              <a:off x="3771"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39" name="Line 39"/>
            <p:cNvSpPr>
              <a:spLocks noChangeShapeType="1"/>
            </p:cNvSpPr>
            <p:nvPr/>
          </p:nvSpPr>
          <p:spPr bwMode="auto">
            <a:xfrm>
              <a:off x="4901"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96302" name="Group 40"/>
            <p:cNvGrpSpPr>
              <a:grpSpLocks/>
            </p:cNvGrpSpPr>
            <p:nvPr/>
          </p:nvGrpSpPr>
          <p:grpSpPr bwMode="auto">
            <a:xfrm>
              <a:off x="3755" y="839"/>
              <a:ext cx="160" cy="323"/>
              <a:chOff x="3531" y="844"/>
              <a:chExt cx="160" cy="323"/>
            </a:xfrm>
          </p:grpSpPr>
          <p:sp>
            <p:nvSpPr>
              <p:cNvPr id="204841" name="Line 41"/>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42" name="Text Box 42"/>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6303" name="Group 43"/>
            <p:cNvGrpSpPr>
              <a:grpSpLocks/>
            </p:cNvGrpSpPr>
            <p:nvPr/>
          </p:nvGrpSpPr>
          <p:grpSpPr bwMode="auto">
            <a:xfrm>
              <a:off x="4879" y="839"/>
              <a:ext cx="160" cy="323"/>
              <a:chOff x="3531" y="844"/>
              <a:chExt cx="160" cy="323"/>
            </a:xfrm>
          </p:grpSpPr>
          <p:sp>
            <p:nvSpPr>
              <p:cNvPr id="204844" name="Line 44"/>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45" name="Text Box 45"/>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sp>
          <p:nvSpPr>
            <p:cNvPr id="204846" name="Line 46"/>
            <p:cNvSpPr>
              <a:spLocks noChangeShapeType="1"/>
            </p:cNvSpPr>
            <p:nvPr/>
          </p:nvSpPr>
          <p:spPr bwMode="auto">
            <a:xfrm>
              <a:off x="3767" y="244"/>
              <a:ext cx="11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3" name="Group 47"/>
          <p:cNvGrpSpPr>
            <a:grpSpLocks/>
          </p:cNvGrpSpPr>
          <p:nvPr/>
        </p:nvGrpSpPr>
        <p:grpSpPr bwMode="auto">
          <a:xfrm>
            <a:off x="6754813" y="1949450"/>
            <a:ext cx="1323975" cy="1457325"/>
            <a:chOff x="3980" y="244"/>
            <a:chExt cx="834" cy="918"/>
          </a:xfrm>
        </p:grpSpPr>
        <p:sp>
          <p:nvSpPr>
            <p:cNvPr id="204848" name="Line 48"/>
            <p:cNvSpPr>
              <a:spLocks noChangeShapeType="1"/>
            </p:cNvSpPr>
            <p:nvPr/>
          </p:nvSpPr>
          <p:spPr bwMode="auto">
            <a:xfrm>
              <a:off x="3997"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49" name="Line 49"/>
            <p:cNvSpPr>
              <a:spLocks noChangeShapeType="1"/>
            </p:cNvSpPr>
            <p:nvPr/>
          </p:nvSpPr>
          <p:spPr bwMode="auto">
            <a:xfrm>
              <a:off x="4675"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96293" name="Group 50"/>
            <p:cNvGrpSpPr>
              <a:grpSpLocks/>
            </p:cNvGrpSpPr>
            <p:nvPr/>
          </p:nvGrpSpPr>
          <p:grpSpPr bwMode="auto">
            <a:xfrm>
              <a:off x="3980" y="839"/>
              <a:ext cx="160" cy="323"/>
              <a:chOff x="3531" y="844"/>
              <a:chExt cx="160" cy="323"/>
            </a:xfrm>
          </p:grpSpPr>
          <p:sp>
            <p:nvSpPr>
              <p:cNvPr id="204851" name="Line 51"/>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52" name="Text Box 52"/>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6294" name="Group 53"/>
            <p:cNvGrpSpPr>
              <a:grpSpLocks/>
            </p:cNvGrpSpPr>
            <p:nvPr/>
          </p:nvGrpSpPr>
          <p:grpSpPr bwMode="auto">
            <a:xfrm>
              <a:off x="4654" y="839"/>
              <a:ext cx="160" cy="323"/>
              <a:chOff x="3531" y="844"/>
              <a:chExt cx="160" cy="323"/>
            </a:xfrm>
          </p:grpSpPr>
          <p:sp>
            <p:nvSpPr>
              <p:cNvPr id="204854" name="Line 54"/>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55" name="Text Box 55"/>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sp>
          <p:nvSpPr>
            <p:cNvPr id="204856" name="Line 56"/>
            <p:cNvSpPr>
              <a:spLocks noChangeShapeType="1"/>
            </p:cNvSpPr>
            <p:nvPr/>
          </p:nvSpPr>
          <p:spPr bwMode="auto">
            <a:xfrm>
              <a:off x="4001" y="244"/>
              <a:ext cx="677"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6" name="Group 57"/>
          <p:cNvGrpSpPr>
            <a:grpSpLocks/>
          </p:cNvGrpSpPr>
          <p:nvPr/>
        </p:nvGrpSpPr>
        <p:grpSpPr bwMode="auto">
          <a:xfrm>
            <a:off x="7112000" y="1949450"/>
            <a:ext cx="609600" cy="1457325"/>
            <a:chOff x="4205" y="244"/>
            <a:chExt cx="384" cy="918"/>
          </a:xfrm>
        </p:grpSpPr>
        <p:sp>
          <p:nvSpPr>
            <p:cNvPr id="204858" name="Line 58"/>
            <p:cNvSpPr>
              <a:spLocks noChangeShapeType="1"/>
            </p:cNvSpPr>
            <p:nvPr/>
          </p:nvSpPr>
          <p:spPr bwMode="auto">
            <a:xfrm>
              <a:off x="4223"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59" name="Line 59"/>
            <p:cNvSpPr>
              <a:spLocks noChangeShapeType="1"/>
            </p:cNvSpPr>
            <p:nvPr/>
          </p:nvSpPr>
          <p:spPr bwMode="auto">
            <a:xfrm>
              <a:off x="4449" y="244"/>
              <a:ext cx="0" cy="20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96284" name="Group 60"/>
            <p:cNvGrpSpPr>
              <a:grpSpLocks/>
            </p:cNvGrpSpPr>
            <p:nvPr/>
          </p:nvGrpSpPr>
          <p:grpSpPr bwMode="auto">
            <a:xfrm>
              <a:off x="4429" y="839"/>
              <a:ext cx="160" cy="323"/>
              <a:chOff x="3531" y="844"/>
              <a:chExt cx="160" cy="323"/>
            </a:xfrm>
          </p:grpSpPr>
          <p:sp>
            <p:nvSpPr>
              <p:cNvPr id="204861" name="Line 61"/>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62" name="Text Box 62"/>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nvGrpSpPr>
            <p:cNvPr id="96285" name="Group 63"/>
            <p:cNvGrpSpPr>
              <a:grpSpLocks/>
            </p:cNvGrpSpPr>
            <p:nvPr/>
          </p:nvGrpSpPr>
          <p:grpSpPr bwMode="auto">
            <a:xfrm>
              <a:off x="4205" y="839"/>
              <a:ext cx="160" cy="323"/>
              <a:chOff x="3531" y="844"/>
              <a:chExt cx="160" cy="323"/>
            </a:xfrm>
          </p:grpSpPr>
          <p:sp>
            <p:nvSpPr>
              <p:cNvPr id="204864" name="Line 64"/>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4865" name="Text Box 65"/>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sp>
          <p:nvSpPr>
            <p:cNvPr id="204866" name="Line 66"/>
            <p:cNvSpPr>
              <a:spLocks noChangeShapeType="1"/>
            </p:cNvSpPr>
            <p:nvPr/>
          </p:nvSpPr>
          <p:spPr bwMode="auto">
            <a:xfrm flipV="1">
              <a:off x="4223" y="244"/>
              <a:ext cx="222" cy="1"/>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grpSp>
      <p:grpSp>
        <p:nvGrpSpPr>
          <p:cNvPr id="19" name="Group 67"/>
          <p:cNvGrpSpPr>
            <a:grpSpLocks/>
          </p:cNvGrpSpPr>
          <p:nvPr/>
        </p:nvGrpSpPr>
        <p:grpSpPr bwMode="auto">
          <a:xfrm>
            <a:off x="6637338" y="2470150"/>
            <a:ext cx="1471612" cy="396875"/>
            <a:chOff x="3906" y="1484"/>
            <a:chExt cx="927" cy="250"/>
          </a:xfrm>
        </p:grpSpPr>
        <p:sp>
          <p:nvSpPr>
            <p:cNvPr id="204868" name="Text Box 68"/>
            <p:cNvSpPr txBox="1">
              <a:spLocks noChangeArrowheads="1"/>
            </p:cNvSpPr>
            <p:nvPr/>
          </p:nvSpPr>
          <p:spPr bwMode="auto">
            <a:xfrm>
              <a:off x="4557" y="1484"/>
              <a:ext cx="27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11</a:t>
              </a:r>
            </a:p>
          </p:txBody>
        </p:sp>
        <p:sp>
          <p:nvSpPr>
            <p:cNvPr id="204869" name="Text Box 69"/>
            <p:cNvSpPr txBox="1">
              <a:spLocks noChangeArrowheads="1"/>
            </p:cNvSpPr>
            <p:nvPr/>
          </p:nvSpPr>
          <p:spPr bwMode="auto">
            <a:xfrm>
              <a:off x="3906"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7</a:t>
              </a:r>
            </a:p>
          </p:txBody>
        </p:sp>
      </p:grpSp>
      <p:grpSp>
        <p:nvGrpSpPr>
          <p:cNvPr id="20" name="Group 70"/>
          <p:cNvGrpSpPr>
            <a:grpSpLocks/>
          </p:cNvGrpSpPr>
          <p:nvPr/>
        </p:nvGrpSpPr>
        <p:grpSpPr bwMode="auto">
          <a:xfrm>
            <a:off x="6992938" y="2470150"/>
            <a:ext cx="668337" cy="396875"/>
            <a:chOff x="4130" y="1484"/>
            <a:chExt cx="421" cy="250"/>
          </a:xfrm>
        </p:grpSpPr>
        <p:sp>
          <p:nvSpPr>
            <p:cNvPr id="204871" name="Text Box 71"/>
            <p:cNvSpPr txBox="1">
              <a:spLocks noChangeArrowheads="1"/>
            </p:cNvSpPr>
            <p:nvPr/>
          </p:nvSpPr>
          <p:spPr bwMode="auto">
            <a:xfrm>
              <a:off x="4130"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6</a:t>
              </a:r>
            </a:p>
          </p:txBody>
        </p:sp>
        <p:sp>
          <p:nvSpPr>
            <p:cNvPr id="204872" name="Text Box 72"/>
            <p:cNvSpPr txBox="1">
              <a:spLocks noChangeArrowheads="1"/>
            </p:cNvSpPr>
            <p:nvPr/>
          </p:nvSpPr>
          <p:spPr bwMode="auto">
            <a:xfrm>
              <a:off x="4355"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0</a:t>
              </a:r>
            </a:p>
          </p:txBody>
        </p:sp>
      </p:grpSp>
      <p:grpSp>
        <p:nvGrpSpPr>
          <p:cNvPr id="21" name="Group 73"/>
          <p:cNvGrpSpPr>
            <a:grpSpLocks/>
          </p:cNvGrpSpPr>
          <p:nvPr/>
        </p:nvGrpSpPr>
        <p:grpSpPr bwMode="auto">
          <a:xfrm>
            <a:off x="6262688" y="2470150"/>
            <a:ext cx="2090737" cy="396875"/>
            <a:chOff x="3682" y="1484"/>
            <a:chExt cx="1317" cy="250"/>
          </a:xfrm>
        </p:grpSpPr>
        <p:sp>
          <p:nvSpPr>
            <p:cNvPr id="204874" name="Text Box 74"/>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5</a:t>
              </a:r>
            </a:p>
          </p:txBody>
        </p:sp>
        <p:sp>
          <p:nvSpPr>
            <p:cNvPr id="204875" name="Text Box 75"/>
            <p:cNvSpPr txBox="1">
              <a:spLocks noChangeArrowheads="1"/>
            </p:cNvSpPr>
            <p:nvPr/>
          </p:nvSpPr>
          <p:spPr bwMode="auto">
            <a:xfrm>
              <a:off x="4803"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9</a:t>
              </a:r>
            </a:p>
          </p:txBody>
        </p:sp>
      </p:grpSp>
      <p:grpSp>
        <p:nvGrpSpPr>
          <p:cNvPr id="22" name="Group 76"/>
          <p:cNvGrpSpPr>
            <a:grpSpLocks/>
          </p:cNvGrpSpPr>
          <p:nvPr/>
        </p:nvGrpSpPr>
        <p:grpSpPr bwMode="auto">
          <a:xfrm>
            <a:off x="5945188" y="2470150"/>
            <a:ext cx="2801937" cy="396875"/>
            <a:chOff x="3458" y="1484"/>
            <a:chExt cx="1765" cy="250"/>
          </a:xfrm>
        </p:grpSpPr>
        <p:sp>
          <p:nvSpPr>
            <p:cNvPr id="204877" name="Text Box 77"/>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4</a:t>
              </a:r>
            </a:p>
          </p:txBody>
        </p:sp>
        <p:sp>
          <p:nvSpPr>
            <p:cNvPr id="204878" name="Text Box 78"/>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7</a:t>
              </a:r>
            </a:p>
          </p:txBody>
        </p:sp>
      </p:grpSp>
      <p:grpSp>
        <p:nvGrpSpPr>
          <p:cNvPr id="23" name="Group 79"/>
          <p:cNvGrpSpPr>
            <a:grpSpLocks/>
          </p:cNvGrpSpPr>
          <p:nvPr/>
        </p:nvGrpSpPr>
        <p:grpSpPr bwMode="auto">
          <a:xfrm>
            <a:off x="5629275" y="2470150"/>
            <a:ext cx="3514725" cy="396875"/>
            <a:chOff x="3234" y="1484"/>
            <a:chExt cx="2214" cy="250"/>
          </a:xfrm>
        </p:grpSpPr>
        <p:sp>
          <p:nvSpPr>
            <p:cNvPr id="204880" name="Text Box 80"/>
            <p:cNvSpPr txBox="1">
              <a:spLocks noChangeArrowheads="1"/>
            </p:cNvSpPr>
            <p:nvPr/>
          </p:nvSpPr>
          <p:spPr bwMode="auto">
            <a:xfrm>
              <a:off x="3234"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2</a:t>
              </a:r>
            </a:p>
          </p:txBody>
        </p:sp>
        <p:sp>
          <p:nvSpPr>
            <p:cNvPr id="204881" name="Text Box 81"/>
            <p:cNvSpPr txBox="1">
              <a:spLocks noChangeArrowheads="1"/>
            </p:cNvSpPr>
            <p:nvPr/>
          </p:nvSpPr>
          <p:spPr bwMode="auto">
            <a:xfrm>
              <a:off x="5252" y="1484"/>
              <a:ext cx="196" cy="250"/>
            </a:xfrm>
            <a:prstGeom prst="rect">
              <a:avLst/>
            </a:prstGeom>
            <a:solidFill>
              <a:schemeClr val="bg1"/>
            </a:solid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3</a:t>
              </a:r>
            </a:p>
          </p:txBody>
        </p:sp>
      </p:grpSp>
      <p:sp>
        <p:nvSpPr>
          <p:cNvPr id="204882" name="AutoShape 82"/>
          <p:cNvSpPr>
            <a:spLocks noChangeArrowheads="1"/>
          </p:cNvSpPr>
          <p:nvPr/>
        </p:nvSpPr>
        <p:spPr bwMode="auto">
          <a:xfrm>
            <a:off x="5802313" y="5141913"/>
            <a:ext cx="2508250" cy="434975"/>
          </a:xfrm>
          <a:prstGeom prst="wedgeRectCallout">
            <a:avLst>
              <a:gd name="adj1" fmla="val -64579"/>
              <a:gd name="adj2" fmla="val 48176"/>
            </a:avLst>
          </a:prstGeom>
          <a:solidFill>
            <a:schemeClr val="bg1"/>
          </a:solidFill>
          <a:ln w="38100">
            <a:solidFill>
              <a:srgbClr val="990000"/>
            </a:solidFill>
            <a:miter lim="800000"/>
            <a:headEnd/>
            <a:tailEnd/>
          </a:ln>
          <a:effectLst/>
        </p:spPr>
        <p:txBody>
          <a:bodyPr wrap="none">
            <a:spAutoFit/>
          </a:bodyPr>
          <a:lstStyle/>
          <a:p>
            <a:pPr eaLnBrk="1" hangingPunct="1">
              <a:defRPr/>
            </a:pPr>
            <a:r>
              <a:rPr lang="zh-CN" sz="2000" b="1">
                <a:solidFill>
                  <a:srgbClr val="000099"/>
                </a:solidFill>
                <a:effectLst>
                  <a:outerShdw blurRad="38100" dist="38100" dir="2700000" algn="tl">
                    <a:srgbClr val="DDDDDD"/>
                  </a:outerShdw>
                </a:effectLst>
                <a:cs typeface="宋体" charset="0"/>
              </a:rPr>
              <a:t>实参与形参均用数组</a:t>
            </a:r>
            <a:endParaRPr lang="zh-CN" altLang="en-US" sz="2000" b="1">
              <a:effectLst>
                <a:outerShdw blurRad="38100" dist="38100" dir="2700000" algn="tl">
                  <a:srgbClr val="DDDDDD"/>
                </a:outerShdw>
              </a:effectLst>
              <a:cs typeface="宋体" charset="0"/>
            </a:endParaRPr>
          </a:p>
        </p:txBody>
      </p:sp>
      <p:sp>
        <p:nvSpPr>
          <p:cNvPr id="204884" name="Text Box 84"/>
          <p:cNvSpPr txBox="1">
            <a:spLocks noChangeArrowheads="1"/>
          </p:cNvSpPr>
          <p:nvPr/>
        </p:nvSpPr>
        <p:spPr bwMode="auto">
          <a:xfrm>
            <a:off x="6564313" y="1352550"/>
            <a:ext cx="741362" cy="457200"/>
          </a:xfrm>
          <a:prstGeom prst="rect">
            <a:avLst/>
          </a:prstGeom>
          <a:noFill/>
          <a:ln w="38100">
            <a:noFill/>
            <a:miter lim="800000"/>
            <a:headEnd type="none" w="lg" len="lg"/>
            <a:tailEnd/>
          </a:ln>
          <a:effectLst/>
        </p:spPr>
        <p:txBody>
          <a:bodyPr wrap="none" lIns="90000" tIns="46800" rIns="90000" bIns="46800" anchor="ct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kumimoji="0" lang="en-US" altLang="zh-CN">
                <a:effectLst>
                  <a:outerShdw blurRad="38100" dist="38100" dir="2700000" algn="tl">
                    <a:srgbClr val="C0C0C0"/>
                  </a:outerShdw>
                </a:effectLst>
                <a:ea typeface="隶书" charset="0"/>
              </a:rPr>
              <a:t>m=4</a:t>
            </a:r>
          </a:p>
        </p:txBody>
      </p:sp>
      <p:sp>
        <p:nvSpPr>
          <p:cNvPr id="85" name="Rectangle 2"/>
          <p:cNvSpPr txBox="1">
            <a:spLocks noChangeArrowheads="1"/>
          </p:cNvSpPr>
          <p:nvPr/>
        </p:nvSpPr>
        <p:spPr>
          <a:xfrm>
            <a:off x="681038" y="333375"/>
            <a:ext cx="7797800" cy="839788"/>
          </a:xfrm>
          <a:prstGeom prst="rect">
            <a:avLst/>
          </a:prstGeom>
        </p:spPr>
        <p:txBody>
          <a:bodyPr/>
          <a:lstStyle/>
          <a:p>
            <a:pPr algn="ctr">
              <a:lnSpc>
                <a:spcPct val="85000"/>
              </a:lnSpc>
              <a:defRPr/>
            </a:pPr>
            <a:r>
              <a:rPr lang="zh-CN" altLang="en-US" sz="4400" b="1" i="1" kern="0" dirty="0">
                <a:solidFill>
                  <a:srgbClr val="0000FF"/>
                </a:solidFill>
                <a:effectLst>
                  <a:outerShdw blurRad="38100" dist="38100" dir="2700000" algn="tl">
                    <a:srgbClr val="C0C0C0"/>
                  </a:outerShdw>
                </a:effectLst>
                <a:latin typeface="+mj-lt"/>
                <a:ea typeface="+mj-ea"/>
                <a:cs typeface="+mj-cs"/>
              </a:rPr>
              <a:t>例 逆序存放</a:t>
            </a:r>
          </a:p>
        </p:txBody>
      </p:sp>
      <p:sp>
        <p:nvSpPr>
          <p:cNvPr id="3" name="日期占位符 2"/>
          <p:cNvSpPr>
            <a:spLocks noGrp="1"/>
          </p:cNvSpPr>
          <p:nvPr>
            <p:ph type="dt" sz="half" idx="10"/>
          </p:nvPr>
        </p:nvSpPr>
        <p:spPr/>
        <p:txBody>
          <a:bodyPr/>
          <a:lstStyle/>
          <a:p>
            <a:fld id="{5818996A-B561-7347-8FBC-B0B88875DAD1}" type="datetime1">
              <a:rPr lang="zh-CN" altLang="en-US" smtClean="0"/>
              <a:t>2020/12/1</a:t>
            </a:fld>
            <a:endParaRPr lang="en-US"/>
          </a:p>
        </p:txBody>
      </p:sp>
      <p:sp>
        <p:nvSpPr>
          <p:cNvPr id="5" name="幻灯片编号占位符 4"/>
          <p:cNvSpPr>
            <a:spLocks noGrp="1"/>
          </p:cNvSpPr>
          <p:nvPr>
            <p:ph type="sldNum" sz="quarter" idx="12"/>
          </p:nvPr>
        </p:nvSpPr>
        <p:spPr/>
        <p:txBody>
          <a:bodyPr/>
          <a:lstStyle/>
          <a:p>
            <a:fld id="{4FAB73BC-B049-4115-A692-8D63A059BFB8}" type="slidenum">
              <a:rPr lang="en-US" smtClean="0"/>
              <a:t>82</a:t>
            </a:fld>
            <a:endParaRPr lang="en-US"/>
          </a:p>
        </p:txBody>
      </p:sp>
    </p:spTree>
    <p:extLst>
      <p:ext uri="{BB962C8B-B14F-4D97-AF65-F5344CB8AC3E}">
        <p14:creationId xmlns:p14="http://schemas.microsoft.com/office/powerpoint/2010/main" val="716810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882"/>
                                        </p:tgtEl>
                                        <p:attrNameLst>
                                          <p:attrName>style.visibility</p:attrName>
                                        </p:attrNameLst>
                                      </p:cBhvr>
                                      <p:to>
                                        <p:strVal val="visible"/>
                                      </p:to>
                                    </p:set>
                                    <p:animEffect transition="in" filter="box(out)">
                                      <p:cBhvr>
                                        <p:cTn id="7" dur="500"/>
                                        <p:tgtEl>
                                          <p:spTgt spid="20488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4884">
                                            <p:txEl>
                                              <p:pRg st="0" end="0"/>
                                            </p:txEl>
                                          </p:spTgt>
                                        </p:tgtEl>
                                        <p:attrNameLst>
                                          <p:attrName>style.visibility</p:attrName>
                                        </p:attrNameLst>
                                      </p:cBhvr>
                                      <p:to>
                                        <p:strVal val="visible"/>
                                      </p:to>
                                    </p:set>
                                    <p:animEffect transition="in" filter="box(out)">
                                      <p:cBhvr>
                                        <p:cTn id="17" dur="500"/>
                                        <p:tgtEl>
                                          <p:spTgt spid="20488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ox(out)">
                                      <p:cBhvr>
                                        <p:cTn id="26" dur="500"/>
                                        <p:tgtEl>
                                          <p:spTgt spid="23"/>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ox(out)">
                                      <p:cBhvr>
                                        <p:cTn id="35" dur="500"/>
                                        <p:tgtEl>
                                          <p:spTgt spid="22"/>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ox(out)">
                                      <p:cBhvr>
                                        <p:cTn id="44" dur="500"/>
                                        <p:tgtEl>
                                          <p:spTgt spid="21"/>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ox(out)">
                                      <p:cBhvr>
                                        <p:cTn id="53" dur="500"/>
                                        <p:tgtEl>
                                          <p:spTgt spid="19"/>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ox(out)">
                                      <p:cBhvr>
                                        <p:cTn id="62" dur="500"/>
                                        <p:tgtEl>
                                          <p:spTgt spid="20"/>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2" grpId="0" animBg="1" autoUpdateAnimBg="0"/>
      <p:bldP spid="204884"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Text Box 3"/>
          <p:cNvSpPr txBox="1">
            <a:spLocks noChangeArrowheads="1"/>
          </p:cNvSpPr>
          <p:nvPr/>
        </p:nvSpPr>
        <p:spPr bwMode="auto">
          <a:xfrm>
            <a:off x="0" y="1244600"/>
            <a:ext cx="5976938" cy="487680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chemeClr val="accent2"/>
                </a:solidFill>
                <a:effectLst>
                  <a:outerShdw blurRad="38100" dist="38100" dir="2700000" algn="tl">
                    <a:srgbClr val="000000"/>
                  </a:outerShdw>
                </a:effectLst>
                <a:latin typeface="Arial" charset="0"/>
              </a:rPr>
              <a:t>void inv(int  *x, int n)</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t,*p,*i,*j,m=(n-1)/2;</a:t>
            </a:r>
          </a:p>
          <a:p>
            <a:r>
              <a:rPr kumimoji="0" lang="en-US" altLang="zh-CN">
                <a:effectLst>
                  <a:outerShdw blurRad="38100" dist="38100" dir="2700000" algn="tl">
                    <a:srgbClr val="FFFFFF"/>
                  </a:outerShdw>
                </a:effectLst>
                <a:latin typeface="Arial" charset="0"/>
              </a:rPr>
              <a:t>    i=x;  j=x+n-1;  p=x+m;</a:t>
            </a:r>
          </a:p>
          <a:p>
            <a:r>
              <a:rPr kumimoji="0" lang="en-US" altLang="zh-CN">
                <a:effectLst>
                  <a:outerShdw blurRad="38100" dist="38100" dir="2700000" algn="tl">
                    <a:srgbClr val="FFFFFF"/>
                  </a:outerShdw>
                </a:effectLst>
                <a:latin typeface="Arial" charset="0"/>
              </a:rPr>
              <a:t>    for(;i&lt;=p;i++,j--)</a:t>
            </a:r>
          </a:p>
          <a:p>
            <a:r>
              <a:rPr kumimoji="0" lang="en-US" altLang="zh-CN">
                <a:effectLst>
                  <a:outerShdw blurRad="38100" dist="38100" dir="2700000" algn="tl">
                    <a:srgbClr val="FFFFFF"/>
                  </a:outerShdw>
                </a:effectLst>
                <a:latin typeface="Arial" charset="0"/>
              </a:rPr>
              <a:t>    {  t=*i;  *i=*j;  *j=t; }</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i,a[10]={3,7,9,11,0,6,7,5,4,2};</a:t>
            </a:r>
          </a:p>
          <a:p>
            <a:r>
              <a:rPr kumimoji="0" lang="en-US" altLang="zh-CN">
                <a:solidFill>
                  <a:schemeClr val="accent2"/>
                </a:solidFill>
                <a:effectLst>
                  <a:outerShdw blurRad="38100" dist="38100" dir="2700000" algn="tl">
                    <a:srgbClr val="000000"/>
                  </a:outerShdw>
                </a:effectLst>
                <a:latin typeface="Arial" charset="0"/>
              </a:rPr>
              <a:t>     inv(a,10);</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printf("The array has been reverted:\n");</a:t>
            </a:r>
          </a:p>
          <a:p>
            <a:r>
              <a:rPr kumimoji="0" lang="en-US" altLang="zh-CN">
                <a:effectLst>
                  <a:outerShdw blurRad="38100" dist="38100" dir="2700000" algn="tl">
                    <a:srgbClr val="FFFFFF"/>
                  </a:outerShdw>
                </a:effectLst>
                <a:latin typeface="Arial" charset="0"/>
              </a:rPr>
              <a:t>    for(i=0;i&lt;10;i++)</a:t>
            </a:r>
          </a:p>
          <a:p>
            <a:r>
              <a:rPr kumimoji="0" lang="en-US" altLang="zh-CN">
                <a:effectLst>
                  <a:outerShdw blurRad="38100" dist="38100" dir="2700000" algn="tl">
                    <a:srgbClr val="FFFFFF"/>
                  </a:outerShdw>
                </a:effectLst>
                <a:latin typeface="Arial" charset="0"/>
              </a:rPr>
              <a:t>       printf(“%d”,a[i]);</a:t>
            </a:r>
          </a:p>
          <a:p>
            <a:r>
              <a:rPr kumimoji="0" lang="en-US" altLang="zh-CN">
                <a:effectLst>
                  <a:outerShdw blurRad="38100" dist="38100" dir="2700000" algn="tl">
                    <a:srgbClr val="FFFFFF"/>
                  </a:outerShdw>
                </a:effectLst>
                <a:latin typeface="Arial" charset="0"/>
              </a:rPr>
              <a:t>}</a:t>
            </a:r>
          </a:p>
        </p:txBody>
      </p:sp>
      <p:sp>
        <p:nvSpPr>
          <p:cNvPr id="205828" name="AutoShape 4"/>
          <p:cNvSpPr>
            <a:spLocks noChangeArrowheads="1"/>
          </p:cNvSpPr>
          <p:nvPr/>
        </p:nvSpPr>
        <p:spPr bwMode="auto">
          <a:xfrm>
            <a:off x="5619750" y="5064125"/>
            <a:ext cx="3333750" cy="434975"/>
          </a:xfrm>
          <a:prstGeom prst="wedgeRectCallout">
            <a:avLst>
              <a:gd name="adj1" fmla="val -65903"/>
              <a:gd name="adj2" fmla="val 35037"/>
            </a:avLst>
          </a:prstGeom>
          <a:solidFill>
            <a:schemeClr val="bg1"/>
          </a:solidFill>
          <a:ln w="38100">
            <a:solidFill>
              <a:srgbClr val="990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b="1">
                <a:solidFill>
                  <a:srgbClr val="000099"/>
                </a:solidFill>
                <a:effectLst>
                  <a:outerShdw blurRad="38100" dist="38100" dir="2700000" algn="tl">
                    <a:srgbClr val="C0C0C0"/>
                  </a:outerShdw>
                </a:effectLst>
              </a:rPr>
              <a:t>实参用数组</a:t>
            </a:r>
            <a:r>
              <a:rPr kumimoji="0" lang="zh-CN" altLang="zh-CN" sz="2000" b="1">
                <a:solidFill>
                  <a:srgbClr val="000099"/>
                </a:solidFill>
                <a:effectLst>
                  <a:outerShdw blurRad="38100" dist="38100" dir="2700000" algn="tl">
                    <a:srgbClr val="C0C0C0"/>
                  </a:outerShdw>
                </a:effectLst>
              </a:rPr>
              <a:t>,</a:t>
            </a:r>
            <a:r>
              <a:rPr kumimoji="0" lang="zh-CN" altLang="en-US" sz="2000" b="1">
                <a:solidFill>
                  <a:srgbClr val="000099"/>
                </a:solidFill>
                <a:effectLst>
                  <a:outerShdw blurRad="38100" dist="38100" dir="2700000" algn="tl">
                    <a:srgbClr val="C0C0C0"/>
                  </a:outerShdw>
                </a:effectLst>
              </a:rPr>
              <a:t>形参用指针变量</a:t>
            </a:r>
          </a:p>
        </p:txBody>
      </p:sp>
      <p:grpSp>
        <p:nvGrpSpPr>
          <p:cNvPr id="2" name="Group 5"/>
          <p:cNvGrpSpPr>
            <a:grpSpLocks/>
          </p:cNvGrpSpPr>
          <p:nvPr/>
        </p:nvGrpSpPr>
        <p:grpSpPr bwMode="auto">
          <a:xfrm>
            <a:off x="5688013" y="920750"/>
            <a:ext cx="3225800" cy="3722688"/>
            <a:chOff x="3139" y="1828"/>
            <a:chExt cx="2032" cy="2345"/>
          </a:xfrm>
        </p:grpSpPr>
        <p:sp>
          <p:nvSpPr>
            <p:cNvPr id="205830" name="Line 6"/>
            <p:cNvSpPr>
              <a:spLocks noChangeShapeType="1"/>
            </p:cNvSpPr>
            <p:nvPr/>
          </p:nvSpPr>
          <p:spPr bwMode="auto">
            <a:xfrm>
              <a:off x="3634" y="2055"/>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grpSp>
          <p:nvGrpSpPr>
            <p:cNvPr id="98360" name="Group 7"/>
            <p:cNvGrpSpPr>
              <a:grpSpLocks/>
            </p:cNvGrpSpPr>
            <p:nvPr/>
          </p:nvGrpSpPr>
          <p:grpSpPr bwMode="auto">
            <a:xfrm>
              <a:off x="3139" y="1828"/>
              <a:ext cx="2032" cy="2345"/>
              <a:chOff x="3139" y="1828"/>
              <a:chExt cx="2032" cy="2345"/>
            </a:xfrm>
          </p:grpSpPr>
          <p:sp>
            <p:nvSpPr>
              <p:cNvPr id="205832" name="Rectangle 8"/>
              <p:cNvSpPr>
                <a:spLocks noChangeArrowheads="1"/>
              </p:cNvSpPr>
              <p:nvPr/>
            </p:nvSpPr>
            <p:spPr bwMode="auto">
              <a:xfrm>
                <a:off x="3967" y="2044"/>
                <a:ext cx="834" cy="211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205833" name="Line 9"/>
              <p:cNvSpPr>
                <a:spLocks noChangeShapeType="1"/>
              </p:cNvSpPr>
              <p:nvPr/>
            </p:nvSpPr>
            <p:spPr bwMode="auto">
              <a:xfrm>
                <a:off x="3967" y="2244"/>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4" name="Line 10"/>
              <p:cNvSpPr>
                <a:spLocks noChangeShapeType="1"/>
              </p:cNvSpPr>
              <p:nvPr/>
            </p:nvSpPr>
            <p:spPr bwMode="auto">
              <a:xfrm>
                <a:off x="3967" y="2456"/>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5" name="Line 11"/>
              <p:cNvSpPr>
                <a:spLocks noChangeShapeType="1"/>
              </p:cNvSpPr>
              <p:nvPr/>
            </p:nvSpPr>
            <p:spPr bwMode="auto">
              <a:xfrm>
                <a:off x="3967" y="2669"/>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6" name="Line 12"/>
              <p:cNvSpPr>
                <a:spLocks noChangeShapeType="1"/>
              </p:cNvSpPr>
              <p:nvPr/>
            </p:nvSpPr>
            <p:spPr bwMode="auto">
              <a:xfrm>
                <a:off x="3967" y="2881"/>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7" name="Line 13"/>
              <p:cNvSpPr>
                <a:spLocks noChangeShapeType="1"/>
              </p:cNvSpPr>
              <p:nvPr/>
            </p:nvSpPr>
            <p:spPr bwMode="auto">
              <a:xfrm>
                <a:off x="3967" y="3094"/>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8" name="Line 14"/>
              <p:cNvSpPr>
                <a:spLocks noChangeShapeType="1"/>
              </p:cNvSpPr>
              <p:nvPr/>
            </p:nvSpPr>
            <p:spPr bwMode="auto">
              <a:xfrm>
                <a:off x="3967" y="3307"/>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39" name="Line 15"/>
              <p:cNvSpPr>
                <a:spLocks noChangeShapeType="1"/>
              </p:cNvSpPr>
              <p:nvPr/>
            </p:nvSpPr>
            <p:spPr bwMode="auto">
              <a:xfrm>
                <a:off x="3967" y="3519"/>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40" name="Line 16"/>
              <p:cNvSpPr>
                <a:spLocks noChangeShapeType="1"/>
              </p:cNvSpPr>
              <p:nvPr/>
            </p:nvSpPr>
            <p:spPr bwMode="auto">
              <a:xfrm>
                <a:off x="3967" y="3732"/>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41" name="Line 17"/>
              <p:cNvSpPr>
                <a:spLocks noChangeShapeType="1"/>
              </p:cNvSpPr>
              <p:nvPr/>
            </p:nvSpPr>
            <p:spPr bwMode="auto">
              <a:xfrm>
                <a:off x="3967" y="3945"/>
                <a:ext cx="834" cy="0"/>
              </a:xfrm>
              <a:prstGeom prst="line">
                <a:avLst/>
              </a:prstGeom>
              <a:noFill/>
              <a:ln w="9525">
                <a:solidFill>
                  <a:schemeClr val="tx1"/>
                </a:solidFill>
                <a:round/>
                <a:headEnd/>
                <a:tailEnd/>
              </a:ln>
              <a:effectLst/>
            </p:spPr>
            <p:txBody>
              <a:bodyPr wrap="none" anchor="ctr"/>
              <a:lstStyle/>
              <a:p>
                <a:pPr>
                  <a:defRPr/>
                </a:pPr>
                <a:endParaRPr lang="zh-CN" altLang="en-US">
                  <a:latin typeface="Times New Roman" pitchFamily="18" charset="0"/>
                  <a:ea typeface="+mn-ea"/>
                </a:endParaRPr>
              </a:p>
            </p:txBody>
          </p:sp>
          <p:sp>
            <p:nvSpPr>
              <p:cNvPr id="205842" name="Text Box 18"/>
              <p:cNvSpPr txBox="1">
                <a:spLocks noChangeArrowheads="1"/>
              </p:cNvSpPr>
              <p:nvPr/>
            </p:nvSpPr>
            <p:spPr bwMode="auto">
              <a:xfrm>
                <a:off x="4265" y="202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3</a:t>
                </a:r>
              </a:p>
            </p:txBody>
          </p:sp>
          <p:sp>
            <p:nvSpPr>
              <p:cNvPr id="205843" name="Text Box 19"/>
              <p:cNvSpPr txBox="1">
                <a:spLocks noChangeArrowheads="1"/>
              </p:cNvSpPr>
              <p:nvPr/>
            </p:nvSpPr>
            <p:spPr bwMode="auto">
              <a:xfrm>
                <a:off x="4265" y="223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5844" name="Text Box 20"/>
              <p:cNvSpPr txBox="1">
                <a:spLocks noChangeArrowheads="1"/>
              </p:cNvSpPr>
              <p:nvPr/>
            </p:nvSpPr>
            <p:spPr bwMode="auto">
              <a:xfrm>
                <a:off x="4265" y="244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9</a:t>
                </a:r>
              </a:p>
            </p:txBody>
          </p:sp>
          <p:sp>
            <p:nvSpPr>
              <p:cNvPr id="205845" name="Text Box 21"/>
              <p:cNvSpPr txBox="1">
                <a:spLocks noChangeArrowheads="1"/>
              </p:cNvSpPr>
              <p:nvPr/>
            </p:nvSpPr>
            <p:spPr bwMode="auto">
              <a:xfrm>
                <a:off x="4265" y="2657"/>
                <a:ext cx="27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11</a:t>
                </a:r>
              </a:p>
            </p:txBody>
          </p:sp>
          <p:sp>
            <p:nvSpPr>
              <p:cNvPr id="205846" name="Text Box 22"/>
              <p:cNvSpPr txBox="1">
                <a:spLocks noChangeArrowheads="1"/>
              </p:cNvSpPr>
              <p:nvPr/>
            </p:nvSpPr>
            <p:spPr bwMode="auto">
              <a:xfrm>
                <a:off x="4265" y="286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0</a:t>
                </a:r>
              </a:p>
            </p:txBody>
          </p:sp>
          <p:sp>
            <p:nvSpPr>
              <p:cNvPr id="205847" name="Text Box 23"/>
              <p:cNvSpPr txBox="1">
                <a:spLocks noChangeArrowheads="1"/>
              </p:cNvSpPr>
              <p:nvPr/>
            </p:nvSpPr>
            <p:spPr bwMode="auto">
              <a:xfrm>
                <a:off x="4265" y="307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6</a:t>
                </a:r>
              </a:p>
            </p:txBody>
          </p:sp>
          <p:sp>
            <p:nvSpPr>
              <p:cNvPr id="205848" name="Text Box 24"/>
              <p:cNvSpPr txBox="1">
                <a:spLocks noChangeArrowheads="1"/>
              </p:cNvSpPr>
              <p:nvPr/>
            </p:nvSpPr>
            <p:spPr bwMode="auto">
              <a:xfrm>
                <a:off x="4265" y="3286"/>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7</a:t>
                </a:r>
              </a:p>
            </p:txBody>
          </p:sp>
          <p:sp>
            <p:nvSpPr>
              <p:cNvPr id="205849" name="Text Box 25"/>
              <p:cNvSpPr txBox="1">
                <a:spLocks noChangeArrowheads="1"/>
              </p:cNvSpPr>
              <p:nvPr/>
            </p:nvSpPr>
            <p:spPr bwMode="auto">
              <a:xfrm>
                <a:off x="4265" y="349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5</a:t>
                </a:r>
              </a:p>
            </p:txBody>
          </p:sp>
          <p:sp>
            <p:nvSpPr>
              <p:cNvPr id="205850" name="Text Box 26"/>
              <p:cNvSpPr txBox="1">
                <a:spLocks noChangeArrowheads="1"/>
              </p:cNvSpPr>
              <p:nvPr/>
            </p:nvSpPr>
            <p:spPr bwMode="auto">
              <a:xfrm>
                <a:off x="4265" y="3705"/>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4</a:t>
                </a:r>
              </a:p>
            </p:txBody>
          </p:sp>
          <p:sp>
            <p:nvSpPr>
              <p:cNvPr id="205851" name="Text Box 27"/>
              <p:cNvSpPr txBox="1">
                <a:spLocks noChangeArrowheads="1"/>
              </p:cNvSpPr>
              <p:nvPr/>
            </p:nvSpPr>
            <p:spPr bwMode="auto">
              <a:xfrm>
                <a:off x="4265" y="391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2</a:t>
                </a:r>
              </a:p>
            </p:txBody>
          </p:sp>
          <p:sp>
            <p:nvSpPr>
              <p:cNvPr id="205852" name="Text Box 28"/>
              <p:cNvSpPr txBox="1">
                <a:spLocks noChangeArrowheads="1"/>
              </p:cNvSpPr>
              <p:nvPr/>
            </p:nvSpPr>
            <p:spPr bwMode="auto">
              <a:xfrm>
                <a:off x="4798" y="2017"/>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a[0]</a:t>
                </a:r>
              </a:p>
            </p:txBody>
          </p:sp>
          <p:sp>
            <p:nvSpPr>
              <p:cNvPr id="205853" name="Text Box 29"/>
              <p:cNvSpPr txBox="1">
                <a:spLocks noChangeArrowheads="1"/>
              </p:cNvSpPr>
              <p:nvPr/>
            </p:nvSpPr>
            <p:spPr bwMode="auto">
              <a:xfrm>
                <a:off x="4798" y="2229"/>
                <a:ext cx="373" cy="250"/>
              </a:xfrm>
              <a:prstGeom prst="rect">
                <a:avLst/>
              </a:prstGeom>
              <a:noFill/>
              <a:ln w="9525">
                <a:noFill/>
                <a:miter lim="800000"/>
                <a:headEnd/>
                <a:tailEnd/>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a[1]</a:t>
                </a:r>
              </a:p>
            </p:txBody>
          </p:sp>
          <p:sp>
            <p:nvSpPr>
              <p:cNvPr id="205854" name="Text Box 30"/>
              <p:cNvSpPr txBox="1">
                <a:spLocks noChangeArrowheads="1"/>
              </p:cNvSpPr>
              <p:nvPr/>
            </p:nvSpPr>
            <p:spPr bwMode="auto">
              <a:xfrm>
                <a:off x="4798" y="2441"/>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a[2]</a:t>
                </a:r>
              </a:p>
            </p:txBody>
          </p:sp>
          <p:sp>
            <p:nvSpPr>
              <p:cNvPr id="205855" name="Text Box 31"/>
              <p:cNvSpPr txBox="1">
                <a:spLocks noChangeArrowheads="1"/>
              </p:cNvSpPr>
              <p:nvPr/>
            </p:nvSpPr>
            <p:spPr bwMode="auto">
              <a:xfrm>
                <a:off x="4798" y="2653"/>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a[3]</a:t>
                </a:r>
              </a:p>
            </p:txBody>
          </p:sp>
          <p:sp>
            <p:nvSpPr>
              <p:cNvPr id="205856" name="Text Box 32"/>
              <p:cNvSpPr txBox="1">
                <a:spLocks noChangeArrowheads="1"/>
              </p:cNvSpPr>
              <p:nvPr/>
            </p:nvSpPr>
            <p:spPr bwMode="auto">
              <a:xfrm>
                <a:off x="4798" y="2865"/>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a[4]</a:t>
                </a:r>
              </a:p>
            </p:txBody>
          </p:sp>
          <p:sp>
            <p:nvSpPr>
              <p:cNvPr id="205857" name="Text Box 33"/>
              <p:cNvSpPr txBox="1">
                <a:spLocks noChangeArrowheads="1"/>
              </p:cNvSpPr>
              <p:nvPr/>
            </p:nvSpPr>
            <p:spPr bwMode="auto">
              <a:xfrm>
                <a:off x="4798" y="3076"/>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a[5]</a:t>
                </a:r>
              </a:p>
            </p:txBody>
          </p:sp>
          <p:sp>
            <p:nvSpPr>
              <p:cNvPr id="205858" name="Text Box 34"/>
              <p:cNvSpPr txBox="1">
                <a:spLocks noChangeArrowheads="1"/>
              </p:cNvSpPr>
              <p:nvPr/>
            </p:nvSpPr>
            <p:spPr bwMode="auto">
              <a:xfrm>
                <a:off x="4798" y="3288"/>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a[6]</a:t>
                </a:r>
              </a:p>
            </p:txBody>
          </p:sp>
          <p:sp>
            <p:nvSpPr>
              <p:cNvPr id="205859" name="Text Box 35"/>
              <p:cNvSpPr txBox="1">
                <a:spLocks noChangeArrowheads="1"/>
              </p:cNvSpPr>
              <p:nvPr/>
            </p:nvSpPr>
            <p:spPr bwMode="auto">
              <a:xfrm>
                <a:off x="4798" y="3500"/>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a[7]</a:t>
                </a:r>
              </a:p>
            </p:txBody>
          </p:sp>
          <p:sp>
            <p:nvSpPr>
              <p:cNvPr id="205860" name="Text Box 36"/>
              <p:cNvSpPr txBox="1">
                <a:spLocks noChangeArrowheads="1"/>
              </p:cNvSpPr>
              <p:nvPr/>
            </p:nvSpPr>
            <p:spPr bwMode="auto">
              <a:xfrm>
                <a:off x="4798" y="3712"/>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a[8]</a:t>
                </a:r>
              </a:p>
            </p:txBody>
          </p:sp>
          <p:sp>
            <p:nvSpPr>
              <p:cNvPr id="205861" name="Text Box 37"/>
              <p:cNvSpPr txBox="1">
                <a:spLocks noChangeArrowheads="1"/>
              </p:cNvSpPr>
              <p:nvPr/>
            </p:nvSpPr>
            <p:spPr bwMode="auto">
              <a:xfrm>
                <a:off x="4798" y="3923"/>
                <a:ext cx="373"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a[9]</a:t>
                </a:r>
              </a:p>
            </p:txBody>
          </p:sp>
          <p:sp>
            <p:nvSpPr>
              <p:cNvPr id="205862" name="Text Box 38"/>
              <p:cNvSpPr txBox="1">
                <a:spLocks noChangeArrowheads="1"/>
              </p:cNvSpPr>
              <p:nvPr/>
            </p:nvSpPr>
            <p:spPr bwMode="auto">
              <a:xfrm>
                <a:off x="3332" y="192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x</a:t>
                </a:r>
              </a:p>
            </p:txBody>
          </p:sp>
          <p:sp>
            <p:nvSpPr>
              <p:cNvPr id="205863" name="Line 39"/>
              <p:cNvSpPr>
                <a:spLocks noChangeShapeType="1"/>
              </p:cNvSpPr>
              <p:nvPr/>
            </p:nvSpPr>
            <p:spPr bwMode="auto">
              <a:xfrm>
                <a:off x="3653" y="2873"/>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64" name="Text Box 40"/>
              <p:cNvSpPr txBox="1">
                <a:spLocks noChangeArrowheads="1"/>
              </p:cNvSpPr>
              <p:nvPr/>
            </p:nvSpPr>
            <p:spPr bwMode="auto">
              <a:xfrm>
                <a:off x="3139" y="2746"/>
                <a:ext cx="58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p=x+m</a:t>
                </a:r>
              </a:p>
            </p:txBody>
          </p:sp>
          <p:sp>
            <p:nvSpPr>
              <p:cNvPr id="205865" name="Text Box 41"/>
              <p:cNvSpPr txBox="1">
                <a:spLocks noChangeArrowheads="1"/>
              </p:cNvSpPr>
              <p:nvPr/>
            </p:nvSpPr>
            <p:spPr bwMode="auto">
              <a:xfrm>
                <a:off x="4165" y="1828"/>
                <a:ext cx="507" cy="25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eaLnBrk="1" hangingPunct="1">
                  <a:defRPr/>
                </a:pPr>
                <a:r>
                  <a:rPr lang="en-US" altLang="zh-CN" sz="2000">
                    <a:effectLst>
                      <a:outerShdw blurRad="38100" dist="38100" dir="2700000" algn="tl">
                        <a:srgbClr val="DDDDDD"/>
                      </a:outerShdw>
                    </a:effectLst>
                    <a:cs typeface="宋体" charset="0"/>
                  </a:rPr>
                  <a:t>a</a:t>
                </a:r>
                <a:r>
                  <a:rPr lang="zh-CN" sz="2000">
                    <a:effectLst>
                      <a:outerShdw blurRad="38100" dist="38100" dir="2700000" algn="tl">
                        <a:srgbClr val="DDDDDD"/>
                      </a:outerShdw>
                    </a:effectLst>
                    <a:cs typeface="宋体" charset="0"/>
                  </a:rPr>
                  <a:t>数组</a:t>
                </a:r>
                <a:endParaRPr lang="zh-CN" altLang="en-US" sz="2000">
                  <a:effectLst>
                    <a:outerShdw blurRad="38100" dist="38100" dir="2700000" algn="tl">
                      <a:srgbClr val="DDDDDD"/>
                    </a:outerShdw>
                  </a:effectLst>
                  <a:cs typeface="宋体" charset="0"/>
                </a:endParaRPr>
              </a:p>
            </p:txBody>
          </p:sp>
        </p:grpSp>
      </p:grpSp>
      <p:grpSp>
        <p:nvGrpSpPr>
          <p:cNvPr id="4" name="Group 42"/>
          <p:cNvGrpSpPr>
            <a:grpSpLocks/>
          </p:cNvGrpSpPr>
          <p:nvPr/>
        </p:nvGrpSpPr>
        <p:grpSpPr bwMode="auto">
          <a:xfrm>
            <a:off x="7821613" y="2560638"/>
            <a:ext cx="311150" cy="730250"/>
            <a:chOff x="4483" y="2861"/>
            <a:chExt cx="196" cy="460"/>
          </a:xfrm>
        </p:grpSpPr>
        <p:sp>
          <p:nvSpPr>
            <p:cNvPr id="205867" name="Text Box 43"/>
            <p:cNvSpPr txBox="1">
              <a:spLocks noChangeArrowheads="1"/>
            </p:cNvSpPr>
            <p:nvPr/>
          </p:nvSpPr>
          <p:spPr bwMode="auto">
            <a:xfrm>
              <a:off x="4483" y="286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6</a:t>
              </a:r>
            </a:p>
          </p:txBody>
        </p:sp>
        <p:sp>
          <p:nvSpPr>
            <p:cNvPr id="205868" name="Text Box 44"/>
            <p:cNvSpPr txBox="1">
              <a:spLocks noChangeArrowheads="1"/>
            </p:cNvSpPr>
            <p:nvPr/>
          </p:nvSpPr>
          <p:spPr bwMode="auto">
            <a:xfrm>
              <a:off x="4483" y="3071"/>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0</a:t>
              </a:r>
            </a:p>
          </p:txBody>
        </p:sp>
      </p:grpSp>
      <p:grpSp>
        <p:nvGrpSpPr>
          <p:cNvPr id="5" name="Group 45"/>
          <p:cNvGrpSpPr>
            <a:grpSpLocks/>
          </p:cNvGrpSpPr>
          <p:nvPr/>
        </p:nvGrpSpPr>
        <p:grpSpPr bwMode="auto">
          <a:xfrm>
            <a:off x="7821613" y="2225675"/>
            <a:ext cx="438150" cy="1400175"/>
            <a:chOff x="4483" y="2650"/>
            <a:chExt cx="276" cy="882"/>
          </a:xfrm>
        </p:grpSpPr>
        <p:sp>
          <p:nvSpPr>
            <p:cNvPr id="205870" name="Text Box 46"/>
            <p:cNvSpPr txBox="1">
              <a:spLocks noChangeArrowheads="1"/>
            </p:cNvSpPr>
            <p:nvPr/>
          </p:nvSpPr>
          <p:spPr bwMode="auto">
            <a:xfrm>
              <a:off x="4483" y="2650"/>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7</a:t>
              </a:r>
            </a:p>
          </p:txBody>
        </p:sp>
        <p:sp>
          <p:nvSpPr>
            <p:cNvPr id="205871" name="Text Box 47"/>
            <p:cNvSpPr txBox="1">
              <a:spLocks noChangeArrowheads="1"/>
            </p:cNvSpPr>
            <p:nvPr/>
          </p:nvSpPr>
          <p:spPr bwMode="auto">
            <a:xfrm>
              <a:off x="4483" y="3282"/>
              <a:ext cx="27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11</a:t>
              </a:r>
            </a:p>
          </p:txBody>
        </p:sp>
      </p:grpSp>
      <p:grpSp>
        <p:nvGrpSpPr>
          <p:cNvPr id="6" name="Group 48"/>
          <p:cNvGrpSpPr>
            <a:grpSpLocks/>
          </p:cNvGrpSpPr>
          <p:nvPr/>
        </p:nvGrpSpPr>
        <p:grpSpPr bwMode="auto">
          <a:xfrm>
            <a:off x="7821613" y="1890713"/>
            <a:ext cx="311150" cy="2070100"/>
            <a:chOff x="4483" y="2439"/>
            <a:chExt cx="196" cy="1304"/>
          </a:xfrm>
        </p:grpSpPr>
        <p:sp>
          <p:nvSpPr>
            <p:cNvPr id="205873" name="Text Box 49"/>
            <p:cNvSpPr txBox="1">
              <a:spLocks noChangeArrowheads="1"/>
            </p:cNvSpPr>
            <p:nvPr/>
          </p:nvSpPr>
          <p:spPr bwMode="auto">
            <a:xfrm>
              <a:off x="4483" y="2439"/>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5</a:t>
              </a:r>
            </a:p>
          </p:txBody>
        </p:sp>
        <p:sp>
          <p:nvSpPr>
            <p:cNvPr id="205874" name="Text Box 50"/>
            <p:cNvSpPr txBox="1">
              <a:spLocks noChangeArrowheads="1"/>
            </p:cNvSpPr>
            <p:nvPr/>
          </p:nvSpPr>
          <p:spPr bwMode="auto">
            <a:xfrm>
              <a:off x="4483" y="3493"/>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9</a:t>
              </a:r>
            </a:p>
          </p:txBody>
        </p:sp>
      </p:grpSp>
      <p:grpSp>
        <p:nvGrpSpPr>
          <p:cNvPr id="7" name="Group 51"/>
          <p:cNvGrpSpPr>
            <a:grpSpLocks/>
          </p:cNvGrpSpPr>
          <p:nvPr/>
        </p:nvGrpSpPr>
        <p:grpSpPr bwMode="auto">
          <a:xfrm>
            <a:off x="7821613" y="1555750"/>
            <a:ext cx="311150" cy="2740025"/>
            <a:chOff x="4483" y="2228"/>
            <a:chExt cx="196" cy="1726"/>
          </a:xfrm>
        </p:grpSpPr>
        <p:sp>
          <p:nvSpPr>
            <p:cNvPr id="205876" name="Text Box 52"/>
            <p:cNvSpPr txBox="1">
              <a:spLocks noChangeArrowheads="1"/>
            </p:cNvSpPr>
            <p:nvPr/>
          </p:nvSpPr>
          <p:spPr bwMode="auto">
            <a:xfrm>
              <a:off x="4483" y="2228"/>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4</a:t>
              </a:r>
            </a:p>
          </p:txBody>
        </p:sp>
        <p:sp>
          <p:nvSpPr>
            <p:cNvPr id="205877" name="Text Box 53"/>
            <p:cNvSpPr txBox="1">
              <a:spLocks noChangeArrowheads="1"/>
            </p:cNvSpPr>
            <p:nvPr/>
          </p:nvSpPr>
          <p:spPr bwMode="auto">
            <a:xfrm>
              <a:off x="4483" y="370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7</a:t>
              </a:r>
            </a:p>
          </p:txBody>
        </p:sp>
      </p:grpSp>
      <p:grpSp>
        <p:nvGrpSpPr>
          <p:cNvPr id="8" name="Group 54"/>
          <p:cNvGrpSpPr>
            <a:grpSpLocks/>
          </p:cNvGrpSpPr>
          <p:nvPr/>
        </p:nvGrpSpPr>
        <p:grpSpPr bwMode="auto">
          <a:xfrm>
            <a:off x="7821613" y="1220788"/>
            <a:ext cx="311150" cy="3408362"/>
            <a:chOff x="4483" y="2017"/>
            <a:chExt cx="196" cy="2147"/>
          </a:xfrm>
        </p:grpSpPr>
        <p:sp>
          <p:nvSpPr>
            <p:cNvPr id="205879" name="Text Box 55"/>
            <p:cNvSpPr txBox="1">
              <a:spLocks noChangeArrowheads="1"/>
            </p:cNvSpPr>
            <p:nvPr/>
          </p:nvSpPr>
          <p:spPr bwMode="auto">
            <a:xfrm>
              <a:off x="4483" y="2017"/>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2</a:t>
              </a:r>
            </a:p>
          </p:txBody>
        </p:sp>
        <p:sp>
          <p:nvSpPr>
            <p:cNvPr id="205880" name="Text Box 56"/>
            <p:cNvSpPr txBox="1">
              <a:spLocks noChangeArrowheads="1"/>
            </p:cNvSpPr>
            <p:nvPr/>
          </p:nvSpPr>
          <p:spPr bwMode="auto">
            <a:xfrm>
              <a:off x="4483" y="3914"/>
              <a:ext cx="196"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solidFill>
                    <a:schemeClr val="tx2"/>
                  </a:solidFill>
                  <a:effectLst>
                    <a:outerShdw blurRad="38100" dist="38100" dir="2700000" algn="tl">
                      <a:srgbClr val="C0C0C0"/>
                    </a:outerShdw>
                  </a:effectLst>
                </a:rPr>
                <a:t>3</a:t>
              </a:r>
            </a:p>
          </p:txBody>
        </p:sp>
      </p:grpSp>
      <p:grpSp>
        <p:nvGrpSpPr>
          <p:cNvPr id="9" name="Group 57"/>
          <p:cNvGrpSpPr>
            <a:grpSpLocks/>
          </p:cNvGrpSpPr>
          <p:nvPr/>
        </p:nvGrpSpPr>
        <p:grpSpPr bwMode="auto">
          <a:xfrm>
            <a:off x="6256338" y="1379538"/>
            <a:ext cx="763587" cy="2741612"/>
            <a:chOff x="3497" y="2117"/>
            <a:chExt cx="481" cy="1727"/>
          </a:xfrm>
        </p:grpSpPr>
        <p:grpSp>
          <p:nvGrpSpPr>
            <p:cNvPr id="98343" name="Group 58"/>
            <p:cNvGrpSpPr>
              <a:grpSpLocks/>
            </p:cNvGrpSpPr>
            <p:nvPr/>
          </p:nvGrpSpPr>
          <p:grpSpPr bwMode="auto">
            <a:xfrm>
              <a:off x="3509" y="2117"/>
              <a:ext cx="469" cy="250"/>
              <a:chOff x="3509" y="2228"/>
              <a:chExt cx="469" cy="250"/>
            </a:xfrm>
          </p:grpSpPr>
          <p:sp>
            <p:nvSpPr>
              <p:cNvPr id="205883" name="Line 59"/>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84" name="Text Box 60"/>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8344" name="Group 61"/>
            <p:cNvGrpSpPr>
              <a:grpSpLocks/>
            </p:cNvGrpSpPr>
            <p:nvPr/>
          </p:nvGrpSpPr>
          <p:grpSpPr bwMode="auto">
            <a:xfrm>
              <a:off x="3497" y="3594"/>
              <a:ext cx="477" cy="250"/>
              <a:chOff x="3486" y="3661"/>
              <a:chExt cx="477" cy="250"/>
            </a:xfrm>
          </p:grpSpPr>
          <p:sp>
            <p:nvSpPr>
              <p:cNvPr id="205886" name="Line 62"/>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87" name="Text Box 63"/>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grpSp>
        <p:nvGrpSpPr>
          <p:cNvPr id="12" name="Group 64"/>
          <p:cNvGrpSpPr>
            <a:grpSpLocks/>
          </p:cNvGrpSpPr>
          <p:nvPr/>
        </p:nvGrpSpPr>
        <p:grpSpPr bwMode="auto">
          <a:xfrm>
            <a:off x="6257925" y="2051050"/>
            <a:ext cx="766763" cy="1411288"/>
            <a:chOff x="3498" y="2540"/>
            <a:chExt cx="483" cy="889"/>
          </a:xfrm>
        </p:grpSpPr>
        <p:grpSp>
          <p:nvGrpSpPr>
            <p:cNvPr id="98337" name="Group 65"/>
            <p:cNvGrpSpPr>
              <a:grpSpLocks/>
            </p:cNvGrpSpPr>
            <p:nvPr/>
          </p:nvGrpSpPr>
          <p:grpSpPr bwMode="auto">
            <a:xfrm>
              <a:off x="3498" y="2540"/>
              <a:ext cx="469" cy="250"/>
              <a:chOff x="3509" y="2228"/>
              <a:chExt cx="469" cy="250"/>
            </a:xfrm>
          </p:grpSpPr>
          <p:sp>
            <p:nvSpPr>
              <p:cNvPr id="205890" name="Line 66"/>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91" name="Text Box 67"/>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8338" name="Group 68"/>
            <p:cNvGrpSpPr>
              <a:grpSpLocks/>
            </p:cNvGrpSpPr>
            <p:nvPr/>
          </p:nvGrpSpPr>
          <p:grpSpPr bwMode="auto">
            <a:xfrm>
              <a:off x="3504" y="3179"/>
              <a:ext cx="477" cy="250"/>
              <a:chOff x="3486" y="3661"/>
              <a:chExt cx="477" cy="250"/>
            </a:xfrm>
          </p:grpSpPr>
          <p:sp>
            <p:nvSpPr>
              <p:cNvPr id="205893" name="Line 69"/>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94" name="Text Box 70"/>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grpSp>
        <p:nvGrpSpPr>
          <p:cNvPr id="15" name="Group 71"/>
          <p:cNvGrpSpPr>
            <a:grpSpLocks/>
          </p:cNvGrpSpPr>
          <p:nvPr/>
        </p:nvGrpSpPr>
        <p:grpSpPr bwMode="auto">
          <a:xfrm>
            <a:off x="6251575" y="1708150"/>
            <a:ext cx="766763" cy="2082800"/>
            <a:chOff x="3494" y="2324"/>
            <a:chExt cx="483" cy="1312"/>
          </a:xfrm>
        </p:grpSpPr>
        <p:grpSp>
          <p:nvGrpSpPr>
            <p:cNvPr id="98331" name="Group 72"/>
            <p:cNvGrpSpPr>
              <a:grpSpLocks/>
            </p:cNvGrpSpPr>
            <p:nvPr/>
          </p:nvGrpSpPr>
          <p:grpSpPr bwMode="auto">
            <a:xfrm>
              <a:off x="3494" y="2324"/>
              <a:ext cx="469" cy="250"/>
              <a:chOff x="3509" y="2228"/>
              <a:chExt cx="469" cy="250"/>
            </a:xfrm>
          </p:grpSpPr>
          <p:sp>
            <p:nvSpPr>
              <p:cNvPr id="205897" name="Line 73"/>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898" name="Text Box 74"/>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nvGrpSpPr>
            <p:cNvPr id="98332" name="Group 75"/>
            <p:cNvGrpSpPr>
              <a:grpSpLocks/>
            </p:cNvGrpSpPr>
            <p:nvPr/>
          </p:nvGrpSpPr>
          <p:grpSpPr bwMode="auto">
            <a:xfrm>
              <a:off x="3500" y="3386"/>
              <a:ext cx="477" cy="250"/>
              <a:chOff x="3486" y="3661"/>
              <a:chExt cx="477" cy="250"/>
            </a:xfrm>
          </p:grpSpPr>
          <p:sp>
            <p:nvSpPr>
              <p:cNvPr id="205900" name="Line 76"/>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901" name="Text Box 77"/>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grpSp>
        <p:nvGrpSpPr>
          <p:cNvPr id="18" name="Group 78"/>
          <p:cNvGrpSpPr>
            <a:grpSpLocks/>
          </p:cNvGrpSpPr>
          <p:nvPr/>
        </p:nvGrpSpPr>
        <p:grpSpPr bwMode="auto">
          <a:xfrm>
            <a:off x="6267450" y="2501900"/>
            <a:ext cx="757238" cy="608013"/>
            <a:chOff x="3504" y="2824"/>
            <a:chExt cx="477" cy="383"/>
          </a:xfrm>
        </p:grpSpPr>
        <p:grpSp>
          <p:nvGrpSpPr>
            <p:cNvPr id="98325" name="Group 79"/>
            <p:cNvGrpSpPr>
              <a:grpSpLocks/>
            </p:cNvGrpSpPr>
            <p:nvPr/>
          </p:nvGrpSpPr>
          <p:grpSpPr bwMode="auto">
            <a:xfrm>
              <a:off x="3504" y="2957"/>
              <a:ext cx="477" cy="250"/>
              <a:chOff x="3486" y="3661"/>
              <a:chExt cx="477" cy="250"/>
            </a:xfrm>
          </p:grpSpPr>
          <p:sp>
            <p:nvSpPr>
              <p:cNvPr id="205904" name="Line 80"/>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905" name="Text Box 81"/>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nvGrpSpPr>
            <p:cNvPr id="98326" name="Group 82"/>
            <p:cNvGrpSpPr>
              <a:grpSpLocks/>
            </p:cNvGrpSpPr>
            <p:nvPr/>
          </p:nvGrpSpPr>
          <p:grpSpPr bwMode="auto">
            <a:xfrm>
              <a:off x="3506" y="2824"/>
              <a:ext cx="469" cy="250"/>
              <a:chOff x="3509" y="2228"/>
              <a:chExt cx="469" cy="250"/>
            </a:xfrm>
          </p:grpSpPr>
          <p:sp>
            <p:nvSpPr>
              <p:cNvPr id="205907" name="Line 83"/>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908" name="Text Box 84"/>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grpSp>
        <p:nvGrpSpPr>
          <p:cNvPr id="21" name="Group 85"/>
          <p:cNvGrpSpPr>
            <a:grpSpLocks/>
          </p:cNvGrpSpPr>
          <p:nvPr/>
        </p:nvGrpSpPr>
        <p:grpSpPr bwMode="auto">
          <a:xfrm>
            <a:off x="6278563" y="1173163"/>
            <a:ext cx="752475" cy="3295650"/>
            <a:chOff x="3511" y="1987"/>
            <a:chExt cx="474" cy="2076"/>
          </a:xfrm>
        </p:grpSpPr>
        <p:grpSp>
          <p:nvGrpSpPr>
            <p:cNvPr id="98319" name="Group 86"/>
            <p:cNvGrpSpPr>
              <a:grpSpLocks/>
            </p:cNvGrpSpPr>
            <p:nvPr/>
          </p:nvGrpSpPr>
          <p:grpSpPr bwMode="auto">
            <a:xfrm>
              <a:off x="3516" y="3813"/>
              <a:ext cx="469" cy="250"/>
              <a:chOff x="3516" y="3813"/>
              <a:chExt cx="469" cy="250"/>
            </a:xfrm>
          </p:grpSpPr>
          <p:sp>
            <p:nvSpPr>
              <p:cNvPr id="205911" name="Line 87"/>
              <p:cNvSpPr>
                <a:spLocks noChangeShapeType="1"/>
              </p:cNvSpPr>
              <p:nvPr/>
            </p:nvSpPr>
            <p:spPr bwMode="auto">
              <a:xfrm>
                <a:off x="3652" y="3940"/>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912" name="Text Box 88"/>
              <p:cNvSpPr txBox="1">
                <a:spLocks noChangeArrowheads="1"/>
              </p:cNvSpPr>
              <p:nvPr/>
            </p:nvSpPr>
            <p:spPr bwMode="auto">
              <a:xfrm>
                <a:off x="3516" y="3813"/>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j</a:t>
                </a:r>
              </a:p>
            </p:txBody>
          </p:sp>
        </p:grpSp>
        <p:grpSp>
          <p:nvGrpSpPr>
            <p:cNvPr id="98320" name="Group 89"/>
            <p:cNvGrpSpPr>
              <a:grpSpLocks/>
            </p:cNvGrpSpPr>
            <p:nvPr/>
          </p:nvGrpSpPr>
          <p:grpSpPr bwMode="auto">
            <a:xfrm>
              <a:off x="3511" y="1987"/>
              <a:ext cx="469" cy="250"/>
              <a:chOff x="3516" y="3813"/>
              <a:chExt cx="469" cy="250"/>
            </a:xfrm>
          </p:grpSpPr>
          <p:sp>
            <p:nvSpPr>
              <p:cNvPr id="205914" name="Line 90"/>
              <p:cNvSpPr>
                <a:spLocks noChangeShapeType="1"/>
              </p:cNvSpPr>
              <p:nvPr/>
            </p:nvSpPr>
            <p:spPr bwMode="auto">
              <a:xfrm>
                <a:off x="3652" y="3940"/>
                <a:ext cx="333" cy="0"/>
              </a:xfrm>
              <a:prstGeom prst="line">
                <a:avLst/>
              </a:prstGeom>
              <a:noFill/>
              <a:ln w="9525">
                <a:solidFill>
                  <a:schemeClr val="tx1"/>
                </a:solidFill>
                <a:round/>
                <a:headEnd/>
                <a:tailEnd type="triangle" w="med" len="med"/>
              </a:ln>
              <a:effectLst/>
            </p:spPr>
            <p:txBody>
              <a:bodyPr wrap="none" anchor="ctr"/>
              <a:lstStyle/>
              <a:p>
                <a:pPr>
                  <a:defRPr/>
                </a:pPr>
                <a:endParaRPr lang="zh-CN" altLang="en-US">
                  <a:latin typeface="Times New Roman" pitchFamily="18" charset="0"/>
                  <a:ea typeface="+mn-ea"/>
                </a:endParaRPr>
              </a:p>
            </p:txBody>
          </p:sp>
          <p:sp>
            <p:nvSpPr>
              <p:cNvPr id="205915" name="Text Box 91"/>
              <p:cNvSpPr txBox="1">
                <a:spLocks noChangeArrowheads="1"/>
              </p:cNvSpPr>
              <p:nvPr/>
            </p:nvSpPr>
            <p:spPr bwMode="auto">
              <a:xfrm>
                <a:off x="3516" y="3813"/>
                <a:ext cx="160" cy="250"/>
              </a:xfrm>
              <a:prstGeom prst="rect">
                <a:avLst/>
              </a:prstGeom>
              <a:noFill/>
              <a:ln w="9525">
                <a:no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en-US" altLang="zh-CN" sz="2000">
                    <a:effectLst>
                      <a:outerShdw blurRad="38100" dist="38100" dir="2700000" algn="tl">
                        <a:srgbClr val="C0C0C0"/>
                      </a:outerShdw>
                    </a:effectLst>
                  </a:rPr>
                  <a:t>i</a:t>
                </a:r>
              </a:p>
            </p:txBody>
          </p:sp>
        </p:grpSp>
      </p:grpSp>
      <p:sp>
        <p:nvSpPr>
          <p:cNvPr id="93" name="Rectangle 2"/>
          <p:cNvSpPr txBox="1">
            <a:spLocks noChangeArrowheads="1"/>
          </p:cNvSpPr>
          <p:nvPr/>
        </p:nvSpPr>
        <p:spPr>
          <a:xfrm>
            <a:off x="681038" y="333375"/>
            <a:ext cx="7797800" cy="839788"/>
          </a:xfrm>
          <a:prstGeom prst="rect">
            <a:avLst/>
          </a:prstGeom>
        </p:spPr>
        <p:txBody>
          <a:bodyPr/>
          <a:lstStyle/>
          <a:p>
            <a:pPr algn="ctr">
              <a:lnSpc>
                <a:spcPct val="85000"/>
              </a:lnSpc>
              <a:defRPr/>
            </a:pPr>
            <a:r>
              <a:rPr lang="zh-CN" altLang="en-US" sz="4400" b="1" i="1" kern="0" dirty="0">
                <a:solidFill>
                  <a:srgbClr val="0000FF"/>
                </a:solidFill>
                <a:effectLst>
                  <a:outerShdw blurRad="38100" dist="38100" dir="2700000" algn="tl">
                    <a:srgbClr val="C0C0C0"/>
                  </a:outerShdw>
                </a:effectLst>
                <a:latin typeface="+mj-lt"/>
                <a:ea typeface="+mj-ea"/>
                <a:cs typeface="+mj-cs"/>
              </a:rPr>
              <a:t>例 逆序存放</a:t>
            </a:r>
          </a:p>
        </p:txBody>
      </p:sp>
      <p:sp>
        <p:nvSpPr>
          <p:cNvPr id="3" name="日期占位符 2"/>
          <p:cNvSpPr>
            <a:spLocks noGrp="1"/>
          </p:cNvSpPr>
          <p:nvPr>
            <p:ph type="dt" sz="half" idx="10"/>
          </p:nvPr>
        </p:nvSpPr>
        <p:spPr/>
        <p:txBody>
          <a:bodyPr/>
          <a:lstStyle/>
          <a:p>
            <a:fld id="{A7B42671-8B3A-D847-9C72-B2AFE00700F7}" type="datetime1">
              <a:rPr lang="zh-CN" altLang="en-US" smtClean="0"/>
              <a:t>2020/12/1</a:t>
            </a:fld>
            <a:endParaRPr lang="en-US"/>
          </a:p>
        </p:txBody>
      </p:sp>
      <p:sp>
        <p:nvSpPr>
          <p:cNvPr id="10" name="幻灯片编号占位符 9"/>
          <p:cNvSpPr>
            <a:spLocks noGrp="1"/>
          </p:cNvSpPr>
          <p:nvPr>
            <p:ph type="sldNum" sz="quarter" idx="12"/>
          </p:nvPr>
        </p:nvSpPr>
        <p:spPr/>
        <p:txBody>
          <a:bodyPr/>
          <a:lstStyle/>
          <a:p>
            <a:fld id="{4FAB73BC-B049-4115-A692-8D63A059BFB8}" type="slidenum">
              <a:rPr lang="en-US" smtClean="0"/>
              <a:t>83</a:t>
            </a:fld>
            <a:endParaRPr lang="en-US"/>
          </a:p>
        </p:txBody>
      </p:sp>
    </p:spTree>
    <p:extLst>
      <p:ext uri="{BB962C8B-B14F-4D97-AF65-F5344CB8AC3E}">
        <p14:creationId xmlns:p14="http://schemas.microsoft.com/office/powerpoint/2010/main" val="1456140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8"/>
                                        </p:tgtEl>
                                        <p:attrNameLst>
                                          <p:attrName>style.visibility</p:attrName>
                                        </p:attrNameLst>
                                      </p:cBhvr>
                                      <p:to>
                                        <p:strVal val="visible"/>
                                      </p:to>
                                    </p:set>
                                    <p:anim calcmode="lin" valueType="num">
                                      <p:cBhvr additive="base">
                                        <p:cTn id="7" dur="500" fill="hold"/>
                                        <p:tgtEl>
                                          <p:spTgt spid="205828"/>
                                        </p:tgtEl>
                                        <p:attrNameLst>
                                          <p:attrName>ppt_x</p:attrName>
                                        </p:attrNameLst>
                                      </p:cBhvr>
                                      <p:tavLst>
                                        <p:tav tm="0">
                                          <p:val>
                                            <p:strVal val="0-#ppt_w/2"/>
                                          </p:val>
                                        </p:tav>
                                        <p:tav tm="100000">
                                          <p:val>
                                            <p:strVal val="#ppt_x"/>
                                          </p:val>
                                        </p:tav>
                                      </p:tavLst>
                                    </p:anim>
                                    <p:anim calcmode="lin" valueType="num">
                                      <p:cBhvr additive="base">
                                        <p:cTn id="8" dur="500" fill="hold"/>
                                        <p:tgtEl>
                                          <p:spTgt spid="2058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out)">
                                      <p:cBhvr>
                                        <p:cTn id="31" dur="500"/>
                                        <p:tgtEl>
                                          <p:spTgt spid="7"/>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ox(out)">
                                      <p:cBhvr>
                                        <p:cTn id="40" dur="500"/>
                                        <p:tgtEl>
                                          <p:spTgt spid="6"/>
                                        </p:tgtEl>
                                      </p:cBhvr>
                                    </p:animEffect>
                                  </p:childTnLst>
                                  <p:subTnLst>
                                    <p:audio>
                                      <p:cMediaNode>
                                        <p:cTn display="0" masterRel="sameClick">
                                          <p:stCondLst>
                                            <p:cond evt="begin" delay="0">
                                              <p:tn val="38"/>
                                            </p:cond>
                                          </p:stCondLst>
                                          <p:endCondLst>
                                            <p:cond evt="onStopAudio" delay="0">
                                              <p:tgtEl>
                                                <p:sldTgt/>
                                              </p:tgtEl>
                                            </p:cond>
                                          </p:endCondLst>
                                        </p:cTn>
                                        <p:tgtEl>
                                          <p:sndTgt r:embed="rId4"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4"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ox(out)">
                                      <p:cBhvr>
                                        <p:cTn id="49" dur="500"/>
                                        <p:tgtEl>
                                          <p:spTgt spid="5"/>
                                        </p:tgtEl>
                                      </p:cBhvr>
                                    </p:animEffect>
                                  </p:childTnLst>
                                  <p:subTnLst>
                                    <p:audio>
                                      <p:cMediaNode>
                                        <p:cTn display="0" masterRel="sameClick">
                                          <p:stCondLst>
                                            <p:cond evt="begin" delay="0">
                                              <p:tn val="47"/>
                                            </p:cond>
                                          </p:stCondLst>
                                          <p:endCondLst>
                                            <p:cond evt="onStopAudio" delay="0">
                                              <p:tgtEl>
                                                <p:sldTgt/>
                                              </p:tgtEl>
                                            </p:cond>
                                          </p:endCondLst>
                                        </p:cTn>
                                        <p:tgtEl>
                                          <p:sndTgt r:embed="rId4"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ox(out)">
                                      <p:cBhvr>
                                        <p:cTn id="58" dur="500"/>
                                        <p:tgtEl>
                                          <p:spTgt spid="4"/>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p:cNvSpPr txBox="1">
            <a:spLocks noChangeArrowheads="1"/>
          </p:cNvSpPr>
          <p:nvPr/>
        </p:nvSpPr>
        <p:spPr bwMode="auto">
          <a:xfrm>
            <a:off x="228600" y="882650"/>
            <a:ext cx="5943600" cy="5632450"/>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chemeClr val="accent2"/>
                </a:solidFill>
                <a:effectLst>
                  <a:outerShdw blurRad="38100" dist="38100" dir="2700000" algn="tl">
                    <a:srgbClr val="000000"/>
                  </a:outerShdw>
                </a:effectLst>
                <a:latin typeface="Arial" charset="0"/>
              </a:rPr>
              <a:t>void inv(int *x, int n)</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t,*i,*j,*p,m=(n-1)/2;</a:t>
            </a:r>
          </a:p>
          <a:p>
            <a:r>
              <a:rPr kumimoji="0" lang="en-US" altLang="zh-CN">
                <a:effectLst>
                  <a:outerShdw blurRad="38100" dist="38100" dir="2700000" algn="tl">
                    <a:srgbClr val="FFFFFF"/>
                  </a:outerShdw>
                </a:effectLst>
                <a:latin typeface="Arial" charset="0"/>
              </a:rPr>
              <a:t>    i=x;  j=x+n-1;  p=x+m;</a:t>
            </a:r>
          </a:p>
          <a:p>
            <a:r>
              <a:rPr kumimoji="0" lang="en-US" altLang="zh-CN">
                <a:effectLst>
                  <a:outerShdw blurRad="38100" dist="38100" dir="2700000" algn="tl">
                    <a:srgbClr val="FFFFFF"/>
                  </a:outerShdw>
                </a:effectLst>
                <a:latin typeface="Arial" charset="0"/>
              </a:rPr>
              <a:t>    for(;i&lt;=p;i++,j--)</a:t>
            </a:r>
          </a:p>
          <a:p>
            <a:r>
              <a:rPr kumimoji="0" lang="en-US" altLang="zh-CN">
                <a:effectLst>
                  <a:outerShdw blurRad="38100" dist="38100" dir="2700000" algn="tl">
                    <a:srgbClr val="FFFFFF"/>
                  </a:outerShdw>
                </a:effectLst>
                <a:latin typeface="Arial" charset="0"/>
              </a:rPr>
              <a:t>    {  t=*i;  *i=*j;  *j=t; }</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i,a[10],</a:t>
            </a:r>
            <a:r>
              <a:rPr kumimoji="0" lang="en-US" altLang="zh-CN">
                <a:solidFill>
                  <a:schemeClr val="accent2"/>
                </a:solidFill>
                <a:effectLst>
                  <a:outerShdw blurRad="38100" dist="38100" dir="2700000" algn="tl">
                    <a:srgbClr val="000000"/>
                  </a:outerShdw>
                </a:effectLst>
                <a:latin typeface="Arial" charset="0"/>
              </a:rPr>
              <a:t>*p=a</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for(i=0;i&lt;10;i++,</a:t>
            </a:r>
            <a:r>
              <a:rPr kumimoji="0" lang="en-US" altLang="zh-CN">
                <a:solidFill>
                  <a:schemeClr val="accent2"/>
                </a:solidFill>
                <a:effectLst>
                  <a:outerShdw blurRad="38100" dist="38100" dir="2700000" algn="tl">
                    <a:srgbClr val="000000"/>
                  </a:outerShdw>
                </a:effectLst>
                <a:latin typeface="Arial" charset="0"/>
              </a:rPr>
              <a:t>p++)</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scanf(“%d”,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p=a;</a:t>
            </a:r>
            <a:r>
              <a:rPr kumimoji="0" lang="en-US" altLang="zh-CN">
                <a:effectLst>
                  <a:outerShdw blurRad="38100" dist="38100" dir="2700000" algn="tl">
                    <a:srgbClr val="FFFFFF"/>
                  </a:outerShdw>
                </a:effectLst>
                <a:latin typeface="Arial" charset="0"/>
              </a:rPr>
              <a:t>      </a:t>
            </a:r>
            <a:r>
              <a:rPr kumimoji="0" lang="en-US" altLang="zh-CN">
                <a:solidFill>
                  <a:schemeClr val="accent2"/>
                </a:solidFill>
                <a:effectLst>
                  <a:outerShdw blurRad="38100" dist="38100" dir="2700000" algn="tl">
                    <a:srgbClr val="000000"/>
                  </a:outerShdw>
                </a:effectLst>
                <a:latin typeface="Arial" charset="0"/>
              </a:rPr>
              <a:t>inv(p,10);</a:t>
            </a:r>
          </a:p>
          <a:p>
            <a:r>
              <a:rPr kumimoji="0" lang="en-US" altLang="zh-CN">
                <a:effectLst>
                  <a:outerShdw blurRad="38100" dist="38100" dir="2700000" algn="tl">
                    <a:srgbClr val="FFFFFF"/>
                  </a:outerShdw>
                </a:effectLst>
                <a:latin typeface="Arial" charset="0"/>
              </a:rPr>
              <a:t>    printf("The array has been reverted:\n");</a:t>
            </a:r>
          </a:p>
          <a:p>
            <a:r>
              <a:rPr kumimoji="0" lang="en-US" altLang="zh-CN">
                <a:effectLst>
                  <a:outerShdw blurRad="38100" dist="38100" dir="2700000" algn="tl">
                    <a:srgbClr val="FFFFFF"/>
                  </a:outerShdw>
                </a:effectLst>
                <a:latin typeface="Arial" charset="0"/>
              </a:rPr>
              <a:t>    for(p=a;p&lt;a+10;p++)</a:t>
            </a:r>
          </a:p>
          <a:p>
            <a:r>
              <a:rPr kumimoji="0" lang="en-US" altLang="zh-CN">
                <a:effectLst>
                  <a:outerShdw blurRad="38100" dist="38100" dir="2700000" algn="tl">
                    <a:srgbClr val="FFFFFF"/>
                  </a:outerShdw>
                </a:effectLst>
                <a:latin typeface="Arial" charset="0"/>
              </a:rPr>
              <a:t>       printf(“%d”,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a:t>
            </a:r>
          </a:p>
        </p:txBody>
      </p:sp>
      <p:sp>
        <p:nvSpPr>
          <p:cNvPr id="206852" name="AutoShape 4"/>
          <p:cNvSpPr>
            <a:spLocks noChangeArrowheads="1"/>
          </p:cNvSpPr>
          <p:nvPr/>
        </p:nvSpPr>
        <p:spPr bwMode="auto">
          <a:xfrm>
            <a:off x="5561013" y="4421188"/>
            <a:ext cx="3016250" cy="434975"/>
          </a:xfrm>
          <a:prstGeom prst="wedgeRectCallout">
            <a:avLst>
              <a:gd name="adj1" fmla="val -65903"/>
              <a:gd name="adj2" fmla="val 35037"/>
            </a:avLst>
          </a:prstGeom>
          <a:solidFill>
            <a:schemeClr val="bg1"/>
          </a:solidFill>
          <a:ln w="38100">
            <a:solidFill>
              <a:srgbClr val="990000"/>
            </a:solidFill>
            <a:miter lim="800000"/>
            <a:headEnd/>
            <a:tailEnd/>
          </a:ln>
          <a:effectLst/>
        </p:spPr>
        <p:txBody>
          <a:bodyPr wrap="none">
            <a:spAutoFit/>
          </a:bodyPr>
          <a:lstStyle/>
          <a:p>
            <a:pPr eaLnBrk="1" hangingPunct="1">
              <a:defRPr/>
            </a:pPr>
            <a:r>
              <a:rPr lang="zh-CN" sz="2000" b="1">
                <a:solidFill>
                  <a:srgbClr val="000099"/>
                </a:solidFill>
                <a:effectLst>
                  <a:outerShdw blurRad="38100" dist="38100" dir="2700000" algn="tl">
                    <a:srgbClr val="DDDDDD"/>
                  </a:outerShdw>
                </a:effectLst>
                <a:cs typeface="宋体" charset="0"/>
              </a:rPr>
              <a:t>实参与形参均用指针变量</a:t>
            </a:r>
            <a:endParaRPr lang="zh-CN" altLang="en-US" sz="2000" b="1">
              <a:solidFill>
                <a:srgbClr val="000099"/>
              </a:solidFill>
              <a:effectLst>
                <a:outerShdw blurRad="38100" dist="38100" dir="2700000" algn="tl">
                  <a:srgbClr val="DDDDDD"/>
                </a:outerShdw>
              </a:effectLst>
              <a:cs typeface="宋体" charset="0"/>
            </a:endParaRPr>
          </a:p>
        </p:txBody>
      </p:sp>
      <p:sp>
        <p:nvSpPr>
          <p:cNvPr id="6" name="Rectangle 2"/>
          <p:cNvSpPr txBox="1">
            <a:spLocks noChangeArrowheads="1"/>
          </p:cNvSpPr>
          <p:nvPr/>
        </p:nvSpPr>
        <p:spPr>
          <a:xfrm>
            <a:off x="681038" y="333375"/>
            <a:ext cx="7797800" cy="839788"/>
          </a:xfrm>
          <a:prstGeom prst="rect">
            <a:avLst/>
          </a:prstGeom>
        </p:spPr>
        <p:txBody>
          <a:bodyPr/>
          <a:lstStyle/>
          <a:p>
            <a:pPr algn="ctr">
              <a:lnSpc>
                <a:spcPct val="85000"/>
              </a:lnSpc>
              <a:defRPr/>
            </a:pPr>
            <a:r>
              <a:rPr lang="zh-CN" altLang="en-US" sz="4400" b="1" i="1" kern="0" dirty="0">
                <a:solidFill>
                  <a:srgbClr val="0000FF"/>
                </a:solidFill>
                <a:effectLst>
                  <a:outerShdw blurRad="38100" dist="38100" dir="2700000" algn="tl">
                    <a:srgbClr val="C0C0C0"/>
                  </a:outerShdw>
                </a:effectLst>
                <a:latin typeface="+mj-lt"/>
                <a:ea typeface="+mj-ea"/>
                <a:cs typeface="+mj-cs"/>
              </a:rPr>
              <a:t>例 逆序存放</a:t>
            </a:r>
          </a:p>
        </p:txBody>
      </p:sp>
      <p:sp>
        <p:nvSpPr>
          <p:cNvPr id="2" name="日期占位符 1"/>
          <p:cNvSpPr>
            <a:spLocks noGrp="1"/>
          </p:cNvSpPr>
          <p:nvPr>
            <p:ph type="dt" sz="half" idx="10"/>
          </p:nvPr>
        </p:nvSpPr>
        <p:spPr/>
        <p:txBody>
          <a:bodyPr/>
          <a:lstStyle/>
          <a:p>
            <a:fld id="{3483B8DD-E1D3-8E44-86E4-49545B2FAB98}"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84</a:t>
            </a:fld>
            <a:endParaRPr lang="en-US"/>
          </a:p>
        </p:txBody>
      </p:sp>
    </p:spTree>
    <p:extLst>
      <p:ext uri="{BB962C8B-B14F-4D97-AF65-F5344CB8AC3E}">
        <p14:creationId xmlns:p14="http://schemas.microsoft.com/office/powerpoint/2010/main" val="1187795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 calcmode="lin" valueType="num">
                                      <p:cBhvr additive="base">
                                        <p:cTn id="7" dur="500" fill="hold"/>
                                        <p:tgtEl>
                                          <p:spTgt spid="206852"/>
                                        </p:tgtEl>
                                        <p:attrNameLst>
                                          <p:attrName>ppt_x</p:attrName>
                                        </p:attrNameLst>
                                      </p:cBhvr>
                                      <p:tavLst>
                                        <p:tav tm="0">
                                          <p:val>
                                            <p:strVal val="0-#ppt_w/2"/>
                                          </p:val>
                                        </p:tav>
                                        <p:tav tm="100000">
                                          <p:val>
                                            <p:strVal val="#ppt_x"/>
                                          </p:val>
                                        </p:tav>
                                      </p:tavLst>
                                    </p:anim>
                                    <p:anim calcmode="lin" valueType="num">
                                      <p:cBhvr additive="base">
                                        <p:cTn id="8" dur="500" fill="hold"/>
                                        <p:tgtEl>
                                          <p:spTgt spid="2068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Text Box 3"/>
          <p:cNvSpPr txBox="1">
            <a:spLocks noChangeArrowheads="1"/>
          </p:cNvSpPr>
          <p:nvPr/>
        </p:nvSpPr>
        <p:spPr bwMode="auto">
          <a:xfrm>
            <a:off x="400050" y="885825"/>
            <a:ext cx="5943600" cy="6002338"/>
          </a:xfrm>
          <a:prstGeom prst="rect">
            <a:avLst/>
          </a:prstGeom>
          <a:solidFill>
            <a:srgbClr val="E1FFF7"/>
          </a:solidFill>
          <a:ln w="38100">
            <a:solidFill>
              <a:srgbClr val="008000"/>
            </a:solidFill>
            <a:miter lim="800000"/>
            <a:headEnd type="none" w="lg" len="lg"/>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a:solidFill>
                  <a:srgbClr val="0000FF"/>
                </a:solidFill>
                <a:effectLst>
                  <a:outerShdw blurRad="38100" dist="38100" dir="2700000" algn="tl">
                    <a:srgbClr val="000000"/>
                  </a:outerShdw>
                </a:effectLst>
                <a:latin typeface="Arial" charset="0"/>
              </a:rPr>
              <a:t>void inv(int  x[], int n)</a:t>
            </a:r>
            <a:endParaRPr kumimoji="0" lang="en-US" altLang="zh-CN">
              <a:effectLst>
                <a:outerShdw blurRad="38100" dist="38100" dir="2700000" algn="tl">
                  <a:srgbClr val="FFFFFF"/>
                </a:outerShdw>
              </a:effectLst>
              <a:latin typeface="Arial" charset="0"/>
            </a:endParaRPr>
          </a:p>
          <a:p>
            <a:r>
              <a:rPr kumimoji="0" lang="en-US" altLang="zh-CN">
                <a:effectLst>
                  <a:outerShdw blurRad="38100" dist="38100" dir="2700000" algn="tl">
                    <a:srgbClr val="FFFFFF"/>
                  </a:outerShdw>
                </a:effectLst>
                <a:latin typeface="Arial" charset="0"/>
              </a:rPr>
              <a:t>{   int t,i,j,m=(n-1)/2;</a:t>
            </a:r>
          </a:p>
          <a:p>
            <a:r>
              <a:rPr kumimoji="0" lang="en-US" altLang="zh-CN">
                <a:effectLst>
                  <a:outerShdw blurRad="38100" dist="38100" dir="2700000" algn="tl">
                    <a:srgbClr val="FFFFFF"/>
                  </a:outerShdw>
                </a:effectLst>
                <a:latin typeface="Arial" charset="0"/>
              </a:rPr>
              <a:t>    for(i=0;i&lt;=m;i++)</a:t>
            </a:r>
          </a:p>
          <a:p>
            <a:r>
              <a:rPr kumimoji="0" lang="en-US" altLang="zh-CN">
                <a:effectLst>
                  <a:outerShdw blurRad="38100" dist="38100" dir="2700000" algn="tl">
                    <a:srgbClr val="FFFFFF"/>
                  </a:outerShdw>
                </a:effectLst>
                <a:latin typeface="Arial" charset="0"/>
              </a:rPr>
              <a:t>    {    j=n-1-i;</a:t>
            </a:r>
          </a:p>
          <a:p>
            <a:r>
              <a:rPr kumimoji="0" lang="en-US" altLang="zh-CN">
                <a:effectLst>
                  <a:outerShdw blurRad="38100" dist="38100" dir="2700000" algn="tl">
                    <a:srgbClr val="FFFFFF"/>
                  </a:outerShdw>
                </a:effectLst>
                <a:latin typeface="Arial" charset="0"/>
              </a:rPr>
              <a:t>         t=x[i];  x[i]=x[j];  x[j]=t;</a:t>
            </a:r>
          </a:p>
          <a:p>
            <a:r>
              <a:rPr kumimoji="0" lang="en-US" altLang="zh-CN">
                <a:effectLst>
                  <a:outerShdw blurRad="38100" dist="38100" dir="2700000" algn="tl">
                    <a:srgbClr val="FFFFFF"/>
                  </a:outerShdw>
                </a:effectLst>
                <a:latin typeface="Arial" charset="0"/>
              </a:rPr>
              <a:t>    }</a:t>
            </a:r>
          </a:p>
          <a:p>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int main()</a:t>
            </a:r>
          </a:p>
          <a:p>
            <a:r>
              <a:rPr kumimoji="0" lang="en-US" altLang="zh-CN">
                <a:effectLst>
                  <a:outerShdw blurRad="38100" dist="38100" dir="2700000" algn="tl">
                    <a:srgbClr val="FFFFFF"/>
                  </a:outerShdw>
                </a:effectLst>
                <a:latin typeface="Arial" charset="0"/>
              </a:rPr>
              <a:t>{   int i,a[10],*p=a;</a:t>
            </a:r>
          </a:p>
          <a:p>
            <a:r>
              <a:rPr kumimoji="0" lang="en-US" altLang="zh-CN">
                <a:effectLst>
                  <a:outerShdw blurRad="38100" dist="38100" dir="2700000" algn="tl">
                    <a:srgbClr val="FFFFFF"/>
                  </a:outerShdw>
                </a:effectLst>
                <a:latin typeface="Arial" charset="0"/>
              </a:rPr>
              <a:t>     for(i=0;i&lt;10;i++,p++)</a:t>
            </a:r>
          </a:p>
          <a:p>
            <a:r>
              <a:rPr kumimoji="0" lang="en-US" altLang="zh-CN">
                <a:effectLst>
                  <a:outerShdw blurRad="38100" dist="38100" dir="2700000" algn="tl">
                    <a:srgbClr val="FFFFFF"/>
                  </a:outerShdw>
                </a:effectLst>
                <a:latin typeface="Arial" charset="0"/>
              </a:rPr>
              <a:t>       scanf(“%d”,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    </a:t>
            </a:r>
          </a:p>
          <a:p>
            <a:r>
              <a:rPr kumimoji="0" lang="en-US" altLang="zh-CN">
                <a:solidFill>
                  <a:schemeClr val="accent2"/>
                </a:solidFill>
                <a:effectLst>
                  <a:outerShdw blurRad="38100" dist="38100" dir="2700000" algn="tl">
                    <a:srgbClr val="000000"/>
                  </a:outerShdw>
                </a:effectLst>
                <a:latin typeface="Arial" charset="0"/>
              </a:rPr>
              <a:t>     p=a;</a:t>
            </a:r>
            <a:r>
              <a:rPr kumimoji="0" lang="en-US" altLang="zh-CN">
                <a:effectLst>
                  <a:outerShdw blurRad="38100" dist="38100" dir="2700000" algn="tl">
                    <a:srgbClr val="FFFFFF"/>
                  </a:outerShdw>
                </a:effectLst>
                <a:latin typeface="Arial" charset="0"/>
              </a:rPr>
              <a:t>      </a:t>
            </a:r>
            <a:r>
              <a:rPr kumimoji="0" lang="en-US" altLang="zh-CN">
                <a:solidFill>
                  <a:srgbClr val="0000FF"/>
                </a:solidFill>
                <a:effectLst>
                  <a:outerShdw blurRad="38100" dist="38100" dir="2700000" algn="tl">
                    <a:srgbClr val="000000"/>
                  </a:outerShdw>
                </a:effectLst>
                <a:latin typeface="Arial" charset="0"/>
              </a:rPr>
              <a:t>inv(p,10);</a:t>
            </a:r>
          </a:p>
          <a:p>
            <a:r>
              <a:rPr kumimoji="0" lang="en-US" altLang="zh-CN">
                <a:effectLst>
                  <a:outerShdw blurRad="38100" dist="38100" dir="2700000" algn="tl">
                    <a:srgbClr val="FFFFFF"/>
                  </a:outerShdw>
                </a:effectLst>
                <a:latin typeface="Arial" charset="0"/>
              </a:rPr>
              <a:t>    printf("The array has been reverted:\n");</a:t>
            </a:r>
          </a:p>
          <a:p>
            <a:r>
              <a:rPr kumimoji="0" lang="en-US" altLang="zh-CN">
                <a:effectLst>
                  <a:outerShdw blurRad="38100" dist="38100" dir="2700000" algn="tl">
                    <a:srgbClr val="FFFFFF"/>
                  </a:outerShdw>
                </a:effectLst>
                <a:latin typeface="Arial" charset="0"/>
              </a:rPr>
              <a:t>    for(p=arr;p&lt;arr+10;p++)</a:t>
            </a:r>
          </a:p>
          <a:p>
            <a:r>
              <a:rPr kumimoji="0" lang="en-US" altLang="zh-CN">
                <a:effectLst>
                  <a:outerShdw blurRad="38100" dist="38100" dir="2700000" algn="tl">
                    <a:srgbClr val="FFFFFF"/>
                  </a:outerShdw>
                </a:effectLst>
                <a:latin typeface="Arial" charset="0"/>
              </a:rPr>
              <a:t>       printf(“%d”,</a:t>
            </a:r>
            <a:r>
              <a:rPr kumimoji="0" lang="en-US" altLang="zh-CN">
                <a:solidFill>
                  <a:schemeClr val="accent2"/>
                </a:solidFill>
                <a:effectLst>
                  <a:outerShdw blurRad="38100" dist="38100" dir="2700000" algn="tl">
                    <a:srgbClr val="000000"/>
                  </a:outerShdw>
                </a:effectLst>
                <a:latin typeface="Arial" charset="0"/>
              </a:rPr>
              <a:t>*p)</a:t>
            </a:r>
            <a:r>
              <a:rPr kumimoji="0" lang="en-US" altLang="zh-CN">
                <a:effectLst>
                  <a:outerShdw blurRad="38100" dist="38100" dir="2700000" algn="tl">
                    <a:srgbClr val="FFFFFF"/>
                  </a:outerShdw>
                </a:effectLst>
                <a:latin typeface="Arial" charset="0"/>
              </a:rPr>
              <a:t>;</a:t>
            </a:r>
          </a:p>
          <a:p>
            <a:r>
              <a:rPr kumimoji="0" lang="en-US" altLang="zh-CN">
                <a:effectLst>
                  <a:outerShdw blurRad="38100" dist="38100" dir="2700000" algn="tl">
                    <a:srgbClr val="FFFFFF"/>
                  </a:outerShdw>
                </a:effectLst>
                <a:latin typeface="Arial" charset="0"/>
              </a:rPr>
              <a:t>}</a:t>
            </a:r>
          </a:p>
        </p:txBody>
      </p:sp>
      <p:sp>
        <p:nvSpPr>
          <p:cNvPr id="207876" name="AutoShape 4"/>
          <p:cNvSpPr>
            <a:spLocks noChangeArrowheads="1"/>
          </p:cNvSpPr>
          <p:nvPr/>
        </p:nvSpPr>
        <p:spPr bwMode="auto">
          <a:xfrm>
            <a:off x="5810250" y="3502025"/>
            <a:ext cx="3333750" cy="434975"/>
          </a:xfrm>
          <a:prstGeom prst="wedgeRectCallout">
            <a:avLst>
              <a:gd name="adj1" fmla="val -64569"/>
              <a:gd name="adj2" fmla="val 48176"/>
            </a:avLst>
          </a:prstGeom>
          <a:solidFill>
            <a:schemeClr val="bg1"/>
          </a:solidFill>
          <a:ln w="38100">
            <a:solidFill>
              <a:srgbClr val="990000"/>
            </a:solidFill>
            <a:miter lim="800000"/>
            <a:headEnd/>
            <a:tailEnd/>
          </a:ln>
          <a:effectLst/>
        </p:spPr>
        <p:txBody>
          <a:bodyPr wrap="none">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kumimoji="0" lang="zh-CN" altLang="en-US" sz="2000" b="1">
                <a:solidFill>
                  <a:srgbClr val="000099"/>
                </a:solidFill>
                <a:effectLst>
                  <a:outerShdw blurRad="38100" dist="38100" dir="2700000" algn="tl">
                    <a:srgbClr val="C0C0C0"/>
                  </a:outerShdw>
                </a:effectLst>
              </a:rPr>
              <a:t>实参用指针变量</a:t>
            </a:r>
            <a:r>
              <a:rPr kumimoji="0" lang="zh-CN" altLang="zh-CN" sz="2000" b="1">
                <a:solidFill>
                  <a:srgbClr val="000099"/>
                </a:solidFill>
                <a:effectLst>
                  <a:outerShdw blurRad="38100" dist="38100" dir="2700000" algn="tl">
                    <a:srgbClr val="C0C0C0"/>
                  </a:outerShdw>
                </a:effectLst>
              </a:rPr>
              <a:t>,</a:t>
            </a:r>
            <a:r>
              <a:rPr kumimoji="0" lang="zh-CN" altLang="en-US" sz="2000" b="1">
                <a:solidFill>
                  <a:srgbClr val="000099"/>
                </a:solidFill>
                <a:effectLst>
                  <a:outerShdw blurRad="38100" dist="38100" dir="2700000" algn="tl">
                    <a:srgbClr val="C0C0C0"/>
                  </a:outerShdw>
                </a:effectLst>
              </a:rPr>
              <a:t>形参用数组</a:t>
            </a:r>
            <a:endParaRPr kumimoji="0" lang="zh-CN" altLang="en-US" sz="2000" b="1">
              <a:effectLst>
                <a:outerShdw blurRad="38100" dist="38100" dir="2700000" algn="tl">
                  <a:srgbClr val="C0C0C0"/>
                </a:outerShdw>
              </a:effectLst>
            </a:endParaRPr>
          </a:p>
        </p:txBody>
      </p:sp>
      <p:sp>
        <p:nvSpPr>
          <p:cNvPr id="5" name="Rectangle 2"/>
          <p:cNvSpPr txBox="1">
            <a:spLocks noChangeArrowheads="1"/>
          </p:cNvSpPr>
          <p:nvPr/>
        </p:nvSpPr>
        <p:spPr>
          <a:xfrm>
            <a:off x="681038" y="333375"/>
            <a:ext cx="7797800" cy="839788"/>
          </a:xfrm>
          <a:prstGeom prst="rect">
            <a:avLst/>
          </a:prstGeom>
        </p:spPr>
        <p:txBody>
          <a:bodyPr/>
          <a:lstStyle/>
          <a:p>
            <a:pPr algn="ctr">
              <a:lnSpc>
                <a:spcPct val="85000"/>
              </a:lnSpc>
              <a:defRPr/>
            </a:pPr>
            <a:r>
              <a:rPr lang="zh-CN" altLang="en-US" sz="4400" b="1" i="1" kern="0" dirty="0">
                <a:solidFill>
                  <a:srgbClr val="0000FF"/>
                </a:solidFill>
                <a:effectLst>
                  <a:outerShdw blurRad="38100" dist="38100" dir="2700000" algn="tl">
                    <a:srgbClr val="C0C0C0"/>
                  </a:outerShdw>
                </a:effectLst>
                <a:latin typeface="+mj-lt"/>
                <a:ea typeface="+mj-ea"/>
                <a:cs typeface="+mj-cs"/>
              </a:rPr>
              <a:t>例 逆序存放</a:t>
            </a:r>
          </a:p>
        </p:txBody>
      </p:sp>
      <p:sp>
        <p:nvSpPr>
          <p:cNvPr id="2" name="日期占位符 1"/>
          <p:cNvSpPr>
            <a:spLocks noGrp="1"/>
          </p:cNvSpPr>
          <p:nvPr>
            <p:ph type="dt" sz="half" idx="10"/>
          </p:nvPr>
        </p:nvSpPr>
        <p:spPr/>
        <p:txBody>
          <a:bodyPr/>
          <a:lstStyle/>
          <a:p>
            <a:fld id="{A45B90DC-12CA-924C-94AF-0C113281E191}" type="datetime1">
              <a:rPr lang="zh-CN" altLang="en-US" smtClean="0"/>
              <a:t>2020/12/1</a:t>
            </a:fld>
            <a:endParaRPr lang="en-US"/>
          </a:p>
        </p:txBody>
      </p:sp>
      <p:sp>
        <p:nvSpPr>
          <p:cNvPr id="3" name="幻灯片编号占位符 2"/>
          <p:cNvSpPr>
            <a:spLocks noGrp="1"/>
          </p:cNvSpPr>
          <p:nvPr>
            <p:ph type="sldNum" sz="quarter" idx="12"/>
          </p:nvPr>
        </p:nvSpPr>
        <p:spPr/>
        <p:txBody>
          <a:bodyPr/>
          <a:lstStyle/>
          <a:p>
            <a:fld id="{4FAB73BC-B049-4115-A692-8D63A059BFB8}" type="slidenum">
              <a:rPr lang="en-US" smtClean="0"/>
              <a:t>85</a:t>
            </a:fld>
            <a:endParaRPr lang="en-US"/>
          </a:p>
        </p:txBody>
      </p:sp>
    </p:spTree>
    <p:extLst>
      <p:ext uri="{BB962C8B-B14F-4D97-AF65-F5344CB8AC3E}">
        <p14:creationId xmlns:p14="http://schemas.microsoft.com/office/powerpoint/2010/main" val="1268904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box(out)">
                                      <p:cBhvr>
                                        <p:cTn id="7" dur="500"/>
                                        <p:tgtEl>
                                          <p:spTgt spid="20787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71438" y="188913"/>
            <a:ext cx="8893175" cy="839787"/>
          </a:xfrm>
        </p:spPr>
        <p:txBody>
          <a:bodyPr/>
          <a:lstStyle/>
          <a:p>
            <a:pPr>
              <a:defRPr/>
            </a:pPr>
            <a:r>
              <a:rPr lang="zh-CN" altLang="en-US">
                <a:effectLst>
                  <a:outerShdw blurRad="38100" dist="38100" dir="2700000" algn="tl">
                    <a:srgbClr val="DDDDDD"/>
                  </a:outerShdw>
                </a:effectLst>
              </a:rPr>
              <a:t>例 </a:t>
            </a:r>
            <a:r>
              <a:rPr lang="zh-CN" altLang="en-US">
                <a:effectLst>
                  <a:outerShdw blurRad="38100" dist="38100" dir="2700000" algn="tl">
                    <a:srgbClr val="DDDDDD"/>
                  </a:outerShdw>
                </a:effectLst>
                <a:latin typeface="宋体" charset="0"/>
              </a:rPr>
              <a:t>字符串按字典顺序排序</a:t>
            </a:r>
            <a:endParaRPr lang="en-US" altLang="zh-CN">
              <a:effectLst>
                <a:outerShdw blurRad="38100" dist="38100" dir="2700000" algn="tl">
                  <a:srgbClr val="DDDDDD"/>
                </a:outerShdw>
              </a:effectLst>
              <a:latin typeface="宋体" charset="0"/>
            </a:endParaRPr>
          </a:p>
        </p:txBody>
      </p:sp>
      <p:sp>
        <p:nvSpPr>
          <p:cNvPr id="349187" name="Rectangle 3"/>
          <p:cNvSpPr>
            <a:spLocks noGrp="1" noChangeArrowheads="1"/>
          </p:cNvSpPr>
          <p:nvPr>
            <p:ph idx="1"/>
          </p:nvPr>
        </p:nvSpPr>
        <p:spPr>
          <a:xfrm>
            <a:off x="161925" y="1196975"/>
            <a:ext cx="8513763" cy="5229225"/>
          </a:xfrm>
        </p:spPr>
        <p:txBody>
          <a:bodyPr>
            <a:normAutofit fontScale="85000" lnSpcReduction="20000"/>
          </a:bodyPr>
          <a:lstStyle/>
          <a:p>
            <a:pPr marL="342900" indent="-342900" eaLnBrk="1">
              <a:buFont typeface="Monotype Sorts" charset="2"/>
              <a:buNone/>
            </a:pPr>
            <a:r>
              <a:rPr lang="fr-FR" altLang="zh-CN" sz="2000">
                <a:solidFill>
                  <a:schemeClr val="accent2"/>
                </a:solidFill>
                <a:latin typeface="Courier New" charset="0"/>
              </a:rPr>
              <a:t>char</a:t>
            </a:r>
            <a:r>
              <a:rPr lang="fr-FR" altLang="zh-CN" sz="2000">
                <a:solidFill>
                  <a:schemeClr val="tx1"/>
                </a:solidFill>
                <a:latin typeface="Courier New" charset="0"/>
              </a:rPr>
              <a:t>  </a:t>
            </a:r>
            <a:r>
              <a:rPr lang="fr-FR" altLang="zh-CN" sz="2000">
                <a:solidFill>
                  <a:srgbClr val="880000"/>
                </a:solidFill>
                <a:latin typeface="Courier New" charset="0"/>
              </a:rPr>
              <a:t>str[N][10] = {"Pascal","Basic","Fortran",</a:t>
            </a:r>
          </a:p>
          <a:p>
            <a:pPr marL="342900" indent="-342900" eaLnBrk="1">
              <a:buFont typeface="Monotype Sorts" charset="2"/>
              <a:buNone/>
            </a:pPr>
            <a:r>
              <a:rPr lang="fr-FR" altLang="zh-CN" sz="2000">
                <a:solidFill>
                  <a:srgbClr val="880000"/>
                </a:solidFill>
                <a:latin typeface="Courier New" charset="0"/>
              </a:rPr>
              <a:t>                    "Java","Visual C"};</a:t>
            </a:r>
            <a:r>
              <a:rPr lang="fr-FR" altLang="zh-CN" sz="2000">
                <a:solidFill>
                  <a:schemeClr val="tx1"/>
                </a:solidFill>
                <a:latin typeface="Courier New" charset="0"/>
              </a:rPr>
              <a:t> </a:t>
            </a:r>
          </a:p>
          <a:p>
            <a:pPr marL="342900" indent="-342900" eaLnBrk="1">
              <a:buFont typeface="Monotype Sorts" charset="2"/>
              <a:buNone/>
            </a:pPr>
            <a:endParaRPr lang="fr-FR" altLang="zh-CN" sz="2000">
              <a:solidFill>
                <a:schemeClr val="accent2"/>
              </a:solidFill>
              <a:latin typeface="Courier New" charset="0"/>
            </a:endParaRPr>
          </a:p>
          <a:p>
            <a:pPr marL="342900" indent="-342900" eaLnBrk="1">
              <a:buFont typeface="Monotype Sorts" charset="2"/>
              <a:buNone/>
            </a:pPr>
            <a:r>
              <a:rPr lang="fr-FR" altLang="zh-CN" sz="2000">
                <a:solidFill>
                  <a:schemeClr val="accent2"/>
                </a:solidFill>
                <a:latin typeface="Courier New" charset="0"/>
              </a:rPr>
              <a:t>for</a:t>
            </a:r>
            <a:r>
              <a:rPr lang="fr-FR" altLang="zh-CN" sz="2000">
                <a:solidFill>
                  <a:schemeClr val="tx1"/>
                </a:solidFill>
                <a:latin typeface="Courier New" charset="0"/>
              </a:rPr>
              <a:t> (i=0; i&lt;N-1; i++) 	</a:t>
            </a:r>
          </a:p>
          <a:p>
            <a:pPr marL="342900" indent="-342900" eaLnBrk="1">
              <a:buFont typeface="Monotype Sorts" charset="2"/>
              <a:buNone/>
            </a:pPr>
            <a:r>
              <a:rPr lang="fr-FR" altLang="zh-CN" sz="2000">
                <a:solidFill>
                  <a:schemeClr val="tx1"/>
                </a:solidFill>
                <a:latin typeface="Courier New" charset="0"/>
              </a:rPr>
              <a:t>{</a:t>
            </a:r>
          </a:p>
          <a:p>
            <a:pPr marL="342900" indent="-342900" eaLnBrk="1">
              <a:buFont typeface="Monotype Sorts" charset="2"/>
              <a:buNone/>
            </a:pPr>
            <a:r>
              <a:rPr lang="fr-FR" altLang="zh-CN" sz="2000">
                <a:solidFill>
                  <a:schemeClr val="tx1"/>
                </a:solidFill>
                <a:latin typeface="Courier New" charset="0"/>
              </a:rPr>
              <a:t>	</a:t>
            </a:r>
            <a:r>
              <a:rPr lang="fr-FR" altLang="zh-CN" sz="2000">
                <a:solidFill>
                  <a:schemeClr val="accent2"/>
                </a:solidFill>
                <a:latin typeface="Courier New" charset="0"/>
              </a:rPr>
              <a:t>for</a:t>
            </a:r>
            <a:r>
              <a:rPr lang="fr-FR" altLang="zh-CN" sz="2000">
                <a:solidFill>
                  <a:schemeClr val="tx1"/>
                </a:solidFill>
                <a:latin typeface="Courier New" charset="0"/>
              </a:rPr>
              <a:t> (j = i+1; j&lt;N; j++)</a:t>
            </a:r>
          </a:p>
          <a:p>
            <a:pPr marL="342900" indent="-342900" eaLnBrk="1">
              <a:buFont typeface="Monotype Sorts" charset="2"/>
              <a:buNone/>
            </a:pPr>
            <a:r>
              <a:rPr lang="fr-FR" altLang="zh-CN" sz="2000">
                <a:solidFill>
                  <a:schemeClr val="tx1"/>
                </a:solidFill>
                <a:latin typeface="Courier New" charset="0"/>
              </a:rPr>
              <a:t>	{</a:t>
            </a:r>
          </a:p>
          <a:p>
            <a:pPr marL="342900" indent="-342900" eaLnBrk="1">
              <a:buFont typeface="Monotype Sorts" charset="2"/>
              <a:buNone/>
            </a:pPr>
            <a:r>
              <a:rPr lang="fr-FR" altLang="zh-CN" sz="2000">
                <a:solidFill>
                  <a:schemeClr val="tx1"/>
                </a:solidFill>
                <a:latin typeface="Courier New" charset="0"/>
              </a:rPr>
              <a:t>		</a:t>
            </a:r>
            <a:r>
              <a:rPr lang="fr-FR" altLang="zh-CN" sz="2000">
                <a:solidFill>
                  <a:schemeClr val="accent2"/>
                </a:solidFill>
                <a:latin typeface="Courier New" charset="0"/>
              </a:rPr>
              <a:t>if</a:t>
            </a:r>
            <a:r>
              <a:rPr lang="fr-FR" altLang="zh-CN" sz="2000">
                <a:solidFill>
                  <a:schemeClr val="tx1"/>
                </a:solidFill>
                <a:latin typeface="Courier New" charset="0"/>
              </a:rPr>
              <a:t> (strcmp(str[j], str[i]) &lt; 0)     </a:t>
            </a:r>
          </a:p>
          <a:p>
            <a:pPr marL="342900" indent="-342900" eaLnBrk="1">
              <a:buFont typeface="Monotype Sorts" charset="2"/>
              <a:buNone/>
            </a:pPr>
            <a:r>
              <a:rPr lang="fr-FR" altLang="zh-CN" sz="2000">
                <a:solidFill>
                  <a:schemeClr val="tx1"/>
                </a:solidFill>
                <a:latin typeface="Courier New" charset="0"/>
              </a:rPr>
              <a:t>  		{ </a:t>
            </a:r>
          </a:p>
          <a:p>
            <a:pPr marL="342900" indent="-342900" eaLnBrk="1">
              <a:buFont typeface="Monotype Sorts" charset="2"/>
              <a:buNone/>
            </a:pPr>
            <a:r>
              <a:rPr lang="fr-FR" altLang="zh-CN" sz="2000">
                <a:solidFill>
                  <a:schemeClr val="tx1"/>
                </a:solidFill>
                <a:latin typeface="Courier New" charset="0"/>
              </a:rPr>
              <a:t>    		</a:t>
            </a:r>
            <a:r>
              <a:rPr lang="fr-FR" altLang="zh-CN" sz="2000">
                <a:solidFill>
                  <a:srgbClr val="880000"/>
                </a:solidFill>
                <a:latin typeface="Courier New" charset="0"/>
              </a:rPr>
              <a:t>strcpy(temp,str[i]);        </a:t>
            </a:r>
          </a:p>
          <a:p>
            <a:pPr marL="342900" indent="-342900" eaLnBrk="1">
              <a:buFont typeface="Monotype Sorts" charset="2"/>
              <a:buNone/>
            </a:pPr>
            <a:r>
              <a:rPr lang="fr-FR" altLang="zh-CN" sz="2000">
                <a:solidFill>
                  <a:srgbClr val="880000"/>
                </a:solidFill>
                <a:latin typeface="Courier New" charset="0"/>
              </a:rPr>
              <a:t>      	strcpy(str[i],str[j]);</a:t>
            </a:r>
          </a:p>
          <a:p>
            <a:pPr marL="342900" indent="-342900" eaLnBrk="1">
              <a:buFont typeface="Monotype Sorts" charset="2"/>
              <a:buNone/>
            </a:pPr>
            <a:r>
              <a:rPr lang="fr-FR" altLang="zh-CN" sz="2000">
                <a:solidFill>
                  <a:srgbClr val="880000"/>
                </a:solidFill>
                <a:latin typeface="Courier New" charset="0"/>
              </a:rPr>
              <a:t>      	strcpy(str[j],temp);</a:t>
            </a:r>
          </a:p>
          <a:p>
            <a:pPr marL="342900" indent="-342900" eaLnBrk="1">
              <a:buFont typeface="Monotype Sorts" charset="2"/>
              <a:buNone/>
            </a:pPr>
            <a:r>
              <a:rPr lang="fr-FR" altLang="zh-CN" sz="2000">
                <a:solidFill>
                  <a:schemeClr val="tx1"/>
                </a:solidFill>
                <a:latin typeface="Courier New" charset="0"/>
              </a:rPr>
              <a:t>  		} </a:t>
            </a:r>
          </a:p>
          <a:p>
            <a:pPr marL="342900" indent="-342900" eaLnBrk="1">
              <a:buFont typeface="Monotype Sorts" charset="2"/>
              <a:buNone/>
            </a:pPr>
            <a:r>
              <a:rPr lang="fr-FR" altLang="zh-CN" sz="2000">
                <a:solidFill>
                  <a:schemeClr val="tx1"/>
                </a:solidFill>
                <a:latin typeface="Courier New" charset="0"/>
              </a:rPr>
              <a:t>	}</a:t>
            </a:r>
          </a:p>
          <a:p>
            <a:pPr marL="342900" indent="-342900" eaLnBrk="1">
              <a:buFont typeface="Monotype Sorts" charset="2"/>
              <a:buNone/>
            </a:pPr>
            <a:r>
              <a:rPr lang="fr-FR" altLang="zh-CN" sz="2000">
                <a:solidFill>
                  <a:schemeClr val="tx1"/>
                </a:solidFill>
                <a:latin typeface="Courier New" charset="0"/>
              </a:rPr>
              <a:t>}</a:t>
            </a:r>
          </a:p>
        </p:txBody>
      </p:sp>
      <p:sp>
        <p:nvSpPr>
          <p:cNvPr id="349188" name="Rectangle 4"/>
          <p:cNvSpPr>
            <a:spLocks noChangeArrowheads="1"/>
          </p:cNvSpPr>
          <p:nvPr/>
        </p:nvSpPr>
        <p:spPr bwMode="auto">
          <a:xfrm>
            <a:off x="5364163" y="1797050"/>
            <a:ext cx="3563937"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3200" b="1" i="1" dirty="0">
                <a:solidFill>
                  <a:srgbClr val="0066FF"/>
                </a:solidFill>
                <a:effectLst>
                  <a:outerShdw blurRad="38100" dist="38100" dir="2700000" algn="tl">
                    <a:srgbClr val="DDDDDD"/>
                  </a:outerShdw>
                </a:effectLst>
                <a:latin typeface="宋体" charset="0"/>
                <a:ea typeface="黑体" charset="0"/>
                <a:cs typeface="黑体" charset="0"/>
              </a:rPr>
              <a:t>方法</a:t>
            </a:r>
            <a:r>
              <a:rPr lang="en-US" altLang="zh-CN" sz="3200" b="1" i="1" dirty="0">
                <a:solidFill>
                  <a:srgbClr val="0066FF"/>
                </a:solidFill>
                <a:effectLst>
                  <a:outerShdw blurRad="38100" dist="38100" dir="2700000" algn="tl">
                    <a:srgbClr val="DDDDDD"/>
                  </a:outerShdw>
                </a:effectLst>
                <a:latin typeface="宋体" charset="0"/>
                <a:ea typeface="黑体" charset="0"/>
                <a:cs typeface="黑体" charset="0"/>
              </a:rPr>
              <a:t>1</a:t>
            </a:r>
            <a:r>
              <a:rPr lang="zh-CN" altLang="en-US" sz="3200" b="1" i="1" dirty="0">
                <a:solidFill>
                  <a:srgbClr val="0066FF"/>
                </a:solidFill>
                <a:effectLst>
                  <a:outerShdw blurRad="38100" dist="38100" dir="2700000" algn="tl">
                    <a:srgbClr val="DDDDDD"/>
                  </a:outerShdw>
                </a:effectLst>
                <a:latin typeface="宋体" charset="0"/>
                <a:ea typeface="黑体" charset="0"/>
                <a:cs typeface="黑体" charset="0"/>
              </a:rPr>
              <a:t>：二维数组</a:t>
            </a:r>
            <a:endParaRPr lang="en-US" altLang="zh-CN" sz="3200" b="1" i="1" dirty="0">
              <a:solidFill>
                <a:srgbClr val="0066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B3E645E8-3A50-0542-9333-C0FD65433B01}"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86</a:t>
            </a:fld>
            <a:endParaRPr lang="en-US" dirty="0"/>
          </a:p>
        </p:txBody>
      </p:sp>
    </p:spTree>
    <p:extLst>
      <p:ext uri="{BB962C8B-B14F-4D97-AF65-F5344CB8AC3E}">
        <p14:creationId xmlns:p14="http://schemas.microsoft.com/office/powerpoint/2010/main" val="958085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defRPr/>
            </a:pPr>
            <a:r>
              <a:rPr lang="zh-CN" altLang="en-US">
                <a:cs typeface="+mj-cs"/>
              </a:rPr>
              <a:t>方法</a:t>
            </a:r>
            <a:r>
              <a:rPr lang="en-US" altLang="zh-CN">
                <a:cs typeface="+mj-cs"/>
              </a:rPr>
              <a:t>1</a:t>
            </a:r>
            <a:r>
              <a:rPr lang="zh-CN" altLang="en-US">
                <a:cs typeface="+mj-cs"/>
              </a:rPr>
              <a:t>排序前后</a:t>
            </a:r>
          </a:p>
        </p:txBody>
      </p:sp>
      <p:grpSp>
        <p:nvGrpSpPr>
          <p:cNvPr id="169986" name="Group 29"/>
          <p:cNvGrpSpPr>
            <a:grpSpLocks/>
          </p:cNvGrpSpPr>
          <p:nvPr/>
        </p:nvGrpSpPr>
        <p:grpSpPr bwMode="auto">
          <a:xfrm>
            <a:off x="684213" y="1322388"/>
            <a:ext cx="6911975" cy="2611437"/>
            <a:chOff x="632" y="833"/>
            <a:chExt cx="4354" cy="1645"/>
          </a:xfrm>
        </p:grpSpPr>
        <p:grpSp>
          <p:nvGrpSpPr>
            <p:cNvPr id="170000" name="Group 18"/>
            <p:cNvGrpSpPr>
              <a:grpSpLocks/>
            </p:cNvGrpSpPr>
            <p:nvPr/>
          </p:nvGrpSpPr>
          <p:grpSpPr bwMode="auto">
            <a:xfrm>
              <a:off x="632" y="833"/>
              <a:ext cx="4354" cy="1645"/>
              <a:chOff x="632" y="833"/>
              <a:chExt cx="4354" cy="1645"/>
            </a:xfrm>
          </p:grpSpPr>
          <p:graphicFrame>
            <p:nvGraphicFramePr>
              <p:cNvPr id="170006" name="Object 4"/>
              <p:cNvGraphicFramePr>
                <a:graphicFrameLocks noChangeAspect="1"/>
              </p:cNvGraphicFramePr>
              <p:nvPr/>
            </p:nvGraphicFramePr>
            <p:xfrm>
              <a:off x="632" y="833"/>
              <a:ext cx="4354" cy="1645"/>
            </p:xfrm>
            <a:graphic>
              <a:graphicData uri="http://schemas.openxmlformats.org/presentationml/2006/ole">
                <mc:AlternateContent xmlns:mc="http://schemas.openxmlformats.org/markup-compatibility/2006">
                  <mc:Choice xmlns:v="urn:schemas-microsoft-com:vml" Requires="v">
                    <p:oleObj spid="_x0000_s1261" name="图片" r:id="rId4" imgW="4000500" imgH="1382268" progId="Word.Picture.8">
                      <p:embed/>
                    </p:oleObj>
                  </mc:Choice>
                  <mc:Fallback>
                    <p:oleObj name="图片" r:id="rId4" imgW="4000500" imgH="138226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 y="833"/>
                            <a:ext cx="4354"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1238" name="Rectangle 6"/>
              <p:cNvSpPr>
                <a:spLocks noChangeArrowheads="1"/>
              </p:cNvSpPr>
              <p:nvPr/>
            </p:nvSpPr>
            <p:spPr bwMode="auto">
              <a:xfrm>
                <a:off x="1292" y="1117"/>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39" name="Rectangle 7"/>
              <p:cNvSpPr>
                <a:spLocks noChangeArrowheads="1"/>
              </p:cNvSpPr>
              <p:nvPr/>
            </p:nvSpPr>
            <p:spPr bwMode="auto">
              <a:xfrm>
                <a:off x="1288" y="1359"/>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0" name="Rectangle 8"/>
              <p:cNvSpPr>
                <a:spLocks noChangeArrowheads="1"/>
              </p:cNvSpPr>
              <p:nvPr/>
            </p:nvSpPr>
            <p:spPr bwMode="auto">
              <a:xfrm>
                <a:off x="1292" y="1596"/>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1" name="Rectangle 9"/>
              <p:cNvSpPr>
                <a:spLocks noChangeArrowheads="1"/>
              </p:cNvSpPr>
              <p:nvPr/>
            </p:nvSpPr>
            <p:spPr bwMode="auto">
              <a:xfrm>
                <a:off x="1292" y="1843"/>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2" name="Rectangle 10"/>
              <p:cNvSpPr>
                <a:spLocks noChangeArrowheads="1"/>
              </p:cNvSpPr>
              <p:nvPr/>
            </p:nvSpPr>
            <p:spPr bwMode="auto">
              <a:xfrm>
                <a:off x="1292" y="2069"/>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351251" name="Text Box 19"/>
            <p:cNvSpPr txBox="1">
              <a:spLocks noChangeArrowheads="1"/>
            </p:cNvSpPr>
            <p:nvPr/>
          </p:nvSpPr>
          <p:spPr bwMode="auto">
            <a:xfrm>
              <a:off x="1333" y="1046"/>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2" name="Text Box 20"/>
            <p:cNvSpPr txBox="1">
              <a:spLocks noChangeArrowheads="1"/>
            </p:cNvSpPr>
            <p:nvPr/>
          </p:nvSpPr>
          <p:spPr bwMode="auto">
            <a:xfrm>
              <a:off x="1343" y="1282"/>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3" name="Text Box 21"/>
            <p:cNvSpPr txBox="1">
              <a:spLocks noChangeArrowheads="1"/>
            </p:cNvSpPr>
            <p:nvPr/>
          </p:nvSpPr>
          <p:spPr bwMode="auto">
            <a:xfrm>
              <a:off x="1338" y="1519"/>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4" name="Text Box 22"/>
            <p:cNvSpPr txBox="1">
              <a:spLocks noChangeArrowheads="1"/>
            </p:cNvSpPr>
            <p:nvPr/>
          </p:nvSpPr>
          <p:spPr bwMode="auto">
            <a:xfrm>
              <a:off x="1338" y="1736"/>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5" name="Text Box 23"/>
            <p:cNvSpPr txBox="1">
              <a:spLocks noChangeArrowheads="1"/>
            </p:cNvSpPr>
            <p:nvPr/>
          </p:nvSpPr>
          <p:spPr bwMode="auto">
            <a:xfrm>
              <a:off x="1338" y="1983"/>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grpSp>
      <p:grpSp>
        <p:nvGrpSpPr>
          <p:cNvPr id="169987" name="Group 30"/>
          <p:cNvGrpSpPr>
            <a:grpSpLocks/>
          </p:cNvGrpSpPr>
          <p:nvPr/>
        </p:nvGrpSpPr>
        <p:grpSpPr bwMode="auto">
          <a:xfrm>
            <a:off x="723900" y="3860800"/>
            <a:ext cx="6935788" cy="2667000"/>
            <a:chOff x="657" y="2432"/>
            <a:chExt cx="4369" cy="1680"/>
          </a:xfrm>
        </p:grpSpPr>
        <p:grpSp>
          <p:nvGrpSpPr>
            <p:cNvPr id="169988" name="Group 17"/>
            <p:cNvGrpSpPr>
              <a:grpSpLocks/>
            </p:cNvGrpSpPr>
            <p:nvPr/>
          </p:nvGrpSpPr>
          <p:grpSpPr bwMode="auto">
            <a:xfrm>
              <a:off x="657" y="2432"/>
              <a:ext cx="4369" cy="1680"/>
              <a:chOff x="657" y="2432"/>
              <a:chExt cx="4369" cy="1680"/>
            </a:xfrm>
          </p:grpSpPr>
          <p:graphicFrame>
            <p:nvGraphicFramePr>
              <p:cNvPr id="169994" name="Object 3"/>
              <p:cNvGraphicFramePr>
                <a:graphicFrameLocks noChangeAspect="1"/>
              </p:cNvGraphicFramePr>
              <p:nvPr/>
            </p:nvGraphicFramePr>
            <p:xfrm>
              <a:off x="657" y="2432"/>
              <a:ext cx="4369" cy="1680"/>
            </p:xfrm>
            <a:graphic>
              <a:graphicData uri="http://schemas.openxmlformats.org/presentationml/2006/ole">
                <mc:AlternateContent xmlns:mc="http://schemas.openxmlformats.org/markup-compatibility/2006">
                  <mc:Choice xmlns:v="urn:schemas-microsoft-com:vml" Requires="v">
                    <p:oleObj spid="_x0000_s1262" name="图片" r:id="rId6" imgW="4000500" imgH="1382268" progId="Word.Picture.8">
                      <p:embed/>
                    </p:oleObj>
                  </mc:Choice>
                  <mc:Fallback>
                    <p:oleObj name="图片" r:id="rId6" imgW="4000500" imgH="1382268"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 y="2432"/>
                            <a:ext cx="4369"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1244" name="Rectangle 12"/>
              <p:cNvSpPr>
                <a:spLocks noChangeArrowheads="1"/>
              </p:cNvSpPr>
              <p:nvPr/>
            </p:nvSpPr>
            <p:spPr bwMode="auto">
              <a:xfrm>
                <a:off x="1318" y="2730"/>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5" name="Rectangle 13"/>
              <p:cNvSpPr>
                <a:spLocks noChangeArrowheads="1"/>
              </p:cNvSpPr>
              <p:nvPr/>
            </p:nvSpPr>
            <p:spPr bwMode="auto">
              <a:xfrm>
                <a:off x="1318" y="2976"/>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6" name="Rectangle 14"/>
              <p:cNvSpPr>
                <a:spLocks noChangeArrowheads="1"/>
              </p:cNvSpPr>
              <p:nvPr/>
            </p:nvSpPr>
            <p:spPr bwMode="auto">
              <a:xfrm>
                <a:off x="1318" y="3229"/>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7" name="Rectangle 15"/>
              <p:cNvSpPr>
                <a:spLocks noChangeArrowheads="1"/>
              </p:cNvSpPr>
              <p:nvPr/>
            </p:nvSpPr>
            <p:spPr bwMode="auto">
              <a:xfrm>
                <a:off x="1312" y="3450"/>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1248" name="Rectangle 16"/>
              <p:cNvSpPr>
                <a:spLocks noChangeArrowheads="1"/>
              </p:cNvSpPr>
              <p:nvPr/>
            </p:nvSpPr>
            <p:spPr bwMode="auto">
              <a:xfrm>
                <a:off x="1312" y="3692"/>
                <a:ext cx="318" cy="136"/>
              </a:xfrm>
              <a:prstGeom prst="rect">
                <a:avLst/>
              </a:prstGeom>
              <a:solidFill>
                <a:schemeClr val="bg1"/>
              </a:solidFill>
              <a:ln w="12700">
                <a:noFill/>
                <a:miter lim="800000"/>
                <a:headEnd type="none" w="sm" len="sm"/>
                <a:tailEnd type="none" w="sm" len="sm"/>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351256" name="Text Box 24"/>
            <p:cNvSpPr txBox="1">
              <a:spLocks noChangeArrowheads="1"/>
            </p:cNvSpPr>
            <p:nvPr/>
          </p:nvSpPr>
          <p:spPr bwMode="auto">
            <a:xfrm>
              <a:off x="1338" y="2633"/>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7" name="Text Box 25"/>
            <p:cNvSpPr txBox="1">
              <a:spLocks noChangeArrowheads="1"/>
            </p:cNvSpPr>
            <p:nvPr/>
          </p:nvSpPr>
          <p:spPr bwMode="auto">
            <a:xfrm>
              <a:off x="1338" y="2880"/>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8" name="Text Box 26"/>
            <p:cNvSpPr txBox="1">
              <a:spLocks noChangeArrowheads="1"/>
            </p:cNvSpPr>
            <p:nvPr/>
          </p:nvSpPr>
          <p:spPr bwMode="auto">
            <a:xfrm>
              <a:off x="1338" y="3132"/>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59" name="Text Box 27"/>
            <p:cNvSpPr txBox="1">
              <a:spLocks noChangeArrowheads="1"/>
            </p:cNvSpPr>
            <p:nvPr/>
          </p:nvSpPr>
          <p:spPr bwMode="auto">
            <a:xfrm>
              <a:off x="1338" y="3359"/>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sp>
          <p:nvSpPr>
            <p:cNvPr id="351260" name="Text Box 28"/>
            <p:cNvSpPr txBox="1">
              <a:spLocks noChangeArrowheads="1"/>
            </p:cNvSpPr>
            <p:nvPr/>
          </p:nvSpPr>
          <p:spPr bwMode="auto">
            <a:xfrm>
              <a:off x="1338" y="3606"/>
              <a:ext cx="453" cy="288"/>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pPr>
              <a:r>
                <a:rPr kumimoji="0" lang="en-US" altLang="zh-CN">
                  <a:effectLst>
                    <a:outerShdw blurRad="38100" dist="38100" dir="2700000" algn="tl">
                      <a:srgbClr val="C0C0C0"/>
                    </a:outerShdw>
                  </a:effectLst>
                </a:rPr>
                <a:t>str</a:t>
              </a:r>
            </a:p>
          </p:txBody>
        </p:sp>
      </p:grpSp>
      <p:sp>
        <p:nvSpPr>
          <p:cNvPr id="2" name="日期占位符 1"/>
          <p:cNvSpPr>
            <a:spLocks noGrp="1"/>
          </p:cNvSpPr>
          <p:nvPr>
            <p:ph type="dt" sz="half" idx="10"/>
          </p:nvPr>
        </p:nvSpPr>
        <p:spPr/>
        <p:txBody>
          <a:bodyPr/>
          <a:lstStyle/>
          <a:p>
            <a:fld id="{E7EC62B3-A275-FC49-9E84-6041F91A58A2}"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87</a:t>
            </a:fld>
            <a:endParaRPr lang="en-US" dirty="0"/>
          </a:p>
        </p:txBody>
      </p:sp>
    </p:spTree>
    <p:extLst>
      <p:ext uri="{BB962C8B-B14F-4D97-AF65-F5344CB8AC3E}">
        <p14:creationId xmlns:p14="http://schemas.microsoft.com/office/powerpoint/2010/main" val="181479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611188" y="188913"/>
            <a:ext cx="7797800" cy="839787"/>
          </a:xfrm>
        </p:spPr>
        <p:txBody>
          <a:bodyPr/>
          <a:lstStyle/>
          <a:p>
            <a:pPr>
              <a:defRPr/>
            </a:pPr>
            <a:r>
              <a:rPr lang="zh-CN" altLang="en-US">
                <a:effectLst>
                  <a:outerShdw blurRad="38100" dist="38100" dir="2700000" algn="tl">
                    <a:srgbClr val="DDDDDD"/>
                  </a:outerShdw>
                </a:effectLst>
              </a:rPr>
              <a:t>例 </a:t>
            </a:r>
            <a:r>
              <a:rPr lang="zh-CN" altLang="en-US">
                <a:effectLst>
                  <a:outerShdw blurRad="38100" dist="38100" dir="2700000" algn="tl">
                    <a:srgbClr val="DDDDDD"/>
                  </a:outerShdw>
                </a:effectLst>
                <a:latin typeface="宋体" charset="0"/>
              </a:rPr>
              <a:t>字符串按字典顺序排序</a:t>
            </a:r>
          </a:p>
        </p:txBody>
      </p:sp>
      <p:sp>
        <p:nvSpPr>
          <p:cNvPr id="472067" name="Rectangle 3"/>
          <p:cNvSpPr>
            <a:spLocks noGrp="1" noChangeArrowheads="1"/>
          </p:cNvSpPr>
          <p:nvPr>
            <p:ph idx="1"/>
          </p:nvPr>
        </p:nvSpPr>
        <p:spPr>
          <a:xfrm>
            <a:off x="250825" y="1484313"/>
            <a:ext cx="8642350" cy="5040312"/>
          </a:xfrm>
        </p:spPr>
        <p:txBody>
          <a:bodyPr>
            <a:normAutofit fontScale="92500" lnSpcReduction="20000"/>
          </a:bodyPr>
          <a:lstStyle/>
          <a:p>
            <a:pPr eaLnBrk="1">
              <a:lnSpc>
                <a:spcPct val="75000"/>
              </a:lnSpc>
              <a:buFont typeface="Monotype Sorts" charset="0"/>
              <a:buNone/>
              <a:defRPr/>
            </a:pPr>
            <a:r>
              <a:rPr lang="fr-FR" altLang="zh-CN" sz="2000">
                <a:solidFill>
                  <a:schemeClr val="accent2"/>
                </a:solidFill>
                <a:effectLst>
                  <a:outerShdw blurRad="38100" dist="38100" dir="2700000" algn="tl">
                    <a:srgbClr val="DDDDDD"/>
                  </a:outerShdw>
                </a:effectLst>
                <a:latin typeface="Courier New" charset="0"/>
                <a:cs typeface="宋体" charset="0"/>
              </a:rPr>
              <a:t>char</a:t>
            </a: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rgbClr val="880000"/>
                </a:solidFill>
                <a:effectLst>
                  <a:outerShdw blurRad="38100" dist="38100" dir="2700000" algn="tl">
                    <a:srgbClr val="DDDDDD"/>
                  </a:outerShdw>
                </a:effectLst>
                <a:latin typeface="Courier New" charset="0"/>
                <a:cs typeface="宋体" charset="0"/>
              </a:rPr>
              <a:t>*ptr[N] = {"Pascal","Basic","Fortran",</a:t>
            </a:r>
          </a:p>
          <a:p>
            <a:pPr eaLnBrk="1">
              <a:lnSpc>
                <a:spcPct val="75000"/>
              </a:lnSpc>
              <a:buFont typeface="Monotype Sorts" charset="0"/>
              <a:buNone/>
              <a:defRPr/>
            </a:pPr>
            <a:r>
              <a:rPr lang="fr-FR" altLang="zh-CN" sz="2000">
                <a:solidFill>
                  <a:srgbClr val="880000"/>
                </a:solidFill>
                <a:effectLst>
                  <a:outerShdw blurRad="38100" dist="38100" dir="2700000" algn="tl">
                    <a:srgbClr val="DDDDDD"/>
                  </a:outerShdw>
                </a:effectLst>
                <a:latin typeface="Courier New" charset="0"/>
                <a:cs typeface="宋体" charset="0"/>
              </a:rPr>
              <a:t>                 "Java",</a:t>
            </a:r>
            <a:r>
              <a:rPr lang="en-US" altLang="zh-CN" sz="2000">
                <a:solidFill>
                  <a:srgbClr val="880000"/>
                </a:solidFill>
                <a:effectLst>
                  <a:outerShdw blurRad="38100" dist="38100" dir="2700000" algn="tl">
                    <a:srgbClr val="DDDDDD"/>
                  </a:outerShdw>
                </a:effectLst>
                <a:latin typeface="Courier New" charset="0"/>
                <a:cs typeface="宋体" charset="0"/>
              </a:rPr>
              <a:t>"Visual C"};</a:t>
            </a:r>
          </a:p>
          <a:p>
            <a:pPr eaLnBrk="1">
              <a:lnSpc>
                <a:spcPct val="75000"/>
              </a:lnSpc>
              <a:buFont typeface="Monotype Sorts" charset="0"/>
              <a:buNone/>
              <a:defRPr/>
            </a:pPr>
            <a:endParaRPr lang="fr-FR" altLang="zh-CN" sz="2000">
              <a:solidFill>
                <a:srgbClr val="880000"/>
              </a:solidFill>
              <a:effectLst>
                <a:outerShdw blurRad="38100" dist="38100" dir="2700000" algn="tl">
                  <a:srgbClr val="DDDDDD"/>
                </a:outerShdw>
              </a:effectLst>
              <a:latin typeface="Courier New" charset="0"/>
              <a:cs typeface="宋体" charset="0"/>
            </a:endParaRPr>
          </a:p>
          <a:p>
            <a:pPr eaLnBrk="1">
              <a:lnSpc>
                <a:spcPct val="75000"/>
              </a:lnSpc>
              <a:buFont typeface="Monotype Sorts" charset="0"/>
              <a:buNone/>
              <a:defRPr/>
            </a:pPr>
            <a:r>
              <a:rPr lang="fr-FR" altLang="zh-CN" sz="2000">
                <a:solidFill>
                  <a:schemeClr val="accent2"/>
                </a:solidFill>
                <a:effectLst>
                  <a:outerShdw blurRad="38100" dist="38100" dir="2700000" algn="tl">
                    <a:srgbClr val="DDDDDD"/>
                  </a:outerShdw>
                </a:effectLst>
                <a:latin typeface="Courier New" charset="0"/>
                <a:cs typeface="宋体" charset="0"/>
              </a:rPr>
              <a:t>for</a:t>
            </a:r>
            <a:r>
              <a:rPr lang="fr-FR" altLang="zh-CN" sz="2000">
                <a:solidFill>
                  <a:schemeClr val="tx1"/>
                </a:solidFill>
                <a:effectLst>
                  <a:outerShdw blurRad="38100" dist="38100" dir="2700000" algn="tl">
                    <a:srgbClr val="DDDDDD"/>
                  </a:outerShdw>
                </a:effectLst>
                <a:latin typeface="Courier New" charset="0"/>
                <a:cs typeface="宋体" charset="0"/>
              </a:rPr>
              <a:t> (i=0; i&lt;N-1; i++) </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chemeClr val="accent2"/>
                </a:solidFill>
                <a:effectLst>
                  <a:outerShdw blurRad="38100" dist="38100" dir="2700000" algn="tl">
                    <a:srgbClr val="DDDDDD"/>
                  </a:outerShdw>
                </a:effectLst>
                <a:latin typeface="Courier New" charset="0"/>
                <a:cs typeface="宋体" charset="0"/>
              </a:rPr>
              <a:t>for</a:t>
            </a:r>
            <a:r>
              <a:rPr lang="fr-FR" altLang="zh-CN" sz="2000">
                <a:solidFill>
                  <a:schemeClr val="tx1"/>
                </a:solidFill>
                <a:effectLst>
                  <a:outerShdw blurRad="38100" dist="38100" dir="2700000" algn="tl">
                    <a:srgbClr val="DDDDDD"/>
                  </a:outerShdw>
                </a:effectLst>
                <a:latin typeface="Courier New" charset="0"/>
                <a:cs typeface="宋体" charset="0"/>
              </a:rPr>
              <a:t> (j = i+1; j&lt;N; j++)</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chemeClr val="accent2"/>
                </a:solidFill>
                <a:effectLst>
                  <a:outerShdw blurRad="38100" dist="38100" dir="2700000" algn="tl">
                    <a:srgbClr val="DDDDDD"/>
                  </a:outerShdw>
                </a:effectLst>
                <a:latin typeface="Courier New" charset="0"/>
                <a:cs typeface="宋体" charset="0"/>
              </a:rPr>
              <a:t>if</a:t>
            </a:r>
            <a:r>
              <a:rPr lang="fr-FR" altLang="zh-CN" sz="2000">
                <a:solidFill>
                  <a:schemeClr val="tx1"/>
                </a:solidFill>
                <a:effectLst>
                  <a:outerShdw blurRad="38100" dist="38100" dir="2700000" algn="tl">
                    <a:srgbClr val="DDDDDD"/>
                  </a:outerShdw>
                </a:effectLst>
                <a:latin typeface="Courier New" charset="0"/>
                <a:cs typeface="宋体" charset="0"/>
              </a:rPr>
              <a:t> (strcmp(ptr[j], ptr[i]) &lt; 0)      </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 </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a:t>
            </a:r>
            <a:r>
              <a:rPr lang="fr-FR" altLang="zh-CN" sz="2000">
                <a:solidFill>
                  <a:srgbClr val="880000"/>
                </a:solidFill>
                <a:effectLst>
                  <a:outerShdw blurRad="38100" dist="38100" dir="2700000" algn="tl">
                    <a:srgbClr val="DDDDDD"/>
                  </a:outerShdw>
                </a:effectLst>
                <a:latin typeface="Courier New" charset="0"/>
                <a:cs typeface="宋体" charset="0"/>
              </a:rPr>
              <a:t>temp = ptr[i];              </a:t>
            </a:r>
          </a:p>
          <a:p>
            <a:pPr eaLnBrk="1">
              <a:lnSpc>
                <a:spcPct val="75000"/>
              </a:lnSpc>
              <a:buFont typeface="Monotype Sorts" charset="0"/>
              <a:buNone/>
              <a:defRPr/>
            </a:pPr>
            <a:r>
              <a:rPr lang="fr-FR" altLang="zh-CN" sz="2000">
                <a:solidFill>
                  <a:srgbClr val="880000"/>
                </a:solidFill>
                <a:effectLst>
                  <a:outerShdw blurRad="38100" dist="38100" dir="2700000" algn="tl">
                    <a:srgbClr val="DDDDDD"/>
                  </a:outerShdw>
                </a:effectLst>
                <a:latin typeface="Courier New" charset="0"/>
                <a:cs typeface="宋体" charset="0"/>
              </a:rPr>
              <a:t>             	ptr[i] = ptr[j];</a:t>
            </a:r>
          </a:p>
          <a:p>
            <a:pPr eaLnBrk="1">
              <a:lnSpc>
                <a:spcPct val="75000"/>
              </a:lnSpc>
              <a:buFont typeface="Monotype Sorts" charset="0"/>
              <a:buNone/>
              <a:defRPr/>
            </a:pPr>
            <a:r>
              <a:rPr lang="fr-FR" altLang="zh-CN" sz="2000">
                <a:solidFill>
                  <a:srgbClr val="880000"/>
                </a:solidFill>
                <a:effectLst>
                  <a:outerShdw blurRad="38100" dist="38100" dir="2700000" algn="tl">
                    <a:srgbClr val="DDDDDD"/>
                  </a:outerShdw>
                </a:effectLst>
                <a:latin typeface="Courier New" charset="0"/>
                <a:cs typeface="宋体" charset="0"/>
              </a:rPr>
              <a:t>             	ptr[j] = temp;</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 </a:t>
            </a:r>
          </a:p>
          <a:p>
            <a:pPr eaLnBrk="1">
              <a:lnSpc>
                <a:spcPct val="75000"/>
              </a:lnSpc>
              <a:buFont typeface="Monotype Sorts" charset="0"/>
              <a:buNone/>
              <a:defRPr/>
            </a:pPr>
            <a:r>
              <a:rPr lang="fr-FR" altLang="zh-CN" sz="2000">
                <a:solidFill>
                  <a:schemeClr val="tx1"/>
                </a:solidFill>
                <a:effectLst>
                  <a:outerShdw blurRad="38100" dist="38100" dir="2700000" algn="tl">
                    <a:srgbClr val="DDDDDD"/>
                  </a:outerShdw>
                </a:effectLst>
                <a:latin typeface="Courier New" charset="0"/>
                <a:cs typeface="宋体" charset="0"/>
              </a:rPr>
              <a:t>	} </a:t>
            </a:r>
          </a:p>
          <a:p>
            <a:pPr eaLnBrk="1">
              <a:lnSpc>
                <a:spcPct val="75000"/>
              </a:lnSpc>
              <a:buFont typeface="Monotype Sorts" charset="0"/>
              <a:buNone/>
              <a:defRPr/>
            </a:pPr>
            <a:r>
              <a:rPr lang="en-US" altLang="zh-CN" sz="2000">
                <a:solidFill>
                  <a:schemeClr val="tx1"/>
                </a:solidFill>
                <a:effectLst>
                  <a:outerShdw blurRad="38100" dist="38100" dir="2700000" algn="tl">
                    <a:srgbClr val="DDDDDD"/>
                  </a:outerShdw>
                </a:effectLst>
                <a:latin typeface="Courier New" charset="0"/>
                <a:cs typeface="宋体" charset="0"/>
              </a:rPr>
              <a:t>}  </a:t>
            </a:r>
            <a:endParaRPr lang="zh-CN" altLang="en-US" sz="2000">
              <a:solidFill>
                <a:schemeClr val="tx1"/>
              </a:solidFill>
              <a:effectLst>
                <a:outerShdw blurRad="38100" dist="38100" dir="2700000" algn="tl">
                  <a:srgbClr val="DDDDDD"/>
                </a:outerShdw>
              </a:effectLst>
              <a:latin typeface="Courier New" charset="0"/>
              <a:cs typeface="宋体" charset="0"/>
            </a:endParaRPr>
          </a:p>
        </p:txBody>
      </p:sp>
      <p:sp>
        <p:nvSpPr>
          <p:cNvPr id="472068" name="Rectangle 4"/>
          <p:cNvSpPr>
            <a:spLocks noChangeArrowheads="1"/>
          </p:cNvSpPr>
          <p:nvPr/>
        </p:nvSpPr>
        <p:spPr bwMode="auto">
          <a:xfrm>
            <a:off x="5364163" y="2012950"/>
            <a:ext cx="3563937"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3200" b="1" i="1">
                <a:solidFill>
                  <a:srgbClr val="0066FF"/>
                </a:solidFill>
                <a:effectLst>
                  <a:outerShdw blurRad="38100" dist="38100" dir="2700000" algn="tl">
                    <a:srgbClr val="DDDDDD"/>
                  </a:outerShdw>
                </a:effectLst>
                <a:latin typeface="宋体" charset="0"/>
                <a:ea typeface="黑体" charset="0"/>
                <a:cs typeface="黑体" charset="0"/>
              </a:rPr>
              <a:t>方法</a:t>
            </a:r>
            <a:r>
              <a:rPr lang="en-US" altLang="zh-CN" sz="3200" b="1" i="1">
                <a:solidFill>
                  <a:srgbClr val="0066FF"/>
                </a:solidFill>
                <a:effectLst>
                  <a:outerShdw blurRad="38100" dist="38100" dir="2700000" algn="tl">
                    <a:srgbClr val="DDDDDD"/>
                  </a:outerShdw>
                </a:effectLst>
                <a:latin typeface="宋体" charset="0"/>
                <a:ea typeface="黑体" charset="0"/>
                <a:cs typeface="黑体" charset="0"/>
              </a:rPr>
              <a:t>2</a:t>
            </a:r>
            <a:r>
              <a:rPr lang="zh-CN" altLang="en-US" sz="3200" b="1" i="1">
                <a:solidFill>
                  <a:srgbClr val="0066FF"/>
                </a:solidFill>
                <a:effectLst>
                  <a:outerShdw blurRad="38100" dist="38100" dir="2700000" algn="tl">
                    <a:srgbClr val="DDDDDD"/>
                  </a:outerShdw>
                </a:effectLst>
                <a:latin typeface="宋体" charset="0"/>
                <a:ea typeface="黑体" charset="0"/>
                <a:cs typeface="黑体" charset="0"/>
              </a:rPr>
              <a:t>：指针数组</a:t>
            </a:r>
            <a:endParaRPr lang="en-US" altLang="zh-CN" sz="3200" b="1" i="1">
              <a:solidFill>
                <a:srgbClr val="0066FF"/>
              </a:solidFill>
              <a:effectLst>
                <a:outerShdw blurRad="38100" dist="38100" dir="2700000" algn="tl">
                  <a:srgbClr val="DDDDDD"/>
                </a:outerShdw>
              </a:effectLst>
              <a:latin typeface="宋体" charset="0"/>
              <a:ea typeface="黑体" charset="0"/>
              <a:cs typeface="黑体" charset="0"/>
            </a:endParaRPr>
          </a:p>
        </p:txBody>
      </p:sp>
      <p:sp>
        <p:nvSpPr>
          <p:cNvPr id="2" name="日期占位符 1"/>
          <p:cNvSpPr>
            <a:spLocks noGrp="1"/>
          </p:cNvSpPr>
          <p:nvPr>
            <p:ph type="dt" sz="half" idx="10"/>
          </p:nvPr>
        </p:nvSpPr>
        <p:spPr/>
        <p:txBody>
          <a:bodyPr/>
          <a:lstStyle/>
          <a:p>
            <a:fld id="{C005BF3A-BC2D-5E4A-BFC5-3F3375F9F989}"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88</a:t>
            </a:fld>
            <a:endParaRPr lang="en-US" dirty="0"/>
          </a:p>
        </p:txBody>
      </p:sp>
    </p:spTree>
    <p:extLst>
      <p:ext uri="{BB962C8B-B14F-4D97-AF65-F5344CB8AC3E}">
        <p14:creationId xmlns:p14="http://schemas.microsoft.com/office/powerpoint/2010/main" val="8538044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defRPr/>
            </a:pPr>
            <a:r>
              <a:rPr lang="zh-CN" altLang="en-US" dirty="0">
                <a:cs typeface="+mj-cs"/>
              </a:rPr>
              <a:t>方法</a:t>
            </a:r>
            <a:r>
              <a:rPr lang="en-US" altLang="zh-CN" dirty="0">
                <a:cs typeface="+mj-cs"/>
              </a:rPr>
              <a:t>2</a:t>
            </a:r>
            <a:r>
              <a:rPr lang="zh-CN" altLang="en-US" dirty="0">
                <a:cs typeface="+mj-cs"/>
              </a:rPr>
              <a:t>排序前后</a:t>
            </a:r>
          </a:p>
        </p:txBody>
      </p:sp>
      <p:sp>
        <p:nvSpPr>
          <p:cNvPr id="353283" name="Rectangle 3"/>
          <p:cNvSpPr>
            <a:spLocks noChangeArrowheads="1"/>
          </p:cNvSpPr>
          <p:nvPr/>
        </p:nvSpPr>
        <p:spPr bwMode="auto">
          <a:xfrm>
            <a:off x="3200400" y="27384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nvGrpSpPr>
          <p:cNvPr id="174083" name="Group 5"/>
          <p:cNvGrpSpPr>
            <a:grpSpLocks/>
          </p:cNvGrpSpPr>
          <p:nvPr/>
        </p:nvGrpSpPr>
        <p:grpSpPr bwMode="auto">
          <a:xfrm>
            <a:off x="323850" y="2492375"/>
            <a:ext cx="4333875" cy="2663825"/>
            <a:chOff x="2376" y="-2074"/>
            <a:chExt cx="3291" cy="2268"/>
          </a:xfrm>
        </p:grpSpPr>
        <p:sp>
          <p:nvSpPr>
            <p:cNvPr id="353286" name="Text Box 6"/>
            <p:cNvSpPr txBox="1">
              <a:spLocks noChangeArrowheads="1"/>
            </p:cNvSpPr>
            <p:nvPr/>
          </p:nvSpPr>
          <p:spPr bwMode="auto">
            <a:xfrm>
              <a:off x="2376" y="-2074"/>
              <a:ext cx="2880" cy="497"/>
            </a:xfrm>
            <a:prstGeom prst="rect">
              <a:avLst/>
            </a:prstGeom>
            <a:noFill/>
            <a:ln w="9525">
              <a:no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zh-CN" altLang="en-US" sz="2000">
                  <a:effectLst/>
                  <a:cs typeface="宋体" charset="0"/>
                </a:rPr>
                <a:t>指针数组</a:t>
              </a:r>
              <a:r>
                <a:rPr lang="en-US" altLang="zh-CN" sz="2000">
                  <a:effectLst/>
                  <a:cs typeface="宋体" charset="0"/>
                </a:rPr>
                <a:t>ptr           </a:t>
              </a:r>
              <a:r>
                <a:rPr lang="zh-CN" altLang="en-US" sz="2000">
                  <a:effectLst/>
                  <a:cs typeface="宋体" charset="0"/>
                </a:rPr>
                <a:t>字符串排序前</a:t>
              </a:r>
              <a:endParaRPr lang="zh-CN" altLang="en-US" sz="2000">
                <a:effectLst>
                  <a:outerShdw blurRad="38100" dist="38100" dir="2700000" algn="tl">
                    <a:srgbClr val="DDDDDD"/>
                  </a:outerShdw>
                </a:effectLst>
                <a:cs typeface="宋体" charset="0"/>
              </a:endParaRPr>
            </a:p>
          </p:txBody>
        </p:sp>
        <p:grpSp>
          <p:nvGrpSpPr>
            <p:cNvPr id="174110" name="Group 7"/>
            <p:cNvGrpSpPr>
              <a:grpSpLocks/>
            </p:cNvGrpSpPr>
            <p:nvPr/>
          </p:nvGrpSpPr>
          <p:grpSpPr bwMode="auto">
            <a:xfrm>
              <a:off x="2520" y="-1852"/>
              <a:ext cx="3147" cy="2046"/>
              <a:chOff x="2520" y="-1852"/>
              <a:chExt cx="3147" cy="2046"/>
            </a:xfrm>
          </p:grpSpPr>
          <p:grpSp>
            <p:nvGrpSpPr>
              <p:cNvPr id="174111" name="Group 8"/>
              <p:cNvGrpSpPr>
                <a:grpSpLocks/>
              </p:cNvGrpSpPr>
              <p:nvPr/>
            </p:nvGrpSpPr>
            <p:grpSpPr bwMode="auto">
              <a:xfrm>
                <a:off x="2520" y="-1774"/>
                <a:ext cx="3147" cy="1872"/>
                <a:chOff x="3564" y="-1774"/>
                <a:chExt cx="3147" cy="1872"/>
              </a:xfrm>
            </p:grpSpPr>
            <p:sp>
              <p:nvSpPr>
                <p:cNvPr id="353289" name="Text Box 9"/>
                <p:cNvSpPr txBox="1">
                  <a:spLocks noChangeArrowheads="1"/>
                </p:cNvSpPr>
                <p:nvPr/>
              </p:nvSpPr>
              <p:spPr bwMode="auto">
                <a:xfrm>
                  <a:off x="5160" y="-1774"/>
                  <a:ext cx="1155"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Pascal\0</a:t>
                  </a:r>
                  <a:endParaRPr lang="en-US" altLang="zh-CN" sz="2000">
                    <a:effectLst>
                      <a:outerShdw blurRad="38100" dist="38100" dir="2700000" algn="tl">
                        <a:srgbClr val="DDDDDD"/>
                      </a:outerShdw>
                    </a:effectLst>
                    <a:cs typeface="宋体" charset="0"/>
                  </a:endParaRPr>
                </a:p>
              </p:txBody>
            </p:sp>
            <p:sp>
              <p:nvSpPr>
                <p:cNvPr id="353290" name="Text Box 10"/>
                <p:cNvSpPr txBox="1">
                  <a:spLocks noChangeArrowheads="1"/>
                </p:cNvSpPr>
                <p:nvPr/>
              </p:nvSpPr>
              <p:spPr bwMode="auto">
                <a:xfrm>
                  <a:off x="5160" y="-1427"/>
                  <a:ext cx="1050" cy="469"/>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Basic\0</a:t>
                  </a:r>
                </a:p>
                <a:p>
                  <a:pPr>
                    <a:defRPr/>
                  </a:pPr>
                  <a:endParaRPr lang="en-US" altLang="zh-CN" sz="2000">
                    <a:effectLst>
                      <a:outerShdw blurRad="38100" dist="38100" dir="2700000" algn="tl">
                        <a:srgbClr val="DDDDDD"/>
                      </a:outerShdw>
                    </a:effectLst>
                    <a:cs typeface="宋体" charset="0"/>
                  </a:endParaRPr>
                </a:p>
              </p:txBody>
            </p:sp>
            <p:sp>
              <p:nvSpPr>
                <p:cNvPr id="353291" name="Text Box 11"/>
                <p:cNvSpPr txBox="1">
                  <a:spLocks noChangeArrowheads="1"/>
                </p:cNvSpPr>
                <p:nvPr/>
              </p:nvSpPr>
              <p:spPr bwMode="auto">
                <a:xfrm>
                  <a:off x="5134" y="-1054"/>
                  <a:ext cx="1262"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Fortran\0</a:t>
                  </a:r>
                  <a:endParaRPr lang="en-US" altLang="zh-CN" sz="2000">
                    <a:effectLst>
                      <a:outerShdw blurRad="38100" dist="38100" dir="2700000" algn="tl">
                        <a:srgbClr val="DDDDDD"/>
                      </a:outerShdw>
                    </a:effectLst>
                    <a:cs typeface="宋体" charset="0"/>
                  </a:endParaRPr>
                </a:p>
              </p:txBody>
            </p:sp>
            <p:sp>
              <p:nvSpPr>
                <p:cNvPr id="353292" name="Text Box 12"/>
                <p:cNvSpPr txBox="1">
                  <a:spLocks noChangeArrowheads="1"/>
                </p:cNvSpPr>
                <p:nvPr/>
              </p:nvSpPr>
              <p:spPr bwMode="auto">
                <a:xfrm>
                  <a:off x="5134" y="-706"/>
                  <a:ext cx="84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Java\0</a:t>
                  </a:r>
                  <a:endParaRPr lang="en-US" altLang="zh-CN" sz="2000">
                    <a:effectLst>
                      <a:outerShdw blurRad="38100" dist="38100" dir="2700000" algn="tl">
                        <a:srgbClr val="DDDDDD"/>
                      </a:outerShdw>
                    </a:effectLst>
                    <a:cs typeface="宋体" charset="0"/>
                  </a:endParaRPr>
                </a:p>
              </p:txBody>
            </p:sp>
            <p:sp>
              <p:nvSpPr>
                <p:cNvPr id="353293" name="Text Box 13"/>
                <p:cNvSpPr txBox="1">
                  <a:spLocks noChangeArrowheads="1"/>
                </p:cNvSpPr>
                <p:nvPr/>
              </p:nvSpPr>
              <p:spPr bwMode="auto">
                <a:xfrm>
                  <a:off x="5134" y="-370"/>
                  <a:ext cx="1577"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Visual  C\0</a:t>
                  </a:r>
                  <a:endParaRPr lang="en-US" altLang="zh-CN" sz="2000">
                    <a:effectLst>
                      <a:outerShdw blurRad="38100" dist="38100" dir="2700000" algn="tl">
                        <a:srgbClr val="DDDDDD"/>
                      </a:outerShdw>
                    </a:effectLst>
                    <a:cs typeface="宋体" charset="0"/>
                  </a:endParaRPr>
                </a:p>
              </p:txBody>
            </p:sp>
            <p:grpSp>
              <p:nvGrpSpPr>
                <p:cNvPr id="174118" name="Group 14"/>
                <p:cNvGrpSpPr>
                  <a:grpSpLocks/>
                </p:cNvGrpSpPr>
                <p:nvPr/>
              </p:nvGrpSpPr>
              <p:grpSpPr bwMode="auto">
                <a:xfrm>
                  <a:off x="4275" y="-1520"/>
                  <a:ext cx="921" cy="1393"/>
                  <a:chOff x="3915" y="3793"/>
                  <a:chExt cx="921" cy="1309"/>
                </a:xfrm>
              </p:grpSpPr>
              <p:sp>
                <p:nvSpPr>
                  <p:cNvPr id="353295" name="Line 15"/>
                  <p:cNvSpPr>
                    <a:spLocks noChangeShapeType="1"/>
                  </p:cNvSpPr>
                  <p:nvPr/>
                </p:nvSpPr>
                <p:spPr bwMode="auto">
                  <a:xfrm>
                    <a:off x="3935" y="3793"/>
                    <a:ext cx="901" cy="1"/>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296" name="Line 16"/>
                  <p:cNvSpPr>
                    <a:spLocks noChangeShapeType="1"/>
                  </p:cNvSpPr>
                  <p:nvPr/>
                </p:nvSpPr>
                <p:spPr bwMode="auto">
                  <a:xfrm>
                    <a:off x="3923" y="4130"/>
                    <a:ext cx="901" cy="0"/>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297" name="Line 17"/>
                  <p:cNvSpPr>
                    <a:spLocks noChangeShapeType="1"/>
                  </p:cNvSpPr>
                  <p:nvPr/>
                </p:nvSpPr>
                <p:spPr bwMode="auto">
                  <a:xfrm>
                    <a:off x="3935" y="4777"/>
                    <a:ext cx="901" cy="1"/>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298" name="Line 18"/>
                  <p:cNvSpPr>
                    <a:spLocks noChangeShapeType="1"/>
                  </p:cNvSpPr>
                  <p:nvPr/>
                </p:nvSpPr>
                <p:spPr bwMode="auto">
                  <a:xfrm>
                    <a:off x="3915" y="5101"/>
                    <a:ext cx="901" cy="1"/>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299" name="Line 19"/>
                  <p:cNvSpPr>
                    <a:spLocks noChangeShapeType="1"/>
                  </p:cNvSpPr>
                  <p:nvPr/>
                </p:nvSpPr>
                <p:spPr bwMode="auto">
                  <a:xfrm>
                    <a:off x="3935" y="4465"/>
                    <a:ext cx="901" cy="1"/>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grpSp>
            <p:grpSp>
              <p:nvGrpSpPr>
                <p:cNvPr id="174119" name="Group 20"/>
                <p:cNvGrpSpPr>
                  <a:grpSpLocks/>
                </p:cNvGrpSpPr>
                <p:nvPr/>
              </p:nvGrpSpPr>
              <p:grpSpPr bwMode="auto">
                <a:xfrm>
                  <a:off x="3564" y="-1699"/>
                  <a:ext cx="720" cy="1738"/>
                  <a:chOff x="4140" y="3625"/>
                  <a:chExt cx="720" cy="1633"/>
                </a:xfrm>
              </p:grpSpPr>
              <p:sp>
                <p:nvSpPr>
                  <p:cNvPr id="353301" name="Rectangle 21"/>
                  <p:cNvSpPr>
                    <a:spLocks noChangeArrowheads="1"/>
                  </p:cNvSpPr>
                  <p:nvPr/>
                </p:nvSpPr>
                <p:spPr bwMode="auto">
                  <a:xfrm>
                    <a:off x="4137" y="3622"/>
                    <a:ext cx="720" cy="1633"/>
                  </a:xfrm>
                  <a:prstGeom prst="rect">
                    <a:avLst/>
                  </a:prstGeom>
                  <a:solidFill>
                    <a:srgbClr val="FFFFFF"/>
                  </a:solid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02" name="Line 22"/>
                  <p:cNvSpPr>
                    <a:spLocks noChangeShapeType="1"/>
                  </p:cNvSpPr>
                  <p:nvPr/>
                </p:nvSpPr>
                <p:spPr bwMode="auto">
                  <a:xfrm>
                    <a:off x="4137" y="3923"/>
                    <a:ext cx="720" cy="0"/>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03" name="Line 23"/>
                  <p:cNvSpPr>
                    <a:spLocks noChangeShapeType="1"/>
                  </p:cNvSpPr>
                  <p:nvPr/>
                </p:nvSpPr>
                <p:spPr bwMode="auto">
                  <a:xfrm>
                    <a:off x="4137" y="4272"/>
                    <a:ext cx="720" cy="0"/>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04" name="Line 24"/>
                  <p:cNvSpPr>
                    <a:spLocks noChangeShapeType="1"/>
                  </p:cNvSpPr>
                  <p:nvPr/>
                </p:nvSpPr>
                <p:spPr bwMode="auto">
                  <a:xfrm>
                    <a:off x="4137" y="4596"/>
                    <a:ext cx="720" cy="0"/>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05" name="Line 25"/>
                  <p:cNvSpPr>
                    <a:spLocks noChangeShapeType="1"/>
                  </p:cNvSpPr>
                  <p:nvPr/>
                </p:nvSpPr>
                <p:spPr bwMode="auto">
                  <a:xfrm>
                    <a:off x="4137" y="4920"/>
                    <a:ext cx="720" cy="1"/>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grpSp>
            <p:sp>
              <p:nvSpPr>
                <p:cNvPr id="353306" name="Rectangle 26"/>
                <p:cNvSpPr>
                  <a:spLocks noChangeArrowheads="1"/>
                </p:cNvSpPr>
                <p:nvPr/>
              </p:nvSpPr>
              <p:spPr bwMode="auto">
                <a:xfrm>
                  <a:off x="5208" y="-1690"/>
                  <a:ext cx="902" cy="312"/>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07" name="Rectangle 27"/>
                <p:cNvSpPr>
                  <a:spLocks noChangeArrowheads="1"/>
                </p:cNvSpPr>
                <p:nvPr/>
              </p:nvSpPr>
              <p:spPr bwMode="auto">
                <a:xfrm>
                  <a:off x="5208" y="-1341"/>
                  <a:ext cx="732" cy="311"/>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08" name="Rectangle 28"/>
                <p:cNvSpPr>
                  <a:spLocks noChangeArrowheads="1"/>
                </p:cNvSpPr>
                <p:nvPr/>
              </p:nvSpPr>
              <p:spPr bwMode="auto">
                <a:xfrm>
                  <a:off x="5208" y="-982"/>
                  <a:ext cx="1092" cy="312"/>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09" name="Rectangle 29"/>
                <p:cNvSpPr>
                  <a:spLocks noChangeArrowheads="1"/>
                </p:cNvSpPr>
                <p:nvPr/>
              </p:nvSpPr>
              <p:spPr bwMode="auto">
                <a:xfrm>
                  <a:off x="5208" y="-622"/>
                  <a:ext cx="552" cy="312"/>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10" name="Rectangle 30"/>
                <p:cNvSpPr>
                  <a:spLocks noChangeArrowheads="1"/>
                </p:cNvSpPr>
                <p:nvPr/>
              </p:nvSpPr>
              <p:spPr bwMode="auto">
                <a:xfrm>
                  <a:off x="5196" y="-274"/>
                  <a:ext cx="1284" cy="312"/>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
            <p:nvSpPr>
              <p:cNvPr id="353311" name="Text Box 31"/>
              <p:cNvSpPr txBox="1">
                <a:spLocks noChangeArrowheads="1"/>
              </p:cNvSpPr>
              <p:nvPr/>
            </p:nvSpPr>
            <p:spPr bwMode="auto">
              <a:xfrm>
                <a:off x="2532" y="-1852"/>
                <a:ext cx="720" cy="2046"/>
              </a:xfrm>
              <a:prstGeom prst="rect">
                <a:avLst/>
              </a:prstGeom>
              <a:noFill/>
              <a:ln w="9525">
                <a:noFill/>
                <a:miter lim="800000"/>
                <a:headEnd/>
                <a:tailEnd/>
              </a:ln>
              <a:effectLst/>
            </p:spPr>
            <p:txBody>
              <a:bodyPr tIns="90000" bIns="82800"/>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lnSpc>
                    <a:spcPct val="136000"/>
                  </a:lnSpc>
                  <a:defRPr/>
                </a:pPr>
                <a:r>
                  <a:rPr lang="en-US" altLang="zh-CN" sz="2000">
                    <a:effectLst/>
                    <a:cs typeface="宋体" charset="0"/>
                  </a:rPr>
                  <a:t>ptr[0]</a:t>
                </a:r>
              </a:p>
              <a:p>
                <a:pPr algn="just">
                  <a:lnSpc>
                    <a:spcPct val="136000"/>
                  </a:lnSpc>
                  <a:defRPr/>
                </a:pPr>
                <a:r>
                  <a:rPr lang="en-US" altLang="zh-CN" sz="2000">
                    <a:effectLst/>
                    <a:cs typeface="宋体" charset="0"/>
                  </a:rPr>
                  <a:t>ptr[1]</a:t>
                </a:r>
              </a:p>
              <a:p>
                <a:pPr algn="just">
                  <a:lnSpc>
                    <a:spcPct val="136000"/>
                  </a:lnSpc>
                  <a:defRPr/>
                </a:pPr>
                <a:r>
                  <a:rPr lang="en-US" altLang="zh-CN" sz="2000">
                    <a:effectLst/>
                    <a:cs typeface="宋体" charset="0"/>
                  </a:rPr>
                  <a:t>ptr[2]</a:t>
                </a:r>
              </a:p>
              <a:p>
                <a:pPr algn="just">
                  <a:lnSpc>
                    <a:spcPct val="136000"/>
                  </a:lnSpc>
                  <a:defRPr/>
                </a:pPr>
                <a:r>
                  <a:rPr lang="en-US" altLang="zh-CN" sz="2000">
                    <a:effectLst/>
                    <a:cs typeface="宋体" charset="0"/>
                  </a:rPr>
                  <a:t>ptr[3]</a:t>
                </a:r>
              </a:p>
              <a:p>
                <a:pPr algn="just">
                  <a:lnSpc>
                    <a:spcPct val="136000"/>
                  </a:lnSpc>
                  <a:defRPr/>
                </a:pPr>
                <a:r>
                  <a:rPr lang="en-US" altLang="zh-CN" sz="2000">
                    <a:effectLst/>
                    <a:cs typeface="宋体" charset="0"/>
                  </a:rPr>
                  <a:t>ptr[4]</a:t>
                </a:r>
                <a:endParaRPr lang="en-US" altLang="zh-CN" sz="2000">
                  <a:effectLst>
                    <a:outerShdw blurRad="38100" dist="38100" dir="2700000" algn="tl">
                      <a:srgbClr val="DDDDDD"/>
                    </a:outerShdw>
                  </a:effectLst>
                  <a:cs typeface="宋体" charset="0"/>
                </a:endParaRPr>
              </a:p>
            </p:txBody>
          </p:sp>
        </p:grpSp>
      </p:grpSp>
      <p:grpSp>
        <p:nvGrpSpPr>
          <p:cNvPr id="174084" name="Group 32"/>
          <p:cNvGrpSpPr>
            <a:grpSpLocks/>
          </p:cNvGrpSpPr>
          <p:nvPr/>
        </p:nvGrpSpPr>
        <p:grpSpPr bwMode="auto">
          <a:xfrm>
            <a:off x="4759325" y="2492375"/>
            <a:ext cx="4205288" cy="2655888"/>
            <a:chOff x="6420" y="-2062"/>
            <a:chExt cx="3204" cy="2244"/>
          </a:xfrm>
        </p:grpSpPr>
        <p:sp>
          <p:nvSpPr>
            <p:cNvPr id="353313" name="Text Box 33"/>
            <p:cNvSpPr txBox="1">
              <a:spLocks noChangeArrowheads="1"/>
            </p:cNvSpPr>
            <p:nvPr/>
          </p:nvSpPr>
          <p:spPr bwMode="auto">
            <a:xfrm>
              <a:off x="6420" y="-2062"/>
              <a:ext cx="2904" cy="498"/>
            </a:xfrm>
            <a:prstGeom prst="rect">
              <a:avLst/>
            </a:prstGeom>
            <a:noFill/>
            <a:ln w="9525">
              <a:noFill/>
              <a:miter lim="800000"/>
              <a:headEnd/>
              <a:tailEnd/>
            </a:ln>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zh-CN" altLang="en-US" sz="2000">
                  <a:effectLst/>
                  <a:cs typeface="宋体" charset="0"/>
                </a:rPr>
                <a:t>指针数组</a:t>
              </a:r>
              <a:r>
                <a:rPr lang="en-US" altLang="zh-CN" sz="2000">
                  <a:effectLst/>
                  <a:cs typeface="宋体" charset="0"/>
                </a:rPr>
                <a:t>ptr          </a:t>
              </a:r>
              <a:r>
                <a:rPr lang="zh-CN" altLang="en-US" sz="2000">
                  <a:effectLst/>
                  <a:cs typeface="宋体" charset="0"/>
                </a:rPr>
                <a:t>字符串排序后</a:t>
              </a:r>
              <a:endParaRPr lang="zh-CN" altLang="en-US" sz="2000">
                <a:effectLst>
                  <a:outerShdw blurRad="38100" dist="38100" dir="2700000" algn="tl">
                    <a:srgbClr val="DDDDDD"/>
                  </a:outerShdw>
                </a:effectLst>
                <a:cs typeface="宋体" charset="0"/>
              </a:endParaRPr>
            </a:p>
          </p:txBody>
        </p:sp>
        <p:grpSp>
          <p:nvGrpSpPr>
            <p:cNvPr id="174086" name="Group 34"/>
            <p:cNvGrpSpPr>
              <a:grpSpLocks/>
            </p:cNvGrpSpPr>
            <p:nvPr/>
          </p:nvGrpSpPr>
          <p:grpSpPr bwMode="auto">
            <a:xfrm>
              <a:off x="6573" y="-1864"/>
              <a:ext cx="3051" cy="2046"/>
              <a:chOff x="6573" y="-1864"/>
              <a:chExt cx="3051" cy="2046"/>
            </a:xfrm>
          </p:grpSpPr>
          <p:sp>
            <p:nvSpPr>
              <p:cNvPr id="353315" name="Text Box 35"/>
              <p:cNvSpPr txBox="1">
                <a:spLocks noChangeArrowheads="1"/>
              </p:cNvSpPr>
              <p:nvPr/>
            </p:nvSpPr>
            <p:spPr bwMode="auto">
              <a:xfrm>
                <a:off x="8095" y="-1774"/>
                <a:ext cx="1156"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Pascal\0</a:t>
                </a:r>
                <a:endParaRPr lang="en-US" altLang="zh-CN" sz="2000">
                  <a:effectLst>
                    <a:outerShdw blurRad="38100" dist="38100" dir="2700000" algn="tl">
                      <a:srgbClr val="DDDDDD"/>
                    </a:outerShdw>
                  </a:effectLst>
                  <a:cs typeface="宋体" charset="0"/>
                </a:endParaRPr>
              </a:p>
            </p:txBody>
          </p:sp>
          <p:sp>
            <p:nvSpPr>
              <p:cNvPr id="353316" name="Text Box 36"/>
              <p:cNvSpPr txBox="1">
                <a:spLocks noChangeArrowheads="1"/>
              </p:cNvSpPr>
              <p:nvPr/>
            </p:nvSpPr>
            <p:spPr bwMode="auto">
              <a:xfrm>
                <a:off x="8072" y="-1426"/>
                <a:ext cx="1051"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Basic\0</a:t>
                </a:r>
              </a:p>
              <a:p>
                <a:pPr>
                  <a:defRPr/>
                </a:pPr>
                <a:endParaRPr lang="en-US" altLang="zh-CN" sz="2000">
                  <a:effectLst>
                    <a:outerShdw blurRad="38100" dist="38100" dir="2700000" algn="tl">
                      <a:srgbClr val="DDDDDD"/>
                    </a:outerShdw>
                  </a:effectLst>
                  <a:cs typeface="宋体" charset="0"/>
                </a:endParaRPr>
              </a:p>
            </p:txBody>
          </p:sp>
          <p:sp>
            <p:nvSpPr>
              <p:cNvPr id="353317" name="Text Box 37"/>
              <p:cNvSpPr txBox="1">
                <a:spLocks noChangeArrowheads="1"/>
              </p:cNvSpPr>
              <p:nvPr/>
            </p:nvSpPr>
            <p:spPr bwMode="auto">
              <a:xfrm>
                <a:off x="8049" y="-1053"/>
                <a:ext cx="1260"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Fortran\0</a:t>
                </a:r>
                <a:endParaRPr lang="en-US" altLang="zh-CN" sz="2000">
                  <a:effectLst>
                    <a:outerShdw blurRad="38100" dist="38100" dir="2700000" algn="tl">
                      <a:srgbClr val="DDDDDD"/>
                    </a:outerShdw>
                  </a:effectLst>
                  <a:cs typeface="宋体" charset="0"/>
                </a:endParaRPr>
              </a:p>
            </p:txBody>
          </p:sp>
          <p:sp>
            <p:nvSpPr>
              <p:cNvPr id="353318" name="Text Box 38"/>
              <p:cNvSpPr txBox="1">
                <a:spLocks noChangeArrowheads="1"/>
              </p:cNvSpPr>
              <p:nvPr/>
            </p:nvSpPr>
            <p:spPr bwMode="auto">
              <a:xfrm>
                <a:off x="8049" y="-706"/>
                <a:ext cx="838" cy="468"/>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Java\0</a:t>
                </a:r>
                <a:endParaRPr lang="en-US" altLang="zh-CN" sz="2000">
                  <a:effectLst>
                    <a:outerShdw blurRad="38100" dist="38100" dir="2700000" algn="tl">
                      <a:srgbClr val="DDDDDD"/>
                    </a:outerShdw>
                  </a:effectLst>
                  <a:cs typeface="宋体" charset="0"/>
                </a:endParaRPr>
              </a:p>
            </p:txBody>
          </p:sp>
          <p:sp>
            <p:nvSpPr>
              <p:cNvPr id="353319" name="Text Box 39"/>
              <p:cNvSpPr txBox="1">
                <a:spLocks noChangeArrowheads="1"/>
              </p:cNvSpPr>
              <p:nvPr/>
            </p:nvSpPr>
            <p:spPr bwMode="auto">
              <a:xfrm>
                <a:off x="8049" y="-369"/>
                <a:ext cx="1575" cy="467"/>
              </a:xfrm>
              <a:prstGeom prst="rect">
                <a:avLst/>
              </a:prstGeom>
              <a:noFill/>
              <a:ln w="9525">
                <a:noFill/>
                <a:miter lim="800000"/>
                <a:headEnd/>
                <a:tailEnd/>
              </a:ln>
              <a:effectLst/>
            </p:spPr>
            <p:txBody>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defRPr/>
                </a:pPr>
                <a:r>
                  <a:rPr lang="en-US" altLang="zh-CN" sz="2000">
                    <a:effectLst/>
                    <a:cs typeface="宋体" charset="0"/>
                  </a:rPr>
                  <a:t>Visual  C\0</a:t>
                </a:r>
                <a:endParaRPr lang="en-US" altLang="zh-CN" sz="2000">
                  <a:effectLst>
                    <a:outerShdw blurRad="38100" dist="38100" dir="2700000" algn="tl">
                      <a:srgbClr val="DDDDDD"/>
                    </a:outerShdw>
                  </a:effectLst>
                  <a:cs typeface="宋体" charset="0"/>
                </a:endParaRPr>
              </a:p>
            </p:txBody>
          </p:sp>
          <p:sp>
            <p:nvSpPr>
              <p:cNvPr id="353320" name="Line 40"/>
              <p:cNvSpPr>
                <a:spLocks noChangeShapeType="1"/>
              </p:cNvSpPr>
              <p:nvPr/>
            </p:nvSpPr>
            <p:spPr bwMode="auto">
              <a:xfrm>
                <a:off x="7303" y="-1520"/>
                <a:ext cx="797" cy="310"/>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321" name="Line 41"/>
              <p:cNvSpPr>
                <a:spLocks noChangeShapeType="1"/>
              </p:cNvSpPr>
              <p:nvPr/>
            </p:nvSpPr>
            <p:spPr bwMode="auto">
              <a:xfrm flipV="1">
                <a:off x="7303" y="-1520"/>
                <a:ext cx="797" cy="1049"/>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322" name="Line 42"/>
              <p:cNvSpPr>
                <a:spLocks noChangeShapeType="1"/>
              </p:cNvSpPr>
              <p:nvPr/>
            </p:nvSpPr>
            <p:spPr bwMode="auto">
              <a:xfrm>
                <a:off x="7284" y="-140"/>
                <a:ext cx="816" cy="9"/>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grpSp>
            <p:nvGrpSpPr>
              <p:cNvPr id="174095" name="Group 43"/>
              <p:cNvGrpSpPr>
                <a:grpSpLocks/>
              </p:cNvGrpSpPr>
              <p:nvPr/>
            </p:nvGrpSpPr>
            <p:grpSpPr bwMode="auto">
              <a:xfrm>
                <a:off x="6573" y="-1699"/>
                <a:ext cx="720" cy="1738"/>
                <a:chOff x="4140" y="3625"/>
                <a:chExt cx="720" cy="1633"/>
              </a:xfrm>
            </p:grpSpPr>
            <p:sp>
              <p:nvSpPr>
                <p:cNvPr id="353324" name="Rectangle 44"/>
                <p:cNvSpPr>
                  <a:spLocks noChangeArrowheads="1"/>
                </p:cNvSpPr>
                <p:nvPr/>
              </p:nvSpPr>
              <p:spPr bwMode="auto">
                <a:xfrm>
                  <a:off x="4137" y="3625"/>
                  <a:ext cx="720" cy="1630"/>
                </a:xfrm>
                <a:prstGeom prst="rect">
                  <a:avLst/>
                </a:prstGeom>
                <a:solidFill>
                  <a:srgbClr val="FFFFFF"/>
                </a:solid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25" name="Line 45"/>
                <p:cNvSpPr>
                  <a:spLocks noChangeShapeType="1"/>
                </p:cNvSpPr>
                <p:nvPr/>
              </p:nvSpPr>
              <p:spPr bwMode="auto">
                <a:xfrm>
                  <a:off x="4137" y="3925"/>
                  <a:ext cx="720" cy="1"/>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26" name="Line 46"/>
                <p:cNvSpPr>
                  <a:spLocks noChangeShapeType="1"/>
                </p:cNvSpPr>
                <p:nvPr/>
              </p:nvSpPr>
              <p:spPr bwMode="auto">
                <a:xfrm>
                  <a:off x="4137" y="4272"/>
                  <a:ext cx="720" cy="1"/>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27" name="Line 47"/>
                <p:cNvSpPr>
                  <a:spLocks noChangeShapeType="1"/>
                </p:cNvSpPr>
                <p:nvPr/>
              </p:nvSpPr>
              <p:spPr bwMode="auto">
                <a:xfrm>
                  <a:off x="4137" y="4596"/>
                  <a:ext cx="720" cy="1"/>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sp>
              <p:nvSpPr>
                <p:cNvPr id="353328" name="Line 48"/>
                <p:cNvSpPr>
                  <a:spLocks noChangeShapeType="1"/>
                </p:cNvSpPr>
                <p:nvPr/>
              </p:nvSpPr>
              <p:spPr bwMode="auto">
                <a:xfrm>
                  <a:off x="4137" y="4920"/>
                  <a:ext cx="720" cy="1"/>
                </a:xfrm>
                <a:prstGeom prst="line">
                  <a:avLst/>
                </a:prstGeom>
                <a:noFill/>
                <a:ln w="9525">
                  <a:solidFill>
                    <a:srgbClr val="000000"/>
                  </a:solidFill>
                  <a:round/>
                  <a:headEnd/>
                  <a:tailEnd/>
                </a:ln>
              </p:spPr>
              <p:txBody>
                <a:bodyPr/>
                <a:lstStyle/>
                <a:p>
                  <a:pPr>
                    <a:defRPr/>
                  </a:pPr>
                  <a:endParaRPr lang="zh-CN" altLang="en-US">
                    <a:latin typeface="Times New Roman" pitchFamily="18" charset="0"/>
                    <a:ea typeface="+mn-ea"/>
                  </a:endParaRPr>
                </a:p>
              </p:txBody>
            </p:sp>
          </p:grpSp>
          <p:sp>
            <p:nvSpPr>
              <p:cNvPr id="353329" name="Rectangle 49"/>
              <p:cNvSpPr>
                <a:spLocks noChangeArrowheads="1"/>
              </p:cNvSpPr>
              <p:nvPr/>
            </p:nvSpPr>
            <p:spPr bwMode="auto">
              <a:xfrm>
                <a:off x="8121" y="-1689"/>
                <a:ext cx="900" cy="311"/>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30" name="Rectangle 50"/>
              <p:cNvSpPr>
                <a:spLocks noChangeArrowheads="1"/>
              </p:cNvSpPr>
              <p:nvPr/>
            </p:nvSpPr>
            <p:spPr bwMode="auto">
              <a:xfrm>
                <a:off x="8121" y="-1342"/>
                <a:ext cx="732" cy="313"/>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31" name="Rectangle 51"/>
              <p:cNvSpPr>
                <a:spLocks noChangeArrowheads="1"/>
              </p:cNvSpPr>
              <p:nvPr/>
            </p:nvSpPr>
            <p:spPr bwMode="auto">
              <a:xfrm>
                <a:off x="8121" y="-982"/>
                <a:ext cx="1092" cy="314"/>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32" name="Rectangle 52"/>
              <p:cNvSpPr>
                <a:spLocks noChangeArrowheads="1"/>
              </p:cNvSpPr>
              <p:nvPr/>
            </p:nvSpPr>
            <p:spPr bwMode="auto">
              <a:xfrm>
                <a:off x="8121" y="-621"/>
                <a:ext cx="553" cy="311"/>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33" name="Rectangle 53"/>
              <p:cNvSpPr>
                <a:spLocks noChangeArrowheads="1"/>
              </p:cNvSpPr>
              <p:nvPr/>
            </p:nvSpPr>
            <p:spPr bwMode="auto">
              <a:xfrm>
                <a:off x="8107" y="-274"/>
                <a:ext cx="1286" cy="313"/>
              </a:xfrm>
              <a:prstGeom prst="rect">
                <a:avLst/>
              </a:prstGeom>
              <a:noFill/>
              <a:ln w="9525">
                <a:solidFill>
                  <a:srgbClr val="000000"/>
                </a:solidFill>
                <a:miter lim="800000"/>
                <a:headEnd/>
                <a:tailEnd/>
              </a:ln>
            </p:spPr>
            <p:txBody>
              <a:bodyP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sp>
            <p:nvSpPr>
              <p:cNvPr id="353334" name="Text Box 54"/>
              <p:cNvSpPr txBox="1">
                <a:spLocks noChangeArrowheads="1"/>
              </p:cNvSpPr>
              <p:nvPr/>
            </p:nvSpPr>
            <p:spPr bwMode="auto">
              <a:xfrm>
                <a:off x="6633" y="-1862"/>
                <a:ext cx="722" cy="2044"/>
              </a:xfrm>
              <a:prstGeom prst="rect">
                <a:avLst/>
              </a:prstGeom>
              <a:noFill/>
              <a:ln w="9525">
                <a:noFill/>
                <a:miter lim="800000"/>
                <a:headEnd/>
                <a:tailEnd/>
              </a:ln>
              <a:effectLst/>
            </p:spPr>
            <p:txBody>
              <a:bodyPr tIns="90000" bIns="82800"/>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eaLnBrk="0" fontAlgn="base" hangingPunct="0">
                  <a:spcBef>
                    <a:spcPct val="0"/>
                  </a:spcBef>
                  <a:spcAft>
                    <a:spcPct val="0"/>
                  </a:spcAft>
                  <a:defRPr sz="2400">
                    <a:solidFill>
                      <a:schemeClr val="tx1"/>
                    </a:solidFill>
                    <a:latin typeface="Times New Roman" charset="0"/>
                    <a:ea typeface="宋体" charset="0"/>
                  </a:defRPr>
                </a:lvl6pPr>
                <a:lvl7pPr marL="2971800" indent="-228600" eaLnBrk="0" fontAlgn="base" hangingPunct="0">
                  <a:spcBef>
                    <a:spcPct val="0"/>
                  </a:spcBef>
                  <a:spcAft>
                    <a:spcPct val="0"/>
                  </a:spcAft>
                  <a:defRPr sz="2400">
                    <a:solidFill>
                      <a:schemeClr val="tx1"/>
                    </a:solidFill>
                    <a:latin typeface="Times New Roman" charset="0"/>
                    <a:ea typeface="宋体" charset="0"/>
                  </a:defRPr>
                </a:lvl7pPr>
                <a:lvl8pPr marL="3429000" indent="-228600" eaLnBrk="0" fontAlgn="base" hangingPunct="0">
                  <a:spcBef>
                    <a:spcPct val="0"/>
                  </a:spcBef>
                  <a:spcAft>
                    <a:spcPct val="0"/>
                  </a:spcAft>
                  <a:defRPr sz="2400">
                    <a:solidFill>
                      <a:schemeClr val="tx1"/>
                    </a:solidFill>
                    <a:latin typeface="Times New Roman" charset="0"/>
                    <a:ea typeface="宋体" charset="0"/>
                  </a:defRPr>
                </a:lvl8pPr>
                <a:lvl9pPr marL="3886200" indent="-228600" eaLnBrk="0" fontAlgn="base" hangingPunct="0">
                  <a:spcBef>
                    <a:spcPct val="0"/>
                  </a:spcBef>
                  <a:spcAft>
                    <a:spcPct val="0"/>
                  </a:spcAft>
                  <a:defRPr sz="2400">
                    <a:solidFill>
                      <a:schemeClr val="tx1"/>
                    </a:solidFill>
                    <a:latin typeface="Times New Roman" charset="0"/>
                    <a:ea typeface="宋体" charset="0"/>
                  </a:defRPr>
                </a:lvl9pPr>
              </a:lstStyle>
              <a:p>
                <a:pPr algn="just">
                  <a:lnSpc>
                    <a:spcPct val="136000"/>
                  </a:lnSpc>
                  <a:defRPr/>
                </a:pPr>
                <a:r>
                  <a:rPr lang="en-US" altLang="zh-CN" sz="2000">
                    <a:effectLst/>
                    <a:cs typeface="宋体" charset="0"/>
                  </a:rPr>
                  <a:t>ptr[0]</a:t>
                </a:r>
              </a:p>
              <a:p>
                <a:pPr algn="just">
                  <a:lnSpc>
                    <a:spcPct val="136000"/>
                  </a:lnSpc>
                  <a:defRPr/>
                </a:pPr>
                <a:r>
                  <a:rPr lang="en-US" altLang="zh-CN" sz="2000">
                    <a:effectLst/>
                    <a:cs typeface="宋体" charset="0"/>
                  </a:rPr>
                  <a:t>ptr[1]</a:t>
                </a:r>
              </a:p>
              <a:p>
                <a:pPr algn="just">
                  <a:lnSpc>
                    <a:spcPct val="136000"/>
                  </a:lnSpc>
                  <a:defRPr/>
                </a:pPr>
                <a:r>
                  <a:rPr lang="en-US" altLang="zh-CN" sz="2000">
                    <a:effectLst/>
                    <a:cs typeface="宋体" charset="0"/>
                  </a:rPr>
                  <a:t>ptr[2]</a:t>
                </a:r>
              </a:p>
              <a:p>
                <a:pPr algn="just">
                  <a:lnSpc>
                    <a:spcPct val="136000"/>
                  </a:lnSpc>
                  <a:defRPr/>
                </a:pPr>
                <a:r>
                  <a:rPr lang="en-US" altLang="zh-CN" sz="2000">
                    <a:effectLst/>
                    <a:cs typeface="宋体" charset="0"/>
                  </a:rPr>
                  <a:t>ptr[3]</a:t>
                </a:r>
              </a:p>
              <a:p>
                <a:pPr algn="just">
                  <a:lnSpc>
                    <a:spcPct val="136000"/>
                  </a:lnSpc>
                  <a:defRPr/>
                </a:pPr>
                <a:r>
                  <a:rPr lang="en-US" altLang="zh-CN" sz="2000">
                    <a:effectLst/>
                    <a:cs typeface="宋体" charset="0"/>
                  </a:rPr>
                  <a:t>ptr[4]</a:t>
                </a:r>
                <a:endParaRPr lang="en-US" altLang="zh-CN" sz="2000">
                  <a:effectLst>
                    <a:outerShdw blurRad="38100" dist="38100" dir="2700000" algn="tl">
                      <a:srgbClr val="DDDDDD"/>
                    </a:outerShdw>
                  </a:effectLst>
                  <a:cs typeface="宋体" charset="0"/>
                </a:endParaRPr>
              </a:p>
            </p:txBody>
          </p:sp>
          <p:sp>
            <p:nvSpPr>
              <p:cNvPr id="353335" name="Line 55"/>
              <p:cNvSpPr>
                <a:spLocks noChangeShapeType="1"/>
              </p:cNvSpPr>
              <p:nvPr/>
            </p:nvSpPr>
            <p:spPr bwMode="auto">
              <a:xfrm>
                <a:off x="7303" y="-1170"/>
                <a:ext cx="797" cy="310"/>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sp>
            <p:nvSpPr>
              <p:cNvPr id="353336" name="Line 56"/>
              <p:cNvSpPr>
                <a:spLocks noChangeShapeType="1"/>
              </p:cNvSpPr>
              <p:nvPr/>
            </p:nvSpPr>
            <p:spPr bwMode="auto">
              <a:xfrm>
                <a:off x="7296" y="-813"/>
                <a:ext cx="795" cy="310"/>
              </a:xfrm>
              <a:prstGeom prst="line">
                <a:avLst/>
              </a:prstGeom>
              <a:noFill/>
              <a:ln w="9525">
                <a:solidFill>
                  <a:srgbClr val="000000"/>
                </a:solidFill>
                <a:round/>
                <a:headEnd/>
                <a:tailEnd type="triangle" w="sm" len="med"/>
              </a:ln>
              <a:effectLst/>
            </p:spPr>
            <p:txBody>
              <a:bodyPr/>
              <a:lstStyle/>
              <a:p>
                <a:pPr>
                  <a:defRPr/>
                </a:pPr>
                <a:endParaRPr lang="zh-CN" altLang="en-US">
                  <a:latin typeface="Times New Roman" pitchFamily="18" charset="0"/>
                  <a:ea typeface="+mn-ea"/>
                </a:endParaRPr>
              </a:p>
            </p:txBody>
          </p:sp>
        </p:grpSp>
      </p:grpSp>
      <p:sp>
        <p:nvSpPr>
          <p:cNvPr id="2" name="日期占位符 1"/>
          <p:cNvSpPr>
            <a:spLocks noGrp="1"/>
          </p:cNvSpPr>
          <p:nvPr>
            <p:ph type="dt" sz="half" idx="10"/>
          </p:nvPr>
        </p:nvSpPr>
        <p:spPr/>
        <p:txBody>
          <a:bodyPr/>
          <a:lstStyle/>
          <a:p>
            <a:fld id="{1ECCD39F-8D13-BF4C-9528-6288E3DF0F7A}" type="datetime1">
              <a:rPr lang="zh-CN" altLang="en-US" smtClean="0"/>
              <a:t>2020/12/1</a:t>
            </a:fld>
            <a:endParaRPr lang="en-US" dirty="0"/>
          </a:p>
        </p:txBody>
      </p:sp>
      <p:sp>
        <p:nvSpPr>
          <p:cNvPr id="3" name="幻灯片编号占位符 2"/>
          <p:cNvSpPr>
            <a:spLocks noGrp="1"/>
          </p:cNvSpPr>
          <p:nvPr>
            <p:ph type="sldNum" sz="quarter" idx="12"/>
          </p:nvPr>
        </p:nvSpPr>
        <p:spPr/>
        <p:txBody>
          <a:bodyPr/>
          <a:lstStyle/>
          <a:p>
            <a:fld id="{4FAB73BC-B049-4115-A692-8D63A059BFB8}" type="slidenum">
              <a:rPr lang="en-US" smtClean="0"/>
              <a:pPr/>
              <a:t>89</a:t>
            </a:fld>
            <a:endParaRPr lang="en-US" dirty="0"/>
          </a:p>
        </p:txBody>
      </p:sp>
    </p:spTree>
    <p:extLst>
      <p:ext uri="{BB962C8B-B14F-4D97-AF65-F5344CB8AC3E}">
        <p14:creationId xmlns:p14="http://schemas.microsoft.com/office/powerpoint/2010/main" val="195870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17"/>
          <p:cNvSpPr>
            <a:spLocks noChangeArrowheads="1"/>
          </p:cNvSpPr>
          <p:nvPr/>
        </p:nvSpPr>
        <p:spPr bwMode="auto">
          <a:xfrm>
            <a:off x="7286625" y="5357813"/>
            <a:ext cx="285750" cy="42862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6626" name="矩形 18"/>
          <p:cNvSpPr>
            <a:spLocks noChangeArrowheads="1"/>
          </p:cNvSpPr>
          <p:nvPr/>
        </p:nvSpPr>
        <p:spPr bwMode="auto">
          <a:xfrm>
            <a:off x="6572250" y="5357813"/>
            <a:ext cx="500063" cy="357187"/>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6627" name="矩形 19"/>
          <p:cNvSpPr>
            <a:spLocks noChangeArrowheads="1"/>
          </p:cNvSpPr>
          <p:nvPr/>
        </p:nvSpPr>
        <p:spPr bwMode="auto">
          <a:xfrm>
            <a:off x="6500813" y="3357563"/>
            <a:ext cx="500062" cy="357187"/>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6628" name="矩形 7"/>
          <p:cNvSpPr>
            <a:spLocks noChangeArrowheads="1"/>
          </p:cNvSpPr>
          <p:nvPr/>
        </p:nvSpPr>
        <p:spPr bwMode="auto">
          <a:xfrm>
            <a:off x="5500688" y="3357563"/>
            <a:ext cx="857250" cy="357187"/>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6629" name="矩形 5"/>
          <p:cNvSpPr>
            <a:spLocks noChangeArrowheads="1"/>
          </p:cNvSpPr>
          <p:nvPr/>
        </p:nvSpPr>
        <p:spPr bwMode="auto">
          <a:xfrm>
            <a:off x="7643813" y="5357813"/>
            <a:ext cx="714375" cy="428625"/>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kumimoji="0" lang="zh-CN" altLang="en-US" sz="1800">
              <a:effectLst/>
              <a:latin typeface="Arial" charset="0"/>
            </a:endParaRPr>
          </a:p>
        </p:txBody>
      </p:sp>
      <p:sp>
        <p:nvSpPr>
          <p:cNvPr id="2" name="标题 1"/>
          <p:cNvSpPr>
            <a:spLocks noGrp="1"/>
          </p:cNvSpPr>
          <p:nvPr>
            <p:ph type="title"/>
          </p:nvPr>
        </p:nvSpPr>
        <p:spPr>
          <a:xfrm>
            <a:off x="457200" y="325438"/>
            <a:ext cx="5543550" cy="927100"/>
          </a:xfrm>
        </p:spPr>
        <p:txBody>
          <a:bodyPr/>
          <a:lstStyle/>
          <a:p>
            <a:pPr>
              <a:defRPr/>
            </a:pPr>
            <a:r>
              <a:rPr lang="zh-CN" altLang="en-US">
                <a:effectLst>
                  <a:outerShdw blurRad="38100" dist="38100" dir="2700000" algn="tl">
                    <a:srgbClr val="DDDDDD"/>
                  </a:outerShdw>
                </a:effectLst>
              </a:rPr>
              <a:t>编个程序窥探一下</a:t>
            </a:r>
          </a:p>
        </p:txBody>
      </p:sp>
      <p:sp>
        <p:nvSpPr>
          <p:cNvPr id="17" name="内容占位符 16"/>
          <p:cNvSpPr>
            <a:spLocks noGrp="1"/>
          </p:cNvSpPr>
          <p:nvPr>
            <p:ph idx="1"/>
          </p:nvPr>
        </p:nvSpPr>
        <p:spPr>
          <a:xfrm>
            <a:off x="357188" y="1600200"/>
            <a:ext cx="8358187" cy="4471988"/>
          </a:xfrm>
        </p:spPr>
        <p:txBody>
          <a:bodyPr>
            <a:normAutofit fontScale="85000" lnSpcReduction="20000"/>
          </a:bodyPr>
          <a:lstStyle/>
          <a:p>
            <a:pPr>
              <a:buFont typeface="Monotype Sorts" charset="2"/>
              <a:buNone/>
            </a:pPr>
            <a:r>
              <a:rPr lang="en-US" altLang="zh-CN" sz="2400">
                <a:solidFill>
                  <a:srgbClr val="0033CC"/>
                </a:solidFill>
              </a:rPr>
              <a:t>int</a:t>
            </a:r>
            <a:r>
              <a:rPr lang="en-US" altLang="zh-CN" sz="2400"/>
              <a:t> main()</a:t>
            </a:r>
          </a:p>
          <a:p>
            <a:pPr>
              <a:buFont typeface="Monotype Sorts" charset="2"/>
              <a:buNone/>
            </a:pPr>
            <a:r>
              <a:rPr lang="en-US" altLang="zh-CN" sz="2400"/>
              <a:t>{</a:t>
            </a:r>
          </a:p>
          <a:p>
            <a:pPr>
              <a:buFont typeface="Monotype Sorts" charset="2"/>
              <a:buNone/>
            </a:pPr>
            <a:r>
              <a:rPr lang="en-US" altLang="zh-CN" sz="2400"/>
              <a:t>  </a:t>
            </a:r>
            <a:r>
              <a:rPr lang="en-US" altLang="zh-CN" sz="2400">
                <a:solidFill>
                  <a:srgbClr val="0033CC"/>
                </a:solidFill>
              </a:rPr>
              <a:t> int </a:t>
            </a:r>
            <a:r>
              <a:rPr lang="en-US" altLang="zh-CN" sz="2400"/>
              <a:t>a, *aPtr; </a:t>
            </a:r>
          </a:p>
          <a:p>
            <a:pPr>
              <a:buFont typeface="Monotype Sorts" charset="2"/>
              <a:buNone/>
            </a:pPr>
            <a:r>
              <a:rPr lang="en-US" altLang="zh-CN" sz="2400"/>
              <a:t>   printf( </a:t>
            </a:r>
            <a:r>
              <a:rPr lang="en-US" altLang="zh-CN" sz="2400">
                <a:solidFill>
                  <a:srgbClr val="C00000"/>
                </a:solidFill>
              </a:rPr>
              <a:t>"\n</a:t>
            </a:r>
            <a:r>
              <a:rPr lang="zh-CN" altLang="en-US" sz="2400">
                <a:solidFill>
                  <a:srgbClr val="C00000"/>
                </a:solidFill>
              </a:rPr>
              <a:t>指针变量</a:t>
            </a:r>
            <a:r>
              <a:rPr lang="en-US" altLang="zh-CN" sz="2400">
                <a:solidFill>
                  <a:srgbClr val="C00000"/>
                </a:solidFill>
              </a:rPr>
              <a:t>aPtr</a:t>
            </a:r>
            <a:r>
              <a:rPr lang="zh-CN" altLang="en-US" sz="2400">
                <a:solidFill>
                  <a:srgbClr val="C00000"/>
                </a:solidFill>
              </a:rPr>
              <a:t>的地址是：</a:t>
            </a:r>
            <a:r>
              <a:rPr lang="en-US" altLang="zh-CN" sz="2400">
                <a:solidFill>
                  <a:srgbClr val="C00000"/>
                </a:solidFill>
              </a:rPr>
              <a:t>%p " </a:t>
            </a:r>
          </a:p>
          <a:p>
            <a:pPr>
              <a:buFont typeface="Monotype Sorts" charset="2"/>
              <a:buNone/>
            </a:pPr>
            <a:r>
              <a:rPr lang="en-US" altLang="zh-CN" sz="2400"/>
              <a:t>	</a:t>
            </a:r>
            <a:r>
              <a:rPr lang="en-US" altLang="zh-CN" sz="2400">
                <a:solidFill>
                  <a:srgbClr val="C00000"/>
                </a:solidFill>
              </a:rPr>
              <a:t>  "\n</a:t>
            </a:r>
            <a:r>
              <a:rPr lang="zh-CN" altLang="en-US" sz="2400">
                <a:solidFill>
                  <a:srgbClr val="C00000"/>
                </a:solidFill>
              </a:rPr>
              <a:t>整型变量</a:t>
            </a:r>
            <a:r>
              <a:rPr lang="en-US" altLang="zh-CN" sz="2400">
                <a:solidFill>
                  <a:srgbClr val="C00000"/>
                </a:solidFill>
              </a:rPr>
              <a:t>a   </a:t>
            </a:r>
            <a:r>
              <a:rPr lang="zh-CN" altLang="en-US" sz="2400">
                <a:solidFill>
                  <a:srgbClr val="C00000"/>
                </a:solidFill>
              </a:rPr>
              <a:t>的地址是：</a:t>
            </a:r>
            <a:r>
              <a:rPr lang="en-US" altLang="zh-CN" sz="2400">
                <a:solidFill>
                  <a:srgbClr val="C00000"/>
                </a:solidFill>
              </a:rPr>
              <a:t>%p " </a:t>
            </a:r>
            <a:r>
              <a:rPr lang="en-US" altLang="zh-CN" sz="2400"/>
              <a:t>, &amp;aPtr ,&amp;a );</a:t>
            </a:r>
          </a:p>
          <a:p>
            <a:pPr>
              <a:buFont typeface="Monotype Sorts" charset="2"/>
              <a:buNone/>
            </a:pPr>
            <a:r>
              <a:rPr lang="en-US" altLang="zh-CN" sz="2400"/>
              <a:t>   a = 7; </a:t>
            </a:r>
          </a:p>
          <a:p>
            <a:pPr>
              <a:buFont typeface="Monotype Sorts" charset="2"/>
              <a:buNone/>
            </a:pPr>
            <a:r>
              <a:rPr lang="en-US" altLang="zh-CN" sz="2400"/>
              <a:t>   aPtr = &amp;a; </a:t>
            </a:r>
          </a:p>
          <a:p>
            <a:pPr>
              <a:buFont typeface="Monotype Sorts" charset="2"/>
              <a:buNone/>
            </a:pPr>
            <a:r>
              <a:rPr lang="en-US" altLang="zh-CN" sz="2400"/>
              <a:t>   printf( </a:t>
            </a:r>
            <a:r>
              <a:rPr lang="en-US" altLang="zh-CN" sz="2400">
                <a:solidFill>
                  <a:srgbClr val="C00000"/>
                </a:solidFill>
              </a:rPr>
              <a:t>"\n\n</a:t>
            </a:r>
            <a:r>
              <a:rPr lang="zh-CN" altLang="en-US" sz="2400">
                <a:solidFill>
                  <a:srgbClr val="C00000"/>
                </a:solidFill>
              </a:rPr>
              <a:t>指针变量</a:t>
            </a:r>
            <a:r>
              <a:rPr lang="en-US" altLang="zh-CN" sz="2400">
                <a:solidFill>
                  <a:srgbClr val="C00000"/>
                </a:solidFill>
              </a:rPr>
              <a:t>aPtr </a:t>
            </a:r>
            <a:r>
              <a:rPr lang="zh-CN" altLang="en-US" sz="2400">
                <a:solidFill>
                  <a:srgbClr val="C00000"/>
                </a:solidFill>
              </a:rPr>
              <a:t>的值是：</a:t>
            </a:r>
            <a:r>
              <a:rPr lang="en-US" altLang="zh-CN" sz="2400">
                <a:solidFill>
                  <a:srgbClr val="C00000"/>
                </a:solidFill>
              </a:rPr>
              <a:t>%p "</a:t>
            </a:r>
          </a:p>
          <a:p>
            <a:pPr>
              <a:buFont typeface="Monotype Sorts" charset="2"/>
              <a:buNone/>
            </a:pPr>
            <a:r>
              <a:rPr lang="en-US" altLang="zh-CN" sz="2400">
                <a:solidFill>
                  <a:srgbClr val="C00000"/>
                </a:solidFill>
              </a:rPr>
              <a:t>	   "\n</a:t>
            </a:r>
            <a:r>
              <a:rPr lang="zh-CN" altLang="en-US" sz="2400">
                <a:solidFill>
                  <a:srgbClr val="C00000"/>
                </a:solidFill>
              </a:rPr>
              <a:t>整型变量</a:t>
            </a:r>
            <a:r>
              <a:rPr lang="en-US" altLang="zh-CN" sz="2400">
                <a:solidFill>
                  <a:srgbClr val="C00000"/>
                </a:solidFill>
              </a:rPr>
              <a:t>a    </a:t>
            </a:r>
            <a:r>
              <a:rPr lang="zh-CN" altLang="en-US" sz="2400">
                <a:solidFill>
                  <a:srgbClr val="C00000"/>
                </a:solidFill>
              </a:rPr>
              <a:t>的值是：</a:t>
            </a:r>
            <a:r>
              <a:rPr lang="en-US" altLang="zh-CN" sz="2400">
                <a:solidFill>
                  <a:srgbClr val="C00000"/>
                </a:solidFill>
              </a:rPr>
              <a:t>%d"</a:t>
            </a:r>
          </a:p>
          <a:p>
            <a:pPr>
              <a:buFont typeface="Monotype Sorts" charset="2"/>
              <a:buNone/>
            </a:pPr>
            <a:r>
              <a:rPr lang="en-US" altLang="zh-CN" sz="2400">
                <a:solidFill>
                  <a:srgbClr val="C00000"/>
                </a:solidFill>
              </a:rPr>
              <a:t>        "\n</a:t>
            </a:r>
            <a:r>
              <a:rPr lang="zh-CN" altLang="en-US" sz="2400">
                <a:solidFill>
                  <a:srgbClr val="C00000"/>
                </a:solidFill>
              </a:rPr>
              <a:t>指针</a:t>
            </a:r>
            <a:r>
              <a:rPr lang="en-US" altLang="zh-CN" sz="2400">
                <a:solidFill>
                  <a:srgbClr val="C00000"/>
                </a:solidFill>
              </a:rPr>
              <a:t>aPtr</a:t>
            </a:r>
            <a:r>
              <a:rPr lang="zh-CN" altLang="en-US" sz="2400">
                <a:solidFill>
                  <a:srgbClr val="C00000"/>
                </a:solidFill>
              </a:rPr>
              <a:t>所指变量的值是：</a:t>
            </a:r>
            <a:r>
              <a:rPr lang="en-US" altLang="zh-CN" sz="2400">
                <a:solidFill>
                  <a:srgbClr val="C00000"/>
                </a:solidFill>
              </a:rPr>
              <a:t>%d\n\n"</a:t>
            </a:r>
            <a:r>
              <a:rPr lang="en-US" altLang="zh-CN" sz="2400"/>
              <a:t> ,  aPtr , a ,*aPtr);</a:t>
            </a:r>
            <a:r>
              <a:rPr lang="zh-CN" altLang="en-US" sz="2400"/>
              <a:t> </a:t>
            </a:r>
          </a:p>
          <a:p>
            <a:pPr>
              <a:buFont typeface="Monotype Sorts" charset="2"/>
              <a:buNone/>
            </a:pPr>
            <a:r>
              <a:rPr lang="en-US" altLang="zh-CN" sz="2400"/>
              <a:t>   </a:t>
            </a:r>
            <a:r>
              <a:rPr lang="en-US" altLang="zh-CN" sz="2400">
                <a:solidFill>
                  <a:srgbClr val="0033CC"/>
                </a:solidFill>
              </a:rPr>
              <a:t>return</a:t>
            </a:r>
            <a:r>
              <a:rPr lang="en-US" altLang="zh-CN" sz="2400"/>
              <a:t> 0; </a:t>
            </a:r>
          </a:p>
          <a:p>
            <a:pPr>
              <a:buFont typeface="Monotype Sorts" charset="2"/>
              <a:buNone/>
            </a:pPr>
            <a:r>
              <a:rPr lang="en-US" altLang="zh-CN" sz="2400"/>
              <a:t>}</a:t>
            </a:r>
            <a:endParaRPr lang="zh-CN" altLang="en-US" sz="2400"/>
          </a:p>
        </p:txBody>
      </p:sp>
      <p:pic>
        <p:nvPicPr>
          <p:cNvPr id="26632" name="Picture 27" descr="191">
            <a:hlinkClick r:id="rId3" action="ppaction://hlinkfile" tooltip="example6-4"/>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88" y="5929313"/>
            <a:ext cx="65722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2CB684A4-5C00-694F-AED5-91E2504EDB8B}" type="datetime1">
              <a:rPr lang="zh-CN" altLang="en-US" smtClean="0"/>
              <a:t>2020/12/1</a:t>
            </a:fld>
            <a:endParaRPr lang="en-US" dirty="0"/>
          </a:p>
        </p:txBody>
      </p:sp>
      <p:sp>
        <p:nvSpPr>
          <p:cNvPr id="4" name="幻灯片编号占位符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568623761"/>
      </p:ext>
    </p:extLst>
  </p:cSld>
  <p:clrMapOvr>
    <a:masterClrMapping/>
  </p:clrMapOvr>
  <p:transition>
    <p:strips dir="ru"/>
  </p:transition>
</p:sld>
</file>

<file path=ppt/tags/tag1.xml><?xml version="1.0" encoding="utf-8"?>
<p:tagLst xmlns:a="http://schemas.openxmlformats.org/drawingml/2006/main" xmlns:r="http://schemas.openxmlformats.org/officeDocument/2006/relationships" xmlns:p="http://schemas.openxmlformats.org/presentationml/2006/main">
  <p:tag name="TIMING" val="|2.3|0.4|0.5|0.5|0.5"/>
</p:tagLst>
</file>

<file path=ppt/tags/tag2.xml><?xml version="1.0" encoding="utf-8"?>
<p:tagLst xmlns:a="http://schemas.openxmlformats.org/drawingml/2006/main" xmlns:r="http://schemas.openxmlformats.org/officeDocument/2006/relationships" xmlns:p="http://schemas.openxmlformats.org/presentationml/2006/main">
  <p:tag name="TIMING" val="|0.1|0.4|0.4|0.5"/>
</p:tagLst>
</file>

<file path=ppt/tags/tag3.xml><?xml version="1.0" encoding="utf-8"?>
<p:tagLst xmlns:a="http://schemas.openxmlformats.org/drawingml/2006/main" xmlns:r="http://schemas.openxmlformats.org/officeDocument/2006/relationships" xmlns:p="http://schemas.openxmlformats.org/presentationml/2006/main">
  <p:tag name="TIMING" val="|0.3|0.5|19.6|6.9|14.3|44.3"/>
</p:tagLst>
</file>

<file path=ppt/tags/tag4.xml><?xml version="1.0" encoding="utf-8"?>
<p:tagLst xmlns:a="http://schemas.openxmlformats.org/drawingml/2006/main" xmlns:r="http://schemas.openxmlformats.org/officeDocument/2006/relationships" xmlns:p="http://schemas.openxmlformats.org/presentationml/2006/main">
  <p:tag name="TIMING" val="|0.3|3.4|9.1|2.2|7.4|6|6.5|31|4.7|9.2|7.7"/>
</p:tagLst>
</file>

<file path=ppt/tags/tag5.xml><?xml version="1.0" encoding="utf-8"?>
<p:tagLst xmlns:a="http://schemas.openxmlformats.org/drawingml/2006/main" xmlns:r="http://schemas.openxmlformats.org/officeDocument/2006/relationships" xmlns:p="http://schemas.openxmlformats.org/presentationml/2006/main">
  <p:tag name="TIMING" val="|7.4|5.7|25.5|3.5|10.9|3.8|2.5|3.2|17.4|3.5|13.8|27.6|5.9|5.9"/>
</p:tagLst>
</file>

<file path=ppt/tags/tag6.xml><?xml version="1.0" encoding="utf-8"?>
<p:tagLst xmlns:a="http://schemas.openxmlformats.org/drawingml/2006/main" xmlns:r="http://schemas.openxmlformats.org/officeDocument/2006/relationships" xmlns:p="http://schemas.openxmlformats.org/presentationml/2006/main">
  <p:tag name="TIMING" val="|0.5|1.1|0.7|0.2|0.2|0.6"/>
</p:tagLst>
</file>

<file path=ppt/tags/tag7.xml><?xml version="1.0" encoding="utf-8"?>
<p:tagLst xmlns:a="http://schemas.openxmlformats.org/drawingml/2006/main" xmlns:r="http://schemas.openxmlformats.org/officeDocument/2006/relationships" xmlns:p="http://schemas.openxmlformats.org/presentationml/2006/main">
  <p:tag name="TIMING" val="|133|1.5"/>
</p:tagLst>
</file>

<file path=ppt/tags/tag8.xml><?xml version="1.0" encoding="utf-8"?>
<p:tagLst xmlns:a="http://schemas.openxmlformats.org/drawingml/2006/main" xmlns:r="http://schemas.openxmlformats.org/officeDocument/2006/relationships" xmlns:p="http://schemas.openxmlformats.org/presentationml/2006/main">
  <p:tag name="TIMING" val="|12.1|9.4|7.8|9.7|9.9|12.2|6.4|6.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287</TotalTime>
  <Words>11240</Words>
  <Application>Microsoft Macintosh PowerPoint</Application>
  <PresentationFormat>全屏显示(4:3)</PresentationFormat>
  <Paragraphs>2049</Paragraphs>
  <Slides>89</Slides>
  <Notes>87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8" baseType="lpstr">
      <vt:lpstr>黑体</vt:lpstr>
      <vt:lpstr>楷体</vt:lpstr>
      <vt:lpstr>隶书</vt:lpstr>
      <vt:lpstr>宋体</vt:lpstr>
      <vt:lpstr>Arial Unicode MS</vt:lpstr>
      <vt:lpstr>Arial</vt:lpstr>
      <vt:lpstr>Calibri</vt:lpstr>
      <vt:lpstr>Consolas</vt:lpstr>
      <vt:lpstr>Courier New</vt:lpstr>
      <vt:lpstr>Monotype Sorts</vt:lpstr>
      <vt:lpstr>Rockwell</vt:lpstr>
      <vt:lpstr>Rockwell Condensed</vt:lpstr>
      <vt:lpstr>Rockwell Extra Bold</vt:lpstr>
      <vt:lpstr>Times</vt:lpstr>
      <vt:lpstr>Times New Roman</vt:lpstr>
      <vt:lpstr>Verdana</vt:lpstr>
      <vt:lpstr>Wingdings</vt:lpstr>
      <vt:lpstr>木活字</vt:lpstr>
      <vt:lpstr>图片</vt:lpstr>
      <vt:lpstr>Chapter 7 指针</vt:lpstr>
      <vt:lpstr>内容提要</vt:lpstr>
      <vt:lpstr>重点与难点</vt:lpstr>
      <vt:lpstr>变量的访问方式</vt:lpstr>
      <vt:lpstr>变量的访问方式</vt:lpstr>
      <vt:lpstr>指针（Pointer）</vt:lpstr>
      <vt:lpstr>指针（Pointer）</vt:lpstr>
      <vt:lpstr>间接寻址运算符 *</vt:lpstr>
      <vt:lpstr>编个程序窥探一下</vt:lpstr>
      <vt:lpstr>PowerPoint 演示文稿</vt:lpstr>
      <vt:lpstr>指针的故事</vt:lpstr>
      <vt:lpstr>    小心陷阱</vt:lpstr>
      <vt:lpstr>指针的原则</vt:lpstr>
      <vt:lpstr>摘要</vt:lpstr>
      <vt:lpstr>指针的指向</vt:lpstr>
      <vt:lpstr>PowerPoint 演示文稿</vt:lpstr>
      <vt:lpstr>指针变量与其它类型变量的对比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指针运算（1/4）</vt:lpstr>
      <vt:lpstr>指针运算（2/4）</vt:lpstr>
      <vt:lpstr>指针运算（3/4）</vt:lpstr>
      <vt:lpstr>指针运算（4/4）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字符串拷贝</vt:lpstr>
      <vt:lpstr>例 字符串拷贝</vt:lpstr>
      <vt:lpstr>例 字符串拷贝(简洁之美）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指针数组</vt:lpstr>
      <vt:lpstr>PowerPoint 演示文稿</vt:lpstr>
      <vt:lpstr>PowerPoint 演示文稿</vt:lpstr>
      <vt:lpstr>PowerPoint 演示文稿</vt:lpstr>
      <vt:lpstr>命令行参数</vt:lpstr>
      <vt:lpstr>演示命令行参数与main函数各形参之间的关系 </vt:lpstr>
      <vt:lpstr>PowerPoint 演示文稿</vt:lpstr>
      <vt:lpstr>指针、数组以及其它的类型混合</vt:lpstr>
      <vt:lpstr>动态内存分配</vt:lpstr>
      <vt:lpstr>Malloc基本用法</vt:lpstr>
      <vt:lpstr>Malloc与二维指针</vt:lpstr>
      <vt:lpstr>PowerPoint 演示文稿</vt:lpstr>
      <vt:lpstr>PowerPoint 演示文稿</vt:lpstr>
      <vt:lpstr>PowerPoint 演示文稿</vt:lpstr>
      <vt:lpstr>PowerPoint 演示文稿</vt:lpstr>
      <vt:lpstr>Thanks for thinking</vt:lpstr>
      <vt:lpstr>PowerPoint 演示文稿</vt:lpstr>
      <vt:lpstr>PowerPoint 演示文稿</vt:lpstr>
      <vt:lpstr>例 插入排序 </vt:lpstr>
      <vt:lpstr>例 插入排序</vt:lpstr>
      <vt:lpstr>例 插入排序</vt:lpstr>
      <vt:lpstr>例 计算实际字符个数 </vt:lpstr>
      <vt:lpstr>例 计算实际字符个数 </vt:lpstr>
      <vt:lpstr>例 计算实际字符个数 (简化1）</vt:lpstr>
      <vt:lpstr>例 计算实际字符个数 (简化2）</vt:lpstr>
      <vt:lpstr>例 计算实际字符个数 (简化3）</vt:lpstr>
      <vt:lpstr>PowerPoint 演示文稿</vt:lpstr>
      <vt:lpstr>PowerPoint 演示文稿</vt:lpstr>
      <vt:lpstr>PowerPoint 演示文稿</vt:lpstr>
      <vt:lpstr>PowerPoint 演示文稿</vt:lpstr>
      <vt:lpstr>例 字符串按字典顺序排序</vt:lpstr>
      <vt:lpstr>方法1排序前后</vt:lpstr>
      <vt:lpstr>例 字符串按字典顺序排序</vt:lpstr>
      <vt:lpstr>方法2排序前后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指针</dc:title>
  <dc:creator>Microsoft Office 用户</dc:creator>
  <cp:lastModifiedBy>LPLS82</cp:lastModifiedBy>
  <cp:revision>99</cp:revision>
  <dcterms:created xsi:type="dcterms:W3CDTF">2016-12-04T10:05:01Z</dcterms:created>
  <dcterms:modified xsi:type="dcterms:W3CDTF">2020-12-01T12:09:00Z</dcterms:modified>
</cp:coreProperties>
</file>