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wdp" ContentType="image/vnd.ms-photo"/>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3"/>
  </p:handoutMasterIdLst>
  <p:sldIdLst>
    <p:sldId id="257" r:id="rId3"/>
    <p:sldId id="303" r:id="rId5"/>
    <p:sldId id="277" r:id="rId6"/>
    <p:sldId id="304" r:id="rId7"/>
    <p:sldId id="305" r:id="rId8"/>
    <p:sldId id="306" r:id="rId9"/>
    <p:sldId id="307" r:id="rId10"/>
    <p:sldId id="308" r:id="rId11"/>
    <p:sldId id="309" r:id="rId12"/>
    <p:sldId id="310" r:id="rId13"/>
    <p:sldId id="279" r:id="rId14"/>
    <p:sldId id="314" r:id="rId15"/>
    <p:sldId id="315"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68" r:id="rId29"/>
    <p:sldId id="378" r:id="rId30"/>
    <p:sldId id="379" r:id="rId31"/>
    <p:sldId id="380" r:id="rId32"/>
  </p:sldIdLst>
  <p:sldSz cx="9144000" cy="6858000" type="screen4x3"/>
  <p:notesSz cx="7099300" cy="10234295"/>
  <p:defaultTextStyle>
    <a:defPPr>
      <a:defRPr lang="en-US"/>
    </a:defPPr>
    <a:lvl1pPr algn="ctr"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charset="0"/>
        <a:ea typeface="+mn-ea"/>
        <a:cs typeface="+mn-cs"/>
      </a:defRPr>
    </a:lvl1pPr>
    <a:lvl2pPr marL="457200" algn="ctr"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charset="0"/>
        <a:ea typeface="+mn-ea"/>
        <a:cs typeface="+mn-cs"/>
      </a:defRPr>
    </a:lvl2pPr>
    <a:lvl3pPr marL="914400" algn="ctr"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charset="0"/>
        <a:ea typeface="+mn-ea"/>
        <a:cs typeface="+mn-cs"/>
      </a:defRPr>
    </a:lvl3pPr>
    <a:lvl4pPr marL="1371600" algn="ctr"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charset="0"/>
        <a:ea typeface="+mn-ea"/>
        <a:cs typeface="+mn-cs"/>
      </a:defRPr>
    </a:lvl4pPr>
    <a:lvl5pPr marL="1828800" algn="ctr"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880000"/>
    <a:srgbClr val="996600"/>
    <a:srgbClr val="FF9900"/>
    <a:srgbClr val="669900"/>
    <a:srgbClr val="9900CC"/>
    <a:srgbClr val="0033CC"/>
    <a:srgbClr val="33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83" autoAdjust="0"/>
    <p:restoredTop sz="93130" autoAdjust="0"/>
  </p:normalViewPr>
  <p:slideViewPr>
    <p:cSldViewPr>
      <p:cViewPr varScale="1">
        <p:scale>
          <a:sx n="60" d="100"/>
          <a:sy n="60" d="100"/>
        </p:scale>
        <p:origin x="96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5473" tIns="47736" rIns="95473" bIns="47736" numCol="1" anchor="t" anchorCtr="0" compatLnSpc="1"/>
          <a:lstStyle>
            <a:lvl1pPr algn="l" defTabSz="954405">
              <a:defRPr sz="1300">
                <a:effectLst/>
                <a:latin typeface="Times" charset="0"/>
              </a:defRPr>
            </a:lvl1pPr>
          </a:lstStyle>
          <a:p>
            <a:pPr>
              <a:defRPr/>
            </a:pPr>
            <a:endParaRPr lang="en-US" altLang="zh-CN"/>
          </a:p>
        </p:txBody>
      </p:sp>
      <p:sp>
        <p:nvSpPr>
          <p:cNvPr id="24579" name="Rectangle 3"/>
          <p:cNvSpPr>
            <a:spLocks noGrp="1" noChangeArrowheads="1"/>
          </p:cNvSpPr>
          <p:nvPr>
            <p:ph type="dt" sz="quarter" idx="1"/>
          </p:nvPr>
        </p:nvSpPr>
        <p:spPr bwMode="auto">
          <a:xfrm>
            <a:off x="4021138" y="0"/>
            <a:ext cx="3076575" cy="512763"/>
          </a:xfrm>
          <a:prstGeom prst="rect">
            <a:avLst/>
          </a:prstGeom>
          <a:noFill/>
          <a:ln w="9525">
            <a:noFill/>
            <a:miter lim="800000"/>
          </a:ln>
          <a:effectLst/>
        </p:spPr>
        <p:txBody>
          <a:bodyPr vert="horz" wrap="square" lIns="95473" tIns="47736" rIns="95473" bIns="47736" numCol="1" anchor="t" anchorCtr="0" compatLnSpc="1"/>
          <a:lstStyle>
            <a:lvl1pPr algn="r" defTabSz="954405">
              <a:defRPr sz="1300">
                <a:effectLst/>
                <a:latin typeface="Times" charset="0"/>
              </a:defRPr>
            </a:lvl1pPr>
          </a:lstStyle>
          <a:p>
            <a:pPr>
              <a:defRPr/>
            </a:pPr>
            <a:endParaRPr lang="en-US" altLang="zh-CN"/>
          </a:p>
        </p:txBody>
      </p:sp>
      <p:sp>
        <p:nvSpPr>
          <p:cNvPr id="24580" name="Rectangle 4"/>
          <p:cNvSpPr>
            <a:spLocks noGrp="1" noChangeArrowheads="1"/>
          </p:cNvSpPr>
          <p:nvPr>
            <p:ph type="ftr" sz="quarter" idx="2"/>
          </p:nvPr>
        </p:nvSpPr>
        <p:spPr bwMode="auto">
          <a:xfrm>
            <a:off x="0" y="9720263"/>
            <a:ext cx="3076575" cy="512762"/>
          </a:xfrm>
          <a:prstGeom prst="rect">
            <a:avLst/>
          </a:prstGeom>
          <a:noFill/>
          <a:ln w="9525">
            <a:noFill/>
            <a:miter lim="800000"/>
          </a:ln>
          <a:effectLst/>
        </p:spPr>
        <p:txBody>
          <a:bodyPr vert="horz" wrap="square" lIns="95473" tIns="47736" rIns="95473" bIns="47736" numCol="1" anchor="b" anchorCtr="0" compatLnSpc="1"/>
          <a:lstStyle>
            <a:lvl1pPr algn="l" defTabSz="954405">
              <a:defRPr sz="1300">
                <a:effectLst/>
                <a:latin typeface="Times" charset="0"/>
              </a:defRPr>
            </a:lvl1pPr>
          </a:lstStyle>
          <a:p>
            <a:pPr>
              <a:defRPr/>
            </a:pPr>
            <a:endParaRPr lang="en-US" altLang="zh-CN"/>
          </a:p>
        </p:txBody>
      </p:sp>
      <p:sp>
        <p:nvSpPr>
          <p:cNvPr id="24581" name="Rectangle 5"/>
          <p:cNvSpPr>
            <a:spLocks noGrp="1" noChangeArrowheads="1"/>
          </p:cNvSpPr>
          <p:nvPr>
            <p:ph type="sldNum" sz="quarter" idx="3"/>
          </p:nvPr>
        </p:nvSpPr>
        <p:spPr bwMode="auto">
          <a:xfrm>
            <a:off x="4021138" y="9720263"/>
            <a:ext cx="3076575" cy="512762"/>
          </a:xfrm>
          <a:prstGeom prst="rect">
            <a:avLst/>
          </a:prstGeom>
          <a:noFill/>
          <a:ln w="9525">
            <a:noFill/>
            <a:miter lim="800000"/>
          </a:ln>
          <a:effectLst/>
        </p:spPr>
        <p:txBody>
          <a:bodyPr vert="horz" wrap="square" lIns="95473" tIns="47736" rIns="95473" bIns="47736" numCol="1" anchor="b" anchorCtr="0" compatLnSpc="1"/>
          <a:lstStyle>
            <a:lvl1pPr algn="r" defTabSz="954405">
              <a:defRPr sz="1300">
                <a:effectLst/>
                <a:latin typeface="Times" charset="0"/>
              </a:defRPr>
            </a:lvl1pPr>
          </a:lstStyle>
          <a:p>
            <a:fld id="{905CFB23-8948-F441-B6F4-ECF161562D6A}"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990600" y="766763"/>
            <a:ext cx="5118100" cy="3838575"/>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xfrm>
            <a:off x="711200" y="4860925"/>
            <a:ext cx="5678488" cy="4606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73" tIns="47736" rIns="95473" bIns="47736"/>
          <a:lstStyle/>
          <a:p>
            <a:pPr eaLnBrk="1" hangingPunct="1"/>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4294967295"/>
          </p:nvPr>
        </p:nvSpPr>
        <p:spPr>
          <a:xfrm>
            <a:off x="4021138" y="9721850"/>
            <a:ext cx="3076575" cy="511175"/>
          </a:xfrm>
          <a:prstGeom prst="rect">
            <a:avLst/>
          </a:prstGeom>
        </p:spPr>
        <p:txBody>
          <a:bodyPr lIns="99048" tIns="49524" rIns="99048" bIns="49524"/>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fld id="{D09C3085-6FFA-3D42-B5D4-570DB0D2FD33}" type="slidenum">
              <a:rPr lang="en-US" altLang="zh-CN">
                <a:effectLst>
                  <a:outerShdw blurRad="38100" dist="38100" dir="2700000" algn="tl">
                    <a:srgbClr val="C0C0C0"/>
                  </a:outerShdw>
                </a:effectLst>
              </a:rPr>
            </a:fld>
            <a:endParaRPr lang="en-US" altLang="zh-CN">
              <a:effectLst>
                <a:outerShdw blurRad="38100" dist="38100" dir="2700000" algn="tl">
                  <a:srgbClr val="C0C0C0"/>
                </a:outerShdw>
              </a:effectLst>
            </a:endParaRPr>
          </a:p>
        </p:txBody>
      </p:sp>
      <p:sp>
        <p:nvSpPr>
          <p:cNvPr id="53251" name="Rectangle 2"/>
          <p:cNvSpPr>
            <a:spLocks noGrp="1" noRot="1" noChangeAspect="1" noChangeArrowheads="1"/>
          </p:cNvSpPr>
          <p:nvPr>
            <p:ph type="sldImg"/>
          </p:nvPr>
        </p:nvSpPr>
        <p:spPr bwMode="auto">
          <a:xfrm>
            <a:off x="992188" y="768350"/>
            <a:ext cx="5114925" cy="38369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3252" name="Rectangle 3"/>
          <p:cNvSpPr>
            <a:spLocks noGrp="1" noChangeArrowheads="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pPr eaLnBrk="1" hangingPunct="1"/>
            <a:endParaRPr lang="zh-CN" altLang="zh-CN">
              <a:latin typeface="Times New Roman" panose="0202060305040502030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xfrm>
            <a:off x="709613" y="4860925"/>
            <a:ext cx="5680075" cy="4605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anose="02060903040505020403"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1795C026-2702-0048-AABC-B41C03FFBE32}" type="datetime1">
              <a:rPr lang="zh-CN" altLang="en-US" smtClean="0"/>
            </a:fld>
            <a:endParaRPr lang="en-US" altLang="zh-CN"/>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n-US" altLang="zh-C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2160D7C4-E200-FA46-9297-436320F88D82}" type="slidenum">
              <a:rPr lang="zh-CN" altLang="en-US"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a:p>
        </p:txBody>
      </p:sp>
      <p:sp>
        <p:nvSpPr>
          <p:cNvPr id="7" name="Date Placeholder 6"/>
          <p:cNvSpPr>
            <a:spLocks noGrp="1"/>
          </p:cNvSpPr>
          <p:nvPr>
            <p:ph type="dt" sz="half" idx="10"/>
          </p:nvPr>
        </p:nvSpPr>
        <p:spPr/>
        <p:txBody>
          <a:bodyPr/>
          <a:lstStyle/>
          <a:p>
            <a:fld id="{624B5729-29FB-3942-80CF-F04B64E24256}" type="datetime1">
              <a:rPr lang="zh-CN" alt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Date Placeholder 6"/>
          <p:cNvSpPr>
            <a:spLocks noGrp="1"/>
          </p:cNvSpPr>
          <p:nvPr>
            <p:ph type="dt" sz="half" idx="10"/>
          </p:nvPr>
        </p:nvSpPr>
        <p:spPr/>
        <p:txBody>
          <a:bodyPr/>
          <a:lstStyle/>
          <a:p>
            <a:fld id="{0875DC18-1104-E842-B209-82EA74E66185}" type="datetime1">
              <a:rPr lang="zh-CN" alt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CDA1494-C101-654B-A815-E4C9F4ED1A8E}" type="datetime1">
              <a:rPr lang="zh-CN" alt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
        <p:nvSpPr>
          <p:cNvPr id="10" name="矩形 9"/>
          <p:cNvSpPr/>
          <p:nvPr userDrawn="1"/>
        </p:nvSpPr>
        <p:spPr bwMode="auto">
          <a:xfrm>
            <a:off x="2786063" y="6500813"/>
            <a:ext cx="3214687" cy="357187"/>
          </a:xfrm>
          <a:prstGeom prst="rect">
            <a:avLst/>
          </a:prstGeom>
          <a:solidFill>
            <a:schemeClr val="bg1"/>
          </a:solidFill>
          <a:ln w="12700" cap="flat" cmpd="sng" algn="ctr">
            <a:noFill/>
            <a:prstDash val="solid"/>
            <a:round/>
            <a:headEnd type="none" w="sm" len="sm"/>
            <a:tailEnd type="none" w="sm" len="sm"/>
          </a:ln>
          <a:effectLst/>
        </p:spPr>
        <p:txBody>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2D835BDA-222A-1D49-87E6-A17D54622732}" type="datetime1">
              <a:rPr lang="zh-CN" altLang="en-US" smtClean="0"/>
            </a:fld>
            <a:endParaRPr lang="en-US"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anose="02060903040505020403"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4FAB73BC-B049-4115-A692-8D63A059BFB8}"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Date Placeholder 4"/>
          <p:cNvSpPr>
            <a:spLocks noGrp="1"/>
          </p:cNvSpPr>
          <p:nvPr>
            <p:ph type="dt" sz="half" idx="10"/>
          </p:nvPr>
        </p:nvSpPr>
        <p:spPr/>
        <p:txBody>
          <a:bodyPr/>
          <a:lstStyle/>
          <a:p>
            <a:fld id="{4C987CF2-6EE9-8C41-B3A2-EB8C136CF7BB}" type="datetime1">
              <a:rPr lang="zh-CN" alt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Date Placeholder 6"/>
          <p:cNvSpPr>
            <a:spLocks noGrp="1"/>
          </p:cNvSpPr>
          <p:nvPr>
            <p:ph type="dt" sz="half" idx="10"/>
          </p:nvPr>
        </p:nvSpPr>
        <p:spPr/>
        <p:txBody>
          <a:bodyPr/>
          <a:lstStyle/>
          <a:p>
            <a:fld id="{78779930-2D9E-AE4B-8A93-D13DD4A8EC21}" type="datetime1">
              <a:rPr lang="zh-CN" altLang="en-US" smtClean="0"/>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78E8424-AAA2-9E45-9E51-DCE47B008A03}" type="datetime1">
              <a:rPr lang="zh-CN" altLang="en-US" smtClean="0"/>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fld>
            <a:endParaRPr 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A6AF5-2059-4B41-B07C-44A4AD2D8AC5}" type="datetime1">
              <a:rPr lang="zh-CN" alt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a:p>
        </p:txBody>
      </p:sp>
      <p:sp>
        <p:nvSpPr>
          <p:cNvPr id="5" name="矩形 4"/>
          <p:cNvSpPr/>
          <p:nvPr userDrawn="1"/>
        </p:nvSpPr>
        <p:spPr bwMode="auto">
          <a:xfrm>
            <a:off x="2857500" y="6429375"/>
            <a:ext cx="3143250" cy="428625"/>
          </a:xfrm>
          <a:prstGeom prst="rect">
            <a:avLst/>
          </a:prstGeom>
          <a:solidFill>
            <a:schemeClr val="bg1"/>
          </a:solidFill>
          <a:ln w="12700" cap="flat" cmpd="sng" algn="ctr">
            <a:noFill/>
            <a:prstDash val="solid"/>
            <a:round/>
            <a:headEnd type="none" w="sm" len="sm"/>
            <a:tailEnd type="none" w="sm" len="sm"/>
          </a:ln>
          <a:effectLst/>
        </p:spPr>
        <p:txBody>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anose="02060903040505020403"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9" name="Date Placeholder 8"/>
          <p:cNvSpPr>
            <a:spLocks noGrp="1"/>
          </p:cNvSpPr>
          <p:nvPr>
            <p:ph type="dt" sz="half" idx="10"/>
          </p:nvPr>
        </p:nvSpPr>
        <p:spPr/>
        <p:txBody>
          <a:bodyPr/>
          <a:lstStyle/>
          <a:p>
            <a:fld id="{2CFD6F09-0D39-5446-9F12-46F5B2E99451}" type="datetime1">
              <a:rPr lang="zh-CN" altLang="en-US" smtClean="0"/>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smtClean="0"/>
              <a:t>单击此处编辑母版标题样式</a:t>
            </a:r>
            <a:endParaRPr lang="en-US" dirty="0"/>
          </a:p>
        </p:txBody>
      </p:sp>
      <p:sp>
        <p:nvSpPr>
          <p:cNvPr id="3" name="Picture Placeholder 2"/>
          <p:cNvSpPr>
            <a:spLocks noGrp="1"/>
          </p:cNvSpPr>
          <p:nvPr>
            <p:ph type="pic" idx="1" hasCustomPrompt="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anose="02060903040505020403"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8" name="Date Placeholder 7"/>
          <p:cNvSpPr>
            <a:spLocks noGrp="1"/>
          </p:cNvSpPr>
          <p:nvPr>
            <p:ph type="dt" sz="half" idx="10"/>
          </p:nvPr>
        </p:nvSpPr>
        <p:spPr/>
        <p:txBody>
          <a:bodyPr/>
          <a:lstStyle/>
          <a:p>
            <a:fld id="{54B899D8-4FF2-EE47-8074-F4B91216AB55}" type="datetime1">
              <a:rPr lang="zh-CN" altLang="en-US" smtClean="0"/>
            </a:fld>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anose="02060903040505020403"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8E37721F-C004-D240-AB53-C57E72CC6952}" type="datetime1">
              <a:rPr lang="zh-CN" altLang="en-US" smtClean="0"/>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4FAB73BC-B049-4115-A692-8D63A059BFB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l" defTabSz="914400" rtl="0" eaLnBrk="1" latinLnBrk="0" hangingPunct="1">
        <a:lnSpc>
          <a:spcPct val="90000"/>
        </a:lnSpc>
        <a:spcBef>
          <a:spcPct val="0"/>
        </a:spcBef>
        <a:buNone/>
        <a:defRPr sz="4200" b="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hyperlink" Target="mailto:leizhang@cuc.edu.c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audio" Target="../media/audio2.wav"/></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audio" Target="../media/audio2.wav"/></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audio" Target="../media/audio2.wav"/></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audio" Target="../media/audio2.wav"/></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audio" Target="../media/audio2.wav"/></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audio" Target="../media/audio2.wav"/></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audio" Target="../media/audio2.wav"/></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audio" Target="../media/audio2.wav"/></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audio" Target="../media/audio2.wav"/></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Grp="1" noChangeArrowheads="1"/>
          </p:cNvSpPr>
          <p:nvPr>
            <p:ph type="ctrTitle"/>
          </p:nvPr>
        </p:nvSpPr>
        <p:spPr>
          <a:xfrm>
            <a:off x="827584" y="2071688"/>
            <a:ext cx="7632848" cy="1295400"/>
          </a:xfrm>
        </p:spPr>
        <p:txBody>
          <a:bodyPr/>
          <a:lstStyle/>
          <a:p>
            <a:r>
              <a:rPr lang="en-US" altLang="zh-CN" i="0" dirty="0">
                <a:solidFill>
                  <a:schemeClr val="tx1"/>
                </a:solidFill>
                <a:latin typeface="隶书" panose="02010509060101010101" charset="-122"/>
                <a:ea typeface="隶书" panose="02010509060101010101" charset="-122"/>
              </a:rPr>
              <a:t>Chapter</a:t>
            </a:r>
            <a:r>
              <a:rPr lang="zh-CN" altLang="en-US" i="0" dirty="0">
                <a:solidFill>
                  <a:schemeClr val="tx1"/>
                </a:solidFill>
                <a:latin typeface="隶书" panose="02010509060101010101" charset="-122"/>
                <a:ea typeface="隶书" panose="02010509060101010101" charset="-122"/>
              </a:rPr>
              <a:t> </a:t>
            </a:r>
            <a:r>
              <a:rPr lang="en-US" altLang="zh-CN" i="0" dirty="0">
                <a:solidFill>
                  <a:schemeClr val="tx1"/>
                </a:solidFill>
                <a:latin typeface="隶书" panose="02010509060101010101" charset="-122"/>
                <a:ea typeface="隶书" panose="02010509060101010101" charset="-122"/>
              </a:rPr>
              <a:t>8</a:t>
            </a:r>
            <a:r>
              <a:rPr lang="zh-CN" altLang="en-US" i="0" dirty="0">
                <a:solidFill>
                  <a:schemeClr val="tx1"/>
                </a:solidFill>
                <a:latin typeface="隶书" panose="02010509060101010101" charset="-122"/>
                <a:ea typeface="隶书" panose="02010509060101010101" charset="-122"/>
              </a:rPr>
              <a:t> 结构体</a:t>
            </a:r>
            <a:endParaRPr lang="zh-CN" altLang="en-US" i="0" dirty="0">
              <a:solidFill>
                <a:schemeClr val="tx1"/>
              </a:solidFill>
              <a:latin typeface="隶书" panose="02010509060101010101" charset="-122"/>
              <a:ea typeface="隶书" panose="02010509060101010101" charset="-122"/>
            </a:endParaRPr>
          </a:p>
        </p:txBody>
      </p:sp>
      <p:sp>
        <p:nvSpPr>
          <p:cNvPr id="3" name="Text Box 3"/>
          <p:cNvSpPr txBox="1">
            <a:spLocks noChangeArrowheads="1"/>
          </p:cNvSpPr>
          <p:nvPr/>
        </p:nvSpPr>
        <p:spPr bwMode="auto">
          <a:xfrm>
            <a:off x="2421037" y="4797152"/>
            <a:ext cx="4374356"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buNone/>
            </a:pPr>
            <a:r>
              <a:rPr lang="zh-CN" altLang="en-US" sz="2000" b="1" dirty="0">
                <a:solidFill>
                  <a:srgbClr val="000000"/>
                </a:solidFill>
                <a:latin typeface="隶书" panose="02010509060101010101" charset="-122"/>
                <a:ea typeface="隶书" panose="02010509060101010101" charset="-122"/>
              </a:rPr>
              <a:t>张雷</a:t>
            </a:r>
            <a:br>
              <a:rPr lang="zh-CN" altLang="en-US" sz="2000" b="1" dirty="0">
                <a:solidFill>
                  <a:srgbClr val="000000"/>
                </a:solidFill>
                <a:latin typeface="隶书" panose="02010509060101010101" charset="-122"/>
                <a:ea typeface="隶书" panose="02010509060101010101" charset="-122"/>
              </a:rPr>
            </a:br>
            <a:r>
              <a:rPr lang="en-US" altLang="zh-CN" sz="2000" b="1" dirty="0" smtClean="0">
                <a:latin typeface="Times New Roman" panose="02020603050405020304" charset="0"/>
                <a:ea typeface="隶书" panose="02010509060101010101" charset="-122"/>
                <a:hlinkClick r:id="rId1"/>
              </a:rPr>
              <a:t>leizhang</a:t>
            </a:r>
            <a:r>
              <a:rPr lang="en-US" altLang="zh-CN" sz="2000" b="1" dirty="0" smtClean="0">
                <a:latin typeface="Times New Roman" panose="02020603050405020304" charset="0"/>
                <a:hlinkClick r:id="rId1"/>
              </a:rPr>
              <a:t>@cuc.edu.cn</a:t>
            </a:r>
            <a:endParaRPr lang="zh-CN" altLang="en-US" sz="2000" b="1" dirty="0" smtClean="0">
              <a:latin typeface="Times New Roman" panose="02020603050405020304" charset="0"/>
            </a:endParaRPr>
          </a:p>
          <a:p>
            <a:pPr algn="ctr" eaLnBrk="0" hangingPunct="0">
              <a:spcBef>
                <a:spcPct val="50000"/>
              </a:spcBef>
              <a:buNone/>
            </a:pPr>
            <a:r>
              <a:rPr lang="zh-CN" altLang="en-US" sz="2000" b="1" dirty="0" smtClean="0">
                <a:solidFill>
                  <a:schemeClr val="tx1"/>
                </a:solidFill>
                <a:latin typeface="Times New Roman" panose="02020603050405020304" charset="0"/>
              </a:rPr>
              <a:t>中国传媒大学</a:t>
            </a:r>
            <a:endParaRPr lang="zh-CN" altLang="en-US" sz="2000" b="1" dirty="0" smtClean="0">
              <a:solidFill>
                <a:schemeClr val="tx1"/>
              </a:solidFill>
              <a:latin typeface="Times New Roman" panose="02020603050405020304" charset="0"/>
            </a:endParaRPr>
          </a:p>
          <a:p>
            <a:pPr>
              <a:spcBef>
                <a:spcPct val="50000"/>
              </a:spcBef>
            </a:pPr>
            <a:r>
              <a:rPr lang="zh-CN" altLang="en-US" sz="2000" b="1" dirty="0"/>
              <a:t>计算机与网络空间安全学院</a:t>
            </a:r>
            <a:endParaRPr lang="en-US" altLang="zh-CN" b="1"/>
          </a:p>
          <a:p>
            <a:pPr algn="ctr" eaLnBrk="0" hangingPunct="0">
              <a:spcBef>
                <a:spcPct val="50000"/>
              </a:spcBef>
            </a:pPr>
            <a:endParaRPr lang="en-US" altLang="zh-CN" sz="2400" b="1" dirty="0">
              <a:latin typeface="Times New Roman" panose="020206030504050203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685800" y="484632"/>
            <a:ext cx="7772400" cy="424088"/>
          </a:xfrm>
        </p:spPr>
        <p:txBody>
          <a:bodyPr>
            <a:normAutofit fontScale="90000"/>
          </a:bodyPr>
          <a:lstStyle/>
          <a:p>
            <a:r>
              <a:rPr lang="zh-CN" altLang="en-US" sz="4000"/>
              <a:t>结构体的解决方法</a:t>
            </a:r>
            <a:endParaRPr lang="en-US" altLang="zh-CN" sz="4000" dirty="0"/>
          </a:p>
        </p:txBody>
      </p:sp>
      <p:sp>
        <p:nvSpPr>
          <p:cNvPr id="277507" name="Rectangle 3"/>
          <p:cNvSpPr>
            <a:spLocks noGrp="1" noChangeArrowheads="1"/>
          </p:cNvSpPr>
          <p:nvPr>
            <p:ph idx="1"/>
          </p:nvPr>
        </p:nvSpPr>
        <p:spPr>
          <a:xfrm>
            <a:off x="179388" y="1125538"/>
            <a:ext cx="8278812" cy="4970462"/>
          </a:xfrm>
        </p:spPr>
        <p:txBody>
          <a:bodyPr>
            <a:normAutofit fontScale="92500" lnSpcReduction="20000"/>
          </a:bodyPr>
          <a:lstStyle/>
          <a:p>
            <a:pPr eaLnBrk="1">
              <a:lnSpc>
                <a:spcPct val="85000"/>
              </a:lnSpc>
            </a:pPr>
            <a:r>
              <a:rPr lang="en-US" altLang="zh-CN" sz="2400" dirty="0" err="1">
                <a:latin typeface="Courier New" panose="02070309020205020404" charset="0"/>
                <a:ea typeface="宋体" panose="02010600030101010101" pitchFamily="2" charset="-122"/>
              </a:rPr>
              <a:t>struct</a:t>
            </a:r>
            <a:r>
              <a:rPr lang="en-US" altLang="zh-CN" sz="2400" dirty="0">
                <a:latin typeface="Courier New" panose="02070309020205020404" charset="0"/>
                <a:ea typeface="宋体" panose="02010600030101010101" pitchFamily="2" charset="-122"/>
              </a:rPr>
              <a:t>  </a:t>
            </a:r>
            <a:r>
              <a:rPr lang="en-US" altLang="zh-CN" sz="2400" dirty="0">
                <a:solidFill>
                  <a:schemeClr val="tx1"/>
                </a:solidFill>
                <a:latin typeface="Courier New" panose="02070309020205020404" charset="0"/>
                <a:ea typeface="宋体" panose="02010600030101010101" pitchFamily="2" charset="-122"/>
              </a:rPr>
              <a:t>STUDENT</a:t>
            </a:r>
            <a:r>
              <a:rPr lang="en-US" altLang="zh-CN" sz="2400" dirty="0">
                <a:latin typeface="Courier New" panose="02070309020205020404" charset="0"/>
                <a:ea typeface="宋体" panose="02010600030101010101" pitchFamily="2" charset="-122"/>
              </a:rPr>
              <a:t> </a:t>
            </a:r>
            <a:br>
              <a:rPr lang="en-US" altLang="zh-CN" sz="2000" dirty="0">
                <a:solidFill>
                  <a:srgbClr val="000000"/>
                </a:solidFill>
                <a:latin typeface="Courier New" panose="02070309020205020404" charset="0"/>
                <a:ea typeface="宋体" panose="02010600030101010101" pitchFamily="2" charset="-122"/>
              </a:rPr>
            </a:br>
            <a:r>
              <a:rPr lang="en-US" altLang="zh-CN" sz="2000" dirty="0">
                <a:solidFill>
                  <a:srgbClr val="000000"/>
                </a:solidFill>
                <a:latin typeface="Courier New" panose="02070309020205020404" charset="0"/>
                <a:ea typeface="宋体" panose="02010600030101010101" pitchFamily="2" charset="-122"/>
              </a:rPr>
              <a:t>{</a:t>
            </a:r>
            <a:br>
              <a:rPr lang="en-US" altLang="zh-CN" sz="2000" dirty="0">
                <a:solidFill>
                  <a:srgbClr val="000000"/>
                </a:solidFill>
                <a:latin typeface="Courier New" panose="02070309020205020404" charset="0"/>
                <a:ea typeface="宋体" panose="02010600030101010101" pitchFamily="2" charset="-122"/>
              </a:rPr>
            </a:br>
            <a:r>
              <a:rPr lang="en-US" altLang="zh-CN" sz="2000" dirty="0">
                <a:solidFill>
                  <a:srgbClr val="000000"/>
                </a:solidFill>
                <a:latin typeface="Courier New" panose="02070309020205020404" charset="0"/>
                <a:ea typeface="宋体" panose="02010600030101010101" pitchFamily="2" charset="-122"/>
              </a:rPr>
              <a:t>	</a:t>
            </a:r>
            <a:r>
              <a:rPr lang="en-US" altLang="zh-CN" sz="2000" dirty="0" err="1">
                <a:latin typeface="Courier New" panose="02070309020205020404" charset="0"/>
                <a:ea typeface="宋体" panose="02010600030101010101" pitchFamily="2" charset="-122"/>
              </a:rPr>
              <a:t>int</a:t>
            </a:r>
            <a:r>
              <a:rPr lang="en-US" altLang="zh-CN" sz="2000" dirty="0">
                <a:latin typeface="Courier New" panose="02070309020205020404" charset="0"/>
                <a:ea typeface="宋体" panose="02010600030101010101" pitchFamily="2" charset="-122"/>
              </a:rPr>
              <a:t>   </a:t>
            </a:r>
            <a:r>
              <a:rPr lang="en-US" altLang="zh-CN" sz="2000" dirty="0" err="1">
                <a:solidFill>
                  <a:schemeClr val="tx1"/>
                </a:solidFill>
                <a:latin typeface="Courier New" panose="02070309020205020404" charset="0"/>
                <a:ea typeface="宋体" panose="02010600030101010101" pitchFamily="2" charset="-122"/>
              </a:rPr>
              <a:t>studentID</a:t>
            </a:r>
            <a:r>
              <a:rPr lang="en-US" altLang="zh-CN" sz="2000" dirty="0">
                <a:solidFill>
                  <a:schemeClr val="tx1"/>
                </a:solidFill>
                <a:latin typeface="Courier New" panose="02070309020205020404" charset="0"/>
                <a:ea typeface="宋体" panose="02010600030101010101" pitchFamily="2" charset="-122"/>
              </a:rPr>
              <a:t>;</a:t>
            </a:r>
            <a:r>
              <a:rPr lang="en-US" altLang="zh-CN" sz="2000" dirty="0">
                <a:latin typeface="Courier New" panose="02070309020205020404" charset="0"/>
                <a:ea typeface="宋体" panose="02010600030101010101" pitchFamily="2" charset="-122"/>
              </a:rPr>
              <a:t>      /*</a:t>
            </a:r>
            <a:r>
              <a:rPr lang="zh-CN" altLang="en-US" sz="2000" dirty="0">
                <a:latin typeface="Courier New" panose="02070309020205020404" charset="0"/>
                <a:ea typeface="宋体" panose="02010600030101010101" pitchFamily="2" charset="-122"/>
              </a:rPr>
              <a:t>每个学生的序号*</a:t>
            </a:r>
            <a:r>
              <a:rPr lang="en-US" altLang="zh-CN" sz="2000" dirty="0">
                <a:latin typeface="Courier New" panose="02070309020205020404" charset="0"/>
                <a:ea typeface="宋体" panose="02010600030101010101" pitchFamily="2" charset="-122"/>
              </a:rPr>
              <a:t>/ </a:t>
            </a:r>
            <a:endParaRPr lang="en-US" altLang="zh-CN" sz="2000" dirty="0">
              <a:latin typeface="Courier New" panose="02070309020205020404" charset="0"/>
              <a:ea typeface="宋体" panose="02010600030101010101" pitchFamily="2" charset="-122"/>
            </a:endParaRPr>
          </a:p>
          <a:p>
            <a:pPr eaLnBrk="1">
              <a:lnSpc>
                <a:spcPct val="85000"/>
              </a:lnSpc>
              <a:buFont typeface="Monotype Sorts" charset="2"/>
              <a:buNone/>
            </a:pPr>
            <a:r>
              <a:rPr lang="en-US" altLang="zh-CN" sz="2000" dirty="0">
                <a:solidFill>
                  <a:srgbClr val="000000"/>
                </a:solidFill>
                <a:latin typeface="Courier New" panose="02070309020205020404" charset="0"/>
                <a:ea typeface="宋体" panose="02010600030101010101" pitchFamily="2" charset="-122"/>
              </a:rPr>
              <a:t>		</a:t>
            </a:r>
            <a:r>
              <a:rPr lang="en-US" altLang="zh-CN" sz="2000" dirty="0">
                <a:latin typeface="Courier New" panose="02070309020205020404" charset="0"/>
                <a:ea typeface="宋体" panose="02010600030101010101" pitchFamily="2" charset="-122"/>
              </a:rPr>
              <a:t>char  </a:t>
            </a:r>
            <a:r>
              <a:rPr lang="en-US" altLang="zh-CN" sz="2000" dirty="0" err="1">
                <a:solidFill>
                  <a:schemeClr val="tx1"/>
                </a:solidFill>
                <a:latin typeface="Courier New" panose="02070309020205020404" charset="0"/>
                <a:ea typeface="宋体" panose="02010600030101010101" pitchFamily="2" charset="-122"/>
              </a:rPr>
              <a:t>studentName</a:t>
            </a:r>
            <a:r>
              <a:rPr lang="en-US" altLang="zh-CN" sz="2000" dirty="0">
                <a:solidFill>
                  <a:schemeClr val="tx1"/>
                </a:solidFill>
                <a:latin typeface="Courier New" panose="02070309020205020404" charset="0"/>
                <a:ea typeface="宋体" panose="02010600030101010101" pitchFamily="2" charset="-122"/>
              </a:rPr>
              <a:t>[10];</a:t>
            </a:r>
            <a:r>
              <a:rPr lang="en-US" altLang="zh-CN" sz="2000" dirty="0">
                <a:latin typeface="Courier New" panose="02070309020205020404" charset="0"/>
                <a:ea typeface="宋体" panose="02010600030101010101" pitchFamily="2" charset="-122"/>
              </a:rPr>
              <a:t>/*</a:t>
            </a:r>
            <a:r>
              <a:rPr lang="zh-CN" altLang="en-US" sz="2000" dirty="0">
                <a:latin typeface="Courier New" panose="02070309020205020404" charset="0"/>
                <a:ea typeface="宋体" panose="02010600030101010101" pitchFamily="2" charset="-122"/>
              </a:rPr>
              <a:t>每个学生的姓名*</a:t>
            </a:r>
            <a:r>
              <a:rPr lang="en-US" altLang="zh-CN" sz="2000" dirty="0">
                <a:latin typeface="Courier New" panose="02070309020205020404" charset="0"/>
                <a:ea typeface="宋体" panose="02010600030101010101" pitchFamily="2" charset="-122"/>
              </a:rPr>
              <a:t>/ </a:t>
            </a:r>
            <a:endParaRPr lang="en-US" altLang="zh-CN" sz="2000" dirty="0">
              <a:latin typeface="Courier New" panose="02070309020205020404" charset="0"/>
              <a:ea typeface="宋体" panose="02010600030101010101" pitchFamily="2" charset="-122"/>
            </a:endParaRPr>
          </a:p>
          <a:p>
            <a:pPr eaLnBrk="1">
              <a:lnSpc>
                <a:spcPct val="85000"/>
              </a:lnSpc>
              <a:buFont typeface="Monotype Sorts" charset="2"/>
              <a:buNone/>
            </a:pPr>
            <a:r>
              <a:rPr lang="en-US" altLang="zh-CN" sz="2000" dirty="0">
                <a:latin typeface="Courier New" panose="02070309020205020404" charset="0"/>
                <a:ea typeface="宋体" panose="02010600030101010101" pitchFamily="2" charset="-122"/>
              </a:rPr>
              <a:t>		char  </a:t>
            </a:r>
            <a:r>
              <a:rPr lang="en-US" altLang="zh-CN" sz="2000" dirty="0" err="1">
                <a:solidFill>
                  <a:schemeClr val="tx1"/>
                </a:solidFill>
                <a:latin typeface="Courier New" panose="02070309020205020404" charset="0"/>
                <a:ea typeface="宋体" panose="02010600030101010101" pitchFamily="2" charset="-122"/>
              </a:rPr>
              <a:t>studentSex</a:t>
            </a:r>
            <a:r>
              <a:rPr lang="en-US" altLang="zh-CN" sz="2000" dirty="0">
                <a:solidFill>
                  <a:schemeClr val="tx1"/>
                </a:solidFill>
                <a:latin typeface="Courier New" panose="02070309020205020404" charset="0"/>
                <a:ea typeface="宋体" panose="02010600030101010101" pitchFamily="2" charset="-122"/>
              </a:rPr>
              <a:t>[4];</a:t>
            </a:r>
            <a:r>
              <a:rPr lang="en-US" altLang="zh-CN" sz="2000" dirty="0">
                <a:latin typeface="Courier New" panose="02070309020205020404" charset="0"/>
                <a:ea typeface="宋体" panose="02010600030101010101" pitchFamily="2" charset="-122"/>
              </a:rPr>
              <a:t>  /*</a:t>
            </a:r>
            <a:r>
              <a:rPr lang="zh-CN" altLang="en-US" sz="2000" dirty="0">
                <a:latin typeface="Courier New" panose="02070309020205020404" charset="0"/>
                <a:ea typeface="宋体" panose="02010600030101010101" pitchFamily="2" charset="-122"/>
              </a:rPr>
              <a:t>每个学生的性别*</a:t>
            </a:r>
            <a:r>
              <a:rPr lang="en-US" altLang="zh-CN" sz="2000" dirty="0">
                <a:latin typeface="Courier New" panose="02070309020205020404" charset="0"/>
                <a:ea typeface="宋体" panose="02010600030101010101" pitchFamily="2" charset="-122"/>
              </a:rPr>
              <a:t>/ </a:t>
            </a:r>
            <a:endParaRPr lang="en-US" altLang="zh-CN" sz="2000" dirty="0">
              <a:latin typeface="Courier New" panose="02070309020205020404" charset="0"/>
              <a:ea typeface="宋体" panose="02010600030101010101" pitchFamily="2" charset="-122"/>
            </a:endParaRPr>
          </a:p>
          <a:p>
            <a:pPr eaLnBrk="1">
              <a:lnSpc>
                <a:spcPct val="85000"/>
              </a:lnSpc>
              <a:buFont typeface="Monotype Sorts" charset="2"/>
              <a:buNone/>
            </a:pPr>
            <a:r>
              <a:rPr lang="en-US" altLang="zh-CN" sz="2000" dirty="0">
                <a:latin typeface="Courier New" panose="02070309020205020404" charset="0"/>
                <a:ea typeface="宋体" panose="02010600030101010101" pitchFamily="2" charset="-122"/>
              </a:rPr>
              <a:t>		</a:t>
            </a:r>
            <a:r>
              <a:rPr lang="en-US" altLang="zh-CN" sz="2000" dirty="0" err="1">
                <a:latin typeface="Courier New" panose="02070309020205020404" charset="0"/>
                <a:ea typeface="宋体" panose="02010600030101010101" pitchFamily="2" charset="-122"/>
              </a:rPr>
              <a:t>int</a:t>
            </a:r>
            <a:r>
              <a:rPr lang="en-US" altLang="zh-CN" sz="2000" dirty="0">
                <a:latin typeface="Courier New" panose="02070309020205020404" charset="0"/>
                <a:ea typeface="宋体" panose="02010600030101010101" pitchFamily="2" charset="-122"/>
              </a:rPr>
              <a:t>	</a:t>
            </a:r>
            <a:r>
              <a:rPr lang="en-US" altLang="zh-CN" sz="2000" dirty="0" err="1">
                <a:solidFill>
                  <a:schemeClr val="tx1"/>
                </a:solidFill>
                <a:latin typeface="Courier New" panose="02070309020205020404" charset="0"/>
                <a:ea typeface="宋体" panose="02010600030101010101" pitchFamily="2" charset="-122"/>
              </a:rPr>
              <a:t>timeOfEnter</a:t>
            </a:r>
            <a:r>
              <a:rPr lang="en-US" altLang="zh-CN" sz="2000" dirty="0">
                <a:solidFill>
                  <a:schemeClr val="tx1"/>
                </a:solidFill>
                <a:latin typeface="Courier New" panose="02070309020205020404" charset="0"/>
                <a:ea typeface="宋体" panose="02010600030101010101" pitchFamily="2" charset="-122"/>
              </a:rPr>
              <a:t>;</a:t>
            </a:r>
            <a:r>
              <a:rPr lang="en-US" altLang="zh-CN" sz="2000" dirty="0">
                <a:latin typeface="Courier New" panose="02070309020205020404" charset="0"/>
                <a:ea typeface="宋体" panose="02010600030101010101" pitchFamily="2" charset="-122"/>
              </a:rPr>
              <a:t>    /*</a:t>
            </a:r>
            <a:r>
              <a:rPr lang="zh-CN" altLang="en-US" sz="2000" dirty="0">
                <a:latin typeface="Courier New" panose="02070309020205020404" charset="0"/>
                <a:ea typeface="宋体" panose="02010600030101010101" pitchFamily="2" charset="-122"/>
              </a:rPr>
              <a:t>每个学生的入学时间*</a:t>
            </a:r>
            <a:r>
              <a:rPr lang="en-US" altLang="zh-CN" sz="2000" dirty="0">
                <a:latin typeface="Courier New" panose="02070309020205020404" charset="0"/>
                <a:ea typeface="宋体" panose="02010600030101010101" pitchFamily="2" charset="-122"/>
              </a:rPr>
              <a:t>/ </a:t>
            </a:r>
            <a:endParaRPr lang="en-US" altLang="zh-CN" sz="2000" dirty="0">
              <a:latin typeface="Courier New" panose="02070309020205020404" charset="0"/>
              <a:ea typeface="宋体" panose="02010600030101010101" pitchFamily="2" charset="-122"/>
            </a:endParaRPr>
          </a:p>
          <a:p>
            <a:pPr eaLnBrk="1">
              <a:lnSpc>
                <a:spcPct val="85000"/>
              </a:lnSpc>
              <a:buFont typeface="Monotype Sorts" charset="2"/>
              <a:buNone/>
            </a:pPr>
            <a:r>
              <a:rPr lang="en-US" altLang="zh-CN" sz="2000" dirty="0">
                <a:latin typeface="Courier New" panose="02070309020205020404" charset="0"/>
                <a:ea typeface="宋体" panose="02010600030101010101" pitchFamily="2" charset="-122"/>
              </a:rPr>
              <a:t>		</a:t>
            </a:r>
            <a:r>
              <a:rPr lang="en-US" altLang="zh-CN" sz="2000" dirty="0" err="1">
                <a:latin typeface="Courier New" panose="02070309020205020404" charset="0"/>
                <a:ea typeface="宋体" panose="02010600030101010101" pitchFamily="2" charset="-122"/>
              </a:rPr>
              <a:t>int</a:t>
            </a:r>
            <a:r>
              <a:rPr lang="en-US" altLang="zh-CN" sz="2000" dirty="0">
                <a:latin typeface="Courier New" panose="02070309020205020404" charset="0"/>
                <a:ea typeface="宋体" panose="02010600030101010101" pitchFamily="2" charset="-122"/>
              </a:rPr>
              <a:t>	</a:t>
            </a:r>
            <a:r>
              <a:rPr lang="en-US" altLang="zh-CN" sz="2000" dirty="0" err="1">
                <a:solidFill>
                  <a:schemeClr val="tx1"/>
                </a:solidFill>
                <a:latin typeface="Courier New" panose="02070309020205020404" charset="0"/>
                <a:ea typeface="宋体" panose="02010600030101010101" pitchFamily="2" charset="-122"/>
              </a:rPr>
              <a:t>scoreComputer</a:t>
            </a:r>
            <a:r>
              <a:rPr lang="en-US" altLang="zh-CN" sz="2000" dirty="0">
                <a:solidFill>
                  <a:schemeClr val="tx1"/>
                </a:solidFill>
                <a:latin typeface="Courier New" panose="02070309020205020404" charset="0"/>
                <a:ea typeface="宋体" panose="02010600030101010101" pitchFamily="2" charset="-122"/>
              </a:rPr>
              <a:t>;</a:t>
            </a:r>
            <a:r>
              <a:rPr lang="en-US" altLang="zh-CN" sz="2000" dirty="0">
                <a:latin typeface="Courier New" panose="02070309020205020404" charset="0"/>
                <a:ea typeface="宋体" panose="02010600030101010101" pitchFamily="2" charset="-122"/>
              </a:rPr>
              <a:t>  /*</a:t>
            </a:r>
            <a:r>
              <a:rPr lang="zh-CN" altLang="en-US" sz="2000" dirty="0">
                <a:latin typeface="Courier New" panose="02070309020205020404" charset="0"/>
                <a:ea typeface="宋体" panose="02010600030101010101" pitchFamily="2" charset="-122"/>
              </a:rPr>
              <a:t>每个学生的计算机原理成绩*</a:t>
            </a:r>
            <a:r>
              <a:rPr lang="en-US" altLang="zh-CN" sz="2000" dirty="0">
                <a:latin typeface="Courier New" panose="02070309020205020404" charset="0"/>
                <a:ea typeface="宋体" panose="02010600030101010101" pitchFamily="2" charset="-122"/>
              </a:rPr>
              <a:t>/ </a:t>
            </a:r>
            <a:endParaRPr lang="en-US" altLang="zh-CN" sz="2000" dirty="0">
              <a:latin typeface="Courier New" panose="02070309020205020404" charset="0"/>
              <a:ea typeface="宋体" panose="02010600030101010101" pitchFamily="2" charset="-122"/>
            </a:endParaRPr>
          </a:p>
          <a:p>
            <a:pPr eaLnBrk="1">
              <a:lnSpc>
                <a:spcPct val="85000"/>
              </a:lnSpc>
              <a:buFont typeface="Monotype Sorts" charset="2"/>
              <a:buNone/>
            </a:pPr>
            <a:r>
              <a:rPr lang="en-US" altLang="zh-CN" sz="2000" dirty="0">
                <a:latin typeface="Courier New" panose="02070309020205020404" charset="0"/>
                <a:ea typeface="宋体" panose="02010600030101010101" pitchFamily="2" charset="-122"/>
              </a:rPr>
              <a:t>		</a:t>
            </a:r>
            <a:r>
              <a:rPr lang="en-US" altLang="zh-CN" sz="2000" dirty="0" err="1">
                <a:latin typeface="Courier New" panose="02070309020205020404" charset="0"/>
                <a:ea typeface="宋体" panose="02010600030101010101" pitchFamily="2" charset="-122"/>
              </a:rPr>
              <a:t>int</a:t>
            </a:r>
            <a:r>
              <a:rPr lang="en-US" altLang="zh-CN" sz="2000" dirty="0">
                <a:latin typeface="Courier New" panose="02070309020205020404" charset="0"/>
                <a:ea typeface="宋体" panose="02010600030101010101" pitchFamily="2" charset="-122"/>
              </a:rPr>
              <a:t>	</a:t>
            </a:r>
            <a:r>
              <a:rPr lang="en-US" altLang="zh-CN" sz="2000" dirty="0" err="1">
                <a:solidFill>
                  <a:schemeClr val="tx1"/>
                </a:solidFill>
                <a:latin typeface="Courier New" panose="02070309020205020404" charset="0"/>
                <a:ea typeface="宋体" panose="02010600030101010101" pitchFamily="2" charset="-122"/>
              </a:rPr>
              <a:t>scoreEnglish</a:t>
            </a:r>
            <a:r>
              <a:rPr lang="en-US" altLang="zh-CN" sz="2000" dirty="0">
                <a:solidFill>
                  <a:schemeClr val="tx1"/>
                </a:solidFill>
                <a:latin typeface="Courier New" panose="02070309020205020404" charset="0"/>
                <a:ea typeface="宋体" panose="02010600030101010101" pitchFamily="2" charset="-122"/>
              </a:rPr>
              <a:t>;</a:t>
            </a:r>
            <a:r>
              <a:rPr lang="en-US" altLang="zh-CN" sz="2000" dirty="0">
                <a:latin typeface="Courier New" panose="02070309020205020404" charset="0"/>
                <a:ea typeface="宋体" panose="02010600030101010101" pitchFamily="2" charset="-122"/>
              </a:rPr>
              <a:t>   /*</a:t>
            </a:r>
            <a:r>
              <a:rPr lang="zh-CN" altLang="en-US" sz="2000" dirty="0">
                <a:latin typeface="Courier New" panose="02070309020205020404" charset="0"/>
                <a:ea typeface="宋体" panose="02010600030101010101" pitchFamily="2" charset="-122"/>
              </a:rPr>
              <a:t>每个学生的英语成绩*</a:t>
            </a:r>
            <a:r>
              <a:rPr lang="en-US" altLang="zh-CN" sz="2000" dirty="0">
                <a:latin typeface="Courier New" panose="02070309020205020404" charset="0"/>
                <a:ea typeface="宋体" panose="02010600030101010101" pitchFamily="2" charset="-122"/>
              </a:rPr>
              <a:t>/ </a:t>
            </a:r>
            <a:endParaRPr lang="en-US" altLang="zh-CN" sz="2000" dirty="0">
              <a:latin typeface="Courier New" panose="02070309020205020404" charset="0"/>
              <a:ea typeface="宋体" panose="02010600030101010101" pitchFamily="2" charset="-122"/>
            </a:endParaRPr>
          </a:p>
          <a:p>
            <a:pPr eaLnBrk="1">
              <a:lnSpc>
                <a:spcPct val="85000"/>
              </a:lnSpc>
              <a:buFont typeface="Monotype Sorts" charset="2"/>
              <a:buNone/>
            </a:pPr>
            <a:r>
              <a:rPr lang="en-US" altLang="zh-CN" sz="2000" dirty="0">
                <a:latin typeface="Courier New" panose="02070309020205020404" charset="0"/>
                <a:ea typeface="宋体" panose="02010600030101010101" pitchFamily="2" charset="-122"/>
              </a:rPr>
              <a:t>		</a:t>
            </a:r>
            <a:r>
              <a:rPr lang="en-US" altLang="zh-CN" sz="2000" dirty="0" err="1">
                <a:latin typeface="Courier New" panose="02070309020205020404" charset="0"/>
                <a:ea typeface="宋体" panose="02010600030101010101" pitchFamily="2" charset="-122"/>
              </a:rPr>
              <a:t>int</a:t>
            </a:r>
            <a:r>
              <a:rPr lang="en-US" altLang="zh-CN" sz="2000" dirty="0">
                <a:latin typeface="Courier New" panose="02070309020205020404" charset="0"/>
                <a:ea typeface="宋体" panose="02010600030101010101" pitchFamily="2" charset="-122"/>
              </a:rPr>
              <a:t>	</a:t>
            </a:r>
            <a:r>
              <a:rPr lang="en-US" altLang="zh-CN" sz="2000" dirty="0" err="1">
                <a:solidFill>
                  <a:schemeClr val="tx1"/>
                </a:solidFill>
                <a:latin typeface="Courier New" panose="02070309020205020404" charset="0"/>
                <a:ea typeface="宋体" panose="02010600030101010101" pitchFamily="2" charset="-122"/>
              </a:rPr>
              <a:t>scoreMath</a:t>
            </a:r>
            <a:r>
              <a:rPr lang="en-US" altLang="zh-CN" sz="2000" dirty="0">
                <a:solidFill>
                  <a:schemeClr val="tx1"/>
                </a:solidFill>
                <a:latin typeface="Courier New" panose="02070309020205020404" charset="0"/>
                <a:ea typeface="宋体" panose="02010600030101010101" pitchFamily="2" charset="-122"/>
              </a:rPr>
              <a:t>;	</a:t>
            </a:r>
            <a:r>
              <a:rPr lang="en-US" altLang="zh-CN" sz="2000" dirty="0">
                <a:latin typeface="Courier New" panose="02070309020205020404" charset="0"/>
                <a:ea typeface="宋体" panose="02010600030101010101" pitchFamily="2" charset="-122"/>
              </a:rPr>
              <a:t>    /*</a:t>
            </a:r>
            <a:r>
              <a:rPr lang="zh-CN" altLang="en-US" sz="2000" dirty="0">
                <a:latin typeface="Courier New" panose="02070309020205020404" charset="0"/>
                <a:ea typeface="宋体" panose="02010600030101010101" pitchFamily="2" charset="-122"/>
              </a:rPr>
              <a:t>每个学生的数学成绩*</a:t>
            </a:r>
            <a:r>
              <a:rPr lang="en-US" altLang="zh-CN" sz="2000" dirty="0">
                <a:latin typeface="Courier New" panose="02070309020205020404" charset="0"/>
                <a:ea typeface="宋体" panose="02010600030101010101" pitchFamily="2" charset="-122"/>
              </a:rPr>
              <a:t>/ </a:t>
            </a:r>
            <a:endParaRPr lang="en-US" altLang="zh-CN" sz="2000" dirty="0">
              <a:latin typeface="Courier New" panose="02070309020205020404" charset="0"/>
              <a:ea typeface="宋体" panose="02010600030101010101" pitchFamily="2" charset="-122"/>
            </a:endParaRPr>
          </a:p>
          <a:p>
            <a:pPr eaLnBrk="1">
              <a:lnSpc>
                <a:spcPct val="85000"/>
              </a:lnSpc>
              <a:buFont typeface="Monotype Sorts" charset="2"/>
              <a:buNone/>
            </a:pPr>
            <a:r>
              <a:rPr lang="en-US" altLang="zh-CN" sz="2000" dirty="0">
                <a:latin typeface="Courier New" panose="02070309020205020404" charset="0"/>
                <a:ea typeface="宋体" panose="02010600030101010101" pitchFamily="2" charset="-122"/>
              </a:rPr>
              <a:t>		</a:t>
            </a:r>
            <a:r>
              <a:rPr lang="en-US" altLang="zh-CN" sz="2000" dirty="0" err="1">
                <a:latin typeface="Courier New" panose="02070309020205020404" charset="0"/>
                <a:ea typeface="宋体" panose="02010600030101010101" pitchFamily="2" charset="-122"/>
              </a:rPr>
              <a:t>int</a:t>
            </a:r>
            <a:r>
              <a:rPr lang="en-US" altLang="zh-CN" sz="2000" dirty="0">
                <a:latin typeface="Courier New" panose="02070309020205020404" charset="0"/>
                <a:ea typeface="宋体" panose="02010600030101010101" pitchFamily="2" charset="-122"/>
              </a:rPr>
              <a:t>	</a:t>
            </a:r>
            <a:r>
              <a:rPr lang="en-US" altLang="zh-CN" sz="2000" dirty="0" err="1">
                <a:solidFill>
                  <a:schemeClr val="tx1"/>
                </a:solidFill>
                <a:latin typeface="Courier New" panose="02070309020205020404" charset="0"/>
                <a:ea typeface="宋体" panose="02010600030101010101" pitchFamily="2" charset="-122"/>
              </a:rPr>
              <a:t>scoreMusic</a:t>
            </a:r>
            <a:r>
              <a:rPr lang="en-US" altLang="zh-CN" sz="2000" dirty="0">
                <a:solidFill>
                  <a:schemeClr val="tx1"/>
                </a:solidFill>
                <a:latin typeface="Courier New" panose="02070309020205020404" charset="0"/>
                <a:ea typeface="宋体" panose="02010600030101010101" pitchFamily="2" charset="-122"/>
              </a:rPr>
              <a:t>;</a:t>
            </a:r>
            <a:r>
              <a:rPr lang="en-US" altLang="zh-CN" sz="2000" dirty="0">
                <a:latin typeface="Courier New" panose="02070309020205020404" charset="0"/>
                <a:ea typeface="宋体" panose="02010600030101010101" pitchFamily="2" charset="-122"/>
              </a:rPr>
              <a:t>     /*</a:t>
            </a:r>
            <a:r>
              <a:rPr lang="zh-CN" altLang="en-US" sz="2000" dirty="0">
                <a:latin typeface="Courier New" panose="02070309020205020404" charset="0"/>
                <a:ea typeface="宋体" panose="02010600030101010101" pitchFamily="2" charset="-122"/>
              </a:rPr>
              <a:t>每个学生的音乐成绩*</a:t>
            </a:r>
            <a:r>
              <a:rPr lang="en-US" altLang="zh-CN" sz="2000" dirty="0">
                <a:latin typeface="Courier New" panose="02070309020205020404" charset="0"/>
                <a:ea typeface="宋体" panose="02010600030101010101" pitchFamily="2" charset="-122"/>
              </a:rPr>
              <a:t>/ </a:t>
            </a:r>
            <a:br>
              <a:rPr lang="en-US" altLang="zh-CN" sz="2000" dirty="0">
                <a:solidFill>
                  <a:srgbClr val="000000"/>
                </a:solidFill>
                <a:latin typeface="Courier New" panose="02070309020205020404" charset="0"/>
                <a:ea typeface="宋体" panose="02010600030101010101" pitchFamily="2" charset="-122"/>
              </a:rPr>
            </a:br>
            <a:r>
              <a:rPr lang="en-US" altLang="zh-CN" sz="2000" dirty="0">
                <a:solidFill>
                  <a:srgbClr val="000000"/>
                </a:solidFill>
                <a:latin typeface="Courier New" panose="02070309020205020404" charset="0"/>
                <a:ea typeface="宋体" panose="02010600030101010101" pitchFamily="2" charset="-122"/>
              </a:rPr>
              <a:t>};</a:t>
            </a:r>
            <a:endParaRPr lang="en-US" altLang="zh-CN" sz="2000" dirty="0">
              <a:solidFill>
                <a:srgbClr val="000000"/>
              </a:solidFill>
              <a:latin typeface="Courier New" panose="02070309020205020404" charset="0"/>
              <a:ea typeface="宋体" panose="02010600030101010101" pitchFamily="2" charset="-122"/>
            </a:endParaRPr>
          </a:p>
          <a:p>
            <a:pPr lvl="1" eaLnBrk="1">
              <a:lnSpc>
                <a:spcPct val="85000"/>
              </a:lnSpc>
            </a:pPr>
            <a:r>
              <a:rPr lang="en-US" altLang="zh-CN" sz="1800" dirty="0" err="1">
                <a:solidFill>
                  <a:srgbClr val="0000FF"/>
                </a:solidFill>
                <a:latin typeface="Courier New" panose="02070309020205020404" charset="0"/>
                <a:ea typeface="宋体" panose="02010600030101010101" pitchFamily="2" charset="-122"/>
              </a:rPr>
              <a:t>struct</a:t>
            </a:r>
            <a:r>
              <a:rPr lang="en-US" altLang="zh-CN" sz="1800" dirty="0">
                <a:solidFill>
                  <a:srgbClr val="000000"/>
                </a:solidFill>
                <a:latin typeface="Courier New" panose="02070309020205020404" charset="0"/>
                <a:ea typeface="宋体" panose="02010600030101010101" pitchFamily="2" charset="-122"/>
              </a:rPr>
              <a:t> </a:t>
            </a:r>
            <a:r>
              <a:rPr lang="en-US" altLang="zh-CN" sz="1800" dirty="0">
                <a:solidFill>
                  <a:schemeClr val="tx1"/>
                </a:solidFill>
                <a:latin typeface="Courier New" panose="02070309020205020404" charset="0"/>
                <a:ea typeface="宋体" panose="02010600030101010101" pitchFamily="2" charset="-122"/>
              </a:rPr>
              <a:t>STUDENT</a:t>
            </a:r>
            <a:r>
              <a:rPr lang="zh-CN" altLang="en-US" sz="1800" dirty="0">
                <a:ea typeface="宋体" panose="02010600030101010101" pitchFamily="2" charset="-122"/>
              </a:rPr>
              <a:t>是一个类型</a:t>
            </a:r>
            <a:endParaRPr lang="en-US" altLang="zh-CN" sz="1800" dirty="0">
              <a:solidFill>
                <a:srgbClr val="000000"/>
              </a:solidFill>
              <a:latin typeface="Courier New" panose="02070309020205020404" charset="0"/>
              <a:ea typeface="宋体" panose="02010600030101010101" pitchFamily="2" charset="-122"/>
            </a:endParaRPr>
          </a:p>
          <a:p>
            <a:pPr eaLnBrk="1">
              <a:lnSpc>
                <a:spcPct val="85000"/>
              </a:lnSpc>
            </a:pPr>
            <a:r>
              <a:rPr lang="en-US" altLang="zh-CN" sz="2000" dirty="0" err="1">
                <a:solidFill>
                  <a:srgbClr val="0000FF"/>
                </a:solidFill>
                <a:latin typeface="Courier New" panose="02070309020205020404" charset="0"/>
                <a:ea typeface="宋体" panose="02010600030101010101" pitchFamily="2" charset="-122"/>
              </a:rPr>
              <a:t>struct</a:t>
            </a:r>
            <a:r>
              <a:rPr lang="en-US" altLang="zh-CN" sz="2000" dirty="0">
                <a:solidFill>
                  <a:srgbClr val="000000"/>
                </a:solidFill>
                <a:latin typeface="Courier New" panose="02070309020205020404" charset="0"/>
                <a:ea typeface="宋体" panose="02010600030101010101" pitchFamily="2" charset="-122"/>
              </a:rPr>
              <a:t> </a:t>
            </a:r>
            <a:r>
              <a:rPr lang="en-US" altLang="zh-CN" sz="2000" dirty="0">
                <a:solidFill>
                  <a:schemeClr val="tx1"/>
                </a:solidFill>
                <a:latin typeface="Courier New" panose="02070309020205020404" charset="0"/>
                <a:ea typeface="宋体" panose="02010600030101010101" pitchFamily="2" charset="-122"/>
              </a:rPr>
              <a:t>STUDENT</a:t>
            </a:r>
            <a:r>
              <a:rPr lang="en-US" altLang="zh-CN" sz="2400" dirty="0">
                <a:latin typeface="Courier New" panose="02070309020205020404" charset="0"/>
                <a:ea typeface="宋体" panose="02010600030101010101" pitchFamily="2" charset="-122"/>
              </a:rPr>
              <a:t> </a:t>
            </a:r>
            <a:r>
              <a:rPr lang="en-US" altLang="zh-CN" sz="2000" dirty="0">
                <a:solidFill>
                  <a:srgbClr val="000000"/>
                </a:solidFill>
                <a:latin typeface="Courier New" panose="02070309020205020404" charset="0"/>
                <a:ea typeface="宋体" panose="02010600030101010101" pitchFamily="2" charset="-122"/>
              </a:rPr>
              <a:t>students[4];</a:t>
            </a:r>
            <a:endParaRPr lang="en-US" altLang="zh-CN" sz="2000" dirty="0">
              <a:solidFill>
                <a:srgbClr val="000000"/>
              </a:solidFill>
              <a:latin typeface="Courier New" panose="02070309020205020404" charset="0"/>
              <a:ea typeface="宋体" panose="02010600030101010101" pitchFamily="2" charset="-122"/>
            </a:endParaRPr>
          </a:p>
          <a:p>
            <a:pPr eaLnBrk="1">
              <a:lnSpc>
                <a:spcPct val="85000"/>
              </a:lnSpc>
            </a:pPr>
            <a:r>
              <a:rPr lang="en-US" altLang="zh-CN" sz="2000" dirty="0">
                <a:solidFill>
                  <a:srgbClr val="000000"/>
                </a:solidFill>
                <a:latin typeface="Courier New" panose="02070309020205020404" charset="0"/>
                <a:ea typeface="宋体" panose="02010600030101010101" pitchFamily="2" charset="-122"/>
              </a:rPr>
              <a:t>students[0].</a:t>
            </a:r>
            <a:r>
              <a:rPr lang="en-US" altLang="zh-CN" sz="2000" dirty="0" err="1">
                <a:solidFill>
                  <a:schemeClr val="tx1"/>
                </a:solidFill>
                <a:latin typeface="Courier New" panose="02070309020205020404" charset="0"/>
                <a:ea typeface="宋体" panose="02010600030101010101" pitchFamily="2" charset="-122"/>
              </a:rPr>
              <a:t>studentName</a:t>
            </a:r>
            <a:br>
              <a:rPr lang="en-US" altLang="zh-CN" sz="2000" dirty="0">
                <a:solidFill>
                  <a:srgbClr val="000000"/>
                </a:solidFill>
                <a:latin typeface="Courier New" panose="02070309020205020404" charset="0"/>
                <a:ea typeface="宋体" panose="02010600030101010101" pitchFamily="2" charset="-122"/>
              </a:rPr>
            </a:br>
            <a:r>
              <a:rPr lang="en-US" altLang="zh-CN" sz="2000" dirty="0">
                <a:solidFill>
                  <a:srgbClr val="000000"/>
                </a:solidFill>
                <a:latin typeface="Courier New" panose="02070309020205020404" charset="0"/>
                <a:ea typeface="宋体" panose="02010600030101010101" pitchFamily="2" charset="-122"/>
              </a:rPr>
              <a:t>students[0].Sex</a:t>
            </a:r>
            <a:endParaRPr lang="en-US" altLang="zh-CN" sz="2000" dirty="0">
              <a:solidFill>
                <a:srgbClr val="000000"/>
              </a:solidFill>
              <a:latin typeface="Courier New" panose="02070309020205020404" charset="0"/>
              <a:ea typeface="宋体" panose="02010600030101010101" pitchFamily="2" charset="-122"/>
            </a:endParaRPr>
          </a:p>
          <a:p>
            <a:pPr lvl="1" eaLnBrk="1">
              <a:lnSpc>
                <a:spcPct val="85000"/>
              </a:lnSpc>
            </a:pPr>
            <a:r>
              <a:rPr lang="zh-CN" altLang="en-US" sz="1800" dirty="0">
                <a:ea typeface="宋体" panose="02010600030101010101" pitchFamily="2" charset="-122"/>
              </a:rPr>
              <a:t>它们都是变量，一般称为结构的成员变量</a:t>
            </a:r>
            <a:endParaRPr lang="en-US" altLang="zh-CN" sz="1800" dirty="0">
              <a:ea typeface="宋体" panose="02010600030101010101" pitchFamily="2" charset="-122"/>
            </a:endParaRPr>
          </a:p>
        </p:txBody>
      </p:sp>
      <p:sp>
        <p:nvSpPr>
          <p:cNvPr id="2" name="幻灯片编号占位符 1"/>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Effect transition="in" filter="wipe(left)">
                                      <p:cBhvr>
                                        <p:cTn id="7" dur="500"/>
                                        <p:tgtEl>
                                          <p:spTgt spid="277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507">
                                            <p:txEl>
                                              <p:pRg st="1" end="1"/>
                                            </p:txEl>
                                          </p:spTgt>
                                        </p:tgtEl>
                                        <p:attrNameLst>
                                          <p:attrName>style.visibility</p:attrName>
                                        </p:attrNameLst>
                                      </p:cBhvr>
                                      <p:to>
                                        <p:strVal val="visible"/>
                                      </p:to>
                                    </p:set>
                                    <p:animEffect transition="in" filter="wipe(left)">
                                      <p:cBhvr>
                                        <p:cTn id="12" dur="500"/>
                                        <p:tgtEl>
                                          <p:spTgt spid="277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7507">
                                            <p:txEl>
                                              <p:pRg st="2" end="2"/>
                                            </p:txEl>
                                          </p:spTgt>
                                        </p:tgtEl>
                                        <p:attrNameLst>
                                          <p:attrName>style.visibility</p:attrName>
                                        </p:attrNameLst>
                                      </p:cBhvr>
                                      <p:to>
                                        <p:strVal val="visible"/>
                                      </p:to>
                                    </p:set>
                                    <p:animEffect transition="in" filter="wipe(left)">
                                      <p:cBhvr>
                                        <p:cTn id="17" dur="500"/>
                                        <p:tgtEl>
                                          <p:spTgt spid="277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7507">
                                            <p:txEl>
                                              <p:pRg st="3" end="3"/>
                                            </p:txEl>
                                          </p:spTgt>
                                        </p:tgtEl>
                                        <p:attrNameLst>
                                          <p:attrName>style.visibility</p:attrName>
                                        </p:attrNameLst>
                                      </p:cBhvr>
                                      <p:to>
                                        <p:strVal val="visible"/>
                                      </p:to>
                                    </p:set>
                                    <p:animEffect transition="in" filter="wipe(left)">
                                      <p:cBhvr>
                                        <p:cTn id="22" dur="500"/>
                                        <p:tgtEl>
                                          <p:spTgt spid="2775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7507">
                                            <p:txEl>
                                              <p:pRg st="4" end="4"/>
                                            </p:txEl>
                                          </p:spTgt>
                                        </p:tgtEl>
                                        <p:attrNameLst>
                                          <p:attrName>style.visibility</p:attrName>
                                        </p:attrNameLst>
                                      </p:cBhvr>
                                      <p:to>
                                        <p:strVal val="visible"/>
                                      </p:to>
                                    </p:set>
                                    <p:animEffect transition="in" filter="wipe(left)">
                                      <p:cBhvr>
                                        <p:cTn id="27" dur="500"/>
                                        <p:tgtEl>
                                          <p:spTgt spid="2775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7507">
                                            <p:txEl>
                                              <p:pRg st="5" end="5"/>
                                            </p:txEl>
                                          </p:spTgt>
                                        </p:tgtEl>
                                        <p:attrNameLst>
                                          <p:attrName>style.visibility</p:attrName>
                                        </p:attrNameLst>
                                      </p:cBhvr>
                                      <p:to>
                                        <p:strVal val="visible"/>
                                      </p:to>
                                    </p:set>
                                    <p:animEffect transition="in" filter="wipe(left)">
                                      <p:cBhvr>
                                        <p:cTn id="32" dur="500"/>
                                        <p:tgtEl>
                                          <p:spTgt spid="2775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7507">
                                            <p:txEl>
                                              <p:pRg st="6" end="6"/>
                                            </p:txEl>
                                          </p:spTgt>
                                        </p:tgtEl>
                                        <p:attrNameLst>
                                          <p:attrName>style.visibility</p:attrName>
                                        </p:attrNameLst>
                                      </p:cBhvr>
                                      <p:to>
                                        <p:strVal val="visible"/>
                                      </p:to>
                                    </p:set>
                                    <p:animEffect transition="in" filter="wipe(left)">
                                      <p:cBhvr>
                                        <p:cTn id="37" dur="500"/>
                                        <p:tgtEl>
                                          <p:spTgt spid="2775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7507">
                                            <p:txEl>
                                              <p:pRg st="7" end="7"/>
                                            </p:txEl>
                                          </p:spTgt>
                                        </p:tgtEl>
                                        <p:attrNameLst>
                                          <p:attrName>style.visibility</p:attrName>
                                        </p:attrNameLst>
                                      </p:cBhvr>
                                      <p:to>
                                        <p:strVal val="visible"/>
                                      </p:to>
                                    </p:set>
                                    <p:animEffect transition="in" filter="wipe(left)">
                                      <p:cBhvr>
                                        <p:cTn id="42" dur="500"/>
                                        <p:tgtEl>
                                          <p:spTgt spid="277507">
                                            <p:txEl>
                                              <p:pRg st="7" end="7"/>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77507">
                                            <p:txEl>
                                              <p:pRg st="8" end="8"/>
                                            </p:txEl>
                                          </p:spTgt>
                                        </p:tgtEl>
                                        <p:attrNameLst>
                                          <p:attrName>style.visibility</p:attrName>
                                        </p:attrNameLst>
                                      </p:cBhvr>
                                      <p:to>
                                        <p:strVal val="visible"/>
                                      </p:to>
                                    </p:set>
                                    <p:animEffect transition="in" filter="wipe(left)">
                                      <p:cBhvr>
                                        <p:cTn id="45" dur="500"/>
                                        <p:tgtEl>
                                          <p:spTgt spid="277507">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7507">
                                            <p:txEl>
                                              <p:pRg st="9" end="9"/>
                                            </p:txEl>
                                          </p:spTgt>
                                        </p:tgtEl>
                                        <p:attrNameLst>
                                          <p:attrName>style.visibility</p:attrName>
                                        </p:attrNameLst>
                                      </p:cBhvr>
                                      <p:to>
                                        <p:strVal val="visible"/>
                                      </p:to>
                                    </p:set>
                                    <p:animEffect transition="in" filter="wipe(left)">
                                      <p:cBhvr>
                                        <p:cTn id="50" dur="500"/>
                                        <p:tgtEl>
                                          <p:spTgt spid="277507">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77507">
                                            <p:txEl>
                                              <p:pRg st="10" end="10"/>
                                            </p:txEl>
                                          </p:spTgt>
                                        </p:tgtEl>
                                        <p:attrNameLst>
                                          <p:attrName>style.visibility</p:attrName>
                                        </p:attrNameLst>
                                      </p:cBhvr>
                                      <p:to>
                                        <p:strVal val="visible"/>
                                      </p:to>
                                    </p:set>
                                    <p:animEffect transition="in" filter="wipe(left)">
                                      <p:cBhvr>
                                        <p:cTn id="55" dur="500"/>
                                        <p:tgtEl>
                                          <p:spTgt spid="277507">
                                            <p:txEl>
                                              <p:pRg st="10" end="10"/>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77507">
                                            <p:txEl>
                                              <p:pRg st="11" end="11"/>
                                            </p:txEl>
                                          </p:spTgt>
                                        </p:tgtEl>
                                        <p:attrNameLst>
                                          <p:attrName>style.visibility</p:attrName>
                                        </p:attrNameLst>
                                      </p:cBhvr>
                                      <p:to>
                                        <p:strVal val="visible"/>
                                      </p:to>
                                    </p:set>
                                    <p:animEffect transition="in" filter="wipe(left)">
                                      <p:cBhvr>
                                        <p:cTn id="58" dur="500"/>
                                        <p:tgtEl>
                                          <p:spTgt spid="277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395288" y="333375"/>
            <a:ext cx="7797800" cy="839788"/>
          </a:xfrm>
          <a:effectLst>
            <a:outerShdw blurRad="63500" dist="35921" dir="2700000" algn="ctr" rotWithShape="0">
              <a:schemeClr val="bg2"/>
            </a:outerShdw>
          </a:effectLst>
        </p:spPr>
        <p:txBody>
          <a:bodyPr/>
          <a:lstStyle/>
          <a:p>
            <a:r>
              <a:rPr lang="zh-CN" altLang="en-US" sz="4000"/>
              <a:t>用户自定义的数据类型</a:t>
            </a:r>
            <a:endParaRPr lang="zh-CN" altLang="en-US" sz="4000"/>
          </a:p>
        </p:txBody>
      </p:sp>
      <p:sp>
        <p:nvSpPr>
          <p:cNvPr id="241667" name="Rectangle 3"/>
          <p:cNvSpPr>
            <a:spLocks noGrp="1" noChangeArrowheads="1"/>
          </p:cNvSpPr>
          <p:nvPr>
            <p:ph idx="1"/>
          </p:nvPr>
        </p:nvSpPr>
        <p:spPr>
          <a:xfrm>
            <a:off x="360363" y="1412875"/>
            <a:ext cx="8243887" cy="4464050"/>
          </a:xfrm>
        </p:spPr>
        <p:txBody>
          <a:bodyPr/>
          <a:lstStyle/>
          <a:p>
            <a:pPr marL="342900" indent="-342900" eaLnBrk="1">
              <a:lnSpc>
                <a:spcPct val="90000"/>
              </a:lnSpc>
            </a:pPr>
            <a:r>
              <a:rPr lang="zh-CN" altLang="en-US">
                <a:ea typeface="宋体" panose="02010600030101010101" pitchFamily="2" charset="-122"/>
              </a:rPr>
              <a:t>结构体：</a:t>
            </a:r>
            <a:endParaRPr lang="zh-CN" altLang="en-US">
              <a:ea typeface="宋体" panose="02010600030101010101" pitchFamily="2" charset="-122"/>
            </a:endParaRPr>
          </a:p>
          <a:p>
            <a:pPr marL="742950" lvl="1" eaLnBrk="1">
              <a:lnSpc>
                <a:spcPct val="90000"/>
              </a:lnSpc>
            </a:pPr>
            <a:r>
              <a:rPr lang="zh-CN" altLang="en-US">
                <a:ea typeface="宋体" panose="02010600030101010101" pitchFamily="2" charset="-122"/>
              </a:rPr>
              <a:t>把关系紧密且逻辑相关的多种不同类型的变量组织到统一的名字之下，也称复合数据类型</a:t>
            </a:r>
            <a:endParaRPr lang="zh-CN" altLang="en-US">
              <a:ea typeface="宋体" panose="02010600030101010101" pitchFamily="2" charset="-122"/>
            </a:endParaRPr>
          </a:p>
          <a:p>
            <a:pPr marL="742950" lvl="1" eaLnBrk="1">
              <a:lnSpc>
                <a:spcPct val="90000"/>
              </a:lnSpc>
            </a:pPr>
            <a:r>
              <a:rPr lang="zh-CN" altLang="en-US">
                <a:ea typeface="宋体" panose="02010600030101010101" pitchFamily="2" charset="-122"/>
              </a:rPr>
              <a:t>这种类型的变量占用相邻的一段内存单元</a:t>
            </a:r>
            <a:endParaRPr lang="zh-CN" altLang="en-US">
              <a:ea typeface="宋体" panose="02010600030101010101" pitchFamily="2" charset="-122"/>
            </a:endParaRPr>
          </a:p>
        </p:txBody>
      </p:sp>
      <p:sp>
        <p:nvSpPr>
          <p:cNvPr id="4" name="Text Box 2"/>
          <p:cNvSpPr txBox="1">
            <a:spLocks noChangeArrowheads="1"/>
          </p:cNvSpPr>
          <p:nvPr/>
        </p:nvSpPr>
        <p:spPr bwMode="auto">
          <a:xfrm>
            <a:off x="500063" y="3214688"/>
            <a:ext cx="3767137" cy="3051175"/>
          </a:xfrm>
          <a:prstGeom prst="rect">
            <a:avLst/>
          </a:prstGeom>
          <a:solidFill>
            <a:srgbClr val="EBFFFF"/>
          </a:solidFill>
          <a:ln w="38100">
            <a:solidFill>
              <a:srgbClr val="339966"/>
            </a:solidFill>
            <a:miter lim="800000"/>
          </a:ln>
          <a:effectLst/>
        </p:spPr>
        <p:txBody>
          <a:bodyPr wrap="none" lIns="90000" tIns="46800" rIns="90000" bIns="46800" anchor="ctr">
            <a:spAutoFit/>
          </a:bodyPr>
          <a:lstStyle/>
          <a:p>
            <a:pPr algn="l">
              <a:defRPr/>
            </a:pPr>
            <a:r>
              <a:rPr lang="zh-CN" altLang="en-US">
                <a:effectLst>
                  <a:outerShdw blurRad="38100" dist="38100" dir="2700000" algn="tl">
                    <a:srgbClr val="FFFFFF"/>
                  </a:outerShdw>
                </a:effectLst>
                <a:latin typeface="Arial" panose="020B0604020202020204" pitchFamily="34" charset="0"/>
                <a:ea typeface="宋体" panose="02010600030101010101" pitchFamily="2" charset="-122"/>
              </a:rPr>
              <a:t>例  </a:t>
            </a:r>
            <a:r>
              <a:rPr lang="zh-CN" altLang="en-US">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rPr>
              <a:t>  </a:t>
            </a:r>
            <a:r>
              <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rPr>
              <a:t>struct </a:t>
            </a: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a:t>
            </a:r>
            <a:r>
              <a:rPr lang="en-US" altLang="zh-CN">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student</a:t>
            </a:r>
            <a:endParaRPr lang="en-US" altLang="zh-CN">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       int num;</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name[20];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sex;</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int age;</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float score;</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addr[30];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 </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p:txBody>
      </p:sp>
      <p:grpSp>
        <p:nvGrpSpPr>
          <p:cNvPr id="2" name="Group 86"/>
          <p:cNvGrpSpPr/>
          <p:nvPr/>
        </p:nvGrpSpPr>
        <p:grpSpPr bwMode="auto">
          <a:xfrm>
            <a:off x="5021263" y="2986088"/>
            <a:ext cx="3648075" cy="3871912"/>
            <a:chOff x="3163" y="135"/>
            <a:chExt cx="2298" cy="2439"/>
          </a:xfrm>
        </p:grpSpPr>
        <p:sp>
          <p:nvSpPr>
            <p:cNvPr id="6" name="Rectangle 4"/>
            <p:cNvSpPr>
              <a:spLocks noChangeArrowheads="1"/>
            </p:cNvSpPr>
            <p:nvPr/>
          </p:nvSpPr>
          <p:spPr bwMode="auto">
            <a:xfrm>
              <a:off x="3699" y="135"/>
              <a:ext cx="1124" cy="2431"/>
            </a:xfrm>
            <a:prstGeom prst="rect">
              <a:avLst/>
            </a:prstGeom>
            <a:noFill/>
            <a:ln w="9525">
              <a:solidFill>
                <a:schemeClr val="tx1"/>
              </a:solidFill>
              <a:miter lim="800000"/>
            </a:ln>
            <a:effectLst/>
          </p:spPr>
          <p:txBody>
            <a:bodyPr wrap="none" anchor="ct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7" name="Line 6"/>
            <p:cNvSpPr>
              <a:spLocks noChangeShapeType="1"/>
            </p:cNvSpPr>
            <p:nvPr/>
          </p:nvSpPr>
          <p:spPr bwMode="auto">
            <a:xfrm>
              <a:off x="3688" y="553"/>
              <a:ext cx="1116" cy="0"/>
            </a:xfrm>
            <a:prstGeom prst="line">
              <a:avLst/>
            </a:prstGeom>
            <a:noFill/>
            <a:ln w="9525">
              <a:solidFill>
                <a:schemeClr val="tx1"/>
              </a:solidFill>
              <a:round/>
            </a:ln>
            <a:effectLst/>
          </p:spPr>
          <p:txBody>
            <a:bodyPr wrap="none" anchor="ctr"/>
            <a:lstStyle/>
            <a:p>
              <a:pPr>
                <a:defRPr/>
              </a:pPr>
              <a:endParaRPr lang="zh-CN" altLang="en-US">
                <a:latin typeface="Times New Roman" panose="02020603050405020304" charset="0"/>
              </a:endParaRPr>
            </a:p>
          </p:txBody>
        </p:sp>
        <p:sp>
          <p:nvSpPr>
            <p:cNvPr id="8" name="Line 7"/>
            <p:cNvSpPr>
              <a:spLocks noChangeShapeType="1"/>
            </p:cNvSpPr>
            <p:nvPr/>
          </p:nvSpPr>
          <p:spPr bwMode="auto">
            <a:xfrm>
              <a:off x="3688" y="1023"/>
              <a:ext cx="1116" cy="0"/>
            </a:xfrm>
            <a:prstGeom prst="line">
              <a:avLst/>
            </a:prstGeom>
            <a:noFill/>
            <a:ln w="9525">
              <a:solidFill>
                <a:schemeClr val="tx1"/>
              </a:solidFill>
              <a:round/>
            </a:ln>
            <a:effectLst/>
          </p:spPr>
          <p:txBody>
            <a:bodyPr wrap="none" anchor="ctr"/>
            <a:lstStyle/>
            <a:p>
              <a:pPr>
                <a:defRPr/>
              </a:pPr>
              <a:endParaRPr lang="zh-CN" altLang="en-US">
                <a:latin typeface="Times New Roman" panose="02020603050405020304" charset="0"/>
              </a:endParaRPr>
            </a:p>
          </p:txBody>
        </p:sp>
        <p:sp>
          <p:nvSpPr>
            <p:cNvPr id="9" name="Line 8"/>
            <p:cNvSpPr>
              <a:spLocks noChangeShapeType="1"/>
            </p:cNvSpPr>
            <p:nvPr/>
          </p:nvSpPr>
          <p:spPr bwMode="auto">
            <a:xfrm>
              <a:off x="3688" y="1200"/>
              <a:ext cx="1116" cy="0"/>
            </a:xfrm>
            <a:prstGeom prst="line">
              <a:avLst/>
            </a:prstGeom>
            <a:noFill/>
            <a:ln w="9525">
              <a:solidFill>
                <a:schemeClr val="tx1"/>
              </a:solidFill>
              <a:round/>
            </a:ln>
            <a:effectLst/>
          </p:spPr>
          <p:txBody>
            <a:bodyPr wrap="none" anchor="ctr"/>
            <a:lstStyle/>
            <a:p>
              <a:pPr>
                <a:defRPr/>
              </a:pPr>
              <a:endParaRPr lang="zh-CN" altLang="en-US">
                <a:latin typeface="Times New Roman" panose="02020603050405020304" charset="0"/>
              </a:endParaRPr>
            </a:p>
          </p:txBody>
        </p:sp>
        <p:sp>
          <p:nvSpPr>
            <p:cNvPr id="10" name="Line 10"/>
            <p:cNvSpPr>
              <a:spLocks noChangeShapeType="1"/>
            </p:cNvSpPr>
            <p:nvPr/>
          </p:nvSpPr>
          <p:spPr bwMode="auto">
            <a:xfrm>
              <a:off x="3688" y="1625"/>
              <a:ext cx="1116" cy="0"/>
            </a:xfrm>
            <a:prstGeom prst="line">
              <a:avLst/>
            </a:prstGeom>
            <a:noFill/>
            <a:ln w="9525">
              <a:solidFill>
                <a:schemeClr val="tx1"/>
              </a:solidFill>
              <a:round/>
            </a:ln>
            <a:effectLst/>
          </p:spPr>
          <p:txBody>
            <a:bodyPr wrap="none" anchor="ctr"/>
            <a:lstStyle/>
            <a:p>
              <a:pPr>
                <a:defRPr/>
              </a:pPr>
              <a:endParaRPr lang="zh-CN" altLang="en-US">
                <a:latin typeface="Times New Roman" panose="02020603050405020304" charset="0"/>
              </a:endParaRPr>
            </a:p>
          </p:txBody>
        </p:sp>
        <p:sp>
          <p:nvSpPr>
            <p:cNvPr id="11" name="Line 14"/>
            <p:cNvSpPr>
              <a:spLocks noChangeShapeType="1"/>
            </p:cNvSpPr>
            <p:nvPr/>
          </p:nvSpPr>
          <p:spPr bwMode="auto">
            <a:xfrm>
              <a:off x="3688" y="2069"/>
              <a:ext cx="1116" cy="0"/>
            </a:xfrm>
            <a:prstGeom prst="line">
              <a:avLst/>
            </a:prstGeom>
            <a:noFill/>
            <a:ln w="9525">
              <a:solidFill>
                <a:schemeClr val="tx1"/>
              </a:solidFill>
              <a:round/>
            </a:ln>
            <a:effectLst/>
          </p:spPr>
          <p:txBody>
            <a:bodyPr wrap="none" anchor="ctr"/>
            <a:lstStyle/>
            <a:p>
              <a:pPr>
                <a:defRPr/>
              </a:pPr>
              <a:endParaRPr lang="zh-CN" altLang="en-US">
                <a:latin typeface="Times New Roman" panose="02020603050405020304" charset="0"/>
              </a:endParaRPr>
            </a:p>
          </p:txBody>
        </p:sp>
        <p:sp>
          <p:nvSpPr>
            <p:cNvPr id="12" name="AutoShape 15"/>
            <p:cNvSpPr/>
            <p:nvPr/>
          </p:nvSpPr>
          <p:spPr bwMode="auto">
            <a:xfrm>
              <a:off x="3638" y="142"/>
              <a:ext cx="45" cy="420"/>
            </a:xfrm>
            <a:prstGeom prst="leftBrace">
              <a:avLst>
                <a:gd name="adj1" fmla="val 77778"/>
                <a:gd name="adj2" fmla="val 50000"/>
              </a:avLst>
            </a:prstGeom>
            <a:noFill/>
            <a:ln w="9525">
              <a:solidFill>
                <a:schemeClr val="tx1"/>
              </a:solidFill>
              <a:round/>
            </a:ln>
            <a:effectLst/>
          </p:spPr>
          <p:txBody>
            <a:bodyPr wrap="none" anchor="ct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13" name="AutoShape 16"/>
            <p:cNvSpPr/>
            <p:nvPr/>
          </p:nvSpPr>
          <p:spPr bwMode="auto">
            <a:xfrm>
              <a:off x="4832" y="135"/>
              <a:ext cx="59" cy="400"/>
            </a:xfrm>
            <a:prstGeom prst="rightBrace">
              <a:avLst>
                <a:gd name="adj1" fmla="val 56497"/>
                <a:gd name="adj2" fmla="val 50000"/>
              </a:avLst>
            </a:prstGeom>
            <a:noFill/>
            <a:ln w="9525">
              <a:solidFill>
                <a:schemeClr val="tx1"/>
              </a:solidFill>
              <a:round/>
            </a:ln>
            <a:effectLst/>
          </p:spPr>
          <p:txBody>
            <a:bodyPr wrap="none" anchor="ct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14" name="AutoShape 17"/>
            <p:cNvSpPr/>
            <p:nvPr/>
          </p:nvSpPr>
          <p:spPr bwMode="auto">
            <a:xfrm>
              <a:off x="4829" y="568"/>
              <a:ext cx="76" cy="435"/>
            </a:xfrm>
            <a:prstGeom prst="rightBrace">
              <a:avLst>
                <a:gd name="adj1" fmla="val 47697"/>
                <a:gd name="adj2" fmla="val 50000"/>
              </a:avLst>
            </a:prstGeom>
            <a:noFill/>
            <a:ln w="9525">
              <a:solidFill>
                <a:schemeClr val="tx1"/>
              </a:solidFill>
              <a:round/>
            </a:ln>
            <a:effectLst/>
          </p:spPr>
          <p:txBody>
            <a:bodyPr wrap="none" anchor="ct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15" name="AutoShape 18"/>
            <p:cNvSpPr/>
            <p:nvPr/>
          </p:nvSpPr>
          <p:spPr bwMode="auto">
            <a:xfrm>
              <a:off x="3634" y="568"/>
              <a:ext cx="45" cy="428"/>
            </a:xfrm>
            <a:prstGeom prst="leftBrace">
              <a:avLst>
                <a:gd name="adj1" fmla="val 79259"/>
                <a:gd name="adj2" fmla="val 50000"/>
              </a:avLst>
            </a:prstGeom>
            <a:noFill/>
            <a:ln w="9525">
              <a:solidFill>
                <a:schemeClr val="tx1"/>
              </a:solidFill>
              <a:round/>
            </a:ln>
            <a:effectLst/>
          </p:spPr>
          <p:txBody>
            <a:bodyPr wrap="none" anchor="ct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16" name="AutoShape 19"/>
            <p:cNvSpPr/>
            <p:nvPr/>
          </p:nvSpPr>
          <p:spPr bwMode="auto">
            <a:xfrm>
              <a:off x="3638" y="1012"/>
              <a:ext cx="36" cy="177"/>
            </a:xfrm>
            <a:prstGeom prst="leftBrace">
              <a:avLst>
                <a:gd name="adj1" fmla="val 40972"/>
                <a:gd name="adj2" fmla="val 50000"/>
              </a:avLst>
            </a:prstGeom>
            <a:noFill/>
            <a:ln w="9525">
              <a:solidFill>
                <a:schemeClr val="tx1"/>
              </a:solidFill>
              <a:round/>
            </a:ln>
            <a:effectLst/>
          </p:spPr>
          <p:txBody>
            <a:bodyPr wrap="none" anchor="ct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17" name="AutoShape 20"/>
            <p:cNvSpPr/>
            <p:nvPr/>
          </p:nvSpPr>
          <p:spPr bwMode="auto">
            <a:xfrm>
              <a:off x="4840" y="1017"/>
              <a:ext cx="36" cy="177"/>
            </a:xfrm>
            <a:prstGeom prst="rightBrace">
              <a:avLst>
                <a:gd name="adj1" fmla="val 40972"/>
                <a:gd name="adj2" fmla="val 50000"/>
              </a:avLst>
            </a:prstGeom>
            <a:noFill/>
            <a:ln w="9525">
              <a:solidFill>
                <a:schemeClr val="tx1"/>
              </a:solidFill>
              <a:round/>
            </a:ln>
            <a:effectLst/>
          </p:spPr>
          <p:txBody>
            <a:bodyPr wrap="none" anchor="ct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18" name="AutoShape 21"/>
            <p:cNvSpPr/>
            <p:nvPr/>
          </p:nvSpPr>
          <p:spPr bwMode="auto">
            <a:xfrm>
              <a:off x="4829" y="1208"/>
              <a:ext cx="59" cy="400"/>
            </a:xfrm>
            <a:prstGeom prst="rightBrace">
              <a:avLst>
                <a:gd name="adj1" fmla="val 56497"/>
                <a:gd name="adj2" fmla="val 50000"/>
              </a:avLst>
            </a:prstGeom>
            <a:noFill/>
            <a:ln w="9525">
              <a:solidFill>
                <a:schemeClr val="tx1"/>
              </a:solidFill>
              <a:round/>
            </a:ln>
            <a:effectLst/>
          </p:spPr>
          <p:txBody>
            <a:bodyPr wrap="none" anchor="ct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19" name="AutoShape 22"/>
            <p:cNvSpPr/>
            <p:nvPr/>
          </p:nvSpPr>
          <p:spPr bwMode="auto">
            <a:xfrm>
              <a:off x="3635" y="1203"/>
              <a:ext cx="36" cy="402"/>
            </a:xfrm>
            <a:prstGeom prst="leftBrace">
              <a:avLst>
                <a:gd name="adj1" fmla="val 93056"/>
                <a:gd name="adj2" fmla="val 50000"/>
              </a:avLst>
            </a:prstGeom>
            <a:noFill/>
            <a:ln w="9525">
              <a:solidFill>
                <a:schemeClr val="tx1"/>
              </a:solidFill>
              <a:round/>
            </a:ln>
            <a:effectLst/>
          </p:spPr>
          <p:txBody>
            <a:bodyPr wrap="none" anchor="ct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0" name="AutoShape 23"/>
            <p:cNvSpPr/>
            <p:nvPr/>
          </p:nvSpPr>
          <p:spPr bwMode="auto">
            <a:xfrm>
              <a:off x="3638" y="1625"/>
              <a:ext cx="36" cy="445"/>
            </a:xfrm>
            <a:prstGeom prst="leftBrace">
              <a:avLst>
                <a:gd name="adj1" fmla="val 103009"/>
                <a:gd name="adj2" fmla="val 50000"/>
              </a:avLst>
            </a:prstGeom>
            <a:noFill/>
            <a:ln w="9525">
              <a:solidFill>
                <a:schemeClr val="tx1"/>
              </a:solidFill>
              <a:round/>
            </a:ln>
            <a:effectLst/>
          </p:spPr>
          <p:txBody>
            <a:bodyPr wrap="none" anchor="ct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1" name="AutoShape 24"/>
            <p:cNvSpPr/>
            <p:nvPr/>
          </p:nvSpPr>
          <p:spPr bwMode="auto">
            <a:xfrm>
              <a:off x="4840" y="1627"/>
              <a:ext cx="36" cy="443"/>
            </a:xfrm>
            <a:prstGeom prst="rightBrace">
              <a:avLst>
                <a:gd name="adj1" fmla="val 102546"/>
                <a:gd name="adj2" fmla="val 50000"/>
              </a:avLst>
            </a:prstGeom>
            <a:noFill/>
            <a:ln w="9525">
              <a:solidFill>
                <a:schemeClr val="tx1"/>
              </a:solidFill>
              <a:round/>
            </a:ln>
            <a:effectLst/>
          </p:spPr>
          <p:txBody>
            <a:bodyPr wrap="none" anchor="ct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2" name="AutoShape 25"/>
            <p:cNvSpPr/>
            <p:nvPr/>
          </p:nvSpPr>
          <p:spPr bwMode="auto">
            <a:xfrm>
              <a:off x="3639" y="2070"/>
              <a:ext cx="43" cy="496"/>
            </a:xfrm>
            <a:prstGeom prst="leftBrace">
              <a:avLst>
                <a:gd name="adj1" fmla="val 96124"/>
                <a:gd name="adj2" fmla="val 50000"/>
              </a:avLst>
            </a:prstGeom>
            <a:noFill/>
            <a:ln w="9525">
              <a:solidFill>
                <a:schemeClr val="tx1"/>
              </a:solidFill>
              <a:round/>
            </a:ln>
            <a:effectLst/>
          </p:spPr>
          <p:txBody>
            <a:bodyPr wrap="none" anchor="ct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3" name="AutoShape 26"/>
            <p:cNvSpPr/>
            <p:nvPr/>
          </p:nvSpPr>
          <p:spPr bwMode="auto">
            <a:xfrm>
              <a:off x="4841" y="2070"/>
              <a:ext cx="36" cy="496"/>
            </a:xfrm>
            <a:prstGeom prst="rightBrace">
              <a:avLst>
                <a:gd name="adj1" fmla="val 114815"/>
                <a:gd name="adj2" fmla="val 50000"/>
              </a:avLst>
            </a:prstGeom>
            <a:noFill/>
            <a:ln w="9525">
              <a:solidFill>
                <a:schemeClr val="tx1"/>
              </a:solidFill>
              <a:round/>
            </a:ln>
            <a:effectLst/>
          </p:spPr>
          <p:txBody>
            <a:bodyPr wrap="none" anchor="ct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4" name="Text Box 27"/>
            <p:cNvSpPr txBox="1">
              <a:spLocks noChangeArrowheads="1"/>
            </p:cNvSpPr>
            <p:nvPr/>
          </p:nvSpPr>
          <p:spPr bwMode="auto">
            <a:xfrm>
              <a:off x="3163" y="627"/>
              <a:ext cx="462" cy="250"/>
            </a:xfrm>
            <a:prstGeom prst="rect">
              <a:avLst/>
            </a:prstGeom>
            <a:noFill/>
            <a:ln w="9525">
              <a:noFill/>
              <a:miter lim="800000"/>
            </a:ln>
            <a:effectLst/>
          </p:spPr>
          <p:txBody>
            <a:bodyPr wrap="none" anchor="ctr">
              <a:spAutoFit/>
            </a:bodyPr>
            <a:lstStyle/>
            <a:p>
              <a:pPr>
                <a:defRPr/>
              </a:pPr>
              <a:r>
                <a:rPr lang="en-US" altLang="zh-CN">
                  <a:latin typeface="Times New Roman" panose="02020603050405020304" charset="0"/>
                </a:rPr>
                <a:t>name</a:t>
              </a:r>
              <a:endParaRPr lang="en-US" altLang="zh-CN">
                <a:latin typeface="Times New Roman" panose="02020603050405020304" charset="0"/>
              </a:endParaRPr>
            </a:p>
          </p:txBody>
        </p:sp>
        <p:sp>
          <p:nvSpPr>
            <p:cNvPr id="25" name="Text Box 28"/>
            <p:cNvSpPr txBox="1">
              <a:spLocks noChangeArrowheads="1"/>
            </p:cNvSpPr>
            <p:nvPr/>
          </p:nvSpPr>
          <p:spPr bwMode="auto">
            <a:xfrm>
              <a:off x="3214" y="209"/>
              <a:ext cx="400" cy="250"/>
            </a:xfrm>
            <a:prstGeom prst="rect">
              <a:avLst/>
            </a:prstGeom>
            <a:noFill/>
            <a:ln w="9525">
              <a:noFill/>
              <a:miter lim="800000"/>
            </a:ln>
            <a:effectLst/>
          </p:spPr>
          <p:txBody>
            <a:bodyPr wrap="none" anchor="ctr">
              <a:spAutoFit/>
            </a:bodyPr>
            <a:lstStyle/>
            <a:p>
              <a:pPr>
                <a:defRPr/>
              </a:pPr>
              <a:r>
                <a:rPr lang="en-US" altLang="zh-CN">
                  <a:latin typeface="Times New Roman" panose="02020603050405020304" charset="0"/>
                </a:rPr>
                <a:t>num</a:t>
              </a:r>
              <a:endParaRPr lang="en-US" altLang="zh-CN">
                <a:latin typeface="Times New Roman" panose="02020603050405020304" charset="0"/>
              </a:endParaRPr>
            </a:p>
          </p:txBody>
        </p:sp>
        <p:sp>
          <p:nvSpPr>
            <p:cNvPr id="26" name="Text Box 29"/>
            <p:cNvSpPr txBox="1">
              <a:spLocks noChangeArrowheads="1"/>
            </p:cNvSpPr>
            <p:nvPr/>
          </p:nvSpPr>
          <p:spPr bwMode="auto">
            <a:xfrm>
              <a:off x="3276" y="952"/>
              <a:ext cx="329" cy="250"/>
            </a:xfrm>
            <a:prstGeom prst="rect">
              <a:avLst/>
            </a:prstGeom>
            <a:noFill/>
            <a:ln w="9525">
              <a:noFill/>
              <a:miter lim="800000"/>
            </a:ln>
            <a:effectLst/>
          </p:spPr>
          <p:txBody>
            <a:bodyPr wrap="none" anchor="ctr">
              <a:spAutoFit/>
            </a:bodyPr>
            <a:lstStyle/>
            <a:p>
              <a:pPr>
                <a:defRPr/>
              </a:pPr>
              <a:r>
                <a:rPr lang="en-US" altLang="zh-CN">
                  <a:latin typeface="Times New Roman" panose="02020603050405020304" charset="0"/>
                </a:rPr>
                <a:t>sex</a:t>
              </a:r>
              <a:endParaRPr lang="en-US" altLang="zh-CN">
                <a:latin typeface="Times New Roman" panose="02020603050405020304" charset="0"/>
              </a:endParaRPr>
            </a:p>
          </p:txBody>
        </p:sp>
        <p:sp>
          <p:nvSpPr>
            <p:cNvPr id="27" name="Text Box 30"/>
            <p:cNvSpPr txBox="1">
              <a:spLocks noChangeArrowheads="1"/>
            </p:cNvSpPr>
            <p:nvPr/>
          </p:nvSpPr>
          <p:spPr bwMode="auto">
            <a:xfrm>
              <a:off x="3257" y="1260"/>
              <a:ext cx="382" cy="250"/>
            </a:xfrm>
            <a:prstGeom prst="rect">
              <a:avLst/>
            </a:prstGeom>
            <a:noFill/>
            <a:ln w="9525">
              <a:noFill/>
              <a:miter lim="800000"/>
            </a:ln>
            <a:effectLst/>
          </p:spPr>
          <p:txBody>
            <a:bodyPr anchor="ctr">
              <a:spAutoFit/>
            </a:bodyPr>
            <a:lstStyle/>
            <a:p>
              <a:pPr>
                <a:defRPr/>
              </a:pPr>
              <a:r>
                <a:rPr lang="en-US" altLang="zh-CN">
                  <a:latin typeface="Times New Roman" panose="02020603050405020304" charset="0"/>
                </a:rPr>
                <a:t>age</a:t>
              </a:r>
              <a:endParaRPr lang="en-US" altLang="zh-CN">
                <a:latin typeface="Times New Roman" panose="02020603050405020304" charset="0"/>
              </a:endParaRPr>
            </a:p>
          </p:txBody>
        </p:sp>
        <p:sp>
          <p:nvSpPr>
            <p:cNvPr id="28" name="Text Box 31"/>
            <p:cNvSpPr txBox="1">
              <a:spLocks noChangeArrowheads="1"/>
            </p:cNvSpPr>
            <p:nvPr/>
          </p:nvSpPr>
          <p:spPr bwMode="auto">
            <a:xfrm>
              <a:off x="3219" y="1689"/>
              <a:ext cx="453" cy="250"/>
            </a:xfrm>
            <a:prstGeom prst="rect">
              <a:avLst/>
            </a:prstGeom>
            <a:noFill/>
            <a:ln w="9525">
              <a:noFill/>
              <a:miter lim="800000"/>
            </a:ln>
            <a:effectLst/>
          </p:spPr>
          <p:txBody>
            <a:bodyPr wrap="none" anchor="ctr">
              <a:spAutoFit/>
            </a:bodyPr>
            <a:lstStyle/>
            <a:p>
              <a:pPr>
                <a:defRPr/>
              </a:pPr>
              <a:r>
                <a:rPr lang="en-US" altLang="zh-CN">
                  <a:latin typeface="Times New Roman" panose="02020603050405020304" charset="0"/>
                </a:rPr>
                <a:t>score</a:t>
              </a:r>
              <a:endParaRPr lang="en-US" altLang="zh-CN">
                <a:latin typeface="Times New Roman" panose="02020603050405020304" charset="0"/>
              </a:endParaRPr>
            </a:p>
          </p:txBody>
        </p:sp>
        <p:sp>
          <p:nvSpPr>
            <p:cNvPr id="29" name="Text Box 32"/>
            <p:cNvSpPr txBox="1">
              <a:spLocks noChangeArrowheads="1"/>
            </p:cNvSpPr>
            <p:nvPr/>
          </p:nvSpPr>
          <p:spPr bwMode="auto">
            <a:xfrm>
              <a:off x="3270" y="2187"/>
              <a:ext cx="400" cy="250"/>
            </a:xfrm>
            <a:prstGeom prst="rect">
              <a:avLst/>
            </a:prstGeom>
            <a:noFill/>
            <a:ln w="9525">
              <a:noFill/>
              <a:miter lim="800000"/>
            </a:ln>
            <a:effectLst/>
          </p:spPr>
          <p:txBody>
            <a:bodyPr wrap="none" anchor="ctr">
              <a:spAutoFit/>
            </a:bodyPr>
            <a:lstStyle/>
            <a:p>
              <a:pPr>
                <a:defRPr/>
              </a:pPr>
              <a:r>
                <a:rPr lang="en-US" altLang="zh-CN">
                  <a:latin typeface="Times New Roman" panose="02020603050405020304" charset="0"/>
                </a:rPr>
                <a:t>addr</a:t>
              </a:r>
              <a:endParaRPr lang="en-US" altLang="zh-CN">
                <a:latin typeface="Times New Roman" panose="02020603050405020304" charset="0"/>
              </a:endParaRPr>
            </a:p>
          </p:txBody>
        </p:sp>
        <p:sp>
          <p:nvSpPr>
            <p:cNvPr id="30" name="Text Box 33"/>
            <p:cNvSpPr txBox="1">
              <a:spLocks noChangeArrowheads="1"/>
            </p:cNvSpPr>
            <p:nvPr/>
          </p:nvSpPr>
          <p:spPr bwMode="auto">
            <a:xfrm>
              <a:off x="4881" y="214"/>
              <a:ext cx="516" cy="250"/>
            </a:xfrm>
            <a:prstGeom prst="rect">
              <a:avLst/>
            </a:prstGeom>
            <a:noFill/>
            <a:ln w="9525">
              <a:noFill/>
              <a:miter lim="800000"/>
            </a:ln>
            <a:effectLst/>
          </p:spPr>
          <p:txBody>
            <a:bodyPr wrap="none"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r>
                <a:rPr lang="en-US" altLang="zh-CN">
                  <a:effectLst>
                    <a:outerShdw blurRad="38100" dist="38100" dir="2700000" algn="tl">
                      <a:srgbClr val="C0C0C0"/>
                    </a:outerShdw>
                  </a:effectLst>
                  <a:ea typeface="宋体" panose="02010600030101010101" pitchFamily="2" charset="-122"/>
                </a:rPr>
                <a:t>4</a:t>
              </a:r>
              <a:r>
                <a:rPr lang="zh-CN" altLang="zh-CN">
                  <a:effectLst>
                    <a:outerShdw blurRad="38100" dist="38100" dir="2700000" algn="tl">
                      <a:srgbClr val="C0C0C0"/>
                    </a:outerShdw>
                  </a:effectLst>
                  <a:ea typeface="宋体" panose="02010600030101010101" pitchFamily="2" charset="-122"/>
                </a:rPr>
                <a:t>字节</a:t>
              </a:r>
              <a:endParaRPr lang="zh-CN" altLang="en-US">
                <a:effectLst>
                  <a:outerShdw blurRad="38100" dist="38100" dir="2700000" algn="tl">
                    <a:srgbClr val="C0C0C0"/>
                  </a:outerShdw>
                </a:effectLst>
                <a:ea typeface="宋体" panose="02010600030101010101" pitchFamily="2" charset="-122"/>
              </a:endParaRPr>
            </a:p>
          </p:txBody>
        </p:sp>
        <p:sp>
          <p:nvSpPr>
            <p:cNvPr id="31" name="Text Box 34"/>
            <p:cNvSpPr txBox="1">
              <a:spLocks noChangeArrowheads="1"/>
            </p:cNvSpPr>
            <p:nvPr/>
          </p:nvSpPr>
          <p:spPr bwMode="auto">
            <a:xfrm>
              <a:off x="4871" y="1267"/>
              <a:ext cx="516" cy="250"/>
            </a:xfrm>
            <a:prstGeom prst="rect">
              <a:avLst/>
            </a:prstGeom>
            <a:noFill/>
            <a:ln w="9525">
              <a:noFill/>
              <a:miter lim="800000"/>
            </a:ln>
            <a:effectLst/>
          </p:spPr>
          <p:txBody>
            <a:bodyPr wrap="none"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r>
                <a:rPr lang="en-US" altLang="zh-CN">
                  <a:effectLst>
                    <a:outerShdw blurRad="38100" dist="38100" dir="2700000" algn="tl">
                      <a:srgbClr val="C0C0C0"/>
                    </a:outerShdw>
                  </a:effectLst>
                  <a:ea typeface="宋体" panose="02010600030101010101" pitchFamily="2" charset="-122"/>
                </a:rPr>
                <a:t>4</a:t>
              </a:r>
              <a:r>
                <a:rPr lang="zh-CN" altLang="zh-CN">
                  <a:effectLst>
                    <a:outerShdw blurRad="38100" dist="38100" dir="2700000" algn="tl">
                      <a:srgbClr val="C0C0C0"/>
                    </a:outerShdw>
                  </a:effectLst>
                  <a:ea typeface="宋体" panose="02010600030101010101" pitchFamily="2" charset="-122"/>
                </a:rPr>
                <a:t>字节</a:t>
              </a:r>
              <a:endParaRPr lang="zh-CN" altLang="en-US">
                <a:effectLst>
                  <a:outerShdw blurRad="38100" dist="38100" dir="2700000" algn="tl">
                    <a:srgbClr val="C0C0C0"/>
                  </a:outerShdw>
                </a:effectLst>
                <a:ea typeface="宋体" panose="02010600030101010101" pitchFamily="2" charset="-122"/>
              </a:endParaRPr>
            </a:p>
          </p:txBody>
        </p:sp>
        <p:sp>
          <p:nvSpPr>
            <p:cNvPr id="32" name="Text Box 35"/>
            <p:cNvSpPr txBox="1">
              <a:spLocks noChangeArrowheads="1"/>
            </p:cNvSpPr>
            <p:nvPr/>
          </p:nvSpPr>
          <p:spPr bwMode="auto">
            <a:xfrm>
              <a:off x="4865" y="675"/>
              <a:ext cx="596" cy="250"/>
            </a:xfrm>
            <a:prstGeom prst="rect">
              <a:avLst/>
            </a:prstGeom>
            <a:noFill/>
            <a:ln w="9525">
              <a:noFill/>
              <a:miter lim="800000"/>
            </a:ln>
            <a:effectLst/>
          </p:spPr>
          <p:txBody>
            <a:bodyPr wrap="none"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r>
                <a:rPr lang="en-US" altLang="zh-CN">
                  <a:effectLst>
                    <a:outerShdw blurRad="38100" dist="38100" dir="2700000" algn="tl">
                      <a:srgbClr val="C0C0C0"/>
                    </a:outerShdw>
                  </a:effectLst>
                  <a:ea typeface="宋体" panose="02010600030101010101" pitchFamily="2" charset="-122"/>
                </a:rPr>
                <a:t>20</a:t>
              </a:r>
              <a:r>
                <a:rPr lang="zh-CN" altLang="zh-CN">
                  <a:effectLst>
                    <a:outerShdw blurRad="38100" dist="38100" dir="2700000" algn="tl">
                      <a:srgbClr val="C0C0C0"/>
                    </a:outerShdw>
                  </a:effectLst>
                  <a:ea typeface="宋体" panose="02010600030101010101" pitchFamily="2" charset="-122"/>
                </a:rPr>
                <a:t>字节</a:t>
              </a:r>
              <a:endParaRPr lang="zh-CN" altLang="en-US">
                <a:effectLst>
                  <a:outerShdw blurRad="38100" dist="38100" dir="2700000" algn="tl">
                    <a:srgbClr val="C0C0C0"/>
                  </a:outerShdw>
                </a:effectLst>
                <a:ea typeface="宋体" panose="02010600030101010101" pitchFamily="2" charset="-122"/>
              </a:endParaRPr>
            </a:p>
          </p:txBody>
        </p:sp>
        <p:sp>
          <p:nvSpPr>
            <p:cNvPr id="33" name="Text Box 36"/>
            <p:cNvSpPr txBox="1">
              <a:spLocks noChangeArrowheads="1"/>
            </p:cNvSpPr>
            <p:nvPr/>
          </p:nvSpPr>
          <p:spPr bwMode="auto">
            <a:xfrm>
              <a:off x="4872" y="970"/>
              <a:ext cx="516" cy="250"/>
            </a:xfrm>
            <a:prstGeom prst="rect">
              <a:avLst/>
            </a:prstGeom>
            <a:noFill/>
            <a:ln w="9525">
              <a:noFill/>
              <a:miter lim="800000"/>
            </a:ln>
            <a:effectLst/>
          </p:spPr>
          <p:txBody>
            <a:bodyPr wrap="none"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r>
                <a:rPr lang="en-US" altLang="zh-CN">
                  <a:effectLst>
                    <a:outerShdw blurRad="38100" dist="38100" dir="2700000" algn="tl">
                      <a:srgbClr val="C0C0C0"/>
                    </a:outerShdw>
                  </a:effectLst>
                  <a:ea typeface="宋体" panose="02010600030101010101" pitchFamily="2" charset="-122"/>
                </a:rPr>
                <a:t>1</a:t>
              </a:r>
              <a:r>
                <a:rPr lang="zh-CN" altLang="zh-CN">
                  <a:effectLst>
                    <a:outerShdw blurRad="38100" dist="38100" dir="2700000" algn="tl">
                      <a:srgbClr val="C0C0C0"/>
                    </a:outerShdw>
                  </a:effectLst>
                  <a:ea typeface="宋体" panose="02010600030101010101" pitchFamily="2" charset="-122"/>
                </a:rPr>
                <a:t>字节</a:t>
              </a:r>
              <a:endParaRPr lang="zh-CN" altLang="en-US">
                <a:effectLst>
                  <a:outerShdw blurRad="38100" dist="38100" dir="2700000" algn="tl">
                    <a:srgbClr val="C0C0C0"/>
                  </a:outerShdw>
                </a:effectLst>
                <a:ea typeface="宋体" panose="02010600030101010101" pitchFamily="2" charset="-122"/>
              </a:endParaRPr>
            </a:p>
          </p:txBody>
        </p:sp>
        <p:sp>
          <p:nvSpPr>
            <p:cNvPr id="34" name="Text Box 37"/>
            <p:cNvSpPr txBox="1">
              <a:spLocks noChangeArrowheads="1"/>
            </p:cNvSpPr>
            <p:nvPr/>
          </p:nvSpPr>
          <p:spPr bwMode="auto">
            <a:xfrm>
              <a:off x="4845" y="1712"/>
              <a:ext cx="516" cy="250"/>
            </a:xfrm>
            <a:prstGeom prst="rect">
              <a:avLst/>
            </a:prstGeom>
            <a:noFill/>
            <a:ln w="9525">
              <a:noFill/>
              <a:miter lim="800000"/>
            </a:ln>
            <a:effectLst/>
          </p:spPr>
          <p:txBody>
            <a:bodyPr wrap="none"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r>
                <a:rPr lang="en-US" altLang="zh-CN">
                  <a:effectLst>
                    <a:outerShdw blurRad="38100" dist="38100" dir="2700000" algn="tl">
                      <a:srgbClr val="C0C0C0"/>
                    </a:outerShdw>
                  </a:effectLst>
                  <a:ea typeface="宋体" panose="02010600030101010101" pitchFamily="2" charset="-122"/>
                </a:rPr>
                <a:t>4</a:t>
              </a:r>
              <a:r>
                <a:rPr lang="zh-CN" altLang="zh-CN">
                  <a:effectLst>
                    <a:outerShdw blurRad="38100" dist="38100" dir="2700000" algn="tl">
                      <a:srgbClr val="C0C0C0"/>
                    </a:outerShdw>
                  </a:effectLst>
                  <a:ea typeface="宋体" panose="02010600030101010101" pitchFamily="2" charset="-122"/>
                </a:rPr>
                <a:t>字节</a:t>
              </a:r>
              <a:endParaRPr lang="zh-CN" altLang="en-US">
                <a:effectLst>
                  <a:outerShdw blurRad="38100" dist="38100" dir="2700000" algn="tl">
                    <a:srgbClr val="C0C0C0"/>
                  </a:outerShdw>
                </a:effectLst>
                <a:ea typeface="宋体" panose="02010600030101010101" pitchFamily="2" charset="-122"/>
              </a:endParaRPr>
            </a:p>
          </p:txBody>
        </p:sp>
        <p:sp>
          <p:nvSpPr>
            <p:cNvPr id="35" name="Text Box 38"/>
            <p:cNvSpPr txBox="1">
              <a:spLocks noChangeArrowheads="1"/>
            </p:cNvSpPr>
            <p:nvPr/>
          </p:nvSpPr>
          <p:spPr bwMode="auto">
            <a:xfrm>
              <a:off x="4847" y="2187"/>
              <a:ext cx="596" cy="250"/>
            </a:xfrm>
            <a:prstGeom prst="rect">
              <a:avLst/>
            </a:prstGeom>
            <a:noFill/>
            <a:ln w="9525">
              <a:noFill/>
              <a:miter lim="800000"/>
            </a:ln>
            <a:effectLst/>
          </p:spPr>
          <p:txBody>
            <a:bodyPr wrap="none"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r>
                <a:rPr lang="en-US" altLang="zh-CN">
                  <a:effectLst>
                    <a:outerShdw blurRad="38100" dist="38100" dir="2700000" algn="tl">
                      <a:srgbClr val="C0C0C0"/>
                    </a:outerShdw>
                  </a:effectLst>
                  <a:ea typeface="宋体" panose="02010600030101010101" pitchFamily="2" charset="-122"/>
                </a:rPr>
                <a:t>30</a:t>
              </a:r>
              <a:r>
                <a:rPr lang="zh-CN" altLang="zh-CN">
                  <a:effectLst>
                    <a:outerShdw blurRad="38100" dist="38100" dir="2700000" algn="tl">
                      <a:srgbClr val="C0C0C0"/>
                    </a:outerShdw>
                  </a:effectLst>
                  <a:ea typeface="宋体" panose="02010600030101010101" pitchFamily="2" charset="-122"/>
                </a:rPr>
                <a:t>字节</a:t>
              </a:r>
              <a:endParaRPr lang="zh-CN" altLang="en-US">
                <a:effectLst>
                  <a:outerShdw blurRad="38100" dist="38100" dir="2700000" algn="tl">
                    <a:srgbClr val="C0C0C0"/>
                  </a:outerShdw>
                </a:effectLst>
                <a:ea typeface="宋体" panose="02010600030101010101" pitchFamily="2" charset="-122"/>
              </a:endParaRPr>
            </a:p>
          </p:txBody>
        </p:sp>
        <p:sp>
          <p:nvSpPr>
            <p:cNvPr id="36" name="Text Box 39"/>
            <p:cNvSpPr txBox="1">
              <a:spLocks noChangeArrowheads="1"/>
            </p:cNvSpPr>
            <p:nvPr/>
          </p:nvSpPr>
          <p:spPr bwMode="auto">
            <a:xfrm>
              <a:off x="4066" y="652"/>
              <a:ext cx="500" cy="293"/>
            </a:xfrm>
            <a:prstGeom prst="rect">
              <a:avLst/>
            </a:prstGeom>
            <a:noFill/>
            <a:ln w="9525">
              <a:noFill/>
              <a:miter lim="800000"/>
            </a:ln>
            <a:effectLst/>
          </p:spPr>
          <p:txBody>
            <a:bodyPr vert="eaVert" anchor="ctr">
              <a:spAutoFit/>
            </a:bodyPr>
            <a:lstStyle/>
            <a:p>
              <a:pPr>
                <a:defRPr/>
              </a:pPr>
              <a:r>
                <a:rPr lang="en-US" altLang="zh-CN" sz="4000">
                  <a:effectLst>
                    <a:outerShdw blurRad="38100" dist="38100" dir="2700000" algn="tl">
                      <a:srgbClr val="C0C0C0"/>
                    </a:outerShdw>
                  </a:effectLst>
                  <a:latin typeface="Times New Roman" panose="02020603050405020304" charset="0"/>
                  <a:ea typeface="宋体" panose="02010600030101010101" pitchFamily="2" charset="-122"/>
                </a:rPr>
                <a:t>…</a:t>
              </a:r>
              <a:endParaRPr lang="en-US" altLang="zh-CN" sz="4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37" name="Text Box 40"/>
            <p:cNvSpPr txBox="1">
              <a:spLocks noChangeArrowheads="1"/>
            </p:cNvSpPr>
            <p:nvPr/>
          </p:nvSpPr>
          <p:spPr bwMode="auto">
            <a:xfrm>
              <a:off x="4091" y="2036"/>
              <a:ext cx="500" cy="538"/>
            </a:xfrm>
            <a:prstGeom prst="rect">
              <a:avLst/>
            </a:prstGeom>
            <a:noFill/>
            <a:ln w="9525">
              <a:noFill/>
              <a:miter lim="800000"/>
            </a:ln>
            <a:effectLst/>
          </p:spPr>
          <p:txBody>
            <a:bodyPr vert="eaVert" wrap="none" anchor="ctr">
              <a:spAutoFit/>
            </a:bodyPr>
            <a:lstStyle/>
            <a:p>
              <a:pPr>
                <a:defRPr/>
              </a:pPr>
              <a:r>
                <a:rPr lang="en-US" altLang="zh-CN" sz="4000">
                  <a:latin typeface="Times New Roman" panose="02020603050405020304" charset="0"/>
                </a:rPr>
                <a:t>…..</a:t>
              </a:r>
              <a:endParaRPr lang="en-US" altLang="zh-CN" sz="4000">
                <a:latin typeface="Times New Roman" panose="02020603050405020304" charset="0"/>
              </a:endParaRPr>
            </a:p>
          </p:txBody>
        </p:sp>
      </p:grpSp>
      <p:sp>
        <p:nvSpPr>
          <p:cNvPr id="3" name="幻灯片编号占位符 2"/>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1447800" y="1052513"/>
            <a:ext cx="6096000" cy="720725"/>
            <a:chOff x="912" y="746"/>
            <a:chExt cx="3840" cy="454"/>
          </a:xfrm>
        </p:grpSpPr>
        <p:grpSp>
          <p:nvGrpSpPr>
            <p:cNvPr id="16394" name="Group 4"/>
            <p:cNvGrpSpPr/>
            <p:nvPr/>
          </p:nvGrpSpPr>
          <p:grpSpPr bwMode="auto">
            <a:xfrm>
              <a:off x="912" y="1008"/>
              <a:ext cx="3840" cy="192"/>
              <a:chOff x="912" y="1008"/>
              <a:chExt cx="3840" cy="192"/>
            </a:xfrm>
          </p:grpSpPr>
          <p:sp>
            <p:nvSpPr>
              <p:cNvPr id="16402" name="Rectangle 5"/>
              <p:cNvSpPr>
                <a:spLocks noChangeArrowheads="1"/>
              </p:cNvSpPr>
              <p:nvPr/>
            </p:nvSpPr>
            <p:spPr bwMode="auto">
              <a:xfrm>
                <a:off x="912" y="1008"/>
                <a:ext cx="720" cy="192"/>
              </a:xfrm>
              <a:prstGeom prst="rect">
                <a:avLst/>
              </a:prstGeom>
              <a:solidFill>
                <a:schemeClr val="accent1"/>
              </a:solidFill>
              <a:ln w="9525">
                <a:solidFill>
                  <a:schemeClr val="tx1"/>
                </a:solidFill>
                <a:miter lim="800000"/>
              </a:ln>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kumimoji="1" lang="zh-CN" altLang="en-US" b="1">
                    <a:effectLst/>
                    <a:ea typeface="宋体" panose="02010600030101010101" pitchFamily="2" charset="-122"/>
                  </a:rPr>
                  <a:t>10010</a:t>
                </a:r>
                <a:endParaRPr kumimoji="1" lang="zh-CN" altLang="en-US" b="1">
                  <a:effectLst/>
                  <a:ea typeface="宋体" panose="02010600030101010101" pitchFamily="2" charset="-122"/>
                </a:endParaRPr>
              </a:p>
            </p:txBody>
          </p:sp>
          <p:sp>
            <p:nvSpPr>
              <p:cNvPr id="16403" name="Rectangle 6"/>
              <p:cNvSpPr>
                <a:spLocks noChangeArrowheads="1"/>
              </p:cNvSpPr>
              <p:nvPr/>
            </p:nvSpPr>
            <p:spPr bwMode="auto">
              <a:xfrm>
                <a:off x="1632" y="1008"/>
                <a:ext cx="720" cy="192"/>
              </a:xfrm>
              <a:prstGeom prst="rect">
                <a:avLst/>
              </a:prstGeom>
              <a:solidFill>
                <a:schemeClr val="accent1"/>
              </a:solidFill>
              <a:ln w="9525">
                <a:solidFill>
                  <a:schemeClr val="tx1"/>
                </a:solidFill>
                <a:miter lim="800000"/>
              </a:ln>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kumimoji="1" lang="en-US" altLang="zh-CN" b="1">
                    <a:effectLst/>
                    <a:ea typeface="宋体" panose="02010600030101010101" pitchFamily="2" charset="-122"/>
                  </a:rPr>
                  <a:t>LiFun</a:t>
                </a:r>
                <a:endParaRPr kumimoji="1" lang="en-US" altLang="zh-CN" b="1">
                  <a:effectLst/>
                  <a:ea typeface="宋体" panose="02010600030101010101" pitchFamily="2" charset="-122"/>
                </a:endParaRPr>
              </a:p>
            </p:txBody>
          </p:sp>
          <p:sp>
            <p:nvSpPr>
              <p:cNvPr id="16404" name="Rectangle 7"/>
              <p:cNvSpPr>
                <a:spLocks noChangeArrowheads="1"/>
              </p:cNvSpPr>
              <p:nvPr/>
            </p:nvSpPr>
            <p:spPr bwMode="auto">
              <a:xfrm>
                <a:off x="2352" y="1008"/>
                <a:ext cx="480" cy="192"/>
              </a:xfrm>
              <a:prstGeom prst="rect">
                <a:avLst/>
              </a:prstGeom>
              <a:solidFill>
                <a:schemeClr val="accent1"/>
              </a:solidFill>
              <a:ln w="9525">
                <a:solidFill>
                  <a:schemeClr val="tx1"/>
                </a:solidFill>
                <a:miter lim="800000"/>
              </a:ln>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kumimoji="1" lang="en-US" altLang="zh-CN" b="1">
                    <a:effectLst/>
                    <a:ea typeface="宋体" panose="02010600030101010101" pitchFamily="2" charset="-122"/>
                  </a:rPr>
                  <a:t>M</a:t>
                </a:r>
                <a:endParaRPr kumimoji="1" lang="en-US" altLang="zh-CN" b="1">
                  <a:effectLst/>
                  <a:ea typeface="宋体" panose="02010600030101010101" pitchFamily="2" charset="-122"/>
                </a:endParaRPr>
              </a:p>
            </p:txBody>
          </p:sp>
          <p:sp>
            <p:nvSpPr>
              <p:cNvPr id="16405" name="Rectangle 8"/>
              <p:cNvSpPr>
                <a:spLocks noChangeArrowheads="1"/>
              </p:cNvSpPr>
              <p:nvPr/>
            </p:nvSpPr>
            <p:spPr bwMode="auto">
              <a:xfrm>
                <a:off x="2832" y="1008"/>
                <a:ext cx="480" cy="192"/>
              </a:xfrm>
              <a:prstGeom prst="rect">
                <a:avLst/>
              </a:prstGeom>
              <a:solidFill>
                <a:schemeClr val="accent1"/>
              </a:solidFill>
              <a:ln w="9525">
                <a:solidFill>
                  <a:schemeClr val="tx1"/>
                </a:solidFill>
                <a:miter lim="800000"/>
              </a:ln>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kumimoji="1" lang="zh-CN" altLang="en-US" b="1">
                    <a:effectLst/>
                    <a:ea typeface="宋体" panose="02010600030101010101" pitchFamily="2" charset="-122"/>
                  </a:rPr>
                  <a:t>18</a:t>
                </a:r>
                <a:endParaRPr kumimoji="1" lang="zh-CN" altLang="en-US" b="1">
                  <a:effectLst/>
                  <a:ea typeface="宋体" panose="02010600030101010101" pitchFamily="2" charset="-122"/>
                </a:endParaRPr>
              </a:p>
            </p:txBody>
          </p:sp>
          <p:sp>
            <p:nvSpPr>
              <p:cNvPr id="16406" name="Rectangle 9"/>
              <p:cNvSpPr>
                <a:spLocks noChangeArrowheads="1"/>
              </p:cNvSpPr>
              <p:nvPr/>
            </p:nvSpPr>
            <p:spPr bwMode="auto">
              <a:xfrm>
                <a:off x="3312" y="1008"/>
                <a:ext cx="720" cy="192"/>
              </a:xfrm>
              <a:prstGeom prst="rect">
                <a:avLst/>
              </a:prstGeom>
              <a:solidFill>
                <a:schemeClr val="accent1"/>
              </a:solidFill>
              <a:ln w="9525">
                <a:solidFill>
                  <a:schemeClr val="tx1"/>
                </a:solidFill>
                <a:miter lim="800000"/>
              </a:ln>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kumimoji="1" lang="zh-CN" altLang="en-US" b="1">
                    <a:effectLst/>
                    <a:ea typeface="宋体" panose="02010600030101010101" pitchFamily="2" charset="-122"/>
                  </a:rPr>
                  <a:t>87.5</a:t>
                </a:r>
                <a:endParaRPr kumimoji="1" lang="zh-CN" altLang="en-US" b="1">
                  <a:effectLst/>
                  <a:ea typeface="宋体" panose="02010600030101010101" pitchFamily="2" charset="-122"/>
                </a:endParaRPr>
              </a:p>
            </p:txBody>
          </p:sp>
          <p:sp>
            <p:nvSpPr>
              <p:cNvPr id="16407" name="Rectangle 10"/>
              <p:cNvSpPr>
                <a:spLocks noChangeArrowheads="1"/>
              </p:cNvSpPr>
              <p:nvPr/>
            </p:nvSpPr>
            <p:spPr bwMode="auto">
              <a:xfrm>
                <a:off x="4032" y="1008"/>
                <a:ext cx="720" cy="192"/>
              </a:xfrm>
              <a:prstGeom prst="rect">
                <a:avLst/>
              </a:prstGeom>
              <a:solidFill>
                <a:schemeClr val="accent1"/>
              </a:solidFill>
              <a:ln w="9525">
                <a:solidFill>
                  <a:schemeClr val="tx1"/>
                </a:solidFill>
                <a:miter lim="800000"/>
              </a:ln>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kumimoji="1" lang="en-US" altLang="zh-CN" b="1">
                    <a:effectLst/>
                    <a:ea typeface="宋体" panose="02010600030101010101" pitchFamily="2" charset="-122"/>
                  </a:rPr>
                  <a:t>Beijing</a:t>
                </a:r>
                <a:endParaRPr kumimoji="1" lang="en-US" altLang="zh-CN" b="1">
                  <a:effectLst/>
                  <a:ea typeface="宋体" panose="02010600030101010101" pitchFamily="2" charset="-122"/>
                </a:endParaRPr>
              </a:p>
            </p:txBody>
          </p:sp>
        </p:grpSp>
        <p:grpSp>
          <p:nvGrpSpPr>
            <p:cNvPr id="16395" name="Group 11"/>
            <p:cNvGrpSpPr/>
            <p:nvPr/>
          </p:nvGrpSpPr>
          <p:grpSpPr bwMode="auto">
            <a:xfrm>
              <a:off x="1040" y="746"/>
              <a:ext cx="3563" cy="310"/>
              <a:chOff x="1040" y="746"/>
              <a:chExt cx="3563" cy="310"/>
            </a:xfrm>
          </p:grpSpPr>
          <p:sp>
            <p:nvSpPr>
              <p:cNvPr id="16396" name="Text Box 12"/>
              <p:cNvSpPr txBox="1">
                <a:spLocks noChangeArrowheads="1"/>
              </p:cNvSpPr>
              <p:nvPr/>
            </p:nvSpPr>
            <p:spPr bwMode="auto">
              <a:xfrm>
                <a:off x="1040" y="757"/>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kumimoji="1" lang="en-US" altLang="zh-CN" b="1">
                    <a:solidFill>
                      <a:schemeClr val="accent2"/>
                    </a:solidFill>
                    <a:effectLst/>
                    <a:ea typeface="宋体" panose="02010600030101010101" pitchFamily="2" charset="-122"/>
                  </a:rPr>
                  <a:t>num</a:t>
                </a:r>
                <a:endParaRPr kumimoji="1" lang="en-US" altLang="zh-CN" b="1">
                  <a:solidFill>
                    <a:schemeClr val="accent2"/>
                  </a:solidFill>
                  <a:effectLst/>
                  <a:ea typeface="宋体" panose="02010600030101010101" pitchFamily="2" charset="-122"/>
                </a:endParaRPr>
              </a:p>
            </p:txBody>
          </p:sp>
          <p:sp>
            <p:nvSpPr>
              <p:cNvPr id="16397" name="Text Box 13"/>
              <p:cNvSpPr txBox="1">
                <a:spLocks noChangeArrowheads="1"/>
              </p:cNvSpPr>
              <p:nvPr/>
            </p:nvSpPr>
            <p:spPr bwMode="auto">
              <a:xfrm>
                <a:off x="1709" y="768"/>
                <a:ext cx="5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kumimoji="1" lang="en-US" altLang="zh-CN" b="1">
                    <a:solidFill>
                      <a:schemeClr val="accent2"/>
                    </a:solidFill>
                    <a:effectLst/>
                    <a:ea typeface="宋体" panose="02010600030101010101" pitchFamily="2" charset="-122"/>
                  </a:rPr>
                  <a:t>name</a:t>
                </a:r>
                <a:endParaRPr kumimoji="1" lang="en-US" altLang="zh-CN" b="1">
                  <a:solidFill>
                    <a:schemeClr val="accent2"/>
                  </a:solidFill>
                  <a:effectLst/>
                  <a:ea typeface="宋体" panose="02010600030101010101" pitchFamily="2" charset="-122"/>
                </a:endParaRPr>
              </a:p>
            </p:txBody>
          </p:sp>
          <p:sp>
            <p:nvSpPr>
              <p:cNvPr id="16398" name="Rectangle 14"/>
              <p:cNvSpPr>
                <a:spLocks noChangeArrowheads="1"/>
              </p:cNvSpPr>
              <p:nvPr/>
            </p:nvSpPr>
            <p:spPr bwMode="auto">
              <a:xfrm>
                <a:off x="2364" y="768"/>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kumimoji="1" lang="en-US" altLang="zh-CN" b="1">
                    <a:solidFill>
                      <a:schemeClr val="accent2"/>
                    </a:solidFill>
                    <a:effectLst/>
                    <a:ea typeface="宋体" panose="02010600030101010101" pitchFamily="2" charset="-122"/>
                  </a:rPr>
                  <a:t>sex</a:t>
                </a:r>
                <a:endParaRPr kumimoji="1" lang="en-US" altLang="zh-CN" b="1">
                  <a:solidFill>
                    <a:schemeClr val="accent2"/>
                  </a:solidFill>
                  <a:effectLst/>
                  <a:ea typeface="宋体" panose="02010600030101010101" pitchFamily="2" charset="-122"/>
                </a:endParaRPr>
              </a:p>
            </p:txBody>
          </p:sp>
          <p:sp>
            <p:nvSpPr>
              <p:cNvPr id="16399" name="Rectangle 15"/>
              <p:cNvSpPr>
                <a:spLocks noChangeArrowheads="1"/>
              </p:cNvSpPr>
              <p:nvPr/>
            </p:nvSpPr>
            <p:spPr bwMode="auto">
              <a:xfrm>
                <a:off x="2877" y="746"/>
                <a:ext cx="3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kumimoji="1" lang="en-US" altLang="zh-CN" b="1">
                    <a:solidFill>
                      <a:schemeClr val="accent2"/>
                    </a:solidFill>
                    <a:effectLst/>
                    <a:ea typeface="宋体" panose="02010600030101010101" pitchFamily="2" charset="-122"/>
                  </a:rPr>
                  <a:t>age</a:t>
                </a:r>
                <a:endParaRPr kumimoji="1" lang="en-US" altLang="zh-CN" b="1">
                  <a:solidFill>
                    <a:schemeClr val="accent2"/>
                  </a:solidFill>
                  <a:effectLst/>
                  <a:ea typeface="宋体" panose="02010600030101010101" pitchFamily="2" charset="-122"/>
                </a:endParaRPr>
              </a:p>
            </p:txBody>
          </p:sp>
          <p:sp>
            <p:nvSpPr>
              <p:cNvPr id="16400" name="Rectangle 16"/>
              <p:cNvSpPr>
                <a:spLocks noChangeArrowheads="1"/>
              </p:cNvSpPr>
              <p:nvPr/>
            </p:nvSpPr>
            <p:spPr bwMode="auto">
              <a:xfrm>
                <a:off x="3398" y="768"/>
                <a:ext cx="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kumimoji="1" lang="en-US" altLang="zh-CN" b="1">
                    <a:solidFill>
                      <a:schemeClr val="accent2"/>
                    </a:solidFill>
                    <a:effectLst/>
                    <a:ea typeface="宋体" panose="02010600030101010101" pitchFamily="2" charset="-122"/>
                  </a:rPr>
                  <a:t>score</a:t>
                </a:r>
                <a:endParaRPr kumimoji="1" lang="en-US" altLang="zh-CN" b="1">
                  <a:solidFill>
                    <a:schemeClr val="accent2"/>
                  </a:solidFill>
                  <a:effectLst/>
                  <a:ea typeface="宋体" panose="02010600030101010101" pitchFamily="2" charset="-122"/>
                </a:endParaRPr>
              </a:p>
            </p:txBody>
          </p:sp>
          <p:sp>
            <p:nvSpPr>
              <p:cNvPr id="16401" name="Rectangle 17"/>
              <p:cNvSpPr>
                <a:spLocks noChangeArrowheads="1"/>
              </p:cNvSpPr>
              <p:nvPr/>
            </p:nvSpPr>
            <p:spPr bwMode="auto">
              <a:xfrm>
                <a:off x="4092" y="768"/>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kumimoji="1" lang="en-US" altLang="zh-CN" b="1">
                    <a:solidFill>
                      <a:schemeClr val="accent2"/>
                    </a:solidFill>
                    <a:effectLst/>
                    <a:ea typeface="宋体" panose="02010600030101010101" pitchFamily="2" charset="-122"/>
                  </a:rPr>
                  <a:t>addr</a:t>
                </a:r>
                <a:endParaRPr kumimoji="1" lang="en-US" altLang="zh-CN" b="1">
                  <a:solidFill>
                    <a:schemeClr val="accent2"/>
                  </a:solidFill>
                  <a:effectLst/>
                  <a:ea typeface="宋体" panose="02010600030101010101" pitchFamily="2" charset="-122"/>
                </a:endParaRPr>
              </a:p>
            </p:txBody>
          </p:sp>
        </p:grpSp>
      </p:grpSp>
      <p:sp>
        <p:nvSpPr>
          <p:cNvPr id="281618" name="Text Box 18"/>
          <p:cNvSpPr txBox="1">
            <a:spLocks noChangeArrowheads="1"/>
          </p:cNvSpPr>
          <p:nvPr/>
        </p:nvSpPr>
        <p:spPr bwMode="auto">
          <a:xfrm>
            <a:off x="5580063" y="3243263"/>
            <a:ext cx="3287712"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eaLnBrk="1" hangingPunct="1"/>
            <a:r>
              <a:rPr kumimoji="1" lang="en-US" altLang="zh-CN" b="1">
                <a:solidFill>
                  <a:srgbClr val="0033CC"/>
                </a:solidFill>
                <a:effectLst/>
                <a:latin typeface="Courier New" panose="02070309020205020404" charset="0"/>
                <a:ea typeface="宋体" panose="02010600030101010101" pitchFamily="2" charset="-122"/>
              </a:rPr>
              <a:t>struct</a:t>
            </a:r>
            <a:r>
              <a:rPr kumimoji="1" lang="en-US" altLang="zh-CN" b="1">
                <a:effectLst/>
                <a:latin typeface="Courier New" panose="02070309020205020404" charset="0"/>
                <a:ea typeface="宋体" panose="02010600030101010101" pitchFamily="2" charset="-122"/>
              </a:rPr>
              <a:t> student</a:t>
            </a:r>
            <a:endParaRPr kumimoji="1" lang="en-US" altLang="zh-CN" b="1">
              <a:effectLst/>
              <a:latin typeface="Courier New" panose="02070309020205020404" charset="0"/>
              <a:ea typeface="宋体" panose="02010600030101010101" pitchFamily="2" charset="-122"/>
            </a:endParaRPr>
          </a:p>
          <a:p>
            <a:pPr algn="l" eaLnBrk="1" hangingPunct="1"/>
            <a:r>
              <a:rPr kumimoji="1" lang="en-US" altLang="zh-CN" b="1">
                <a:effectLst/>
                <a:latin typeface="Courier New" panose="02070309020205020404" charset="0"/>
                <a:ea typeface="宋体" panose="02010600030101010101" pitchFamily="2" charset="-122"/>
              </a:rPr>
              <a:t>{</a:t>
            </a:r>
            <a:endParaRPr kumimoji="1" lang="en-US" altLang="zh-CN" b="1">
              <a:effectLst/>
              <a:latin typeface="Courier New" panose="02070309020205020404" charset="0"/>
              <a:ea typeface="宋体" panose="02010600030101010101" pitchFamily="2" charset="-122"/>
            </a:endParaRPr>
          </a:p>
          <a:p>
            <a:pPr algn="l" eaLnBrk="1" hangingPunct="1"/>
            <a:r>
              <a:rPr kumimoji="1" lang="en-US" altLang="zh-CN" b="1">
                <a:effectLst/>
                <a:latin typeface="Courier New" panose="02070309020205020404" charset="0"/>
                <a:ea typeface="宋体" panose="02010600030101010101" pitchFamily="2" charset="-122"/>
              </a:rPr>
              <a:t>   </a:t>
            </a:r>
            <a:r>
              <a:rPr kumimoji="1" lang="en-US" altLang="zh-CN" b="1">
                <a:solidFill>
                  <a:schemeClr val="accent2"/>
                </a:solidFill>
                <a:effectLst/>
                <a:latin typeface="Courier New" panose="02070309020205020404" charset="0"/>
                <a:ea typeface="宋体" panose="02010600030101010101" pitchFamily="2" charset="-122"/>
              </a:rPr>
              <a:t>int</a:t>
            </a:r>
            <a:r>
              <a:rPr kumimoji="1" lang="en-US" altLang="zh-CN" b="1">
                <a:effectLst/>
                <a:latin typeface="Courier New" panose="02070309020205020404" charset="0"/>
                <a:ea typeface="宋体" panose="02010600030101010101" pitchFamily="2" charset="-122"/>
              </a:rPr>
              <a:t> num;</a:t>
            </a:r>
            <a:endParaRPr kumimoji="1" lang="en-US" altLang="zh-CN" b="1">
              <a:effectLst/>
              <a:latin typeface="Courier New" panose="02070309020205020404" charset="0"/>
              <a:ea typeface="宋体" panose="02010600030101010101" pitchFamily="2" charset="-122"/>
            </a:endParaRPr>
          </a:p>
          <a:p>
            <a:pPr algn="l" eaLnBrk="1" hangingPunct="1"/>
            <a:r>
              <a:rPr kumimoji="1" lang="en-US" altLang="zh-CN" b="1">
                <a:effectLst/>
                <a:latin typeface="Courier New" panose="02070309020205020404" charset="0"/>
                <a:ea typeface="宋体" panose="02010600030101010101" pitchFamily="2" charset="-122"/>
              </a:rPr>
              <a:t>   </a:t>
            </a:r>
            <a:r>
              <a:rPr kumimoji="1" lang="en-US" altLang="zh-CN" b="1">
                <a:solidFill>
                  <a:schemeClr val="accent2"/>
                </a:solidFill>
                <a:effectLst/>
                <a:latin typeface="Courier New" panose="02070309020205020404" charset="0"/>
                <a:ea typeface="宋体" panose="02010600030101010101" pitchFamily="2" charset="-122"/>
              </a:rPr>
              <a:t>char</a:t>
            </a:r>
            <a:r>
              <a:rPr kumimoji="1" lang="en-US" altLang="zh-CN" b="1">
                <a:effectLst/>
                <a:latin typeface="Courier New" panose="02070309020205020404" charset="0"/>
                <a:ea typeface="宋体" panose="02010600030101010101" pitchFamily="2" charset="-122"/>
              </a:rPr>
              <a:t> name[20];</a:t>
            </a:r>
            <a:endParaRPr kumimoji="1" lang="en-US" altLang="zh-CN" b="1">
              <a:effectLst/>
              <a:latin typeface="Courier New" panose="02070309020205020404" charset="0"/>
              <a:ea typeface="宋体" panose="02010600030101010101" pitchFamily="2" charset="-122"/>
            </a:endParaRPr>
          </a:p>
          <a:p>
            <a:pPr algn="l" eaLnBrk="1" hangingPunct="1"/>
            <a:r>
              <a:rPr kumimoji="1" lang="en-US" altLang="zh-CN" b="1">
                <a:effectLst/>
                <a:latin typeface="Courier New" panose="02070309020205020404" charset="0"/>
                <a:ea typeface="宋体" panose="02010600030101010101" pitchFamily="2" charset="-122"/>
              </a:rPr>
              <a:t>   </a:t>
            </a:r>
            <a:r>
              <a:rPr kumimoji="1" lang="en-US" altLang="zh-CN" b="1">
                <a:solidFill>
                  <a:schemeClr val="accent2"/>
                </a:solidFill>
                <a:effectLst/>
                <a:latin typeface="Courier New" panose="02070309020205020404" charset="0"/>
                <a:ea typeface="宋体" panose="02010600030101010101" pitchFamily="2" charset="-122"/>
              </a:rPr>
              <a:t>char</a:t>
            </a:r>
            <a:r>
              <a:rPr kumimoji="1" lang="en-US" altLang="zh-CN" b="1">
                <a:effectLst/>
                <a:latin typeface="Courier New" panose="02070309020205020404" charset="0"/>
                <a:ea typeface="宋体" panose="02010600030101010101" pitchFamily="2" charset="-122"/>
              </a:rPr>
              <a:t> sex;</a:t>
            </a:r>
            <a:endParaRPr kumimoji="1" lang="en-US" altLang="zh-CN" b="1">
              <a:effectLst/>
              <a:latin typeface="Courier New" panose="02070309020205020404" charset="0"/>
              <a:ea typeface="宋体" panose="02010600030101010101" pitchFamily="2" charset="-122"/>
            </a:endParaRPr>
          </a:p>
          <a:p>
            <a:pPr algn="l" eaLnBrk="1" hangingPunct="1"/>
            <a:r>
              <a:rPr kumimoji="1" lang="en-US" altLang="zh-CN" b="1">
                <a:effectLst/>
                <a:latin typeface="Courier New" panose="02070309020205020404" charset="0"/>
                <a:ea typeface="宋体" panose="02010600030101010101" pitchFamily="2" charset="-122"/>
              </a:rPr>
              <a:t>   </a:t>
            </a:r>
            <a:r>
              <a:rPr kumimoji="1" lang="en-US" altLang="zh-CN" b="1">
                <a:solidFill>
                  <a:schemeClr val="accent2"/>
                </a:solidFill>
                <a:effectLst/>
                <a:latin typeface="Courier New" panose="02070309020205020404" charset="0"/>
                <a:ea typeface="宋体" panose="02010600030101010101" pitchFamily="2" charset="-122"/>
              </a:rPr>
              <a:t>int</a:t>
            </a:r>
            <a:r>
              <a:rPr kumimoji="1" lang="en-US" altLang="zh-CN" b="1">
                <a:effectLst/>
                <a:latin typeface="Courier New" panose="02070309020205020404" charset="0"/>
                <a:ea typeface="宋体" panose="02010600030101010101" pitchFamily="2" charset="-122"/>
              </a:rPr>
              <a:t> age;</a:t>
            </a:r>
            <a:endParaRPr kumimoji="1" lang="en-US" altLang="zh-CN" b="1">
              <a:effectLst/>
              <a:latin typeface="Courier New" panose="02070309020205020404" charset="0"/>
              <a:ea typeface="宋体" panose="02010600030101010101" pitchFamily="2" charset="-122"/>
            </a:endParaRPr>
          </a:p>
          <a:p>
            <a:pPr algn="l" eaLnBrk="1" hangingPunct="1"/>
            <a:r>
              <a:rPr kumimoji="1" lang="en-US" altLang="zh-CN" b="1">
                <a:effectLst/>
                <a:latin typeface="Courier New" panose="02070309020205020404" charset="0"/>
                <a:ea typeface="宋体" panose="02010600030101010101" pitchFamily="2" charset="-122"/>
              </a:rPr>
              <a:t>   </a:t>
            </a:r>
            <a:r>
              <a:rPr kumimoji="1" lang="en-US" altLang="zh-CN" b="1">
                <a:solidFill>
                  <a:schemeClr val="accent2"/>
                </a:solidFill>
                <a:effectLst/>
                <a:latin typeface="Courier New" panose="02070309020205020404" charset="0"/>
                <a:ea typeface="宋体" panose="02010600030101010101" pitchFamily="2" charset="-122"/>
              </a:rPr>
              <a:t>float</a:t>
            </a:r>
            <a:r>
              <a:rPr kumimoji="1" lang="en-US" altLang="zh-CN" b="1">
                <a:effectLst/>
                <a:latin typeface="Courier New" panose="02070309020205020404" charset="0"/>
                <a:ea typeface="宋体" panose="02010600030101010101" pitchFamily="2" charset="-122"/>
              </a:rPr>
              <a:t>  score;</a:t>
            </a:r>
            <a:endParaRPr kumimoji="1" lang="en-US" altLang="zh-CN" b="1">
              <a:effectLst/>
              <a:latin typeface="Courier New" panose="02070309020205020404" charset="0"/>
              <a:ea typeface="宋体" panose="02010600030101010101" pitchFamily="2" charset="-122"/>
            </a:endParaRPr>
          </a:p>
          <a:p>
            <a:pPr algn="l" eaLnBrk="1" hangingPunct="1"/>
            <a:r>
              <a:rPr kumimoji="1" lang="en-US" altLang="zh-CN" b="1">
                <a:effectLst/>
                <a:latin typeface="Courier New" panose="02070309020205020404" charset="0"/>
                <a:ea typeface="宋体" panose="02010600030101010101" pitchFamily="2" charset="-122"/>
              </a:rPr>
              <a:t>   </a:t>
            </a:r>
            <a:r>
              <a:rPr kumimoji="1" lang="en-US" altLang="zh-CN" b="1">
                <a:solidFill>
                  <a:schemeClr val="accent2"/>
                </a:solidFill>
                <a:effectLst/>
                <a:latin typeface="Courier New" panose="02070309020205020404" charset="0"/>
                <a:ea typeface="宋体" panose="02010600030101010101" pitchFamily="2" charset="-122"/>
              </a:rPr>
              <a:t>char</a:t>
            </a:r>
            <a:r>
              <a:rPr kumimoji="1" lang="en-US" altLang="zh-CN" b="1">
                <a:effectLst/>
                <a:latin typeface="Courier New" panose="02070309020205020404" charset="0"/>
                <a:ea typeface="宋体" panose="02010600030101010101" pitchFamily="2" charset="-122"/>
              </a:rPr>
              <a:t> addr[30];</a:t>
            </a:r>
            <a:endParaRPr kumimoji="1" lang="en-US" altLang="zh-CN" b="1">
              <a:effectLst/>
              <a:latin typeface="Courier New" panose="02070309020205020404" charset="0"/>
              <a:ea typeface="宋体" panose="02010600030101010101" pitchFamily="2" charset="-122"/>
            </a:endParaRPr>
          </a:p>
          <a:p>
            <a:pPr algn="l" eaLnBrk="1" hangingPunct="1"/>
            <a:r>
              <a:rPr kumimoji="1" lang="en-US" altLang="zh-CN" b="1">
                <a:effectLst/>
                <a:latin typeface="Courier New" panose="02070309020205020404" charset="0"/>
                <a:ea typeface="宋体" panose="02010600030101010101" pitchFamily="2" charset="-122"/>
              </a:rPr>
              <a:t>}</a:t>
            </a:r>
            <a:r>
              <a:rPr kumimoji="1" lang="en-US" altLang="zh-CN" b="1">
                <a:solidFill>
                  <a:srgbClr val="0033CC"/>
                </a:solidFill>
                <a:effectLst/>
                <a:latin typeface="Courier New" panose="02070309020205020404" charset="0"/>
                <a:ea typeface="宋体" panose="02010600030101010101" pitchFamily="2" charset="-122"/>
              </a:rPr>
              <a:t>;</a:t>
            </a:r>
            <a:endParaRPr kumimoji="1" lang="en-US" altLang="zh-CN" b="1">
              <a:solidFill>
                <a:srgbClr val="0033CC"/>
              </a:solidFill>
              <a:effectLst/>
              <a:latin typeface="Courier New" panose="02070309020205020404" charset="0"/>
              <a:ea typeface="宋体" panose="02010600030101010101" pitchFamily="2" charset="-122"/>
            </a:endParaRPr>
          </a:p>
        </p:txBody>
      </p:sp>
      <p:sp>
        <p:nvSpPr>
          <p:cNvPr id="281619" name="Text Box 19"/>
          <p:cNvSpPr txBox="1">
            <a:spLocks noChangeArrowheads="1"/>
          </p:cNvSpPr>
          <p:nvPr/>
        </p:nvSpPr>
        <p:spPr bwMode="auto">
          <a:xfrm>
            <a:off x="623888" y="1914525"/>
            <a:ext cx="8140700" cy="457200"/>
          </a:xfrm>
          <a:prstGeom prst="rect">
            <a:avLst/>
          </a:prstGeom>
          <a:noFill/>
          <a:ln w="9525">
            <a:noFill/>
            <a:miter lim="800000"/>
          </a:ln>
          <a:effec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kumimoji="1" lang="en-US" altLang="zh-CN" b="1">
                <a:solidFill>
                  <a:srgbClr val="3366FF"/>
                </a:solidFill>
                <a:effectLst>
                  <a:outerShdw blurRad="38100" dist="38100" dir="2700000" algn="tl">
                    <a:srgbClr val="C0C0C0"/>
                  </a:outerShdw>
                </a:effectLst>
                <a:latin typeface="Arial" panose="020B0604020202020204" pitchFamily="34" charset="0"/>
                <a:ea typeface="宋体" panose="02010600030101010101" pitchFamily="2" charset="-122"/>
              </a:rPr>
              <a:t>structure definition</a:t>
            </a:r>
            <a:r>
              <a:rPr kumimoji="1" lang="zh-CN" altLang="en-US" b="1">
                <a:solidFill>
                  <a:srgbClr val="3366FF"/>
                </a:solidFill>
                <a:effectLst>
                  <a:outerShdw blurRad="38100" dist="38100" dir="2700000" algn="tl">
                    <a:srgbClr val="C0C0C0"/>
                  </a:outerShdw>
                </a:effectLst>
                <a:ea typeface="隶书" panose="02010509060101010101" charset="-122"/>
              </a:rPr>
              <a:t>形成一个样板，用于生成结构体变量。</a:t>
            </a:r>
            <a:endParaRPr kumimoji="1" lang="zh-CN" altLang="en-US" b="1">
              <a:solidFill>
                <a:srgbClr val="3366FF"/>
              </a:solidFill>
              <a:effectLst>
                <a:outerShdw blurRad="38100" dist="38100" dir="2700000" algn="tl">
                  <a:srgbClr val="C0C0C0"/>
                </a:outerShdw>
              </a:effectLst>
              <a:ea typeface="隶书" panose="02010509060101010101" charset="-122"/>
            </a:endParaRPr>
          </a:p>
        </p:txBody>
      </p:sp>
      <p:sp>
        <p:nvSpPr>
          <p:cNvPr id="281620" name="Rectangle 20"/>
          <p:cNvSpPr>
            <a:spLocks noChangeArrowheads="1"/>
          </p:cNvSpPr>
          <p:nvPr/>
        </p:nvSpPr>
        <p:spPr bwMode="auto">
          <a:xfrm>
            <a:off x="539750" y="3259138"/>
            <a:ext cx="171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kumimoji="1" lang="zh-CN" altLang="en-US" b="1">
                <a:solidFill>
                  <a:schemeClr val="accent2"/>
                </a:solidFill>
                <a:effectLst/>
                <a:ea typeface="隶书" panose="02010509060101010101" charset="-122"/>
              </a:rPr>
              <a:t>一般形式：</a:t>
            </a:r>
            <a:endParaRPr kumimoji="1" lang="zh-CN" altLang="en-US" b="1">
              <a:solidFill>
                <a:schemeClr val="accent2"/>
              </a:solidFill>
              <a:effectLst/>
              <a:ea typeface="隶书" panose="02010509060101010101" charset="-122"/>
            </a:endParaRPr>
          </a:p>
        </p:txBody>
      </p:sp>
      <p:sp>
        <p:nvSpPr>
          <p:cNvPr id="281621" name="Text Box 21"/>
          <p:cNvSpPr txBox="1">
            <a:spLocks noChangeArrowheads="1"/>
          </p:cNvSpPr>
          <p:nvPr/>
        </p:nvSpPr>
        <p:spPr bwMode="auto">
          <a:xfrm>
            <a:off x="468313" y="3736975"/>
            <a:ext cx="399415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eaLnBrk="1" hangingPunct="1"/>
            <a:r>
              <a:rPr kumimoji="1" lang="en-US" altLang="zh-CN" b="1">
                <a:solidFill>
                  <a:srgbClr val="0033CC"/>
                </a:solidFill>
                <a:effectLst/>
                <a:latin typeface="Courier New" panose="02070309020205020404" charset="0"/>
                <a:ea typeface="宋体" panose="02010600030101010101" pitchFamily="2" charset="-122"/>
              </a:rPr>
              <a:t>struct </a:t>
            </a:r>
            <a:r>
              <a:rPr kumimoji="1" lang="en-US" altLang="zh-CN" b="1">
                <a:solidFill>
                  <a:srgbClr val="0033CC"/>
                </a:solidFill>
                <a:effectLst/>
                <a:ea typeface="宋体" panose="02010600030101010101" pitchFamily="2" charset="-122"/>
              </a:rPr>
              <a:t> </a:t>
            </a:r>
            <a:r>
              <a:rPr kumimoji="1" lang="zh-CN" altLang="en-US" b="1">
                <a:effectLst/>
                <a:latin typeface="隶书" panose="02010509060101010101" charset="-122"/>
                <a:ea typeface="隶书" panose="02010509060101010101" charset="-122"/>
              </a:rPr>
              <a:t>结构体名</a:t>
            </a:r>
            <a:endParaRPr kumimoji="1" lang="zh-CN" altLang="en-US" b="1">
              <a:effectLst/>
              <a:latin typeface="隶书" panose="02010509060101010101" charset="-122"/>
              <a:ea typeface="隶书" panose="02010509060101010101" charset="-122"/>
            </a:endParaRPr>
          </a:p>
          <a:p>
            <a:pPr algn="l" eaLnBrk="1" hangingPunct="1"/>
            <a:r>
              <a:rPr kumimoji="1" lang="zh-CN" altLang="en-US" b="1">
                <a:effectLst/>
                <a:latin typeface="隶书" panose="02010509060101010101" charset="-122"/>
                <a:ea typeface="隶书" panose="02010509060101010101" charset="-122"/>
              </a:rPr>
              <a:t>{</a:t>
            </a:r>
            <a:endParaRPr kumimoji="1" lang="zh-CN" altLang="en-US" b="1">
              <a:effectLst/>
              <a:latin typeface="隶书" panose="02010509060101010101" charset="-122"/>
              <a:ea typeface="隶书" panose="02010509060101010101" charset="-122"/>
            </a:endParaRPr>
          </a:p>
          <a:p>
            <a:pPr algn="l" eaLnBrk="1" hangingPunct="1"/>
            <a:r>
              <a:rPr kumimoji="1" lang="zh-CN" altLang="en-US" b="1">
                <a:effectLst/>
                <a:latin typeface="隶书" panose="02010509060101010101" charset="-122"/>
                <a:ea typeface="隶书" panose="02010509060101010101" charset="-122"/>
              </a:rPr>
              <a:t>   </a:t>
            </a:r>
            <a:r>
              <a:rPr kumimoji="1" lang="zh-CN" altLang="en-US" b="1">
                <a:solidFill>
                  <a:schemeClr val="accent2"/>
                </a:solidFill>
                <a:effectLst/>
                <a:latin typeface="隶书" panose="02010509060101010101" charset="-122"/>
                <a:ea typeface="隶书" panose="02010509060101010101" charset="-122"/>
              </a:rPr>
              <a:t>类型关键字</a:t>
            </a:r>
            <a:r>
              <a:rPr kumimoji="1" lang="en-US" altLang="zh-CN" b="1">
                <a:effectLst/>
                <a:latin typeface="隶书" panose="02010509060101010101" charset="-122"/>
                <a:ea typeface="隶书" panose="02010509060101010101" charset="-122"/>
              </a:rPr>
              <a:t>   </a:t>
            </a:r>
            <a:r>
              <a:rPr kumimoji="1" lang="zh-CN" altLang="en-US" b="1">
                <a:effectLst/>
                <a:latin typeface="隶书" panose="02010509060101010101" charset="-122"/>
                <a:ea typeface="隶书" panose="02010509060101010101" charset="-122"/>
              </a:rPr>
              <a:t>成员名1；</a:t>
            </a:r>
            <a:endParaRPr kumimoji="1" lang="zh-CN" altLang="en-US" b="1">
              <a:effectLst/>
              <a:latin typeface="隶书" panose="02010509060101010101" charset="-122"/>
              <a:ea typeface="隶书" panose="02010509060101010101" charset="-122"/>
            </a:endParaRPr>
          </a:p>
          <a:p>
            <a:pPr algn="l" eaLnBrk="1" hangingPunct="1"/>
            <a:r>
              <a:rPr kumimoji="1" lang="zh-CN" altLang="en-US" b="1">
                <a:effectLst/>
                <a:latin typeface="隶书" panose="02010509060101010101" charset="-122"/>
                <a:ea typeface="隶书" panose="02010509060101010101" charset="-122"/>
              </a:rPr>
              <a:t>   </a:t>
            </a:r>
            <a:r>
              <a:rPr kumimoji="1" lang="zh-CN" altLang="en-US" b="1">
                <a:solidFill>
                  <a:schemeClr val="accent2"/>
                </a:solidFill>
                <a:effectLst/>
                <a:latin typeface="隶书" panose="02010509060101010101" charset="-122"/>
                <a:ea typeface="隶书" panose="02010509060101010101" charset="-122"/>
              </a:rPr>
              <a:t>类型关键字</a:t>
            </a:r>
            <a:r>
              <a:rPr kumimoji="1" lang="zh-CN" altLang="en-US" b="1">
                <a:effectLst/>
                <a:latin typeface="隶书" panose="02010509060101010101" charset="-122"/>
                <a:ea typeface="隶书" panose="02010509060101010101" charset="-122"/>
              </a:rPr>
              <a:t>   成员名2</a:t>
            </a:r>
            <a:endParaRPr kumimoji="1" lang="zh-CN" altLang="en-US" b="1">
              <a:effectLst/>
              <a:latin typeface="隶书" panose="02010509060101010101" charset="-122"/>
              <a:ea typeface="隶书" panose="02010509060101010101" charset="-122"/>
            </a:endParaRPr>
          </a:p>
          <a:p>
            <a:pPr algn="l" eaLnBrk="1" hangingPunct="1"/>
            <a:r>
              <a:rPr kumimoji="1" lang="zh-CN" altLang="en-US" b="1">
                <a:effectLst/>
                <a:latin typeface="隶书" panose="02010509060101010101" charset="-122"/>
                <a:ea typeface="隶书" panose="02010509060101010101" charset="-122"/>
              </a:rPr>
              <a:t>   </a:t>
            </a:r>
            <a:r>
              <a:rPr kumimoji="1" lang="zh-CN" altLang="en-US" b="1">
                <a:effectLst/>
                <a:ea typeface="隶书" panose="02010509060101010101" charset="-122"/>
              </a:rPr>
              <a:t>…</a:t>
            </a:r>
            <a:r>
              <a:rPr kumimoji="1" lang="zh-CN" altLang="en-US" b="1">
                <a:effectLst/>
                <a:latin typeface="隶书" panose="02010509060101010101" charset="-122"/>
                <a:ea typeface="隶书" panose="02010509060101010101" charset="-122"/>
              </a:rPr>
              <a:t>...</a:t>
            </a:r>
            <a:endParaRPr kumimoji="1" lang="zh-CN" altLang="en-US" b="1">
              <a:effectLst/>
              <a:latin typeface="隶书" panose="02010509060101010101" charset="-122"/>
              <a:ea typeface="隶书" panose="02010509060101010101" charset="-122"/>
            </a:endParaRPr>
          </a:p>
          <a:p>
            <a:pPr algn="l" eaLnBrk="1" hangingPunct="1"/>
            <a:r>
              <a:rPr kumimoji="1" lang="zh-CN" altLang="en-US" b="1">
                <a:effectLst/>
                <a:latin typeface="隶书" panose="02010509060101010101" charset="-122"/>
                <a:ea typeface="隶书" panose="02010509060101010101" charset="-122"/>
              </a:rPr>
              <a:t>   </a:t>
            </a:r>
            <a:r>
              <a:rPr kumimoji="1" lang="zh-CN" altLang="en-US" b="1">
                <a:solidFill>
                  <a:schemeClr val="accent2"/>
                </a:solidFill>
                <a:effectLst/>
                <a:latin typeface="隶书" panose="02010509060101010101" charset="-122"/>
                <a:ea typeface="隶书" panose="02010509060101010101" charset="-122"/>
              </a:rPr>
              <a:t>类型关键字</a:t>
            </a:r>
            <a:r>
              <a:rPr kumimoji="1" lang="zh-CN" altLang="en-US" b="1">
                <a:effectLst/>
                <a:latin typeface="隶书" panose="02010509060101010101" charset="-122"/>
                <a:ea typeface="隶书" panose="02010509060101010101" charset="-122"/>
              </a:rPr>
              <a:t>   成员名</a:t>
            </a:r>
            <a:r>
              <a:rPr kumimoji="1" lang="en-US" altLang="zh-CN" b="1">
                <a:effectLst/>
                <a:latin typeface="隶书" panose="02010509060101010101" charset="-122"/>
                <a:ea typeface="隶书" panose="02010509060101010101" charset="-122"/>
              </a:rPr>
              <a:t>n</a:t>
            </a:r>
            <a:endParaRPr kumimoji="1" lang="en-US" altLang="zh-CN" b="1">
              <a:effectLst/>
              <a:latin typeface="隶书" panose="02010509060101010101" charset="-122"/>
              <a:ea typeface="隶书" panose="02010509060101010101" charset="-122"/>
            </a:endParaRPr>
          </a:p>
          <a:p>
            <a:pPr algn="l" eaLnBrk="1" hangingPunct="1"/>
            <a:r>
              <a:rPr kumimoji="1" lang="en-US" altLang="zh-CN" b="1">
                <a:effectLst/>
                <a:latin typeface="隶书" panose="02010509060101010101" charset="-122"/>
                <a:ea typeface="隶书" panose="02010509060101010101" charset="-122"/>
              </a:rPr>
              <a:t>}</a:t>
            </a:r>
            <a:r>
              <a:rPr kumimoji="1" lang="en-US" altLang="zh-CN" b="1">
                <a:solidFill>
                  <a:srgbClr val="0033CC"/>
                </a:solidFill>
                <a:effectLst/>
                <a:latin typeface="Courier New" panose="02070309020205020404" charset="0"/>
                <a:ea typeface="宋体" panose="02010600030101010101" pitchFamily="2" charset="-122"/>
              </a:rPr>
              <a:t>;</a:t>
            </a:r>
            <a:endParaRPr kumimoji="1" lang="en-US" altLang="zh-CN" b="1">
              <a:solidFill>
                <a:srgbClr val="0033CC"/>
              </a:solidFill>
              <a:effectLst/>
              <a:latin typeface="Courier New" panose="02070309020205020404" charset="0"/>
              <a:ea typeface="宋体" panose="02010600030101010101" pitchFamily="2" charset="-122"/>
            </a:endParaRPr>
          </a:p>
        </p:txBody>
      </p:sp>
      <p:sp>
        <p:nvSpPr>
          <p:cNvPr id="281622" name="Text Box 22"/>
          <p:cNvSpPr txBox="1">
            <a:spLocks noChangeArrowheads="1"/>
          </p:cNvSpPr>
          <p:nvPr/>
        </p:nvSpPr>
        <p:spPr bwMode="auto">
          <a:xfrm>
            <a:off x="611188" y="2347913"/>
            <a:ext cx="7162800" cy="822325"/>
          </a:xfrm>
          <a:prstGeom prst="rect">
            <a:avLst/>
          </a:prstGeom>
          <a:noFill/>
          <a:ln w="9525">
            <a:noFill/>
            <a:miter lim="800000"/>
          </a:ln>
          <a:effec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eaLnBrk="1" hangingPunct="1"/>
            <a:r>
              <a:rPr kumimoji="1" lang="zh-CN" altLang="en-US" b="1">
                <a:solidFill>
                  <a:srgbClr val="3366FF"/>
                </a:solidFill>
                <a:effectLst>
                  <a:outerShdw blurRad="38100" dist="38100" dir="2700000" algn="tl">
                    <a:srgbClr val="C0C0C0"/>
                  </a:outerShdw>
                </a:effectLst>
                <a:latin typeface="Arial" panose="020B0604020202020204" pitchFamily="34" charset="0"/>
                <a:ea typeface="隶书" panose="02010509060101010101" charset="-122"/>
              </a:rPr>
              <a:t>构成结构体的变量称为结构体的</a:t>
            </a:r>
            <a:r>
              <a:rPr kumimoji="1" lang="zh-CN" altLang="en-US" b="1">
                <a:solidFill>
                  <a:srgbClr val="FF0066"/>
                </a:solidFill>
                <a:effectLst/>
                <a:latin typeface="Arial" panose="020B0604020202020204" pitchFamily="34" charset="0"/>
                <a:ea typeface="隶书" panose="02010509060101010101" charset="-122"/>
              </a:rPr>
              <a:t>成员（</a:t>
            </a:r>
            <a:r>
              <a:rPr kumimoji="1" lang="en-US" altLang="zh-CN" b="1">
                <a:solidFill>
                  <a:srgbClr val="FF0066"/>
                </a:solidFill>
                <a:effectLst/>
                <a:latin typeface="Arial" panose="020B0604020202020204" pitchFamily="34" charset="0"/>
                <a:ea typeface="隶书" panose="02010509060101010101" charset="-122"/>
              </a:rPr>
              <a:t>member</a:t>
            </a:r>
            <a:r>
              <a:rPr kumimoji="1" lang="zh-CN" altLang="en-US" b="1">
                <a:solidFill>
                  <a:srgbClr val="FF0066"/>
                </a:solidFill>
                <a:effectLst/>
                <a:latin typeface="Arial" panose="020B0604020202020204" pitchFamily="34" charset="0"/>
                <a:ea typeface="隶书" panose="02010509060101010101" charset="-122"/>
              </a:rPr>
              <a:t>），</a:t>
            </a:r>
            <a:endParaRPr kumimoji="1" lang="zh-CN" altLang="en-US" b="1">
              <a:solidFill>
                <a:srgbClr val="FF0066"/>
              </a:solidFill>
              <a:effectLst/>
              <a:latin typeface="Arial" panose="020B0604020202020204" pitchFamily="34" charset="0"/>
              <a:ea typeface="隶书" panose="02010509060101010101" charset="-122"/>
            </a:endParaRPr>
          </a:p>
          <a:p>
            <a:pPr algn="l" eaLnBrk="1" hangingPunct="1"/>
            <a:r>
              <a:rPr kumimoji="1" lang="zh-CN" altLang="en-US" b="1">
                <a:solidFill>
                  <a:srgbClr val="3366FF"/>
                </a:solidFill>
                <a:effectLst>
                  <a:outerShdw blurRad="38100" dist="38100" dir="2700000" algn="tl">
                    <a:srgbClr val="C0C0C0"/>
                  </a:outerShdw>
                </a:effectLst>
                <a:latin typeface="Arial" panose="020B0604020202020204" pitchFamily="34" charset="0"/>
                <a:ea typeface="隶书" panose="02010509060101010101" charset="-122"/>
              </a:rPr>
              <a:t>也称</a:t>
            </a:r>
            <a:r>
              <a:rPr kumimoji="1" lang="zh-CN" altLang="en-US" b="1">
                <a:solidFill>
                  <a:srgbClr val="FF0066"/>
                </a:solidFill>
                <a:effectLst/>
                <a:latin typeface="Arial" panose="020B0604020202020204" pitchFamily="34" charset="0"/>
                <a:ea typeface="隶书" panose="02010509060101010101" charset="-122"/>
              </a:rPr>
              <a:t>元素</a:t>
            </a:r>
            <a:r>
              <a:rPr kumimoji="1" lang="zh-CN" altLang="en-US" b="1">
                <a:solidFill>
                  <a:srgbClr val="FF0066"/>
                </a:solidFill>
                <a:effectLst/>
                <a:latin typeface="Arial" panose="020B0604020202020204" pitchFamily="34" charset="0"/>
                <a:ea typeface="宋体" panose="02010600030101010101" pitchFamily="2" charset="-122"/>
              </a:rPr>
              <a:t>（</a:t>
            </a:r>
            <a:r>
              <a:rPr kumimoji="1" lang="en-US" altLang="zh-CN" b="1">
                <a:solidFill>
                  <a:srgbClr val="FF0066"/>
                </a:solidFill>
                <a:effectLst/>
                <a:latin typeface="Arial" panose="020B0604020202020204" pitchFamily="34" charset="0"/>
                <a:ea typeface="宋体" panose="02010600030101010101" pitchFamily="2" charset="-122"/>
              </a:rPr>
              <a:t>element</a:t>
            </a:r>
            <a:r>
              <a:rPr kumimoji="1" lang="zh-CN" altLang="en-US" b="1">
                <a:solidFill>
                  <a:srgbClr val="FF0066"/>
                </a:solidFill>
                <a:effectLst/>
                <a:latin typeface="Arial" panose="020B0604020202020204" pitchFamily="34" charset="0"/>
                <a:ea typeface="宋体" panose="02010600030101010101" pitchFamily="2" charset="-122"/>
              </a:rPr>
              <a:t>）</a:t>
            </a:r>
            <a:r>
              <a:rPr kumimoji="1" lang="zh-CN" altLang="en-US" b="1">
                <a:solidFill>
                  <a:srgbClr val="3366FF"/>
                </a:solidFill>
                <a:effectLst>
                  <a:outerShdw blurRad="38100" dist="38100" dir="2700000" algn="tl">
                    <a:srgbClr val="C0C0C0"/>
                  </a:outerShdw>
                </a:effectLst>
                <a:latin typeface="Arial" panose="020B0604020202020204" pitchFamily="34" charset="0"/>
                <a:ea typeface="隶书" panose="02010509060101010101" charset="-122"/>
              </a:rPr>
              <a:t>或</a:t>
            </a:r>
            <a:r>
              <a:rPr kumimoji="1" lang="zh-CN" altLang="en-US" b="1">
                <a:solidFill>
                  <a:srgbClr val="FF0066"/>
                </a:solidFill>
                <a:effectLst/>
                <a:latin typeface="Arial" panose="020B0604020202020204" pitchFamily="34" charset="0"/>
                <a:ea typeface="隶书" panose="02010509060101010101" charset="-122"/>
              </a:rPr>
              <a:t>域</a:t>
            </a:r>
            <a:r>
              <a:rPr kumimoji="1" lang="zh-CN" altLang="en-US" b="1">
                <a:solidFill>
                  <a:srgbClr val="FF0066"/>
                </a:solidFill>
                <a:effectLst/>
                <a:latin typeface="Arial" panose="020B0604020202020204" pitchFamily="34" charset="0"/>
                <a:ea typeface="宋体" panose="02010600030101010101" pitchFamily="2" charset="-122"/>
              </a:rPr>
              <a:t>（</a:t>
            </a:r>
            <a:r>
              <a:rPr kumimoji="1" lang="en-US" altLang="zh-CN" b="1">
                <a:solidFill>
                  <a:srgbClr val="FF0066"/>
                </a:solidFill>
                <a:effectLst/>
                <a:latin typeface="Arial" panose="020B0604020202020204" pitchFamily="34" charset="0"/>
                <a:ea typeface="宋体" panose="02010600030101010101" pitchFamily="2" charset="-122"/>
              </a:rPr>
              <a:t>filed</a:t>
            </a:r>
            <a:r>
              <a:rPr kumimoji="1" lang="zh-CN" altLang="en-US" b="1">
                <a:solidFill>
                  <a:srgbClr val="FF0066"/>
                </a:solidFill>
                <a:effectLst/>
                <a:latin typeface="Arial" panose="020B0604020202020204" pitchFamily="34" charset="0"/>
                <a:ea typeface="宋体" panose="02010600030101010101" pitchFamily="2" charset="-122"/>
              </a:rPr>
              <a:t>）</a:t>
            </a:r>
            <a:endParaRPr kumimoji="1" lang="en-US" altLang="zh-CN" b="1">
              <a:solidFill>
                <a:srgbClr val="FF0066"/>
              </a:solidFill>
              <a:effectLst/>
              <a:latin typeface="Arial" panose="020B0604020202020204" pitchFamily="34" charset="0"/>
              <a:ea typeface="宋体" panose="02010600030101010101" pitchFamily="2" charset="-122"/>
            </a:endParaRPr>
          </a:p>
        </p:txBody>
      </p:sp>
      <p:sp>
        <p:nvSpPr>
          <p:cNvPr id="281623" name="Text Box 23"/>
          <p:cNvSpPr txBox="1">
            <a:spLocks noChangeArrowheads="1"/>
          </p:cNvSpPr>
          <p:nvPr/>
        </p:nvSpPr>
        <p:spPr bwMode="auto">
          <a:xfrm>
            <a:off x="2987675" y="4935538"/>
            <a:ext cx="5976938" cy="1373187"/>
          </a:xfrm>
          <a:prstGeom prst="rect">
            <a:avLst/>
          </a:prstGeom>
          <a:solidFill>
            <a:srgbClr val="FFCC99"/>
          </a:solidFill>
          <a:ln w="9525">
            <a:noFill/>
            <a:miter lim="800000"/>
          </a:ln>
          <a:effectLst/>
        </p:spPr>
        <p:txBody>
          <a:bodyP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eaLnBrk="1" hangingPunct="1">
              <a:buClr>
                <a:schemeClr val="accent2"/>
              </a:buClr>
              <a:buFont typeface="Monotype Sorts" charset="2"/>
              <a:buNone/>
            </a:pPr>
            <a:r>
              <a:rPr kumimoji="1" lang="zh-CN" altLang="en-US" sz="2800" b="1">
                <a:solidFill>
                  <a:schemeClr val="accent2"/>
                </a:solidFill>
                <a:effectLst>
                  <a:outerShdw blurRad="38100" dist="38100" dir="2700000" algn="tl">
                    <a:srgbClr val="000000"/>
                  </a:outerShdw>
                </a:effectLst>
                <a:ea typeface="隶书" panose="02010509060101010101" charset="-122"/>
              </a:rPr>
              <a:t>结构体的定义只定义了数据的形式，即声明了一种复杂的数据类型，并未生成任何变量。</a:t>
            </a:r>
            <a:endParaRPr kumimoji="1" lang="zh-CN" altLang="en-US" sz="2800" b="1">
              <a:solidFill>
                <a:schemeClr val="accent2"/>
              </a:solidFill>
              <a:effectLst>
                <a:outerShdw blurRad="38100" dist="38100" dir="2700000" algn="tl">
                  <a:srgbClr val="000000"/>
                </a:outerShdw>
              </a:effectLst>
              <a:ea typeface="隶书" panose="02010509060101010101" charset="-122"/>
            </a:endParaRPr>
          </a:p>
        </p:txBody>
      </p:sp>
      <p:sp>
        <p:nvSpPr>
          <p:cNvPr id="281624" name="Rectangle 24"/>
          <p:cNvSpPr>
            <a:spLocks noChangeArrowheads="1"/>
          </p:cNvSpPr>
          <p:nvPr/>
        </p:nvSpPr>
        <p:spPr bwMode="auto">
          <a:xfrm>
            <a:off x="681038" y="333375"/>
            <a:ext cx="7797800" cy="839788"/>
          </a:xfrm>
          <a:prstGeom prst="rect">
            <a:avLst/>
          </a:prstGeom>
          <a:noFill/>
          <a:ln w="9525">
            <a:noFill/>
            <a:miter lim="800000"/>
          </a:ln>
          <a:effectLst>
            <a:outerShdw dist="35921" dir="2700000" algn="ctr" rotWithShape="0">
              <a:schemeClr val="tx1"/>
            </a:outerShdw>
          </a:effectLst>
        </p:spPr>
        <p:txBody>
          <a:bodyPr lIns="92075" tIns="46037" rIns="92075" bIns="46037"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nSpc>
                <a:spcPct val="85000"/>
              </a:lnSpc>
            </a:pPr>
            <a:r>
              <a:rPr lang="zh-CN" altLang="en-US" sz="4000" b="1" i="1">
                <a:solidFill>
                  <a:schemeClr val="accent2"/>
                </a:solidFill>
                <a:effectLst>
                  <a:outerShdw blurRad="38100" dist="38100" dir="2700000" algn="tl">
                    <a:srgbClr val="C0C0C0"/>
                  </a:outerShdw>
                </a:effectLst>
                <a:ea typeface="黑体" panose="02010609060101010101" charset="-122"/>
              </a:rPr>
              <a:t>结构体的定义</a:t>
            </a:r>
            <a:endParaRPr lang="zh-CN" altLang="en-US" sz="4000" b="1" i="1">
              <a:solidFill>
                <a:schemeClr val="accent2"/>
              </a:solidFill>
              <a:effectLst>
                <a:outerShdw blurRad="38100" dist="38100" dir="2700000" algn="tl">
                  <a:srgbClr val="C0C0C0"/>
                </a:outerShdw>
              </a:effectLst>
              <a:ea typeface="黑体" panose="02010609060101010101" charset="-122"/>
            </a:endParaRPr>
          </a:p>
        </p:txBody>
      </p:sp>
      <p:sp>
        <p:nvSpPr>
          <p:cNvPr id="3" name="幻灯片编号占位符 2"/>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81619"/>
                                        </p:tgtEl>
                                        <p:attrNameLst>
                                          <p:attrName>style.visibility</p:attrName>
                                        </p:attrNameLst>
                                      </p:cBhvr>
                                      <p:to>
                                        <p:strVal val="visible"/>
                                      </p:to>
                                    </p:set>
                                    <p:animEffect transition="in" filter="barn(outVertical)">
                                      <p:cBhvr>
                                        <p:cTn id="12" dur="500"/>
                                        <p:tgtEl>
                                          <p:spTgt spid="2816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81620"/>
                                        </p:tgtEl>
                                        <p:attrNameLst>
                                          <p:attrName>style.visibility</p:attrName>
                                        </p:attrNameLst>
                                      </p:cBhvr>
                                      <p:to>
                                        <p:strVal val="visible"/>
                                      </p:to>
                                    </p:set>
                                    <p:animEffect transition="in" filter="barn(outVertical)">
                                      <p:cBhvr>
                                        <p:cTn id="17" dur="500"/>
                                        <p:tgtEl>
                                          <p:spTgt spid="281620"/>
                                        </p:tgtEl>
                                      </p:cBhvr>
                                    </p:animEffect>
                                  </p:childTnLst>
                                </p:cTn>
                              </p:par>
                            </p:childTnLst>
                          </p:cTn>
                        </p:par>
                        <p:par>
                          <p:cTn id="18" fill="hold">
                            <p:stCondLst>
                              <p:cond delay="500"/>
                            </p:stCondLst>
                            <p:childTnLst>
                              <p:par>
                                <p:cTn id="19" presetID="16" presetClass="entr" presetSubtype="37" fill="hold" grpId="0" nodeType="afterEffect">
                                  <p:stCondLst>
                                    <p:cond delay="0"/>
                                  </p:stCondLst>
                                  <p:childTnLst>
                                    <p:set>
                                      <p:cBhvr>
                                        <p:cTn id="20" dur="1" fill="hold">
                                          <p:stCondLst>
                                            <p:cond delay="0"/>
                                          </p:stCondLst>
                                        </p:cTn>
                                        <p:tgtEl>
                                          <p:spTgt spid="281621"/>
                                        </p:tgtEl>
                                        <p:attrNameLst>
                                          <p:attrName>style.visibility</p:attrName>
                                        </p:attrNameLst>
                                      </p:cBhvr>
                                      <p:to>
                                        <p:strVal val="visible"/>
                                      </p:to>
                                    </p:set>
                                    <p:animEffect transition="in" filter="barn(outVertical)">
                                      <p:cBhvr>
                                        <p:cTn id="21" dur="500"/>
                                        <p:tgtEl>
                                          <p:spTgt spid="281621"/>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281618"/>
                                        </p:tgtEl>
                                        <p:attrNameLst>
                                          <p:attrName>style.visibility</p:attrName>
                                        </p:attrNameLst>
                                      </p:cBhvr>
                                      <p:to>
                                        <p:strVal val="visible"/>
                                      </p:to>
                                    </p:set>
                                    <p:animEffect transition="in" filter="barn(outVertical)">
                                      <p:cBhvr>
                                        <p:cTn id="26" dur="500"/>
                                        <p:tgtEl>
                                          <p:spTgt spid="281618"/>
                                        </p:tgtEl>
                                      </p:cBhvr>
                                    </p:animEffect>
                                  </p:childTnLst>
                                </p:cTn>
                              </p:par>
                            </p:childTnLst>
                          </p:cTn>
                        </p:par>
                      </p:childTnLst>
                    </p:cTn>
                  </p:par>
                  <p:par>
                    <p:cTn id="27" fill="hold">
                      <p:stCondLst>
                        <p:cond delay="indefinite"/>
                      </p:stCondLst>
                      <p:childTnLst>
                        <p:par>
                          <p:cTn id="28" fill="hold">
                            <p:stCondLst>
                              <p:cond delay="0"/>
                            </p:stCondLst>
                            <p:childTnLst>
                              <p:par>
                                <p:cTn id="29" presetID="24" presetClass="entr" presetSubtype="0" fill="hold" grpId="0" nodeType="clickEffect">
                                  <p:stCondLst>
                                    <p:cond delay="0"/>
                                  </p:stCondLst>
                                  <p:childTnLst>
                                    <p:set>
                                      <p:cBhvr>
                                        <p:cTn id="30" dur="1" fill="hold">
                                          <p:stCondLst>
                                            <p:cond delay="499"/>
                                          </p:stCondLst>
                                        </p:cTn>
                                        <p:tgtEl>
                                          <p:spTgt spid="281622"/>
                                        </p:tgtEl>
                                        <p:attrNameLst>
                                          <p:attrName>style.visibility</p:attrName>
                                        </p:attrNameLst>
                                      </p:cBhvr>
                                      <p:to>
                                        <p:strVal val="visible"/>
                                      </p:to>
                                    </p:set>
                                    <p:anim to="" calcmode="lin" valueType="num">
                                      <p:cBhvr>
                                        <p:cTn id="31" dur="1" fill="hold"/>
                                        <p:tgtEl>
                                          <p:spTgt spid="281622"/>
                                        </p:tgtEl>
                                      </p:cBhvr>
                                    </p:anim>
                                  </p:childTnLst>
                                </p:cTn>
                              </p:par>
                            </p:childTnLst>
                          </p:cTn>
                        </p:par>
                      </p:childTnLst>
                    </p:cTn>
                  </p:par>
                  <p:par>
                    <p:cTn id="32" fill="hold">
                      <p:stCondLst>
                        <p:cond delay="indefinite"/>
                      </p:stCondLst>
                      <p:childTnLst>
                        <p:par>
                          <p:cTn id="33" fill="hold">
                            <p:stCondLst>
                              <p:cond delay="0"/>
                            </p:stCondLst>
                            <p:childTnLst>
                              <p:par>
                                <p:cTn id="34" presetID="2" presetClass="entr" presetSubtype="3" fill="hold" grpId="0" nodeType="clickEffect">
                                  <p:stCondLst>
                                    <p:cond delay="0"/>
                                  </p:stCondLst>
                                  <p:childTnLst>
                                    <p:set>
                                      <p:cBhvr>
                                        <p:cTn id="35" dur="1" fill="hold">
                                          <p:stCondLst>
                                            <p:cond delay="0"/>
                                          </p:stCondLst>
                                        </p:cTn>
                                        <p:tgtEl>
                                          <p:spTgt spid="281623"/>
                                        </p:tgtEl>
                                        <p:attrNameLst>
                                          <p:attrName>style.visibility</p:attrName>
                                        </p:attrNameLst>
                                      </p:cBhvr>
                                      <p:to>
                                        <p:strVal val="visible"/>
                                      </p:to>
                                    </p:set>
                                    <p:anim calcmode="lin" valueType="num">
                                      <p:cBhvr additive="base">
                                        <p:cTn id="36" dur="500" fill="hold"/>
                                        <p:tgtEl>
                                          <p:spTgt spid="281623"/>
                                        </p:tgtEl>
                                        <p:attrNameLst>
                                          <p:attrName>ppt_x</p:attrName>
                                        </p:attrNameLst>
                                      </p:cBhvr>
                                      <p:tavLst>
                                        <p:tav tm="0">
                                          <p:val>
                                            <p:strVal val="1+#ppt_w/2"/>
                                          </p:val>
                                        </p:tav>
                                        <p:tav tm="100000">
                                          <p:val>
                                            <p:strVal val="#ppt_x"/>
                                          </p:val>
                                        </p:tav>
                                      </p:tavLst>
                                    </p:anim>
                                    <p:anim calcmode="lin" valueType="num">
                                      <p:cBhvr additive="base">
                                        <p:cTn id="37" dur="500" fill="hold"/>
                                        <p:tgtEl>
                                          <p:spTgt spid="2816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8" grpId="0" autoUpdateAnimBg="0"/>
      <p:bldP spid="281619" grpId="0" autoUpdateAnimBg="0"/>
      <p:bldP spid="281620" grpId="0" autoUpdateAnimBg="0"/>
      <p:bldP spid="281621" grpId="0" autoUpdateAnimBg="0"/>
      <p:bldP spid="281622" grpId="0" autoUpdateAnimBg="0"/>
      <p:bldP spid="2816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Text Box 3"/>
          <p:cNvSpPr txBox="1">
            <a:spLocks noChangeArrowheads="1"/>
          </p:cNvSpPr>
          <p:nvPr/>
        </p:nvSpPr>
        <p:spPr bwMode="auto">
          <a:xfrm>
            <a:off x="468313" y="1109663"/>
            <a:ext cx="553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eaLnBrk="1" hangingPunct="1">
              <a:buClr>
                <a:schemeClr val="accent2"/>
              </a:buClr>
              <a:buFont typeface="Monotype Sorts" charset="2"/>
              <a:buChar char="_"/>
            </a:pPr>
            <a:r>
              <a:rPr kumimoji="1" lang="zh-CN" altLang="en-US" sz="2800" b="1">
                <a:effectLst/>
                <a:ea typeface="隶书" panose="02010509060101010101" charset="-122"/>
              </a:rPr>
              <a:t>先定义结构体类型再定义变量名</a:t>
            </a:r>
            <a:endParaRPr kumimoji="1" lang="zh-CN" altLang="en-US" sz="2800" b="1">
              <a:effectLst/>
              <a:ea typeface="隶书" panose="02010509060101010101" charset="-122"/>
            </a:endParaRPr>
          </a:p>
        </p:txBody>
      </p:sp>
      <p:sp>
        <p:nvSpPr>
          <p:cNvPr id="282628" name="Rectangle 4"/>
          <p:cNvSpPr>
            <a:spLocks noChangeArrowheads="1"/>
          </p:cNvSpPr>
          <p:nvPr/>
        </p:nvSpPr>
        <p:spPr bwMode="auto">
          <a:xfrm>
            <a:off x="468313" y="2357438"/>
            <a:ext cx="4845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eaLnBrk="1" hangingPunct="1">
              <a:buClr>
                <a:schemeClr val="accent2"/>
              </a:buClr>
              <a:buFont typeface="Monotype Sorts" charset="2"/>
              <a:buChar char="_"/>
            </a:pPr>
            <a:r>
              <a:rPr kumimoji="1" lang="zh-CN" altLang="en-US" sz="2800" b="1">
                <a:effectLst/>
                <a:ea typeface="隶书" panose="02010509060101010101" charset="-122"/>
              </a:rPr>
              <a:t>在定义类型的同时定义变量</a:t>
            </a:r>
            <a:endParaRPr kumimoji="1" lang="zh-CN" altLang="en-US" sz="2800" b="1">
              <a:effectLst/>
              <a:ea typeface="隶书" panose="02010509060101010101" charset="-122"/>
            </a:endParaRPr>
          </a:p>
        </p:txBody>
      </p:sp>
      <p:sp>
        <p:nvSpPr>
          <p:cNvPr id="282629" name="Rectangle 5"/>
          <p:cNvSpPr>
            <a:spLocks noChangeArrowheads="1"/>
          </p:cNvSpPr>
          <p:nvPr/>
        </p:nvSpPr>
        <p:spPr bwMode="auto">
          <a:xfrm>
            <a:off x="539750" y="5749925"/>
            <a:ext cx="7181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eaLnBrk="1" hangingPunct="1">
              <a:buClr>
                <a:schemeClr val="accent2"/>
              </a:buClr>
              <a:buFont typeface="Monotype Sorts" charset="2"/>
              <a:buChar char="_"/>
            </a:pPr>
            <a:r>
              <a:rPr kumimoji="1" lang="zh-CN" altLang="en-US" sz="2800" b="1">
                <a:effectLst/>
                <a:ea typeface="隶书" panose="02010509060101010101" charset="-122"/>
              </a:rPr>
              <a:t>直接定义结构体变量（不出现结构体名）</a:t>
            </a:r>
            <a:endParaRPr kumimoji="1" lang="zh-CN" altLang="en-US" sz="2800" b="1">
              <a:effectLst/>
              <a:ea typeface="隶书" panose="02010509060101010101" charset="-122"/>
            </a:endParaRPr>
          </a:p>
        </p:txBody>
      </p:sp>
      <p:sp>
        <p:nvSpPr>
          <p:cNvPr id="282630" name="Text Box 6"/>
          <p:cNvSpPr txBox="1">
            <a:spLocks noChangeArrowheads="1"/>
          </p:cNvSpPr>
          <p:nvPr/>
        </p:nvSpPr>
        <p:spPr bwMode="auto">
          <a:xfrm>
            <a:off x="971842" y="1616075"/>
            <a:ext cx="66367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kumimoji="1" lang="en-US" altLang="zh-CN" b="1" dirty="0" err="1">
                <a:solidFill>
                  <a:srgbClr val="3366FF"/>
                </a:solidFill>
                <a:effectLst/>
                <a:latin typeface="Courier New" panose="02070309020205020404" charset="0"/>
                <a:ea typeface="宋体" panose="02010600030101010101" pitchFamily="2" charset="-122"/>
              </a:rPr>
              <a:t>struct</a:t>
            </a:r>
            <a:r>
              <a:rPr kumimoji="1" lang="en-US" altLang="zh-CN" b="1" dirty="0">
                <a:solidFill>
                  <a:srgbClr val="FF0066"/>
                </a:solidFill>
                <a:effectLst/>
                <a:latin typeface="Courier New" panose="02070309020205020404" charset="0"/>
                <a:ea typeface="宋体" panose="02010600030101010101" pitchFamily="2" charset="-122"/>
              </a:rPr>
              <a:t> student</a:t>
            </a:r>
            <a:r>
              <a:rPr kumimoji="1" lang="en-US" altLang="zh-CN" b="1" dirty="0">
                <a:solidFill>
                  <a:schemeClr val="tx2"/>
                </a:solidFill>
                <a:effectLst/>
                <a:latin typeface="Courier New" panose="02070309020205020404" charset="0"/>
                <a:ea typeface="宋体" panose="02010600030101010101" pitchFamily="2" charset="-122"/>
              </a:rPr>
              <a:t>   student1,student2;</a:t>
            </a:r>
            <a:endParaRPr kumimoji="1" lang="en-US" altLang="zh-CN" b="1" dirty="0">
              <a:solidFill>
                <a:schemeClr val="tx2"/>
              </a:solidFill>
              <a:effectLst/>
              <a:latin typeface="Courier New" panose="02070309020205020404" charset="0"/>
              <a:ea typeface="宋体" panose="02010600030101010101" pitchFamily="2" charset="-122"/>
            </a:endParaRPr>
          </a:p>
          <a:p>
            <a:pPr eaLnBrk="1" hangingPunct="1"/>
            <a:endParaRPr kumimoji="1" lang="en-US" altLang="zh-CN" b="1" dirty="0">
              <a:solidFill>
                <a:schemeClr val="tx2"/>
              </a:solidFill>
              <a:effectLst/>
              <a:latin typeface="Courier New" panose="02070309020205020404" charset="0"/>
              <a:ea typeface="宋体" panose="02010600030101010101" pitchFamily="2" charset="-122"/>
            </a:endParaRPr>
          </a:p>
        </p:txBody>
      </p:sp>
      <p:sp>
        <p:nvSpPr>
          <p:cNvPr id="282631" name="Text Box 7"/>
          <p:cNvSpPr txBox="1">
            <a:spLocks noChangeArrowheads="1"/>
          </p:cNvSpPr>
          <p:nvPr/>
        </p:nvSpPr>
        <p:spPr bwMode="auto">
          <a:xfrm>
            <a:off x="900113" y="2870200"/>
            <a:ext cx="3232150" cy="2835275"/>
          </a:xfrm>
          <a:prstGeom prst="rect">
            <a:avLst/>
          </a:prstGeom>
          <a:noFill/>
          <a:ln w="9525">
            <a:noFill/>
            <a:miter lim="800000"/>
          </a:ln>
          <a:effectLst/>
        </p:spPr>
        <p:txBody>
          <a:bodyPr wrap="none">
            <a:spAutoFit/>
          </a:bodyPr>
          <a:lstStyle/>
          <a:p>
            <a:pPr algn="l" eaLnBrk="1" hangingPunct="1">
              <a:defRPr/>
            </a:pPr>
            <a:r>
              <a:rPr kumimoji="1" lang="en-US" altLang="zh-CN" sz="2000" b="1">
                <a:solidFill>
                  <a:srgbClr val="3366FF"/>
                </a:solidFill>
                <a:effectLst>
                  <a:outerShdw blurRad="38100" dist="38100" dir="2700000" algn="tl">
                    <a:srgbClr val="C0C0C0"/>
                  </a:outerShdw>
                </a:effectLst>
                <a:latin typeface="Courier New" panose="02070309020205020404" charset="0"/>
                <a:ea typeface="宋体" panose="02010600030101010101" pitchFamily="2" charset="-122"/>
              </a:rPr>
              <a:t>struct</a:t>
            </a:r>
            <a:r>
              <a:rPr kumimoji="1" lang="en-US" altLang="zh-CN" sz="2000" b="1">
                <a:solidFill>
                  <a:srgbClr val="FF0066"/>
                </a:solidFill>
                <a:effectLst>
                  <a:outerShdw blurRad="38100" dist="38100" dir="2700000" algn="tl">
                    <a:srgbClr val="C0C0C0"/>
                  </a:outerShdw>
                </a:effectLst>
                <a:latin typeface="Courier New" panose="02070309020205020404" charset="0"/>
                <a:ea typeface="宋体" panose="02010600030101010101" pitchFamily="2" charset="-122"/>
              </a:rPr>
              <a:t> student</a:t>
            </a:r>
            <a:endParaRPr kumimoji="1" lang="en-US" altLang="zh-CN" sz="2000" b="1">
              <a:solidFill>
                <a:srgbClr val="FF0066"/>
              </a:solidFill>
              <a:effectLst>
                <a:outerShdw blurRad="38100" dist="38100" dir="2700000" algn="tl">
                  <a:srgbClr val="C0C0C0"/>
                </a:outerShdw>
              </a:effectLst>
              <a:latin typeface="Courier New" panose="02070309020205020404" charset="0"/>
              <a:ea typeface="宋体" panose="02010600030101010101" pitchFamily="2" charset="-122"/>
            </a:endParaRPr>
          </a:p>
          <a:p>
            <a:pPr algn="l" eaLnBrk="1" hangingPunct="1">
              <a:defRPr/>
            </a:pP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a:t>
            </a:r>
            <a:endPar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endParaRPr>
          </a:p>
          <a:p>
            <a:pPr algn="l" eaLnBrk="1" hangingPunct="1">
              <a:defRPr/>
            </a:pP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a:t>
            </a:r>
            <a:r>
              <a:rPr kumimoji="1" lang="en-US" altLang="zh-CN" sz="2000" b="1">
                <a:solidFill>
                  <a:srgbClr val="3366FF"/>
                </a:solidFill>
                <a:effectLst>
                  <a:outerShdw blurRad="38100" dist="38100" dir="2700000" algn="tl">
                    <a:srgbClr val="C0C0C0"/>
                  </a:outerShdw>
                </a:effectLst>
                <a:latin typeface="Courier New" panose="02070309020205020404" charset="0"/>
                <a:ea typeface="宋体" panose="02010600030101010101" pitchFamily="2" charset="-122"/>
              </a:rPr>
              <a:t>int</a:t>
            </a: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num;</a:t>
            </a:r>
            <a:endPar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endParaRPr>
          </a:p>
          <a:p>
            <a:pPr algn="l" eaLnBrk="1" hangingPunct="1">
              <a:defRPr/>
            </a:pP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a:t>
            </a:r>
            <a:r>
              <a:rPr kumimoji="1" lang="en-US" altLang="zh-CN" sz="2000" b="1">
                <a:solidFill>
                  <a:srgbClr val="3366FF"/>
                </a:solidFill>
                <a:effectLst>
                  <a:outerShdw blurRad="38100" dist="38100" dir="2700000" algn="tl">
                    <a:srgbClr val="C0C0C0"/>
                  </a:outerShdw>
                </a:effectLst>
                <a:latin typeface="Courier New" panose="02070309020205020404" charset="0"/>
                <a:ea typeface="宋体" panose="02010600030101010101" pitchFamily="2" charset="-122"/>
              </a:rPr>
              <a:t>char</a:t>
            </a: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name[20];</a:t>
            </a:r>
            <a:endPar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endParaRPr>
          </a:p>
          <a:p>
            <a:pPr algn="l" eaLnBrk="1" hangingPunct="1">
              <a:defRPr/>
            </a:pP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a:t>
            </a:r>
            <a:r>
              <a:rPr kumimoji="1" lang="en-US" altLang="zh-CN" sz="2000" b="1">
                <a:solidFill>
                  <a:srgbClr val="3366FF"/>
                </a:solidFill>
                <a:effectLst>
                  <a:outerShdw blurRad="38100" dist="38100" dir="2700000" algn="tl">
                    <a:srgbClr val="C0C0C0"/>
                  </a:outerShdw>
                </a:effectLst>
                <a:latin typeface="Courier New" panose="02070309020205020404" charset="0"/>
                <a:ea typeface="宋体" panose="02010600030101010101" pitchFamily="2" charset="-122"/>
              </a:rPr>
              <a:t>char</a:t>
            </a: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sex;</a:t>
            </a:r>
            <a:endPar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endParaRPr>
          </a:p>
          <a:p>
            <a:pPr algn="l" eaLnBrk="1" hangingPunct="1">
              <a:defRPr/>
            </a:pP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a:t>
            </a:r>
            <a:r>
              <a:rPr kumimoji="1" lang="en-US" altLang="zh-CN" sz="2000" b="1">
                <a:solidFill>
                  <a:srgbClr val="3366FF"/>
                </a:solidFill>
                <a:effectLst>
                  <a:outerShdw blurRad="38100" dist="38100" dir="2700000" algn="tl">
                    <a:srgbClr val="C0C0C0"/>
                  </a:outerShdw>
                </a:effectLst>
                <a:latin typeface="Courier New" panose="02070309020205020404" charset="0"/>
                <a:ea typeface="宋体" panose="02010600030101010101" pitchFamily="2" charset="-122"/>
              </a:rPr>
              <a:t>int</a:t>
            </a: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age;</a:t>
            </a:r>
            <a:endPar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endParaRPr>
          </a:p>
          <a:p>
            <a:pPr algn="l" eaLnBrk="1" hangingPunct="1">
              <a:defRPr/>
            </a:pP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a:t>
            </a:r>
            <a:r>
              <a:rPr kumimoji="1" lang="en-US" altLang="zh-CN" sz="2000" b="1">
                <a:solidFill>
                  <a:srgbClr val="3366FF"/>
                </a:solidFill>
                <a:effectLst>
                  <a:outerShdw blurRad="38100" dist="38100" dir="2700000" algn="tl">
                    <a:srgbClr val="C0C0C0"/>
                  </a:outerShdw>
                </a:effectLst>
                <a:latin typeface="Courier New" panose="02070309020205020404" charset="0"/>
                <a:ea typeface="宋体" panose="02010600030101010101" pitchFamily="2" charset="-122"/>
              </a:rPr>
              <a:t>float</a:t>
            </a: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score;</a:t>
            </a:r>
            <a:endPar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endParaRPr>
          </a:p>
          <a:p>
            <a:pPr algn="l" eaLnBrk="1" hangingPunct="1">
              <a:defRPr/>
            </a:pP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a:t>
            </a:r>
            <a:r>
              <a:rPr kumimoji="1" lang="en-US" altLang="zh-CN" sz="2000" b="1">
                <a:solidFill>
                  <a:srgbClr val="3366FF"/>
                </a:solidFill>
                <a:effectLst>
                  <a:outerShdw blurRad="38100" dist="38100" dir="2700000" algn="tl">
                    <a:srgbClr val="C0C0C0"/>
                  </a:outerShdw>
                </a:effectLst>
                <a:latin typeface="Courier New" panose="02070309020205020404" charset="0"/>
                <a:ea typeface="宋体" panose="02010600030101010101" pitchFamily="2" charset="-122"/>
              </a:rPr>
              <a:t>char</a:t>
            </a: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addr[30];</a:t>
            </a:r>
            <a:endPar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endParaRPr>
          </a:p>
          <a:p>
            <a:pPr algn="l" eaLnBrk="1" hangingPunct="1">
              <a:defRPr/>
            </a:pP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a:t>
            </a:r>
            <a:r>
              <a:rPr kumimoji="1" lang="en-US" altLang="zh-CN" sz="2000" b="1">
                <a:solidFill>
                  <a:srgbClr val="FF0066"/>
                </a:solidFill>
                <a:effectLst>
                  <a:outerShdw blurRad="38100" dist="38100" dir="2700000" algn="tl">
                    <a:srgbClr val="C0C0C0"/>
                  </a:outerShdw>
                </a:effectLst>
                <a:latin typeface="Courier New" panose="02070309020205020404" charset="0"/>
                <a:ea typeface="宋体" panose="02010600030101010101" pitchFamily="2" charset="-122"/>
              </a:rPr>
              <a:t>student1,student2;</a:t>
            </a:r>
            <a:endPar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endParaRPr>
          </a:p>
        </p:txBody>
      </p:sp>
      <p:sp>
        <p:nvSpPr>
          <p:cNvPr id="282632" name="Text Box 8"/>
          <p:cNvSpPr txBox="1">
            <a:spLocks noChangeArrowheads="1"/>
          </p:cNvSpPr>
          <p:nvPr/>
        </p:nvSpPr>
        <p:spPr bwMode="auto">
          <a:xfrm>
            <a:off x="5305425" y="2894013"/>
            <a:ext cx="3232150" cy="2835275"/>
          </a:xfrm>
          <a:prstGeom prst="rect">
            <a:avLst/>
          </a:prstGeom>
          <a:noFill/>
          <a:ln w="9525">
            <a:noFill/>
            <a:miter lim="800000"/>
          </a:ln>
          <a:effectLst/>
        </p:spPr>
        <p:txBody>
          <a:bodyPr wrap="none">
            <a:spAutoFit/>
          </a:bodyPr>
          <a:lstStyle/>
          <a:p>
            <a:pPr algn="l" eaLnBrk="1" hangingPunct="1">
              <a:defRPr/>
            </a:pPr>
            <a:r>
              <a:rPr kumimoji="1" lang="en-US" altLang="zh-CN" sz="2000" b="1">
                <a:solidFill>
                  <a:srgbClr val="3366FF"/>
                </a:solidFill>
                <a:effectLst>
                  <a:outerShdw blurRad="38100" dist="38100" dir="2700000" algn="tl">
                    <a:srgbClr val="C0C0C0"/>
                  </a:outerShdw>
                </a:effectLst>
                <a:latin typeface="Courier New" panose="02070309020205020404" charset="0"/>
                <a:ea typeface="宋体" panose="02010600030101010101" pitchFamily="2" charset="-122"/>
              </a:rPr>
              <a:t>struct</a:t>
            </a: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a:t>
            </a:r>
            <a:endParaRPr kumimoji="1" lang="en-US" altLang="zh-CN" sz="2000" b="1">
              <a:solidFill>
                <a:srgbClr val="FF0066"/>
              </a:solidFill>
              <a:effectLst>
                <a:outerShdw blurRad="38100" dist="38100" dir="2700000" algn="tl">
                  <a:srgbClr val="C0C0C0"/>
                </a:outerShdw>
              </a:effectLst>
              <a:latin typeface="Courier New" panose="02070309020205020404" charset="0"/>
              <a:ea typeface="宋体" panose="02010600030101010101" pitchFamily="2" charset="-122"/>
            </a:endParaRPr>
          </a:p>
          <a:p>
            <a:pPr algn="l" eaLnBrk="1" hangingPunct="1">
              <a:defRPr/>
            </a:pP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a:t>
            </a:r>
            <a:endPar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endParaRPr>
          </a:p>
          <a:p>
            <a:pPr algn="l" eaLnBrk="1" hangingPunct="1">
              <a:defRPr/>
            </a:pP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int    num;</a:t>
            </a:r>
            <a:endPar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endParaRPr>
          </a:p>
          <a:p>
            <a:pPr algn="l" eaLnBrk="1" hangingPunct="1">
              <a:defRPr/>
            </a:pP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a:t>
            </a:r>
            <a:r>
              <a:rPr kumimoji="1" lang="en-US" altLang="zh-CN" sz="2000" b="1">
                <a:solidFill>
                  <a:srgbClr val="3366FF"/>
                </a:solidFill>
                <a:effectLst>
                  <a:outerShdw blurRad="38100" dist="38100" dir="2700000" algn="tl">
                    <a:srgbClr val="C0C0C0"/>
                  </a:outerShdw>
                </a:effectLst>
                <a:latin typeface="Courier New" panose="02070309020205020404" charset="0"/>
                <a:ea typeface="宋体" panose="02010600030101010101" pitchFamily="2" charset="-122"/>
              </a:rPr>
              <a:t>char</a:t>
            </a: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name[20];</a:t>
            </a:r>
            <a:endPar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endParaRPr>
          </a:p>
          <a:p>
            <a:pPr algn="l" eaLnBrk="1" hangingPunct="1">
              <a:defRPr/>
            </a:pP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a:t>
            </a:r>
            <a:r>
              <a:rPr kumimoji="1" lang="en-US" altLang="zh-CN" sz="2000" b="1">
                <a:solidFill>
                  <a:srgbClr val="3366FF"/>
                </a:solidFill>
                <a:effectLst>
                  <a:outerShdw blurRad="38100" dist="38100" dir="2700000" algn="tl">
                    <a:srgbClr val="C0C0C0"/>
                  </a:outerShdw>
                </a:effectLst>
                <a:latin typeface="Courier New" panose="02070309020205020404" charset="0"/>
                <a:ea typeface="宋体" panose="02010600030101010101" pitchFamily="2" charset="-122"/>
              </a:rPr>
              <a:t>char</a:t>
            </a: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sex;</a:t>
            </a:r>
            <a:endPar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endParaRPr>
          </a:p>
          <a:p>
            <a:pPr algn="l" eaLnBrk="1" hangingPunct="1">
              <a:defRPr/>
            </a:pP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a:t>
            </a:r>
            <a:r>
              <a:rPr kumimoji="1" lang="en-US" altLang="zh-CN" sz="2000" b="1">
                <a:solidFill>
                  <a:srgbClr val="3366FF"/>
                </a:solidFill>
                <a:effectLst>
                  <a:outerShdw blurRad="38100" dist="38100" dir="2700000" algn="tl">
                    <a:srgbClr val="C0C0C0"/>
                  </a:outerShdw>
                </a:effectLst>
                <a:latin typeface="Courier New" panose="02070309020205020404" charset="0"/>
                <a:ea typeface="宋体" panose="02010600030101010101" pitchFamily="2" charset="-122"/>
              </a:rPr>
              <a:t>int</a:t>
            </a: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age;</a:t>
            </a:r>
            <a:endPar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endParaRPr>
          </a:p>
          <a:p>
            <a:pPr algn="l" eaLnBrk="1" hangingPunct="1">
              <a:defRPr/>
            </a:pP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a:t>
            </a:r>
            <a:r>
              <a:rPr kumimoji="1" lang="en-US" altLang="zh-CN" sz="2000" b="1">
                <a:solidFill>
                  <a:srgbClr val="3366FF"/>
                </a:solidFill>
                <a:effectLst>
                  <a:outerShdw blurRad="38100" dist="38100" dir="2700000" algn="tl">
                    <a:srgbClr val="C0C0C0"/>
                  </a:outerShdw>
                </a:effectLst>
                <a:latin typeface="Courier New" panose="02070309020205020404" charset="0"/>
                <a:ea typeface="宋体" panose="02010600030101010101" pitchFamily="2" charset="-122"/>
              </a:rPr>
              <a:t>float</a:t>
            </a: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score;</a:t>
            </a:r>
            <a:endPar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endParaRPr>
          </a:p>
          <a:p>
            <a:pPr algn="l" eaLnBrk="1" hangingPunct="1">
              <a:defRPr/>
            </a:pP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a:t>
            </a:r>
            <a:r>
              <a:rPr kumimoji="1" lang="en-US" altLang="zh-CN" sz="2000" b="1">
                <a:solidFill>
                  <a:srgbClr val="3366FF"/>
                </a:solidFill>
                <a:effectLst>
                  <a:outerShdw blurRad="38100" dist="38100" dir="2700000" algn="tl">
                    <a:srgbClr val="C0C0C0"/>
                  </a:outerShdw>
                </a:effectLst>
                <a:latin typeface="Courier New" panose="02070309020205020404" charset="0"/>
                <a:ea typeface="宋体" panose="02010600030101010101" pitchFamily="2" charset="-122"/>
              </a:rPr>
              <a:t>char</a:t>
            </a: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addr[30];</a:t>
            </a:r>
            <a:endPar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endParaRPr>
          </a:p>
          <a:p>
            <a:pPr algn="l" eaLnBrk="1" hangingPunct="1">
              <a:defRPr/>
            </a:pPr>
            <a:r>
              <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rPr>
              <a:t>} </a:t>
            </a:r>
            <a:r>
              <a:rPr kumimoji="1" lang="en-US" altLang="zh-CN" sz="2000" b="1">
                <a:solidFill>
                  <a:srgbClr val="FF0066"/>
                </a:solidFill>
                <a:effectLst>
                  <a:outerShdw blurRad="38100" dist="38100" dir="2700000" algn="tl">
                    <a:srgbClr val="C0C0C0"/>
                  </a:outerShdw>
                </a:effectLst>
                <a:latin typeface="Courier New" panose="02070309020205020404" charset="0"/>
                <a:ea typeface="宋体" panose="02010600030101010101" pitchFamily="2" charset="-122"/>
              </a:rPr>
              <a:t>student1,student2;</a:t>
            </a:r>
            <a:endParaRPr kumimoji="1" lang="en-US" altLang="zh-CN" sz="2000" b="1">
              <a:effectLst>
                <a:outerShdw blurRad="38100" dist="38100" dir="2700000" algn="tl">
                  <a:srgbClr val="C0C0C0"/>
                </a:outerShdw>
              </a:effectLst>
              <a:latin typeface="Courier New" panose="02070309020205020404" charset="0"/>
              <a:ea typeface="宋体" panose="02010600030101010101" pitchFamily="2" charset="-122"/>
            </a:endParaRPr>
          </a:p>
        </p:txBody>
      </p:sp>
      <p:sp>
        <p:nvSpPr>
          <p:cNvPr id="282633" name="Rectangle 9"/>
          <p:cNvSpPr>
            <a:spLocks noChangeArrowheads="1"/>
          </p:cNvSpPr>
          <p:nvPr/>
        </p:nvSpPr>
        <p:spPr bwMode="auto">
          <a:xfrm>
            <a:off x="681038" y="333375"/>
            <a:ext cx="7797800" cy="839788"/>
          </a:xfrm>
          <a:prstGeom prst="rect">
            <a:avLst/>
          </a:prstGeom>
          <a:noFill/>
          <a:ln w="9525">
            <a:noFill/>
            <a:miter lim="800000"/>
          </a:ln>
          <a:effectLst>
            <a:outerShdw dist="35921" dir="2700000" algn="ctr" rotWithShape="0">
              <a:schemeClr val="tx1"/>
            </a:outerShdw>
          </a:effectLst>
        </p:spPr>
        <p:txBody>
          <a:bodyPr lIns="92075" tIns="46037" rIns="92075" bIns="46037"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nSpc>
                <a:spcPct val="85000"/>
              </a:lnSpc>
            </a:pPr>
            <a:r>
              <a:rPr lang="zh-CN" altLang="en-US" sz="4000" b="1" i="1">
                <a:solidFill>
                  <a:schemeClr val="accent2"/>
                </a:solidFill>
                <a:effectLst>
                  <a:outerShdw blurRad="38100" dist="38100" dir="2700000" algn="tl">
                    <a:srgbClr val="C0C0C0"/>
                  </a:outerShdw>
                </a:effectLst>
                <a:ea typeface="黑体" panose="02010609060101010101" charset="-122"/>
              </a:rPr>
              <a:t>结构体变量的定义</a:t>
            </a:r>
            <a:endParaRPr lang="zh-CN" altLang="en-US" sz="4000" b="1" i="1">
              <a:solidFill>
                <a:schemeClr val="accent2"/>
              </a:solidFill>
              <a:effectLst>
                <a:outerShdw blurRad="38100" dist="38100" dir="2700000" algn="tl">
                  <a:srgbClr val="C0C0C0"/>
                </a:outerShdw>
              </a:effectLst>
              <a:ea typeface="黑体" panose="02010609060101010101" charset="-122"/>
            </a:endParaRPr>
          </a:p>
        </p:txBody>
      </p:sp>
      <p:sp>
        <p:nvSpPr>
          <p:cNvPr id="2" name="幻灯片编号占位符 1"/>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2627"/>
                                        </p:tgtEl>
                                        <p:attrNameLst>
                                          <p:attrName>style.visibility</p:attrName>
                                        </p:attrNameLst>
                                      </p:cBhvr>
                                      <p:to>
                                        <p:strVal val="visible"/>
                                      </p:to>
                                    </p:set>
                                    <p:animEffect transition="in" filter="box(out)">
                                      <p:cBhvr>
                                        <p:cTn id="7" dur="500"/>
                                        <p:tgtEl>
                                          <p:spTgt spid="2826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82630"/>
                                        </p:tgtEl>
                                        <p:attrNameLst>
                                          <p:attrName>style.visibility</p:attrName>
                                        </p:attrNameLst>
                                      </p:cBhvr>
                                      <p:to>
                                        <p:strVal val="visible"/>
                                      </p:to>
                                    </p:set>
                                    <p:animEffect transition="in" filter="box(out)">
                                      <p:cBhvr>
                                        <p:cTn id="12" dur="500"/>
                                        <p:tgtEl>
                                          <p:spTgt spid="28263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82628"/>
                                        </p:tgtEl>
                                        <p:attrNameLst>
                                          <p:attrName>style.visibility</p:attrName>
                                        </p:attrNameLst>
                                      </p:cBhvr>
                                      <p:to>
                                        <p:strVal val="visible"/>
                                      </p:to>
                                    </p:set>
                                    <p:animEffect transition="in" filter="box(out)">
                                      <p:cBhvr>
                                        <p:cTn id="17" dur="500"/>
                                        <p:tgtEl>
                                          <p:spTgt spid="28262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82631"/>
                                        </p:tgtEl>
                                        <p:attrNameLst>
                                          <p:attrName>style.visibility</p:attrName>
                                        </p:attrNameLst>
                                      </p:cBhvr>
                                      <p:to>
                                        <p:strVal val="visible"/>
                                      </p:to>
                                    </p:set>
                                    <p:animEffect transition="in" filter="box(out)">
                                      <p:cBhvr>
                                        <p:cTn id="22" dur="500"/>
                                        <p:tgtEl>
                                          <p:spTgt spid="28263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82629"/>
                                        </p:tgtEl>
                                        <p:attrNameLst>
                                          <p:attrName>style.visibility</p:attrName>
                                        </p:attrNameLst>
                                      </p:cBhvr>
                                      <p:to>
                                        <p:strVal val="visible"/>
                                      </p:to>
                                    </p:set>
                                    <p:animEffect transition="in" filter="box(out)">
                                      <p:cBhvr>
                                        <p:cTn id="27" dur="500"/>
                                        <p:tgtEl>
                                          <p:spTgt spid="28262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82632"/>
                                        </p:tgtEl>
                                        <p:attrNameLst>
                                          <p:attrName>style.visibility</p:attrName>
                                        </p:attrNameLst>
                                      </p:cBhvr>
                                      <p:to>
                                        <p:strVal val="visible"/>
                                      </p:to>
                                    </p:set>
                                    <p:animEffect transition="in" filter="box(out)">
                                      <p:cBhvr>
                                        <p:cTn id="32" dur="500"/>
                                        <p:tgtEl>
                                          <p:spTgt spid="282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autoUpdateAnimBg="0"/>
      <p:bldP spid="282628" grpId="0" autoUpdateAnimBg="0"/>
      <p:bldP spid="282629" grpId="0" autoUpdateAnimBg="0"/>
      <p:bldP spid="282630" grpId="0" autoUpdateAnimBg="0"/>
      <p:bldP spid="282631" grpId="0" autoUpdateAnimBg="0"/>
      <p:bldP spid="28263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525463" y="228600"/>
            <a:ext cx="8618537" cy="2971800"/>
          </a:xfrm>
          <a:prstGeom prst="rect">
            <a:avLst/>
          </a:prstGeom>
          <a:noFill/>
          <a:ln w="9525">
            <a:noFill/>
            <a:miter lim="800000"/>
          </a:ln>
          <a:effectLst/>
        </p:spPr>
        <p:txBody>
          <a:bodyPr/>
          <a:lstStyle>
            <a:lvl1pPr marL="342900" indent="-342900">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lvl="1" algn="l" eaLnBrk="1" hangingPunct="1">
              <a:spcBef>
                <a:spcPct val="20000"/>
              </a:spcBef>
              <a:buClr>
                <a:schemeClr val="hlink"/>
              </a:buClr>
              <a:buFont typeface="Wingdings" panose="05000000000000000000" pitchFamily="2" charset="2"/>
              <a:buChar char="«"/>
            </a:pPr>
            <a:r>
              <a:rPr lang="zh-CN" altLang="en-US" sz="2800">
                <a:effectLst>
                  <a:outerShdw blurRad="38100" dist="38100" dir="2700000" algn="tl">
                    <a:srgbClr val="C0C0C0"/>
                  </a:outerShdw>
                </a:effectLst>
                <a:ea typeface="隶书" panose="02010509060101010101" charset="-122"/>
              </a:rPr>
              <a:t>说明</a:t>
            </a:r>
            <a:endParaRPr lang="zh-CN" altLang="en-US" sz="2800">
              <a:effectLst>
                <a:outerShdw blurRad="38100" dist="38100" dir="2700000" algn="tl">
                  <a:srgbClr val="C0C0C0"/>
                </a:outerShdw>
              </a:effectLst>
              <a:ea typeface="隶书" panose="02010509060101010101" charset="-122"/>
            </a:endParaRPr>
          </a:p>
          <a:p>
            <a:pPr lvl="2" algn="l" eaLnBrk="1" hangingPunct="1">
              <a:spcBef>
                <a:spcPct val="20000"/>
              </a:spcBef>
              <a:buClr>
                <a:schemeClr val="accent2"/>
              </a:buClr>
              <a:buFont typeface="Wingdings" panose="05000000000000000000" pitchFamily="2" charset="2"/>
              <a:buChar char="v"/>
            </a:pPr>
            <a:r>
              <a:rPr lang="zh-CN" altLang="en-US">
                <a:effectLst>
                  <a:outerShdw blurRad="38100" dist="38100" dir="2700000" algn="tl">
                    <a:srgbClr val="C0C0C0"/>
                  </a:outerShdw>
                </a:effectLst>
                <a:ea typeface="隶书" panose="02010509060101010101" charset="-122"/>
              </a:rPr>
              <a:t>结构体类型与结构体变量概念不同</a:t>
            </a:r>
            <a:endParaRPr lang="zh-CN" altLang="en-US">
              <a:effectLst>
                <a:outerShdw blurRad="38100" dist="38100" dir="2700000" algn="tl">
                  <a:srgbClr val="C0C0C0"/>
                </a:outerShdw>
              </a:effectLst>
              <a:ea typeface="隶书" panose="02010509060101010101" charset="-122"/>
            </a:endParaRPr>
          </a:p>
          <a:p>
            <a:pPr lvl="3" algn="l" eaLnBrk="1" hangingPunct="1">
              <a:spcBef>
                <a:spcPct val="20000"/>
              </a:spcBef>
              <a:buClr>
                <a:srgbClr val="FFCC00"/>
              </a:buClr>
              <a:buFont typeface="Wingdings" panose="05000000000000000000" pitchFamily="2" charset="2"/>
              <a:buChar char="l"/>
            </a:pPr>
            <a:r>
              <a:rPr lang="zh-CN" altLang="en-US">
                <a:solidFill>
                  <a:schemeClr val="tx2"/>
                </a:solidFill>
                <a:effectLst>
                  <a:outerShdw blurRad="38100" dist="38100" dir="2700000" algn="tl">
                    <a:srgbClr val="C0C0C0"/>
                  </a:outerShdw>
                </a:effectLst>
                <a:ea typeface="隶书" panose="02010509060101010101" charset="-122"/>
              </a:rPr>
              <a:t>类型</a:t>
            </a:r>
            <a:r>
              <a:rPr lang="en-US" altLang="zh-CN">
                <a:solidFill>
                  <a:schemeClr val="tx2"/>
                </a:solidFill>
                <a:effectLst>
                  <a:outerShdw blurRad="38100" dist="38100" dir="2700000" algn="tl">
                    <a:srgbClr val="C0C0C0"/>
                  </a:outerShdw>
                </a:effectLst>
                <a:ea typeface="隶书" panose="02010509060101010101" charset="-122"/>
              </a:rPr>
              <a:t>:</a:t>
            </a:r>
            <a:r>
              <a:rPr lang="zh-CN" altLang="en-US">
                <a:solidFill>
                  <a:schemeClr val="tx2"/>
                </a:solidFill>
                <a:effectLst>
                  <a:outerShdw blurRad="38100" dist="38100" dir="2700000" algn="tl">
                    <a:srgbClr val="C0C0C0"/>
                  </a:outerShdw>
                </a:effectLst>
                <a:ea typeface="隶书" panose="02010509060101010101" charset="-122"/>
              </a:rPr>
              <a:t>不分配内存</a:t>
            </a:r>
            <a:r>
              <a:rPr lang="zh-CN" altLang="en-US">
                <a:effectLst>
                  <a:outerShdw blurRad="38100" dist="38100" dir="2700000" algn="tl">
                    <a:srgbClr val="C0C0C0"/>
                  </a:outerShdw>
                </a:effectLst>
                <a:ea typeface="隶书" panose="02010509060101010101" charset="-122"/>
              </a:rPr>
              <a:t>；                      </a:t>
            </a:r>
            <a:r>
              <a:rPr lang="zh-CN" altLang="en-US">
                <a:solidFill>
                  <a:schemeClr val="accent2"/>
                </a:solidFill>
                <a:effectLst>
                  <a:outerShdw blurRad="38100" dist="38100" dir="2700000" algn="tl">
                    <a:srgbClr val="C0C0C0"/>
                  </a:outerShdw>
                </a:effectLst>
                <a:ea typeface="隶书" panose="02010509060101010101" charset="-122"/>
              </a:rPr>
              <a:t>变量</a:t>
            </a:r>
            <a:r>
              <a:rPr lang="en-US" altLang="zh-CN">
                <a:solidFill>
                  <a:schemeClr val="accent2"/>
                </a:solidFill>
                <a:effectLst>
                  <a:outerShdw blurRad="38100" dist="38100" dir="2700000" algn="tl">
                    <a:srgbClr val="C0C0C0"/>
                  </a:outerShdw>
                </a:effectLst>
                <a:ea typeface="隶书" panose="02010509060101010101" charset="-122"/>
              </a:rPr>
              <a:t>:</a:t>
            </a:r>
            <a:r>
              <a:rPr lang="zh-CN" altLang="en-US">
                <a:solidFill>
                  <a:schemeClr val="accent2"/>
                </a:solidFill>
                <a:effectLst>
                  <a:outerShdw blurRad="38100" dist="38100" dir="2700000" algn="tl">
                    <a:srgbClr val="C0C0C0"/>
                  </a:outerShdw>
                </a:effectLst>
                <a:ea typeface="隶书" panose="02010509060101010101" charset="-122"/>
              </a:rPr>
              <a:t>分配内存</a:t>
            </a:r>
            <a:endParaRPr lang="zh-CN" altLang="en-US">
              <a:effectLst>
                <a:outerShdw blurRad="38100" dist="38100" dir="2700000" algn="tl">
                  <a:srgbClr val="C0C0C0"/>
                </a:outerShdw>
              </a:effectLst>
              <a:ea typeface="隶书" panose="02010509060101010101" charset="-122"/>
            </a:endParaRPr>
          </a:p>
          <a:p>
            <a:pPr lvl="3" algn="l" eaLnBrk="1" hangingPunct="1">
              <a:spcBef>
                <a:spcPct val="20000"/>
              </a:spcBef>
              <a:buClr>
                <a:srgbClr val="FFCC00"/>
              </a:buClr>
              <a:buFont typeface="Wingdings" panose="05000000000000000000" pitchFamily="2" charset="2"/>
              <a:buChar char="l"/>
            </a:pPr>
            <a:r>
              <a:rPr lang="zh-CN" altLang="en-US">
                <a:solidFill>
                  <a:schemeClr val="tx2"/>
                </a:solidFill>
                <a:effectLst>
                  <a:outerShdw blurRad="38100" dist="38100" dir="2700000" algn="tl">
                    <a:srgbClr val="C0C0C0"/>
                  </a:outerShdw>
                </a:effectLst>
                <a:ea typeface="隶书" panose="02010509060101010101" charset="-122"/>
              </a:rPr>
              <a:t>类型</a:t>
            </a:r>
            <a:r>
              <a:rPr lang="en-US" altLang="zh-CN">
                <a:solidFill>
                  <a:schemeClr val="tx2"/>
                </a:solidFill>
                <a:effectLst>
                  <a:outerShdw blurRad="38100" dist="38100" dir="2700000" algn="tl">
                    <a:srgbClr val="C0C0C0"/>
                  </a:outerShdw>
                </a:effectLst>
                <a:ea typeface="隶书" panose="02010509060101010101" charset="-122"/>
              </a:rPr>
              <a:t>:</a:t>
            </a:r>
            <a:r>
              <a:rPr lang="zh-CN" altLang="en-US">
                <a:solidFill>
                  <a:schemeClr val="tx2"/>
                </a:solidFill>
                <a:effectLst>
                  <a:outerShdw blurRad="38100" dist="38100" dir="2700000" algn="tl">
                    <a:srgbClr val="C0C0C0"/>
                  </a:outerShdw>
                </a:effectLst>
                <a:ea typeface="隶书" panose="02010509060101010101" charset="-122"/>
              </a:rPr>
              <a:t>不能赋值、存取、运算</a:t>
            </a:r>
            <a:r>
              <a:rPr lang="en-US" altLang="zh-CN">
                <a:effectLst>
                  <a:outerShdw blurRad="38100" dist="38100" dir="2700000" algn="tl">
                    <a:srgbClr val="C0C0C0"/>
                  </a:outerShdw>
                </a:effectLst>
                <a:ea typeface="隶书" panose="02010509060101010101" charset="-122"/>
              </a:rPr>
              <a:t>;     </a:t>
            </a:r>
            <a:r>
              <a:rPr lang="zh-CN" altLang="en-US">
                <a:solidFill>
                  <a:schemeClr val="accent2"/>
                </a:solidFill>
                <a:effectLst>
                  <a:outerShdw blurRad="38100" dist="38100" dir="2700000" algn="tl">
                    <a:srgbClr val="C0C0C0"/>
                  </a:outerShdw>
                </a:effectLst>
                <a:ea typeface="隶书" panose="02010509060101010101" charset="-122"/>
              </a:rPr>
              <a:t>变量</a:t>
            </a:r>
            <a:r>
              <a:rPr lang="en-US" altLang="zh-CN">
                <a:solidFill>
                  <a:schemeClr val="accent2"/>
                </a:solidFill>
                <a:effectLst>
                  <a:outerShdw blurRad="38100" dist="38100" dir="2700000" algn="tl">
                    <a:srgbClr val="C0C0C0"/>
                  </a:outerShdw>
                </a:effectLst>
                <a:ea typeface="隶书" panose="02010509060101010101" charset="-122"/>
              </a:rPr>
              <a:t>:</a:t>
            </a:r>
            <a:r>
              <a:rPr lang="zh-CN" altLang="en-US">
                <a:solidFill>
                  <a:schemeClr val="accent2"/>
                </a:solidFill>
                <a:effectLst>
                  <a:outerShdw blurRad="38100" dist="38100" dir="2700000" algn="tl">
                    <a:srgbClr val="C0C0C0"/>
                  </a:outerShdw>
                </a:effectLst>
                <a:ea typeface="隶书" panose="02010509060101010101" charset="-122"/>
              </a:rPr>
              <a:t>可以</a:t>
            </a:r>
            <a:endParaRPr lang="zh-CN" altLang="en-US">
              <a:solidFill>
                <a:schemeClr val="accent2"/>
              </a:solidFill>
              <a:effectLst>
                <a:outerShdw blurRad="38100" dist="38100" dir="2700000" algn="tl">
                  <a:srgbClr val="C0C0C0"/>
                </a:outerShdw>
              </a:effectLst>
              <a:ea typeface="隶书" panose="02010509060101010101" charset="-122"/>
            </a:endParaRPr>
          </a:p>
          <a:p>
            <a:pPr lvl="2" algn="l" eaLnBrk="1" hangingPunct="1">
              <a:spcBef>
                <a:spcPct val="20000"/>
              </a:spcBef>
              <a:buClr>
                <a:schemeClr val="accent2"/>
              </a:buClr>
              <a:buFont typeface="Wingdings" panose="05000000000000000000" pitchFamily="2" charset="2"/>
              <a:buChar char="v"/>
            </a:pPr>
            <a:r>
              <a:rPr lang="zh-CN" altLang="en-US">
                <a:effectLst>
                  <a:outerShdw blurRad="38100" dist="38100" dir="2700000" algn="tl">
                    <a:srgbClr val="C0C0C0"/>
                  </a:outerShdw>
                </a:effectLst>
                <a:ea typeface="隶书" panose="02010509060101010101" charset="-122"/>
              </a:rPr>
              <a:t>结构体可嵌套</a:t>
            </a:r>
            <a:endParaRPr lang="zh-CN" altLang="en-US">
              <a:effectLst>
                <a:outerShdw blurRad="38100" dist="38100" dir="2700000" algn="tl">
                  <a:srgbClr val="C0C0C0"/>
                </a:outerShdw>
              </a:effectLst>
              <a:ea typeface="隶书" panose="02010509060101010101" charset="-122"/>
            </a:endParaRPr>
          </a:p>
          <a:p>
            <a:pPr lvl="2" algn="l" eaLnBrk="1" hangingPunct="1">
              <a:spcBef>
                <a:spcPct val="20000"/>
              </a:spcBef>
              <a:buClr>
                <a:schemeClr val="accent2"/>
              </a:buClr>
              <a:buFont typeface="Wingdings" panose="05000000000000000000" pitchFamily="2" charset="2"/>
              <a:buChar char="v"/>
            </a:pPr>
            <a:r>
              <a:rPr lang="zh-CN" altLang="en-US">
                <a:effectLst>
                  <a:outerShdw blurRad="38100" dist="38100" dir="2700000" algn="tl">
                    <a:srgbClr val="C0C0C0"/>
                  </a:outerShdw>
                </a:effectLst>
                <a:ea typeface="隶书" panose="02010509060101010101" charset="-122"/>
              </a:rPr>
              <a:t>结构体成员名与程序中变量名可相同，不会混淆</a:t>
            </a:r>
            <a:endParaRPr lang="zh-CN" altLang="en-US">
              <a:effectLst>
                <a:outerShdw blurRad="38100" dist="38100" dir="2700000" algn="tl">
                  <a:srgbClr val="C0C0C0"/>
                </a:outerShdw>
              </a:effectLst>
              <a:ea typeface="隶书" panose="02010509060101010101" charset="-122"/>
            </a:endParaRPr>
          </a:p>
        </p:txBody>
      </p:sp>
      <p:grpSp>
        <p:nvGrpSpPr>
          <p:cNvPr id="2" name="Group 44"/>
          <p:cNvGrpSpPr/>
          <p:nvPr/>
        </p:nvGrpSpPr>
        <p:grpSpPr bwMode="auto">
          <a:xfrm>
            <a:off x="609600" y="2743200"/>
            <a:ext cx="7543800" cy="3781425"/>
            <a:chOff x="384" y="1728"/>
            <a:chExt cx="4752" cy="2382"/>
          </a:xfrm>
        </p:grpSpPr>
        <p:sp>
          <p:nvSpPr>
            <p:cNvPr id="17420" name="Text Box 12"/>
            <p:cNvSpPr txBox="1">
              <a:spLocks noChangeArrowheads="1"/>
            </p:cNvSpPr>
            <p:nvPr/>
          </p:nvSpPr>
          <p:spPr bwMode="auto">
            <a:xfrm>
              <a:off x="384" y="1728"/>
              <a:ext cx="2301" cy="2382"/>
            </a:xfrm>
            <a:prstGeom prst="rect">
              <a:avLst/>
            </a:prstGeom>
            <a:solidFill>
              <a:srgbClr val="EBFFFF"/>
            </a:solidFill>
            <a:ln w="38100">
              <a:solidFill>
                <a:srgbClr val="339966"/>
              </a:solidFill>
              <a:miter lim="800000"/>
            </a:ln>
            <a:effectLst/>
          </p:spPr>
          <p:txBody>
            <a:bodyPr wrap="none" lIns="90000" tIns="46800" rIns="90000" bIns="46800" anchor="ctr">
              <a:spAutoFit/>
            </a:bodyPr>
            <a:lstStyle/>
            <a:p>
              <a:pPr algn="l">
                <a:defRPr/>
              </a:pPr>
              <a:r>
                <a:rPr lang="zh-CN" altLang="zh-CN">
                  <a:effectLst>
                    <a:outerShdw blurRad="38100" dist="38100" dir="2700000" algn="tl">
                      <a:srgbClr val="FFFFFF"/>
                    </a:outerShdw>
                  </a:effectLst>
                  <a:latin typeface="Arial" panose="020B0604020202020204" pitchFamily="34" charset="0"/>
                  <a:ea typeface="宋体" panose="02010600030101010101" pitchFamily="2" charset="-122"/>
                </a:rPr>
                <a:t>例 </a:t>
              </a: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struct  date</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    int month;</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int day;</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int year;</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struct  student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   int  num;</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name[20];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a:t>
              </a:r>
              <a:r>
                <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rPr>
                <a:t>struct  date  birthday</a:t>
              </a: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}stu;</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p:txBody>
        </p:sp>
        <p:grpSp>
          <p:nvGrpSpPr>
            <p:cNvPr id="18452" name="Group 30"/>
            <p:cNvGrpSpPr/>
            <p:nvPr/>
          </p:nvGrpSpPr>
          <p:grpSpPr bwMode="auto">
            <a:xfrm>
              <a:off x="2544" y="2832"/>
              <a:ext cx="2592" cy="531"/>
              <a:chOff x="1392" y="3648"/>
              <a:chExt cx="2592" cy="531"/>
            </a:xfrm>
          </p:grpSpPr>
          <p:sp>
            <p:nvSpPr>
              <p:cNvPr id="17423" name="Rectangle 15"/>
              <p:cNvSpPr>
                <a:spLocks noChangeArrowheads="1"/>
              </p:cNvSpPr>
              <p:nvPr/>
            </p:nvSpPr>
            <p:spPr bwMode="auto">
              <a:xfrm>
                <a:off x="1392" y="3648"/>
                <a:ext cx="2592" cy="480"/>
              </a:xfrm>
              <a:prstGeom prst="rect">
                <a:avLst/>
              </a:prstGeom>
              <a:noFill/>
              <a:ln w="9525">
                <a:solidFill>
                  <a:schemeClr val="tx1"/>
                </a:solidFill>
                <a:miter lim="800000"/>
              </a:ln>
              <a:effectLst/>
            </p:spPr>
            <p:txBody>
              <a:bodyPr wrap="none" anchor="ctr"/>
              <a:lstStyle/>
              <a:p>
                <a:pPr algn="l" eaLnBrk="1" hangingPunct="1">
                  <a:defRPr/>
                </a:pPr>
                <a:endParaRPr lang="zh-CN" altLang="zh-CN">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17424" name="Line 16"/>
              <p:cNvSpPr>
                <a:spLocks noChangeShapeType="1"/>
              </p:cNvSpPr>
              <p:nvPr/>
            </p:nvSpPr>
            <p:spPr bwMode="auto">
              <a:xfrm>
                <a:off x="1872" y="3648"/>
                <a:ext cx="0" cy="480"/>
              </a:xfrm>
              <a:prstGeom prst="line">
                <a:avLst/>
              </a:prstGeom>
              <a:noFill/>
              <a:ln w="9525">
                <a:solidFill>
                  <a:schemeClr val="tx1"/>
                </a:solidFill>
                <a:round/>
              </a:ln>
              <a:effectLst/>
            </p:spPr>
            <p:txBody>
              <a:bodyPr wrap="none" anchor="ctr"/>
              <a:lstStyle/>
              <a:p>
                <a:pPr algn="l">
                  <a:defRPr/>
                </a:pPr>
                <a:endParaRPr lang="zh-CN" altLang="en-US">
                  <a:latin typeface="Times New Roman" panose="02020603050405020304" charset="0"/>
                </a:endParaRPr>
              </a:p>
            </p:txBody>
          </p:sp>
          <p:sp>
            <p:nvSpPr>
              <p:cNvPr id="17425" name="Line 17"/>
              <p:cNvSpPr>
                <a:spLocks noChangeShapeType="1"/>
              </p:cNvSpPr>
              <p:nvPr/>
            </p:nvSpPr>
            <p:spPr bwMode="auto">
              <a:xfrm>
                <a:off x="2400" y="3648"/>
                <a:ext cx="0" cy="480"/>
              </a:xfrm>
              <a:prstGeom prst="line">
                <a:avLst/>
              </a:prstGeom>
              <a:noFill/>
              <a:ln w="9525">
                <a:solidFill>
                  <a:schemeClr val="tx1"/>
                </a:solidFill>
                <a:round/>
              </a:ln>
              <a:effectLst/>
            </p:spPr>
            <p:txBody>
              <a:bodyPr wrap="none" anchor="ctr"/>
              <a:lstStyle/>
              <a:p>
                <a:pPr algn="l">
                  <a:defRPr/>
                </a:pPr>
                <a:endParaRPr lang="zh-CN" altLang="en-US">
                  <a:latin typeface="Times New Roman" panose="02020603050405020304" charset="0"/>
                </a:endParaRPr>
              </a:p>
            </p:txBody>
          </p:sp>
          <p:sp>
            <p:nvSpPr>
              <p:cNvPr id="17426" name="Line 18"/>
              <p:cNvSpPr>
                <a:spLocks noChangeShapeType="1"/>
              </p:cNvSpPr>
              <p:nvPr/>
            </p:nvSpPr>
            <p:spPr bwMode="auto">
              <a:xfrm>
                <a:off x="2400" y="3888"/>
                <a:ext cx="1584" cy="0"/>
              </a:xfrm>
              <a:prstGeom prst="line">
                <a:avLst/>
              </a:prstGeom>
              <a:noFill/>
              <a:ln w="9525">
                <a:solidFill>
                  <a:schemeClr val="tx1"/>
                </a:solidFill>
                <a:round/>
              </a:ln>
              <a:effectLst/>
            </p:spPr>
            <p:txBody>
              <a:bodyPr wrap="none" anchor="ctr"/>
              <a:lstStyle/>
              <a:p>
                <a:pPr algn="l">
                  <a:defRPr/>
                </a:pPr>
                <a:endParaRPr lang="zh-CN" altLang="en-US">
                  <a:latin typeface="Times New Roman" panose="02020603050405020304" charset="0"/>
                </a:endParaRPr>
              </a:p>
            </p:txBody>
          </p:sp>
          <p:sp>
            <p:nvSpPr>
              <p:cNvPr id="17427" name="Line 19"/>
              <p:cNvSpPr>
                <a:spLocks noChangeShapeType="1"/>
              </p:cNvSpPr>
              <p:nvPr/>
            </p:nvSpPr>
            <p:spPr bwMode="auto">
              <a:xfrm>
                <a:off x="2928" y="3888"/>
                <a:ext cx="0" cy="240"/>
              </a:xfrm>
              <a:prstGeom prst="line">
                <a:avLst/>
              </a:prstGeom>
              <a:noFill/>
              <a:ln w="9525">
                <a:solidFill>
                  <a:schemeClr val="tx1"/>
                </a:solidFill>
                <a:round/>
              </a:ln>
              <a:effectLst/>
            </p:spPr>
            <p:txBody>
              <a:bodyPr wrap="none" anchor="ctr"/>
              <a:lstStyle/>
              <a:p>
                <a:pPr algn="l">
                  <a:defRPr/>
                </a:pPr>
                <a:endParaRPr lang="zh-CN" altLang="en-US">
                  <a:latin typeface="Times New Roman" panose="02020603050405020304" charset="0"/>
                </a:endParaRPr>
              </a:p>
            </p:txBody>
          </p:sp>
          <p:sp>
            <p:nvSpPr>
              <p:cNvPr id="17428" name="Line 20"/>
              <p:cNvSpPr>
                <a:spLocks noChangeShapeType="1"/>
              </p:cNvSpPr>
              <p:nvPr/>
            </p:nvSpPr>
            <p:spPr bwMode="auto">
              <a:xfrm>
                <a:off x="3456" y="3888"/>
                <a:ext cx="0" cy="240"/>
              </a:xfrm>
              <a:prstGeom prst="line">
                <a:avLst/>
              </a:prstGeom>
              <a:noFill/>
              <a:ln w="9525">
                <a:solidFill>
                  <a:schemeClr val="tx1"/>
                </a:solidFill>
                <a:round/>
              </a:ln>
              <a:effectLst/>
            </p:spPr>
            <p:txBody>
              <a:bodyPr wrap="none" anchor="ctr"/>
              <a:lstStyle/>
              <a:p>
                <a:pPr algn="l">
                  <a:defRPr/>
                </a:pPr>
                <a:endParaRPr lang="zh-CN" altLang="en-US">
                  <a:latin typeface="Times New Roman" panose="02020603050405020304" charset="0"/>
                </a:endParaRPr>
              </a:p>
            </p:txBody>
          </p:sp>
          <p:sp>
            <p:nvSpPr>
              <p:cNvPr id="17429" name="Text Box 21"/>
              <p:cNvSpPr txBox="1">
                <a:spLocks noChangeArrowheads="1"/>
              </p:cNvSpPr>
              <p:nvPr/>
            </p:nvSpPr>
            <p:spPr bwMode="auto">
              <a:xfrm>
                <a:off x="1430" y="3753"/>
                <a:ext cx="461" cy="291"/>
              </a:xfrm>
              <a:prstGeom prst="rect">
                <a:avLst/>
              </a:prstGeom>
              <a:noFill/>
              <a:ln w="9525">
                <a:noFill/>
                <a:miter lim="800000"/>
              </a:ln>
              <a:effectLst/>
            </p:spPr>
            <p:txBody>
              <a:bodyPr wrap="none">
                <a:spAutoFit/>
              </a:bodyPr>
              <a:lstStyle/>
              <a:p>
                <a:pPr algn="l" eaLnBrk="1" hangingPunct="1">
                  <a:defRPr/>
                </a:pPr>
                <a:r>
                  <a:rPr lang="en-US" altLang="zh-CN">
                    <a:latin typeface="Times New Roman" panose="02020603050405020304" charset="0"/>
                  </a:rPr>
                  <a:t>num</a:t>
                </a:r>
                <a:endParaRPr lang="en-US" altLang="zh-CN">
                  <a:latin typeface="Times New Roman" panose="02020603050405020304" charset="0"/>
                </a:endParaRPr>
              </a:p>
            </p:txBody>
          </p:sp>
          <p:sp>
            <p:nvSpPr>
              <p:cNvPr id="17430" name="Text Box 22"/>
              <p:cNvSpPr txBox="1">
                <a:spLocks noChangeArrowheads="1"/>
              </p:cNvSpPr>
              <p:nvPr/>
            </p:nvSpPr>
            <p:spPr bwMode="auto">
              <a:xfrm>
                <a:off x="1958" y="3753"/>
                <a:ext cx="535" cy="291"/>
              </a:xfrm>
              <a:prstGeom prst="rect">
                <a:avLst/>
              </a:prstGeom>
              <a:noFill/>
              <a:ln w="9525">
                <a:noFill/>
                <a:miter lim="800000"/>
              </a:ln>
              <a:effectLst/>
            </p:spPr>
            <p:txBody>
              <a:bodyPr wrap="none">
                <a:spAutoFit/>
              </a:bodyPr>
              <a:lstStyle/>
              <a:p>
                <a:pPr algn="l" eaLnBrk="1" hangingPunct="1">
                  <a:defRPr/>
                </a:pPr>
                <a:r>
                  <a:rPr lang="en-US" altLang="zh-CN">
                    <a:latin typeface="Times New Roman" panose="02020603050405020304" charset="0"/>
                  </a:rPr>
                  <a:t>name</a:t>
                </a:r>
                <a:endParaRPr lang="en-US" altLang="zh-CN">
                  <a:latin typeface="Times New Roman" panose="02020603050405020304" charset="0"/>
                </a:endParaRPr>
              </a:p>
            </p:txBody>
          </p:sp>
          <p:sp>
            <p:nvSpPr>
              <p:cNvPr id="17431" name="Text Box 23"/>
              <p:cNvSpPr txBox="1">
                <a:spLocks noChangeArrowheads="1"/>
              </p:cNvSpPr>
              <p:nvPr/>
            </p:nvSpPr>
            <p:spPr bwMode="auto">
              <a:xfrm>
                <a:off x="2928" y="3648"/>
                <a:ext cx="762" cy="291"/>
              </a:xfrm>
              <a:prstGeom prst="rect">
                <a:avLst/>
              </a:prstGeom>
              <a:noFill/>
              <a:ln w="9525">
                <a:noFill/>
                <a:miter lim="800000"/>
              </a:ln>
              <a:effectLst/>
            </p:spPr>
            <p:txBody>
              <a:bodyPr wrap="none">
                <a:spAutoFit/>
              </a:bodyPr>
              <a:lstStyle/>
              <a:p>
                <a:pPr algn="l" eaLnBrk="1" hangingPunct="1">
                  <a:defRPr/>
                </a:pPr>
                <a:r>
                  <a:rPr lang="en-US" altLang="zh-CN">
                    <a:latin typeface="Times New Roman" panose="02020603050405020304" charset="0"/>
                  </a:rPr>
                  <a:t>birthday</a:t>
                </a:r>
                <a:endParaRPr lang="en-US" altLang="zh-CN">
                  <a:latin typeface="Times New Roman" panose="02020603050405020304" charset="0"/>
                </a:endParaRPr>
              </a:p>
            </p:txBody>
          </p:sp>
          <p:sp>
            <p:nvSpPr>
              <p:cNvPr id="17432" name="Text Box 24"/>
              <p:cNvSpPr txBox="1">
                <a:spLocks noChangeArrowheads="1"/>
              </p:cNvSpPr>
              <p:nvPr/>
            </p:nvSpPr>
            <p:spPr bwMode="auto">
              <a:xfrm>
                <a:off x="2400" y="3888"/>
                <a:ext cx="611" cy="291"/>
              </a:xfrm>
              <a:prstGeom prst="rect">
                <a:avLst/>
              </a:prstGeom>
              <a:noFill/>
              <a:ln w="9525">
                <a:noFill/>
                <a:miter lim="800000"/>
              </a:ln>
              <a:effectLst/>
            </p:spPr>
            <p:txBody>
              <a:bodyPr wrap="none">
                <a:spAutoFit/>
              </a:bodyPr>
              <a:lstStyle/>
              <a:p>
                <a:pPr algn="l" eaLnBrk="1" hangingPunct="1">
                  <a:defRPr/>
                </a:pPr>
                <a:r>
                  <a:rPr lang="en-US" altLang="zh-CN">
                    <a:latin typeface="Times New Roman" panose="02020603050405020304" charset="0"/>
                  </a:rPr>
                  <a:t>month</a:t>
                </a:r>
                <a:endParaRPr lang="en-US" altLang="zh-CN">
                  <a:latin typeface="Times New Roman" panose="02020603050405020304" charset="0"/>
                </a:endParaRPr>
              </a:p>
            </p:txBody>
          </p:sp>
          <p:sp>
            <p:nvSpPr>
              <p:cNvPr id="17433" name="Text Box 25"/>
              <p:cNvSpPr txBox="1">
                <a:spLocks noChangeArrowheads="1"/>
              </p:cNvSpPr>
              <p:nvPr/>
            </p:nvSpPr>
            <p:spPr bwMode="auto">
              <a:xfrm>
                <a:off x="3024" y="3888"/>
                <a:ext cx="396" cy="291"/>
              </a:xfrm>
              <a:prstGeom prst="rect">
                <a:avLst/>
              </a:prstGeom>
              <a:noFill/>
              <a:ln w="9525">
                <a:noFill/>
                <a:miter lim="800000"/>
              </a:ln>
              <a:effectLst/>
            </p:spPr>
            <p:txBody>
              <a:bodyPr wrap="none">
                <a:spAutoFit/>
              </a:bodyPr>
              <a:lstStyle/>
              <a:p>
                <a:pPr algn="l" eaLnBrk="1" hangingPunct="1">
                  <a:defRPr/>
                </a:pPr>
                <a:r>
                  <a:rPr lang="en-US" altLang="zh-CN">
                    <a:latin typeface="Times New Roman" panose="02020603050405020304" charset="0"/>
                  </a:rPr>
                  <a:t>day</a:t>
                </a:r>
                <a:endParaRPr lang="en-US" altLang="zh-CN">
                  <a:latin typeface="Times New Roman" panose="02020603050405020304" charset="0"/>
                </a:endParaRPr>
              </a:p>
            </p:txBody>
          </p:sp>
          <p:sp>
            <p:nvSpPr>
              <p:cNvPr id="17434" name="Text Box 26"/>
              <p:cNvSpPr txBox="1">
                <a:spLocks noChangeArrowheads="1"/>
              </p:cNvSpPr>
              <p:nvPr/>
            </p:nvSpPr>
            <p:spPr bwMode="auto">
              <a:xfrm>
                <a:off x="3504" y="3888"/>
                <a:ext cx="450" cy="291"/>
              </a:xfrm>
              <a:prstGeom prst="rect">
                <a:avLst/>
              </a:prstGeom>
              <a:noFill/>
              <a:ln w="9525">
                <a:noFill/>
                <a:miter lim="800000"/>
              </a:ln>
              <a:effectLst/>
            </p:spPr>
            <p:txBody>
              <a:bodyPr wrap="none">
                <a:spAutoFit/>
              </a:bodyPr>
              <a:lstStyle/>
              <a:p>
                <a:pPr algn="l" eaLnBrk="1" hangingPunct="1">
                  <a:defRPr/>
                </a:pPr>
                <a:r>
                  <a:rPr lang="en-US" altLang="zh-CN">
                    <a:latin typeface="Times New Roman" panose="02020603050405020304" charset="0"/>
                  </a:rPr>
                  <a:t>year</a:t>
                </a:r>
                <a:endParaRPr lang="en-US" altLang="zh-CN">
                  <a:latin typeface="Times New Roman" panose="02020603050405020304" charset="0"/>
                </a:endParaRPr>
              </a:p>
            </p:txBody>
          </p:sp>
        </p:grpSp>
      </p:grpSp>
      <p:grpSp>
        <p:nvGrpSpPr>
          <p:cNvPr id="4" name="Group 45"/>
          <p:cNvGrpSpPr/>
          <p:nvPr/>
        </p:nvGrpSpPr>
        <p:grpSpPr bwMode="auto">
          <a:xfrm>
            <a:off x="1193800" y="2979738"/>
            <a:ext cx="7162800" cy="3416300"/>
            <a:chOff x="720" y="1776"/>
            <a:chExt cx="4512" cy="2152"/>
          </a:xfrm>
        </p:grpSpPr>
        <p:sp>
          <p:nvSpPr>
            <p:cNvPr id="17435" name="Text Box 27"/>
            <p:cNvSpPr txBox="1">
              <a:spLocks noChangeArrowheads="1"/>
            </p:cNvSpPr>
            <p:nvPr/>
          </p:nvSpPr>
          <p:spPr bwMode="auto">
            <a:xfrm>
              <a:off x="720" y="1776"/>
              <a:ext cx="1790" cy="2152"/>
            </a:xfrm>
            <a:prstGeom prst="rect">
              <a:avLst/>
            </a:prstGeom>
            <a:solidFill>
              <a:srgbClr val="EBFFFF"/>
            </a:solidFill>
            <a:ln w="38100">
              <a:solidFill>
                <a:srgbClr val="339966"/>
              </a:solidFill>
              <a:miter lim="800000"/>
            </a:ln>
            <a:effectLst/>
          </p:spPr>
          <p:txBody>
            <a:bodyPr wrap="none" lIns="90000" tIns="46800" rIns="90000" bIns="46800" anchor="ctr">
              <a:spAutoFit/>
            </a:bodyPr>
            <a:lstStyle/>
            <a:p>
              <a:pPr algn="l">
                <a:defRPr/>
              </a:pPr>
              <a:r>
                <a:rPr lang="zh-CN" altLang="zh-CN">
                  <a:effectLst>
                    <a:outerShdw blurRad="38100" dist="38100" dir="2700000" algn="tl">
                      <a:srgbClr val="FFFFFF"/>
                    </a:outerShdw>
                  </a:effectLst>
                  <a:latin typeface="Times New Roman" panose="02020603050405020304" charset="0"/>
                  <a:ea typeface="宋体" panose="02010600030101010101" pitchFamily="2" charset="-122"/>
                </a:rPr>
                <a:t>例 </a:t>
              </a: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struct  student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   int  num;</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name[20];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a:t>
              </a:r>
              <a:r>
                <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rPr>
                <a:t>struct  date </a:t>
              </a:r>
              <a:endPar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algn="l">
                <a:defRPr/>
              </a:pPr>
              <a:r>
                <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rPr>
                <a:t>      {    int month;</a:t>
              </a:r>
              <a:endPar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algn="l">
                <a:defRPr/>
              </a:pPr>
              <a:r>
                <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rPr>
                <a:t>            int day;</a:t>
              </a:r>
              <a:endPar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algn="l">
                <a:defRPr/>
              </a:pPr>
              <a:r>
                <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rPr>
                <a:t>            int year;</a:t>
              </a:r>
              <a:endPar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algn="l">
                <a:defRPr/>
              </a:pPr>
              <a:r>
                <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rPr>
                <a:t>      }</a:t>
              </a:r>
              <a:r>
                <a:rPr lang="en-US" altLang="zh-CN">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birthday;</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}stu;</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p:txBody>
        </p:sp>
        <p:grpSp>
          <p:nvGrpSpPr>
            <p:cNvPr id="18438" name="Group 31"/>
            <p:cNvGrpSpPr/>
            <p:nvPr/>
          </p:nvGrpSpPr>
          <p:grpSpPr bwMode="auto">
            <a:xfrm>
              <a:off x="2640" y="2928"/>
              <a:ext cx="2592" cy="531"/>
              <a:chOff x="1392" y="3648"/>
              <a:chExt cx="2592" cy="531"/>
            </a:xfrm>
          </p:grpSpPr>
          <p:sp>
            <p:nvSpPr>
              <p:cNvPr id="17440" name="Rectangle 32"/>
              <p:cNvSpPr>
                <a:spLocks noChangeArrowheads="1"/>
              </p:cNvSpPr>
              <p:nvPr/>
            </p:nvSpPr>
            <p:spPr bwMode="auto">
              <a:xfrm>
                <a:off x="1392" y="3648"/>
                <a:ext cx="2592" cy="480"/>
              </a:xfrm>
              <a:prstGeom prst="rect">
                <a:avLst/>
              </a:prstGeom>
              <a:noFill/>
              <a:ln w="9525">
                <a:solidFill>
                  <a:schemeClr val="tx1"/>
                </a:solidFill>
                <a:miter lim="800000"/>
              </a:ln>
              <a:effectLst/>
            </p:spPr>
            <p:txBody>
              <a:bodyPr wrap="none" anchor="ctr"/>
              <a:lstStyle/>
              <a:p>
                <a:pPr algn="l" eaLnBrk="1" hangingPunct="1">
                  <a:defRPr/>
                </a:pPr>
                <a:endParaRPr lang="zh-CN" altLang="zh-CN">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17441" name="Line 33"/>
              <p:cNvSpPr>
                <a:spLocks noChangeShapeType="1"/>
              </p:cNvSpPr>
              <p:nvPr/>
            </p:nvSpPr>
            <p:spPr bwMode="auto">
              <a:xfrm>
                <a:off x="1872" y="3648"/>
                <a:ext cx="0" cy="480"/>
              </a:xfrm>
              <a:prstGeom prst="line">
                <a:avLst/>
              </a:prstGeom>
              <a:noFill/>
              <a:ln w="9525">
                <a:solidFill>
                  <a:schemeClr val="tx1"/>
                </a:solidFill>
                <a:round/>
              </a:ln>
              <a:effectLst/>
            </p:spPr>
            <p:txBody>
              <a:bodyPr wrap="none" anchor="ctr"/>
              <a:lstStyle/>
              <a:p>
                <a:pPr algn="l">
                  <a:defRPr/>
                </a:pPr>
                <a:endParaRPr lang="zh-CN" altLang="en-US">
                  <a:latin typeface="Times New Roman" panose="02020603050405020304" charset="0"/>
                </a:endParaRPr>
              </a:p>
            </p:txBody>
          </p:sp>
          <p:sp>
            <p:nvSpPr>
              <p:cNvPr id="17442" name="Line 34"/>
              <p:cNvSpPr>
                <a:spLocks noChangeShapeType="1"/>
              </p:cNvSpPr>
              <p:nvPr/>
            </p:nvSpPr>
            <p:spPr bwMode="auto">
              <a:xfrm>
                <a:off x="2400" y="3648"/>
                <a:ext cx="0" cy="480"/>
              </a:xfrm>
              <a:prstGeom prst="line">
                <a:avLst/>
              </a:prstGeom>
              <a:noFill/>
              <a:ln w="9525">
                <a:solidFill>
                  <a:schemeClr val="tx1"/>
                </a:solidFill>
                <a:round/>
              </a:ln>
              <a:effectLst/>
            </p:spPr>
            <p:txBody>
              <a:bodyPr wrap="none" anchor="ctr"/>
              <a:lstStyle/>
              <a:p>
                <a:pPr algn="l">
                  <a:defRPr/>
                </a:pPr>
                <a:endParaRPr lang="zh-CN" altLang="en-US">
                  <a:latin typeface="Times New Roman" panose="02020603050405020304" charset="0"/>
                </a:endParaRPr>
              </a:p>
            </p:txBody>
          </p:sp>
          <p:sp>
            <p:nvSpPr>
              <p:cNvPr id="17443" name="Line 35"/>
              <p:cNvSpPr>
                <a:spLocks noChangeShapeType="1"/>
              </p:cNvSpPr>
              <p:nvPr/>
            </p:nvSpPr>
            <p:spPr bwMode="auto">
              <a:xfrm>
                <a:off x="2400" y="3888"/>
                <a:ext cx="1584" cy="0"/>
              </a:xfrm>
              <a:prstGeom prst="line">
                <a:avLst/>
              </a:prstGeom>
              <a:noFill/>
              <a:ln w="9525">
                <a:solidFill>
                  <a:schemeClr val="tx1"/>
                </a:solidFill>
                <a:round/>
              </a:ln>
              <a:effectLst/>
            </p:spPr>
            <p:txBody>
              <a:bodyPr wrap="none" anchor="ctr"/>
              <a:lstStyle/>
              <a:p>
                <a:pPr algn="l">
                  <a:defRPr/>
                </a:pPr>
                <a:endParaRPr lang="zh-CN" altLang="en-US">
                  <a:latin typeface="Times New Roman" panose="02020603050405020304" charset="0"/>
                </a:endParaRPr>
              </a:p>
            </p:txBody>
          </p:sp>
          <p:sp>
            <p:nvSpPr>
              <p:cNvPr id="17444" name="Line 36"/>
              <p:cNvSpPr>
                <a:spLocks noChangeShapeType="1"/>
              </p:cNvSpPr>
              <p:nvPr/>
            </p:nvSpPr>
            <p:spPr bwMode="auto">
              <a:xfrm>
                <a:off x="2928" y="3888"/>
                <a:ext cx="0" cy="240"/>
              </a:xfrm>
              <a:prstGeom prst="line">
                <a:avLst/>
              </a:prstGeom>
              <a:noFill/>
              <a:ln w="9525">
                <a:solidFill>
                  <a:schemeClr val="tx1"/>
                </a:solidFill>
                <a:round/>
              </a:ln>
              <a:effectLst/>
            </p:spPr>
            <p:txBody>
              <a:bodyPr wrap="none" anchor="ctr"/>
              <a:lstStyle/>
              <a:p>
                <a:pPr algn="l">
                  <a:defRPr/>
                </a:pPr>
                <a:endParaRPr lang="zh-CN" altLang="en-US">
                  <a:latin typeface="Times New Roman" panose="02020603050405020304" charset="0"/>
                </a:endParaRPr>
              </a:p>
            </p:txBody>
          </p:sp>
          <p:sp>
            <p:nvSpPr>
              <p:cNvPr id="17445" name="Line 37"/>
              <p:cNvSpPr>
                <a:spLocks noChangeShapeType="1"/>
              </p:cNvSpPr>
              <p:nvPr/>
            </p:nvSpPr>
            <p:spPr bwMode="auto">
              <a:xfrm>
                <a:off x="3456" y="3888"/>
                <a:ext cx="0" cy="240"/>
              </a:xfrm>
              <a:prstGeom prst="line">
                <a:avLst/>
              </a:prstGeom>
              <a:noFill/>
              <a:ln w="9525">
                <a:solidFill>
                  <a:schemeClr val="tx1"/>
                </a:solidFill>
                <a:round/>
              </a:ln>
              <a:effectLst/>
            </p:spPr>
            <p:txBody>
              <a:bodyPr wrap="none" anchor="ctr"/>
              <a:lstStyle/>
              <a:p>
                <a:pPr algn="l">
                  <a:defRPr/>
                </a:pPr>
                <a:endParaRPr lang="zh-CN" altLang="en-US">
                  <a:latin typeface="Times New Roman" panose="02020603050405020304" charset="0"/>
                </a:endParaRPr>
              </a:p>
            </p:txBody>
          </p:sp>
          <p:sp>
            <p:nvSpPr>
              <p:cNvPr id="17446" name="Text Box 38"/>
              <p:cNvSpPr txBox="1">
                <a:spLocks noChangeArrowheads="1"/>
              </p:cNvSpPr>
              <p:nvPr/>
            </p:nvSpPr>
            <p:spPr bwMode="auto">
              <a:xfrm>
                <a:off x="1430" y="3753"/>
                <a:ext cx="461" cy="291"/>
              </a:xfrm>
              <a:prstGeom prst="rect">
                <a:avLst/>
              </a:prstGeom>
              <a:noFill/>
              <a:ln w="9525">
                <a:noFill/>
                <a:miter lim="800000"/>
              </a:ln>
              <a:effectLst/>
            </p:spPr>
            <p:txBody>
              <a:bodyPr wrap="none">
                <a:spAutoFit/>
              </a:bodyPr>
              <a:lstStyle/>
              <a:p>
                <a:pPr algn="l" eaLnBrk="1" hangingPunct="1">
                  <a:defRPr/>
                </a:pPr>
                <a:r>
                  <a:rPr lang="en-US" altLang="zh-CN">
                    <a:latin typeface="Times New Roman" panose="02020603050405020304" charset="0"/>
                  </a:rPr>
                  <a:t>num</a:t>
                </a:r>
                <a:endParaRPr lang="en-US" altLang="zh-CN">
                  <a:latin typeface="Times New Roman" panose="02020603050405020304" charset="0"/>
                </a:endParaRPr>
              </a:p>
            </p:txBody>
          </p:sp>
          <p:sp>
            <p:nvSpPr>
              <p:cNvPr id="17447" name="Text Box 39"/>
              <p:cNvSpPr txBox="1">
                <a:spLocks noChangeArrowheads="1"/>
              </p:cNvSpPr>
              <p:nvPr/>
            </p:nvSpPr>
            <p:spPr bwMode="auto">
              <a:xfrm>
                <a:off x="1958" y="3753"/>
                <a:ext cx="535" cy="291"/>
              </a:xfrm>
              <a:prstGeom prst="rect">
                <a:avLst/>
              </a:prstGeom>
              <a:noFill/>
              <a:ln w="9525">
                <a:noFill/>
                <a:miter lim="800000"/>
              </a:ln>
              <a:effectLst/>
            </p:spPr>
            <p:txBody>
              <a:bodyPr wrap="none">
                <a:spAutoFit/>
              </a:bodyPr>
              <a:lstStyle/>
              <a:p>
                <a:pPr algn="l" eaLnBrk="1" hangingPunct="1">
                  <a:defRPr/>
                </a:pPr>
                <a:r>
                  <a:rPr lang="en-US" altLang="zh-CN">
                    <a:latin typeface="Times New Roman" panose="02020603050405020304" charset="0"/>
                  </a:rPr>
                  <a:t>name</a:t>
                </a:r>
                <a:endParaRPr lang="en-US" altLang="zh-CN">
                  <a:latin typeface="Times New Roman" panose="02020603050405020304" charset="0"/>
                </a:endParaRPr>
              </a:p>
            </p:txBody>
          </p:sp>
          <p:sp>
            <p:nvSpPr>
              <p:cNvPr id="17448" name="Text Box 40"/>
              <p:cNvSpPr txBox="1">
                <a:spLocks noChangeArrowheads="1"/>
              </p:cNvSpPr>
              <p:nvPr/>
            </p:nvSpPr>
            <p:spPr bwMode="auto">
              <a:xfrm>
                <a:off x="2928" y="3648"/>
                <a:ext cx="762" cy="291"/>
              </a:xfrm>
              <a:prstGeom prst="rect">
                <a:avLst/>
              </a:prstGeom>
              <a:noFill/>
              <a:ln w="9525">
                <a:noFill/>
                <a:miter lim="800000"/>
              </a:ln>
              <a:effectLst/>
            </p:spPr>
            <p:txBody>
              <a:bodyPr wrap="none">
                <a:spAutoFit/>
              </a:bodyPr>
              <a:lstStyle/>
              <a:p>
                <a:pPr algn="l" eaLnBrk="1" hangingPunct="1">
                  <a:defRPr/>
                </a:pPr>
                <a:r>
                  <a:rPr lang="en-US" altLang="zh-CN">
                    <a:latin typeface="Times New Roman" panose="02020603050405020304" charset="0"/>
                  </a:rPr>
                  <a:t>birthday</a:t>
                </a:r>
                <a:endParaRPr lang="en-US" altLang="zh-CN">
                  <a:latin typeface="Times New Roman" panose="02020603050405020304" charset="0"/>
                </a:endParaRPr>
              </a:p>
            </p:txBody>
          </p:sp>
          <p:sp>
            <p:nvSpPr>
              <p:cNvPr id="17449" name="Text Box 41"/>
              <p:cNvSpPr txBox="1">
                <a:spLocks noChangeArrowheads="1"/>
              </p:cNvSpPr>
              <p:nvPr/>
            </p:nvSpPr>
            <p:spPr bwMode="auto">
              <a:xfrm>
                <a:off x="2400" y="3888"/>
                <a:ext cx="611" cy="291"/>
              </a:xfrm>
              <a:prstGeom prst="rect">
                <a:avLst/>
              </a:prstGeom>
              <a:noFill/>
              <a:ln w="9525">
                <a:noFill/>
                <a:miter lim="800000"/>
              </a:ln>
              <a:effectLst/>
            </p:spPr>
            <p:txBody>
              <a:bodyPr wrap="none">
                <a:spAutoFit/>
              </a:bodyPr>
              <a:lstStyle/>
              <a:p>
                <a:pPr algn="l" eaLnBrk="1" hangingPunct="1">
                  <a:defRPr/>
                </a:pPr>
                <a:r>
                  <a:rPr lang="en-US" altLang="zh-CN">
                    <a:latin typeface="Times New Roman" panose="02020603050405020304" charset="0"/>
                  </a:rPr>
                  <a:t>month</a:t>
                </a:r>
                <a:endParaRPr lang="en-US" altLang="zh-CN">
                  <a:latin typeface="Times New Roman" panose="02020603050405020304" charset="0"/>
                </a:endParaRPr>
              </a:p>
            </p:txBody>
          </p:sp>
          <p:sp>
            <p:nvSpPr>
              <p:cNvPr id="17450" name="Text Box 42"/>
              <p:cNvSpPr txBox="1">
                <a:spLocks noChangeArrowheads="1"/>
              </p:cNvSpPr>
              <p:nvPr/>
            </p:nvSpPr>
            <p:spPr bwMode="auto">
              <a:xfrm>
                <a:off x="3024" y="3888"/>
                <a:ext cx="396" cy="291"/>
              </a:xfrm>
              <a:prstGeom prst="rect">
                <a:avLst/>
              </a:prstGeom>
              <a:noFill/>
              <a:ln w="9525">
                <a:noFill/>
                <a:miter lim="800000"/>
              </a:ln>
              <a:effectLst/>
            </p:spPr>
            <p:txBody>
              <a:bodyPr wrap="none">
                <a:spAutoFit/>
              </a:bodyPr>
              <a:lstStyle/>
              <a:p>
                <a:pPr algn="l" eaLnBrk="1" hangingPunct="1">
                  <a:defRPr/>
                </a:pPr>
                <a:r>
                  <a:rPr lang="en-US" altLang="zh-CN">
                    <a:latin typeface="Times New Roman" panose="02020603050405020304" charset="0"/>
                  </a:rPr>
                  <a:t>day</a:t>
                </a:r>
                <a:endParaRPr lang="en-US" altLang="zh-CN">
                  <a:latin typeface="Times New Roman" panose="02020603050405020304" charset="0"/>
                </a:endParaRPr>
              </a:p>
            </p:txBody>
          </p:sp>
          <p:sp>
            <p:nvSpPr>
              <p:cNvPr id="17451" name="Text Box 43"/>
              <p:cNvSpPr txBox="1">
                <a:spLocks noChangeArrowheads="1"/>
              </p:cNvSpPr>
              <p:nvPr/>
            </p:nvSpPr>
            <p:spPr bwMode="auto">
              <a:xfrm>
                <a:off x="3504" y="3888"/>
                <a:ext cx="450" cy="291"/>
              </a:xfrm>
              <a:prstGeom prst="rect">
                <a:avLst/>
              </a:prstGeom>
              <a:noFill/>
              <a:ln w="9525">
                <a:noFill/>
                <a:miter lim="800000"/>
              </a:ln>
              <a:effectLst/>
            </p:spPr>
            <p:txBody>
              <a:bodyPr wrap="none">
                <a:spAutoFit/>
              </a:bodyPr>
              <a:lstStyle/>
              <a:p>
                <a:pPr algn="l" eaLnBrk="1" hangingPunct="1">
                  <a:defRPr/>
                </a:pPr>
                <a:r>
                  <a:rPr lang="en-US" altLang="zh-CN">
                    <a:latin typeface="Times New Roman" panose="02020603050405020304" charset="0"/>
                  </a:rPr>
                  <a:t>year</a:t>
                </a:r>
                <a:endParaRPr lang="en-US" altLang="zh-CN">
                  <a:latin typeface="Times New Roman" panose="02020603050405020304" charset="0"/>
                </a:endParaRPr>
              </a:p>
            </p:txBody>
          </p:sp>
        </p:grpSp>
      </p:grpSp>
      <p:sp>
        <p:nvSpPr>
          <p:cNvPr id="3" name="幻灯片编号占位符 2"/>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 calcmode="lin" valueType="num">
                                      <p:cBhvr additive="base">
                                        <p:cTn id="7" dur="500" fill="hold"/>
                                        <p:tgtEl>
                                          <p:spTgt spid="174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0">
                                            <p:txEl>
                                              <p:pRg st="1" end="1"/>
                                            </p:txEl>
                                          </p:spTgt>
                                        </p:tgtEl>
                                        <p:attrNameLst>
                                          <p:attrName>style.visibility</p:attrName>
                                        </p:attrNameLst>
                                      </p:cBhvr>
                                      <p:to>
                                        <p:strVal val="visible"/>
                                      </p:to>
                                    </p:set>
                                    <p:anim calcmode="lin" valueType="num">
                                      <p:cBhvr additive="base">
                                        <p:cTn id="13" dur="500" fill="hold"/>
                                        <p:tgtEl>
                                          <p:spTgt spid="1741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10">
                                            <p:txEl>
                                              <p:pRg st="2" end="2"/>
                                            </p:txEl>
                                          </p:spTgt>
                                        </p:tgtEl>
                                        <p:attrNameLst>
                                          <p:attrName>style.visibility</p:attrName>
                                        </p:attrNameLst>
                                      </p:cBhvr>
                                      <p:to>
                                        <p:strVal val="visible"/>
                                      </p:to>
                                    </p:set>
                                    <p:anim calcmode="lin" valueType="num">
                                      <p:cBhvr additive="base">
                                        <p:cTn id="19" dur="500" fill="hold"/>
                                        <p:tgtEl>
                                          <p:spTgt spid="1741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1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10">
                                            <p:txEl>
                                              <p:pRg st="3" end="3"/>
                                            </p:txEl>
                                          </p:spTgt>
                                        </p:tgtEl>
                                        <p:attrNameLst>
                                          <p:attrName>style.visibility</p:attrName>
                                        </p:attrNameLst>
                                      </p:cBhvr>
                                      <p:to>
                                        <p:strVal val="visible"/>
                                      </p:to>
                                    </p:set>
                                    <p:anim calcmode="lin" valueType="num">
                                      <p:cBhvr additive="base">
                                        <p:cTn id="25" dur="500" fill="hold"/>
                                        <p:tgtEl>
                                          <p:spTgt spid="1741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0">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410">
                                            <p:txEl>
                                              <p:pRg st="4" end="4"/>
                                            </p:txEl>
                                          </p:spTgt>
                                        </p:tgtEl>
                                        <p:attrNameLst>
                                          <p:attrName>style.visibility</p:attrName>
                                        </p:attrNameLst>
                                      </p:cBhvr>
                                      <p:to>
                                        <p:strVal val="visible"/>
                                      </p:to>
                                    </p:set>
                                    <p:anim calcmode="lin" valueType="num">
                                      <p:cBhvr additive="base">
                                        <p:cTn id="31" dur="500" fill="hold"/>
                                        <p:tgtEl>
                                          <p:spTgt spid="1741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410">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410">
                                            <p:txEl>
                                              <p:pRg st="5" end="5"/>
                                            </p:txEl>
                                          </p:spTgt>
                                        </p:tgtEl>
                                        <p:attrNameLst>
                                          <p:attrName>style.visibility</p:attrName>
                                        </p:attrNameLst>
                                      </p:cBhvr>
                                      <p:to>
                                        <p:strVal val="visible"/>
                                      </p:to>
                                    </p:set>
                                    <p:anim calcmode="lin" valueType="num">
                                      <p:cBhvr additive="base">
                                        <p:cTn id="37" dur="500" fill="hold"/>
                                        <p:tgtEl>
                                          <p:spTgt spid="1741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410">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ox(out)">
                                      <p:cBhvr>
                                        <p:cTn id="43"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ox(out)">
                                      <p:cBhvr>
                                        <p:cTn id="48" dur="500"/>
                                        <p:tgtEl>
                                          <p:spTgt spid="4"/>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4" autoUpdateAnimBg="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9" name="Text Box 5"/>
          <p:cNvSpPr txBox="1">
            <a:spLocks noChangeArrowheads="1"/>
          </p:cNvSpPr>
          <p:nvPr/>
        </p:nvSpPr>
        <p:spPr bwMode="auto">
          <a:xfrm>
            <a:off x="428625" y="1143000"/>
            <a:ext cx="8110538" cy="3051175"/>
          </a:xfrm>
          <a:prstGeom prst="rect">
            <a:avLst/>
          </a:prstGeom>
          <a:solidFill>
            <a:srgbClr val="EBFFFF"/>
          </a:solidFill>
          <a:ln w="38100">
            <a:solidFill>
              <a:srgbClr val="339966"/>
            </a:solidFill>
            <a:miter lim="800000"/>
          </a:ln>
          <a:effectLst/>
        </p:spPr>
        <p:txBody>
          <a:bodyPr wrap="none" lIns="90000" tIns="46800" rIns="90000" bIns="46800" anchor="ctr">
            <a:spAutoFit/>
          </a:bodyPr>
          <a:lstStyle/>
          <a:p>
            <a:pPr algn="l">
              <a:defRPr/>
            </a:pPr>
            <a:r>
              <a:rPr lang="zh-CN" altLang="en-US">
                <a:effectLst>
                  <a:outerShdw blurRad="38100" dist="38100" dir="2700000" algn="tl">
                    <a:srgbClr val="FFFFFF"/>
                  </a:outerShdw>
                </a:effectLst>
                <a:latin typeface="Arial" panose="020B0604020202020204" pitchFamily="34" charset="0"/>
                <a:ea typeface="宋体" panose="02010600030101010101" pitchFamily="2" charset="-122"/>
              </a:rPr>
              <a:t>例    </a:t>
            </a: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struct  student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       int num;</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name[20];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sex;</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int age;</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addr[30];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 </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student  stu1={112,“Wang Lin”,‘M’,19, “200 Beijing Road”};</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p:txBody>
      </p:sp>
      <p:sp>
        <p:nvSpPr>
          <p:cNvPr id="6" name="Rectangle 9"/>
          <p:cNvSpPr>
            <a:spLocks noChangeArrowheads="1"/>
          </p:cNvSpPr>
          <p:nvPr/>
        </p:nvSpPr>
        <p:spPr bwMode="auto">
          <a:xfrm>
            <a:off x="681038" y="333375"/>
            <a:ext cx="7797800" cy="839788"/>
          </a:xfrm>
          <a:prstGeom prst="rect">
            <a:avLst/>
          </a:prstGeom>
          <a:noFill/>
          <a:ln w="9525">
            <a:noFill/>
            <a:miter lim="800000"/>
          </a:ln>
          <a:effectLst>
            <a:outerShdw dist="35921" dir="2700000" algn="ctr" rotWithShape="0">
              <a:schemeClr val="tx1"/>
            </a:outerShdw>
          </a:effectLst>
        </p:spPr>
        <p:txBody>
          <a:bodyPr lIns="92075" tIns="46037" rIns="92075" bIns="46037"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nSpc>
                <a:spcPct val="85000"/>
              </a:lnSpc>
            </a:pPr>
            <a:r>
              <a:rPr lang="zh-CN" altLang="en-US" sz="4000" b="1" i="1">
                <a:solidFill>
                  <a:schemeClr val="accent2"/>
                </a:solidFill>
                <a:effectLst>
                  <a:outerShdw blurRad="38100" dist="38100" dir="2700000" algn="tl">
                    <a:srgbClr val="C0C0C0"/>
                  </a:outerShdw>
                </a:effectLst>
                <a:ea typeface="黑体" panose="02010609060101010101" charset="-122"/>
              </a:rPr>
              <a:t>结构体变量的初始化</a:t>
            </a:r>
            <a:endParaRPr lang="zh-CN" altLang="en-US" sz="4000" b="1" i="1">
              <a:solidFill>
                <a:schemeClr val="accent2"/>
              </a:solidFill>
              <a:effectLst>
                <a:outerShdw blurRad="38100" dist="38100" dir="2700000" algn="tl">
                  <a:srgbClr val="C0C0C0"/>
                </a:outerShdw>
              </a:effectLst>
              <a:ea typeface="黑体" panose="02010609060101010101" charset="-122"/>
            </a:endParaRPr>
          </a:p>
        </p:txBody>
      </p:sp>
      <p:sp>
        <p:nvSpPr>
          <p:cNvPr id="7" name="Text Box 4"/>
          <p:cNvSpPr txBox="1">
            <a:spLocks noChangeArrowheads="1"/>
          </p:cNvSpPr>
          <p:nvPr/>
        </p:nvSpPr>
        <p:spPr bwMode="auto">
          <a:xfrm>
            <a:off x="428625" y="4178300"/>
            <a:ext cx="8143875" cy="2679700"/>
          </a:xfrm>
          <a:prstGeom prst="rect">
            <a:avLst/>
          </a:prstGeom>
          <a:solidFill>
            <a:srgbClr val="EBFFFF"/>
          </a:solidFill>
          <a:ln w="38100">
            <a:solidFill>
              <a:srgbClr val="339966"/>
            </a:solidFill>
            <a:miter lim="800000"/>
          </a:ln>
          <a:effectLst/>
        </p:spPr>
        <p:txBody>
          <a:bodyPr lIns="90000" tIns="46800" rIns="90000" bIns="46800" anchor="ctr">
            <a:spAutoFit/>
          </a:bodyPr>
          <a:lstStyle/>
          <a:p>
            <a:pPr algn="l">
              <a:defRPr/>
            </a:pPr>
            <a:r>
              <a:rPr lang="zh-CN" altLang="en-US">
                <a:effectLst>
                  <a:outerShdw blurRad="38100" dist="38100" dir="2700000" algn="tl">
                    <a:srgbClr val="FFFFFF"/>
                  </a:outerShdw>
                </a:effectLst>
                <a:latin typeface="Arial" panose="020B0604020202020204" pitchFamily="34" charset="0"/>
                <a:ea typeface="宋体" panose="02010600030101010101" pitchFamily="2" charset="-122"/>
              </a:rPr>
              <a:t>例    </a:t>
            </a: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struct  student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       int num;</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name[20];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sex;</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int age;</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addr[30];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}stu1={112,“Wang Lin”,‘M’,19, “200 Beijing Road”};</a:t>
            </a:r>
            <a:r>
              <a:rPr lang="en-US" altLang="zh-CN">
                <a:effectLst>
                  <a:outerShdw blurRad="38100" dist="38100" dir="2700000" algn="tl">
                    <a:srgbClr val="FFFFFF"/>
                  </a:outerShdw>
                </a:effectLst>
                <a:latin typeface="Times New Roman" panose="02020603050405020304" charset="0"/>
                <a:ea typeface="宋体" panose="02010600030101010101" pitchFamily="2" charset="-122"/>
              </a:rPr>
              <a:t> </a:t>
            </a:r>
            <a:endParaRPr lang="en-US" altLang="zh-CN">
              <a:effectLst>
                <a:outerShdw blurRad="38100" dist="38100" dir="2700000" algn="tl">
                  <a:srgbClr val="FFFFFF"/>
                </a:outerShdw>
              </a:effectLst>
              <a:latin typeface="Times New Roman" panose="02020603050405020304" charset="0"/>
              <a:ea typeface="宋体" panose="02010600030101010101" pitchFamily="2" charset="-122"/>
            </a:endParaRPr>
          </a:p>
        </p:txBody>
      </p:sp>
      <p:sp>
        <p:nvSpPr>
          <p:cNvPr id="2" name="幻灯片编号占位符 1"/>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 calcmode="lin" valueType="num">
                                      <p:cBhvr additive="base">
                                        <p:cTn id="7" dur="500" fill="hold"/>
                                        <p:tgtEl>
                                          <p:spTgt spid="21509"/>
                                        </p:tgtEl>
                                        <p:attrNameLst>
                                          <p:attrName>ppt_x</p:attrName>
                                        </p:attrNameLst>
                                      </p:cBhvr>
                                      <p:tavLst>
                                        <p:tav tm="0">
                                          <p:val>
                                            <p:strVal val="0-#ppt_w/2"/>
                                          </p:val>
                                        </p:tav>
                                        <p:tav tm="100000">
                                          <p:val>
                                            <p:strVal val="#ppt_x"/>
                                          </p:val>
                                        </p:tav>
                                      </p:tavLst>
                                    </p:anim>
                                    <p:anim calcmode="lin" valueType="num">
                                      <p:cBhvr additive="base">
                                        <p:cTn id="8" dur="500" fill="hold"/>
                                        <p:tgtEl>
                                          <p:spTgt spid="215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autoUpdateAnimBg="0"/>
      <p:bldP spid="7"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304800" y="642938"/>
            <a:ext cx="8839200" cy="1600200"/>
          </a:xfrm>
        </p:spPr>
        <p:txBody>
          <a:bodyPr/>
          <a:lstStyle/>
          <a:p>
            <a:pPr eaLnBrk="1">
              <a:buFont typeface="Monotype Sorts" charset="2"/>
              <a:buNone/>
            </a:pPr>
            <a:endParaRPr lang="zh-CN" altLang="en-US">
              <a:ea typeface="宋体" panose="02010600030101010101" pitchFamily="2" charset="-122"/>
            </a:endParaRPr>
          </a:p>
          <a:p>
            <a:pPr lvl="1" eaLnBrk="1"/>
            <a:r>
              <a:rPr lang="zh-CN" altLang="en-US">
                <a:ea typeface="宋体" panose="02010600030101010101" pitchFamily="2" charset="-122"/>
              </a:rPr>
              <a:t> 结构体变量</a:t>
            </a:r>
            <a:r>
              <a:rPr lang="zh-CN" altLang="en-US">
                <a:solidFill>
                  <a:schemeClr val="accent2"/>
                </a:solidFill>
                <a:ea typeface="宋体" panose="02010600030101010101" pitchFamily="2" charset="-122"/>
              </a:rPr>
              <a:t>不能整体引用</a:t>
            </a:r>
            <a:r>
              <a:rPr lang="en-US" altLang="zh-CN">
                <a:ea typeface="宋体" panose="02010600030101010101" pitchFamily="2" charset="-122"/>
              </a:rPr>
              <a:t>,</a:t>
            </a:r>
            <a:r>
              <a:rPr lang="zh-CN" altLang="en-US">
                <a:ea typeface="宋体" panose="02010600030101010101" pitchFamily="2" charset="-122"/>
              </a:rPr>
              <a:t>只能引用变量</a:t>
            </a:r>
            <a:r>
              <a:rPr lang="zh-CN" altLang="en-US">
                <a:solidFill>
                  <a:schemeClr val="tx2"/>
                </a:solidFill>
                <a:ea typeface="宋体" panose="02010600030101010101" pitchFamily="2" charset="-122"/>
              </a:rPr>
              <a:t>成员</a:t>
            </a:r>
            <a:endParaRPr lang="zh-CN" altLang="en-US">
              <a:ea typeface="宋体" panose="02010600030101010101" pitchFamily="2" charset="-122"/>
            </a:endParaRPr>
          </a:p>
        </p:txBody>
      </p:sp>
      <p:sp>
        <p:nvSpPr>
          <p:cNvPr id="18435" name="Rectangle 3"/>
          <p:cNvSpPr>
            <a:spLocks noChangeArrowheads="1"/>
          </p:cNvSpPr>
          <p:nvPr/>
        </p:nvSpPr>
        <p:spPr bwMode="auto">
          <a:xfrm>
            <a:off x="-58738" y="2209800"/>
            <a:ext cx="8839201" cy="914400"/>
          </a:xfrm>
          <a:prstGeom prst="rect">
            <a:avLst/>
          </a:prstGeom>
          <a:noFill/>
          <a:ln w="9525">
            <a:noFill/>
            <a:miter lim="800000"/>
          </a:ln>
          <a:effectLst/>
        </p:spPr>
        <p:txBody>
          <a:bodyPr/>
          <a:lstStyle>
            <a:lvl1pPr marL="342900" indent="-342900">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lvl="2" algn="l" eaLnBrk="1" hangingPunct="1">
              <a:spcBef>
                <a:spcPct val="20000"/>
              </a:spcBef>
              <a:buClr>
                <a:schemeClr val="accent2"/>
              </a:buClr>
              <a:buFont typeface="Wingdings" panose="05000000000000000000" pitchFamily="2" charset="2"/>
              <a:buChar char="v"/>
            </a:pPr>
            <a:r>
              <a:rPr lang="zh-CN" altLang="en-US">
                <a:effectLst>
                  <a:outerShdw blurRad="38100" dist="38100" dir="2700000" algn="tl">
                    <a:srgbClr val="C0C0C0"/>
                  </a:outerShdw>
                </a:effectLst>
                <a:ea typeface="隶书" panose="02010509060101010101" charset="-122"/>
              </a:rPr>
              <a:t>可以将一个结</a:t>
            </a:r>
            <a:r>
              <a:rPr lang="zh-CN" altLang="en-US">
                <a:solidFill>
                  <a:srgbClr val="CC6600"/>
                </a:solidFill>
                <a:effectLst>
                  <a:outerShdw blurRad="38100" dist="38100" dir="2700000" algn="tl">
                    <a:srgbClr val="C0C0C0"/>
                  </a:outerShdw>
                </a:effectLst>
                <a:ea typeface="隶书" panose="02010509060101010101" charset="-122"/>
              </a:rPr>
              <a:t>构体变量赋值给另一个结构体变量</a:t>
            </a:r>
            <a:endParaRPr lang="zh-CN" altLang="en-US">
              <a:effectLst>
                <a:outerShdw blurRad="38100" dist="38100" dir="2700000" algn="tl">
                  <a:srgbClr val="C0C0C0"/>
                </a:outerShdw>
              </a:effectLst>
              <a:ea typeface="隶书" panose="02010509060101010101" charset="-122"/>
            </a:endParaRPr>
          </a:p>
          <a:p>
            <a:pPr lvl="2" algn="l" eaLnBrk="1" hangingPunct="1">
              <a:spcBef>
                <a:spcPct val="20000"/>
              </a:spcBef>
              <a:buClr>
                <a:schemeClr val="accent2"/>
              </a:buClr>
              <a:buFont typeface="Wingdings" panose="05000000000000000000" pitchFamily="2" charset="2"/>
              <a:buChar char="v"/>
            </a:pPr>
            <a:r>
              <a:rPr lang="zh-CN" altLang="en-US">
                <a:effectLst>
                  <a:outerShdw blurRad="38100" dist="38100" dir="2700000" algn="tl">
                    <a:srgbClr val="C0C0C0"/>
                  </a:outerShdw>
                </a:effectLst>
                <a:ea typeface="隶书" panose="02010509060101010101" charset="-122"/>
              </a:rPr>
              <a:t>结构体嵌套时</a:t>
            </a:r>
            <a:r>
              <a:rPr lang="zh-CN" altLang="en-US">
                <a:solidFill>
                  <a:schemeClr val="accent2"/>
                </a:solidFill>
                <a:effectLst>
                  <a:outerShdw blurRad="38100" dist="38100" dir="2700000" algn="tl">
                    <a:srgbClr val="C0C0C0"/>
                  </a:outerShdw>
                </a:effectLst>
                <a:ea typeface="隶书" panose="02010509060101010101" charset="-122"/>
              </a:rPr>
              <a:t>逐级引用</a:t>
            </a:r>
            <a:endParaRPr lang="zh-CN" altLang="en-US">
              <a:effectLst>
                <a:outerShdw blurRad="38100" dist="38100" dir="2700000" algn="tl">
                  <a:srgbClr val="C0C0C0"/>
                </a:outerShdw>
              </a:effectLst>
              <a:ea typeface="隶书" panose="02010509060101010101" charset="-122"/>
            </a:endParaRPr>
          </a:p>
        </p:txBody>
      </p:sp>
      <p:sp>
        <p:nvSpPr>
          <p:cNvPr id="18436" name="AutoShape 4"/>
          <p:cNvSpPr>
            <a:spLocks noChangeArrowheads="1"/>
          </p:cNvSpPr>
          <p:nvPr/>
        </p:nvSpPr>
        <p:spPr bwMode="auto">
          <a:xfrm>
            <a:off x="3313113" y="2122488"/>
            <a:ext cx="2552700" cy="1201737"/>
          </a:xfrm>
          <a:prstGeom prst="wedgeRectCallout">
            <a:avLst>
              <a:gd name="adj1" fmla="val 43361"/>
              <a:gd name="adj2" fmla="val -63528"/>
            </a:avLst>
          </a:prstGeom>
          <a:noFill/>
          <a:ln w="38100">
            <a:solidFill>
              <a:srgbClr val="33CCCC"/>
            </a:solidFill>
            <a:miter lim="800000"/>
          </a:ln>
          <a:effectLst/>
        </p:spPr>
        <p:txBody>
          <a:bodyPr wrap="none" lIns="90000" tIns="46800" rIns="90000" bIns="46800"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eaLnBrk="1" hangingPunct="1"/>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成员</a:t>
            </a:r>
            <a:r>
              <a:rPr lang="en-US" altLang="zh-CN" b="1">
                <a:effectLst>
                  <a:outerShdw blurRad="38100" dist="38100" dir="2700000" algn="tl">
                    <a:srgbClr val="C0C0C0"/>
                  </a:outerShdw>
                </a:effectLst>
                <a:latin typeface="Arial" panose="020B0604020202020204" pitchFamily="34" charset="0"/>
                <a:ea typeface="宋体" panose="02010600030101010101" pitchFamily="2" charset="-122"/>
              </a:rPr>
              <a:t>(</a:t>
            </a:r>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分量</a:t>
            </a:r>
            <a:r>
              <a:rPr lang="en-US" altLang="zh-CN" b="1">
                <a:effectLst>
                  <a:outerShdw blurRad="38100" dist="38100" dir="2700000" algn="tl">
                    <a:srgbClr val="C0C0C0"/>
                  </a:outerShdw>
                </a:effectLst>
                <a:latin typeface="Arial" panose="020B0604020202020204" pitchFamily="34" charset="0"/>
                <a:ea typeface="宋体" panose="02010600030101010101" pitchFamily="2" charset="-122"/>
              </a:rPr>
              <a:t>)</a:t>
            </a:r>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运算符</a:t>
            </a:r>
            <a:endParaRPr lang="zh-CN" altLang="en-US" b="1">
              <a:effectLst>
                <a:outerShdw blurRad="38100" dist="38100" dir="2700000" algn="tl">
                  <a:srgbClr val="C0C0C0"/>
                </a:outerShdw>
              </a:effectLst>
              <a:latin typeface="Arial" panose="020B0604020202020204" pitchFamily="34" charset="0"/>
              <a:ea typeface="宋体" panose="02010600030101010101" pitchFamily="2" charset="-122"/>
            </a:endParaRPr>
          </a:p>
          <a:p>
            <a:pPr algn="l" eaLnBrk="1" hangingPunct="1"/>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优先级</a:t>
            </a:r>
            <a:r>
              <a:rPr lang="en-US" altLang="zh-CN" b="1">
                <a:effectLst>
                  <a:outerShdw blurRad="38100" dist="38100" dir="2700000" algn="tl">
                    <a:srgbClr val="C0C0C0"/>
                  </a:outerShdw>
                </a:effectLst>
                <a:latin typeface="Arial" panose="020B0604020202020204" pitchFamily="34" charset="0"/>
                <a:ea typeface="宋体" panose="02010600030101010101" pitchFamily="2" charset="-122"/>
              </a:rPr>
              <a:t>: </a:t>
            </a:r>
            <a:r>
              <a:rPr lang="en-US" altLang="zh-CN" b="1">
                <a:solidFill>
                  <a:srgbClr val="009900"/>
                </a:solidFill>
                <a:effectLst>
                  <a:outerShdw blurRad="38100" dist="38100" dir="2700000" algn="tl">
                    <a:srgbClr val="C0C0C0"/>
                  </a:outerShdw>
                </a:effectLst>
                <a:latin typeface="Arial" panose="020B0604020202020204" pitchFamily="34" charset="0"/>
                <a:ea typeface="宋体" panose="02010600030101010101" pitchFamily="2" charset="-122"/>
              </a:rPr>
              <a:t>2</a:t>
            </a:r>
            <a:endParaRPr lang="en-US" altLang="zh-CN" b="1">
              <a:effectLst>
                <a:outerShdw blurRad="38100" dist="38100" dir="2700000" algn="tl">
                  <a:srgbClr val="C0C0C0"/>
                </a:outerShdw>
              </a:effectLst>
              <a:latin typeface="Arial" panose="020B0604020202020204" pitchFamily="34" charset="0"/>
              <a:ea typeface="宋体" panose="02010600030101010101" pitchFamily="2" charset="-122"/>
            </a:endParaRPr>
          </a:p>
          <a:p>
            <a:pPr algn="l" eaLnBrk="1" hangingPunct="1"/>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结合性</a:t>
            </a:r>
            <a:r>
              <a:rPr lang="en-US" altLang="zh-CN" b="1">
                <a:effectLst>
                  <a:outerShdw blurRad="38100" dist="38100" dir="2700000" algn="tl">
                    <a:srgbClr val="C0C0C0"/>
                  </a:outerShdw>
                </a:effectLst>
                <a:latin typeface="Arial" panose="020B0604020202020204" pitchFamily="34" charset="0"/>
                <a:ea typeface="宋体" panose="02010600030101010101" pitchFamily="2" charset="-122"/>
              </a:rPr>
              <a:t>:</a:t>
            </a:r>
            <a:r>
              <a:rPr lang="zh-CN" altLang="en-US" b="1">
                <a:solidFill>
                  <a:srgbClr val="009900"/>
                </a:solidFill>
                <a:effectLst>
                  <a:outerShdw blurRad="38100" dist="38100" dir="2700000" algn="tl">
                    <a:srgbClr val="C0C0C0"/>
                  </a:outerShdw>
                </a:effectLst>
                <a:latin typeface="Arial" panose="020B0604020202020204" pitchFamily="34" charset="0"/>
                <a:ea typeface="宋体" panose="02010600030101010101" pitchFamily="2" charset="-122"/>
              </a:rPr>
              <a:t>从左向右</a:t>
            </a:r>
            <a:endParaRPr lang="zh-CN" altLang="en-US" b="1">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18438" name="Rectangle 6"/>
          <p:cNvSpPr>
            <a:spLocks noChangeArrowheads="1"/>
          </p:cNvSpPr>
          <p:nvPr/>
        </p:nvSpPr>
        <p:spPr bwMode="auto">
          <a:xfrm>
            <a:off x="1052513" y="1506538"/>
            <a:ext cx="7086600" cy="533400"/>
          </a:xfrm>
          <a:prstGeom prst="rect">
            <a:avLst/>
          </a:prstGeom>
          <a:noFill/>
          <a:ln w="9525">
            <a:noFill/>
            <a:miter lim="800000"/>
          </a:ln>
          <a:effectLst/>
        </p:spPr>
        <p:txBody>
          <a:bodyPr/>
          <a:lstStyle>
            <a:lvl1pPr marL="342900" indent="-342900">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lvl="1" algn="l" eaLnBrk="1" hangingPunct="1">
              <a:spcBef>
                <a:spcPct val="20000"/>
              </a:spcBef>
              <a:buClr>
                <a:schemeClr val="hlink"/>
              </a:buClr>
              <a:buFont typeface="Wingdings" panose="05000000000000000000" pitchFamily="2" charset="2"/>
              <a:buNone/>
            </a:pPr>
            <a:r>
              <a:rPr lang="zh-CN" altLang="en-US" sz="2800">
                <a:effectLst>
                  <a:outerShdw blurRad="38100" dist="38100" dir="2700000" algn="tl">
                    <a:srgbClr val="C0C0C0"/>
                  </a:outerShdw>
                </a:effectLst>
                <a:ea typeface="隶书" panose="02010509060101010101" charset="-122"/>
              </a:rPr>
              <a:t>引用方式：   </a:t>
            </a:r>
            <a:r>
              <a:rPr lang="zh-CN" altLang="en-US" sz="2800">
                <a:solidFill>
                  <a:schemeClr val="tx2"/>
                </a:solidFill>
                <a:effectLst>
                  <a:outerShdw blurRad="38100" dist="38100" dir="2700000" algn="tl">
                    <a:srgbClr val="C0C0C0"/>
                  </a:outerShdw>
                </a:effectLst>
                <a:ea typeface="隶书" panose="02010509060101010101" charset="-122"/>
              </a:rPr>
              <a:t>结构体变量名</a:t>
            </a:r>
            <a:r>
              <a:rPr lang="en-US" altLang="zh-CN" sz="3200">
                <a:solidFill>
                  <a:schemeClr val="accent2"/>
                </a:solidFill>
                <a:effectLst>
                  <a:outerShdw blurRad="38100" dist="38100" dir="2700000" algn="tl">
                    <a:srgbClr val="C0C0C0"/>
                  </a:outerShdw>
                </a:effectLst>
                <a:ea typeface="隶书" panose="02010509060101010101" charset="-122"/>
              </a:rPr>
              <a:t>.</a:t>
            </a:r>
            <a:r>
              <a:rPr lang="zh-CN" altLang="en-US" sz="2800">
                <a:solidFill>
                  <a:schemeClr val="tx2"/>
                </a:solidFill>
                <a:effectLst>
                  <a:outerShdw blurRad="38100" dist="38100" dir="2700000" algn="tl">
                    <a:srgbClr val="C0C0C0"/>
                  </a:outerShdw>
                </a:effectLst>
                <a:ea typeface="隶书" panose="02010509060101010101" charset="-122"/>
              </a:rPr>
              <a:t>成员名</a:t>
            </a:r>
            <a:endParaRPr lang="zh-CN" altLang="en-US" sz="2800">
              <a:effectLst>
                <a:outerShdw blurRad="38100" dist="38100" dir="2700000" algn="tl">
                  <a:srgbClr val="C0C0C0"/>
                </a:outerShdw>
              </a:effectLst>
              <a:ea typeface="隶书" panose="02010509060101010101" charset="-122"/>
            </a:endParaRPr>
          </a:p>
        </p:txBody>
      </p:sp>
      <p:grpSp>
        <p:nvGrpSpPr>
          <p:cNvPr id="2" name="Group 12"/>
          <p:cNvGrpSpPr/>
          <p:nvPr/>
        </p:nvGrpSpPr>
        <p:grpSpPr bwMode="auto">
          <a:xfrm>
            <a:off x="1922463" y="2133600"/>
            <a:ext cx="7048500" cy="3051175"/>
            <a:chOff x="2208" y="1440"/>
            <a:chExt cx="4440" cy="1922"/>
          </a:xfrm>
        </p:grpSpPr>
        <p:sp>
          <p:nvSpPr>
            <p:cNvPr id="18439" name="Text Box 7"/>
            <p:cNvSpPr txBox="1">
              <a:spLocks noChangeArrowheads="1"/>
            </p:cNvSpPr>
            <p:nvPr/>
          </p:nvSpPr>
          <p:spPr bwMode="auto">
            <a:xfrm>
              <a:off x="2208" y="1440"/>
              <a:ext cx="2373" cy="1922"/>
            </a:xfrm>
            <a:prstGeom prst="rect">
              <a:avLst/>
            </a:prstGeom>
            <a:solidFill>
              <a:srgbClr val="EBFFFF"/>
            </a:solidFill>
            <a:ln w="38100">
              <a:solidFill>
                <a:srgbClr val="339966"/>
              </a:solidFill>
              <a:miter lim="800000"/>
            </a:ln>
            <a:effectLst/>
          </p:spPr>
          <p:txBody>
            <a:bodyPr wrap="none" lIns="90000" tIns="46800" rIns="90000" bIns="46800" anchor="ctr">
              <a:spAutoFit/>
            </a:bodyPr>
            <a:lstStyle/>
            <a:p>
              <a:pPr algn="l">
                <a:defRPr/>
              </a:pPr>
              <a:r>
                <a:rPr lang="zh-CN" altLang="en-US">
                  <a:effectLst>
                    <a:outerShdw blurRad="38100" dist="38100" dir="2700000" algn="tl">
                      <a:srgbClr val="FFFFFF"/>
                    </a:outerShdw>
                  </a:effectLst>
                  <a:latin typeface="Arial" panose="020B0604020202020204" pitchFamily="34" charset="0"/>
                  <a:ea typeface="宋体" panose="02010600030101010101" pitchFamily="2" charset="-122"/>
                </a:rPr>
                <a:t>例    </a:t>
              </a: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struct   student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       int num;</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name[20];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sex;</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int age;</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float score;</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addr[30];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}stu1,stu2; </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p:txBody>
        </p:sp>
        <p:sp>
          <p:nvSpPr>
            <p:cNvPr id="18440" name="AutoShape 8"/>
            <p:cNvSpPr>
              <a:spLocks noChangeArrowheads="1"/>
            </p:cNvSpPr>
            <p:nvPr/>
          </p:nvSpPr>
          <p:spPr bwMode="auto">
            <a:xfrm>
              <a:off x="4566" y="1688"/>
              <a:ext cx="1295" cy="292"/>
            </a:xfrm>
            <a:prstGeom prst="wedgeRectCallout">
              <a:avLst>
                <a:gd name="adj1" fmla="val -107144"/>
                <a:gd name="adj2" fmla="val 35037"/>
              </a:avLst>
            </a:prstGeom>
            <a:noFill/>
            <a:ln w="38100">
              <a:solidFill>
                <a:srgbClr val="33CCCC"/>
              </a:solidFill>
              <a:miter lim="800000"/>
            </a:ln>
            <a:effectLst/>
          </p:spPr>
          <p:txBody>
            <a:bodyPr wrap="none" lIns="90000" tIns="46800" rIns="90000" bIns="46800" anchor="ctr">
              <a:spAutoFit/>
            </a:bodyPr>
            <a:lstStyle/>
            <a:p>
              <a:pPr algn="l" eaLnBrk="1" hangingPunct="1">
                <a:defRPr/>
              </a:pPr>
              <a:r>
                <a:rPr lang="en-US" altLang="zh-CN">
                  <a:latin typeface="Arial" panose="020B0604020202020204" pitchFamily="34" charset="0"/>
                </a:rPr>
                <a:t>stu1.num=10;</a:t>
              </a:r>
              <a:endParaRPr lang="en-US" altLang="zh-CN">
                <a:latin typeface="Arial" panose="020B0604020202020204" pitchFamily="34" charset="0"/>
              </a:endParaRPr>
            </a:p>
          </p:txBody>
        </p:sp>
        <p:sp>
          <p:nvSpPr>
            <p:cNvPr id="18441" name="AutoShape 9"/>
            <p:cNvSpPr>
              <a:spLocks noChangeArrowheads="1"/>
            </p:cNvSpPr>
            <p:nvPr/>
          </p:nvSpPr>
          <p:spPr bwMode="auto">
            <a:xfrm>
              <a:off x="4524" y="2216"/>
              <a:ext cx="1553" cy="292"/>
            </a:xfrm>
            <a:prstGeom prst="wedgeRectCallout">
              <a:avLst>
                <a:gd name="adj1" fmla="val -77028"/>
                <a:gd name="adj2" fmla="val 6935"/>
              </a:avLst>
            </a:prstGeom>
            <a:noFill/>
            <a:ln w="38100">
              <a:solidFill>
                <a:srgbClr val="33CCCC"/>
              </a:solidFill>
              <a:miter lim="800000"/>
            </a:ln>
            <a:effectLst/>
          </p:spPr>
          <p:txBody>
            <a:bodyPr wrap="none" lIns="90000" tIns="46800" rIns="90000" bIns="46800" anchor="ctr">
              <a:spAutoFit/>
            </a:bodyPr>
            <a:lstStyle/>
            <a:p>
              <a:pPr algn="l" eaLnBrk="1" hangingPunct="1">
                <a:defRPr/>
              </a:pPr>
              <a:r>
                <a:rPr lang="en-US" altLang="zh-CN">
                  <a:latin typeface="Arial" panose="020B0604020202020204" pitchFamily="34" charset="0"/>
                </a:rPr>
                <a:t>stu1.score=85.5;</a:t>
              </a:r>
              <a:endParaRPr lang="en-US" altLang="zh-CN">
                <a:latin typeface="Arial" panose="020B0604020202020204" pitchFamily="34" charset="0"/>
              </a:endParaRPr>
            </a:p>
          </p:txBody>
        </p:sp>
        <p:sp>
          <p:nvSpPr>
            <p:cNvPr id="18443" name="AutoShape 11"/>
            <p:cNvSpPr>
              <a:spLocks noChangeArrowheads="1"/>
            </p:cNvSpPr>
            <p:nvPr/>
          </p:nvSpPr>
          <p:spPr bwMode="auto">
            <a:xfrm>
              <a:off x="4464" y="2688"/>
              <a:ext cx="2184" cy="525"/>
            </a:xfrm>
            <a:prstGeom prst="wedgeRectCallout">
              <a:avLst>
                <a:gd name="adj1" fmla="val -67778"/>
                <a:gd name="adj2" fmla="val -48500"/>
              </a:avLst>
            </a:prstGeom>
            <a:noFill/>
            <a:ln w="38100">
              <a:solidFill>
                <a:srgbClr val="33CCCC"/>
              </a:solidFill>
              <a:miter lim="800000"/>
            </a:ln>
            <a:effectLst/>
          </p:spPr>
          <p:txBody>
            <a:bodyPr wrap="none" lIns="90000" tIns="46800" rIns="90000" bIns="46800" anchor="ctr">
              <a:spAutoFit/>
            </a:bodyPr>
            <a:lstStyle/>
            <a:p>
              <a:pPr algn="l" eaLnBrk="1" hangingPunct="1">
                <a:defRPr/>
              </a:pPr>
              <a:r>
                <a:rPr lang="en-US" altLang="zh-CN">
                  <a:effectLst>
                    <a:outerShdw blurRad="38100" dist="38100" dir="2700000" algn="tl">
                      <a:srgbClr val="C0C0C0"/>
                    </a:outerShdw>
                  </a:effectLst>
                  <a:latin typeface="Arial" panose="020B0604020202020204" pitchFamily="34" charset="0"/>
                  <a:ea typeface="宋体" panose="02010600030101010101" pitchFamily="2" charset="-122"/>
                </a:rPr>
                <a:t>stu1.score+=stu2.score;</a:t>
              </a:r>
              <a:endParaRPr lang="en-US" altLang="zh-CN">
                <a:effectLst>
                  <a:outerShdw blurRad="38100" dist="38100" dir="2700000" algn="tl">
                    <a:srgbClr val="C0C0C0"/>
                  </a:outerShdw>
                </a:effectLst>
                <a:latin typeface="Arial" panose="020B0604020202020204" pitchFamily="34" charset="0"/>
                <a:ea typeface="宋体" panose="02010600030101010101" pitchFamily="2" charset="-122"/>
              </a:endParaRPr>
            </a:p>
            <a:p>
              <a:pPr algn="l" eaLnBrk="1" hangingPunct="1">
                <a:defRPr/>
              </a:pPr>
              <a:r>
                <a:rPr lang="en-US" altLang="zh-CN">
                  <a:effectLst>
                    <a:outerShdw blurRad="38100" dist="38100" dir="2700000" algn="tl">
                      <a:srgbClr val="C0C0C0"/>
                    </a:outerShdw>
                  </a:effectLst>
                  <a:latin typeface="Arial" panose="020B0604020202020204" pitchFamily="34" charset="0"/>
                  <a:ea typeface="宋体" panose="02010600030101010101" pitchFamily="2" charset="-122"/>
                </a:rPr>
                <a:t> stu1.age++;</a:t>
              </a:r>
              <a:endParaRPr lang="en-US" altLang="zh-CN">
                <a:effectLst>
                  <a:outerShdw blurRad="38100" dist="38100" dir="2700000" algn="tl">
                    <a:srgbClr val="C0C0C0"/>
                  </a:outerShdw>
                </a:effectLst>
                <a:latin typeface="Arial" panose="020B0604020202020204" pitchFamily="34" charset="0"/>
                <a:ea typeface="宋体" panose="02010600030101010101" pitchFamily="2" charset="-122"/>
                <a:sym typeface="Symbol" panose="05050102010706020507" pitchFamily="18" charset="2"/>
              </a:endParaRPr>
            </a:p>
          </p:txBody>
        </p:sp>
      </p:grpSp>
      <p:grpSp>
        <p:nvGrpSpPr>
          <p:cNvPr id="3" name="Group 41"/>
          <p:cNvGrpSpPr/>
          <p:nvPr/>
        </p:nvGrpSpPr>
        <p:grpSpPr bwMode="auto">
          <a:xfrm>
            <a:off x="500063" y="3071813"/>
            <a:ext cx="6188075" cy="3051175"/>
            <a:chOff x="192" y="2160"/>
            <a:chExt cx="3898" cy="1922"/>
          </a:xfrm>
        </p:grpSpPr>
        <p:grpSp>
          <p:nvGrpSpPr>
            <p:cNvPr id="20509" name="Group 23"/>
            <p:cNvGrpSpPr/>
            <p:nvPr/>
          </p:nvGrpSpPr>
          <p:grpSpPr bwMode="auto">
            <a:xfrm>
              <a:off x="192" y="2160"/>
              <a:ext cx="3898" cy="1922"/>
              <a:chOff x="184" y="1920"/>
              <a:chExt cx="3898" cy="1922"/>
            </a:xfrm>
          </p:grpSpPr>
          <p:sp>
            <p:nvSpPr>
              <p:cNvPr id="18450" name="Text Box 18"/>
              <p:cNvSpPr txBox="1">
                <a:spLocks noChangeArrowheads="1"/>
              </p:cNvSpPr>
              <p:nvPr/>
            </p:nvSpPr>
            <p:spPr bwMode="auto">
              <a:xfrm>
                <a:off x="184" y="1920"/>
                <a:ext cx="2373" cy="1922"/>
              </a:xfrm>
              <a:prstGeom prst="rect">
                <a:avLst/>
              </a:prstGeom>
              <a:solidFill>
                <a:srgbClr val="EBFFFF"/>
              </a:solidFill>
              <a:ln w="38100">
                <a:solidFill>
                  <a:srgbClr val="339966"/>
                </a:solidFill>
                <a:miter lim="800000"/>
              </a:ln>
              <a:effectLst/>
            </p:spPr>
            <p:txBody>
              <a:bodyPr wrap="none" lIns="90000" tIns="46800" rIns="90000" bIns="46800" anchor="ctr">
                <a:spAutoFit/>
              </a:bodyPr>
              <a:lstStyle/>
              <a:p>
                <a:pPr algn="l">
                  <a:defRPr/>
                </a:pPr>
                <a:r>
                  <a:rPr lang="zh-CN" altLang="en-US">
                    <a:effectLst>
                      <a:outerShdw blurRad="38100" dist="38100" dir="2700000" algn="tl">
                        <a:srgbClr val="FFFFFF"/>
                      </a:outerShdw>
                    </a:effectLst>
                    <a:latin typeface="Arial" panose="020B0604020202020204" pitchFamily="34" charset="0"/>
                    <a:ea typeface="宋体" panose="02010600030101010101" pitchFamily="2" charset="-122"/>
                  </a:rPr>
                  <a:t>例    </a:t>
                </a: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struct   student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       int num;</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name[20];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sex;</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int age;</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float score;</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addr[30];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}stu1,stu2; </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p:txBody>
          </p:sp>
          <p:sp>
            <p:nvSpPr>
              <p:cNvPr id="18451" name="AutoShape 19"/>
              <p:cNvSpPr>
                <a:spLocks noChangeArrowheads="1"/>
              </p:cNvSpPr>
              <p:nvPr/>
            </p:nvSpPr>
            <p:spPr bwMode="auto">
              <a:xfrm>
                <a:off x="2496" y="3216"/>
                <a:ext cx="1586" cy="292"/>
              </a:xfrm>
              <a:prstGeom prst="wedgeRectCallout">
                <a:avLst>
                  <a:gd name="adj1" fmla="val -71023"/>
                  <a:gd name="adj2" fmla="val -144528"/>
                </a:avLst>
              </a:prstGeom>
              <a:noFill/>
              <a:ln w="38100">
                <a:solidFill>
                  <a:srgbClr val="33CCCC"/>
                </a:solidFill>
                <a:miter lim="800000"/>
              </a:ln>
              <a:effectLst/>
            </p:spPr>
            <p:txBody>
              <a:bodyPr wrap="none" lIns="90000" tIns="46800" rIns="90000" bIns="46800" anchor="ctr">
                <a:spAutoFit/>
              </a:bodyPr>
              <a:lstStyle/>
              <a:p>
                <a:pPr algn="l" eaLnBrk="1" hangingPunct="1">
                  <a:defRPr/>
                </a:pPr>
                <a:r>
                  <a:rPr lang="en-US" altLang="zh-CN">
                    <a:effectLst>
                      <a:outerShdw blurRad="38100" dist="38100" dir="2700000" algn="tl">
                        <a:srgbClr val="C0C0C0"/>
                      </a:outerShdw>
                    </a:effectLst>
                    <a:latin typeface="Times New Roman" panose="02020603050405020304" charset="0"/>
                    <a:ea typeface="宋体" panose="02010600030101010101" pitchFamily="2" charset="-122"/>
                  </a:rPr>
                  <a:t>stu2=stu1;     (      )</a:t>
                </a:r>
                <a:endParaRPr lang="en-US" altLang="zh-CN">
                  <a:effectLst>
                    <a:outerShdw blurRad="38100" dist="38100" dir="2700000" algn="tl">
                      <a:srgbClr val="C0C0C0"/>
                    </a:outerShdw>
                  </a:effectLst>
                  <a:latin typeface="Times New Roman" panose="02020603050405020304" charset="0"/>
                  <a:ea typeface="宋体" panose="02010600030101010101" pitchFamily="2" charset="-122"/>
                  <a:sym typeface="Symbol" panose="05050102010706020507" pitchFamily="18" charset="2"/>
                </a:endParaRPr>
              </a:p>
            </p:txBody>
          </p:sp>
        </p:grpSp>
        <p:sp>
          <p:nvSpPr>
            <p:cNvPr id="18454" name="Freeform 22"/>
            <p:cNvSpPr/>
            <p:nvPr/>
          </p:nvSpPr>
          <p:spPr bwMode="auto">
            <a:xfrm>
              <a:off x="3759" y="3420"/>
              <a:ext cx="115" cy="292"/>
            </a:xfrm>
            <a:custGeom>
              <a:avLst/>
              <a:gdLst/>
              <a:ahLst/>
              <a:cxnLst>
                <a:cxn ang="0">
                  <a:pos x="0" y="84"/>
                </a:cxn>
                <a:cxn ang="0">
                  <a:pos x="36" y="108"/>
                </a:cxn>
                <a:cxn ang="0">
                  <a:pos x="60" y="144"/>
                </a:cxn>
                <a:cxn ang="0">
                  <a:pos x="96" y="120"/>
                </a:cxn>
                <a:cxn ang="0">
                  <a:pos x="120" y="84"/>
                </a:cxn>
                <a:cxn ang="0">
                  <a:pos x="132" y="48"/>
                </a:cxn>
                <a:cxn ang="0">
                  <a:pos x="192" y="0"/>
                </a:cxn>
              </a:cxnLst>
              <a:rect l="0" t="0" r="r" b="b"/>
              <a:pathLst>
                <a:path w="192" h="147">
                  <a:moveTo>
                    <a:pt x="0" y="84"/>
                  </a:moveTo>
                  <a:cubicBezTo>
                    <a:pt x="12" y="92"/>
                    <a:pt x="26" y="98"/>
                    <a:pt x="36" y="108"/>
                  </a:cubicBezTo>
                  <a:cubicBezTo>
                    <a:pt x="46" y="118"/>
                    <a:pt x="46" y="141"/>
                    <a:pt x="60" y="144"/>
                  </a:cubicBezTo>
                  <a:cubicBezTo>
                    <a:pt x="74" y="147"/>
                    <a:pt x="84" y="128"/>
                    <a:pt x="96" y="120"/>
                  </a:cubicBezTo>
                  <a:cubicBezTo>
                    <a:pt x="104" y="108"/>
                    <a:pt x="114" y="97"/>
                    <a:pt x="120" y="84"/>
                  </a:cubicBezTo>
                  <a:cubicBezTo>
                    <a:pt x="126" y="73"/>
                    <a:pt x="124" y="58"/>
                    <a:pt x="132" y="48"/>
                  </a:cubicBezTo>
                  <a:cubicBezTo>
                    <a:pt x="148" y="28"/>
                    <a:pt x="174" y="18"/>
                    <a:pt x="192" y="0"/>
                  </a:cubicBezTo>
                </a:path>
              </a:pathLst>
            </a:custGeom>
            <a:noFill/>
            <a:ln w="38100" cap="flat" cmpd="sng">
              <a:solidFill>
                <a:schemeClr val="accent2"/>
              </a:solidFill>
              <a:prstDash val="solid"/>
              <a:round/>
            </a:ln>
            <a:effectLst/>
          </p:spPr>
          <p:txBody>
            <a:bodyPr wrap="none" lIns="90000" tIns="46800" rIns="90000" bIns="46800" anchor="ctr">
              <a:spAutoFit/>
            </a:bodyPr>
            <a:lstStyle/>
            <a:p>
              <a:pPr algn="l">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grpSp>
      <p:grpSp>
        <p:nvGrpSpPr>
          <p:cNvPr id="5" name="Group 24"/>
          <p:cNvGrpSpPr/>
          <p:nvPr/>
        </p:nvGrpSpPr>
        <p:grpSpPr bwMode="auto">
          <a:xfrm>
            <a:off x="714375" y="3441700"/>
            <a:ext cx="7386638" cy="3416300"/>
            <a:chOff x="1917" y="3066"/>
            <a:chExt cx="4653" cy="2152"/>
          </a:xfrm>
        </p:grpSpPr>
        <p:grpSp>
          <p:nvGrpSpPr>
            <p:cNvPr id="20493" name="Group 25"/>
            <p:cNvGrpSpPr/>
            <p:nvPr/>
          </p:nvGrpSpPr>
          <p:grpSpPr bwMode="auto">
            <a:xfrm>
              <a:off x="2016" y="3066"/>
              <a:ext cx="4554" cy="2152"/>
              <a:chOff x="2640" y="2778"/>
              <a:chExt cx="4554" cy="2152"/>
            </a:xfrm>
          </p:grpSpPr>
          <p:sp>
            <p:nvSpPr>
              <p:cNvPr id="18458" name="Text Box 26"/>
              <p:cNvSpPr txBox="1">
                <a:spLocks noChangeArrowheads="1"/>
              </p:cNvSpPr>
              <p:nvPr/>
            </p:nvSpPr>
            <p:spPr bwMode="auto">
              <a:xfrm>
                <a:off x="5404" y="2778"/>
                <a:ext cx="1790" cy="2152"/>
              </a:xfrm>
              <a:prstGeom prst="rect">
                <a:avLst/>
              </a:prstGeom>
              <a:solidFill>
                <a:srgbClr val="EBFFFF"/>
              </a:solidFill>
              <a:ln w="38100">
                <a:solidFill>
                  <a:srgbClr val="339966"/>
                </a:solidFill>
                <a:miter lim="800000"/>
              </a:ln>
              <a:effectLst/>
            </p:spPr>
            <p:txBody>
              <a:bodyPr wrap="none" lIns="90000" tIns="46800" rIns="90000" bIns="46800" anchor="ctr">
                <a:spAutoFit/>
              </a:bodyPr>
              <a:lstStyle/>
              <a:p>
                <a:pPr algn="l">
                  <a:defRPr/>
                </a:pPr>
                <a:r>
                  <a:rPr lang="zh-CN" altLang="zh-CN">
                    <a:effectLst>
                      <a:outerShdw blurRad="38100" dist="38100" dir="2700000" algn="tl">
                        <a:srgbClr val="FFFFFF"/>
                      </a:outerShdw>
                    </a:effectLst>
                    <a:latin typeface="Arial" panose="020B0604020202020204" pitchFamily="34" charset="0"/>
                    <a:ea typeface="宋体" panose="02010600030101010101" pitchFamily="2" charset="-122"/>
                  </a:rPr>
                  <a:t>例 </a:t>
                </a: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struct  student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   int  num;</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name[20];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struct  date </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    int month;</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int day;</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int year;</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}birthday;</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}stu1,stu2;</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p:txBody>
          </p:sp>
          <p:grpSp>
            <p:nvGrpSpPr>
              <p:cNvPr id="20496" name="Group 27"/>
              <p:cNvGrpSpPr/>
              <p:nvPr/>
            </p:nvGrpSpPr>
            <p:grpSpPr bwMode="auto">
              <a:xfrm>
                <a:off x="2640" y="2928"/>
                <a:ext cx="2592" cy="531"/>
                <a:chOff x="1392" y="3648"/>
                <a:chExt cx="2592" cy="531"/>
              </a:xfrm>
            </p:grpSpPr>
            <p:sp>
              <p:nvSpPr>
                <p:cNvPr id="18460" name="Rectangle 28"/>
                <p:cNvSpPr>
                  <a:spLocks noChangeArrowheads="1"/>
                </p:cNvSpPr>
                <p:nvPr/>
              </p:nvSpPr>
              <p:spPr bwMode="auto">
                <a:xfrm>
                  <a:off x="1392" y="3648"/>
                  <a:ext cx="2592" cy="480"/>
                </a:xfrm>
                <a:prstGeom prst="rect">
                  <a:avLst/>
                </a:prstGeom>
                <a:noFill/>
                <a:ln w="9525">
                  <a:solidFill>
                    <a:schemeClr val="tx1"/>
                  </a:solidFill>
                  <a:miter lim="800000"/>
                </a:ln>
                <a:effectLst/>
              </p:spPr>
              <p:txBody>
                <a:bodyPr wrap="none" anchor="ctr"/>
                <a:lstStyle/>
                <a:p>
                  <a:pPr algn="l" eaLnBrk="1" hangingPunct="1">
                    <a:defRPr/>
                  </a:pPr>
                  <a:endParaRPr lang="zh-CN" altLang="zh-CN">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18461" name="Line 29"/>
                <p:cNvSpPr>
                  <a:spLocks noChangeShapeType="1"/>
                </p:cNvSpPr>
                <p:nvPr/>
              </p:nvSpPr>
              <p:spPr bwMode="auto">
                <a:xfrm>
                  <a:off x="1872" y="3648"/>
                  <a:ext cx="0" cy="480"/>
                </a:xfrm>
                <a:prstGeom prst="line">
                  <a:avLst/>
                </a:prstGeom>
                <a:noFill/>
                <a:ln w="9525">
                  <a:solidFill>
                    <a:schemeClr val="tx1"/>
                  </a:solidFill>
                  <a:round/>
                </a:ln>
                <a:effectLst/>
              </p:spPr>
              <p:txBody>
                <a:bodyPr wrap="none" anchor="ctr"/>
                <a:lstStyle/>
                <a:p>
                  <a:pPr algn="l">
                    <a:defRPr/>
                  </a:pPr>
                  <a:endParaRPr lang="zh-CN" altLang="en-US">
                    <a:latin typeface="Times New Roman" panose="02020603050405020304" charset="0"/>
                  </a:endParaRPr>
                </a:p>
              </p:txBody>
            </p:sp>
            <p:sp>
              <p:nvSpPr>
                <p:cNvPr id="18462" name="Line 30"/>
                <p:cNvSpPr>
                  <a:spLocks noChangeShapeType="1"/>
                </p:cNvSpPr>
                <p:nvPr/>
              </p:nvSpPr>
              <p:spPr bwMode="auto">
                <a:xfrm>
                  <a:off x="2400" y="3648"/>
                  <a:ext cx="0" cy="480"/>
                </a:xfrm>
                <a:prstGeom prst="line">
                  <a:avLst/>
                </a:prstGeom>
                <a:noFill/>
                <a:ln w="9525">
                  <a:solidFill>
                    <a:schemeClr val="tx1"/>
                  </a:solidFill>
                  <a:round/>
                </a:ln>
                <a:effectLst/>
              </p:spPr>
              <p:txBody>
                <a:bodyPr wrap="none" anchor="ctr"/>
                <a:lstStyle/>
                <a:p>
                  <a:pPr algn="l">
                    <a:defRPr/>
                  </a:pPr>
                  <a:endParaRPr lang="zh-CN" altLang="en-US">
                    <a:latin typeface="Times New Roman" panose="02020603050405020304" charset="0"/>
                  </a:endParaRPr>
                </a:p>
              </p:txBody>
            </p:sp>
            <p:sp>
              <p:nvSpPr>
                <p:cNvPr id="18463" name="Line 31"/>
                <p:cNvSpPr>
                  <a:spLocks noChangeShapeType="1"/>
                </p:cNvSpPr>
                <p:nvPr/>
              </p:nvSpPr>
              <p:spPr bwMode="auto">
                <a:xfrm>
                  <a:off x="2400" y="3888"/>
                  <a:ext cx="1584" cy="0"/>
                </a:xfrm>
                <a:prstGeom prst="line">
                  <a:avLst/>
                </a:prstGeom>
                <a:noFill/>
                <a:ln w="9525">
                  <a:solidFill>
                    <a:schemeClr val="tx1"/>
                  </a:solidFill>
                  <a:round/>
                </a:ln>
                <a:effectLst/>
              </p:spPr>
              <p:txBody>
                <a:bodyPr wrap="none" anchor="ctr"/>
                <a:lstStyle/>
                <a:p>
                  <a:pPr algn="l">
                    <a:defRPr/>
                  </a:pPr>
                  <a:endParaRPr lang="zh-CN" altLang="en-US">
                    <a:latin typeface="Times New Roman" panose="02020603050405020304" charset="0"/>
                  </a:endParaRPr>
                </a:p>
              </p:txBody>
            </p:sp>
            <p:sp>
              <p:nvSpPr>
                <p:cNvPr id="18464" name="Line 32"/>
                <p:cNvSpPr>
                  <a:spLocks noChangeShapeType="1"/>
                </p:cNvSpPr>
                <p:nvPr/>
              </p:nvSpPr>
              <p:spPr bwMode="auto">
                <a:xfrm>
                  <a:off x="2928" y="3888"/>
                  <a:ext cx="0" cy="240"/>
                </a:xfrm>
                <a:prstGeom prst="line">
                  <a:avLst/>
                </a:prstGeom>
                <a:noFill/>
                <a:ln w="9525">
                  <a:solidFill>
                    <a:schemeClr val="tx1"/>
                  </a:solidFill>
                  <a:round/>
                </a:ln>
                <a:effectLst/>
              </p:spPr>
              <p:txBody>
                <a:bodyPr wrap="none" anchor="ctr"/>
                <a:lstStyle/>
                <a:p>
                  <a:pPr algn="l">
                    <a:defRPr/>
                  </a:pPr>
                  <a:endParaRPr lang="zh-CN" altLang="en-US">
                    <a:latin typeface="Times New Roman" panose="02020603050405020304" charset="0"/>
                  </a:endParaRPr>
                </a:p>
              </p:txBody>
            </p:sp>
            <p:sp>
              <p:nvSpPr>
                <p:cNvPr id="18465" name="Line 33"/>
                <p:cNvSpPr>
                  <a:spLocks noChangeShapeType="1"/>
                </p:cNvSpPr>
                <p:nvPr/>
              </p:nvSpPr>
              <p:spPr bwMode="auto">
                <a:xfrm>
                  <a:off x="3456" y="3888"/>
                  <a:ext cx="0" cy="240"/>
                </a:xfrm>
                <a:prstGeom prst="line">
                  <a:avLst/>
                </a:prstGeom>
                <a:noFill/>
                <a:ln w="9525">
                  <a:solidFill>
                    <a:schemeClr val="tx1"/>
                  </a:solidFill>
                  <a:round/>
                </a:ln>
                <a:effectLst/>
              </p:spPr>
              <p:txBody>
                <a:bodyPr wrap="none" anchor="ctr"/>
                <a:lstStyle/>
                <a:p>
                  <a:pPr algn="l">
                    <a:defRPr/>
                  </a:pPr>
                  <a:endParaRPr lang="zh-CN" altLang="en-US">
                    <a:latin typeface="Times New Roman" panose="02020603050405020304" charset="0"/>
                  </a:endParaRPr>
                </a:p>
              </p:txBody>
            </p:sp>
            <p:sp>
              <p:nvSpPr>
                <p:cNvPr id="18466" name="Text Box 34"/>
                <p:cNvSpPr txBox="1">
                  <a:spLocks noChangeArrowheads="1"/>
                </p:cNvSpPr>
                <p:nvPr/>
              </p:nvSpPr>
              <p:spPr bwMode="auto">
                <a:xfrm>
                  <a:off x="1430" y="3753"/>
                  <a:ext cx="461" cy="291"/>
                </a:xfrm>
                <a:prstGeom prst="rect">
                  <a:avLst/>
                </a:prstGeom>
                <a:noFill/>
                <a:ln w="9525">
                  <a:noFill/>
                  <a:miter lim="800000"/>
                </a:ln>
                <a:effectLst/>
              </p:spPr>
              <p:txBody>
                <a:bodyPr wrap="none">
                  <a:spAutoFit/>
                </a:bodyPr>
                <a:lstStyle/>
                <a:p>
                  <a:pPr algn="l" eaLnBrk="1" hangingPunct="1">
                    <a:defRPr/>
                  </a:pPr>
                  <a:r>
                    <a:rPr lang="en-US" altLang="zh-CN">
                      <a:latin typeface="Times New Roman" panose="02020603050405020304" charset="0"/>
                    </a:rPr>
                    <a:t>num</a:t>
                  </a:r>
                  <a:endParaRPr lang="en-US" altLang="zh-CN">
                    <a:latin typeface="Times New Roman" panose="02020603050405020304" charset="0"/>
                  </a:endParaRPr>
                </a:p>
              </p:txBody>
            </p:sp>
            <p:sp>
              <p:nvSpPr>
                <p:cNvPr id="18467" name="Text Box 35"/>
                <p:cNvSpPr txBox="1">
                  <a:spLocks noChangeArrowheads="1"/>
                </p:cNvSpPr>
                <p:nvPr/>
              </p:nvSpPr>
              <p:spPr bwMode="auto">
                <a:xfrm>
                  <a:off x="1958" y="3753"/>
                  <a:ext cx="535" cy="291"/>
                </a:xfrm>
                <a:prstGeom prst="rect">
                  <a:avLst/>
                </a:prstGeom>
                <a:noFill/>
                <a:ln w="9525">
                  <a:noFill/>
                  <a:miter lim="800000"/>
                </a:ln>
                <a:effectLst/>
              </p:spPr>
              <p:txBody>
                <a:bodyPr wrap="none">
                  <a:spAutoFit/>
                </a:bodyPr>
                <a:lstStyle/>
                <a:p>
                  <a:pPr algn="l" eaLnBrk="1" hangingPunct="1">
                    <a:defRPr/>
                  </a:pPr>
                  <a:r>
                    <a:rPr lang="en-US" altLang="zh-CN">
                      <a:latin typeface="Times New Roman" panose="02020603050405020304" charset="0"/>
                    </a:rPr>
                    <a:t>name</a:t>
                  </a:r>
                  <a:endParaRPr lang="en-US" altLang="zh-CN">
                    <a:latin typeface="Times New Roman" panose="02020603050405020304" charset="0"/>
                  </a:endParaRPr>
                </a:p>
              </p:txBody>
            </p:sp>
            <p:sp>
              <p:nvSpPr>
                <p:cNvPr id="18468" name="Text Box 36"/>
                <p:cNvSpPr txBox="1">
                  <a:spLocks noChangeArrowheads="1"/>
                </p:cNvSpPr>
                <p:nvPr/>
              </p:nvSpPr>
              <p:spPr bwMode="auto">
                <a:xfrm>
                  <a:off x="2928" y="3648"/>
                  <a:ext cx="762" cy="291"/>
                </a:xfrm>
                <a:prstGeom prst="rect">
                  <a:avLst/>
                </a:prstGeom>
                <a:noFill/>
                <a:ln w="9525">
                  <a:noFill/>
                  <a:miter lim="800000"/>
                </a:ln>
                <a:effectLst/>
              </p:spPr>
              <p:txBody>
                <a:bodyPr wrap="none">
                  <a:spAutoFit/>
                </a:bodyPr>
                <a:lstStyle/>
                <a:p>
                  <a:pPr algn="l" eaLnBrk="1" hangingPunct="1">
                    <a:defRPr/>
                  </a:pPr>
                  <a:r>
                    <a:rPr lang="en-US" altLang="zh-CN">
                      <a:latin typeface="Times New Roman" panose="02020603050405020304" charset="0"/>
                    </a:rPr>
                    <a:t>birthday</a:t>
                  </a:r>
                  <a:endParaRPr lang="en-US" altLang="zh-CN">
                    <a:latin typeface="Times New Roman" panose="02020603050405020304" charset="0"/>
                  </a:endParaRPr>
                </a:p>
              </p:txBody>
            </p:sp>
            <p:sp>
              <p:nvSpPr>
                <p:cNvPr id="18469" name="Text Box 37"/>
                <p:cNvSpPr txBox="1">
                  <a:spLocks noChangeArrowheads="1"/>
                </p:cNvSpPr>
                <p:nvPr/>
              </p:nvSpPr>
              <p:spPr bwMode="auto">
                <a:xfrm>
                  <a:off x="2400" y="3888"/>
                  <a:ext cx="611" cy="291"/>
                </a:xfrm>
                <a:prstGeom prst="rect">
                  <a:avLst/>
                </a:prstGeom>
                <a:noFill/>
                <a:ln w="9525">
                  <a:noFill/>
                  <a:miter lim="800000"/>
                </a:ln>
                <a:effectLst/>
              </p:spPr>
              <p:txBody>
                <a:bodyPr wrap="none">
                  <a:spAutoFit/>
                </a:bodyPr>
                <a:lstStyle/>
                <a:p>
                  <a:pPr algn="l" eaLnBrk="1" hangingPunct="1">
                    <a:defRPr/>
                  </a:pPr>
                  <a:r>
                    <a:rPr lang="en-US" altLang="zh-CN">
                      <a:latin typeface="Times New Roman" panose="02020603050405020304" charset="0"/>
                    </a:rPr>
                    <a:t>month</a:t>
                  </a:r>
                  <a:endParaRPr lang="en-US" altLang="zh-CN">
                    <a:latin typeface="Times New Roman" panose="02020603050405020304" charset="0"/>
                  </a:endParaRPr>
                </a:p>
              </p:txBody>
            </p:sp>
            <p:sp>
              <p:nvSpPr>
                <p:cNvPr id="18470" name="Text Box 38"/>
                <p:cNvSpPr txBox="1">
                  <a:spLocks noChangeArrowheads="1"/>
                </p:cNvSpPr>
                <p:nvPr/>
              </p:nvSpPr>
              <p:spPr bwMode="auto">
                <a:xfrm>
                  <a:off x="3024" y="3888"/>
                  <a:ext cx="396" cy="291"/>
                </a:xfrm>
                <a:prstGeom prst="rect">
                  <a:avLst/>
                </a:prstGeom>
                <a:noFill/>
                <a:ln w="9525">
                  <a:noFill/>
                  <a:miter lim="800000"/>
                </a:ln>
                <a:effectLst/>
              </p:spPr>
              <p:txBody>
                <a:bodyPr wrap="none">
                  <a:spAutoFit/>
                </a:bodyPr>
                <a:lstStyle/>
                <a:p>
                  <a:pPr algn="l" eaLnBrk="1" hangingPunct="1">
                    <a:defRPr/>
                  </a:pPr>
                  <a:r>
                    <a:rPr lang="en-US" altLang="zh-CN">
                      <a:latin typeface="Times New Roman" panose="02020603050405020304" charset="0"/>
                    </a:rPr>
                    <a:t>day</a:t>
                  </a:r>
                  <a:endParaRPr lang="en-US" altLang="zh-CN">
                    <a:latin typeface="Times New Roman" panose="02020603050405020304" charset="0"/>
                  </a:endParaRPr>
                </a:p>
              </p:txBody>
            </p:sp>
            <p:sp>
              <p:nvSpPr>
                <p:cNvPr id="18471" name="Text Box 39"/>
                <p:cNvSpPr txBox="1">
                  <a:spLocks noChangeArrowheads="1"/>
                </p:cNvSpPr>
                <p:nvPr/>
              </p:nvSpPr>
              <p:spPr bwMode="auto">
                <a:xfrm>
                  <a:off x="3504" y="3888"/>
                  <a:ext cx="450" cy="291"/>
                </a:xfrm>
                <a:prstGeom prst="rect">
                  <a:avLst/>
                </a:prstGeom>
                <a:noFill/>
                <a:ln w="9525">
                  <a:noFill/>
                  <a:miter lim="800000"/>
                </a:ln>
                <a:effectLst/>
              </p:spPr>
              <p:txBody>
                <a:bodyPr wrap="none">
                  <a:spAutoFit/>
                </a:bodyPr>
                <a:lstStyle/>
                <a:p>
                  <a:pPr algn="l" eaLnBrk="1" hangingPunct="1">
                    <a:defRPr/>
                  </a:pPr>
                  <a:r>
                    <a:rPr lang="en-US" altLang="zh-CN">
                      <a:latin typeface="Times New Roman" panose="02020603050405020304" charset="0"/>
                    </a:rPr>
                    <a:t>year</a:t>
                  </a:r>
                  <a:endParaRPr lang="en-US" altLang="zh-CN">
                    <a:latin typeface="Times New Roman" panose="02020603050405020304" charset="0"/>
                  </a:endParaRPr>
                </a:p>
              </p:txBody>
            </p:sp>
          </p:grpSp>
        </p:grpSp>
        <p:sp>
          <p:nvSpPr>
            <p:cNvPr id="18472" name="AutoShape 40"/>
            <p:cNvSpPr>
              <a:spLocks noChangeArrowheads="1"/>
            </p:cNvSpPr>
            <p:nvPr/>
          </p:nvSpPr>
          <p:spPr bwMode="auto">
            <a:xfrm>
              <a:off x="1917" y="4318"/>
              <a:ext cx="2018" cy="292"/>
            </a:xfrm>
            <a:prstGeom prst="wedgeRectCallout">
              <a:avLst>
                <a:gd name="adj1" fmla="val 21386"/>
                <a:gd name="adj2" fmla="val -260592"/>
              </a:avLst>
            </a:prstGeom>
            <a:noFill/>
            <a:ln w="38100">
              <a:solidFill>
                <a:srgbClr val="33CCCC"/>
              </a:solidFill>
              <a:miter lim="800000"/>
            </a:ln>
            <a:effectLst/>
          </p:spPr>
          <p:txBody>
            <a:bodyPr wrap="none" lIns="90000" tIns="46800" rIns="90000" bIns="46800" anchor="ctr">
              <a:spAutoFit/>
            </a:bodyPr>
            <a:lstStyle/>
            <a:p>
              <a:pPr algn="l" eaLnBrk="1" hangingPunct="1">
                <a:defRPr/>
              </a:pPr>
              <a:r>
                <a:rPr lang="en-US" altLang="zh-CN">
                  <a:latin typeface="Times New Roman" panose="02020603050405020304" charset="0"/>
                </a:rPr>
                <a:t>stu1.birthday.month=12;</a:t>
              </a:r>
              <a:endParaRPr lang="en-US" altLang="zh-CN">
                <a:latin typeface="Times New Roman" panose="02020603050405020304" charset="0"/>
              </a:endParaRPr>
            </a:p>
          </p:txBody>
        </p:sp>
      </p:grpSp>
      <p:grpSp>
        <p:nvGrpSpPr>
          <p:cNvPr id="8" name="Group 46"/>
          <p:cNvGrpSpPr/>
          <p:nvPr/>
        </p:nvGrpSpPr>
        <p:grpSpPr bwMode="auto">
          <a:xfrm>
            <a:off x="3286125" y="2357438"/>
            <a:ext cx="5708650" cy="3051175"/>
            <a:chOff x="1336" y="3288"/>
            <a:chExt cx="3596" cy="1922"/>
          </a:xfrm>
        </p:grpSpPr>
        <p:sp>
          <p:nvSpPr>
            <p:cNvPr id="18475" name="Text Box 43"/>
            <p:cNvSpPr txBox="1">
              <a:spLocks noChangeArrowheads="1"/>
            </p:cNvSpPr>
            <p:nvPr/>
          </p:nvSpPr>
          <p:spPr bwMode="auto">
            <a:xfrm>
              <a:off x="1336" y="3288"/>
              <a:ext cx="2373" cy="1922"/>
            </a:xfrm>
            <a:prstGeom prst="rect">
              <a:avLst/>
            </a:prstGeom>
            <a:solidFill>
              <a:srgbClr val="EBFFFF"/>
            </a:solidFill>
            <a:ln w="38100">
              <a:solidFill>
                <a:srgbClr val="339966"/>
              </a:solidFill>
              <a:miter lim="800000"/>
            </a:ln>
            <a:effectLst/>
          </p:spPr>
          <p:txBody>
            <a:bodyPr wrap="none" lIns="90000" tIns="46800" rIns="90000" bIns="46800" anchor="ctr">
              <a:spAutoFit/>
            </a:bodyPr>
            <a:lstStyle/>
            <a:p>
              <a:pPr algn="l">
                <a:defRPr/>
              </a:pPr>
              <a:r>
                <a:rPr lang="zh-CN" altLang="en-US" dirty="0">
                  <a:effectLst>
                    <a:outerShdw blurRad="38100" dist="38100" dir="2700000" algn="tl">
                      <a:srgbClr val="FFFFFF"/>
                    </a:outerShdw>
                  </a:effectLst>
                  <a:latin typeface="Arial" panose="020B0604020202020204" pitchFamily="34" charset="0"/>
                  <a:ea typeface="宋体" panose="02010600030101010101" pitchFamily="2" charset="-122"/>
                </a:rPr>
                <a:t>例    </a:t>
              </a:r>
              <a:r>
                <a:rPr lang="en-US" altLang="zh-CN" dirty="0" err="1">
                  <a:effectLst>
                    <a:outerShdw blurRad="38100" dist="38100" dir="2700000" algn="tl">
                      <a:srgbClr val="FFFFFF"/>
                    </a:outerShdw>
                  </a:effectLst>
                  <a:latin typeface="Arial" panose="020B0604020202020204" pitchFamily="34" charset="0"/>
                  <a:ea typeface="宋体" panose="02010600030101010101" pitchFamily="2" charset="-122"/>
                </a:rPr>
                <a:t>struct</a:t>
              </a:r>
              <a:r>
                <a:rPr lang="en-US" altLang="zh-CN" dirty="0">
                  <a:effectLst>
                    <a:outerShdw blurRad="38100" dist="38100" dir="2700000" algn="tl">
                      <a:srgbClr val="FFFFFF"/>
                    </a:outerShdw>
                  </a:effectLst>
                  <a:latin typeface="Arial" panose="020B0604020202020204" pitchFamily="34" charset="0"/>
                  <a:ea typeface="宋体" panose="02010600030101010101" pitchFamily="2" charset="-122"/>
                </a:rPr>
                <a:t>   student</a:t>
              </a:r>
              <a:endParaRPr lang="en-US" altLang="zh-CN" dirty="0">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dirty="0">
                  <a:effectLst>
                    <a:outerShdw blurRad="38100" dist="38100" dir="2700000" algn="tl">
                      <a:srgbClr val="FFFFFF"/>
                    </a:outerShdw>
                  </a:effectLst>
                  <a:latin typeface="Arial" panose="020B0604020202020204" pitchFamily="34" charset="0"/>
                  <a:ea typeface="宋体" panose="02010600030101010101" pitchFamily="2" charset="-122"/>
                </a:rPr>
                <a:t>        {       </a:t>
              </a:r>
              <a:r>
                <a:rPr lang="en-US" altLang="zh-CN" dirty="0" err="1">
                  <a:effectLst>
                    <a:outerShdw blurRad="38100" dist="38100" dir="2700000" algn="tl">
                      <a:srgbClr val="FFFFFF"/>
                    </a:outerShdw>
                  </a:effectLst>
                  <a:latin typeface="Arial" panose="020B0604020202020204" pitchFamily="34" charset="0"/>
                  <a:ea typeface="宋体" panose="02010600030101010101" pitchFamily="2" charset="-122"/>
                </a:rPr>
                <a:t>int</a:t>
              </a:r>
              <a:r>
                <a:rPr lang="en-US" altLang="zh-CN" dirty="0">
                  <a:effectLst>
                    <a:outerShdw blurRad="38100" dist="38100" dir="2700000" algn="tl">
                      <a:srgbClr val="FFFFFF"/>
                    </a:outerShdw>
                  </a:effectLst>
                  <a:latin typeface="Arial" panose="020B0604020202020204" pitchFamily="34" charset="0"/>
                  <a:ea typeface="宋体" panose="02010600030101010101" pitchFamily="2" charset="-122"/>
                </a:rPr>
                <a:t> num;</a:t>
              </a:r>
              <a:endParaRPr lang="en-US" altLang="zh-CN" dirty="0">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dirty="0">
                  <a:effectLst>
                    <a:outerShdw blurRad="38100" dist="38100" dir="2700000" algn="tl">
                      <a:srgbClr val="FFFFFF"/>
                    </a:outerShdw>
                  </a:effectLst>
                  <a:latin typeface="Arial" panose="020B0604020202020204" pitchFamily="34" charset="0"/>
                  <a:ea typeface="宋体" panose="02010600030101010101" pitchFamily="2" charset="-122"/>
                </a:rPr>
                <a:t>                 char  name[20];</a:t>
              </a:r>
              <a:endParaRPr lang="en-US" altLang="zh-CN" dirty="0">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dirty="0">
                  <a:effectLst>
                    <a:outerShdw blurRad="38100" dist="38100" dir="2700000" algn="tl">
                      <a:srgbClr val="FFFFFF"/>
                    </a:outerShdw>
                  </a:effectLst>
                  <a:latin typeface="Arial" panose="020B0604020202020204" pitchFamily="34" charset="0"/>
                  <a:ea typeface="宋体" panose="02010600030101010101" pitchFamily="2" charset="-122"/>
                </a:rPr>
                <a:t>                 char sex;</a:t>
              </a:r>
              <a:endParaRPr lang="en-US" altLang="zh-CN" dirty="0">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dirty="0">
                  <a:effectLst>
                    <a:outerShdw blurRad="38100" dist="38100" dir="2700000" algn="tl">
                      <a:srgbClr val="FFFFFF"/>
                    </a:outerShdw>
                  </a:effectLst>
                  <a:latin typeface="Arial" panose="020B0604020202020204" pitchFamily="34" charset="0"/>
                  <a:ea typeface="宋体" panose="02010600030101010101" pitchFamily="2" charset="-122"/>
                </a:rPr>
                <a:t>                 </a:t>
              </a:r>
              <a:r>
                <a:rPr lang="en-US" altLang="zh-CN" dirty="0" err="1">
                  <a:effectLst>
                    <a:outerShdw blurRad="38100" dist="38100" dir="2700000" algn="tl">
                      <a:srgbClr val="FFFFFF"/>
                    </a:outerShdw>
                  </a:effectLst>
                  <a:latin typeface="Arial" panose="020B0604020202020204" pitchFamily="34" charset="0"/>
                  <a:ea typeface="宋体" panose="02010600030101010101" pitchFamily="2" charset="-122"/>
                </a:rPr>
                <a:t>int</a:t>
              </a:r>
              <a:r>
                <a:rPr lang="en-US" altLang="zh-CN" dirty="0">
                  <a:effectLst>
                    <a:outerShdw blurRad="38100" dist="38100" dir="2700000" algn="tl">
                      <a:srgbClr val="FFFFFF"/>
                    </a:outerShdw>
                  </a:effectLst>
                  <a:latin typeface="Arial" panose="020B0604020202020204" pitchFamily="34" charset="0"/>
                  <a:ea typeface="宋体" panose="02010600030101010101" pitchFamily="2" charset="-122"/>
                </a:rPr>
                <a:t> age;</a:t>
              </a:r>
              <a:endParaRPr lang="en-US" altLang="zh-CN" dirty="0">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dirty="0">
                  <a:effectLst>
                    <a:outerShdw blurRad="38100" dist="38100" dir="2700000" algn="tl">
                      <a:srgbClr val="FFFFFF"/>
                    </a:outerShdw>
                  </a:effectLst>
                  <a:latin typeface="Arial" panose="020B0604020202020204" pitchFamily="34" charset="0"/>
                  <a:ea typeface="宋体" panose="02010600030101010101" pitchFamily="2" charset="-122"/>
                </a:rPr>
                <a:t>                 float score;</a:t>
              </a:r>
              <a:endParaRPr lang="en-US" altLang="zh-CN" dirty="0">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dirty="0">
                  <a:effectLst>
                    <a:outerShdw blurRad="38100" dist="38100" dir="2700000" algn="tl">
                      <a:srgbClr val="FFFFFF"/>
                    </a:outerShdw>
                  </a:effectLst>
                  <a:latin typeface="Arial" panose="020B0604020202020204" pitchFamily="34" charset="0"/>
                  <a:ea typeface="宋体" panose="02010600030101010101" pitchFamily="2" charset="-122"/>
                </a:rPr>
                <a:t>                 char </a:t>
              </a:r>
              <a:r>
                <a:rPr lang="en-US" altLang="zh-CN" dirty="0" err="1">
                  <a:effectLst>
                    <a:outerShdw blurRad="38100" dist="38100" dir="2700000" algn="tl">
                      <a:srgbClr val="FFFFFF"/>
                    </a:outerShdw>
                  </a:effectLst>
                  <a:latin typeface="Arial" panose="020B0604020202020204" pitchFamily="34" charset="0"/>
                  <a:ea typeface="宋体" panose="02010600030101010101" pitchFamily="2" charset="-122"/>
                </a:rPr>
                <a:t>addr</a:t>
              </a:r>
              <a:r>
                <a:rPr lang="en-US" altLang="zh-CN" dirty="0">
                  <a:effectLst>
                    <a:outerShdw blurRad="38100" dist="38100" dir="2700000" algn="tl">
                      <a:srgbClr val="FFFFFF"/>
                    </a:outerShdw>
                  </a:effectLst>
                  <a:latin typeface="Arial" panose="020B0604020202020204" pitchFamily="34" charset="0"/>
                  <a:ea typeface="宋体" panose="02010600030101010101" pitchFamily="2" charset="-122"/>
                </a:rPr>
                <a:t>[30];</a:t>
              </a:r>
              <a:endParaRPr lang="en-US" altLang="zh-CN" dirty="0">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dirty="0">
                  <a:effectLst>
                    <a:outerShdw blurRad="38100" dist="38100" dir="2700000" algn="tl">
                      <a:srgbClr val="FFFFFF"/>
                    </a:outerShdw>
                  </a:effectLst>
                  <a:latin typeface="Arial" panose="020B0604020202020204" pitchFamily="34" charset="0"/>
                  <a:ea typeface="宋体" panose="02010600030101010101" pitchFamily="2" charset="-122"/>
                </a:rPr>
                <a:t>        }stu1,stu2; </a:t>
              </a:r>
              <a:endParaRPr lang="en-US" altLang="zh-CN" dirty="0">
                <a:effectLst>
                  <a:outerShdw blurRad="38100" dist="38100" dir="2700000" algn="tl">
                    <a:srgbClr val="FFFFFF"/>
                  </a:outerShdw>
                </a:effectLst>
                <a:latin typeface="Arial" panose="020B0604020202020204" pitchFamily="34" charset="0"/>
                <a:ea typeface="宋体" panose="02010600030101010101" pitchFamily="2" charset="-122"/>
              </a:endParaRPr>
            </a:p>
          </p:txBody>
        </p:sp>
        <p:sp>
          <p:nvSpPr>
            <p:cNvPr id="18476" name="AutoShape 44"/>
            <p:cNvSpPr>
              <a:spLocks noChangeArrowheads="1"/>
            </p:cNvSpPr>
            <p:nvPr/>
          </p:nvSpPr>
          <p:spPr bwMode="auto">
            <a:xfrm>
              <a:off x="3552" y="4008"/>
              <a:ext cx="1380" cy="525"/>
            </a:xfrm>
            <a:prstGeom prst="wedgeRectCallout">
              <a:avLst>
                <a:gd name="adj1" fmla="val -90644"/>
                <a:gd name="adj2" fmla="val 46565"/>
              </a:avLst>
            </a:prstGeom>
            <a:noFill/>
            <a:ln w="38100">
              <a:solidFill>
                <a:srgbClr val="33CCCC"/>
              </a:solidFill>
              <a:miter lim="800000"/>
            </a:ln>
            <a:effectLst/>
          </p:spPr>
          <p:txBody>
            <a:bodyPr wrap="none" lIns="90000" tIns="46800" rIns="90000" bIns="46800" anchor="ctr">
              <a:spAutoFit/>
            </a:bodyPr>
            <a:lstStyle/>
            <a:p>
              <a:pPr algn="l" eaLnBrk="1" hangingPunct="1">
                <a:defRPr/>
              </a:pPr>
              <a:r>
                <a:rPr lang="en-US" altLang="zh-CN">
                  <a:effectLst>
                    <a:outerShdw blurRad="38100" dist="38100" dir="2700000" algn="tl">
                      <a:srgbClr val="C0C0C0"/>
                    </a:outerShdw>
                  </a:effectLst>
                  <a:latin typeface="Arial" panose="020B0604020202020204" pitchFamily="34" charset="0"/>
                  <a:ea typeface="宋体" panose="02010600030101010101" pitchFamily="2" charset="-122"/>
                </a:rPr>
                <a:t>if(</a:t>
              </a:r>
              <a:r>
                <a:rPr lang="en-US" altLang="zh-CN">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stu1==stu2</a:t>
              </a:r>
              <a:r>
                <a:rPr lang="en-US" altLang="zh-CN">
                  <a:effectLst>
                    <a:outerShdw blurRad="38100" dist="38100" dir="2700000" algn="tl">
                      <a:srgbClr val="C0C0C0"/>
                    </a:outerShdw>
                  </a:effectLst>
                  <a:latin typeface="Arial" panose="020B0604020202020204" pitchFamily="34" charset="0"/>
                  <a:ea typeface="宋体" panose="02010600030101010101" pitchFamily="2" charset="-122"/>
                </a:rPr>
                <a:t>)</a:t>
              </a:r>
              <a:endParaRPr lang="en-US" altLang="zh-CN">
                <a:effectLst>
                  <a:outerShdw blurRad="38100" dist="38100" dir="2700000" algn="tl">
                    <a:srgbClr val="C0C0C0"/>
                  </a:outerShdw>
                </a:effectLst>
                <a:latin typeface="Arial" panose="020B0604020202020204" pitchFamily="34" charset="0"/>
                <a:ea typeface="宋体" panose="02010600030101010101" pitchFamily="2" charset="-122"/>
              </a:endParaRPr>
            </a:p>
            <a:p>
              <a:pPr algn="l" eaLnBrk="1" hangingPunct="1">
                <a:defRPr/>
              </a:pPr>
              <a:r>
                <a:rPr lang="en-US" altLang="zh-CN">
                  <a:effectLst>
                    <a:outerShdw blurRad="38100" dist="38100" dir="2700000" algn="tl">
                      <a:srgbClr val="C0C0C0"/>
                    </a:outerShdw>
                  </a:effectLst>
                  <a:latin typeface="Arial" panose="020B0604020202020204" pitchFamily="34" charset="0"/>
                  <a:ea typeface="宋体" panose="02010600030101010101" pitchFamily="2" charset="-122"/>
                </a:rPr>
                <a:t>……..          (</a:t>
              </a:r>
              <a:r>
                <a:rPr lang="en-US" altLang="zh-CN">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sym typeface="Symbol" panose="05050102010706020507" pitchFamily="18" charset="2"/>
                </a:rPr>
                <a:t></a:t>
              </a:r>
              <a:r>
                <a:rPr lang="en-US" altLang="zh-CN">
                  <a:effectLst>
                    <a:outerShdw blurRad="38100" dist="38100" dir="2700000" algn="tl">
                      <a:srgbClr val="C0C0C0"/>
                    </a:outerShdw>
                  </a:effectLst>
                  <a:latin typeface="Arial" panose="020B0604020202020204" pitchFamily="34" charset="0"/>
                  <a:ea typeface="宋体" panose="02010600030101010101" pitchFamily="2" charset="-122"/>
                </a:rPr>
                <a:t>)</a:t>
              </a:r>
              <a:endParaRPr lang="en-US" altLang="zh-CN">
                <a:effectLst>
                  <a:outerShdw blurRad="38100" dist="38100" dir="2700000" algn="tl">
                    <a:srgbClr val="C0C0C0"/>
                  </a:outerShdw>
                </a:effectLst>
                <a:latin typeface="Arial" panose="020B0604020202020204" pitchFamily="34" charset="0"/>
                <a:ea typeface="宋体" panose="02010600030101010101" pitchFamily="2" charset="-122"/>
                <a:sym typeface="Symbol" panose="05050102010706020507" pitchFamily="18" charset="2"/>
              </a:endParaRPr>
            </a:p>
          </p:txBody>
        </p:sp>
      </p:grpSp>
      <p:sp>
        <p:nvSpPr>
          <p:cNvPr id="40" name="Rectangle 9"/>
          <p:cNvSpPr>
            <a:spLocks noChangeArrowheads="1"/>
          </p:cNvSpPr>
          <p:nvPr/>
        </p:nvSpPr>
        <p:spPr bwMode="auto">
          <a:xfrm>
            <a:off x="681038" y="333375"/>
            <a:ext cx="7797800" cy="839788"/>
          </a:xfrm>
          <a:prstGeom prst="rect">
            <a:avLst/>
          </a:prstGeom>
          <a:noFill/>
          <a:ln w="9525">
            <a:noFill/>
            <a:miter lim="800000"/>
          </a:ln>
          <a:effectLst>
            <a:outerShdw dist="35921" dir="2700000" algn="ctr" rotWithShape="0">
              <a:schemeClr val="tx1"/>
            </a:outerShdw>
          </a:effectLst>
        </p:spPr>
        <p:txBody>
          <a:bodyPr lIns="92075" tIns="46037" rIns="92075" bIns="46037"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nSpc>
                <a:spcPct val="85000"/>
              </a:lnSpc>
            </a:pPr>
            <a:r>
              <a:rPr lang="zh-CN" altLang="en-US" sz="4000" b="1" i="1">
                <a:solidFill>
                  <a:schemeClr val="accent2"/>
                </a:solidFill>
                <a:effectLst>
                  <a:outerShdw blurRad="38100" dist="38100" dir="2700000" algn="tl">
                    <a:srgbClr val="C0C0C0"/>
                  </a:outerShdw>
                </a:effectLst>
                <a:ea typeface="黑体" panose="02010609060101010101" charset="-122"/>
              </a:rPr>
              <a:t>结构体变量的引用</a:t>
            </a:r>
            <a:endParaRPr lang="zh-CN" altLang="en-US" sz="4000" b="1" i="1">
              <a:solidFill>
                <a:schemeClr val="accent2"/>
              </a:solidFill>
              <a:effectLst>
                <a:outerShdw blurRad="38100" dist="38100" dir="2700000" algn="tl">
                  <a:srgbClr val="C0C0C0"/>
                </a:outerShdw>
              </a:effectLst>
              <a:ea typeface="黑体" panose="02010609060101010101" charset="-122"/>
            </a:endParaRPr>
          </a:p>
        </p:txBody>
      </p:sp>
      <p:sp>
        <p:nvSpPr>
          <p:cNvPr id="4" name="幻灯片编号占位符 3"/>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anim calcmode="lin" valueType="num">
                                      <p:cBhvr additive="base">
                                        <p:cTn id="7" dur="500" fill="hold"/>
                                        <p:tgtEl>
                                          <p:spTgt spid="1843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8">
                                            <p:txEl>
                                              <p:pRg st="0" end="0"/>
                                            </p:txEl>
                                          </p:spTgt>
                                        </p:tgtEl>
                                        <p:attrNameLst>
                                          <p:attrName>style.visibility</p:attrName>
                                        </p:attrNameLst>
                                      </p:cBhvr>
                                      <p:to>
                                        <p:strVal val="visible"/>
                                      </p:to>
                                    </p:set>
                                    <p:anim calcmode="lin" valueType="num">
                                      <p:cBhvr additive="base">
                                        <p:cTn id="13" dur="500" fill="hold"/>
                                        <p:tgtEl>
                                          <p:spTgt spid="1843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8436"/>
                                        </p:tgtEl>
                                        <p:attrNameLst>
                                          <p:attrName>style.visibility</p:attrName>
                                        </p:attrNameLst>
                                      </p:cBhvr>
                                      <p:to>
                                        <p:strVal val="visible"/>
                                      </p:to>
                                    </p:set>
                                    <p:animEffect transition="in" filter="box(out)">
                                      <p:cBhvr>
                                        <p:cTn id="19" dur="500"/>
                                        <p:tgtEl>
                                          <p:spTgt spid="18436"/>
                                        </p:tgtEl>
                                      </p:cBhvr>
                                    </p:animEffect>
                                  </p:childTnLst>
                                  <p:subTnLst>
                                    <p:set>
                                      <p:cBhvr override="childStyle">
                                        <p:cTn dur="1" fill="hold" display="0" masterRel="nextClick" afterEffect="1"/>
                                        <p:tgtEl>
                                          <p:spTgt spid="18436"/>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ox(out)">
                                      <p:cBhvr>
                                        <p:cTn id="24"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ox(out)">
                                      <p:cBhvr>
                                        <p:cTn id="29"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8435">
                                            <p:txEl>
                                              <p:pRg st="0" end="0"/>
                                            </p:txEl>
                                          </p:spTgt>
                                        </p:tgtEl>
                                        <p:attrNameLst>
                                          <p:attrName>style.visibility</p:attrName>
                                        </p:attrNameLst>
                                      </p:cBhvr>
                                      <p:to>
                                        <p:strVal val="visible"/>
                                      </p:to>
                                    </p:set>
                                    <p:anim calcmode="lin" valueType="num">
                                      <p:cBhvr additive="base">
                                        <p:cTn id="34" dur="500" fill="hold"/>
                                        <p:tgtEl>
                                          <p:spTgt spid="18435">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184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1" name="WHOOSH.WAV"/>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ox(out)">
                                      <p:cBhvr>
                                        <p:cTn id="40"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8435">
                                            <p:txEl>
                                              <p:pRg st="1" end="1"/>
                                            </p:txEl>
                                          </p:spTgt>
                                        </p:tgtEl>
                                        <p:attrNameLst>
                                          <p:attrName>style.visibility</p:attrName>
                                        </p:attrNameLst>
                                      </p:cBhvr>
                                      <p:to>
                                        <p:strVal val="visible"/>
                                      </p:to>
                                    </p:set>
                                    <p:anim calcmode="lin" valueType="num">
                                      <p:cBhvr additive="base">
                                        <p:cTn id="45" dur="500" fill="hold"/>
                                        <p:tgtEl>
                                          <p:spTgt spid="18435">
                                            <p:txEl>
                                              <p:pRg st="1" end="1"/>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84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1" name="WHOOSH.WAV"/>
                                        </p:tgtEl>
                                      </p:cMediaNode>
                                    </p:audio>
                                  </p:subTnLst>
                                </p:cTn>
                              </p:par>
                            </p:childTnLst>
                          </p:cTn>
                        </p:par>
                      </p:childTnLst>
                    </p:cTn>
                  </p:par>
                  <p:par>
                    <p:cTn id="47" fill="hold">
                      <p:stCondLst>
                        <p:cond delay="indefinite"/>
                      </p:stCondLst>
                      <p:childTnLst>
                        <p:par>
                          <p:cTn id="48" fill="hold">
                            <p:stCondLst>
                              <p:cond delay="0"/>
                            </p:stCondLst>
                            <p:childTnLst>
                              <p:par>
                                <p:cTn id="49" presetID="4" presetClass="entr" presetSubtype="32"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box(out)">
                                      <p:cBhvr>
                                        <p:cTn id="51"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5" autoUpdateAnimBg="0" build="p"/>
      <p:bldP spid="18435" grpId="0" bldLvl="5" autoUpdateAnimBg="0" build="p"/>
      <p:bldP spid="18436" grpId="0" animBg="1" autoUpdateAnimBg="0"/>
      <p:bldP spid="18438" grpId="0" bldLvl="5" autoUpdateAnimBg="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zh-CN" altLang="en-US"/>
              <a:t>结构（</a:t>
            </a:r>
            <a:r>
              <a:rPr lang="en-US" altLang="zh-CN" sz="4000"/>
              <a:t>Structure</a:t>
            </a:r>
            <a:r>
              <a:rPr lang="zh-CN" altLang="en-US"/>
              <a:t>）的内存占用</a:t>
            </a:r>
            <a:endParaRPr lang="en-US" altLang="zh-CN"/>
          </a:p>
        </p:txBody>
      </p:sp>
      <p:sp>
        <p:nvSpPr>
          <p:cNvPr id="217091" name="Rectangle 3"/>
          <p:cNvSpPr>
            <a:spLocks noGrp="1" noChangeArrowheads="1"/>
          </p:cNvSpPr>
          <p:nvPr>
            <p:ph idx="1"/>
          </p:nvPr>
        </p:nvSpPr>
        <p:spPr/>
        <p:txBody>
          <a:bodyPr/>
          <a:lstStyle/>
          <a:p>
            <a:pPr eaLnBrk="1"/>
            <a:r>
              <a:rPr lang="zh-CN" altLang="en-US">
                <a:ea typeface="宋体" panose="02010600030101010101" pitchFamily="2" charset="-122"/>
              </a:rPr>
              <a:t>一个结构变量的成员变量在内存中是相邻的</a:t>
            </a:r>
            <a:endParaRPr lang="zh-CN" altLang="en-US">
              <a:ea typeface="宋体" panose="02010600030101010101" pitchFamily="2" charset="-122"/>
            </a:endParaRPr>
          </a:p>
          <a:p>
            <a:pPr eaLnBrk="1"/>
            <a:r>
              <a:rPr lang="zh-CN" altLang="en-US">
                <a:ea typeface="宋体" panose="02010600030101010101" pitchFamily="2" charset="-122"/>
              </a:rPr>
              <a:t>整个结构变量的将占用多少内存呢？</a:t>
            </a:r>
            <a:endParaRPr lang="zh-CN" altLang="en-US">
              <a:ea typeface="宋体" panose="02010600030101010101" pitchFamily="2" charset="-122"/>
            </a:endParaRPr>
          </a:p>
          <a:p>
            <a:pPr lvl="1" eaLnBrk="1"/>
            <a:r>
              <a:rPr lang="zh-CN" altLang="en-US">
                <a:ea typeface="宋体" panose="02010600030101010101" pitchFamily="2" charset="-122"/>
              </a:rPr>
              <a:t>是所有成员变量的内存总和吗？</a:t>
            </a:r>
            <a:endParaRPr lang="zh-CN" altLang="en-US">
              <a:ea typeface="宋体" panose="02010600030101010101" pitchFamily="2" charset="-122"/>
            </a:endParaRPr>
          </a:p>
          <a:p>
            <a:pPr lvl="1" eaLnBrk="1"/>
            <a:r>
              <a:rPr lang="zh-CN" altLang="en-US">
                <a:ea typeface="宋体" panose="02010600030101010101" pitchFamily="2" charset="-122"/>
              </a:rPr>
              <a:t>我们可以用</a:t>
            </a:r>
            <a:r>
              <a:rPr lang="en-US" altLang="zh-CN">
                <a:solidFill>
                  <a:srgbClr val="0000FF"/>
                </a:solidFill>
                <a:latin typeface="Courier New" panose="02070309020205020404" charset="0"/>
                <a:ea typeface="宋体" panose="02010600030101010101" pitchFamily="2" charset="-122"/>
              </a:rPr>
              <a:t>sizeof</a:t>
            </a:r>
            <a:r>
              <a:rPr lang="zh-CN" altLang="en-US">
                <a:ea typeface="宋体" panose="02010600030101010101" pitchFamily="2" charset="-122"/>
              </a:rPr>
              <a:t>来获得结构的大小</a:t>
            </a:r>
            <a:endParaRPr lang="zh-CN" altLang="en-US">
              <a:ea typeface="宋体" panose="02010600030101010101" pitchFamily="2" charset="-122"/>
            </a:endParaRPr>
          </a:p>
          <a:p>
            <a:pPr lvl="1" eaLnBrk="1"/>
            <a:r>
              <a:rPr lang="zh-CN" altLang="en-US">
                <a:ea typeface="宋体" panose="02010600030101010101" pitchFamily="2" charset="-122"/>
              </a:rPr>
              <a:t>事实上，结构所占的实际空间一般是按照机器字长对齐的</a:t>
            </a:r>
            <a:endParaRPr lang="zh-CN" altLang="en-US">
              <a:ea typeface="宋体" panose="02010600030101010101" pitchFamily="2" charset="-122"/>
            </a:endParaRPr>
          </a:p>
          <a:p>
            <a:pPr lvl="2" eaLnBrk="1"/>
            <a:r>
              <a:rPr lang="zh-CN" altLang="en-US">
                <a:ea typeface="宋体" panose="02010600030101010101" pitchFamily="2" charset="-122"/>
              </a:rPr>
              <a:t>不同的编译器、不同的平台，对齐方式会有变化，不过一般的编译器都可以设定按照多大对齐</a:t>
            </a:r>
            <a:endParaRPr lang="en-US" altLang="zh-CN">
              <a:ea typeface="宋体" panose="02010600030101010101" pitchFamily="2" charset="-122"/>
            </a:endParaRPr>
          </a:p>
        </p:txBody>
      </p:sp>
      <p:sp>
        <p:nvSpPr>
          <p:cNvPr id="2" name="幻灯片编号占位符 1"/>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wipe(left)">
                                      <p:cBhvr>
                                        <p:cTn id="7" dur="500"/>
                                        <p:tgtEl>
                                          <p:spTgt spid="217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wipe(left)">
                                      <p:cBhvr>
                                        <p:cTn id="12" dur="500"/>
                                        <p:tgtEl>
                                          <p:spTgt spid="217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7091">
                                            <p:txEl>
                                              <p:pRg st="2" end="2"/>
                                            </p:txEl>
                                          </p:spTgt>
                                        </p:tgtEl>
                                        <p:attrNameLst>
                                          <p:attrName>style.visibility</p:attrName>
                                        </p:attrNameLst>
                                      </p:cBhvr>
                                      <p:to>
                                        <p:strVal val="visible"/>
                                      </p:to>
                                    </p:set>
                                    <p:animEffect transition="in" filter="wipe(left)">
                                      <p:cBhvr>
                                        <p:cTn id="17" dur="500"/>
                                        <p:tgtEl>
                                          <p:spTgt spid="217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7091">
                                            <p:txEl>
                                              <p:pRg st="3" end="3"/>
                                            </p:txEl>
                                          </p:spTgt>
                                        </p:tgtEl>
                                        <p:attrNameLst>
                                          <p:attrName>style.visibility</p:attrName>
                                        </p:attrNameLst>
                                      </p:cBhvr>
                                      <p:to>
                                        <p:strVal val="visible"/>
                                      </p:to>
                                    </p:set>
                                    <p:animEffect transition="in" filter="wipe(left)">
                                      <p:cBhvr>
                                        <p:cTn id="22" dur="500"/>
                                        <p:tgtEl>
                                          <p:spTgt spid="2170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7091">
                                            <p:txEl>
                                              <p:pRg st="4" end="4"/>
                                            </p:txEl>
                                          </p:spTgt>
                                        </p:tgtEl>
                                        <p:attrNameLst>
                                          <p:attrName>style.visibility</p:attrName>
                                        </p:attrNameLst>
                                      </p:cBhvr>
                                      <p:to>
                                        <p:strVal val="visible"/>
                                      </p:to>
                                    </p:set>
                                    <p:animEffect transition="in" filter="wipe(left)">
                                      <p:cBhvr>
                                        <p:cTn id="27" dur="500"/>
                                        <p:tgtEl>
                                          <p:spTgt spid="217091">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17091">
                                            <p:txEl>
                                              <p:pRg st="5" end="5"/>
                                            </p:txEl>
                                          </p:spTgt>
                                        </p:tgtEl>
                                        <p:attrNameLst>
                                          <p:attrName>style.visibility</p:attrName>
                                        </p:attrNameLst>
                                      </p:cBhvr>
                                      <p:to>
                                        <p:strVal val="visible"/>
                                      </p:to>
                                    </p:set>
                                    <p:animEffect transition="in" filter="wipe(left)">
                                      <p:cBhvr>
                                        <p:cTn id="30" dur="500"/>
                                        <p:tgtEl>
                                          <p:spTgt spid="2170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descr="v3hs1uzi[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59563" y="4149725"/>
            <a:ext cx="1671637"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14" name="Rectangle 2"/>
          <p:cNvSpPr>
            <a:spLocks noGrp="1" noChangeArrowheads="1"/>
          </p:cNvSpPr>
          <p:nvPr>
            <p:ph type="title"/>
          </p:nvPr>
        </p:nvSpPr>
        <p:spPr/>
        <p:txBody>
          <a:bodyPr/>
          <a:lstStyle/>
          <a:p>
            <a:r>
              <a:rPr lang="en-US" altLang="zh-CN">
                <a:latin typeface="Courier New" panose="02070309020205020404" charset="0"/>
              </a:rPr>
              <a:t>sizeof</a:t>
            </a:r>
            <a:r>
              <a:rPr lang="zh-CN" altLang="en-US"/>
              <a:t>到底是什么？</a:t>
            </a:r>
            <a:endParaRPr lang="en-US" altLang="zh-CN"/>
          </a:p>
        </p:txBody>
      </p:sp>
      <p:sp>
        <p:nvSpPr>
          <p:cNvPr id="218115" name="Rectangle 3"/>
          <p:cNvSpPr>
            <a:spLocks noGrp="1" noChangeArrowheads="1"/>
          </p:cNvSpPr>
          <p:nvPr>
            <p:ph idx="1"/>
          </p:nvPr>
        </p:nvSpPr>
        <p:spPr/>
        <p:txBody>
          <a:bodyPr/>
          <a:lstStyle/>
          <a:p>
            <a:pPr eaLnBrk="1"/>
            <a:r>
              <a:rPr lang="zh-CN" altLang="en-US">
                <a:ea typeface="宋体" panose="02010600030101010101" pitchFamily="2" charset="-122"/>
              </a:rPr>
              <a:t>它是一个</a:t>
            </a:r>
            <a:r>
              <a:rPr lang="en-US" altLang="zh-CN">
                <a:ea typeface="宋体" panose="02010600030101010101" pitchFamily="2" charset="-122"/>
              </a:rPr>
              <a:t>C</a:t>
            </a:r>
            <a:r>
              <a:rPr lang="zh-CN" altLang="en-US">
                <a:ea typeface="宋体" panose="02010600030101010101" pitchFamily="2" charset="-122"/>
              </a:rPr>
              <a:t>语言的关键字，并不是函数</a:t>
            </a:r>
            <a:endParaRPr lang="zh-CN" altLang="en-US">
              <a:ea typeface="宋体" panose="02010600030101010101" pitchFamily="2" charset="-122"/>
            </a:endParaRPr>
          </a:p>
          <a:p>
            <a:pPr eaLnBrk="1"/>
            <a:r>
              <a:rPr lang="zh-CN" altLang="en-US">
                <a:ea typeface="宋体" panose="02010600030101010101" pitchFamily="2" charset="-122"/>
              </a:rPr>
              <a:t>可以用两种形式使用</a:t>
            </a:r>
            <a:endParaRPr lang="zh-CN" altLang="en-US">
              <a:ea typeface="宋体" panose="02010600030101010101" pitchFamily="2" charset="-122"/>
            </a:endParaRPr>
          </a:p>
          <a:p>
            <a:pPr lvl="1" eaLnBrk="1"/>
            <a:r>
              <a:rPr lang="en-US" altLang="zh-CN">
                <a:solidFill>
                  <a:srgbClr val="0000FF"/>
                </a:solidFill>
                <a:latin typeface="Courier New" panose="02070309020205020404" charset="0"/>
                <a:ea typeface="宋体" panose="02010600030101010101" pitchFamily="2" charset="-122"/>
              </a:rPr>
              <a:t>sizeof</a:t>
            </a:r>
            <a:r>
              <a:rPr lang="en-US" altLang="zh-CN">
                <a:solidFill>
                  <a:srgbClr val="000000"/>
                </a:solidFill>
                <a:latin typeface="Courier New" panose="02070309020205020404" charset="0"/>
                <a:ea typeface="宋体" panose="02010600030101010101" pitchFamily="2" charset="-122"/>
              </a:rPr>
              <a:t>(</a:t>
            </a:r>
            <a:r>
              <a:rPr lang="zh-CN" altLang="en-US">
                <a:ea typeface="宋体" panose="02010600030101010101" pitchFamily="2" charset="-122"/>
              </a:rPr>
              <a:t>表达式</a:t>
            </a:r>
            <a:r>
              <a:rPr lang="en-US" altLang="zh-CN">
                <a:solidFill>
                  <a:srgbClr val="000000"/>
                </a:solidFill>
                <a:latin typeface="Courier New" panose="02070309020205020404" charset="0"/>
                <a:ea typeface="宋体" panose="02010600030101010101" pitchFamily="2" charset="-122"/>
              </a:rPr>
              <a:t>)</a:t>
            </a:r>
            <a:endParaRPr lang="en-US" altLang="zh-CN">
              <a:solidFill>
                <a:srgbClr val="000000"/>
              </a:solidFill>
              <a:latin typeface="Courier New" panose="02070309020205020404" charset="0"/>
              <a:ea typeface="宋体" panose="02010600030101010101" pitchFamily="2" charset="-122"/>
            </a:endParaRPr>
          </a:p>
          <a:p>
            <a:pPr lvl="2" eaLnBrk="1"/>
            <a:r>
              <a:rPr lang="zh-CN" altLang="en-US">
                <a:ea typeface="宋体" panose="02010600030101010101" pitchFamily="2" charset="-122"/>
              </a:rPr>
              <a:t>一般都使用</a:t>
            </a:r>
            <a:r>
              <a:rPr lang="en-US" altLang="zh-CN">
                <a:solidFill>
                  <a:srgbClr val="0000FF"/>
                </a:solidFill>
                <a:latin typeface="Courier New" panose="02070309020205020404" charset="0"/>
                <a:ea typeface="宋体" panose="02010600030101010101" pitchFamily="2" charset="-122"/>
              </a:rPr>
              <a:t>sizeof</a:t>
            </a:r>
            <a:r>
              <a:rPr lang="en-US" altLang="zh-CN">
                <a:solidFill>
                  <a:srgbClr val="000000"/>
                </a:solidFill>
                <a:latin typeface="Courier New" panose="02070309020205020404" charset="0"/>
                <a:ea typeface="宋体" panose="02010600030101010101" pitchFamily="2" charset="-122"/>
              </a:rPr>
              <a:t>(</a:t>
            </a:r>
            <a:r>
              <a:rPr lang="zh-CN" altLang="en-US">
                <a:ea typeface="宋体" panose="02010600030101010101" pitchFamily="2" charset="-122"/>
              </a:rPr>
              <a:t>变量名</a:t>
            </a:r>
            <a:r>
              <a:rPr lang="en-US" altLang="zh-CN">
                <a:solidFill>
                  <a:srgbClr val="000000"/>
                </a:solidFill>
                <a:latin typeface="Courier New" panose="02070309020205020404" charset="0"/>
                <a:ea typeface="宋体" panose="02010600030101010101" pitchFamily="2" charset="-122"/>
              </a:rPr>
              <a:t>)</a:t>
            </a:r>
            <a:endParaRPr lang="en-US" altLang="zh-CN">
              <a:solidFill>
                <a:srgbClr val="000000"/>
              </a:solidFill>
              <a:latin typeface="Courier New" panose="02070309020205020404" charset="0"/>
              <a:ea typeface="宋体" panose="02010600030101010101" pitchFamily="2" charset="-122"/>
            </a:endParaRPr>
          </a:p>
          <a:p>
            <a:pPr lvl="1" eaLnBrk="1"/>
            <a:r>
              <a:rPr lang="en-US" altLang="zh-CN">
                <a:solidFill>
                  <a:srgbClr val="0000FF"/>
                </a:solidFill>
                <a:latin typeface="Courier New" panose="02070309020205020404" charset="0"/>
                <a:ea typeface="宋体" panose="02010600030101010101" pitchFamily="2" charset="-122"/>
              </a:rPr>
              <a:t>sizeof</a:t>
            </a:r>
            <a:r>
              <a:rPr lang="en-US" altLang="zh-CN">
                <a:solidFill>
                  <a:srgbClr val="000000"/>
                </a:solidFill>
                <a:latin typeface="Courier New" panose="02070309020205020404" charset="0"/>
                <a:ea typeface="宋体" panose="02010600030101010101" pitchFamily="2" charset="-122"/>
              </a:rPr>
              <a:t>(</a:t>
            </a:r>
            <a:r>
              <a:rPr lang="zh-CN" altLang="en-US">
                <a:ea typeface="宋体" panose="02010600030101010101" pitchFamily="2" charset="-122"/>
              </a:rPr>
              <a:t>类型</a:t>
            </a:r>
            <a:r>
              <a:rPr lang="en-US" altLang="zh-CN">
                <a:solidFill>
                  <a:srgbClr val="000000"/>
                </a:solidFill>
                <a:latin typeface="Courier New" panose="02070309020205020404" charset="0"/>
                <a:ea typeface="宋体" panose="02010600030101010101" pitchFamily="2" charset="-122"/>
              </a:rPr>
              <a:t>)</a:t>
            </a:r>
            <a:endParaRPr lang="en-US" altLang="zh-CN">
              <a:solidFill>
                <a:srgbClr val="000000"/>
              </a:solidFill>
              <a:latin typeface="Courier New" panose="02070309020205020404" charset="0"/>
              <a:ea typeface="宋体" panose="02010600030101010101" pitchFamily="2" charset="-122"/>
            </a:endParaRPr>
          </a:p>
          <a:p>
            <a:pPr eaLnBrk="1"/>
            <a:r>
              <a:rPr lang="zh-CN" altLang="en-US">
                <a:ea typeface="宋体" panose="02010600030101010101" pitchFamily="2" charset="-122"/>
              </a:rPr>
              <a:t>求出的结果为</a:t>
            </a:r>
            <a:r>
              <a:rPr lang="zh-CN" altLang="en-US" u="sng">
                <a:ea typeface="宋体" panose="02010600030101010101" pitchFamily="2" charset="-122"/>
              </a:rPr>
              <a:t>表达式值所属类型</a:t>
            </a:r>
            <a:r>
              <a:rPr lang="zh-CN" altLang="en-US">
                <a:ea typeface="宋体" panose="02010600030101010101" pitchFamily="2" charset="-122"/>
              </a:rPr>
              <a:t>或者</a:t>
            </a:r>
            <a:r>
              <a:rPr lang="zh-CN" altLang="en-US" u="sng">
                <a:ea typeface="宋体" panose="02010600030101010101" pitchFamily="2" charset="-122"/>
              </a:rPr>
              <a:t>类型</a:t>
            </a:r>
            <a:r>
              <a:rPr lang="zh-CN" altLang="en-US">
                <a:ea typeface="宋体" panose="02010600030101010101" pitchFamily="2" charset="-122"/>
              </a:rPr>
              <a:t>占用的字节数</a:t>
            </a:r>
            <a:endParaRPr lang="en-US" altLang="zh-CN">
              <a:ea typeface="宋体" panose="02010600030101010101" pitchFamily="2" charset="-122"/>
            </a:endParaRPr>
          </a:p>
        </p:txBody>
      </p:sp>
      <p:sp>
        <p:nvSpPr>
          <p:cNvPr id="2" name="幻灯片编号占位符 1"/>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 name="Rectangle 2"/>
          <p:cNvSpPr>
            <a:spLocks noGrp="1" noChangeArrowheads="1"/>
          </p:cNvSpPr>
          <p:nvPr>
            <p:ph type="title"/>
          </p:nvPr>
        </p:nvSpPr>
        <p:spPr>
          <a:xfrm>
            <a:off x="685800" y="398559"/>
            <a:ext cx="7772400" cy="582169"/>
          </a:xfrm>
        </p:spPr>
        <p:txBody>
          <a:bodyPr>
            <a:normAutofit fontScale="90000"/>
          </a:bodyPr>
          <a:lstStyle/>
          <a:p>
            <a:r>
              <a:rPr lang="zh-CN" altLang="en-US"/>
              <a:t>结构体数组</a:t>
            </a:r>
            <a:endParaRPr lang="en-US" altLang="zh-CN" dirty="0"/>
          </a:p>
        </p:txBody>
      </p:sp>
      <p:sp>
        <p:nvSpPr>
          <p:cNvPr id="25602" name="Rectangle 2"/>
          <p:cNvSpPr>
            <a:spLocks noGrp="1" noChangeArrowheads="1"/>
          </p:cNvSpPr>
          <p:nvPr>
            <p:ph idx="1"/>
          </p:nvPr>
        </p:nvSpPr>
        <p:spPr>
          <a:xfrm>
            <a:off x="357188" y="1071563"/>
            <a:ext cx="8531225" cy="1685925"/>
          </a:xfrm>
        </p:spPr>
        <p:txBody>
          <a:bodyPr/>
          <a:lstStyle/>
          <a:p>
            <a:pPr lvl="1" eaLnBrk="1"/>
            <a:r>
              <a:rPr lang="zh-CN" altLang="en-US">
                <a:ea typeface="宋体" panose="02010600030101010101" pitchFamily="2" charset="-122"/>
              </a:rPr>
              <a:t>结构体数组的定义</a:t>
            </a:r>
            <a:endParaRPr lang="zh-CN" altLang="en-US">
              <a:ea typeface="宋体" panose="02010600030101010101" pitchFamily="2" charset="-122"/>
            </a:endParaRPr>
          </a:p>
          <a:p>
            <a:pPr lvl="2" eaLnBrk="1">
              <a:buFont typeface="Wingdings" panose="05000000000000000000" pitchFamily="2" charset="2"/>
              <a:buNone/>
            </a:pPr>
            <a:r>
              <a:rPr lang="zh-CN" altLang="en-US">
                <a:ea typeface="宋体" panose="02010600030101010101" pitchFamily="2" charset="-122"/>
              </a:rPr>
              <a:t>三种形式：</a:t>
            </a:r>
            <a:endParaRPr lang="zh-CN" altLang="en-US">
              <a:ea typeface="宋体" panose="02010600030101010101" pitchFamily="2" charset="-122"/>
            </a:endParaRPr>
          </a:p>
        </p:txBody>
      </p:sp>
      <p:sp>
        <p:nvSpPr>
          <p:cNvPr id="25603" name="Text Box 3"/>
          <p:cNvSpPr txBox="1">
            <a:spLocks noChangeArrowheads="1"/>
          </p:cNvSpPr>
          <p:nvPr/>
        </p:nvSpPr>
        <p:spPr bwMode="auto">
          <a:xfrm>
            <a:off x="685800" y="1828800"/>
            <a:ext cx="3346450" cy="3051175"/>
          </a:xfrm>
          <a:prstGeom prst="rect">
            <a:avLst/>
          </a:prstGeom>
          <a:solidFill>
            <a:srgbClr val="EBFFFF"/>
          </a:solidFill>
          <a:ln w="38100">
            <a:solidFill>
              <a:srgbClr val="339966"/>
            </a:solidFill>
            <a:miter lim="800000"/>
          </a:ln>
          <a:effectLst/>
        </p:spPr>
        <p:txBody>
          <a:bodyPr wrap="none" lIns="90000" tIns="46800" rIns="90000" bIns="46800"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a:r>
              <a:rPr lang="zh-CN" altLang="en-US" dirty="0">
                <a:effectLst>
                  <a:outerShdw blurRad="38100" dist="38100" dir="2700000" algn="tl">
                    <a:srgbClr val="FFFFFF"/>
                  </a:outerShdw>
                </a:effectLst>
                <a:latin typeface="Arial" panose="020B0604020202020204" pitchFamily="34" charset="0"/>
                <a:ea typeface="隶书" panose="02010509060101010101" charset="-122"/>
              </a:rPr>
              <a:t>形式一</a:t>
            </a:r>
            <a:r>
              <a:rPr lang="en-US" altLang="zh-CN" dirty="0">
                <a:effectLst>
                  <a:outerShdw blurRad="38100" dist="38100" dir="2700000" algn="tl">
                    <a:srgbClr val="FFFFFF"/>
                  </a:outerShdw>
                </a:effectLst>
                <a:latin typeface="Arial" panose="020B0604020202020204" pitchFamily="34" charset="0"/>
                <a:ea typeface="隶书" panose="02010509060101010101" charset="-122"/>
              </a:rPr>
              <a:t>:</a:t>
            </a:r>
            <a:r>
              <a:rPr lang="en-US" altLang="zh-CN" dirty="0">
                <a:effectLst>
                  <a:outerShdw blurRad="38100" dist="38100" dir="2700000" algn="tl">
                    <a:srgbClr val="FFFFFF"/>
                  </a:outerShdw>
                </a:effectLst>
                <a:latin typeface="Arial" panose="020B0604020202020204" pitchFamily="34" charset="0"/>
              </a:rPr>
              <a:t>  </a:t>
            </a:r>
            <a:endParaRPr lang="en-US" altLang="zh-CN" dirty="0">
              <a:effectLst>
                <a:outerShdw blurRad="38100" dist="38100" dir="2700000" algn="tl">
                  <a:srgbClr val="FFFFFF"/>
                </a:outerShdw>
              </a:effectLst>
              <a:latin typeface="Arial" panose="020B0604020202020204" pitchFamily="34" charset="0"/>
            </a:endParaRPr>
          </a:p>
          <a:p>
            <a:pPr algn="l"/>
            <a:r>
              <a:rPr lang="en-US" altLang="zh-CN" dirty="0" err="1">
                <a:effectLst>
                  <a:outerShdw blurRad="38100" dist="38100" dir="2700000" algn="tl">
                    <a:srgbClr val="FFFFFF"/>
                  </a:outerShdw>
                </a:effectLst>
                <a:latin typeface="Arial" panose="020B0604020202020204" pitchFamily="34" charset="0"/>
              </a:rPr>
              <a:t>struct</a:t>
            </a:r>
            <a:r>
              <a:rPr lang="en-US" altLang="zh-CN" dirty="0">
                <a:effectLst>
                  <a:outerShdw blurRad="38100" dist="38100" dir="2700000" algn="tl">
                    <a:srgbClr val="FFFFFF"/>
                  </a:outerShdw>
                </a:effectLst>
                <a:latin typeface="Arial" panose="020B0604020202020204" pitchFamily="34" charset="0"/>
              </a:rPr>
              <a:t>  student</a:t>
            </a:r>
            <a:endParaRPr lang="en-US" altLang="zh-CN" dirty="0">
              <a:effectLst>
                <a:outerShdw blurRad="38100" dist="38100" dir="2700000" algn="tl">
                  <a:srgbClr val="FFFFFF"/>
                </a:outerShdw>
              </a:effectLst>
              <a:latin typeface="Arial" panose="020B0604020202020204" pitchFamily="34" charset="0"/>
            </a:endParaRPr>
          </a:p>
          <a:p>
            <a:pPr algn="l"/>
            <a:r>
              <a:rPr lang="en-US" altLang="zh-CN" dirty="0">
                <a:effectLst>
                  <a:outerShdw blurRad="38100" dist="38100" dir="2700000" algn="tl">
                    <a:srgbClr val="FFFFFF"/>
                  </a:outerShdw>
                </a:effectLst>
                <a:latin typeface="Arial" panose="020B0604020202020204" pitchFamily="34" charset="0"/>
              </a:rPr>
              <a:t>      {     </a:t>
            </a:r>
            <a:r>
              <a:rPr lang="en-US" altLang="zh-CN" dirty="0" err="1">
                <a:effectLst>
                  <a:outerShdw blurRad="38100" dist="38100" dir="2700000" algn="tl">
                    <a:srgbClr val="FFFFFF"/>
                  </a:outerShdw>
                </a:effectLst>
                <a:latin typeface="Arial" panose="020B0604020202020204" pitchFamily="34" charset="0"/>
              </a:rPr>
              <a:t>int</a:t>
            </a:r>
            <a:r>
              <a:rPr lang="en-US" altLang="zh-CN" dirty="0">
                <a:effectLst>
                  <a:outerShdw blurRad="38100" dist="38100" dir="2700000" algn="tl">
                    <a:srgbClr val="FFFFFF"/>
                  </a:outerShdw>
                </a:effectLst>
                <a:latin typeface="Arial" panose="020B0604020202020204" pitchFamily="34" charset="0"/>
              </a:rPr>
              <a:t>  </a:t>
            </a:r>
            <a:r>
              <a:rPr lang="en-US" altLang="zh-CN" dirty="0" err="1">
                <a:effectLst>
                  <a:outerShdw blurRad="38100" dist="38100" dir="2700000" algn="tl">
                    <a:srgbClr val="FFFFFF"/>
                  </a:outerShdw>
                </a:effectLst>
                <a:latin typeface="Arial" panose="020B0604020202020204" pitchFamily="34" charset="0"/>
              </a:rPr>
              <a:t>num</a:t>
            </a:r>
            <a:r>
              <a:rPr lang="en-US" altLang="zh-CN" dirty="0">
                <a:effectLst>
                  <a:outerShdw blurRad="38100" dist="38100" dir="2700000" algn="tl">
                    <a:srgbClr val="FFFFFF"/>
                  </a:outerShdw>
                </a:effectLst>
                <a:latin typeface="Arial" panose="020B0604020202020204" pitchFamily="34" charset="0"/>
              </a:rPr>
              <a:t>;</a:t>
            </a:r>
            <a:endParaRPr lang="en-US" altLang="zh-CN" dirty="0">
              <a:effectLst>
                <a:outerShdw blurRad="38100" dist="38100" dir="2700000" algn="tl">
                  <a:srgbClr val="FFFFFF"/>
                </a:outerShdw>
              </a:effectLst>
              <a:latin typeface="Arial" panose="020B0604020202020204" pitchFamily="34" charset="0"/>
            </a:endParaRPr>
          </a:p>
          <a:p>
            <a:pPr algn="l"/>
            <a:r>
              <a:rPr lang="en-US" altLang="zh-CN" dirty="0">
                <a:effectLst>
                  <a:outerShdw blurRad="38100" dist="38100" dir="2700000" algn="tl">
                    <a:srgbClr val="FFFFFF"/>
                  </a:outerShdw>
                </a:effectLst>
                <a:latin typeface="Arial" panose="020B0604020202020204" pitchFamily="34" charset="0"/>
              </a:rPr>
              <a:t>             char name[20];</a:t>
            </a:r>
            <a:endParaRPr lang="en-US" altLang="zh-CN" dirty="0">
              <a:effectLst>
                <a:outerShdw blurRad="38100" dist="38100" dir="2700000" algn="tl">
                  <a:srgbClr val="FFFFFF"/>
                </a:outerShdw>
              </a:effectLst>
              <a:latin typeface="Arial" panose="020B0604020202020204" pitchFamily="34" charset="0"/>
            </a:endParaRPr>
          </a:p>
          <a:p>
            <a:pPr algn="l"/>
            <a:r>
              <a:rPr lang="en-US" altLang="zh-CN" dirty="0">
                <a:effectLst>
                  <a:outerShdw blurRad="38100" dist="38100" dir="2700000" algn="tl">
                    <a:srgbClr val="FFFFFF"/>
                  </a:outerShdw>
                </a:effectLst>
                <a:latin typeface="Arial" panose="020B0604020202020204" pitchFamily="34" charset="0"/>
              </a:rPr>
              <a:t>             char sex;</a:t>
            </a:r>
            <a:endParaRPr lang="en-US" altLang="zh-CN" dirty="0">
              <a:effectLst>
                <a:outerShdw blurRad="38100" dist="38100" dir="2700000" algn="tl">
                  <a:srgbClr val="FFFFFF"/>
                </a:outerShdw>
              </a:effectLst>
              <a:latin typeface="Arial" panose="020B0604020202020204" pitchFamily="34" charset="0"/>
            </a:endParaRPr>
          </a:p>
          <a:p>
            <a:pPr algn="l"/>
            <a:r>
              <a:rPr lang="en-US" altLang="zh-CN" dirty="0">
                <a:effectLst>
                  <a:outerShdw blurRad="38100" dist="38100" dir="2700000" algn="tl">
                    <a:srgbClr val="FFFFFF"/>
                  </a:outerShdw>
                </a:effectLst>
                <a:latin typeface="Arial" panose="020B0604020202020204" pitchFamily="34" charset="0"/>
              </a:rPr>
              <a:t>             </a:t>
            </a:r>
            <a:r>
              <a:rPr lang="en-US" altLang="zh-CN" dirty="0" err="1">
                <a:effectLst>
                  <a:outerShdw blurRad="38100" dist="38100" dir="2700000" algn="tl">
                    <a:srgbClr val="FFFFFF"/>
                  </a:outerShdw>
                </a:effectLst>
                <a:latin typeface="Arial" panose="020B0604020202020204" pitchFamily="34" charset="0"/>
              </a:rPr>
              <a:t>int</a:t>
            </a:r>
            <a:r>
              <a:rPr lang="en-US" altLang="zh-CN" dirty="0">
                <a:effectLst>
                  <a:outerShdw blurRad="38100" dist="38100" dir="2700000" algn="tl">
                    <a:srgbClr val="FFFFFF"/>
                  </a:outerShdw>
                </a:effectLst>
                <a:latin typeface="Arial" panose="020B0604020202020204" pitchFamily="34" charset="0"/>
              </a:rPr>
              <a:t> age;</a:t>
            </a:r>
            <a:endParaRPr lang="en-US" altLang="zh-CN" dirty="0">
              <a:effectLst>
                <a:outerShdw blurRad="38100" dist="38100" dir="2700000" algn="tl">
                  <a:srgbClr val="FFFFFF"/>
                </a:outerShdw>
              </a:effectLst>
              <a:latin typeface="Arial" panose="020B0604020202020204" pitchFamily="34" charset="0"/>
            </a:endParaRPr>
          </a:p>
          <a:p>
            <a:pPr algn="l"/>
            <a:r>
              <a:rPr lang="en-US" altLang="zh-CN" dirty="0">
                <a:effectLst>
                  <a:outerShdw blurRad="38100" dist="38100" dir="2700000" algn="tl">
                    <a:srgbClr val="FFFFFF"/>
                  </a:outerShdw>
                </a:effectLst>
                <a:latin typeface="Arial" panose="020B0604020202020204" pitchFamily="34" charset="0"/>
              </a:rPr>
              <a:t>      };</a:t>
            </a:r>
            <a:endParaRPr lang="en-US" altLang="zh-CN" dirty="0">
              <a:effectLst>
                <a:outerShdw blurRad="38100" dist="38100" dir="2700000" algn="tl">
                  <a:srgbClr val="FFFFFF"/>
                </a:outerShdw>
              </a:effectLst>
              <a:latin typeface="Arial" panose="020B0604020202020204" pitchFamily="34" charset="0"/>
            </a:endParaRPr>
          </a:p>
          <a:p>
            <a:pPr algn="l"/>
            <a:r>
              <a:rPr lang="en-US" altLang="zh-CN" dirty="0">
                <a:effectLst>
                  <a:outerShdw blurRad="38100" dist="38100" dir="2700000" algn="tl">
                    <a:srgbClr val="FFFFFF"/>
                  </a:outerShdw>
                </a:effectLst>
                <a:latin typeface="Arial" panose="020B0604020202020204" pitchFamily="34" charset="0"/>
              </a:rPr>
              <a:t>student   </a:t>
            </a:r>
            <a:r>
              <a:rPr lang="en-US" altLang="zh-CN" dirty="0" err="1">
                <a:effectLst>
                  <a:outerShdw blurRad="38100" dist="38100" dir="2700000" algn="tl">
                    <a:srgbClr val="FFFFFF"/>
                  </a:outerShdw>
                </a:effectLst>
                <a:latin typeface="Arial" panose="020B0604020202020204" pitchFamily="34" charset="0"/>
              </a:rPr>
              <a:t>stu</a:t>
            </a:r>
            <a:r>
              <a:rPr lang="en-US" altLang="zh-CN" dirty="0">
                <a:effectLst>
                  <a:outerShdw blurRad="38100" dist="38100" dir="2700000" algn="tl">
                    <a:srgbClr val="FFFFFF"/>
                  </a:outerShdw>
                </a:effectLst>
                <a:latin typeface="Arial" panose="020B0604020202020204" pitchFamily="34" charset="0"/>
              </a:rPr>
              <a:t>[2];</a:t>
            </a:r>
            <a:endParaRPr lang="en-US" altLang="zh-CN" dirty="0">
              <a:effectLst>
                <a:outerShdw blurRad="38100" dist="38100" dir="2700000" algn="tl">
                  <a:srgbClr val="FFFFFF"/>
                </a:outerShdw>
              </a:effectLst>
              <a:latin typeface="Arial" panose="020B0604020202020204" pitchFamily="34" charset="0"/>
            </a:endParaRPr>
          </a:p>
        </p:txBody>
      </p:sp>
      <p:sp>
        <p:nvSpPr>
          <p:cNvPr id="25604" name="Text Box 4"/>
          <p:cNvSpPr txBox="1">
            <a:spLocks noChangeArrowheads="1"/>
          </p:cNvSpPr>
          <p:nvPr/>
        </p:nvSpPr>
        <p:spPr bwMode="auto">
          <a:xfrm>
            <a:off x="609600" y="2286000"/>
            <a:ext cx="3346450" cy="2686050"/>
          </a:xfrm>
          <a:prstGeom prst="rect">
            <a:avLst/>
          </a:prstGeom>
          <a:solidFill>
            <a:srgbClr val="EBFFFF"/>
          </a:solidFill>
          <a:ln w="38100">
            <a:solidFill>
              <a:srgbClr val="339966"/>
            </a:solidFill>
            <a:miter lim="800000"/>
          </a:ln>
          <a:effectLst/>
        </p:spPr>
        <p:txBody>
          <a:bodyPr wrap="none" lIns="90000" tIns="46800" rIns="90000" bIns="46800"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a:r>
              <a:rPr lang="zh-CN" altLang="en-US">
                <a:effectLst>
                  <a:outerShdw blurRad="38100" dist="38100" dir="2700000" algn="tl">
                    <a:srgbClr val="FFFFFF"/>
                  </a:outerShdw>
                </a:effectLst>
                <a:latin typeface="Arial" panose="020B0604020202020204" pitchFamily="34" charset="0"/>
                <a:ea typeface="隶书" panose="02010509060101010101" charset="-122"/>
              </a:rPr>
              <a:t>形式二</a:t>
            </a:r>
            <a:r>
              <a:rPr lang="en-US" altLang="zh-CN">
                <a:effectLst>
                  <a:outerShdw blurRad="38100" dist="38100" dir="2700000" algn="tl">
                    <a:srgbClr val="FFFFFF"/>
                  </a:outerShdw>
                </a:effectLst>
                <a:latin typeface="Arial" panose="020B0604020202020204" pitchFamily="34" charset="0"/>
                <a:ea typeface="隶书" panose="02010509060101010101" charset="-122"/>
              </a:rPr>
              <a: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struct  student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     int  num;</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name[20];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sex;</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int age;</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}stu[2];</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p:txBody>
      </p:sp>
      <p:sp>
        <p:nvSpPr>
          <p:cNvPr id="25605" name="Text Box 5"/>
          <p:cNvSpPr txBox="1">
            <a:spLocks noChangeArrowheads="1"/>
          </p:cNvSpPr>
          <p:nvPr/>
        </p:nvSpPr>
        <p:spPr bwMode="auto">
          <a:xfrm>
            <a:off x="609600" y="2819400"/>
            <a:ext cx="3346450" cy="2686050"/>
          </a:xfrm>
          <a:prstGeom prst="rect">
            <a:avLst/>
          </a:prstGeom>
          <a:solidFill>
            <a:srgbClr val="EBFFFF"/>
          </a:solidFill>
          <a:ln w="38100">
            <a:solidFill>
              <a:srgbClr val="339966"/>
            </a:solidFill>
            <a:miter lim="800000"/>
          </a:ln>
          <a:effectLst/>
        </p:spPr>
        <p:txBody>
          <a:bodyPr wrap="none" lIns="90000" tIns="46800" rIns="90000" bIns="46800"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a:r>
              <a:rPr lang="zh-CN" altLang="en-US">
                <a:effectLst>
                  <a:outerShdw blurRad="38100" dist="38100" dir="2700000" algn="tl">
                    <a:srgbClr val="FFFFFF"/>
                  </a:outerShdw>
                </a:effectLst>
                <a:latin typeface="Arial" panose="020B0604020202020204" pitchFamily="34" charset="0"/>
                <a:ea typeface="隶书" panose="02010509060101010101" charset="-122"/>
              </a:rPr>
              <a:t>形式三</a:t>
            </a:r>
            <a:r>
              <a:rPr lang="en-US" altLang="zh-CN">
                <a:effectLst>
                  <a:outerShdw blurRad="38100" dist="38100" dir="2700000" algn="tl">
                    <a:srgbClr val="FFFFFF"/>
                  </a:outerShdw>
                </a:effectLst>
                <a:latin typeface="Arial" panose="020B0604020202020204" pitchFamily="34" charset="0"/>
                <a:ea typeface="隶书" panose="02010509060101010101" charset="-122"/>
              </a:rPr>
              <a: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struct </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     int  num;</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name[20];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sex;</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int age;</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}stu[2];</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p:txBody>
      </p:sp>
      <p:grpSp>
        <p:nvGrpSpPr>
          <p:cNvPr id="2" name="Group 35"/>
          <p:cNvGrpSpPr/>
          <p:nvPr/>
        </p:nvGrpSpPr>
        <p:grpSpPr bwMode="auto">
          <a:xfrm>
            <a:off x="5410200" y="1295400"/>
            <a:ext cx="3057525" cy="4800600"/>
            <a:chOff x="3312" y="864"/>
            <a:chExt cx="1926" cy="3024"/>
          </a:xfrm>
        </p:grpSpPr>
        <p:sp>
          <p:nvSpPr>
            <p:cNvPr id="25606" name="AutoShape 6"/>
            <p:cNvSpPr>
              <a:spLocks noChangeArrowheads="1"/>
            </p:cNvSpPr>
            <p:nvPr/>
          </p:nvSpPr>
          <p:spPr bwMode="auto">
            <a:xfrm>
              <a:off x="3648" y="864"/>
              <a:ext cx="960" cy="3024"/>
            </a:xfrm>
            <a:prstGeom prst="foldedCorner">
              <a:avLst>
                <a:gd name="adj" fmla="val 12500"/>
              </a:avLst>
            </a:prstGeom>
            <a:noFill/>
            <a:ln w="38100">
              <a:solidFill>
                <a:schemeClr val="tx1"/>
              </a:solidFill>
              <a:roun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5607" name="Line 7"/>
            <p:cNvSpPr>
              <a:spLocks noChangeShapeType="1"/>
            </p:cNvSpPr>
            <p:nvPr/>
          </p:nvSpPr>
          <p:spPr bwMode="auto">
            <a:xfrm>
              <a:off x="3648" y="1152"/>
              <a:ext cx="960" cy="0"/>
            </a:xfrm>
            <a:prstGeom prst="line">
              <a:avLst/>
            </a:prstGeom>
            <a:noFill/>
            <a:ln w="3810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5608" name="Line 8"/>
            <p:cNvSpPr>
              <a:spLocks noChangeShapeType="1"/>
            </p:cNvSpPr>
            <p:nvPr/>
          </p:nvSpPr>
          <p:spPr bwMode="auto">
            <a:xfrm>
              <a:off x="3648" y="1392"/>
              <a:ext cx="960" cy="0"/>
            </a:xfrm>
            <a:prstGeom prst="line">
              <a:avLst/>
            </a:prstGeom>
            <a:noFill/>
            <a:ln w="3810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5609" name="Line 9"/>
            <p:cNvSpPr>
              <a:spLocks noChangeShapeType="1"/>
            </p:cNvSpPr>
            <p:nvPr/>
          </p:nvSpPr>
          <p:spPr bwMode="auto">
            <a:xfrm>
              <a:off x="3648" y="1728"/>
              <a:ext cx="960" cy="0"/>
            </a:xfrm>
            <a:prstGeom prst="line">
              <a:avLst/>
            </a:prstGeom>
            <a:noFill/>
            <a:ln w="3810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5610" name="Line 10"/>
            <p:cNvSpPr>
              <a:spLocks noChangeShapeType="1"/>
            </p:cNvSpPr>
            <p:nvPr/>
          </p:nvSpPr>
          <p:spPr bwMode="auto">
            <a:xfrm>
              <a:off x="3648" y="1968"/>
              <a:ext cx="960" cy="0"/>
            </a:xfrm>
            <a:prstGeom prst="line">
              <a:avLst/>
            </a:prstGeom>
            <a:noFill/>
            <a:ln w="3810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5611" name="Line 11"/>
            <p:cNvSpPr>
              <a:spLocks noChangeShapeType="1"/>
            </p:cNvSpPr>
            <p:nvPr/>
          </p:nvSpPr>
          <p:spPr bwMode="auto">
            <a:xfrm>
              <a:off x="3648" y="2208"/>
              <a:ext cx="960" cy="0"/>
            </a:xfrm>
            <a:prstGeom prst="line">
              <a:avLst/>
            </a:prstGeom>
            <a:noFill/>
            <a:ln w="38100">
              <a:solidFill>
                <a:srgbClr val="009900"/>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5612" name="Text Box 12"/>
            <p:cNvSpPr txBox="1">
              <a:spLocks noChangeArrowheads="1"/>
            </p:cNvSpPr>
            <p:nvPr/>
          </p:nvSpPr>
          <p:spPr bwMode="auto">
            <a:xfrm>
              <a:off x="3888" y="1152"/>
              <a:ext cx="398"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num</a:t>
              </a:r>
              <a:endParaRPr lang="en-US" altLang="zh-CN">
                <a:latin typeface="Times New Roman" panose="02020603050405020304" charset="0"/>
              </a:endParaRPr>
            </a:p>
          </p:txBody>
        </p:sp>
        <p:sp>
          <p:nvSpPr>
            <p:cNvPr id="25613" name="Text Box 13"/>
            <p:cNvSpPr txBox="1">
              <a:spLocks noChangeArrowheads="1"/>
            </p:cNvSpPr>
            <p:nvPr/>
          </p:nvSpPr>
          <p:spPr bwMode="auto">
            <a:xfrm>
              <a:off x="3858" y="1424"/>
              <a:ext cx="460"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name</a:t>
              </a:r>
              <a:endParaRPr lang="en-US" altLang="zh-CN">
                <a:latin typeface="Times New Roman" panose="02020603050405020304" charset="0"/>
              </a:endParaRPr>
            </a:p>
          </p:txBody>
        </p:sp>
        <p:sp>
          <p:nvSpPr>
            <p:cNvPr id="25614" name="Text Box 14"/>
            <p:cNvSpPr txBox="1">
              <a:spLocks noChangeArrowheads="1"/>
            </p:cNvSpPr>
            <p:nvPr/>
          </p:nvSpPr>
          <p:spPr bwMode="auto">
            <a:xfrm>
              <a:off x="3924" y="1696"/>
              <a:ext cx="327"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sex</a:t>
              </a:r>
              <a:endParaRPr lang="en-US" altLang="zh-CN">
                <a:latin typeface="Times New Roman" panose="02020603050405020304" charset="0"/>
              </a:endParaRPr>
            </a:p>
          </p:txBody>
        </p:sp>
        <p:sp>
          <p:nvSpPr>
            <p:cNvPr id="25615" name="Text Box 15"/>
            <p:cNvSpPr txBox="1">
              <a:spLocks noChangeArrowheads="1"/>
            </p:cNvSpPr>
            <p:nvPr/>
          </p:nvSpPr>
          <p:spPr bwMode="auto">
            <a:xfrm>
              <a:off x="3919" y="1968"/>
              <a:ext cx="336"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age</a:t>
              </a:r>
              <a:endParaRPr lang="en-US" altLang="zh-CN">
                <a:latin typeface="Times New Roman" panose="02020603050405020304" charset="0"/>
              </a:endParaRPr>
            </a:p>
          </p:txBody>
        </p:sp>
        <p:grpSp>
          <p:nvGrpSpPr>
            <p:cNvPr id="23570" name="Group 17"/>
            <p:cNvGrpSpPr/>
            <p:nvPr/>
          </p:nvGrpSpPr>
          <p:grpSpPr bwMode="auto">
            <a:xfrm>
              <a:off x="3648" y="2208"/>
              <a:ext cx="960" cy="1066"/>
              <a:chOff x="3648" y="1152"/>
              <a:chExt cx="960" cy="1066"/>
            </a:xfrm>
          </p:grpSpPr>
          <p:sp>
            <p:nvSpPr>
              <p:cNvPr id="25618" name="Line 18"/>
              <p:cNvSpPr>
                <a:spLocks noChangeShapeType="1"/>
              </p:cNvSpPr>
              <p:nvPr/>
            </p:nvSpPr>
            <p:spPr bwMode="auto">
              <a:xfrm>
                <a:off x="3648" y="1392"/>
                <a:ext cx="960" cy="0"/>
              </a:xfrm>
              <a:prstGeom prst="line">
                <a:avLst/>
              </a:prstGeom>
              <a:noFill/>
              <a:ln w="3810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5619" name="Line 19"/>
              <p:cNvSpPr>
                <a:spLocks noChangeShapeType="1"/>
              </p:cNvSpPr>
              <p:nvPr/>
            </p:nvSpPr>
            <p:spPr bwMode="auto">
              <a:xfrm>
                <a:off x="3648" y="1728"/>
                <a:ext cx="960" cy="0"/>
              </a:xfrm>
              <a:prstGeom prst="line">
                <a:avLst/>
              </a:prstGeom>
              <a:noFill/>
              <a:ln w="3810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5620" name="Line 20"/>
              <p:cNvSpPr>
                <a:spLocks noChangeShapeType="1"/>
              </p:cNvSpPr>
              <p:nvPr/>
            </p:nvSpPr>
            <p:spPr bwMode="auto">
              <a:xfrm>
                <a:off x="3648" y="1968"/>
                <a:ext cx="960" cy="0"/>
              </a:xfrm>
              <a:prstGeom prst="line">
                <a:avLst/>
              </a:prstGeom>
              <a:noFill/>
              <a:ln w="3810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5621" name="Line 21"/>
              <p:cNvSpPr>
                <a:spLocks noChangeShapeType="1"/>
              </p:cNvSpPr>
              <p:nvPr/>
            </p:nvSpPr>
            <p:spPr bwMode="auto">
              <a:xfrm>
                <a:off x="3648" y="2208"/>
                <a:ext cx="960" cy="0"/>
              </a:xfrm>
              <a:prstGeom prst="line">
                <a:avLst/>
              </a:prstGeom>
              <a:noFill/>
              <a:ln w="3810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5622" name="Text Box 22"/>
              <p:cNvSpPr txBox="1">
                <a:spLocks noChangeArrowheads="1"/>
              </p:cNvSpPr>
              <p:nvPr/>
            </p:nvSpPr>
            <p:spPr bwMode="auto">
              <a:xfrm>
                <a:off x="3888" y="1152"/>
                <a:ext cx="398"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num</a:t>
                </a:r>
                <a:endParaRPr lang="en-US" altLang="zh-CN">
                  <a:latin typeface="Times New Roman" panose="02020603050405020304" charset="0"/>
                </a:endParaRPr>
              </a:p>
            </p:txBody>
          </p:sp>
          <p:sp>
            <p:nvSpPr>
              <p:cNvPr id="25623" name="Text Box 23"/>
              <p:cNvSpPr txBox="1">
                <a:spLocks noChangeArrowheads="1"/>
              </p:cNvSpPr>
              <p:nvPr/>
            </p:nvSpPr>
            <p:spPr bwMode="auto">
              <a:xfrm>
                <a:off x="3858" y="1424"/>
                <a:ext cx="460"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name</a:t>
                </a:r>
                <a:endParaRPr lang="en-US" altLang="zh-CN">
                  <a:latin typeface="Times New Roman" panose="02020603050405020304" charset="0"/>
                </a:endParaRPr>
              </a:p>
            </p:txBody>
          </p:sp>
          <p:sp>
            <p:nvSpPr>
              <p:cNvPr id="25624" name="Text Box 24"/>
              <p:cNvSpPr txBox="1">
                <a:spLocks noChangeArrowheads="1"/>
              </p:cNvSpPr>
              <p:nvPr/>
            </p:nvSpPr>
            <p:spPr bwMode="auto">
              <a:xfrm>
                <a:off x="3924" y="1696"/>
                <a:ext cx="327"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sex</a:t>
                </a:r>
                <a:endParaRPr lang="en-US" altLang="zh-CN">
                  <a:latin typeface="Times New Roman" panose="02020603050405020304" charset="0"/>
                </a:endParaRPr>
              </a:p>
            </p:txBody>
          </p:sp>
          <p:sp>
            <p:nvSpPr>
              <p:cNvPr id="25625" name="Text Box 25"/>
              <p:cNvSpPr txBox="1">
                <a:spLocks noChangeArrowheads="1"/>
              </p:cNvSpPr>
              <p:nvPr/>
            </p:nvSpPr>
            <p:spPr bwMode="auto">
              <a:xfrm>
                <a:off x="3919" y="1968"/>
                <a:ext cx="336"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age</a:t>
                </a:r>
                <a:endParaRPr lang="en-US" altLang="zh-CN">
                  <a:latin typeface="Times New Roman" panose="02020603050405020304" charset="0"/>
                </a:endParaRPr>
              </a:p>
            </p:txBody>
          </p:sp>
        </p:grpSp>
        <p:sp>
          <p:nvSpPr>
            <p:cNvPr id="25626" name="AutoShape 26"/>
            <p:cNvSpPr/>
            <p:nvPr/>
          </p:nvSpPr>
          <p:spPr bwMode="auto">
            <a:xfrm>
              <a:off x="4608" y="1152"/>
              <a:ext cx="144" cy="1056"/>
            </a:xfrm>
            <a:prstGeom prst="rightBrace">
              <a:avLst>
                <a:gd name="adj1" fmla="val 61111"/>
                <a:gd name="adj2" fmla="val 50000"/>
              </a:avLst>
            </a:prstGeom>
            <a:noFill/>
            <a:ln w="12700">
              <a:solidFill>
                <a:schemeClr val="tx2"/>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5627" name="AutoShape 27"/>
            <p:cNvSpPr/>
            <p:nvPr/>
          </p:nvSpPr>
          <p:spPr bwMode="auto">
            <a:xfrm>
              <a:off x="4608" y="2208"/>
              <a:ext cx="144" cy="1056"/>
            </a:xfrm>
            <a:prstGeom prst="rightBrace">
              <a:avLst>
                <a:gd name="adj1" fmla="val 61111"/>
                <a:gd name="adj2" fmla="val 50000"/>
              </a:avLst>
            </a:prstGeom>
            <a:noFill/>
            <a:ln w="12700">
              <a:solidFill>
                <a:schemeClr val="tx2"/>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5628" name="Text Box 28"/>
            <p:cNvSpPr txBox="1">
              <a:spLocks noChangeArrowheads="1"/>
            </p:cNvSpPr>
            <p:nvPr/>
          </p:nvSpPr>
          <p:spPr bwMode="auto">
            <a:xfrm>
              <a:off x="4752" y="1536"/>
              <a:ext cx="486"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stu[0]</a:t>
              </a:r>
              <a:endParaRPr lang="en-US" altLang="zh-CN">
                <a:latin typeface="Times New Roman" panose="02020603050405020304" charset="0"/>
              </a:endParaRPr>
            </a:p>
          </p:txBody>
        </p:sp>
        <p:sp>
          <p:nvSpPr>
            <p:cNvPr id="25629" name="Text Box 29"/>
            <p:cNvSpPr txBox="1">
              <a:spLocks noChangeArrowheads="1"/>
            </p:cNvSpPr>
            <p:nvPr/>
          </p:nvSpPr>
          <p:spPr bwMode="auto">
            <a:xfrm>
              <a:off x="4752" y="2592"/>
              <a:ext cx="486"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stu[1]</a:t>
              </a:r>
              <a:endParaRPr lang="en-US" altLang="zh-CN">
                <a:latin typeface="Times New Roman" panose="02020603050405020304" charset="0"/>
              </a:endParaRPr>
            </a:p>
          </p:txBody>
        </p:sp>
        <p:sp>
          <p:nvSpPr>
            <p:cNvPr id="25630" name="Line 30"/>
            <p:cNvSpPr>
              <a:spLocks noChangeShapeType="1"/>
            </p:cNvSpPr>
            <p:nvPr/>
          </p:nvSpPr>
          <p:spPr bwMode="auto">
            <a:xfrm flipH="1">
              <a:off x="3504" y="1152"/>
              <a:ext cx="144" cy="0"/>
            </a:xfrm>
            <a:prstGeom prst="line">
              <a:avLst/>
            </a:prstGeom>
            <a:noFill/>
            <a:ln w="3810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5631" name="Line 31"/>
            <p:cNvSpPr>
              <a:spLocks noChangeShapeType="1"/>
            </p:cNvSpPr>
            <p:nvPr/>
          </p:nvSpPr>
          <p:spPr bwMode="auto">
            <a:xfrm flipH="1">
              <a:off x="3504" y="2208"/>
              <a:ext cx="144" cy="0"/>
            </a:xfrm>
            <a:prstGeom prst="line">
              <a:avLst/>
            </a:prstGeom>
            <a:noFill/>
            <a:ln w="3810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5632" name="Line 32"/>
            <p:cNvSpPr>
              <a:spLocks noChangeShapeType="1"/>
            </p:cNvSpPr>
            <p:nvPr/>
          </p:nvSpPr>
          <p:spPr bwMode="auto">
            <a:xfrm>
              <a:off x="3552" y="1824"/>
              <a:ext cx="0" cy="384"/>
            </a:xfrm>
            <a:prstGeom prst="line">
              <a:avLst/>
            </a:prstGeom>
            <a:noFill/>
            <a:ln w="38100">
              <a:solidFill>
                <a:schemeClr val="tx1"/>
              </a:solidFill>
              <a:round/>
              <a:tailEnd type="triangle" w="med" len="me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5633" name="Line 33"/>
            <p:cNvSpPr>
              <a:spLocks noChangeShapeType="1"/>
            </p:cNvSpPr>
            <p:nvPr/>
          </p:nvSpPr>
          <p:spPr bwMode="auto">
            <a:xfrm flipV="1">
              <a:off x="3552" y="1152"/>
              <a:ext cx="0" cy="336"/>
            </a:xfrm>
            <a:prstGeom prst="line">
              <a:avLst/>
            </a:prstGeom>
            <a:noFill/>
            <a:ln w="38100">
              <a:solidFill>
                <a:schemeClr val="tx1"/>
              </a:solidFill>
              <a:round/>
              <a:tailEnd type="triangle" w="med" len="me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5634" name="Text Box 34"/>
            <p:cNvSpPr txBox="1">
              <a:spLocks noChangeArrowheads="1"/>
            </p:cNvSpPr>
            <p:nvPr/>
          </p:nvSpPr>
          <p:spPr bwMode="auto">
            <a:xfrm>
              <a:off x="3312" y="1488"/>
              <a:ext cx="381"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29B</a:t>
              </a:r>
              <a:endParaRPr lang="en-US" altLang="zh-CN">
                <a:latin typeface="Times New Roman" panose="02020603050405020304" charset="0"/>
              </a:endParaRPr>
            </a:p>
          </p:txBody>
        </p:sp>
      </p:grpSp>
      <p:sp>
        <p:nvSpPr>
          <p:cNvPr id="3" name="幻灯片编号占位符 2"/>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 calcmode="lin" valueType="num">
                                      <p:cBhvr additive="base">
                                        <p:cTn id="7" dur="500" fill="hold"/>
                                        <p:tgtEl>
                                          <p:spTgt spid="256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2">
                                            <p:txEl>
                                              <p:pRg st="1" end="1"/>
                                            </p:txEl>
                                          </p:spTgt>
                                        </p:tgtEl>
                                        <p:attrNameLst>
                                          <p:attrName>style.visibility</p:attrName>
                                        </p:attrNameLst>
                                      </p:cBhvr>
                                      <p:to>
                                        <p:strVal val="visible"/>
                                      </p:to>
                                    </p:set>
                                    <p:anim calcmode="lin" valueType="num">
                                      <p:cBhvr additive="base">
                                        <p:cTn id="13" dur="500" fill="hold"/>
                                        <p:tgtEl>
                                          <p:spTgt spid="2560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60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25603"/>
                                        </p:tgtEl>
                                        <p:attrNameLst>
                                          <p:attrName>style.visibility</p:attrName>
                                        </p:attrNameLst>
                                      </p:cBhvr>
                                      <p:to>
                                        <p:strVal val="visible"/>
                                      </p:to>
                                    </p:set>
                                    <p:animEffect transition="in" filter="box(out)">
                                      <p:cBhvr>
                                        <p:cTn id="19" dur="500"/>
                                        <p:tgtEl>
                                          <p:spTgt spid="25603"/>
                                        </p:tgtEl>
                                      </p:cBhvr>
                                    </p:animEffect>
                                  </p:childTnLst>
                                  <p:subTnLst>
                                    <p:set>
                                      <p:cBhvr override="childStyle">
                                        <p:cTn dur="1" fill="hold" display="0" masterRel="nextClick" afterEffect="1"/>
                                        <p:tgtEl>
                                          <p:spTgt spid="25603"/>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ox(out)">
                                      <p:cBhvr>
                                        <p:cTn id="24" dur="500"/>
                                        <p:tgtEl>
                                          <p:spTgt spid="2"/>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5604"/>
                                        </p:tgtEl>
                                        <p:attrNameLst>
                                          <p:attrName>style.visibility</p:attrName>
                                        </p:attrNameLst>
                                      </p:cBhvr>
                                      <p:to>
                                        <p:strVal val="visible"/>
                                      </p:to>
                                    </p:set>
                                    <p:anim calcmode="lin" valueType="num">
                                      <p:cBhvr additive="base">
                                        <p:cTn id="29" dur="500" fill="hold"/>
                                        <p:tgtEl>
                                          <p:spTgt spid="25604"/>
                                        </p:tgtEl>
                                        <p:attrNameLst>
                                          <p:attrName>ppt_x</p:attrName>
                                        </p:attrNameLst>
                                      </p:cBhvr>
                                      <p:tavLst>
                                        <p:tav tm="0">
                                          <p:val>
                                            <p:strVal val="0-#ppt_w/2"/>
                                          </p:val>
                                        </p:tav>
                                        <p:tav tm="100000">
                                          <p:val>
                                            <p:strVal val="#ppt_x"/>
                                          </p:val>
                                        </p:tav>
                                      </p:tavLst>
                                    </p:anim>
                                    <p:anim calcmode="lin" valueType="num">
                                      <p:cBhvr additive="base">
                                        <p:cTn id="30" dur="500" fill="hold"/>
                                        <p:tgtEl>
                                          <p:spTgt spid="2560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5604"/>
                                        </p:tgtEl>
                                        <p:attrNameLst>
                                          <p:attrName>style.visibility</p:attrName>
                                        </p:attrNameLst>
                                      </p:cBhvr>
                                      <p:to>
                                        <p:strVal val="hidden"/>
                                      </p:to>
                                    </p:set>
                                    <p:audio>
                                      <p:cMediaNode>
                                        <p:cTn display="0" masterRel="sameClick">
                                          <p:stCondLst>
                                            <p:cond evt="begin" delay="0">
                                              <p:tn val="27"/>
                                            </p:cond>
                                          </p:stCondLst>
                                          <p:endCondLst>
                                            <p:cond evt="onStopAudio" delay="0">
                                              <p:tgtEl>
                                                <p:sldTgt/>
                                              </p:tgtEl>
                                            </p:cond>
                                          </p:endCondLst>
                                        </p:cTn>
                                        <p:tgtEl>
                                          <p:sndTgt r:embed="rId1" name="WHOOSH.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5605"/>
                                        </p:tgtEl>
                                        <p:attrNameLst>
                                          <p:attrName>style.visibility</p:attrName>
                                        </p:attrNameLst>
                                      </p:cBhvr>
                                      <p:to>
                                        <p:strVal val="visible"/>
                                      </p:to>
                                    </p:set>
                                    <p:anim calcmode="lin" valueType="num">
                                      <p:cBhvr additive="base">
                                        <p:cTn id="35" dur="500" fill="hold"/>
                                        <p:tgtEl>
                                          <p:spTgt spid="25605"/>
                                        </p:tgtEl>
                                        <p:attrNameLst>
                                          <p:attrName>ppt_x</p:attrName>
                                        </p:attrNameLst>
                                      </p:cBhvr>
                                      <p:tavLst>
                                        <p:tav tm="0">
                                          <p:val>
                                            <p:strVal val="0-#ppt_w/2"/>
                                          </p:val>
                                        </p:tav>
                                        <p:tav tm="100000">
                                          <p:val>
                                            <p:strVal val="#ppt_x"/>
                                          </p:val>
                                        </p:tav>
                                      </p:tavLst>
                                    </p:anim>
                                    <p:anim calcmode="lin" valueType="num">
                                      <p:cBhvr additive="base">
                                        <p:cTn id="36" dur="500" fill="hold"/>
                                        <p:tgtEl>
                                          <p:spTgt spid="2560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5605"/>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ldLvl="5" autoUpdateAnimBg="0" build="p"/>
      <p:bldP spid="25603" grpId="0" animBg="1" autoUpdateAnimBg="0"/>
      <p:bldP spid="25604" grpId="0" animBg="1" autoUpdateAnimBg="0"/>
      <p:bldP spid="2560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685800" y="484632"/>
            <a:ext cx="7772400" cy="856136"/>
          </a:xfrm>
        </p:spPr>
        <p:txBody>
          <a:bodyPr/>
          <a:lstStyle/>
          <a:p>
            <a:pPr>
              <a:defRPr/>
            </a:pPr>
            <a:r>
              <a:rPr lang="zh-CN" altLang="en-US" sz="4000" smtClean="0">
                <a:solidFill>
                  <a:schemeClr val="accent2"/>
                </a:solidFill>
              </a:rPr>
              <a:t>本章内容</a:t>
            </a:r>
            <a:endParaRPr lang="zh-CN" altLang="en-US" sz="4000" smtClean="0">
              <a:solidFill>
                <a:schemeClr val="accent2"/>
              </a:solidFill>
            </a:endParaRPr>
          </a:p>
        </p:txBody>
      </p:sp>
      <p:sp>
        <p:nvSpPr>
          <p:cNvPr id="266243" name="Rectangle 3"/>
          <p:cNvSpPr>
            <a:spLocks noGrp="1" noChangeArrowheads="1"/>
          </p:cNvSpPr>
          <p:nvPr>
            <p:ph idx="1"/>
          </p:nvPr>
        </p:nvSpPr>
        <p:spPr>
          <a:xfrm>
            <a:off x="250825" y="1484313"/>
            <a:ext cx="8569325" cy="4611687"/>
          </a:xfrm>
        </p:spPr>
        <p:txBody>
          <a:bodyPr/>
          <a:lstStyle/>
          <a:p>
            <a:pPr marL="533400" indent="-533400" eaLnBrk="1"/>
            <a:r>
              <a:rPr kumimoji="1" lang="zh-CN" altLang="en-US">
                <a:ea typeface="宋体" panose="02010600030101010101" pitchFamily="2" charset="-122"/>
              </a:rPr>
              <a:t>结构体（结构</a:t>
            </a:r>
            <a:r>
              <a:rPr kumimoji="1" lang="en-US" altLang="zh-CN">
                <a:ea typeface="宋体" panose="02010600030101010101" pitchFamily="2" charset="-122"/>
              </a:rPr>
              <a:t>structure</a:t>
            </a:r>
            <a:r>
              <a:rPr kumimoji="1" lang="zh-CN" altLang="en-US">
                <a:ea typeface="宋体" panose="02010600030101010101" pitchFamily="2" charset="-122"/>
              </a:rPr>
              <a:t>） 类型的定义</a:t>
            </a:r>
            <a:endParaRPr kumimoji="1" lang="zh-CN" altLang="en-US">
              <a:ea typeface="宋体" panose="02010600030101010101" pitchFamily="2" charset="-122"/>
            </a:endParaRPr>
          </a:p>
          <a:p>
            <a:pPr marL="533400" indent="-533400" eaLnBrk="1"/>
            <a:r>
              <a:rPr kumimoji="1" lang="zh-CN" altLang="en-US">
                <a:ea typeface="宋体" panose="02010600030101010101" pitchFamily="2" charset="-122"/>
              </a:rPr>
              <a:t>结构体变量、结构体数组</a:t>
            </a:r>
            <a:endParaRPr kumimoji="1" lang="zh-CN" altLang="en-US">
              <a:ea typeface="宋体" panose="02010600030101010101" pitchFamily="2" charset="-122"/>
            </a:endParaRPr>
          </a:p>
          <a:p>
            <a:pPr marL="533400" indent="-533400" eaLnBrk="1"/>
            <a:r>
              <a:rPr kumimoji="1" lang="zh-CN" altLang="en-US">
                <a:ea typeface="宋体" panose="02010600030101010101" pitchFamily="2" charset="-122"/>
              </a:rPr>
              <a:t>结构体变量、结构体数组与指针、函数的关系</a:t>
            </a:r>
            <a:endParaRPr kumimoji="1" lang="zh-CN" altLang="en-US">
              <a:ea typeface="宋体" panose="02010600030101010101" pitchFamily="2" charset="-122"/>
            </a:endParaRPr>
          </a:p>
        </p:txBody>
      </p:sp>
      <p:sp>
        <p:nvSpPr>
          <p:cNvPr id="2" name="幻灯片编号占位符 1"/>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idx="1"/>
          </p:nvPr>
        </p:nvSpPr>
        <p:spPr>
          <a:xfrm>
            <a:off x="349250" y="234950"/>
            <a:ext cx="7772400" cy="801688"/>
          </a:xfrm>
        </p:spPr>
        <p:txBody>
          <a:bodyPr/>
          <a:lstStyle/>
          <a:p>
            <a:pPr lvl="1" eaLnBrk="1"/>
            <a:r>
              <a:rPr lang="zh-CN" altLang="en-US">
                <a:ea typeface="宋体" panose="02010600030101010101" pitchFamily="2" charset="-122"/>
              </a:rPr>
              <a:t>结构体数组初始化</a:t>
            </a:r>
            <a:endParaRPr lang="zh-CN" altLang="en-US">
              <a:ea typeface="宋体" panose="02010600030101010101" pitchFamily="2" charset="-122"/>
            </a:endParaRPr>
          </a:p>
        </p:txBody>
      </p:sp>
      <p:sp>
        <p:nvSpPr>
          <p:cNvPr id="26629" name="Text Box 5"/>
          <p:cNvSpPr txBox="1">
            <a:spLocks noChangeArrowheads="1"/>
          </p:cNvSpPr>
          <p:nvPr/>
        </p:nvSpPr>
        <p:spPr bwMode="auto">
          <a:xfrm>
            <a:off x="914400" y="2209800"/>
            <a:ext cx="4556125" cy="2320925"/>
          </a:xfrm>
          <a:prstGeom prst="rect">
            <a:avLst/>
          </a:prstGeom>
          <a:solidFill>
            <a:srgbClr val="EBFFFF"/>
          </a:solidFill>
          <a:ln w="38100">
            <a:solidFill>
              <a:srgbClr val="339966"/>
            </a:solidFill>
            <a:miter lim="800000"/>
          </a:ln>
          <a:effectLst/>
        </p:spPr>
        <p:txBody>
          <a:bodyPr wrap="none" lIns="90000" tIns="46800" rIns="90000" bIns="46800" anchor="ctr">
            <a:spAutoFit/>
          </a:bodyPr>
          <a:lstStyle/>
          <a:p>
            <a:pPr algn="l">
              <a:defRPr/>
            </a:pPr>
            <a:r>
              <a:rPr lang="zh-CN" altLang="en-US">
                <a:effectLst>
                  <a:outerShdw blurRad="38100" dist="38100" dir="2700000" algn="tl">
                    <a:srgbClr val="FFFFFF"/>
                  </a:outerShdw>
                </a:effectLst>
                <a:latin typeface="Arial" panose="020B0604020202020204" pitchFamily="34" charset="0"/>
                <a:ea typeface="宋体" panose="02010600030101010101" pitchFamily="2" charset="-122"/>
              </a:rPr>
              <a:t>例  </a:t>
            </a: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struct </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     int  num;</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name[20];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sex;</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int age;</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}stu[ ]={{……},{……},{……}};</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p:txBody>
      </p:sp>
      <p:sp>
        <p:nvSpPr>
          <p:cNvPr id="26630" name="Text Box 6"/>
          <p:cNvSpPr txBox="1">
            <a:spLocks noChangeArrowheads="1"/>
          </p:cNvSpPr>
          <p:nvPr/>
        </p:nvSpPr>
        <p:spPr bwMode="auto">
          <a:xfrm>
            <a:off x="914400" y="1143000"/>
            <a:ext cx="6391275" cy="3781425"/>
          </a:xfrm>
          <a:prstGeom prst="rect">
            <a:avLst/>
          </a:prstGeom>
          <a:solidFill>
            <a:srgbClr val="EBFFFF"/>
          </a:solidFill>
          <a:ln w="38100">
            <a:solidFill>
              <a:srgbClr val="339966"/>
            </a:solidFill>
            <a:miter lim="800000"/>
          </a:ln>
          <a:effectLst/>
        </p:spPr>
        <p:txBody>
          <a:bodyPr wrap="none" lIns="90000" tIns="46800" rIns="90000" bIns="46800"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a:r>
              <a:rPr lang="zh-CN" altLang="en-US">
                <a:effectLst>
                  <a:outerShdw blurRad="38100" dist="38100" dir="2700000" algn="tl">
                    <a:srgbClr val="FFFFFF"/>
                  </a:outerShdw>
                </a:effectLst>
                <a:latin typeface="Arial" panose="020B0604020202020204" pitchFamily="34" charset="0"/>
                <a:ea typeface="宋体" panose="02010600030101010101" pitchFamily="2" charset="-122"/>
              </a:rPr>
              <a:t>顺序初始化</a:t>
            </a: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struct  student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     int  num;</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name[20];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sex;</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int age;</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struct  student   stu[ ]={100,“Wang Lin”,‘M’,20,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101,“Li Gang”,‘M’,19,</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110,“Liu Yan”,‘F’,19}; </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p:txBody>
      </p:sp>
      <p:sp>
        <p:nvSpPr>
          <p:cNvPr id="26628" name="Text Box 4"/>
          <p:cNvSpPr txBox="1">
            <a:spLocks noChangeArrowheads="1"/>
          </p:cNvSpPr>
          <p:nvPr/>
        </p:nvSpPr>
        <p:spPr bwMode="auto">
          <a:xfrm>
            <a:off x="914400" y="1905000"/>
            <a:ext cx="4556125" cy="2320925"/>
          </a:xfrm>
          <a:prstGeom prst="rect">
            <a:avLst/>
          </a:prstGeom>
          <a:solidFill>
            <a:srgbClr val="EBFFFF"/>
          </a:solidFill>
          <a:ln w="38100">
            <a:solidFill>
              <a:srgbClr val="339966"/>
            </a:solidFill>
            <a:miter lim="800000"/>
          </a:ln>
          <a:effectLst/>
        </p:spPr>
        <p:txBody>
          <a:bodyPr wrap="none" lIns="90000" tIns="46800" rIns="90000" bIns="46800" anchor="ctr">
            <a:spAutoFit/>
          </a:bodyPr>
          <a:lstStyle/>
          <a:p>
            <a:pPr algn="l">
              <a:defRPr/>
            </a:pPr>
            <a:r>
              <a:rPr lang="zh-CN" altLang="en-US">
                <a:effectLst>
                  <a:outerShdw blurRad="38100" dist="38100" dir="2700000" algn="tl">
                    <a:srgbClr val="FFFFFF"/>
                  </a:outerShdw>
                </a:effectLst>
                <a:latin typeface="Arial" panose="020B0604020202020204" pitchFamily="34" charset="0"/>
                <a:ea typeface="宋体" panose="02010600030101010101" pitchFamily="2" charset="-122"/>
              </a:rPr>
              <a:t>例  </a:t>
            </a: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struct  student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     int  num;</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name[20];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sex;</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int age;</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}stu[ ]={{……},{……},{……}};</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p:txBody>
      </p:sp>
      <p:grpSp>
        <p:nvGrpSpPr>
          <p:cNvPr id="2" name="Group 8"/>
          <p:cNvGrpSpPr/>
          <p:nvPr/>
        </p:nvGrpSpPr>
        <p:grpSpPr bwMode="auto">
          <a:xfrm>
            <a:off x="830263" y="1066800"/>
            <a:ext cx="6602412" cy="4371975"/>
            <a:chOff x="427" y="1584"/>
            <a:chExt cx="4159" cy="2754"/>
          </a:xfrm>
        </p:grpSpPr>
        <p:sp>
          <p:nvSpPr>
            <p:cNvPr id="26627" name="Text Box 3"/>
            <p:cNvSpPr txBox="1">
              <a:spLocks noChangeArrowheads="1"/>
            </p:cNvSpPr>
            <p:nvPr/>
          </p:nvSpPr>
          <p:spPr bwMode="auto">
            <a:xfrm>
              <a:off x="432" y="1584"/>
              <a:ext cx="4154" cy="2382"/>
            </a:xfrm>
            <a:prstGeom prst="rect">
              <a:avLst/>
            </a:prstGeom>
            <a:solidFill>
              <a:srgbClr val="EBFFFF"/>
            </a:solidFill>
            <a:ln w="38100">
              <a:solidFill>
                <a:srgbClr val="339966"/>
              </a:solidFill>
              <a:miter lim="800000"/>
            </a:ln>
            <a:effectLst/>
          </p:spPr>
          <p:txBody>
            <a:bodyPr wrap="none" lIns="90000" tIns="46800" rIns="90000" bIns="46800"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a:r>
                <a:rPr lang="zh-CN" altLang="en-US">
                  <a:effectLst>
                    <a:outerShdw blurRad="38100" dist="38100" dir="2700000" algn="tl">
                      <a:srgbClr val="FFFFFF"/>
                    </a:outerShdw>
                  </a:effectLst>
                  <a:latin typeface="Arial" panose="020B0604020202020204" pitchFamily="34" charset="0"/>
                  <a:ea typeface="宋体" panose="02010600030101010101" pitchFamily="2" charset="-122"/>
                </a:rPr>
                <a:t>分行初始化</a:t>
              </a: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struct  student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     int  num;</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name[20];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sex;</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int age;</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struct  student   stu[ ]={{100,“Wang Lin”,‘M’,20},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{101,“Li Gang”,‘M’,19},</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{110,“Liu Yan”,‘F’,19}}; </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p:txBody>
        </p:sp>
        <p:sp>
          <p:nvSpPr>
            <p:cNvPr id="26631" name="AutoShape 7"/>
            <p:cNvSpPr>
              <a:spLocks noChangeArrowheads="1"/>
            </p:cNvSpPr>
            <p:nvPr/>
          </p:nvSpPr>
          <p:spPr bwMode="auto">
            <a:xfrm>
              <a:off x="427" y="4046"/>
              <a:ext cx="2063" cy="292"/>
            </a:xfrm>
            <a:prstGeom prst="wedgeRectCallout">
              <a:avLst>
                <a:gd name="adj1" fmla="val 41139"/>
                <a:gd name="adj2" fmla="val -251458"/>
              </a:avLst>
            </a:prstGeom>
            <a:noFill/>
            <a:ln w="38100">
              <a:solidFill>
                <a:srgbClr val="33CCCC"/>
              </a:solidFill>
              <a:miter lim="800000"/>
            </a:ln>
            <a:effectLst/>
          </p:spPr>
          <p:txBody>
            <a:bodyPr wrap="none" lIns="90000" tIns="46800" rIns="90000" bIns="46800"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eaLnBrk="1" hangingPunct="1"/>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全部初始化时维数可省</a:t>
              </a:r>
              <a:endParaRPr lang="zh-CN" altLang="en-US" b="1">
                <a:effectLst>
                  <a:outerShdw blurRad="38100" dist="38100" dir="2700000" algn="tl">
                    <a:srgbClr val="C0C0C0"/>
                  </a:outerShdw>
                </a:effectLst>
                <a:latin typeface="Arial" panose="020B0604020202020204" pitchFamily="34" charset="0"/>
                <a:ea typeface="宋体" panose="02010600030101010101" pitchFamily="2" charset="-122"/>
              </a:endParaRPr>
            </a:p>
          </p:txBody>
        </p:sp>
      </p:grpSp>
      <p:sp>
        <p:nvSpPr>
          <p:cNvPr id="26633" name="Rectangle 9"/>
          <p:cNvSpPr>
            <a:spLocks noChangeArrowheads="1"/>
          </p:cNvSpPr>
          <p:nvPr/>
        </p:nvSpPr>
        <p:spPr bwMode="auto">
          <a:xfrm>
            <a:off x="357188" y="714375"/>
            <a:ext cx="7772400" cy="801688"/>
          </a:xfrm>
          <a:prstGeom prst="rect">
            <a:avLst/>
          </a:prstGeom>
          <a:noFill/>
          <a:ln w="9525">
            <a:noFill/>
            <a:miter lim="800000"/>
          </a:ln>
          <a:effectLst/>
        </p:spPr>
        <p:txBody>
          <a:bodyPr/>
          <a:lstStyle>
            <a:lvl1pPr marL="342900" indent="-342900">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lvl="1" algn="l" eaLnBrk="1" hangingPunct="1">
              <a:spcBef>
                <a:spcPct val="20000"/>
              </a:spcBef>
              <a:buClr>
                <a:schemeClr val="hlink"/>
              </a:buClr>
            </a:pPr>
            <a:r>
              <a:rPr lang="zh-CN" altLang="en-US" b="1">
                <a:solidFill>
                  <a:srgbClr val="CC00CC"/>
                </a:solidFill>
                <a:effectLst>
                  <a:outerShdw blurRad="38100" dist="38100" dir="2700000" algn="tl">
                    <a:srgbClr val="C0C0C0"/>
                  </a:outerShdw>
                </a:effectLst>
                <a:ea typeface="宋体" panose="02010600030101010101" pitchFamily="2" charset="-122"/>
              </a:rPr>
              <a:t>     结构体数组引用</a:t>
            </a:r>
            <a:endParaRPr lang="zh-CN" altLang="en-US" b="1">
              <a:solidFill>
                <a:srgbClr val="CC00CC"/>
              </a:solidFill>
              <a:effectLst>
                <a:outerShdw blurRad="38100" dist="38100" dir="2700000" algn="tl">
                  <a:srgbClr val="C0C0C0"/>
                </a:outerShdw>
              </a:effectLst>
              <a:ea typeface="宋体" panose="02010600030101010101" pitchFamily="2" charset="-122"/>
            </a:endParaRPr>
          </a:p>
        </p:txBody>
      </p:sp>
      <p:sp>
        <p:nvSpPr>
          <p:cNvPr id="26634" name="Rectangle 10"/>
          <p:cNvSpPr>
            <a:spLocks noChangeArrowheads="1"/>
          </p:cNvSpPr>
          <p:nvPr/>
        </p:nvSpPr>
        <p:spPr bwMode="auto">
          <a:xfrm>
            <a:off x="609600" y="1600200"/>
            <a:ext cx="7086600" cy="533400"/>
          </a:xfrm>
          <a:prstGeom prst="rect">
            <a:avLst/>
          </a:prstGeom>
          <a:noFill/>
          <a:ln w="9525">
            <a:noFill/>
            <a:miter lim="800000"/>
          </a:ln>
          <a:effectLst/>
        </p:spPr>
        <p:txBody>
          <a:bodyPr/>
          <a:lstStyle>
            <a:lvl1pPr marL="342900" indent="-342900">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lvl="1" algn="l" eaLnBrk="1" hangingPunct="1">
              <a:spcBef>
                <a:spcPct val="20000"/>
              </a:spcBef>
              <a:buClr>
                <a:schemeClr val="hlink"/>
              </a:buClr>
              <a:buFont typeface="Wingdings" panose="05000000000000000000" pitchFamily="2" charset="2"/>
              <a:buNone/>
            </a:pPr>
            <a:r>
              <a:rPr lang="zh-CN" altLang="en-US" sz="2800">
                <a:effectLst>
                  <a:outerShdw blurRad="38100" dist="38100" dir="2700000" algn="tl">
                    <a:srgbClr val="C0C0C0"/>
                  </a:outerShdw>
                </a:effectLst>
                <a:latin typeface="Arial" panose="020B0604020202020204" pitchFamily="34" charset="0"/>
                <a:ea typeface="隶书" panose="02010509060101010101" charset="-122"/>
              </a:rPr>
              <a:t>引用方式：   </a:t>
            </a:r>
            <a:r>
              <a:rPr lang="zh-CN" altLang="en-US" sz="2800">
                <a:solidFill>
                  <a:schemeClr val="tx2"/>
                </a:solidFill>
                <a:effectLst>
                  <a:outerShdw blurRad="38100" dist="38100" dir="2700000" algn="tl">
                    <a:srgbClr val="C0C0C0"/>
                  </a:outerShdw>
                </a:effectLst>
                <a:latin typeface="Arial" panose="020B0604020202020204" pitchFamily="34" charset="0"/>
                <a:ea typeface="隶书" panose="02010509060101010101" charset="-122"/>
              </a:rPr>
              <a:t>结构体数组名</a:t>
            </a:r>
            <a:r>
              <a:rPr lang="en-US" altLang="zh-CN" sz="2800">
                <a:solidFill>
                  <a:schemeClr val="tx2"/>
                </a:solidFill>
                <a:effectLst>
                  <a:outerShdw blurRad="38100" dist="38100" dir="2700000" algn="tl">
                    <a:srgbClr val="C0C0C0"/>
                  </a:outerShdw>
                </a:effectLst>
                <a:latin typeface="Arial" panose="020B0604020202020204" pitchFamily="34" charset="0"/>
                <a:ea typeface="隶书" panose="02010509060101010101" charset="-122"/>
              </a:rPr>
              <a:t>[</a:t>
            </a:r>
            <a:r>
              <a:rPr lang="zh-CN" altLang="en-US" sz="2800">
                <a:solidFill>
                  <a:schemeClr val="tx2"/>
                </a:solidFill>
                <a:effectLst>
                  <a:outerShdw blurRad="38100" dist="38100" dir="2700000" algn="tl">
                    <a:srgbClr val="C0C0C0"/>
                  </a:outerShdw>
                </a:effectLst>
                <a:latin typeface="Arial" panose="020B0604020202020204" pitchFamily="34" charset="0"/>
                <a:ea typeface="隶书" panose="02010509060101010101" charset="-122"/>
              </a:rPr>
              <a:t>下标</a:t>
            </a:r>
            <a:r>
              <a:rPr lang="en-US" altLang="zh-CN" sz="2800">
                <a:solidFill>
                  <a:schemeClr val="tx2"/>
                </a:solidFill>
                <a:effectLst>
                  <a:outerShdw blurRad="38100" dist="38100" dir="2700000" algn="tl">
                    <a:srgbClr val="C0C0C0"/>
                  </a:outerShdw>
                </a:effectLst>
                <a:latin typeface="Arial" panose="020B0604020202020204" pitchFamily="34" charset="0"/>
                <a:ea typeface="隶书" panose="02010509060101010101" charset="-122"/>
              </a:rPr>
              <a:t>]</a:t>
            </a:r>
            <a:r>
              <a:rPr lang="en-US" altLang="zh-CN" sz="3200">
                <a:solidFill>
                  <a:schemeClr val="accent2"/>
                </a:solidFill>
                <a:effectLst>
                  <a:outerShdw blurRad="38100" dist="38100" dir="2700000" algn="tl">
                    <a:srgbClr val="C0C0C0"/>
                  </a:outerShdw>
                </a:effectLst>
                <a:latin typeface="Arial" panose="020B0604020202020204" pitchFamily="34" charset="0"/>
                <a:ea typeface="隶书" panose="02010509060101010101" charset="-122"/>
              </a:rPr>
              <a:t>.</a:t>
            </a:r>
            <a:r>
              <a:rPr lang="zh-CN" altLang="en-US" sz="2800">
                <a:solidFill>
                  <a:schemeClr val="tx2"/>
                </a:solidFill>
                <a:effectLst>
                  <a:outerShdw blurRad="38100" dist="38100" dir="2700000" algn="tl">
                    <a:srgbClr val="C0C0C0"/>
                  </a:outerShdw>
                </a:effectLst>
                <a:latin typeface="Arial" panose="020B0604020202020204" pitchFamily="34" charset="0"/>
                <a:ea typeface="隶书" panose="02010509060101010101" charset="-122"/>
              </a:rPr>
              <a:t>成员名</a:t>
            </a:r>
            <a:endParaRPr lang="zh-CN" altLang="en-US" sz="2800">
              <a:effectLst>
                <a:outerShdw blurRad="38100" dist="38100" dir="2700000" algn="tl">
                  <a:srgbClr val="C0C0C0"/>
                </a:outerShdw>
              </a:effectLst>
              <a:latin typeface="Arial" panose="020B0604020202020204" pitchFamily="34" charset="0"/>
              <a:ea typeface="隶书" panose="02010509060101010101" charset="-122"/>
            </a:endParaRPr>
          </a:p>
        </p:txBody>
      </p:sp>
      <p:grpSp>
        <p:nvGrpSpPr>
          <p:cNvPr id="3" name="Group 14"/>
          <p:cNvGrpSpPr/>
          <p:nvPr/>
        </p:nvGrpSpPr>
        <p:grpSpPr bwMode="auto">
          <a:xfrm>
            <a:off x="1295400" y="2362200"/>
            <a:ext cx="7707313" cy="2517775"/>
            <a:chOff x="672" y="1536"/>
            <a:chExt cx="4855" cy="1586"/>
          </a:xfrm>
        </p:grpSpPr>
        <p:sp>
          <p:nvSpPr>
            <p:cNvPr id="26635" name="Text Box 11"/>
            <p:cNvSpPr txBox="1">
              <a:spLocks noChangeArrowheads="1"/>
            </p:cNvSpPr>
            <p:nvPr/>
          </p:nvSpPr>
          <p:spPr bwMode="auto">
            <a:xfrm>
              <a:off x="672" y="1660"/>
              <a:ext cx="2108" cy="1462"/>
            </a:xfrm>
            <a:prstGeom prst="rect">
              <a:avLst/>
            </a:prstGeom>
            <a:solidFill>
              <a:srgbClr val="EBFFFF"/>
            </a:solidFill>
            <a:ln w="38100">
              <a:solidFill>
                <a:srgbClr val="339966"/>
              </a:solidFill>
              <a:miter lim="800000"/>
            </a:ln>
            <a:effectLst/>
          </p:spPr>
          <p:txBody>
            <a:bodyPr wrap="none" lIns="90000" tIns="46800" rIns="90000" bIns="46800" anchor="ctr">
              <a:spAutoFit/>
            </a:bodyPr>
            <a:lstStyle/>
            <a:p>
              <a:pPr algn="l">
                <a:defRPr/>
              </a:pPr>
              <a:r>
                <a:rPr lang="en-US" altLang="zh-CN">
                  <a:latin typeface="Arial" panose="020B0604020202020204" pitchFamily="34" charset="0"/>
                </a:rPr>
                <a:t> struct  student</a:t>
              </a:r>
              <a:endParaRPr lang="en-US" altLang="zh-CN">
                <a:latin typeface="Arial" panose="020B0604020202020204" pitchFamily="34" charset="0"/>
              </a:endParaRPr>
            </a:p>
            <a:p>
              <a:pPr algn="l">
                <a:defRPr/>
              </a:pPr>
              <a:r>
                <a:rPr lang="en-US" altLang="zh-CN">
                  <a:latin typeface="Arial" panose="020B0604020202020204" pitchFamily="34" charset="0"/>
                </a:rPr>
                <a:t>      {     int  num;</a:t>
              </a:r>
              <a:endParaRPr lang="en-US" altLang="zh-CN">
                <a:latin typeface="Arial" panose="020B0604020202020204" pitchFamily="34" charset="0"/>
              </a:endParaRPr>
            </a:p>
            <a:p>
              <a:pPr algn="l">
                <a:defRPr/>
              </a:pPr>
              <a:r>
                <a:rPr lang="en-US" altLang="zh-CN">
                  <a:latin typeface="Arial" panose="020B0604020202020204" pitchFamily="34" charset="0"/>
                </a:rPr>
                <a:t>             char name[20];</a:t>
              </a:r>
              <a:endParaRPr lang="en-US" altLang="zh-CN">
                <a:latin typeface="Arial" panose="020B0604020202020204" pitchFamily="34" charset="0"/>
              </a:endParaRPr>
            </a:p>
            <a:p>
              <a:pPr algn="l">
                <a:defRPr/>
              </a:pPr>
              <a:r>
                <a:rPr lang="en-US" altLang="zh-CN">
                  <a:latin typeface="Arial" panose="020B0604020202020204" pitchFamily="34" charset="0"/>
                </a:rPr>
                <a:t>             char sex;</a:t>
              </a:r>
              <a:endParaRPr lang="en-US" altLang="zh-CN">
                <a:latin typeface="Arial" panose="020B0604020202020204" pitchFamily="34" charset="0"/>
              </a:endParaRPr>
            </a:p>
            <a:p>
              <a:pPr algn="l">
                <a:defRPr/>
              </a:pPr>
              <a:r>
                <a:rPr lang="en-US" altLang="zh-CN">
                  <a:latin typeface="Arial" panose="020B0604020202020204" pitchFamily="34" charset="0"/>
                </a:rPr>
                <a:t>             int age;</a:t>
              </a:r>
              <a:endParaRPr lang="en-US" altLang="zh-CN">
                <a:latin typeface="Arial" panose="020B0604020202020204" pitchFamily="34" charset="0"/>
              </a:endParaRPr>
            </a:p>
            <a:p>
              <a:pPr algn="l">
                <a:defRPr/>
              </a:pPr>
              <a:r>
                <a:rPr lang="en-US" altLang="zh-CN">
                  <a:latin typeface="Arial" panose="020B0604020202020204" pitchFamily="34" charset="0"/>
                </a:rPr>
                <a:t>      }str[3];</a:t>
              </a:r>
              <a:endParaRPr lang="en-US" altLang="zh-CN">
                <a:latin typeface="Arial" panose="020B0604020202020204" pitchFamily="34" charset="0"/>
              </a:endParaRPr>
            </a:p>
          </p:txBody>
        </p:sp>
        <p:sp>
          <p:nvSpPr>
            <p:cNvPr id="26636" name="AutoShape 12"/>
            <p:cNvSpPr>
              <a:spLocks noChangeArrowheads="1"/>
            </p:cNvSpPr>
            <p:nvPr/>
          </p:nvSpPr>
          <p:spPr bwMode="auto">
            <a:xfrm>
              <a:off x="2796" y="1536"/>
              <a:ext cx="1245" cy="292"/>
            </a:xfrm>
            <a:prstGeom prst="wedgeRectCallout">
              <a:avLst>
                <a:gd name="adj1" fmla="val -89958"/>
                <a:gd name="adj2" fmla="val 151458"/>
              </a:avLst>
            </a:prstGeom>
            <a:noFill/>
            <a:ln w="38100">
              <a:solidFill>
                <a:srgbClr val="33CCCC"/>
              </a:solidFill>
              <a:miter lim="800000"/>
            </a:ln>
            <a:effectLst/>
          </p:spPr>
          <p:txBody>
            <a:bodyPr wrap="none" lIns="90000" tIns="46800" rIns="90000" bIns="46800" anchor="ctr">
              <a:spAutoFit/>
            </a:bodyPr>
            <a:lstStyle/>
            <a:p>
              <a:pPr algn="l" eaLnBrk="1" hangingPunct="1">
                <a:defRPr/>
              </a:pPr>
              <a:r>
                <a:rPr lang="en-US" altLang="zh-CN">
                  <a:solidFill>
                    <a:schemeClr val="tx2"/>
                  </a:solidFill>
                  <a:latin typeface="Arial" panose="020B0604020202020204" pitchFamily="34" charset="0"/>
                </a:rPr>
                <a:t>stu[1].age</a:t>
              </a:r>
              <a:r>
                <a:rPr lang="en-US" altLang="zh-CN">
                  <a:latin typeface="Arial" panose="020B0604020202020204" pitchFamily="34" charset="0"/>
                </a:rPr>
                <a:t>++;</a:t>
              </a:r>
              <a:endParaRPr lang="en-US" altLang="zh-CN">
                <a:latin typeface="Arial" panose="020B0604020202020204" pitchFamily="34" charset="0"/>
              </a:endParaRPr>
            </a:p>
          </p:txBody>
        </p:sp>
        <p:sp>
          <p:nvSpPr>
            <p:cNvPr id="26637" name="AutoShape 13"/>
            <p:cNvSpPr>
              <a:spLocks noChangeArrowheads="1"/>
            </p:cNvSpPr>
            <p:nvPr/>
          </p:nvSpPr>
          <p:spPr bwMode="auto">
            <a:xfrm>
              <a:off x="2826" y="2736"/>
              <a:ext cx="2701" cy="292"/>
            </a:xfrm>
            <a:prstGeom prst="wedgeRectCallout">
              <a:avLst>
                <a:gd name="adj1" fmla="val -73278"/>
                <a:gd name="adj2" fmla="val -168250"/>
              </a:avLst>
            </a:prstGeom>
            <a:noFill/>
            <a:ln w="38100">
              <a:solidFill>
                <a:srgbClr val="33CCCC"/>
              </a:solidFill>
              <a:miter lim="800000"/>
            </a:ln>
            <a:effectLst/>
          </p:spPr>
          <p:txBody>
            <a:bodyPr wrap="none" lIns="90000" tIns="46800" rIns="90000" bIns="46800" anchor="ctr">
              <a:spAutoFit/>
            </a:bodyPr>
            <a:lstStyle/>
            <a:p>
              <a:pPr algn="l" eaLnBrk="1" hangingPunct="1">
                <a:defRPr/>
              </a:pPr>
              <a:r>
                <a:rPr lang="en-US" altLang="zh-CN">
                  <a:latin typeface="Arial" panose="020B0604020202020204" pitchFamily="34" charset="0"/>
                </a:rPr>
                <a:t>strcpy(</a:t>
              </a:r>
              <a:r>
                <a:rPr lang="en-US" altLang="zh-CN">
                  <a:solidFill>
                    <a:schemeClr val="tx2"/>
                  </a:solidFill>
                  <a:latin typeface="Arial" panose="020B0604020202020204" pitchFamily="34" charset="0"/>
                </a:rPr>
                <a:t>stu[0].name</a:t>
              </a:r>
              <a:r>
                <a:rPr lang="en-US" altLang="zh-CN">
                  <a:latin typeface="Arial" panose="020B0604020202020204" pitchFamily="34" charset="0"/>
                </a:rPr>
                <a:t>,”ZhaoDa”);</a:t>
              </a:r>
              <a:endParaRPr lang="en-US" altLang="zh-CN">
                <a:latin typeface="Arial" panose="020B0604020202020204" pitchFamily="34" charset="0"/>
              </a:endParaRPr>
            </a:p>
          </p:txBody>
        </p:sp>
      </p:grpSp>
      <p:sp>
        <p:nvSpPr>
          <p:cNvPr id="4" name="幻灯片编号占位符 3"/>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 calcmode="lin" valueType="num">
                                      <p:cBhvr additive="base">
                                        <p:cTn id="7" dur="500" fill="hold"/>
                                        <p:tgtEl>
                                          <p:spTgt spid="266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out)">
                                      <p:cBhvr>
                                        <p:cTn id="13"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6630"/>
                                        </p:tgtEl>
                                        <p:attrNameLst>
                                          <p:attrName>style.visibility</p:attrName>
                                        </p:attrNameLst>
                                      </p:cBhvr>
                                      <p:to>
                                        <p:strVal val="visible"/>
                                      </p:to>
                                    </p:set>
                                    <p:animEffect transition="in" filter="box(out)">
                                      <p:cBhvr>
                                        <p:cTn id="18" dur="500"/>
                                        <p:tgtEl>
                                          <p:spTgt spid="26630"/>
                                        </p:tgtEl>
                                      </p:cBhvr>
                                    </p:animEffect>
                                  </p:childTnLst>
                                  <p:subTnLst>
                                    <p:set>
                                      <p:cBhvr override="childStyle">
                                        <p:cTn dur="1" fill="hold" display="0" masterRel="nextClick" afterEffect="1"/>
                                        <p:tgtEl>
                                          <p:spTgt spid="26630"/>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6628"/>
                                        </p:tgtEl>
                                        <p:attrNameLst>
                                          <p:attrName>style.visibility</p:attrName>
                                        </p:attrNameLst>
                                      </p:cBhvr>
                                      <p:to>
                                        <p:strVal val="visible"/>
                                      </p:to>
                                    </p:set>
                                    <p:animEffect transition="in" filter="box(out)">
                                      <p:cBhvr>
                                        <p:cTn id="23" dur="500"/>
                                        <p:tgtEl>
                                          <p:spTgt spid="26628"/>
                                        </p:tgtEl>
                                      </p:cBhvr>
                                    </p:animEffect>
                                  </p:childTnLst>
                                  <p:subTnLst>
                                    <p:set>
                                      <p:cBhvr override="childStyle">
                                        <p:cTn dur="1" fill="hold" display="0" masterRel="nextClick" afterEffect="1"/>
                                        <p:tgtEl>
                                          <p:spTgt spid="26628"/>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6629"/>
                                        </p:tgtEl>
                                        <p:attrNameLst>
                                          <p:attrName>style.visibility</p:attrName>
                                        </p:attrNameLst>
                                      </p:cBhvr>
                                      <p:to>
                                        <p:strVal val="visible"/>
                                      </p:to>
                                    </p:set>
                                    <p:animEffect transition="in" filter="box(out)">
                                      <p:cBhvr>
                                        <p:cTn id="28" dur="500"/>
                                        <p:tgtEl>
                                          <p:spTgt spid="26629"/>
                                        </p:tgtEl>
                                      </p:cBhvr>
                                    </p:animEffect>
                                  </p:childTnLst>
                                  <p:subTnLst>
                                    <p:set>
                                      <p:cBhvr override="childStyle">
                                        <p:cTn dur="1" fill="hold" display="0" masterRel="nextClick" afterEffect="1"/>
                                        <p:tgtEl>
                                          <p:spTgt spid="26629"/>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6633">
                                            <p:txEl>
                                              <p:pRg st="0" end="0"/>
                                            </p:txEl>
                                          </p:spTgt>
                                        </p:tgtEl>
                                        <p:attrNameLst>
                                          <p:attrName>style.visibility</p:attrName>
                                        </p:attrNameLst>
                                      </p:cBhvr>
                                      <p:to>
                                        <p:strVal val="visible"/>
                                      </p:to>
                                    </p:set>
                                    <p:anim calcmode="lin" valueType="num">
                                      <p:cBhvr additive="base">
                                        <p:cTn id="33" dur="500" fill="hold"/>
                                        <p:tgtEl>
                                          <p:spTgt spid="26633">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663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1" name="WHOOSH.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6634">
                                            <p:txEl>
                                              <p:pRg st="0" end="0"/>
                                            </p:txEl>
                                          </p:spTgt>
                                        </p:tgtEl>
                                        <p:attrNameLst>
                                          <p:attrName>style.visibility</p:attrName>
                                        </p:attrNameLst>
                                      </p:cBhvr>
                                      <p:to>
                                        <p:strVal val="visible"/>
                                      </p:to>
                                    </p:set>
                                    <p:anim calcmode="lin" valueType="num">
                                      <p:cBhvr additive="base">
                                        <p:cTn id="39" dur="500" fill="hold"/>
                                        <p:tgtEl>
                                          <p:spTgt spid="26634">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663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1" name="WHOOSH.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ox(out)">
                                      <p:cBhvr>
                                        <p:cTn id="45" dur="500"/>
                                        <p:tgtEl>
                                          <p:spTgt spid="3"/>
                                        </p:tgtEl>
                                      </p:cBhvr>
                                    </p:animEffect>
                                  </p:childTnLst>
                                  <p:subTnLst>
                                    <p:audio>
                                      <p:cMediaNode>
                                        <p:cTn display="0" masterRel="sameClick">
                                          <p:stCondLst>
                                            <p:cond evt="begin" delay="0">
                                              <p:tn val="4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build="p"/>
      <p:bldP spid="26629" grpId="0" animBg="1" autoUpdateAnimBg="0"/>
      <p:bldP spid="26630" grpId="0" animBg="1" autoUpdateAnimBg="0"/>
      <p:bldP spid="26628" grpId="0" animBg="1" autoUpdateAnimBg="0"/>
      <p:bldP spid="26633" grpId="0" autoUpdateAnimBg="0" build="p"/>
      <p:bldP spid="26634" grpId="0" bldLvl="5" autoUpdateAnimBg="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Text Box 5"/>
          <p:cNvSpPr txBox="1">
            <a:spLocks noChangeArrowheads="1"/>
          </p:cNvSpPr>
          <p:nvPr/>
        </p:nvSpPr>
        <p:spPr bwMode="auto">
          <a:xfrm>
            <a:off x="304800" y="228600"/>
            <a:ext cx="2774950" cy="457200"/>
          </a:xfrm>
          <a:prstGeom prst="rect">
            <a:avLst/>
          </a:prstGeom>
          <a:noFill/>
          <a:ln w="9525">
            <a:noFill/>
            <a:miter lim="800000"/>
          </a:ln>
          <a:effec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zh-CN" altLang="en-US">
                <a:effectLst>
                  <a:outerShdw blurRad="38100" dist="38100" dir="2700000" algn="tl">
                    <a:srgbClr val="C0C0C0"/>
                  </a:outerShdw>
                </a:effectLst>
                <a:ea typeface="宋体" panose="02010600030101010101" pitchFamily="2" charset="-122"/>
              </a:rPr>
              <a:t>例  统计后选人选票</a:t>
            </a:r>
            <a:endParaRPr lang="zh-CN" altLang="en-US">
              <a:effectLst>
                <a:outerShdw blurRad="38100" dist="38100" dir="2700000" algn="tl">
                  <a:srgbClr val="C0C0C0"/>
                </a:outerShdw>
              </a:effectLst>
              <a:ea typeface="宋体" panose="02010600030101010101" pitchFamily="2" charset="-122"/>
            </a:endParaRPr>
          </a:p>
        </p:txBody>
      </p:sp>
      <p:sp>
        <p:nvSpPr>
          <p:cNvPr id="27667" name="Text Box 19"/>
          <p:cNvSpPr txBox="1">
            <a:spLocks noChangeArrowheads="1"/>
          </p:cNvSpPr>
          <p:nvPr/>
        </p:nvSpPr>
        <p:spPr bwMode="auto">
          <a:xfrm>
            <a:off x="228600" y="890588"/>
            <a:ext cx="7069138" cy="5635625"/>
          </a:xfrm>
          <a:prstGeom prst="rect">
            <a:avLst/>
          </a:prstGeom>
          <a:solidFill>
            <a:srgbClr val="EBFFFF"/>
          </a:solidFill>
          <a:ln w="38100">
            <a:solidFill>
              <a:srgbClr val="339966"/>
            </a:solidFill>
            <a:miter lim="800000"/>
          </a:ln>
          <a:effectLst/>
        </p:spPr>
        <p:txBody>
          <a:bodyPr wrap="none" lIns="90000" tIns="46800" rIns="90000" bIns="46800" anchor="ctr">
            <a:spAutoFit/>
          </a:bodyPr>
          <a:lstStyle/>
          <a:p>
            <a:pPr algn="l">
              <a:defRPr/>
            </a:pPr>
            <a:r>
              <a:rPr lang="en-US" altLang="zh-CN" dirty="0" err="1">
                <a:solidFill>
                  <a:srgbClr val="CC3300"/>
                </a:solidFill>
                <a:latin typeface="Arial" panose="020B0604020202020204" pitchFamily="34" charset="0"/>
              </a:rPr>
              <a:t>struct</a:t>
            </a:r>
            <a:r>
              <a:rPr lang="en-US" altLang="zh-CN" dirty="0">
                <a:solidFill>
                  <a:srgbClr val="CC3300"/>
                </a:solidFill>
                <a:latin typeface="Arial" panose="020B0604020202020204" pitchFamily="34" charset="0"/>
              </a:rPr>
              <a:t> person</a:t>
            </a:r>
            <a:endParaRPr lang="en-US" altLang="zh-CN" dirty="0">
              <a:solidFill>
                <a:srgbClr val="CC3300"/>
              </a:solidFill>
              <a:latin typeface="Arial" panose="020B0604020202020204" pitchFamily="34" charset="0"/>
            </a:endParaRPr>
          </a:p>
          <a:p>
            <a:pPr algn="l">
              <a:defRPr/>
            </a:pPr>
            <a:r>
              <a:rPr lang="en-US" altLang="zh-CN" dirty="0">
                <a:solidFill>
                  <a:srgbClr val="CC3300"/>
                </a:solidFill>
                <a:latin typeface="Arial" panose="020B0604020202020204" pitchFamily="34" charset="0"/>
              </a:rPr>
              <a:t>{   char name[20];</a:t>
            </a:r>
            <a:endParaRPr lang="en-US" altLang="zh-CN" dirty="0">
              <a:solidFill>
                <a:srgbClr val="CC3300"/>
              </a:solidFill>
              <a:latin typeface="Arial" panose="020B0604020202020204" pitchFamily="34" charset="0"/>
            </a:endParaRPr>
          </a:p>
          <a:p>
            <a:pPr algn="l">
              <a:defRPr/>
            </a:pPr>
            <a:r>
              <a:rPr lang="en-US" altLang="zh-CN" dirty="0">
                <a:solidFill>
                  <a:srgbClr val="CC3300"/>
                </a:solidFill>
                <a:latin typeface="Arial" panose="020B0604020202020204" pitchFamily="34" charset="0"/>
              </a:rPr>
              <a:t>     </a:t>
            </a:r>
            <a:r>
              <a:rPr lang="en-US" altLang="zh-CN" dirty="0" err="1">
                <a:solidFill>
                  <a:srgbClr val="CC3300"/>
                </a:solidFill>
                <a:latin typeface="Arial" panose="020B0604020202020204" pitchFamily="34" charset="0"/>
              </a:rPr>
              <a:t>int</a:t>
            </a:r>
            <a:r>
              <a:rPr lang="en-US" altLang="zh-CN" dirty="0">
                <a:solidFill>
                  <a:srgbClr val="CC3300"/>
                </a:solidFill>
                <a:latin typeface="Arial" panose="020B0604020202020204" pitchFamily="34" charset="0"/>
              </a:rPr>
              <a:t> count;</a:t>
            </a:r>
            <a:endParaRPr lang="en-US" altLang="zh-CN" dirty="0">
              <a:solidFill>
                <a:srgbClr val="CC3300"/>
              </a:solidFill>
              <a:latin typeface="Arial" panose="020B0604020202020204" pitchFamily="34" charset="0"/>
            </a:endParaRPr>
          </a:p>
          <a:p>
            <a:pPr algn="l">
              <a:defRPr/>
            </a:pPr>
            <a:r>
              <a:rPr lang="en-US" altLang="zh-CN" dirty="0">
                <a:solidFill>
                  <a:srgbClr val="CC3300"/>
                </a:solidFill>
                <a:latin typeface="Arial" panose="020B0604020202020204" pitchFamily="34" charset="0"/>
              </a:rPr>
              <a:t>}leader[3]={"Li",0, "Zhang",0, "Wang",0}; </a:t>
            </a:r>
            <a:endParaRPr lang="en-US" altLang="zh-CN" dirty="0">
              <a:solidFill>
                <a:srgbClr val="CC3300"/>
              </a:solidFill>
              <a:latin typeface="Arial" panose="020B0604020202020204" pitchFamily="34" charset="0"/>
            </a:endParaRPr>
          </a:p>
          <a:p>
            <a:pPr algn="l">
              <a:defRPr/>
            </a:pPr>
            <a:r>
              <a:rPr lang="en-US" altLang="zh-CN">
                <a:latin typeface="Arial" panose="020B0604020202020204" pitchFamily="34" charset="0"/>
              </a:rPr>
              <a:t>int </a:t>
            </a:r>
            <a:r>
              <a:rPr lang="en-US" altLang="zh-CN" dirty="0">
                <a:latin typeface="Arial" panose="020B0604020202020204" pitchFamily="34" charset="0"/>
              </a:rPr>
              <a:t>main()</a:t>
            </a:r>
            <a:endParaRPr lang="en-US" altLang="zh-CN" dirty="0">
              <a:latin typeface="Arial" panose="020B0604020202020204" pitchFamily="34" charset="0"/>
            </a:endParaRPr>
          </a:p>
          <a:p>
            <a:pPr algn="l">
              <a:defRPr/>
            </a:pPr>
            <a:r>
              <a:rPr lang="en-US" altLang="zh-CN" dirty="0">
                <a:latin typeface="Arial" panose="020B0604020202020204" pitchFamily="34" charset="0"/>
              </a:rPr>
              <a:t>{    </a:t>
            </a:r>
            <a:r>
              <a:rPr lang="en-US" altLang="zh-CN" dirty="0" err="1">
                <a:latin typeface="Arial" panose="020B0604020202020204" pitchFamily="34" charset="0"/>
              </a:rPr>
              <a:t>int</a:t>
            </a:r>
            <a:r>
              <a:rPr lang="en-US" altLang="zh-CN" dirty="0">
                <a:latin typeface="Arial" panose="020B0604020202020204" pitchFamily="34" charset="0"/>
              </a:rPr>
              <a:t> </a:t>
            </a:r>
            <a:r>
              <a:rPr lang="en-US" altLang="zh-CN" dirty="0" err="1">
                <a:latin typeface="Arial" panose="020B0604020202020204" pitchFamily="34" charset="0"/>
              </a:rPr>
              <a:t>i,j</a:t>
            </a:r>
            <a:r>
              <a:rPr lang="en-US" altLang="zh-CN" dirty="0">
                <a:latin typeface="Arial" panose="020B0604020202020204" pitchFamily="34" charset="0"/>
              </a:rPr>
              <a:t>;  char   </a:t>
            </a:r>
            <a:r>
              <a:rPr lang="en-US" altLang="zh-CN" dirty="0" err="1">
                <a:latin typeface="Arial" panose="020B0604020202020204" pitchFamily="34" charset="0"/>
              </a:rPr>
              <a:t>leader_name</a:t>
            </a:r>
            <a:r>
              <a:rPr lang="en-US" altLang="zh-CN" dirty="0">
                <a:latin typeface="Arial" panose="020B0604020202020204" pitchFamily="34" charset="0"/>
              </a:rPr>
              <a:t>[20];</a:t>
            </a:r>
            <a:endParaRPr lang="en-US" altLang="zh-CN" dirty="0">
              <a:latin typeface="Arial" panose="020B0604020202020204" pitchFamily="34" charset="0"/>
            </a:endParaRPr>
          </a:p>
          <a:p>
            <a:pPr algn="l">
              <a:defRPr/>
            </a:pPr>
            <a:r>
              <a:rPr lang="en-US" altLang="zh-CN" dirty="0">
                <a:latin typeface="Arial" panose="020B0604020202020204" pitchFamily="34" charset="0"/>
              </a:rPr>
              <a:t>    </a:t>
            </a:r>
            <a:r>
              <a:rPr lang="en-US" altLang="zh-CN" dirty="0">
                <a:solidFill>
                  <a:srgbClr val="009900"/>
                </a:solidFill>
                <a:latin typeface="Arial" panose="020B0604020202020204" pitchFamily="34" charset="0"/>
              </a:rPr>
              <a:t>for(</a:t>
            </a:r>
            <a:r>
              <a:rPr lang="en-US" altLang="zh-CN" dirty="0" err="1">
                <a:solidFill>
                  <a:srgbClr val="009900"/>
                </a:solidFill>
                <a:latin typeface="Arial" panose="020B0604020202020204" pitchFamily="34" charset="0"/>
              </a:rPr>
              <a:t>i</a:t>
            </a:r>
            <a:r>
              <a:rPr lang="en-US" altLang="zh-CN" dirty="0">
                <a:solidFill>
                  <a:srgbClr val="009900"/>
                </a:solidFill>
                <a:latin typeface="Arial" panose="020B0604020202020204" pitchFamily="34" charset="0"/>
              </a:rPr>
              <a:t>=1;i&lt;=10;i++)</a:t>
            </a:r>
            <a:endParaRPr lang="en-US" altLang="zh-CN" dirty="0">
              <a:solidFill>
                <a:srgbClr val="009900"/>
              </a:solidFill>
              <a:latin typeface="Arial" panose="020B0604020202020204" pitchFamily="34" charset="0"/>
            </a:endParaRPr>
          </a:p>
          <a:p>
            <a:pPr algn="l">
              <a:defRPr/>
            </a:pPr>
            <a:r>
              <a:rPr lang="en-US" altLang="zh-CN" dirty="0">
                <a:latin typeface="Arial" panose="020B0604020202020204" pitchFamily="34" charset="0"/>
              </a:rPr>
              <a:t>    </a:t>
            </a:r>
            <a:r>
              <a:rPr lang="en-US" altLang="zh-CN">
                <a:latin typeface="Arial" panose="020B0604020202020204" pitchFamily="34" charset="0"/>
              </a:rPr>
              <a:t>{   scanf("%s",leader_name);</a:t>
            </a:r>
            <a:endParaRPr lang="en-US" altLang="zh-CN" dirty="0">
              <a:latin typeface="Arial" panose="020B0604020202020204" pitchFamily="34" charset="0"/>
            </a:endParaRPr>
          </a:p>
          <a:p>
            <a:pPr algn="l">
              <a:defRPr/>
            </a:pPr>
            <a:r>
              <a:rPr lang="en-US" altLang="zh-CN" dirty="0">
                <a:latin typeface="Arial" panose="020B0604020202020204" pitchFamily="34" charset="0"/>
              </a:rPr>
              <a:t>         </a:t>
            </a:r>
            <a:r>
              <a:rPr lang="en-US" altLang="zh-CN" dirty="0">
                <a:solidFill>
                  <a:srgbClr val="3333FF"/>
                </a:solidFill>
                <a:latin typeface="Arial" panose="020B0604020202020204" pitchFamily="34" charset="0"/>
              </a:rPr>
              <a:t>for(j=0;j&lt;3;j++)</a:t>
            </a:r>
            <a:endParaRPr lang="en-US" altLang="zh-CN" dirty="0">
              <a:solidFill>
                <a:srgbClr val="3333FF"/>
              </a:solidFill>
              <a:latin typeface="Arial" panose="020B0604020202020204" pitchFamily="34" charset="0"/>
            </a:endParaRPr>
          </a:p>
          <a:p>
            <a:pPr algn="l">
              <a:defRPr/>
            </a:pPr>
            <a:r>
              <a:rPr lang="en-US" altLang="zh-CN" dirty="0">
                <a:latin typeface="Arial" panose="020B0604020202020204" pitchFamily="34" charset="0"/>
              </a:rPr>
              <a:t>	if</a:t>
            </a:r>
            <a:r>
              <a:rPr lang="en-US" altLang="zh-CN" dirty="0">
                <a:solidFill>
                  <a:srgbClr val="FF0000"/>
                </a:solidFill>
                <a:latin typeface="Arial" panose="020B0604020202020204" pitchFamily="34" charset="0"/>
              </a:rPr>
              <a:t>(</a:t>
            </a:r>
            <a:r>
              <a:rPr lang="en-US" altLang="zh-CN" dirty="0" err="1">
                <a:solidFill>
                  <a:srgbClr val="FF0000"/>
                </a:solidFill>
                <a:latin typeface="Arial" panose="020B0604020202020204" pitchFamily="34" charset="0"/>
              </a:rPr>
              <a:t>strcmp</a:t>
            </a:r>
            <a:r>
              <a:rPr lang="en-US" altLang="zh-CN" dirty="0">
                <a:latin typeface="Arial" panose="020B0604020202020204" pitchFamily="34" charset="0"/>
              </a:rPr>
              <a:t>(</a:t>
            </a:r>
            <a:r>
              <a:rPr lang="en-US" altLang="zh-CN" dirty="0" err="1">
                <a:latin typeface="Arial" panose="020B0604020202020204" pitchFamily="34" charset="0"/>
              </a:rPr>
              <a:t>leader_name,leader</a:t>
            </a:r>
            <a:r>
              <a:rPr lang="en-US" altLang="zh-CN" dirty="0">
                <a:latin typeface="Arial" panose="020B0604020202020204" pitchFamily="34" charset="0"/>
              </a:rPr>
              <a:t>[j].name)==0)</a:t>
            </a:r>
            <a:endParaRPr lang="en-US" altLang="zh-CN" dirty="0">
              <a:latin typeface="Arial" panose="020B0604020202020204" pitchFamily="34" charset="0"/>
            </a:endParaRPr>
          </a:p>
          <a:p>
            <a:pPr algn="l">
              <a:defRPr/>
            </a:pPr>
            <a:r>
              <a:rPr lang="en-US" altLang="zh-CN" dirty="0">
                <a:latin typeface="Arial" panose="020B0604020202020204" pitchFamily="34" charset="0"/>
              </a:rPr>
              <a:t>	      leader[j].count++;</a:t>
            </a:r>
            <a:endParaRPr lang="en-US" altLang="zh-CN" dirty="0">
              <a:latin typeface="Arial" panose="020B0604020202020204" pitchFamily="34" charset="0"/>
            </a:endParaRPr>
          </a:p>
          <a:p>
            <a:pPr algn="l">
              <a:defRPr/>
            </a:pPr>
            <a:r>
              <a:rPr lang="en-US" altLang="zh-CN" dirty="0">
                <a:latin typeface="Arial" panose="020B0604020202020204" pitchFamily="34" charset="0"/>
              </a:rPr>
              <a:t>    }</a:t>
            </a:r>
            <a:endParaRPr lang="en-US" altLang="zh-CN" dirty="0">
              <a:latin typeface="Arial" panose="020B0604020202020204" pitchFamily="34" charset="0"/>
            </a:endParaRPr>
          </a:p>
          <a:p>
            <a:pPr algn="l">
              <a:defRPr/>
            </a:pPr>
            <a:r>
              <a:rPr lang="en-US" altLang="zh-CN" dirty="0">
                <a:latin typeface="Arial" panose="020B0604020202020204" pitchFamily="34" charset="0"/>
              </a:rPr>
              <a:t>    for(</a:t>
            </a:r>
            <a:r>
              <a:rPr lang="en-US" altLang="zh-CN" dirty="0" err="1">
                <a:latin typeface="Arial" panose="020B0604020202020204" pitchFamily="34" charset="0"/>
              </a:rPr>
              <a:t>i</a:t>
            </a:r>
            <a:r>
              <a:rPr lang="en-US" altLang="zh-CN" dirty="0">
                <a:latin typeface="Arial" panose="020B0604020202020204" pitchFamily="34" charset="0"/>
              </a:rPr>
              <a:t>=0;i&lt;3;i++)</a:t>
            </a:r>
            <a:endParaRPr lang="en-US" altLang="zh-CN" dirty="0">
              <a:latin typeface="Arial" panose="020B0604020202020204" pitchFamily="34" charset="0"/>
            </a:endParaRPr>
          </a:p>
          <a:p>
            <a:pPr algn="l">
              <a:defRPr/>
            </a:pPr>
            <a:r>
              <a:rPr lang="en-US" altLang="zh-CN">
                <a:latin typeface="Arial" panose="020B0604020202020204" pitchFamily="34" charset="0"/>
              </a:rPr>
              <a:t>       printf("%s:%d",leader[i</a:t>
            </a:r>
            <a:r>
              <a:rPr lang="en-US" altLang="zh-CN" dirty="0">
                <a:latin typeface="Arial" panose="020B0604020202020204" pitchFamily="34" charset="0"/>
              </a:rPr>
              <a:t>].</a:t>
            </a:r>
            <a:r>
              <a:rPr lang="en-US" altLang="zh-CN">
                <a:latin typeface="Arial" panose="020B0604020202020204" pitchFamily="34" charset="0"/>
              </a:rPr>
              <a:t>name ,leader[i].count);</a:t>
            </a:r>
            <a:endParaRPr lang="en-US" altLang="zh-CN" dirty="0">
              <a:latin typeface="Arial" panose="020B0604020202020204" pitchFamily="34" charset="0"/>
            </a:endParaRPr>
          </a:p>
          <a:p>
            <a:pPr algn="l">
              <a:defRPr/>
            </a:pPr>
            <a:r>
              <a:rPr lang="en-US" altLang="zh-CN" dirty="0">
                <a:latin typeface="Arial" panose="020B0604020202020204" pitchFamily="34" charset="0"/>
              </a:rPr>
              <a:t>}</a:t>
            </a:r>
            <a:endParaRPr lang="en-US" altLang="zh-CN" dirty="0">
              <a:latin typeface="Arial" panose="020B0604020202020204" pitchFamily="34" charset="0"/>
            </a:endParaRPr>
          </a:p>
        </p:txBody>
      </p:sp>
      <p:grpSp>
        <p:nvGrpSpPr>
          <p:cNvPr id="2" name="Group 21"/>
          <p:cNvGrpSpPr/>
          <p:nvPr/>
        </p:nvGrpSpPr>
        <p:grpSpPr bwMode="auto">
          <a:xfrm>
            <a:off x="6553200" y="1066800"/>
            <a:ext cx="2286000" cy="1812925"/>
            <a:chOff x="4128" y="672"/>
            <a:chExt cx="1440" cy="1142"/>
          </a:xfrm>
        </p:grpSpPr>
        <p:sp>
          <p:nvSpPr>
            <p:cNvPr id="27655" name="Rectangle 7"/>
            <p:cNvSpPr>
              <a:spLocks noChangeArrowheads="1"/>
            </p:cNvSpPr>
            <p:nvPr/>
          </p:nvSpPr>
          <p:spPr bwMode="auto">
            <a:xfrm>
              <a:off x="4128" y="672"/>
              <a:ext cx="1440" cy="1142"/>
            </a:xfrm>
            <a:prstGeom prst="rect">
              <a:avLst/>
            </a:prstGeom>
            <a:solidFill>
              <a:schemeClr val="bg1"/>
            </a:solidFill>
            <a:ln w="9525">
              <a:solidFill>
                <a:schemeClr val="tx1"/>
              </a:solidFill>
              <a:miter lim="800000"/>
            </a:ln>
            <a:effectLst/>
          </p:spPr>
          <p:txBody>
            <a:bodyPr wrap="none" anchor="ct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656" name="Line 8"/>
            <p:cNvSpPr>
              <a:spLocks noChangeShapeType="1"/>
            </p:cNvSpPr>
            <p:nvPr/>
          </p:nvSpPr>
          <p:spPr bwMode="auto">
            <a:xfrm>
              <a:off x="4128" y="938"/>
              <a:ext cx="1440" cy="0"/>
            </a:xfrm>
            <a:prstGeom prst="line">
              <a:avLst/>
            </a:prstGeom>
            <a:noFill/>
            <a:ln w="9525">
              <a:solidFill>
                <a:schemeClr val="tx1"/>
              </a:solidFill>
              <a:round/>
            </a:ln>
            <a:effectLst/>
          </p:spPr>
          <p:txBody>
            <a:bodyPr wrap="none" anchor="ctr"/>
            <a:lstStyle/>
            <a:p>
              <a:pPr>
                <a:defRPr/>
              </a:pPr>
              <a:endParaRPr lang="zh-CN" altLang="en-US">
                <a:latin typeface="Times New Roman" panose="02020603050405020304" charset="0"/>
              </a:endParaRPr>
            </a:p>
          </p:txBody>
        </p:sp>
        <p:sp>
          <p:nvSpPr>
            <p:cNvPr id="27657" name="Line 9"/>
            <p:cNvSpPr>
              <a:spLocks noChangeShapeType="1"/>
            </p:cNvSpPr>
            <p:nvPr/>
          </p:nvSpPr>
          <p:spPr bwMode="auto">
            <a:xfrm>
              <a:off x="4867" y="672"/>
              <a:ext cx="0" cy="1142"/>
            </a:xfrm>
            <a:prstGeom prst="line">
              <a:avLst/>
            </a:prstGeom>
            <a:noFill/>
            <a:ln w="9525">
              <a:solidFill>
                <a:schemeClr val="tx1"/>
              </a:solidFill>
              <a:round/>
            </a:ln>
            <a:effectLst/>
          </p:spPr>
          <p:txBody>
            <a:bodyPr wrap="none" anchor="ctr"/>
            <a:lstStyle/>
            <a:p>
              <a:pPr>
                <a:defRPr/>
              </a:pPr>
              <a:endParaRPr lang="zh-CN" altLang="en-US">
                <a:latin typeface="Times New Roman" panose="02020603050405020304" charset="0"/>
              </a:endParaRPr>
            </a:p>
          </p:txBody>
        </p:sp>
        <p:sp>
          <p:nvSpPr>
            <p:cNvPr id="27658" name="Text Box 10"/>
            <p:cNvSpPr txBox="1">
              <a:spLocks noChangeArrowheads="1"/>
            </p:cNvSpPr>
            <p:nvPr/>
          </p:nvSpPr>
          <p:spPr bwMode="auto">
            <a:xfrm>
              <a:off x="4245" y="710"/>
              <a:ext cx="462" cy="250"/>
            </a:xfrm>
            <a:prstGeom prst="rect">
              <a:avLst/>
            </a:prstGeom>
            <a:noFill/>
            <a:ln w="9525">
              <a:noFill/>
              <a:miter lim="800000"/>
            </a:ln>
            <a:effectLst/>
          </p:spPr>
          <p:txBody>
            <a:bodyPr wrap="none">
              <a:spAutoFit/>
            </a:bodyPr>
            <a:lstStyle/>
            <a:p>
              <a:pPr eaLnBrk="1" hangingPunct="1">
                <a:defRPr/>
              </a:pPr>
              <a:r>
                <a:rPr lang="en-US" altLang="zh-CN">
                  <a:latin typeface="Times New Roman" panose="02020603050405020304" charset="0"/>
                </a:rPr>
                <a:t>name</a:t>
              </a:r>
              <a:endParaRPr lang="en-US" altLang="zh-CN">
                <a:latin typeface="Times New Roman" panose="02020603050405020304" charset="0"/>
              </a:endParaRPr>
            </a:p>
          </p:txBody>
        </p:sp>
        <p:sp>
          <p:nvSpPr>
            <p:cNvPr id="27659" name="Text Box 11"/>
            <p:cNvSpPr txBox="1">
              <a:spLocks noChangeArrowheads="1"/>
            </p:cNvSpPr>
            <p:nvPr/>
          </p:nvSpPr>
          <p:spPr bwMode="auto">
            <a:xfrm>
              <a:off x="5023" y="710"/>
              <a:ext cx="471" cy="250"/>
            </a:xfrm>
            <a:prstGeom prst="rect">
              <a:avLst/>
            </a:prstGeom>
            <a:noFill/>
            <a:ln w="9525">
              <a:noFill/>
              <a:miter lim="800000"/>
            </a:ln>
            <a:effectLst/>
          </p:spPr>
          <p:txBody>
            <a:bodyPr wrap="none">
              <a:spAutoFit/>
            </a:bodyPr>
            <a:lstStyle/>
            <a:p>
              <a:pPr eaLnBrk="1" hangingPunct="1">
                <a:defRPr/>
              </a:pPr>
              <a:r>
                <a:rPr lang="en-US" altLang="zh-CN" dirty="0">
                  <a:latin typeface="Times New Roman" panose="02020603050405020304" charset="0"/>
                </a:rPr>
                <a:t>count</a:t>
              </a:r>
              <a:endParaRPr lang="en-US" altLang="zh-CN" dirty="0">
                <a:latin typeface="Times New Roman" panose="02020603050405020304" charset="0"/>
              </a:endParaRPr>
            </a:p>
          </p:txBody>
        </p:sp>
        <p:sp>
          <p:nvSpPr>
            <p:cNvPr id="27660" name="Text Box 12"/>
            <p:cNvSpPr txBox="1">
              <a:spLocks noChangeArrowheads="1"/>
            </p:cNvSpPr>
            <p:nvPr/>
          </p:nvSpPr>
          <p:spPr bwMode="auto">
            <a:xfrm>
              <a:off x="4237" y="984"/>
              <a:ext cx="258" cy="250"/>
            </a:xfrm>
            <a:prstGeom prst="rect">
              <a:avLst/>
            </a:prstGeom>
            <a:noFill/>
            <a:ln w="9525">
              <a:noFill/>
              <a:miter lim="800000"/>
            </a:ln>
            <a:effectLst/>
          </p:spPr>
          <p:txBody>
            <a:bodyPr wrap="none">
              <a:spAutoFit/>
            </a:bodyPr>
            <a:lstStyle/>
            <a:p>
              <a:pPr eaLnBrk="1" hangingPunct="1">
                <a:defRPr/>
              </a:pPr>
              <a:r>
                <a:rPr lang="en-US" altLang="zh-CN">
                  <a:latin typeface="Times New Roman" panose="02020603050405020304" charset="0"/>
                </a:rPr>
                <a:t>Li</a:t>
              </a:r>
              <a:endParaRPr lang="en-US" altLang="zh-CN">
                <a:latin typeface="Times New Roman" panose="02020603050405020304" charset="0"/>
              </a:endParaRPr>
            </a:p>
          </p:txBody>
        </p:sp>
        <p:sp>
          <p:nvSpPr>
            <p:cNvPr id="27661" name="Text Box 13"/>
            <p:cNvSpPr txBox="1">
              <a:spLocks noChangeArrowheads="1"/>
            </p:cNvSpPr>
            <p:nvPr/>
          </p:nvSpPr>
          <p:spPr bwMode="auto">
            <a:xfrm>
              <a:off x="4237" y="1268"/>
              <a:ext cx="525" cy="250"/>
            </a:xfrm>
            <a:prstGeom prst="rect">
              <a:avLst/>
            </a:prstGeom>
            <a:noFill/>
            <a:ln w="9525">
              <a:noFill/>
              <a:miter lim="800000"/>
            </a:ln>
            <a:effectLst/>
          </p:spPr>
          <p:txBody>
            <a:bodyPr wrap="none">
              <a:spAutoFit/>
            </a:bodyPr>
            <a:lstStyle/>
            <a:p>
              <a:pPr eaLnBrk="1" hangingPunct="1">
                <a:defRPr/>
              </a:pPr>
              <a:r>
                <a:rPr lang="en-US" altLang="zh-CN">
                  <a:latin typeface="Times New Roman" panose="02020603050405020304" charset="0"/>
                </a:rPr>
                <a:t>Zhang</a:t>
              </a:r>
              <a:endParaRPr lang="en-US" altLang="zh-CN">
                <a:latin typeface="Times New Roman" panose="02020603050405020304" charset="0"/>
              </a:endParaRPr>
            </a:p>
          </p:txBody>
        </p:sp>
        <p:sp>
          <p:nvSpPr>
            <p:cNvPr id="27662" name="Text Box 14"/>
            <p:cNvSpPr txBox="1">
              <a:spLocks noChangeArrowheads="1"/>
            </p:cNvSpPr>
            <p:nvPr/>
          </p:nvSpPr>
          <p:spPr bwMode="auto">
            <a:xfrm>
              <a:off x="4237" y="1554"/>
              <a:ext cx="498" cy="250"/>
            </a:xfrm>
            <a:prstGeom prst="rect">
              <a:avLst/>
            </a:prstGeom>
            <a:noFill/>
            <a:ln w="9525">
              <a:noFill/>
              <a:miter lim="800000"/>
            </a:ln>
            <a:effectLst/>
          </p:spPr>
          <p:txBody>
            <a:bodyPr wrap="none">
              <a:spAutoFit/>
            </a:bodyPr>
            <a:lstStyle/>
            <a:p>
              <a:pPr eaLnBrk="1" hangingPunct="1">
                <a:defRPr/>
              </a:pPr>
              <a:r>
                <a:rPr lang="en-US" altLang="zh-CN">
                  <a:latin typeface="Times New Roman" panose="02020603050405020304" charset="0"/>
                </a:rPr>
                <a:t>Wang</a:t>
              </a:r>
              <a:endParaRPr lang="en-US" altLang="zh-CN">
                <a:latin typeface="Times New Roman" panose="02020603050405020304" charset="0"/>
              </a:endParaRPr>
            </a:p>
          </p:txBody>
        </p:sp>
        <p:sp>
          <p:nvSpPr>
            <p:cNvPr id="27663" name="Text Box 15"/>
            <p:cNvSpPr txBox="1">
              <a:spLocks noChangeArrowheads="1"/>
            </p:cNvSpPr>
            <p:nvPr/>
          </p:nvSpPr>
          <p:spPr bwMode="auto">
            <a:xfrm>
              <a:off x="5062" y="976"/>
              <a:ext cx="196" cy="250"/>
            </a:xfrm>
            <a:prstGeom prst="rect">
              <a:avLst/>
            </a:prstGeom>
            <a:noFill/>
            <a:ln w="9525">
              <a:noFill/>
              <a:miter lim="800000"/>
            </a:ln>
            <a:effec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en-US" altLang="zh-CN">
                  <a:effectLst>
                    <a:outerShdw blurRad="38100" dist="38100" dir="2700000" algn="tl">
                      <a:srgbClr val="C0C0C0"/>
                    </a:outerShdw>
                  </a:effectLst>
                  <a:ea typeface="宋体" panose="02010600030101010101" pitchFamily="2" charset="-122"/>
                </a:rPr>
                <a:t>0</a:t>
              </a:r>
              <a:endParaRPr lang="en-US" altLang="zh-CN">
                <a:effectLst>
                  <a:outerShdw blurRad="38100" dist="38100" dir="2700000" algn="tl">
                    <a:srgbClr val="C0C0C0"/>
                  </a:outerShdw>
                </a:effectLst>
                <a:ea typeface="宋体" panose="02010600030101010101" pitchFamily="2" charset="-122"/>
              </a:endParaRPr>
            </a:p>
          </p:txBody>
        </p:sp>
        <p:sp>
          <p:nvSpPr>
            <p:cNvPr id="27664" name="Text Box 16"/>
            <p:cNvSpPr txBox="1">
              <a:spLocks noChangeArrowheads="1"/>
            </p:cNvSpPr>
            <p:nvPr/>
          </p:nvSpPr>
          <p:spPr bwMode="auto">
            <a:xfrm>
              <a:off x="5062" y="1262"/>
              <a:ext cx="196" cy="250"/>
            </a:xfrm>
            <a:prstGeom prst="rect">
              <a:avLst/>
            </a:prstGeom>
            <a:noFill/>
            <a:ln w="9525">
              <a:noFill/>
              <a:miter lim="800000"/>
            </a:ln>
            <a:effec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en-US" altLang="zh-CN">
                  <a:effectLst>
                    <a:outerShdw blurRad="38100" dist="38100" dir="2700000" algn="tl">
                      <a:srgbClr val="C0C0C0"/>
                    </a:outerShdw>
                  </a:effectLst>
                  <a:ea typeface="宋体" panose="02010600030101010101" pitchFamily="2" charset="-122"/>
                </a:rPr>
                <a:t>0</a:t>
              </a:r>
              <a:endParaRPr lang="en-US" altLang="zh-CN">
                <a:effectLst>
                  <a:outerShdw blurRad="38100" dist="38100" dir="2700000" algn="tl">
                    <a:srgbClr val="C0C0C0"/>
                  </a:outerShdw>
                </a:effectLst>
                <a:ea typeface="宋体" panose="02010600030101010101" pitchFamily="2" charset="-122"/>
              </a:endParaRPr>
            </a:p>
          </p:txBody>
        </p:sp>
        <p:sp>
          <p:nvSpPr>
            <p:cNvPr id="27665" name="Text Box 17"/>
            <p:cNvSpPr txBox="1">
              <a:spLocks noChangeArrowheads="1"/>
            </p:cNvSpPr>
            <p:nvPr/>
          </p:nvSpPr>
          <p:spPr bwMode="auto">
            <a:xfrm>
              <a:off x="5062" y="1548"/>
              <a:ext cx="196" cy="250"/>
            </a:xfrm>
            <a:prstGeom prst="rect">
              <a:avLst/>
            </a:prstGeom>
            <a:noFill/>
            <a:ln w="9525">
              <a:noFill/>
              <a:miter lim="800000"/>
            </a:ln>
            <a:effec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en-US" altLang="zh-CN">
                  <a:effectLst>
                    <a:outerShdw blurRad="38100" dist="38100" dir="2700000" algn="tl">
                      <a:srgbClr val="C0C0C0"/>
                    </a:outerShdw>
                  </a:effectLst>
                  <a:ea typeface="宋体" panose="02010600030101010101" pitchFamily="2" charset="-122"/>
                </a:rPr>
                <a:t>0</a:t>
              </a:r>
              <a:endParaRPr lang="en-US" altLang="zh-CN">
                <a:effectLst>
                  <a:outerShdw blurRad="38100" dist="38100" dir="2700000" algn="tl">
                    <a:srgbClr val="C0C0C0"/>
                  </a:outerShdw>
                </a:effectLst>
                <a:ea typeface="宋体" panose="02010600030101010101" pitchFamily="2" charset="-122"/>
              </a:endParaRPr>
            </a:p>
          </p:txBody>
        </p:sp>
      </p:grpSp>
      <p:sp>
        <p:nvSpPr>
          <p:cNvPr id="3" name="幻灯片编号占位符 2"/>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anim calcmode="lin" valueType="num">
                                      <p:cBhvr additive="base">
                                        <p:cTn id="7" dur="500" fill="hold"/>
                                        <p:tgtEl>
                                          <p:spTgt spid="2765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out)">
                                      <p:cBhvr>
                                        <p:cTn id="13" dur="500"/>
                                        <p:tgtEl>
                                          <p:spTgt spid="2"/>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7667"/>
                                        </p:tgtEl>
                                        <p:attrNameLst>
                                          <p:attrName>style.visibility</p:attrName>
                                        </p:attrNameLst>
                                      </p:cBhvr>
                                      <p:to>
                                        <p:strVal val="visible"/>
                                      </p:to>
                                    </p:set>
                                    <p:animEffect transition="in" filter="box(out)">
                                      <p:cBhvr>
                                        <p:cTn id="18" dur="500"/>
                                        <p:tgtEl>
                                          <p:spTgt spid="27667"/>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utoUpdateAnimBg="0" build="p"/>
      <p:bldP spid="27667"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 name="Rectangle 2"/>
          <p:cNvSpPr>
            <a:spLocks noGrp="1" noChangeArrowheads="1"/>
          </p:cNvSpPr>
          <p:nvPr>
            <p:ph type="title"/>
          </p:nvPr>
        </p:nvSpPr>
        <p:spPr>
          <a:xfrm>
            <a:off x="714375" y="285750"/>
            <a:ext cx="7797800" cy="839788"/>
          </a:xfrm>
        </p:spPr>
        <p:txBody>
          <a:bodyPr/>
          <a:lstStyle/>
          <a:p>
            <a:r>
              <a:rPr lang="zh-CN" altLang="en-US"/>
              <a:t>结构体指针</a:t>
            </a:r>
            <a:endParaRPr lang="en-US" altLang="zh-CN"/>
          </a:p>
        </p:txBody>
      </p:sp>
      <p:sp>
        <p:nvSpPr>
          <p:cNvPr id="28674" name="Rectangle 2"/>
          <p:cNvSpPr>
            <a:spLocks noGrp="1" noChangeArrowheads="1"/>
          </p:cNvSpPr>
          <p:nvPr>
            <p:ph idx="1"/>
          </p:nvPr>
        </p:nvSpPr>
        <p:spPr>
          <a:xfrm>
            <a:off x="214313" y="1000125"/>
            <a:ext cx="7132637" cy="1214438"/>
          </a:xfrm>
        </p:spPr>
        <p:txBody>
          <a:bodyPr/>
          <a:lstStyle/>
          <a:p>
            <a:pPr eaLnBrk="1"/>
            <a:r>
              <a:rPr lang="zh-CN" altLang="en-US">
                <a:ea typeface="宋体" panose="02010600030101010101" pitchFamily="2" charset="-122"/>
              </a:rPr>
              <a:t>指向结构体变量的指针</a:t>
            </a:r>
            <a:endParaRPr lang="zh-CN" altLang="en-US">
              <a:ea typeface="宋体" panose="02010600030101010101" pitchFamily="2" charset="-122"/>
            </a:endParaRPr>
          </a:p>
          <a:p>
            <a:pPr lvl="1" eaLnBrk="1"/>
            <a:r>
              <a:rPr lang="zh-CN" altLang="en-US">
                <a:ea typeface="宋体" panose="02010600030101010101" pitchFamily="2" charset="-122"/>
              </a:rPr>
              <a:t>定义形式：</a:t>
            </a:r>
            <a:r>
              <a:rPr lang="en-US" altLang="zh-CN">
                <a:solidFill>
                  <a:schemeClr val="tx2"/>
                </a:solidFill>
                <a:ea typeface="宋体" panose="02010600030101010101" pitchFamily="2" charset="-122"/>
              </a:rPr>
              <a:t>struct  </a:t>
            </a:r>
            <a:r>
              <a:rPr lang="zh-CN" altLang="zh-CN">
                <a:solidFill>
                  <a:schemeClr val="tx2"/>
                </a:solidFill>
                <a:ea typeface="宋体" panose="02010600030101010101" pitchFamily="2" charset="-122"/>
              </a:rPr>
              <a:t>结构体名   </a:t>
            </a:r>
            <a:r>
              <a:rPr lang="zh-CN" altLang="zh-CN">
                <a:solidFill>
                  <a:srgbClr val="FF0000"/>
                </a:solidFill>
                <a:ea typeface="宋体" panose="02010600030101010101" pitchFamily="2" charset="-122"/>
              </a:rPr>
              <a:t>*</a:t>
            </a:r>
            <a:r>
              <a:rPr lang="zh-CN" altLang="zh-CN">
                <a:solidFill>
                  <a:schemeClr val="tx2"/>
                </a:solidFill>
                <a:ea typeface="宋体" panose="02010600030101010101" pitchFamily="2" charset="-122"/>
              </a:rPr>
              <a:t>结构体指针名;</a:t>
            </a:r>
            <a:endParaRPr lang="zh-CN" altLang="zh-CN">
              <a:solidFill>
                <a:schemeClr val="tx2"/>
              </a:solidFill>
              <a:ea typeface="宋体" panose="02010600030101010101" pitchFamily="2" charset="-122"/>
            </a:endParaRPr>
          </a:p>
          <a:p>
            <a:pPr lvl="2" eaLnBrk="1">
              <a:buFont typeface="Wingdings" panose="05000000000000000000" pitchFamily="2" charset="2"/>
              <a:buNone/>
            </a:pPr>
            <a:r>
              <a:rPr lang="zh-CN" altLang="en-US">
                <a:ea typeface="宋体" panose="02010600030101010101" pitchFamily="2" charset="-122"/>
              </a:rPr>
              <a:t>例   </a:t>
            </a:r>
            <a:r>
              <a:rPr lang="en-US" altLang="zh-CN">
                <a:ea typeface="宋体" panose="02010600030101010101" pitchFamily="2" charset="-122"/>
              </a:rPr>
              <a:t>struct  student  *p;</a:t>
            </a:r>
            <a:endParaRPr lang="en-US" altLang="zh-CN">
              <a:ea typeface="宋体" panose="02010600030101010101" pitchFamily="2" charset="-122"/>
            </a:endParaRPr>
          </a:p>
        </p:txBody>
      </p:sp>
      <p:sp>
        <p:nvSpPr>
          <p:cNvPr id="28683" name="Rectangle 11"/>
          <p:cNvSpPr>
            <a:spLocks noChangeArrowheads="1"/>
          </p:cNvSpPr>
          <p:nvPr/>
        </p:nvSpPr>
        <p:spPr bwMode="auto">
          <a:xfrm>
            <a:off x="304800" y="2286000"/>
            <a:ext cx="8547100" cy="457200"/>
          </a:xfrm>
          <a:prstGeom prst="rect">
            <a:avLst/>
          </a:prstGeom>
          <a:noFill/>
          <a:ln w="9525">
            <a:noFill/>
            <a:miter lim="800000"/>
          </a:ln>
          <a:effectLst/>
        </p:spPr>
        <p:txBody>
          <a:bodyPr/>
          <a:lstStyle>
            <a:lvl1pPr marL="342900" indent="-342900">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lvl="2" algn="l" eaLnBrk="1" hangingPunct="1">
              <a:spcBef>
                <a:spcPct val="20000"/>
              </a:spcBef>
              <a:buClr>
                <a:schemeClr val="accent2"/>
              </a:buClr>
              <a:buFont typeface="Wingdings" panose="05000000000000000000" pitchFamily="2" charset="2"/>
              <a:buChar char="v"/>
            </a:pPr>
            <a:r>
              <a:rPr lang="zh-CN" altLang="en-US">
                <a:effectLst>
                  <a:outerShdw blurRad="38100" dist="38100" dir="2700000" algn="tl">
                    <a:srgbClr val="C0C0C0"/>
                  </a:outerShdw>
                </a:effectLst>
                <a:ea typeface="隶书" panose="02010509060101010101" charset="-122"/>
              </a:rPr>
              <a:t>使用结构体指针变量引用成员形式</a:t>
            </a:r>
            <a:endParaRPr lang="zh-CN" altLang="en-US">
              <a:effectLst>
                <a:outerShdw blurRad="38100" dist="38100" dir="2700000" algn="tl">
                  <a:srgbClr val="C0C0C0"/>
                </a:outerShdw>
              </a:effectLst>
              <a:ea typeface="隶书" panose="02010509060101010101" charset="-122"/>
            </a:endParaRPr>
          </a:p>
        </p:txBody>
      </p:sp>
      <p:sp>
        <p:nvSpPr>
          <p:cNvPr id="28684" name="AutoShape 12"/>
          <p:cNvSpPr>
            <a:spLocks noChangeArrowheads="1"/>
          </p:cNvSpPr>
          <p:nvPr/>
        </p:nvSpPr>
        <p:spPr bwMode="auto">
          <a:xfrm>
            <a:off x="2987824" y="2286000"/>
            <a:ext cx="4799013" cy="463550"/>
          </a:xfrm>
          <a:prstGeom prst="wedgeRectCallout">
            <a:avLst>
              <a:gd name="adj1" fmla="val -4769"/>
              <a:gd name="adj2" fmla="val -153204"/>
            </a:avLst>
          </a:prstGeom>
          <a:noFill/>
          <a:ln w="38100">
            <a:solidFill>
              <a:srgbClr val="33CCCC"/>
            </a:solidFill>
            <a:miter lim="800000"/>
          </a:ln>
          <a:effectLst/>
        </p:spPr>
        <p:txBody>
          <a:bodyPr wrap="none" lIns="90000" tIns="46800" rIns="90000" bIns="46800"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eaLnBrk="1" hangingPunct="1"/>
            <a:r>
              <a:rPr lang="zh-CN" altLang="zh-CN">
                <a:effectLst>
                  <a:outerShdw blurRad="38100" dist="38100" dir="2700000" algn="tl">
                    <a:srgbClr val="C0C0C0"/>
                  </a:outerShdw>
                </a:effectLst>
                <a:ea typeface="隶书" panose="02010509060101010101" charset="-122"/>
              </a:rPr>
              <a:t>存放结构体变量在内存的起始地址</a:t>
            </a:r>
            <a:endParaRPr lang="zh-CN" altLang="en-US">
              <a:effectLst>
                <a:outerShdw blurRad="38100" dist="38100" dir="2700000" algn="tl">
                  <a:srgbClr val="C0C0C0"/>
                </a:outerShdw>
              </a:effectLst>
              <a:ea typeface="隶书" panose="02010509060101010101" charset="-122"/>
            </a:endParaRPr>
          </a:p>
        </p:txBody>
      </p:sp>
      <p:grpSp>
        <p:nvGrpSpPr>
          <p:cNvPr id="2" name="Group 66"/>
          <p:cNvGrpSpPr/>
          <p:nvPr/>
        </p:nvGrpSpPr>
        <p:grpSpPr bwMode="auto">
          <a:xfrm>
            <a:off x="-1085850" y="2895600"/>
            <a:ext cx="10237788" cy="396875"/>
            <a:chOff x="0" y="144"/>
            <a:chExt cx="6449" cy="250"/>
          </a:xfrm>
        </p:grpSpPr>
        <p:sp>
          <p:nvSpPr>
            <p:cNvPr id="28676" name="AutoShape 4"/>
            <p:cNvSpPr>
              <a:spLocks noChangeArrowheads="1"/>
            </p:cNvSpPr>
            <p:nvPr/>
          </p:nvSpPr>
          <p:spPr bwMode="auto">
            <a:xfrm>
              <a:off x="2640" y="192"/>
              <a:ext cx="295" cy="97"/>
            </a:xfrm>
            <a:prstGeom prst="leftRightArrow">
              <a:avLst>
                <a:gd name="adj1" fmla="val 50000"/>
                <a:gd name="adj2" fmla="val 60825"/>
              </a:avLst>
            </a:prstGeom>
            <a:noFill/>
            <a:ln w="9525">
              <a:solidFill>
                <a:schemeClr val="tx1"/>
              </a:solidFill>
              <a:miter lim="800000"/>
            </a:ln>
            <a:effectLst/>
          </p:spPr>
          <p:txBody>
            <a:bodyPr wrap="none" anchor="ctr"/>
            <a:lstStyle/>
            <a:p>
              <a:pPr>
                <a:defRPr/>
              </a:pPr>
              <a:endParaRPr lang="zh-CN" altLang="en-US"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8677" name="Text Box 5"/>
            <p:cNvSpPr txBox="1">
              <a:spLocks noChangeArrowheads="1"/>
            </p:cNvSpPr>
            <p:nvPr/>
          </p:nvSpPr>
          <p:spPr bwMode="auto">
            <a:xfrm>
              <a:off x="0" y="144"/>
              <a:ext cx="2655" cy="250"/>
            </a:xfrm>
            <a:prstGeom prst="rect">
              <a:avLst/>
            </a:prstGeom>
            <a:noFill/>
            <a:ln w="9525">
              <a:noFill/>
              <a:miter lim="800000"/>
            </a:ln>
            <a:effectLst/>
          </p:spPr>
          <p:txBody>
            <a:bodyPr wrap="none" anchor="ctr">
              <a:spAutoFit/>
            </a:bodyPr>
            <a:lstStyle>
              <a:lvl1pPr marL="342900" indent="-342900">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lvl="3"/>
              <a:r>
                <a:rPr lang="en-US" altLang="zh-CN" sz="2000" b="1">
                  <a:solidFill>
                    <a:schemeClr val="tx2"/>
                  </a:solidFill>
                  <a:effectLst>
                    <a:outerShdw blurRad="38100" dist="38100" dir="2700000" algn="tl">
                      <a:srgbClr val="C0C0C0"/>
                    </a:outerShdw>
                  </a:effectLst>
                  <a:ea typeface="宋体" panose="02010600030101010101" pitchFamily="2" charset="-122"/>
                </a:rPr>
                <a:t>(*</a:t>
              </a:r>
              <a:r>
                <a:rPr lang="zh-CN" altLang="en-US" sz="2000" b="1">
                  <a:solidFill>
                    <a:schemeClr val="tx2"/>
                  </a:solidFill>
                  <a:effectLst>
                    <a:outerShdw blurRad="38100" dist="38100" dir="2700000" algn="tl">
                      <a:srgbClr val="C0C0C0"/>
                    </a:outerShdw>
                  </a:effectLst>
                  <a:ea typeface="宋体" panose="02010600030101010101" pitchFamily="2" charset="-122"/>
                </a:rPr>
                <a:t>结构体指针名</a:t>
              </a:r>
              <a:r>
                <a:rPr lang="en-US" altLang="zh-CN" sz="2000" b="1">
                  <a:solidFill>
                    <a:schemeClr val="tx2"/>
                  </a:solidFill>
                  <a:effectLst>
                    <a:outerShdw blurRad="38100" dist="38100" dir="2700000" algn="tl">
                      <a:srgbClr val="C0C0C0"/>
                    </a:outerShdw>
                  </a:effectLst>
                  <a:ea typeface="宋体" panose="02010600030101010101" pitchFamily="2" charset="-122"/>
                </a:rPr>
                <a:t>).</a:t>
              </a:r>
              <a:r>
                <a:rPr lang="zh-CN" altLang="en-US" sz="2000" b="1">
                  <a:solidFill>
                    <a:schemeClr val="tx2"/>
                  </a:solidFill>
                  <a:effectLst>
                    <a:outerShdw blurRad="38100" dist="38100" dir="2700000" algn="tl">
                      <a:srgbClr val="C0C0C0"/>
                    </a:outerShdw>
                  </a:effectLst>
                  <a:ea typeface="宋体" panose="02010600030101010101" pitchFamily="2" charset="-122"/>
                </a:rPr>
                <a:t>成员名</a:t>
              </a:r>
              <a:endParaRPr lang="zh-CN" altLang="en-US" sz="2000" b="1">
                <a:effectLst>
                  <a:outerShdw blurRad="38100" dist="38100" dir="2700000" algn="tl">
                    <a:srgbClr val="C0C0C0"/>
                  </a:outerShdw>
                </a:effectLst>
                <a:ea typeface="宋体" panose="02010600030101010101" pitchFamily="2" charset="-122"/>
              </a:endParaRPr>
            </a:p>
          </p:txBody>
        </p:sp>
        <p:sp>
          <p:nvSpPr>
            <p:cNvPr id="28678" name="Text Box 6"/>
            <p:cNvSpPr txBox="1">
              <a:spLocks noChangeArrowheads="1"/>
            </p:cNvSpPr>
            <p:nvPr/>
          </p:nvSpPr>
          <p:spPr bwMode="auto">
            <a:xfrm>
              <a:off x="2875" y="144"/>
              <a:ext cx="1709" cy="250"/>
            </a:xfrm>
            <a:prstGeom prst="rect">
              <a:avLst/>
            </a:prstGeom>
            <a:noFill/>
            <a:ln w="9525">
              <a:noFill/>
              <a:miter lim="800000"/>
            </a:ln>
            <a:effectLst/>
          </p:spPr>
          <p:txBody>
            <a:bodyPr wrap="none"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r>
                <a:rPr lang="zh-CN" altLang="en-US" sz="2000" b="1">
                  <a:solidFill>
                    <a:srgbClr val="FF9900"/>
                  </a:solidFill>
                  <a:effectLst>
                    <a:outerShdw blurRad="38100" dist="38100" dir="2700000" algn="tl">
                      <a:srgbClr val="C0C0C0"/>
                    </a:outerShdw>
                  </a:effectLst>
                  <a:ea typeface="宋体" panose="02010600030101010101" pitchFamily="2" charset="-122"/>
                </a:rPr>
                <a:t>结构体指针名</a:t>
              </a:r>
              <a:r>
                <a:rPr lang="en-US" altLang="zh-CN" sz="2000" b="1">
                  <a:solidFill>
                    <a:srgbClr val="FF0000"/>
                  </a:solidFill>
                  <a:effectLst>
                    <a:outerShdw blurRad="38100" dist="38100" dir="2700000" algn="tl">
                      <a:srgbClr val="C0C0C0"/>
                    </a:outerShdw>
                  </a:effectLst>
                  <a:ea typeface="宋体" panose="02010600030101010101" pitchFamily="2" charset="-122"/>
                </a:rPr>
                <a:t>-&gt;</a:t>
              </a:r>
              <a:r>
                <a:rPr lang="zh-CN" altLang="en-US" sz="2000" b="1">
                  <a:solidFill>
                    <a:srgbClr val="FF9900"/>
                  </a:solidFill>
                  <a:effectLst>
                    <a:outerShdw blurRad="38100" dist="38100" dir="2700000" algn="tl">
                      <a:srgbClr val="C0C0C0"/>
                    </a:outerShdw>
                  </a:effectLst>
                  <a:ea typeface="宋体" panose="02010600030101010101" pitchFamily="2" charset="-122"/>
                  <a:sym typeface="Wingdings 3" panose="05040102010807070707" charset="2"/>
                </a:rPr>
                <a:t>成员名</a:t>
              </a:r>
              <a:endParaRPr lang="zh-CN" altLang="en-US" sz="2000" b="1">
                <a:solidFill>
                  <a:schemeClr val="tx2"/>
                </a:solidFill>
                <a:effectLst>
                  <a:outerShdw blurRad="38100" dist="38100" dir="2700000" algn="tl">
                    <a:srgbClr val="C0C0C0"/>
                  </a:outerShdw>
                </a:effectLst>
                <a:ea typeface="宋体" panose="02010600030101010101" pitchFamily="2" charset="-122"/>
              </a:endParaRPr>
            </a:p>
          </p:txBody>
        </p:sp>
        <p:sp>
          <p:nvSpPr>
            <p:cNvPr id="28736" name="AutoShape 64"/>
            <p:cNvSpPr>
              <a:spLocks noChangeArrowheads="1"/>
            </p:cNvSpPr>
            <p:nvPr/>
          </p:nvSpPr>
          <p:spPr bwMode="auto">
            <a:xfrm>
              <a:off x="4512" y="192"/>
              <a:ext cx="336" cy="96"/>
            </a:xfrm>
            <a:prstGeom prst="leftRightArrow">
              <a:avLst>
                <a:gd name="adj1" fmla="val 50000"/>
                <a:gd name="adj2" fmla="val 70000"/>
              </a:avLst>
            </a:prstGeom>
            <a:noFill/>
            <a:ln w="9525">
              <a:solidFill>
                <a:schemeClr val="tx1"/>
              </a:solidFill>
              <a:miter lim="800000"/>
            </a:ln>
            <a:effectLst/>
          </p:spPr>
          <p:txBody>
            <a:bodyPr wrap="none" anchor="ctr"/>
            <a:lstStyle/>
            <a:p>
              <a:pPr>
                <a:defRPr/>
              </a:pPr>
              <a:endParaRPr lang="zh-CN" altLang="en-US"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8737" name="Text Box 65"/>
            <p:cNvSpPr txBox="1">
              <a:spLocks noChangeArrowheads="1"/>
            </p:cNvSpPr>
            <p:nvPr/>
          </p:nvSpPr>
          <p:spPr bwMode="auto">
            <a:xfrm>
              <a:off x="4844" y="144"/>
              <a:ext cx="1605" cy="250"/>
            </a:xfrm>
            <a:prstGeom prst="rect">
              <a:avLst/>
            </a:prstGeom>
            <a:noFill/>
            <a:ln w="9525">
              <a:noFill/>
              <a:miter lim="800000"/>
            </a:ln>
            <a:effectLst/>
          </p:spPr>
          <p:txBody>
            <a:bodyPr wrap="none"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r>
                <a:rPr lang="zh-CN" altLang="en-US" sz="2000" b="1">
                  <a:solidFill>
                    <a:srgbClr val="009900"/>
                  </a:solidFill>
                  <a:effectLst>
                    <a:outerShdw blurRad="38100" dist="38100" dir="2700000" algn="tl">
                      <a:srgbClr val="C0C0C0"/>
                    </a:outerShdw>
                  </a:effectLst>
                  <a:ea typeface="宋体" panose="02010600030101010101" pitchFamily="2" charset="-122"/>
                </a:rPr>
                <a:t>结构体变量名</a:t>
              </a:r>
              <a:r>
                <a:rPr lang="en-US" altLang="zh-CN" sz="2000" b="1">
                  <a:solidFill>
                    <a:srgbClr val="009900"/>
                  </a:solidFill>
                  <a:effectLst>
                    <a:outerShdw blurRad="38100" dist="38100" dir="2700000" algn="tl">
                      <a:srgbClr val="C0C0C0"/>
                    </a:outerShdw>
                  </a:effectLst>
                  <a:ea typeface="宋体" panose="02010600030101010101" pitchFamily="2" charset="-122"/>
                </a:rPr>
                <a:t>.</a:t>
              </a:r>
              <a:r>
                <a:rPr lang="zh-CN" altLang="en-US" sz="2000" b="1">
                  <a:solidFill>
                    <a:srgbClr val="009900"/>
                  </a:solidFill>
                  <a:effectLst>
                    <a:outerShdw blurRad="38100" dist="38100" dir="2700000" algn="tl">
                      <a:srgbClr val="C0C0C0"/>
                    </a:outerShdw>
                  </a:effectLst>
                  <a:ea typeface="宋体" panose="02010600030101010101" pitchFamily="2" charset="-122"/>
                  <a:sym typeface="Wingdings 3" panose="05040102010807070707" charset="2"/>
                </a:rPr>
                <a:t>成员名</a:t>
              </a:r>
              <a:endParaRPr lang="zh-CN" altLang="en-US" sz="2000" b="1">
                <a:solidFill>
                  <a:schemeClr val="tx2"/>
                </a:solidFill>
                <a:effectLst>
                  <a:outerShdw blurRad="38100" dist="38100" dir="2700000" algn="tl">
                    <a:srgbClr val="C0C0C0"/>
                  </a:outerShdw>
                </a:effectLst>
                <a:ea typeface="宋体" panose="02010600030101010101" pitchFamily="2" charset="-122"/>
              </a:endParaRPr>
            </a:p>
          </p:txBody>
        </p:sp>
      </p:grpSp>
      <p:sp>
        <p:nvSpPr>
          <p:cNvPr id="28739" name="AutoShape 67"/>
          <p:cNvSpPr>
            <a:spLocks noChangeArrowheads="1"/>
          </p:cNvSpPr>
          <p:nvPr/>
        </p:nvSpPr>
        <p:spPr bwMode="auto">
          <a:xfrm>
            <a:off x="2590800" y="3657600"/>
            <a:ext cx="2962275" cy="1225550"/>
          </a:xfrm>
          <a:prstGeom prst="wedgeRectCallout">
            <a:avLst>
              <a:gd name="adj1" fmla="val 36176"/>
              <a:gd name="adj2" fmla="val -85750"/>
            </a:avLst>
          </a:prstGeom>
          <a:noFill/>
          <a:ln w="38100">
            <a:solidFill>
              <a:srgbClr val="33CCCC"/>
            </a:solidFill>
            <a:miter lim="800000"/>
          </a:ln>
          <a:effectLst/>
        </p:spPr>
        <p:txBody>
          <a:bodyPr wrap="none" lIns="90000" tIns="46800" rIns="90000" bIns="46800"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eaLnBrk="1" hangingPunct="1"/>
            <a:r>
              <a:rPr lang="zh-CN" altLang="en-US">
                <a:effectLst>
                  <a:outerShdw blurRad="38100" dist="38100" dir="2700000" algn="tl">
                    <a:srgbClr val="C0C0C0"/>
                  </a:outerShdw>
                </a:effectLst>
                <a:latin typeface="隶书" panose="02010509060101010101" charset="-122"/>
                <a:ea typeface="隶书" panose="02010509060101010101" charset="-122"/>
              </a:rPr>
              <a:t>指向运算符</a:t>
            </a:r>
            <a:endParaRPr lang="zh-CN" altLang="en-US">
              <a:effectLst>
                <a:outerShdw blurRad="38100" dist="38100" dir="2700000" algn="tl">
                  <a:srgbClr val="C0C0C0"/>
                </a:outerShdw>
              </a:effectLst>
              <a:latin typeface="隶书" panose="02010509060101010101" charset="-122"/>
              <a:ea typeface="隶书" panose="02010509060101010101" charset="-122"/>
            </a:endParaRPr>
          </a:p>
          <a:p>
            <a:pPr algn="l" eaLnBrk="1" hangingPunct="1"/>
            <a:r>
              <a:rPr lang="zh-CN" altLang="en-US">
                <a:effectLst>
                  <a:outerShdw blurRad="38100" dist="38100" dir="2700000" algn="tl">
                    <a:srgbClr val="C0C0C0"/>
                  </a:outerShdw>
                </a:effectLst>
                <a:latin typeface="隶书" panose="02010509060101010101" charset="-122"/>
                <a:ea typeface="隶书" panose="02010509060101010101" charset="-122"/>
              </a:rPr>
              <a:t>优先级</a:t>
            </a:r>
            <a:r>
              <a:rPr lang="en-US" altLang="zh-CN">
                <a:effectLst>
                  <a:outerShdw blurRad="38100" dist="38100" dir="2700000" algn="tl">
                    <a:srgbClr val="C0C0C0"/>
                  </a:outerShdw>
                </a:effectLst>
                <a:latin typeface="隶书" panose="02010509060101010101" charset="-122"/>
                <a:ea typeface="隶书" panose="02010509060101010101" charset="-122"/>
              </a:rPr>
              <a:t>: 2</a:t>
            </a:r>
            <a:endParaRPr lang="en-US" altLang="zh-CN">
              <a:effectLst>
                <a:outerShdw blurRad="38100" dist="38100" dir="2700000" algn="tl">
                  <a:srgbClr val="C0C0C0"/>
                </a:outerShdw>
              </a:effectLst>
              <a:latin typeface="隶书" panose="02010509060101010101" charset="-122"/>
              <a:ea typeface="隶书" panose="02010509060101010101" charset="-122"/>
            </a:endParaRPr>
          </a:p>
          <a:p>
            <a:pPr algn="l" eaLnBrk="1" hangingPunct="1"/>
            <a:r>
              <a:rPr lang="zh-CN" altLang="en-US">
                <a:effectLst>
                  <a:outerShdw blurRad="38100" dist="38100" dir="2700000" algn="tl">
                    <a:srgbClr val="C0C0C0"/>
                  </a:outerShdw>
                </a:effectLst>
                <a:latin typeface="隶书" panose="02010509060101010101" charset="-122"/>
                <a:ea typeface="隶书" panose="02010509060101010101" charset="-122"/>
                <a:sym typeface="Wingdings 3" panose="05040102010807070707" charset="2"/>
              </a:rPr>
              <a:t>结合方向：从左向右</a:t>
            </a:r>
            <a:endParaRPr lang="zh-CN" altLang="en-US">
              <a:effectLst>
                <a:outerShdw blurRad="38100" dist="38100" dir="2700000" algn="tl">
                  <a:srgbClr val="C0C0C0"/>
                </a:outerShdw>
              </a:effectLst>
              <a:latin typeface="隶书" panose="02010509060101010101" charset="-122"/>
              <a:ea typeface="隶书" panose="02010509060101010101" charset="-122"/>
              <a:sym typeface="Wingdings 3" panose="05040102010807070707" charset="2"/>
            </a:endParaRPr>
          </a:p>
        </p:txBody>
      </p:sp>
      <p:sp>
        <p:nvSpPr>
          <p:cNvPr id="28743" name="Text Box 71"/>
          <p:cNvSpPr txBox="1">
            <a:spLocks noChangeArrowheads="1"/>
          </p:cNvSpPr>
          <p:nvPr/>
        </p:nvSpPr>
        <p:spPr bwMode="auto">
          <a:xfrm>
            <a:off x="838200" y="3429000"/>
            <a:ext cx="3765550" cy="457200"/>
          </a:xfrm>
          <a:prstGeom prst="rect">
            <a:avLst/>
          </a:prstGeom>
          <a:noFill/>
          <a:ln w="9525">
            <a:noFill/>
            <a:miter lim="800000"/>
          </a:ln>
          <a:effec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eaLnBrk="1" hangingPunct="1"/>
            <a:r>
              <a:rPr lang="zh-CN" altLang="en-US">
                <a:effectLst>
                  <a:outerShdw blurRad="38100" dist="38100" dir="2700000" algn="tl">
                    <a:srgbClr val="C0C0C0"/>
                  </a:outerShdw>
                </a:effectLst>
                <a:ea typeface="宋体" panose="02010600030101010101" pitchFamily="2" charset="-122"/>
              </a:rPr>
              <a:t>例   指向结构体的指针变量</a:t>
            </a:r>
            <a:endParaRPr lang="zh-CN" altLang="en-US">
              <a:effectLst>
                <a:outerShdw blurRad="38100" dist="38100" dir="2700000" algn="tl">
                  <a:srgbClr val="C0C0C0"/>
                </a:outerShdw>
              </a:effectLst>
              <a:ea typeface="宋体" panose="02010600030101010101" pitchFamily="2" charset="-122"/>
            </a:endParaRPr>
          </a:p>
        </p:txBody>
      </p:sp>
      <p:sp>
        <p:nvSpPr>
          <p:cNvPr id="28745" name="Text Box 73"/>
          <p:cNvSpPr txBox="1">
            <a:spLocks noChangeArrowheads="1"/>
          </p:cNvSpPr>
          <p:nvPr/>
        </p:nvSpPr>
        <p:spPr bwMode="auto">
          <a:xfrm>
            <a:off x="928688" y="2854325"/>
            <a:ext cx="3376612" cy="1225550"/>
          </a:xfrm>
          <a:prstGeom prst="rect">
            <a:avLst/>
          </a:prstGeom>
          <a:noFill/>
          <a:ln w="38100">
            <a:solidFill>
              <a:srgbClr val="CC6600"/>
            </a:solidFill>
            <a:miter lim="800000"/>
          </a:ln>
          <a:effectLst/>
        </p:spPr>
        <p:txBody>
          <a:bodyPr wrap="none" lIns="90000" tIns="46800" rIns="90000" bIns="46800" anchor="ctr">
            <a:spAutoFit/>
          </a:bodyPr>
          <a:lstStyle/>
          <a:p>
            <a:pPr algn="l" eaLnBrk="1" hangingPunct="1">
              <a:defRPr/>
            </a:pPr>
            <a:r>
              <a:rPr lang="zh-CN" altLang="en-US">
                <a:effectLst>
                  <a:outerShdw blurRad="38100" dist="38100" dir="2700000" algn="tl">
                    <a:srgbClr val="C0C0C0"/>
                  </a:outerShdw>
                </a:effectLst>
                <a:latin typeface="Arial" panose="020B0604020202020204" pitchFamily="34" charset="0"/>
                <a:ea typeface="宋体" panose="02010600030101010101" pitchFamily="2" charset="-122"/>
              </a:rPr>
              <a:t>例    </a:t>
            </a:r>
            <a:r>
              <a:rPr lang="en-US" altLang="zh-CN">
                <a:effectLst>
                  <a:outerShdw blurRad="38100" dist="38100" dir="2700000" algn="tl">
                    <a:srgbClr val="C0C0C0"/>
                  </a:outerShdw>
                </a:effectLst>
                <a:latin typeface="Arial" panose="020B0604020202020204" pitchFamily="34" charset="0"/>
                <a:ea typeface="宋体" panose="02010600030101010101" pitchFamily="2" charset="-122"/>
              </a:rPr>
              <a:t>int    n;</a:t>
            </a:r>
            <a:endParaRPr lang="en-US" altLang="zh-CN">
              <a:effectLst>
                <a:outerShdw blurRad="38100" dist="38100" dir="2700000" algn="tl">
                  <a:srgbClr val="C0C0C0"/>
                </a:outerShdw>
              </a:effectLst>
              <a:latin typeface="Arial" panose="020B0604020202020204" pitchFamily="34" charset="0"/>
              <a:ea typeface="宋体" panose="02010600030101010101" pitchFamily="2" charset="-122"/>
            </a:endParaRPr>
          </a:p>
          <a:p>
            <a:pPr algn="l" eaLnBrk="1" hangingPunct="1">
              <a:defRPr/>
            </a:pPr>
            <a:r>
              <a:rPr lang="en-US" altLang="zh-CN">
                <a:effectLst>
                  <a:outerShdw blurRad="38100" dist="38100" dir="2700000" algn="tl">
                    <a:srgbClr val="C0C0C0"/>
                  </a:outerShdw>
                </a:effectLst>
                <a:latin typeface="Arial" panose="020B0604020202020204" pitchFamily="34" charset="0"/>
                <a:ea typeface="宋体" panose="02010600030101010101" pitchFamily="2" charset="-122"/>
              </a:rPr>
              <a:t>        int   *p=&amp;n;</a:t>
            </a:r>
            <a:endParaRPr lang="en-US" altLang="zh-CN">
              <a:effectLst>
                <a:outerShdw blurRad="38100" dist="38100" dir="2700000" algn="tl">
                  <a:srgbClr val="C0C0C0"/>
                </a:outerShdw>
              </a:effectLst>
              <a:latin typeface="Arial" panose="020B0604020202020204" pitchFamily="34" charset="0"/>
              <a:ea typeface="宋体" panose="02010600030101010101" pitchFamily="2" charset="-122"/>
            </a:endParaRPr>
          </a:p>
          <a:p>
            <a:pPr algn="l" eaLnBrk="1" hangingPunct="1">
              <a:defRPr/>
            </a:pPr>
            <a:r>
              <a:rPr lang="en-US" altLang="zh-CN">
                <a:effectLst>
                  <a:outerShdw blurRad="38100" dist="38100" dir="2700000" algn="tl">
                    <a:srgbClr val="C0C0C0"/>
                  </a:outerShdw>
                </a:effectLst>
                <a:latin typeface="Arial" panose="020B0604020202020204" pitchFamily="34" charset="0"/>
                <a:ea typeface="宋体" panose="02010600030101010101" pitchFamily="2" charset="-122"/>
              </a:rPr>
              <a:t>       </a:t>
            </a:r>
            <a:r>
              <a:rPr lang="en-US" altLang="zh-CN">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*p</a:t>
            </a:r>
            <a:r>
              <a:rPr lang="en-US" altLang="zh-CN">
                <a:effectLst>
                  <a:outerShdw blurRad="38100" dist="38100" dir="2700000" algn="tl">
                    <a:srgbClr val="C0C0C0"/>
                  </a:outerShdw>
                </a:effectLst>
                <a:latin typeface="Arial" panose="020B0604020202020204" pitchFamily="34" charset="0"/>
                <a:ea typeface="宋体" panose="02010600030101010101" pitchFamily="2" charset="-122"/>
              </a:rPr>
              <a:t>=10;       </a:t>
            </a:r>
            <a:r>
              <a:rPr lang="en-US" altLang="zh-CN">
                <a:solidFill>
                  <a:srgbClr val="3333FF"/>
                </a:solidFill>
                <a:effectLst>
                  <a:outerShdw blurRad="38100" dist="38100" dir="2700000" algn="tl">
                    <a:srgbClr val="C0C0C0"/>
                  </a:outerShdw>
                </a:effectLst>
                <a:latin typeface="Arial" panose="020B0604020202020204" pitchFamily="34" charset="0"/>
                <a:ea typeface="宋体" panose="02010600030101010101" pitchFamily="2" charset="-122"/>
                <a:sym typeface="Symbol" panose="05050102010706020507" pitchFamily="18" charset="2"/>
              </a:rPr>
              <a:t> </a:t>
            </a:r>
            <a:r>
              <a:rPr lang="en-US" altLang="zh-CN">
                <a:solidFill>
                  <a:srgbClr val="3333FF"/>
                </a:solidFill>
                <a:effectLst>
                  <a:outerShdw blurRad="38100" dist="38100" dir="2700000" algn="tl">
                    <a:srgbClr val="C0C0C0"/>
                  </a:outerShdw>
                </a:effectLst>
                <a:latin typeface="Arial" panose="020B0604020202020204" pitchFamily="34" charset="0"/>
                <a:ea typeface="宋体" panose="02010600030101010101" pitchFamily="2" charset="-122"/>
              </a:rPr>
              <a:t>n</a:t>
            </a:r>
            <a:r>
              <a:rPr lang="en-US" altLang="zh-CN">
                <a:effectLst>
                  <a:outerShdw blurRad="38100" dist="38100" dir="2700000" algn="tl">
                    <a:srgbClr val="C0C0C0"/>
                  </a:outerShdw>
                </a:effectLst>
                <a:latin typeface="Arial" panose="020B0604020202020204" pitchFamily="34" charset="0"/>
                <a:ea typeface="宋体" panose="02010600030101010101" pitchFamily="2" charset="-122"/>
              </a:rPr>
              <a:t>=10</a:t>
            </a:r>
            <a:endParaRPr lang="en-US" altLang="zh-CN">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28746" name="Text Box 74"/>
          <p:cNvSpPr txBox="1">
            <a:spLocks noChangeArrowheads="1"/>
          </p:cNvSpPr>
          <p:nvPr/>
        </p:nvSpPr>
        <p:spPr bwMode="auto">
          <a:xfrm>
            <a:off x="4302125" y="2859088"/>
            <a:ext cx="4840288" cy="1225550"/>
          </a:xfrm>
          <a:prstGeom prst="rect">
            <a:avLst/>
          </a:prstGeom>
          <a:noFill/>
          <a:ln w="38100">
            <a:solidFill>
              <a:srgbClr val="CC6600"/>
            </a:solidFill>
            <a:miter lim="800000"/>
          </a:ln>
          <a:effectLst/>
        </p:spPr>
        <p:txBody>
          <a:bodyPr wrap="none" lIns="90000" tIns="46800" rIns="90000" bIns="46800" anchor="ctr">
            <a:spAutoFit/>
          </a:bodyPr>
          <a:lstStyle/>
          <a:p>
            <a:pPr algn="l" eaLnBrk="1" hangingPunct="1">
              <a:defRPr/>
            </a:pPr>
            <a:r>
              <a:rPr lang="en-US" altLang="zh-CN">
                <a:effectLst>
                  <a:outerShdw blurRad="38100" dist="38100" dir="2700000" algn="tl">
                    <a:srgbClr val="C0C0C0"/>
                  </a:outerShdw>
                </a:effectLst>
                <a:latin typeface="Arial" panose="020B0604020202020204" pitchFamily="34" charset="0"/>
                <a:ea typeface="宋体" panose="02010600030101010101" pitchFamily="2" charset="-122"/>
              </a:rPr>
              <a:t>struct    student      stu1;</a:t>
            </a:r>
            <a:endParaRPr lang="en-US" altLang="zh-CN">
              <a:effectLst>
                <a:outerShdw blurRad="38100" dist="38100" dir="2700000" algn="tl">
                  <a:srgbClr val="C0C0C0"/>
                </a:outerShdw>
              </a:effectLst>
              <a:latin typeface="Arial" panose="020B0604020202020204" pitchFamily="34" charset="0"/>
              <a:ea typeface="宋体" panose="02010600030101010101" pitchFamily="2" charset="-122"/>
            </a:endParaRPr>
          </a:p>
          <a:p>
            <a:pPr algn="l" eaLnBrk="1" hangingPunct="1">
              <a:defRPr/>
            </a:pPr>
            <a:r>
              <a:rPr lang="en-US" altLang="zh-CN">
                <a:effectLst>
                  <a:outerShdw blurRad="38100" dist="38100" dir="2700000" algn="tl">
                    <a:srgbClr val="C0C0C0"/>
                  </a:outerShdw>
                </a:effectLst>
                <a:latin typeface="Arial" panose="020B0604020202020204" pitchFamily="34" charset="0"/>
                <a:ea typeface="宋体" panose="02010600030101010101" pitchFamily="2" charset="-122"/>
              </a:rPr>
              <a:t>struct    student      *p=&amp;stu1;</a:t>
            </a:r>
            <a:endParaRPr lang="en-US" altLang="zh-CN">
              <a:effectLst>
                <a:outerShdw blurRad="38100" dist="38100" dir="2700000" algn="tl">
                  <a:srgbClr val="C0C0C0"/>
                </a:outerShdw>
              </a:effectLst>
              <a:latin typeface="Arial" panose="020B0604020202020204" pitchFamily="34" charset="0"/>
              <a:ea typeface="宋体" panose="02010600030101010101" pitchFamily="2" charset="-122"/>
            </a:endParaRPr>
          </a:p>
          <a:p>
            <a:pPr algn="l" eaLnBrk="1" hangingPunct="1">
              <a:defRPr/>
            </a:pPr>
            <a:r>
              <a:rPr lang="en-US" altLang="zh-CN">
                <a:solidFill>
                  <a:srgbClr val="3333FF"/>
                </a:solidFill>
                <a:effectLst>
                  <a:outerShdw blurRad="38100" dist="38100" dir="2700000" algn="tl">
                    <a:srgbClr val="C0C0C0"/>
                  </a:outerShdw>
                </a:effectLst>
                <a:latin typeface="Arial" panose="020B0604020202020204" pitchFamily="34" charset="0"/>
                <a:ea typeface="宋体" panose="02010600030101010101" pitchFamily="2" charset="-122"/>
                <a:sym typeface="Symbol" panose="05050102010706020507" pitchFamily="18" charset="2"/>
              </a:rPr>
              <a:t>stu1.num</a:t>
            </a:r>
            <a:r>
              <a:rPr lang="en-US" altLang="zh-CN">
                <a:effectLst>
                  <a:outerShdw blurRad="38100" dist="38100" dir="2700000" algn="tl">
                    <a:srgbClr val="C0C0C0"/>
                  </a:outerShdw>
                </a:effectLst>
                <a:latin typeface="Arial" panose="020B0604020202020204" pitchFamily="34" charset="0"/>
                <a:ea typeface="宋体" panose="02010600030101010101" pitchFamily="2" charset="-122"/>
                <a:sym typeface="Symbol" panose="05050102010706020507" pitchFamily="18" charset="2"/>
              </a:rPr>
              <a:t>=101</a:t>
            </a:r>
            <a:r>
              <a:rPr lang="en-US" altLang="zh-CN">
                <a:solidFill>
                  <a:srgbClr val="3333FF"/>
                </a:solidFill>
                <a:effectLst>
                  <a:outerShdw blurRad="38100" dist="38100" dir="2700000" algn="tl">
                    <a:srgbClr val="C0C0C0"/>
                  </a:outerShdw>
                </a:effectLst>
                <a:latin typeface="Arial" panose="020B0604020202020204" pitchFamily="34" charset="0"/>
                <a:ea typeface="宋体" panose="02010600030101010101" pitchFamily="2" charset="-122"/>
                <a:sym typeface="Symbol" panose="05050102010706020507" pitchFamily="18" charset="2"/>
              </a:rPr>
              <a:t>;     </a:t>
            </a:r>
            <a:r>
              <a:rPr lang="en-US" altLang="zh-CN">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sym typeface="Symbol" panose="05050102010706020507" pitchFamily="18" charset="2"/>
              </a:rPr>
              <a:t>(*p).num</a:t>
            </a:r>
            <a:r>
              <a:rPr lang="en-US" altLang="zh-CN">
                <a:effectLst>
                  <a:outerShdw blurRad="38100" dist="38100" dir="2700000" algn="tl">
                    <a:srgbClr val="C0C0C0"/>
                  </a:outerShdw>
                </a:effectLst>
                <a:latin typeface="Arial" panose="020B0604020202020204" pitchFamily="34" charset="0"/>
                <a:ea typeface="宋体" panose="02010600030101010101" pitchFamily="2" charset="-122"/>
                <a:sym typeface="Symbol" panose="05050102010706020507" pitchFamily="18" charset="2"/>
              </a:rPr>
              <a:t>=101</a:t>
            </a:r>
            <a:endParaRPr lang="en-US" altLang="zh-CN">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28744" name="Text Box 72"/>
          <p:cNvSpPr txBox="1">
            <a:spLocks noChangeArrowheads="1"/>
          </p:cNvSpPr>
          <p:nvPr/>
        </p:nvSpPr>
        <p:spPr bwMode="auto">
          <a:xfrm>
            <a:off x="714375" y="928688"/>
            <a:ext cx="7594600" cy="5634037"/>
          </a:xfrm>
          <a:prstGeom prst="rect">
            <a:avLst/>
          </a:prstGeom>
          <a:solidFill>
            <a:srgbClr val="EBFFFF"/>
          </a:solidFill>
          <a:ln w="38100">
            <a:solidFill>
              <a:srgbClr val="339966"/>
            </a:solidFill>
            <a:miter lim="800000"/>
          </a:ln>
          <a:effectLst/>
        </p:spPr>
        <p:txBody>
          <a:bodyPr wrap="none" lIns="90000" tIns="46800" rIns="90000" bIns="46800" anchor="ctr">
            <a:spAutoFit/>
          </a:bodyPr>
          <a:lstStyle/>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int main()</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struct student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       long int num;</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name[20];</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char sex;</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float score;</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}stu_1,</a:t>
            </a:r>
            <a:r>
              <a:rPr lang="en-US" altLang="zh-CN">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*p</a:t>
            </a: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rPr>
              <a:t>    p=&amp;stu_1;</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stu_1.num=89101;</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strcpy(stu_1.name,"Li Lin");</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a:t>
            </a:r>
            <a:r>
              <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rPr>
              <a:t>p-&gt;sex='M';</a:t>
            </a:r>
            <a:endPar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algn="l">
              <a:defRPr/>
            </a:pPr>
            <a:r>
              <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rPr>
              <a:t>    p-&gt;score=89.5;</a:t>
            </a:r>
            <a:endPar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printf(</a:t>
            </a:r>
            <a:r>
              <a:rPr lang="en-US" altLang="zh-CN">
                <a:latin typeface="Arial" panose="020B0604020202020204" pitchFamily="34" charset="0"/>
              </a:rPr>
              <a:t>“%d %s %c %d" </a:t>
            </a:r>
            <a:endParaRPr lang="en-US" altLang="zh-CN">
              <a:latin typeface="Arial" panose="020B0604020202020204" pitchFamily="34" charset="0"/>
            </a:endParaRPr>
          </a:p>
          <a:p>
            <a:pPr algn="l">
              <a:defRPr/>
            </a:pPr>
            <a:r>
              <a:rPr lang="en-US" altLang="zh-CN">
                <a:latin typeface="Arial" panose="020B0604020202020204" pitchFamily="34" charset="0"/>
              </a:rPr>
              <a:t>                       ,</a:t>
            </a:r>
            <a:r>
              <a:rPr lang="en-US" altLang="zh-CN">
                <a:solidFill>
                  <a:srgbClr val="009900"/>
                </a:solidFill>
                <a:effectLst>
                  <a:outerShdw blurRad="38100" dist="38100" dir="2700000" algn="tl">
                    <a:srgbClr val="000000"/>
                  </a:outerShdw>
                </a:effectLst>
                <a:latin typeface="Arial" panose="020B0604020202020204" pitchFamily="34" charset="0"/>
                <a:ea typeface="宋体" panose="02010600030101010101" pitchFamily="2" charset="-122"/>
              </a:rPr>
              <a:t>(*p).num</a:t>
            </a: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a:t>
            </a:r>
            <a:r>
              <a:rPr lang="en-US" altLang="zh-CN">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p-&gt;name,</a:t>
            </a:r>
            <a:r>
              <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rPr>
              <a:t>stu_1.sex,</a:t>
            </a:r>
            <a:r>
              <a:rPr lang="en-US" altLang="zh-CN">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p-&gt;score)</a:t>
            </a: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p:txBody>
      </p:sp>
      <p:grpSp>
        <p:nvGrpSpPr>
          <p:cNvPr id="3" name="Group 68"/>
          <p:cNvGrpSpPr/>
          <p:nvPr/>
        </p:nvGrpSpPr>
        <p:grpSpPr bwMode="auto">
          <a:xfrm>
            <a:off x="1524000" y="2286000"/>
            <a:ext cx="6718300" cy="4191000"/>
            <a:chOff x="960" y="1440"/>
            <a:chExt cx="4232" cy="2640"/>
          </a:xfrm>
        </p:grpSpPr>
        <p:grpSp>
          <p:nvGrpSpPr>
            <p:cNvPr id="26637" name="Group 44"/>
            <p:cNvGrpSpPr/>
            <p:nvPr/>
          </p:nvGrpSpPr>
          <p:grpSpPr bwMode="auto">
            <a:xfrm>
              <a:off x="3168" y="1440"/>
              <a:ext cx="2024" cy="2640"/>
              <a:chOff x="3216" y="816"/>
              <a:chExt cx="2024" cy="3024"/>
            </a:xfrm>
          </p:grpSpPr>
          <p:sp>
            <p:nvSpPr>
              <p:cNvPr id="62" name="AutoShape 45"/>
              <p:cNvSpPr>
                <a:spLocks noChangeArrowheads="1"/>
              </p:cNvSpPr>
              <p:nvPr/>
            </p:nvSpPr>
            <p:spPr bwMode="auto">
              <a:xfrm>
                <a:off x="3744" y="816"/>
                <a:ext cx="960" cy="3024"/>
              </a:xfrm>
              <a:prstGeom prst="foldedCorner">
                <a:avLst>
                  <a:gd name="adj" fmla="val 12500"/>
                </a:avLst>
              </a:prstGeom>
              <a:noFill/>
              <a:ln w="38100">
                <a:solidFill>
                  <a:schemeClr val="tx1"/>
                </a:solidFill>
                <a:roun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63" name="Line 46"/>
              <p:cNvSpPr>
                <a:spLocks noChangeShapeType="1"/>
              </p:cNvSpPr>
              <p:nvPr/>
            </p:nvSpPr>
            <p:spPr bwMode="auto">
              <a:xfrm>
                <a:off x="3744" y="1104"/>
                <a:ext cx="960" cy="0"/>
              </a:xfrm>
              <a:prstGeom prst="line">
                <a:avLst/>
              </a:prstGeom>
              <a:noFill/>
              <a:ln w="3810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4" name="Line 47"/>
              <p:cNvSpPr>
                <a:spLocks noChangeShapeType="1"/>
              </p:cNvSpPr>
              <p:nvPr/>
            </p:nvSpPr>
            <p:spPr bwMode="auto">
              <a:xfrm>
                <a:off x="3744" y="1344"/>
                <a:ext cx="960" cy="0"/>
              </a:xfrm>
              <a:prstGeom prst="line">
                <a:avLst/>
              </a:prstGeom>
              <a:noFill/>
              <a:ln w="3810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5" name="Line 48"/>
              <p:cNvSpPr>
                <a:spLocks noChangeShapeType="1"/>
              </p:cNvSpPr>
              <p:nvPr/>
            </p:nvSpPr>
            <p:spPr bwMode="auto">
              <a:xfrm>
                <a:off x="3744" y="1680"/>
                <a:ext cx="960" cy="0"/>
              </a:xfrm>
              <a:prstGeom prst="line">
                <a:avLst/>
              </a:prstGeom>
              <a:noFill/>
              <a:ln w="3810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6" name="Line 49"/>
              <p:cNvSpPr>
                <a:spLocks noChangeShapeType="1"/>
              </p:cNvSpPr>
              <p:nvPr/>
            </p:nvSpPr>
            <p:spPr bwMode="auto">
              <a:xfrm>
                <a:off x="3744" y="1920"/>
                <a:ext cx="960" cy="0"/>
              </a:xfrm>
              <a:prstGeom prst="line">
                <a:avLst/>
              </a:prstGeom>
              <a:noFill/>
              <a:ln w="3810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7" name="Line 50"/>
              <p:cNvSpPr>
                <a:spLocks noChangeShapeType="1"/>
              </p:cNvSpPr>
              <p:nvPr/>
            </p:nvSpPr>
            <p:spPr bwMode="auto">
              <a:xfrm>
                <a:off x="3744" y="2160"/>
                <a:ext cx="960" cy="0"/>
              </a:xfrm>
              <a:prstGeom prst="line">
                <a:avLst/>
              </a:prstGeom>
              <a:noFill/>
              <a:ln w="3810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8" name="Text Box 51"/>
              <p:cNvSpPr txBox="1">
                <a:spLocks noChangeArrowheads="1"/>
              </p:cNvSpPr>
              <p:nvPr/>
            </p:nvSpPr>
            <p:spPr bwMode="auto">
              <a:xfrm>
                <a:off x="3984" y="1086"/>
                <a:ext cx="398" cy="285"/>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num</a:t>
                </a:r>
                <a:endParaRPr lang="en-US" altLang="zh-CN">
                  <a:latin typeface="Times New Roman" panose="02020603050405020304" charset="0"/>
                </a:endParaRPr>
              </a:p>
            </p:txBody>
          </p:sp>
          <p:sp>
            <p:nvSpPr>
              <p:cNvPr id="69" name="Text Box 52"/>
              <p:cNvSpPr txBox="1">
                <a:spLocks noChangeArrowheads="1"/>
              </p:cNvSpPr>
              <p:nvPr/>
            </p:nvSpPr>
            <p:spPr bwMode="auto">
              <a:xfrm>
                <a:off x="3954" y="1358"/>
                <a:ext cx="460" cy="286"/>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name</a:t>
                </a:r>
                <a:endParaRPr lang="en-US" altLang="zh-CN">
                  <a:latin typeface="Times New Roman" panose="02020603050405020304" charset="0"/>
                </a:endParaRPr>
              </a:p>
            </p:txBody>
          </p:sp>
          <p:sp>
            <p:nvSpPr>
              <p:cNvPr id="70" name="Text Box 53"/>
              <p:cNvSpPr txBox="1">
                <a:spLocks noChangeArrowheads="1"/>
              </p:cNvSpPr>
              <p:nvPr/>
            </p:nvSpPr>
            <p:spPr bwMode="auto">
              <a:xfrm>
                <a:off x="4020" y="1630"/>
                <a:ext cx="327" cy="284"/>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sex</a:t>
                </a:r>
                <a:endParaRPr lang="en-US" altLang="zh-CN">
                  <a:latin typeface="Times New Roman" panose="02020603050405020304" charset="0"/>
                </a:endParaRPr>
              </a:p>
            </p:txBody>
          </p:sp>
          <p:sp>
            <p:nvSpPr>
              <p:cNvPr id="71" name="Text Box 54"/>
              <p:cNvSpPr txBox="1">
                <a:spLocks noChangeArrowheads="1"/>
              </p:cNvSpPr>
              <p:nvPr/>
            </p:nvSpPr>
            <p:spPr bwMode="auto">
              <a:xfrm>
                <a:off x="4015" y="1902"/>
                <a:ext cx="336" cy="286"/>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age</a:t>
                </a:r>
                <a:endParaRPr lang="en-US" altLang="zh-CN">
                  <a:latin typeface="Times New Roman" panose="02020603050405020304" charset="0"/>
                </a:endParaRPr>
              </a:p>
            </p:txBody>
          </p:sp>
          <p:sp>
            <p:nvSpPr>
              <p:cNvPr id="72" name="Line 55"/>
              <p:cNvSpPr>
                <a:spLocks noChangeShapeType="1"/>
              </p:cNvSpPr>
              <p:nvPr/>
            </p:nvSpPr>
            <p:spPr bwMode="auto">
              <a:xfrm>
                <a:off x="3744" y="2400"/>
                <a:ext cx="960" cy="0"/>
              </a:xfrm>
              <a:prstGeom prst="line">
                <a:avLst/>
              </a:prstGeom>
              <a:noFill/>
              <a:ln w="3810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3" name="Line 56"/>
              <p:cNvSpPr>
                <a:spLocks noChangeShapeType="1"/>
              </p:cNvSpPr>
              <p:nvPr/>
            </p:nvSpPr>
            <p:spPr bwMode="auto">
              <a:xfrm>
                <a:off x="3744" y="2640"/>
                <a:ext cx="960" cy="0"/>
              </a:xfrm>
              <a:prstGeom prst="line">
                <a:avLst/>
              </a:prstGeom>
              <a:noFill/>
              <a:ln w="3810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4" name="Line 57"/>
              <p:cNvSpPr>
                <a:spLocks noChangeShapeType="1"/>
              </p:cNvSpPr>
              <p:nvPr/>
            </p:nvSpPr>
            <p:spPr bwMode="auto">
              <a:xfrm>
                <a:off x="3744" y="2880"/>
                <a:ext cx="960" cy="0"/>
              </a:xfrm>
              <a:prstGeom prst="line">
                <a:avLst/>
              </a:prstGeom>
              <a:noFill/>
              <a:ln w="3810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5" name="Line 58"/>
              <p:cNvSpPr>
                <a:spLocks noChangeShapeType="1"/>
              </p:cNvSpPr>
              <p:nvPr/>
            </p:nvSpPr>
            <p:spPr bwMode="auto">
              <a:xfrm>
                <a:off x="3744" y="3120"/>
                <a:ext cx="960" cy="0"/>
              </a:xfrm>
              <a:prstGeom prst="line">
                <a:avLst/>
              </a:prstGeom>
              <a:noFill/>
              <a:ln w="3810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6" name="AutoShape 59"/>
              <p:cNvSpPr/>
              <p:nvPr/>
            </p:nvSpPr>
            <p:spPr bwMode="auto">
              <a:xfrm>
                <a:off x="4704" y="1104"/>
                <a:ext cx="144" cy="1056"/>
              </a:xfrm>
              <a:prstGeom prst="rightBrace">
                <a:avLst>
                  <a:gd name="adj1" fmla="val 61111"/>
                  <a:gd name="adj2" fmla="val 50000"/>
                </a:avLst>
              </a:prstGeom>
              <a:noFill/>
              <a:ln w="12700">
                <a:solidFill>
                  <a:schemeClr val="tx2"/>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77" name="Text Box 60"/>
              <p:cNvSpPr txBox="1">
                <a:spLocks noChangeArrowheads="1"/>
              </p:cNvSpPr>
              <p:nvPr/>
            </p:nvSpPr>
            <p:spPr bwMode="auto">
              <a:xfrm>
                <a:off x="4940" y="1470"/>
                <a:ext cx="300" cy="286"/>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stu</a:t>
                </a:r>
                <a:endParaRPr lang="en-US" altLang="zh-CN">
                  <a:latin typeface="Times New Roman" panose="02020603050405020304" charset="0"/>
                </a:endParaRPr>
              </a:p>
            </p:txBody>
          </p:sp>
          <p:sp>
            <p:nvSpPr>
              <p:cNvPr id="78" name="Line 61"/>
              <p:cNvSpPr>
                <a:spLocks noChangeShapeType="1"/>
              </p:cNvSpPr>
              <p:nvPr/>
            </p:nvSpPr>
            <p:spPr bwMode="auto">
              <a:xfrm>
                <a:off x="3456" y="1104"/>
                <a:ext cx="288" cy="0"/>
              </a:xfrm>
              <a:prstGeom prst="line">
                <a:avLst/>
              </a:prstGeom>
              <a:noFill/>
              <a:ln w="38100">
                <a:solidFill>
                  <a:schemeClr val="tx2"/>
                </a:solidFill>
                <a:round/>
                <a:tailEnd type="triangle" w="med" len="me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9" name="Text Box 62"/>
              <p:cNvSpPr txBox="1">
                <a:spLocks noChangeArrowheads="1"/>
              </p:cNvSpPr>
              <p:nvPr/>
            </p:nvSpPr>
            <p:spPr bwMode="auto">
              <a:xfrm>
                <a:off x="3216" y="942"/>
                <a:ext cx="194" cy="286"/>
              </a:xfrm>
              <a:prstGeom prst="rect">
                <a:avLst/>
              </a:prstGeom>
              <a:noFill/>
              <a:ln w="38100">
                <a:noFill/>
                <a:miter lim="800000"/>
              </a:ln>
              <a:effectLst/>
            </p:spPr>
            <p:txBody>
              <a:bodyPr wrap="none" lIns="90000" tIns="46800" rIns="90000" bIns="46800"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en-US" altLang="zh-CN">
                    <a:solidFill>
                      <a:schemeClr val="tx2"/>
                    </a:solidFill>
                    <a:effectLst>
                      <a:outerShdw blurRad="38100" dist="38100" dir="2700000" algn="tl">
                        <a:srgbClr val="C0C0C0"/>
                      </a:outerShdw>
                    </a:effectLst>
                    <a:ea typeface="宋体" panose="02010600030101010101" pitchFamily="2" charset="-122"/>
                  </a:rPr>
                  <a:t>p</a:t>
                </a:r>
                <a:endParaRPr lang="en-US" altLang="zh-CN">
                  <a:solidFill>
                    <a:schemeClr val="tx2"/>
                  </a:solidFill>
                  <a:effectLst>
                    <a:outerShdw blurRad="38100" dist="38100" dir="2700000" algn="tl">
                      <a:srgbClr val="C0C0C0"/>
                    </a:outerShdw>
                  </a:effectLst>
                  <a:ea typeface="宋体" panose="02010600030101010101" pitchFamily="2" charset="-122"/>
                </a:endParaRPr>
              </a:p>
            </p:txBody>
          </p:sp>
        </p:grpSp>
        <p:sp>
          <p:nvSpPr>
            <p:cNvPr id="61" name="Text Box 63"/>
            <p:cNvSpPr txBox="1">
              <a:spLocks noChangeArrowheads="1"/>
            </p:cNvSpPr>
            <p:nvPr/>
          </p:nvSpPr>
          <p:spPr bwMode="auto">
            <a:xfrm>
              <a:off x="960" y="1440"/>
              <a:ext cx="2084" cy="1692"/>
            </a:xfrm>
            <a:prstGeom prst="rect">
              <a:avLst/>
            </a:prstGeom>
            <a:solidFill>
              <a:srgbClr val="EBFFFF"/>
            </a:solidFill>
            <a:ln w="38100">
              <a:solidFill>
                <a:srgbClr val="339966"/>
              </a:solidFill>
              <a:miter lim="800000"/>
            </a:ln>
            <a:effectLst/>
          </p:spPr>
          <p:txBody>
            <a:bodyPr wrap="none" lIns="90000" tIns="46800" rIns="90000" bIns="46800" anchor="ctr">
              <a:spAutoFit/>
            </a:bodyPr>
            <a:lstStyle/>
            <a:p>
              <a:pPr algn="l">
                <a:defRPr/>
              </a:pPr>
              <a:r>
                <a:rPr lang="en-US" altLang="zh-CN" dirty="0" err="1">
                  <a:latin typeface="Times New Roman" panose="02020603050405020304" charset="0"/>
                </a:rPr>
                <a:t>struct</a:t>
              </a:r>
              <a:r>
                <a:rPr lang="en-US" altLang="zh-CN" dirty="0">
                  <a:latin typeface="Times New Roman" panose="02020603050405020304" charset="0"/>
                </a:rPr>
                <a:t>  student</a:t>
              </a:r>
              <a:endParaRPr lang="en-US" altLang="zh-CN" dirty="0">
                <a:latin typeface="Times New Roman" panose="02020603050405020304" charset="0"/>
              </a:endParaRPr>
            </a:p>
            <a:p>
              <a:pPr algn="l">
                <a:defRPr/>
              </a:pPr>
              <a:r>
                <a:rPr lang="en-US" altLang="zh-CN" dirty="0">
                  <a:latin typeface="Times New Roman" panose="02020603050405020304" charset="0"/>
                </a:rPr>
                <a:t>      {     </a:t>
              </a:r>
              <a:r>
                <a:rPr lang="en-US" altLang="zh-CN" dirty="0" err="1">
                  <a:latin typeface="Times New Roman" panose="02020603050405020304" charset="0"/>
                </a:rPr>
                <a:t>int</a:t>
              </a:r>
              <a:r>
                <a:rPr lang="en-US" altLang="zh-CN" dirty="0">
                  <a:latin typeface="Times New Roman" panose="02020603050405020304" charset="0"/>
                </a:rPr>
                <a:t>  num;</a:t>
              </a:r>
              <a:endParaRPr lang="en-US" altLang="zh-CN" dirty="0">
                <a:latin typeface="Times New Roman" panose="02020603050405020304" charset="0"/>
              </a:endParaRPr>
            </a:p>
            <a:p>
              <a:pPr algn="l">
                <a:defRPr/>
              </a:pPr>
              <a:r>
                <a:rPr lang="en-US" altLang="zh-CN" dirty="0">
                  <a:latin typeface="Times New Roman" panose="02020603050405020304" charset="0"/>
                </a:rPr>
                <a:t>             char name[20];</a:t>
              </a:r>
              <a:endParaRPr lang="en-US" altLang="zh-CN" dirty="0">
                <a:latin typeface="Times New Roman" panose="02020603050405020304" charset="0"/>
              </a:endParaRPr>
            </a:p>
            <a:p>
              <a:pPr algn="l">
                <a:defRPr/>
              </a:pPr>
              <a:r>
                <a:rPr lang="en-US" altLang="zh-CN" dirty="0">
                  <a:latin typeface="Times New Roman" panose="02020603050405020304" charset="0"/>
                </a:rPr>
                <a:t>             char sex;</a:t>
              </a:r>
              <a:endParaRPr lang="en-US" altLang="zh-CN" dirty="0">
                <a:latin typeface="Times New Roman" panose="02020603050405020304" charset="0"/>
              </a:endParaRPr>
            </a:p>
            <a:p>
              <a:pPr algn="l">
                <a:defRPr/>
              </a:pPr>
              <a:r>
                <a:rPr lang="en-US" altLang="zh-CN" dirty="0">
                  <a:latin typeface="Times New Roman" panose="02020603050405020304" charset="0"/>
                </a:rPr>
                <a:t>             </a:t>
              </a:r>
              <a:r>
                <a:rPr lang="en-US" altLang="zh-CN" dirty="0" err="1">
                  <a:latin typeface="Times New Roman" panose="02020603050405020304" charset="0"/>
                </a:rPr>
                <a:t>int</a:t>
              </a:r>
              <a:r>
                <a:rPr lang="en-US" altLang="zh-CN" dirty="0">
                  <a:latin typeface="Times New Roman" panose="02020603050405020304" charset="0"/>
                </a:rPr>
                <a:t> age;</a:t>
              </a:r>
              <a:endParaRPr lang="en-US" altLang="zh-CN" dirty="0">
                <a:latin typeface="Times New Roman" panose="02020603050405020304" charset="0"/>
              </a:endParaRPr>
            </a:p>
            <a:p>
              <a:pPr algn="l">
                <a:defRPr/>
              </a:pPr>
              <a:r>
                <a:rPr lang="en-US" altLang="zh-CN" dirty="0">
                  <a:latin typeface="Times New Roman" panose="02020603050405020304" charset="0"/>
                </a:rPr>
                <a:t>      }</a:t>
              </a:r>
              <a:r>
                <a:rPr lang="en-US" altLang="zh-CN" dirty="0" err="1">
                  <a:latin typeface="Times New Roman" panose="02020603050405020304" charset="0"/>
                </a:rPr>
                <a:t>stu</a:t>
              </a:r>
              <a:r>
                <a:rPr lang="en-US" altLang="zh-CN" dirty="0">
                  <a:latin typeface="Times New Roman" panose="02020603050405020304" charset="0"/>
                </a:rPr>
                <a:t>;</a:t>
              </a:r>
              <a:endParaRPr lang="en-US" altLang="zh-CN" dirty="0">
                <a:latin typeface="Times New Roman" panose="02020603050405020304" charset="0"/>
              </a:endParaRPr>
            </a:p>
            <a:p>
              <a:pPr algn="l">
                <a:defRPr/>
              </a:pPr>
              <a:r>
                <a:rPr lang="en-US" altLang="zh-CN" dirty="0" err="1">
                  <a:latin typeface="Times New Roman" panose="02020603050405020304" charset="0"/>
                </a:rPr>
                <a:t>struct</a:t>
              </a:r>
              <a:r>
                <a:rPr lang="en-US" altLang="zh-CN" dirty="0">
                  <a:latin typeface="Times New Roman" panose="02020603050405020304" charset="0"/>
                </a:rPr>
                <a:t>  student   *p=&amp;</a:t>
              </a:r>
              <a:r>
                <a:rPr lang="en-US" altLang="zh-CN" dirty="0" err="1">
                  <a:latin typeface="Times New Roman" panose="02020603050405020304" charset="0"/>
                </a:rPr>
                <a:t>stu</a:t>
              </a:r>
              <a:r>
                <a:rPr lang="en-US" altLang="zh-CN" dirty="0">
                  <a:latin typeface="Times New Roman" panose="02020603050405020304" charset="0"/>
                </a:rPr>
                <a:t>;</a:t>
              </a:r>
              <a:endParaRPr lang="en-US" altLang="zh-CN" dirty="0">
                <a:latin typeface="Times New Roman" panose="02020603050405020304" charset="0"/>
              </a:endParaRPr>
            </a:p>
          </p:txBody>
        </p:sp>
      </p:grpSp>
      <p:sp>
        <p:nvSpPr>
          <p:cNvPr id="4" name="幻灯片编号占位符 3"/>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 calcmode="lin" valueType="num">
                                      <p:cBhvr additive="base">
                                        <p:cTn id="7" dur="500" fill="hold"/>
                                        <p:tgtEl>
                                          <p:spTgt spid="286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4">
                                            <p:txEl>
                                              <p:pRg st="1" end="1"/>
                                            </p:txEl>
                                          </p:spTgt>
                                        </p:tgtEl>
                                        <p:attrNameLst>
                                          <p:attrName>style.visibility</p:attrName>
                                        </p:attrNameLst>
                                      </p:cBhvr>
                                      <p:to>
                                        <p:strVal val="visible"/>
                                      </p:to>
                                    </p:set>
                                    <p:anim calcmode="lin" valueType="num">
                                      <p:cBhvr additive="base">
                                        <p:cTn id="13" dur="500" fill="hold"/>
                                        <p:tgtEl>
                                          <p:spTgt spid="2867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67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74">
                                            <p:txEl>
                                              <p:pRg st="2" end="2"/>
                                            </p:txEl>
                                          </p:spTgt>
                                        </p:tgtEl>
                                        <p:attrNameLst>
                                          <p:attrName>style.visibility</p:attrName>
                                        </p:attrNameLst>
                                      </p:cBhvr>
                                      <p:to>
                                        <p:strVal val="visible"/>
                                      </p:to>
                                    </p:set>
                                    <p:anim calcmode="lin" valueType="num">
                                      <p:cBhvr additive="base">
                                        <p:cTn id="19" dur="500" fill="hold"/>
                                        <p:tgtEl>
                                          <p:spTgt spid="2867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67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8684"/>
                                        </p:tgtEl>
                                        <p:attrNameLst>
                                          <p:attrName>style.visibility</p:attrName>
                                        </p:attrNameLst>
                                      </p:cBhvr>
                                      <p:to>
                                        <p:strVal val="visible"/>
                                      </p:to>
                                    </p:set>
                                    <p:animEffect transition="in" filter="box(out)">
                                      <p:cBhvr>
                                        <p:cTn id="25" dur="500"/>
                                        <p:tgtEl>
                                          <p:spTgt spid="28684"/>
                                        </p:tgtEl>
                                      </p:cBhvr>
                                    </p:animEffect>
                                  </p:childTnLst>
                                  <p:subTnLst>
                                    <p:set>
                                      <p:cBhvr override="childStyle">
                                        <p:cTn dur="1" fill="hold" display="0" masterRel="nextClick" afterEffect="1"/>
                                        <p:tgtEl>
                                          <p:spTgt spid="28684"/>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ox(out)">
                                      <p:cBhvr>
                                        <p:cTn id="30"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28683">
                                            <p:txEl>
                                              <p:pRg st="0" end="0"/>
                                            </p:txEl>
                                          </p:spTgt>
                                        </p:tgtEl>
                                        <p:attrNameLst>
                                          <p:attrName>style.visibility</p:attrName>
                                        </p:attrNameLst>
                                      </p:cBhvr>
                                      <p:to>
                                        <p:strVal val="visible"/>
                                      </p:to>
                                    </p:set>
                                    <p:animEffect transition="in" filter="box(out)">
                                      <p:cBhvr>
                                        <p:cTn id="35" dur="500"/>
                                        <p:tgtEl>
                                          <p:spTgt spid="28683">
                                            <p:txEl>
                                              <p:pRg st="0" end="0"/>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28745"/>
                                        </p:tgtEl>
                                        <p:attrNameLst>
                                          <p:attrName>style.visibility</p:attrName>
                                        </p:attrNameLst>
                                      </p:cBhvr>
                                      <p:to>
                                        <p:strVal val="visible"/>
                                      </p:to>
                                    </p:set>
                                    <p:animEffect transition="in" filter="box(out)">
                                      <p:cBhvr>
                                        <p:cTn id="40" dur="500"/>
                                        <p:tgtEl>
                                          <p:spTgt spid="28745"/>
                                        </p:tgtEl>
                                      </p:cBhvr>
                                    </p:animEffect>
                                  </p:childTnLst>
                                  <p:subTnLst>
                                    <p:set>
                                      <p:cBhvr override="childStyle">
                                        <p:cTn dur="1" fill="hold" display="0" masterRel="nextClick" afterEffect="1"/>
                                        <p:tgtEl>
                                          <p:spTgt spid="28745"/>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28746"/>
                                        </p:tgtEl>
                                        <p:attrNameLst>
                                          <p:attrName>style.visibility</p:attrName>
                                        </p:attrNameLst>
                                      </p:cBhvr>
                                      <p:to>
                                        <p:strVal val="visible"/>
                                      </p:to>
                                    </p:set>
                                    <p:animEffect transition="in" filter="box(out)">
                                      <p:cBhvr>
                                        <p:cTn id="45" dur="500"/>
                                        <p:tgtEl>
                                          <p:spTgt spid="28746"/>
                                        </p:tgtEl>
                                      </p:cBhvr>
                                    </p:animEffect>
                                  </p:childTnLst>
                                  <p:subTnLst>
                                    <p:set>
                                      <p:cBhvr override="childStyle">
                                        <p:cTn dur="1" fill="hold" display="0" masterRel="nextClick" afterEffect="1"/>
                                        <p:tgtEl>
                                          <p:spTgt spid="28746"/>
                                        </p:tgtEl>
                                        <p:attrNameLst>
                                          <p:attrName>style.visibility</p:attrName>
                                        </p:attrNameLst>
                                      </p:cBhvr>
                                      <p:to>
                                        <p:strVal val="hidden"/>
                                      </p:to>
                                    </p:set>
                                    <p:audio>
                                      <p:cMediaNode>
                                        <p:cTn display="0" masterRel="sameClick">
                                          <p:stCondLst>
                                            <p:cond evt="begin" delay="0">
                                              <p:tn val="43"/>
                                            </p:cond>
                                          </p:stCondLst>
                                          <p:endCondLst>
                                            <p:cond evt="onStopAudio" delay="0">
                                              <p:tgtEl>
                                                <p:sldTgt/>
                                              </p:tgtEl>
                                            </p:cond>
                                          </p:endCondLst>
                                        </p:cTn>
                                        <p:tgtEl>
                                          <p:sndTgt r:embed="rId2" name="CAMERA.WAV"/>
                                        </p:tgtEl>
                                      </p:cMediaNode>
                                    </p:audio>
                                  </p:subTnLst>
                                </p:cTn>
                              </p:par>
                            </p:childTnLst>
                          </p:cTn>
                        </p:par>
                      </p:childTnLst>
                    </p:cTn>
                  </p:par>
                  <p:par>
                    <p:cTn id="46" fill="hold">
                      <p:stCondLst>
                        <p:cond delay="indefinite"/>
                      </p:stCondLst>
                      <p:childTnLst>
                        <p:par>
                          <p:cTn id="47" fill="hold">
                            <p:stCondLst>
                              <p:cond delay="0"/>
                            </p:stCondLst>
                            <p:childTnLst>
                              <p:par>
                                <p:cTn id="48" presetID="4" presetClass="entr" presetSubtype="32"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box(out)">
                                      <p:cBhvr>
                                        <p:cTn id="50" dur="500"/>
                                        <p:tgtEl>
                                          <p:spTgt spid="2"/>
                                        </p:tgtEl>
                                      </p:cBhvr>
                                    </p:animEffect>
                                  </p:childTnLst>
                                  <p:subTnLst>
                                    <p:audio>
                                      <p:cMediaNode>
                                        <p:cTn display="0" masterRel="sameClick">
                                          <p:stCondLst>
                                            <p:cond evt="begin" delay="0">
                                              <p:tn val="48"/>
                                            </p:cond>
                                          </p:stCondLst>
                                          <p:endCondLst>
                                            <p:cond evt="onStopAudio" delay="0">
                                              <p:tgtEl>
                                                <p:sldTgt/>
                                              </p:tgtEl>
                                            </p:cond>
                                          </p:endCondLst>
                                        </p:cTn>
                                        <p:tgtEl>
                                          <p:sndTgt r:embed="rId2" name="CAMERA.WAV"/>
                                        </p:tgtEl>
                                      </p:cMediaNode>
                                    </p:audio>
                                  </p:sub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28739"/>
                                        </p:tgtEl>
                                        <p:attrNameLst>
                                          <p:attrName>style.visibility</p:attrName>
                                        </p:attrNameLst>
                                      </p:cBhvr>
                                      <p:to>
                                        <p:strVal val="visible"/>
                                      </p:to>
                                    </p:set>
                                    <p:animEffect transition="in" filter="box(out)">
                                      <p:cBhvr>
                                        <p:cTn id="55" dur="500"/>
                                        <p:tgtEl>
                                          <p:spTgt spid="28739"/>
                                        </p:tgtEl>
                                      </p:cBhvr>
                                    </p:animEffect>
                                  </p:childTnLst>
                                  <p:subTnLst>
                                    <p:set>
                                      <p:cBhvr override="childStyle">
                                        <p:cTn dur="1" fill="hold" display="0" masterRel="nextClick" afterEffect="1"/>
                                        <p:tgtEl>
                                          <p:spTgt spid="28739"/>
                                        </p:tgtEl>
                                        <p:attrNameLst>
                                          <p:attrName>style.visibility</p:attrName>
                                        </p:attrNameLst>
                                      </p:cBhvr>
                                      <p:to>
                                        <p:strVal val="hidden"/>
                                      </p:to>
                                    </p:se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28743">
                                            <p:txEl>
                                              <p:pRg st="0" end="0"/>
                                            </p:txEl>
                                          </p:spTgt>
                                        </p:tgtEl>
                                        <p:attrNameLst>
                                          <p:attrName>style.visibility</p:attrName>
                                        </p:attrNameLst>
                                      </p:cBhvr>
                                      <p:to>
                                        <p:strVal val="visible"/>
                                      </p:to>
                                    </p:set>
                                    <p:animEffect transition="in" filter="box(out)">
                                      <p:cBhvr>
                                        <p:cTn id="60" dur="500"/>
                                        <p:tgtEl>
                                          <p:spTgt spid="28743">
                                            <p:txEl>
                                              <p:pRg st="0" end="0"/>
                                            </p:txEl>
                                          </p:spTgt>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28744"/>
                                        </p:tgtEl>
                                        <p:attrNameLst>
                                          <p:attrName>style.visibility</p:attrName>
                                        </p:attrNameLst>
                                      </p:cBhvr>
                                      <p:to>
                                        <p:strVal val="visible"/>
                                      </p:to>
                                    </p:set>
                                    <p:animEffect transition="in" filter="box(out)">
                                      <p:cBhvr>
                                        <p:cTn id="65" dur="500"/>
                                        <p:tgtEl>
                                          <p:spTgt spid="28744"/>
                                        </p:tgtEl>
                                      </p:cBhvr>
                                    </p:animEffect>
                                  </p:childTnLst>
                                  <p:subTnLst>
                                    <p:set>
                                      <p:cBhvr override="childStyle">
                                        <p:cTn dur="1" fill="hold" display="0" masterRel="nextClick" afterEffect="1"/>
                                        <p:tgtEl>
                                          <p:spTgt spid="28744"/>
                                        </p:tgtEl>
                                        <p:attrNameLst>
                                          <p:attrName>style.visibility</p:attrName>
                                        </p:attrNameLst>
                                      </p:cBhvr>
                                      <p:to>
                                        <p:strVal val="hidden"/>
                                      </p:to>
                                    </p:se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ldLvl="5" autoUpdateAnimBg="0" build="p"/>
      <p:bldP spid="28683" grpId="0" bldLvl="5" autoUpdateAnimBg="0" build="p"/>
      <p:bldP spid="28684" grpId="0" animBg="1" autoUpdateAnimBg="0"/>
      <p:bldP spid="28739" grpId="0" animBg="1" autoUpdateAnimBg="0"/>
      <p:bldP spid="28743" grpId="0" autoUpdateAnimBg="0" build="p"/>
      <p:bldP spid="28745" grpId="0" animBg="1" autoUpdateAnimBg="0"/>
      <p:bldP spid="28746" grpId="0" animBg="1" autoUpdateAnimBg="0"/>
      <p:bldP spid="28744"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a:xfrm>
            <a:off x="0" y="228600"/>
            <a:ext cx="8601075" cy="503238"/>
          </a:xfrm>
        </p:spPr>
        <p:txBody>
          <a:bodyPr/>
          <a:lstStyle/>
          <a:p>
            <a:pPr lvl="1" eaLnBrk="1"/>
            <a:r>
              <a:rPr lang="zh-CN" altLang="en-US">
                <a:ea typeface="宋体" panose="02010600030101010101" pitchFamily="2" charset="-122"/>
              </a:rPr>
              <a:t>指向结构体数组的指针</a:t>
            </a:r>
            <a:endParaRPr lang="zh-CN" altLang="en-US">
              <a:ea typeface="宋体" panose="02010600030101010101" pitchFamily="2" charset="-122"/>
            </a:endParaRPr>
          </a:p>
        </p:txBody>
      </p:sp>
      <p:sp>
        <p:nvSpPr>
          <p:cNvPr id="29705" name="Text Box 9"/>
          <p:cNvSpPr txBox="1">
            <a:spLocks noChangeArrowheads="1"/>
          </p:cNvSpPr>
          <p:nvPr/>
        </p:nvSpPr>
        <p:spPr bwMode="auto">
          <a:xfrm>
            <a:off x="228600" y="788988"/>
            <a:ext cx="3706813" cy="457200"/>
          </a:xfrm>
          <a:prstGeom prst="rect">
            <a:avLst/>
          </a:prstGeom>
          <a:noFill/>
          <a:ln w="9525">
            <a:noFill/>
            <a:miter lim="800000"/>
          </a:ln>
          <a:effec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zh-CN" altLang="en-US" b="1">
                <a:effectLst>
                  <a:outerShdw blurRad="38100" dist="38100" dir="2700000" algn="tl">
                    <a:srgbClr val="C0C0C0"/>
                  </a:outerShdw>
                </a:effectLst>
                <a:ea typeface="宋体" panose="02010600030101010101" pitchFamily="2" charset="-122"/>
              </a:rPr>
              <a:t>例  指向结构体数组的指针</a:t>
            </a:r>
            <a:endParaRPr lang="zh-CN" altLang="en-US" b="1">
              <a:effectLst>
                <a:outerShdw blurRad="38100" dist="38100" dir="2700000" algn="tl">
                  <a:srgbClr val="C0C0C0"/>
                </a:outerShdw>
              </a:effectLst>
              <a:ea typeface="宋体" panose="02010600030101010101" pitchFamily="2" charset="-122"/>
            </a:endParaRPr>
          </a:p>
        </p:txBody>
      </p:sp>
      <p:sp>
        <p:nvSpPr>
          <p:cNvPr id="29707" name="Text Box 11"/>
          <p:cNvSpPr txBox="1">
            <a:spLocks noChangeArrowheads="1"/>
          </p:cNvSpPr>
          <p:nvPr/>
        </p:nvSpPr>
        <p:spPr bwMode="auto">
          <a:xfrm>
            <a:off x="319088" y="1676400"/>
            <a:ext cx="8824912" cy="4895850"/>
          </a:xfrm>
          <a:prstGeom prst="rect">
            <a:avLst/>
          </a:prstGeom>
          <a:solidFill>
            <a:srgbClr val="EBFFFF"/>
          </a:solidFill>
          <a:ln w="38100">
            <a:solidFill>
              <a:srgbClr val="339966"/>
            </a:solidFill>
            <a:miter lim="800000"/>
          </a:ln>
          <a:effectLst/>
        </p:spPr>
        <p:txBody>
          <a:bodyPr wrap="none" lIns="90000" tIns="46800" rIns="90000" bIns="46800" anchor="ctr">
            <a:spAutoFit/>
          </a:bodyPr>
          <a:lstStyle/>
          <a:p>
            <a:pPr algn="l">
              <a:defRPr/>
            </a:pPr>
            <a:r>
              <a:rPr lang="en-US" altLang="zh-CN" dirty="0" err="1">
                <a:latin typeface="Arial" panose="020B0604020202020204" pitchFamily="34" charset="0"/>
              </a:rPr>
              <a:t>struct</a:t>
            </a:r>
            <a:r>
              <a:rPr lang="en-US" altLang="zh-CN" dirty="0">
                <a:latin typeface="Arial" panose="020B0604020202020204" pitchFamily="34" charset="0"/>
              </a:rPr>
              <a:t> student</a:t>
            </a:r>
            <a:endParaRPr lang="en-US" altLang="zh-CN" dirty="0">
              <a:latin typeface="Arial" panose="020B0604020202020204" pitchFamily="34" charset="0"/>
            </a:endParaRPr>
          </a:p>
          <a:p>
            <a:pPr algn="l">
              <a:defRPr/>
            </a:pPr>
            <a:r>
              <a:rPr lang="en-US" altLang="zh-CN" dirty="0">
                <a:latin typeface="Arial" panose="020B0604020202020204" pitchFamily="34" charset="0"/>
              </a:rPr>
              <a:t>{    </a:t>
            </a:r>
            <a:r>
              <a:rPr lang="en-US" altLang="zh-CN" dirty="0" err="1">
                <a:latin typeface="Arial" panose="020B0604020202020204" pitchFamily="34" charset="0"/>
              </a:rPr>
              <a:t>int</a:t>
            </a:r>
            <a:r>
              <a:rPr lang="en-US" altLang="zh-CN" dirty="0">
                <a:latin typeface="Arial" panose="020B0604020202020204" pitchFamily="34" charset="0"/>
              </a:rPr>
              <a:t> num;</a:t>
            </a:r>
            <a:endParaRPr lang="en-US" altLang="zh-CN" dirty="0">
              <a:latin typeface="Arial" panose="020B0604020202020204" pitchFamily="34" charset="0"/>
            </a:endParaRPr>
          </a:p>
          <a:p>
            <a:pPr algn="l">
              <a:defRPr/>
            </a:pPr>
            <a:r>
              <a:rPr lang="en-US" altLang="zh-CN" dirty="0">
                <a:latin typeface="Arial" panose="020B0604020202020204" pitchFamily="34" charset="0"/>
              </a:rPr>
              <a:t>     char name[20];</a:t>
            </a:r>
            <a:endParaRPr lang="en-US" altLang="zh-CN" dirty="0">
              <a:latin typeface="Arial" panose="020B0604020202020204" pitchFamily="34" charset="0"/>
            </a:endParaRPr>
          </a:p>
          <a:p>
            <a:pPr algn="l">
              <a:defRPr/>
            </a:pPr>
            <a:r>
              <a:rPr lang="en-US" altLang="zh-CN" dirty="0">
                <a:latin typeface="Arial" panose="020B0604020202020204" pitchFamily="34" charset="0"/>
              </a:rPr>
              <a:t>     char sex;</a:t>
            </a:r>
            <a:endParaRPr lang="en-US" altLang="zh-CN" dirty="0">
              <a:latin typeface="Arial" panose="020B0604020202020204" pitchFamily="34" charset="0"/>
            </a:endParaRPr>
          </a:p>
          <a:p>
            <a:pPr algn="l">
              <a:defRPr/>
            </a:pPr>
            <a:r>
              <a:rPr lang="en-US" altLang="zh-CN" dirty="0">
                <a:latin typeface="Arial" panose="020B0604020202020204" pitchFamily="34" charset="0"/>
              </a:rPr>
              <a:t>     </a:t>
            </a:r>
            <a:r>
              <a:rPr lang="en-US" altLang="zh-CN" dirty="0" err="1">
                <a:latin typeface="Arial" panose="020B0604020202020204" pitchFamily="34" charset="0"/>
              </a:rPr>
              <a:t>int</a:t>
            </a:r>
            <a:r>
              <a:rPr lang="en-US" altLang="zh-CN" dirty="0">
                <a:latin typeface="Arial" panose="020B0604020202020204" pitchFamily="34" charset="0"/>
              </a:rPr>
              <a:t> age;</a:t>
            </a:r>
            <a:endParaRPr lang="en-US" altLang="zh-CN" dirty="0">
              <a:latin typeface="Arial" panose="020B0604020202020204" pitchFamily="34" charset="0"/>
            </a:endParaRPr>
          </a:p>
          <a:p>
            <a:pPr algn="l">
              <a:defRPr/>
            </a:pPr>
            <a:r>
              <a:rPr lang="en-US" altLang="zh-CN" dirty="0">
                <a:latin typeface="Arial" panose="020B0604020202020204" pitchFamily="34" charset="0"/>
              </a:rPr>
              <a:t>}</a:t>
            </a:r>
            <a:r>
              <a:rPr lang="en-US" altLang="zh-CN" dirty="0" err="1">
                <a:latin typeface="Arial" panose="020B0604020202020204" pitchFamily="34" charset="0"/>
              </a:rPr>
              <a:t>stu</a:t>
            </a:r>
            <a:r>
              <a:rPr lang="en-US" altLang="zh-CN" dirty="0">
                <a:latin typeface="Arial" panose="020B0604020202020204" pitchFamily="34" charset="0"/>
              </a:rPr>
              <a:t>[3]={{10101,"Li Lin",'M',18},</a:t>
            </a:r>
            <a:endParaRPr lang="en-US" altLang="zh-CN" dirty="0">
              <a:latin typeface="Arial" panose="020B0604020202020204" pitchFamily="34" charset="0"/>
            </a:endParaRPr>
          </a:p>
          <a:p>
            <a:pPr algn="l">
              <a:defRPr/>
            </a:pPr>
            <a:r>
              <a:rPr lang="en-US" altLang="zh-CN" dirty="0">
                <a:latin typeface="Arial" panose="020B0604020202020204" pitchFamily="34" charset="0"/>
              </a:rPr>
              <a:t>               {10102,"Zhang Fun",'M',19},</a:t>
            </a:r>
            <a:endParaRPr lang="en-US" altLang="zh-CN" dirty="0">
              <a:latin typeface="Arial" panose="020B0604020202020204" pitchFamily="34" charset="0"/>
            </a:endParaRPr>
          </a:p>
          <a:p>
            <a:pPr algn="l">
              <a:defRPr/>
            </a:pPr>
            <a:r>
              <a:rPr lang="en-US" altLang="zh-CN" dirty="0">
                <a:latin typeface="Arial" panose="020B0604020202020204" pitchFamily="34" charset="0"/>
              </a:rPr>
              <a:t>	   {10104,"Wang Min",'F',20}};</a:t>
            </a:r>
            <a:endParaRPr lang="en-US" altLang="zh-CN" dirty="0">
              <a:latin typeface="Arial" panose="020B0604020202020204" pitchFamily="34" charset="0"/>
            </a:endParaRPr>
          </a:p>
          <a:p>
            <a:pPr algn="l">
              <a:defRPr/>
            </a:pPr>
            <a:r>
              <a:rPr lang="en-US" altLang="zh-CN">
                <a:latin typeface="Arial" panose="020B0604020202020204" pitchFamily="34" charset="0"/>
              </a:rPr>
              <a:t>int </a:t>
            </a:r>
            <a:r>
              <a:rPr lang="en-US" altLang="zh-CN" dirty="0">
                <a:latin typeface="Arial" panose="020B0604020202020204" pitchFamily="34" charset="0"/>
              </a:rPr>
              <a:t>main()</a:t>
            </a:r>
            <a:endParaRPr lang="en-US" altLang="zh-CN" dirty="0">
              <a:latin typeface="Arial" panose="020B0604020202020204" pitchFamily="34" charset="0"/>
            </a:endParaRPr>
          </a:p>
          <a:p>
            <a:pPr algn="l">
              <a:defRPr/>
            </a:pPr>
            <a:r>
              <a:rPr lang="en-US" altLang="zh-CN" dirty="0">
                <a:latin typeface="Arial" panose="020B0604020202020204" pitchFamily="34" charset="0"/>
              </a:rPr>
              <a:t>{   </a:t>
            </a:r>
            <a:r>
              <a:rPr lang="en-US" altLang="zh-CN" dirty="0" err="1">
                <a:latin typeface="Arial" panose="020B0604020202020204" pitchFamily="34" charset="0"/>
              </a:rPr>
              <a:t>struct</a:t>
            </a:r>
            <a:r>
              <a:rPr lang="en-US" altLang="zh-CN" dirty="0">
                <a:latin typeface="Arial" panose="020B0604020202020204" pitchFamily="34" charset="0"/>
              </a:rPr>
              <a:t> student *p;</a:t>
            </a:r>
            <a:endParaRPr lang="en-US" altLang="zh-CN" dirty="0">
              <a:latin typeface="Arial" panose="020B0604020202020204" pitchFamily="34" charset="0"/>
            </a:endParaRPr>
          </a:p>
          <a:p>
            <a:pPr algn="l">
              <a:defRPr/>
            </a:pPr>
            <a:r>
              <a:rPr lang="en-US" altLang="zh-CN" dirty="0">
                <a:latin typeface="Arial" panose="020B0604020202020204" pitchFamily="34" charset="0"/>
              </a:rPr>
              <a:t>     for(</a:t>
            </a:r>
            <a:r>
              <a:rPr lang="en-US" altLang="zh-CN" dirty="0">
                <a:solidFill>
                  <a:schemeClr val="accent2"/>
                </a:solidFill>
                <a:latin typeface="Arial" panose="020B0604020202020204" pitchFamily="34" charset="0"/>
              </a:rPr>
              <a:t>p=</a:t>
            </a:r>
            <a:r>
              <a:rPr lang="en-US" altLang="zh-CN" dirty="0" err="1">
                <a:solidFill>
                  <a:schemeClr val="accent2"/>
                </a:solidFill>
                <a:latin typeface="Arial" panose="020B0604020202020204" pitchFamily="34" charset="0"/>
              </a:rPr>
              <a:t>stu</a:t>
            </a:r>
            <a:r>
              <a:rPr lang="en-US" altLang="zh-CN" dirty="0" err="1">
                <a:latin typeface="Arial" panose="020B0604020202020204" pitchFamily="34" charset="0"/>
              </a:rPr>
              <a:t>;p</a:t>
            </a:r>
            <a:r>
              <a:rPr lang="en-US" altLang="zh-CN" dirty="0">
                <a:latin typeface="Arial" panose="020B0604020202020204" pitchFamily="34" charset="0"/>
              </a:rPr>
              <a:t>&lt;stu+3;</a:t>
            </a:r>
            <a:r>
              <a:rPr lang="en-US" altLang="zh-CN" dirty="0">
                <a:solidFill>
                  <a:schemeClr val="accent2"/>
                </a:solidFill>
                <a:latin typeface="Arial" panose="020B0604020202020204" pitchFamily="34" charset="0"/>
              </a:rPr>
              <a:t>p++)</a:t>
            </a:r>
            <a:endParaRPr lang="en-US" altLang="zh-CN" dirty="0">
              <a:solidFill>
                <a:schemeClr val="accent2"/>
              </a:solidFill>
              <a:latin typeface="Arial" panose="020B0604020202020204" pitchFamily="34" charset="0"/>
            </a:endParaRPr>
          </a:p>
          <a:p>
            <a:pPr algn="l">
              <a:defRPr/>
            </a:pPr>
            <a:r>
              <a:rPr lang="en-US" altLang="zh-CN">
                <a:latin typeface="Arial" panose="020B0604020202020204" pitchFamily="34" charset="0"/>
              </a:rPr>
              <a:t>       </a:t>
            </a: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printf(</a:t>
            </a:r>
            <a:r>
              <a:rPr lang="en-US" altLang="zh-CN">
                <a:latin typeface="Arial" panose="020B0604020202020204" pitchFamily="34" charset="0"/>
              </a:rPr>
              <a:t>“%d %s %c %d", p-&gt;num,p-&gt;name,p-&gt;sex,p-&gt;age);</a:t>
            </a:r>
            <a:endParaRPr lang="en-US" altLang="zh-CN" dirty="0">
              <a:latin typeface="Arial" panose="020B0604020202020204" pitchFamily="34" charset="0"/>
            </a:endParaRPr>
          </a:p>
          <a:p>
            <a:pPr algn="l">
              <a:defRPr/>
            </a:pPr>
            <a:r>
              <a:rPr lang="en-US" altLang="zh-CN" dirty="0">
                <a:latin typeface="Arial" panose="020B0604020202020204" pitchFamily="34" charset="0"/>
              </a:rPr>
              <a:t>}</a:t>
            </a:r>
            <a:endParaRPr lang="en-US" altLang="zh-CN" dirty="0">
              <a:latin typeface="Arial" panose="020B0604020202020204" pitchFamily="34" charset="0"/>
            </a:endParaRPr>
          </a:p>
        </p:txBody>
      </p:sp>
      <p:grpSp>
        <p:nvGrpSpPr>
          <p:cNvPr id="2" name="Group 50"/>
          <p:cNvGrpSpPr/>
          <p:nvPr/>
        </p:nvGrpSpPr>
        <p:grpSpPr bwMode="auto">
          <a:xfrm>
            <a:off x="5580063" y="1371600"/>
            <a:ext cx="3563937" cy="4343400"/>
            <a:chOff x="3515" y="864"/>
            <a:chExt cx="2245" cy="2736"/>
          </a:xfrm>
        </p:grpSpPr>
        <p:sp>
          <p:nvSpPr>
            <p:cNvPr id="29710" name="AutoShape 14"/>
            <p:cNvSpPr>
              <a:spLocks noChangeArrowheads="1"/>
            </p:cNvSpPr>
            <p:nvPr/>
          </p:nvSpPr>
          <p:spPr bwMode="auto">
            <a:xfrm>
              <a:off x="4136" y="864"/>
              <a:ext cx="960" cy="2736"/>
            </a:xfrm>
            <a:prstGeom prst="foldedCorner">
              <a:avLst>
                <a:gd name="adj" fmla="val 12500"/>
              </a:avLst>
            </a:prstGeom>
            <a:noFill/>
            <a:ln w="38100">
              <a:solidFill>
                <a:schemeClr val="tx1"/>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9711" name="Line 15"/>
            <p:cNvSpPr>
              <a:spLocks noChangeShapeType="1"/>
            </p:cNvSpPr>
            <p:nvPr/>
          </p:nvSpPr>
          <p:spPr bwMode="auto">
            <a:xfrm>
              <a:off x="4136" y="1074"/>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9712" name="Line 16"/>
            <p:cNvSpPr>
              <a:spLocks noChangeShapeType="1"/>
            </p:cNvSpPr>
            <p:nvPr/>
          </p:nvSpPr>
          <p:spPr bwMode="auto">
            <a:xfrm>
              <a:off x="4136" y="1250"/>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9713" name="Line 17"/>
            <p:cNvSpPr>
              <a:spLocks noChangeShapeType="1"/>
            </p:cNvSpPr>
            <p:nvPr/>
          </p:nvSpPr>
          <p:spPr bwMode="auto">
            <a:xfrm>
              <a:off x="4136" y="1496"/>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9714" name="Line 18"/>
            <p:cNvSpPr>
              <a:spLocks noChangeShapeType="1"/>
            </p:cNvSpPr>
            <p:nvPr/>
          </p:nvSpPr>
          <p:spPr bwMode="auto">
            <a:xfrm>
              <a:off x="4136" y="1672"/>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9715" name="Line 19"/>
            <p:cNvSpPr>
              <a:spLocks noChangeShapeType="1"/>
            </p:cNvSpPr>
            <p:nvPr/>
          </p:nvSpPr>
          <p:spPr bwMode="auto">
            <a:xfrm>
              <a:off x="4136" y="1847"/>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9716" name="Text Box 20"/>
            <p:cNvSpPr txBox="1">
              <a:spLocks noChangeArrowheads="1"/>
            </p:cNvSpPr>
            <p:nvPr/>
          </p:nvSpPr>
          <p:spPr bwMode="auto">
            <a:xfrm>
              <a:off x="4376" y="1042"/>
              <a:ext cx="398"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num</a:t>
              </a:r>
              <a:endParaRPr lang="en-US" altLang="zh-CN">
                <a:latin typeface="Times New Roman" panose="02020603050405020304" charset="0"/>
              </a:endParaRPr>
            </a:p>
          </p:txBody>
        </p:sp>
        <p:sp>
          <p:nvSpPr>
            <p:cNvPr id="29717" name="Text Box 21"/>
            <p:cNvSpPr txBox="1">
              <a:spLocks noChangeArrowheads="1"/>
            </p:cNvSpPr>
            <p:nvPr/>
          </p:nvSpPr>
          <p:spPr bwMode="auto">
            <a:xfrm>
              <a:off x="4346" y="1241"/>
              <a:ext cx="460"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name</a:t>
              </a:r>
              <a:endParaRPr lang="en-US" altLang="zh-CN">
                <a:latin typeface="Times New Roman" panose="02020603050405020304" charset="0"/>
              </a:endParaRPr>
            </a:p>
          </p:txBody>
        </p:sp>
        <p:sp>
          <p:nvSpPr>
            <p:cNvPr id="29718" name="Text Box 22"/>
            <p:cNvSpPr txBox="1">
              <a:spLocks noChangeArrowheads="1"/>
            </p:cNvSpPr>
            <p:nvPr/>
          </p:nvSpPr>
          <p:spPr bwMode="auto">
            <a:xfrm>
              <a:off x="4412" y="1440"/>
              <a:ext cx="327"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sex</a:t>
              </a:r>
              <a:endParaRPr lang="en-US" altLang="zh-CN">
                <a:latin typeface="Times New Roman" panose="02020603050405020304" charset="0"/>
              </a:endParaRPr>
            </a:p>
          </p:txBody>
        </p:sp>
        <p:sp>
          <p:nvSpPr>
            <p:cNvPr id="29719" name="Text Box 23"/>
            <p:cNvSpPr txBox="1">
              <a:spLocks noChangeArrowheads="1"/>
            </p:cNvSpPr>
            <p:nvPr/>
          </p:nvSpPr>
          <p:spPr bwMode="auto">
            <a:xfrm>
              <a:off x="4407" y="1639"/>
              <a:ext cx="336"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age</a:t>
              </a:r>
              <a:endParaRPr lang="en-US" altLang="zh-CN">
                <a:latin typeface="Times New Roman" panose="02020603050405020304" charset="0"/>
              </a:endParaRPr>
            </a:p>
          </p:txBody>
        </p:sp>
        <p:sp>
          <p:nvSpPr>
            <p:cNvPr id="29720" name="Line 24"/>
            <p:cNvSpPr>
              <a:spLocks noChangeShapeType="1"/>
            </p:cNvSpPr>
            <p:nvPr/>
          </p:nvSpPr>
          <p:spPr bwMode="auto">
            <a:xfrm>
              <a:off x="4136" y="2023"/>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9721" name="Line 25"/>
            <p:cNvSpPr>
              <a:spLocks noChangeShapeType="1"/>
            </p:cNvSpPr>
            <p:nvPr/>
          </p:nvSpPr>
          <p:spPr bwMode="auto">
            <a:xfrm>
              <a:off x="4136" y="2232"/>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9722" name="Line 26"/>
            <p:cNvSpPr>
              <a:spLocks noChangeShapeType="1"/>
            </p:cNvSpPr>
            <p:nvPr/>
          </p:nvSpPr>
          <p:spPr bwMode="auto">
            <a:xfrm>
              <a:off x="4136" y="2393"/>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9723" name="Line 27"/>
            <p:cNvSpPr>
              <a:spLocks noChangeShapeType="1"/>
            </p:cNvSpPr>
            <p:nvPr/>
          </p:nvSpPr>
          <p:spPr bwMode="auto">
            <a:xfrm>
              <a:off x="4136" y="2550"/>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9724" name="AutoShape 28"/>
            <p:cNvSpPr/>
            <p:nvPr/>
          </p:nvSpPr>
          <p:spPr bwMode="auto">
            <a:xfrm>
              <a:off x="5096" y="1074"/>
              <a:ext cx="144" cy="773"/>
            </a:xfrm>
            <a:prstGeom prst="rightBrace">
              <a:avLst>
                <a:gd name="adj1" fmla="val 44734"/>
                <a:gd name="adj2" fmla="val 50000"/>
              </a:avLst>
            </a:prstGeom>
            <a:noFill/>
            <a:ln w="12700">
              <a:solidFill>
                <a:schemeClr val="tx2"/>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9725" name="Text Box 29"/>
            <p:cNvSpPr txBox="1">
              <a:spLocks noChangeArrowheads="1"/>
            </p:cNvSpPr>
            <p:nvPr/>
          </p:nvSpPr>
          <p:spPr bwMode="auto">
            <a:xfrm>
              <a:off x="5240" y="1323"/>
              <a:ext cx="486"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stu[0]</a:t>
              </a:r>
              <a:endParaRPr lang="en-US" altLang="zh-CN">
                <a:latin typeface="Times New Roman" panose="02020603050405020304" charset="0"/>
              </a:endParaRPr>
            </a:p>
          </p:txBody>
        </p:sp>
        <p:sp>
          <p:nvSpPr>
            <p:cNvPr id="29726" name="Line 30"/>
            <p:cNvSpPr>
              <a:spLocks noChangeShapeType="1"/>
            </p:cNvSpPr>
            <p:nvPr/>
          </p:nvSpPr>
          <p:spPr bwMode="auto">
            <a:xfrm>
              <a:off x="3848" y="1075"/>
              <a:ext cx="288" cy="0"/>
            </a:xfrm>
            <a:prstGeom prst="line">
              <a:avLst/>
            </a:prstGeom>
            <a:noFill/>
            <a:ln w="38100">
              <a:solidFill>
                <a:srgbClr val="FF0000"/>
              </a:solidFill>
              <a:round/>
              <a:tailEnd type="triangle" w="med" len="me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9727" name="Text Box 31"/>
            <p:cNvSpPr txBox="1">
              <a:spLocks noChangeArrowheads="1"/>
            </p:cNvSpPr>
            <p:nvPr/>
          </p:nvSpPr>
          <p:spPr bwMode="auto">
            <a:xfrm>
              <a:off x="3608" y="937"/>
              <a:ext cx="194" cy="250"/>
            </a:xfrm>
            <a:prstGeom prst="rect">
              <a:avLst/>
            </a:prstGeom>
            <a:noFill/>
            <a:ln w="38100">
              <a:noFill/>
              <a:miter lim="800000"/>
            </a:ln>
            <a:effectLst/>
          </p:spPr>
          <p:txBody>
            <a:bodyPr wrap="none" lIns="90000" tIns="46800" rIns="90000" bIns="46800"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en-US" altLang="zh-CN">
                  <a:solidFill>
                    <a:schemeClr val="accent2"/>
                  </a:solidFill>
                  <a:effectLst>
                    <a:outerShdw blurRad="38100" dist="38100" dir="2700000" algn="tl">
                      <a:srgbClr val="C0C0C0"/>
                    </a:outerShdw>
                  </a:effectLst>
                  <a:ea typeface="宋体" panose="02010600030101010101" pitchFamily="2" charset="-122"/>
                </a:rPr>
                <a:t>p</a:t>
              </a:r>
              <a:endParaRPr lang="en-US" altLang="zh-CN">
                <a:solidFill>
                  <a:schemeClr val="accent2"/>
                </a:solidFill>
                <a:effectLst>
                  <a:outerShdw blurRad="38100" dist="38100" dir="2700000" algn="tl">
                    <a:srgbClr val="C0C0C0"/>
                  </a:outerShdw>
                </a:effectLst>
                <a:ea typeface="宋体" panose="02010600030101010101" pitchFamily="2" charset="-122"/>
              </a:endParaRPr>
            </a:p>
          </p:txBody>
        </p:sp>
        <p:sp>
          <p:nvSpPr>
            <p:cNvPr id="29729" name="Line 33"/>
            <p:cNvSpPr>
              <a:spLocks noChangeShapeType="1"/>
            </p:cNvSpPr>
            <p:nvPr/>
          </p:nvSpPr>
          <p:spPr bwMode="auto">
            <a:xfrm>
              <a:off x="4136" y="2748"/>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9730" name="Line 34"/>
            <p:cNvSpPr>
              <a:spLocks noChangeShapeType="1"/>
            </p:cNvSpPr>
            <p:nvPr/>
          </p:nvSpPr>
          <p:spPr bwMode="auto">
            <a:xfrm>
              <a:off x="4136" y="2956"/>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9731" name="Line 35"/>
            <p:cNvSpPr>
              <a:spLocks noChangeShapeType="1"/>
            </p:cNvSpPr>
            <p:nvPr/>
          </p:nvSpPr>
          <p:spPr bwMode="auto">
            <a:xfrm>
              <a:off x="4136" y="3117"/>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9734" name="AutoShape 38"/>
            <p:cNvSpPr/>
            <p:nvPr/>
          </p:nvSpPr>
          <p:spPr bwMode="auto">
            <a:xfrm>
              <a:off x="5096" y="1870"/>
              <a:ext cx="144" cy="684"/>
            </a:xfrm>
            <a:prstGeom prst="rightBrace">
              <a:avLst>
                <a:gd name="adj1" fmla="val 39583"/>
                <a:gd name="adj2" fmla="val 50000"/>
              </a:avLst>
            </a:prstGeom>
            <a:noFill/>
            <a:ln w="12700">
              <a:solidFill>
                <a:schemeClr val="tx2"/>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9735" name="Text Box 39"/>
            <p:cNvSpPr txBox="1">
              <a:spLocks noChangeArrowheads="1"/>
            </p:cNvSpPr>
            <p:nvPr/>
          </p:nvSpPr>
          <p:spPr bwMode="auto">
            <a:xfrm>
              <a:off x="5240" y="2075"/>
              <a:ext cx="486"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stu[1]</a:t>
              </a:r>
              <a:endParaRPr lang="en-US" altLang="zh-CN">
                <a:latin typeface="Times New Roman" panose="02020603050405020304" charset="0"/>
              </a:endParaRPr>
            </a:p>
          </p:txBody>
        </p:sp>
        <p:sp>
          <p:nvSpPr>
            <p:cNvPr id="29737" name="AutoShape 41"/>
            <p:cNvSpPr/>
            <p:nvPr/>
          </p:nvSpPr>
          <p:spPr bwMode="auto">
            <a:xfrm>
              <a:off x="5096" y="2554"/>
              <a:ext cx="156" cy="684"/>
            </a:xfrm>
            <a:prstGeom prst="rightBrace">
              <a:avLst>
                <a:gd name="adj1" fmla="val 36538"/>
                <a:gd name="adj2" fmla="val 50000"/>
              </a:avLst>
            </a:prstGeom>
            <a:noFill/>
            <a:ln w="12700">
              <a:solidFill>
                <a:schemeClr val="tx2"/>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9738" name="Text Box 42"/>
            <p:cNvSpPr txBox="1">
              <a:spLocks noChangeArrowheads="1"/>
            </p:cNvSpPr>
            <p:nvPr/>
          </p:nvSpPr>
          <p:spPr bwMode="auto">
            <a:xfrm>
              <a:off x="5274" y="2759"/>
              <a:ext cx="486"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stu[2]</a:t>
              </a:r>
              <a:endParaRPr lang="en-US" altLang="zh-CN">
                <a:latin typeface="Times New Roman" panose="02020603050405020304" charset="0"/>
              </a:endParaRPr>
            </a:p>
          </p:txBody>
        </p:sp>
        <p:sp>
          <p:nvSpPr>
            <p:cNvPr id="29739" name="Line 43"/>
            <p:cNvSpPr>
              <a:spLocks noChangeShapeType="1"/>
            </p:cNvSpPr>
            <p:nvPr/>
          </p:nvSpPr>
          <p:spPr bwMode="auto">
            <a:xfrm>
              <a:off x="4136" y="3278"/>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9743" name="Line 47"/>
            <p:cNvSpPr>
              <a:spLocks noChangeShapeType="1"/>
            </p:cNvSpPr>
            <p:nvPr/>
          </p:nvSpPr>
          <p:spPr bwMode="auto">
            <a:xfrm>
              <a:off x="3840" y="1821"/>
              <a:ext cx="288" cy="0"/>
            </a:xfrm>
            <a:prstGeom prst="line">
              <a:avLst/>
            </a:prstGeom>
            <a:noFill/>
            <a:ln w="38100">
              <a:solidFill>
                <a:srgbClr val="FF0000"/>
              </a:solidFill>
              <a:round/>
              <a:tailEnd type="triangle" w="med" len="me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29744" name="Text Box 48"/>
            <p:cNvSpPr txBox="1">
              <a:spLocks noChangeArrowheads="1"/>
            </p:cNvSpPr>
            <p:nvPr/>
          </p:nvSpPr>
          <p:spPr bwMode="auto">
            <a:xfrm>
              <a:off x="3515" y="1680"/>
              <a:ext cx="364"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solidFill>
                    <a:schemeClr val="accent2"/>
                  </a:solidFill>
                  <a:latin typeface="Times New Roman" panose="02020603050405020304" charset="0"/>
                </a:rPr>
                <a:t>p+1</a:t>
              </a:r>
              <a:endParaRPr lang="en-US" altLang="zh-CN">
                <a:solidFill>
                  <a:schemeClr val="accent2"/>
                </a:solidFill>
                <a:latin typeface="Times New Roman" panose="02020603050405020304" charset="0"/>
              </a:endParaRPr>
            </a:p>
          </p:txBody>
        </p:sp>
      </p:grpSp>
      <p:sp>
        <p:nvSpPr>
          <p:cNvPr id="3" name="幻灯片编号占位符 2"/>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 calcmode="lin" valueType="num">
                                      <p:cBhvr additive="base">
                                        <p:cTn id="7" dur="500" fill="hold"/>
                                        <p:tgtEl>
                                          <p:spTgt spid="296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705">
                                            <p:txEl>
                                              <p:pRg st="0" end="0"/>
                                            </p:txEl>
                                          </p:spTgt>
                                        </p:tgtEl>
                                        <p:attrNameLst>
                                          <p:attrName>style.visibility</p:attrName>
                                        </p:attrNameLst>
                                      </p:cBhvr>
                                      <p:to>
                                        <p:strVal val="visible"/>
                                      </p:to>
                                    </p:set>
                                    <p:anim calcmode="lin" valueType="num">
                                      <p:cBhvr additive="base">
                                        <p:cTn id="13" dur="500" fill="hold"/>
                                        <p:tgtEl>
                                          <p:spTgt spid="2970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70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29707"/>
                                        </p:tgtEl>
                                        <p:attrNameLst>
                                          <p:attrName>style.visibility</p:attrName>
                                        </p:attrNameLst>
                                      </p:cBhvr>
                                      <p:to>
                                        <p:strVal val="visible"/>
                                      </p:to>
                                    </p:set>
                                    <p:animEffect transition="in" filter="box(out)">
                                      <p:cBhvr>
                                        <p:cTn id="19" dur="500"/>
                                        <p:tgtEl>
                                          <p:spTgt spid="29707"/>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ox(out)">
                                      <p:cBhvr>
                                        <p:cTn id="24" dur="500"/>
                                        <p:tgtEl>
                                          <p:spTgt spid="2"/>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build="p"/>
      <p:bldP spid="29705" grpId="0" autoUpdateAnimBg="0" build="p"/>
      <p:bldP spid="29707"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14375" y="285750"/>
            <a:ext cx="7797800" cy="839788"/>
          </a:xfrm>
        </p:spPr>
        <p:txBody>
          <a:bodyPr/>
          <a:lstStyle/>
          <a:p>
            <a:r>
              <a:rPr lang="zh-CN" altLang="en-US"/>
              <a:t>结构体作函数参数传递</a:t>
            </a:r>
            <a:endParaRPr lang="en-US" altLang="zh-CN"/>
          </a:p>
        </p:txBody>
      </p:sp>
      <p:sp>
        <p:nvSpPr>
          <p:cNvPr id="30722" name="Rectangle 2"/>
          <p:cNvSpPr>
            <a:spLocks noGrp="1" noChangeArrowheads="1"/>
          </p:cNvSpPr>
          <p:nvPr>
            <p:ph idx="1"/>
          </p:nvPr>
        </p:nvSpPr>
        <p:spPr>
          <a:xfrm>
            <a:off x="361950" y="1409700"/>
            <a:ext cx="8443913" cy="3267075"/>
          </a:xfrm>
        </p:spPr>
        <p:txBody>
          <a:bodyPr/>
          <a:lstStyle/>
          <a:p>
            <a:pPr lvl="1" eaLnBrk="1">
              <a:lnSpc>
                <a:spcPct val="90000"/>
              </a:lnSpc>
              <a:buFont typeface="Wingdings" panose="05000000000000000000" pitchFamily="2" charset="2"/>
              <a:buNone/>
            </a:pPr>
            <a:endParaRPr lang="en-US" altLang="zh-CN">
              <a:ea typeface="宋体" panose="02010600030101010101" pitchFamily="2" charset="-122"/>
            </a:endParaRPr>
          </a:p>
          <a:p>
            <a:pPr eaLnBrk="1">
              <a:lnSpc>
                <a:spcPct val="90000"/>
              </a:lnSpc>
            </a:pPr>
            <a:r>
              <a:rPr lang="zh-CN" altLang="en-US">
                <a:ea typeface="宋体" panose="02010600030101010101" pitchFamily="2" charset="-122"/>
              </a:rPr>
              <a:t>用结构体变量作参数</a:t>
            </a:r>
            <a:r>
              <a:rPr lang="en-US" altLang="zh-CN">
                <a:ea typeface="宋体" panose="02010600030101010101" pitchFamily="2" charset="-122"/>
              </a:rPr>
              <a:t>----</a:t>
            </a:r>
            <a:r>
              <a:rPr lang="zh-CN" altLang="en-US">
                <a:solidFill>
                  <a:srgbClr val="FF0000"/>
                </a:solidFill>
                <a:ea typeface="宋体" panose="02010600030101010101" pitchFamily="2" charset="-122"/>
              </a:rPr>
              <a:t>多值传递，直观易懂</a:t>
            </a:r>
            <a:r>
              <a:rPr lang="zh-CN" altLang="en-US">
                <a:ea typeface="宋体" panose="02010600030101010101" pitchFamily="2" charset="-122"/>
              </a:rPr>
              <a:t>，效率低</a:t>
            </a:r>
            <a:endParaRPr lang="zh-CN" altLang="en-US">
              <a:ea typeface="宋体" panose="02010600030101010101" pitchFamily="2" charset="-122"/>
            </a:endParaRPr>
          </a:p>
          <a:p>
            <a:pPr eaLnBrk="1">
              <a:lnSpc>
                <a:spcPct val="90000"/>
              </a:lnSpc>
            </a:pPr>
            <a:r>
              <a:rPr lang="zh-CN" altLang="en-US">
                <a:ea typeface="宋体" panose="02010600030101010101" pitchFamily="2" charset="-122"/>
              </a:rPr>
              <a:t>用指向结构体变量的指针或数组作参数</a:t>
            </a:r>
            <a:r>
              <a:rPr lang="en-US" altLang="zh-CN">
                <a:ea typeface="宋体" panose="02010600030101010101" pitchFamily="2" charset="-122"/>
              </a:rPr>
              <a:t>----</a:t>
            </a:r>
            <a:r>
              <a:rPr lang="zh-CN" altLang="en-US">
                <a:solidFill>
                  <a:srgbClr val="FF0000"/>
                </a:solidFill>
                <a:ea typeface="宋体" panose="02010600030101010101" pitchFamily="2" charset="-122"/>
              </a:rPr>
              <a:t>开销小，效率高</a:t>
            </a:r>
            <a:endParaRPr lang="zh-CN" altLang="en-US">
              <a:solidFill>
                <a:srgbClr val="FF0000"/>
              </a:solidFill>
              <a:ea typeface="宋体" panose="02010600030101010101" pitchFamily="2" charset="-122"/>
            </a:endParaRPr>
          </a:p>
          <a:p>
            <a:pPr eaLnBrk="1">
              <a:lnSpc>
                <a:spcPct val="90000"/>
              </a:lnSpc>
            </a:pPr>
            <a:endParaRPr lang="zh-CN" altLang="en-US">
              <a:ea typeface="宋体" panose="02010600030101010101" pitchFamily="2" charset="-122"/>
            </a:endParaRPr>
          </a:p>
          <a:p>
            <a:pPr lvl="1" eaLnBrk="1">
              <a:lnSpc>
                <a:spcPct val="90000"/>
              </a:lnSpc>
            </a:pPr>
            <a:endParaRPr lang="en-US" altLang="zh-CN">
              <a:ea typeface="宋体" panose="02010600030101010101" pitchFamily="2" charset="-122"/>
            </a:endParaRPr>
          </a:p>
        </p:txBody>
      </p:sp>
      <p:sp>
        <p:nvSpPr>
          <p:cNvPr id="2" name="幻灯片编号占位符 1"/>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2">
                                            <p:txEl>
                                              <p:pRg st="1" end="1"/>
                                            </p:txEl>
                                          </p:spTgt>
                                        </p:tgtEl>
                                        <p:attrNameLst>
                                          <p:attrName>style.visibility</p:attrName>
                                        </p:attrNameLst>
                                      </p:cBhvr>
                                      <p:to>
                                        <p:strVal val="visible"/>
                                      </p:to>
                                    </p:set>
                                    <p:anim calcmode="lin" valueType="num">
                                      <p:cBhvr additive="base">
                                        <p:cTn id="7" dur="500" fill="hold"/>
                                        <p:tgtEl>
                                          <p:spTgt spid="3072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2">
                                            <p:txEl>
                                              <p:pRg st="2" end="2"/>
                                            </p:txEl>
                                          </p:spTgt>
                                        </p:tgtEl>
                                        <p:attrNameLst>
                                          <p:attrName>style.visibility</p:attrName>
                                        </p:attrNameLst>
                                      </p:cBhvr>
                                      <p:to>
                                        <p:strVal val="visible"/>
                                      </p:to>
                                    </p:set>
                                    <p:anim calcmode="lin" valueType="num">
                                      <p:cBhvr additive="base">
                                        <p:cTn id="13" dur="500" fill="hold"/>
                                        <p:tgtEl>
                                          <p:spTgt spid="30722">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ldLvl="5"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20" name="Text Box 180"/>
          <p:cNvSpPr txBox="1">
            <a:spLocks noChangeArrowheads="1"/>
          </p:cNvSpPr>
          <p:nvPr/>
        </p:nvSpPr>
        <p:spPr bwMode="auto">
          <a:xfrm>
            <a:off x="533400" y="179388"/>
            <a:ext cx="4013200" cy="457200"/>
          </a:xfrm>
          <a:prstGeom prst="rect">
            <a:avLst/>
          </a:prstGeom>
          <a:noFill/>
          <a:ln w="9525">
            <a:noFill/>
            <a:miter lim="800000"/>
          </a:ln>
          <a:effec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zh-CN" altLang="en-US" b="1">
                <a:effectLst>
                  <a:outerShdw blurRad="38100" dist="38100" dir="2700000" algn="tl">
                    <a:srgbClr val="C0C0C0"/>
                  </a:outerShdw>
                </a:effectLst>
                <a:ea typeface="宋体" panose="02010600030101010101" pitchFamily="2" charset="-122"/>
              </a:rPr>
              <a:t>例  用结构体变量作函数参数</a:t>
            </a:r>
            <a:endParaRPr lang="zh-CN" altLang="en-US" b="1">
              <a:effectLst>
                <a:outerShdw blurRad="38100" dist="38100" dir="2700000" algn="tl">
                  <a:srgbClr val="C0C0C0"/>
                </a:outerShdw>
              </a:effectLst>
              <a:ea typeface="宋体" panose="02010600030101010101" pitchFamily="2" charset="-122"/>
            </a:endParaRPr>
          </a:p>
        </p:txBody>
      </p:sp>
      <p:sp>
        <p:nvSpPr>
          <p:cNvPr id="61442" name="Text Box 2"/>
          <p:cNvSpPr txBox="1">
            <a:spLocks noChangeArrowheads="1"/>
          </p:cNvSpPr>
          <p:nvPr/>
        </p:nvSpPr>
        <p:spPr bwMode="auto">
          <a:xfrm>
            <a:off x="0" y="115888"/>
            <a:ext cx="7489825" cy="6742112"/>
          </a:xfrm>
          <a:prstGeom prst="rect">
            <a:avLst/>
          </a:prstGeom>
          <a:solidFill>
            <a:srgbClr val="EBFFFF"/>
          </a:solidFill>
          <a:ln w="38100">
            <a:solidFill>
              <a:srgbClr val="339966"/>
            </a:solidFill>
            <a:miter lim="800000"/>
          </a:ln>
        </p:spPr>
        <p:txBody>
          <a:bodyPr wrap="none" lIns="90000" tIns="46800" rIns="90000" bIns="46800"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a:r>
              <a:rPr lang="en-US" altLang="zh-CN">
                <a:solidFill>
                  <a:srgbClr val="CC3300"/>
                </a:solidFill>
                <a:effectLst/>
                <a:latin typeface="Arial" panose="020B0604020202020204" pitchFamily="34" charset="0"/>
                <a:ea typeface="宋体" panose="02010600030101010101" pitchFamily="2" charset="-122"/>
              </a:rPr>
              <a:t>void func(struct data);</a:t>
            </a:r>
            <a:endParaRPr lang="en-US" altLang="zh-CN">
              <a:effectLst/>
              <a:latin typeface="Arial" panose="020B0604020202020204" pitchFamily="34" charset="0"/>
              <a:ea typeface="宋体" panose="02010600030101010101" pitchFamily="2" charset="-122"/>
            </a:endParaRPr>
          </a:p>
          <a:p>
            <a:pPr algn="l"/>
            <a:r>
              <a:rPr lang="en-US" altLang="zh-CN">
                <a:solidFill>
                  <a:srgbClr val="3333FF"/>
                </a:solidFill>
                <a:effectLst/>
                <a:latin typeface="Arial" panose="020B0604020202020204" pitchFamily="34" charset="0"/>
                <a:ea typeface="宋体" panose="02010600030101010101" pitchFamily="2" charset="-122"/>
              </a:rPr>
              <a:t>struct data</a:t>
            </a:r>
            <a:endParaRPr lang="en-US" altLang="zh-CN">
              <a:solidFill>
                <a:srgbClr val="3333FF"/>
              </a:solidFill>
              <a:effectLst/>
              <a:latin typeface="Arial" panose="020B0604020202020204" pitchFamily="34" charset="0"/>
              <a:ea typeface="宋体" panose="02010600030101010101" pitchFamily="2" charset="-122"/>
            </a:endParaRPr>
          </a:p>
          <a:p>
            <a:pPr algn="l"/>
            <a:r>
              <a:rPr lang="en-US" altLang="zh-CN">
                <a:solidFill>
                  <a:srgbClr val="3333FF"/>
                </a:solidFill>
                <a:effectLst/>
                <a:latin typeface="Arial" panose="020B0604020202020204" pitchFamily="34" charset="0"/>
                <a:ea typeface="宋体" panose="02010600030101010101" pitchFamily="2" charset="-122"/>
              </a:rPr>
              <a:t>{   int a, b, c; };</a:t>
            </a:r>
            <a:endParaRPr lang="en-US" altLang="zh-CN">
              <a:solidFill>
                <a:srgbClr val="3333FF"/>
              </a:solidFill>
              <a:effectLst/>
              <a:latin typeface="Arial" panose="020B0604020202020204" pitchFamily="34" charset="0"/>
              <a:ea typeface="宋体" panose="02010600030101010101" pitchFamily="2" charset="-122"/>
            </a:endParaRPr>
          </a:p>
          <a:p>
            <a:pPr algn="l"/>
            <a:r>
              <a:rPr lang="en-US" altLang="zh-CN">
                <a:effectLst/>
                <a:latin typeface="Arial" panose="020B0604020202020204" pitchFamily="34" charset="0"/>
                <a:ea typeface="宋体" panose="02010600030101010101" pitchFamily="2" charset="-122"/>
              </a:rPr>
              <a:t>int main()</a:t>
            </a:r>
            <a:endParaRPr lang="en-US" altLang="zh-CN">
              <a:effectLst/>
              <a:latin typeface="Arial" panose="020B0604020202020204" pitchFamily="34" charset="0"/>
              <a:ea typeface="宋体" panose="02010600030101010101" pitchFamily="2" charset="-122"/>
            </a:endParaRPr>
          </a:p>
          <a:p>
            <a:pPr algn="l"/>
            <a:r>
              <a:rPr lang="en-US" altLang="zh-CN">
                <a:effectLst/>
                <a:latin typeface="Arial" panose="020B0604020202020204" pitchFamily="34" charset="0"/>
                <a:ea typeface="宋体" panose="02010600030101010101" pitchFamily="2" charset="-122"/>
              </a:rPr>
              <a:t>{   struct data arg;</a:t>
            </a:r>
            <a:endParaRPr lang="en-US" altLang="zh-CN">
              <a:effectLst/>
              <a:latin typeface="Arial" panose="020B0604020202020204" pitchFamily="34" charset="0"/>
              <a:ea typeface="宋体" panose="02010600030101010101" pitchFamily="2" charset="-122"/>
            </a:endParaRPr>
          </a:p>
          <a:p>
            <a:pPr algn="l"/>
            <a:r>
              <a:rPr lang="en-US" altLang="zh-CN">
                <a:effectLst/>
                <a:latin typeface="Arial" panose="020B0604020202020204" pitchFamily="34" charset="0"/>
                <a:ea typeface="宋体" panose="02010600030101010101" pitchFamily="2" charset="-122"/>
              </a:rPr>
              <a:t>    arg.a=27;   arg.b=3;    arg.c=arg.a+arg.b;</a:t>
            </a:r>
            <a:endParaRPr lang="en-US" altLang="zh-CN">
              <a:effectLst/>
              <a:latin typeface="Arial" panose="020B0604020202020204" pitchFamily="34" charset="0"/>
              <a:ea typeface="宋体" panose="02010600030101010101" pitchFamily="2" charset="-122"/>
            </a:endParaRPr>
          </a:p>
          <a:p>
            <a:pPr algn="l"/>
            <a:r>
              <a:rPr lang="en-US" altLang="zh-CN">
                <a:effectLst/>
                <a:latin typeface="Arial" panose="020B0604020202020204" pitchFamily="34" charset="0"/>
                <a:ea typeface="宋体" panose="02010600030101010101" pitchFamily="2" charset="-122"/>
              </a:rPr>
              <a:t>    printf(“%d%d%d”,arg.a,arg.b,arg.c);</a:t>
            </a:r>
            <a:endParaRPr lang="en-US" altLang="zh-CN">
              <a:effectLst/>
              <a:latin typeface="Arial" panose="020B0604020202020204" pitchFamily="34" charset="0"/>
              <a:ea typeface="宋体" panose="02010600030101010101" pitchFamily="2" charset="-122"/>
            </a:endParaRPr>
          </a:p>
          <a:p>
            <a:pPr algn="l"/>
            <a:r>
              <a:rPr lang="en-US" altLang="zh-CN">
                <a:effectLst/>
                <a:latin typeface="Arial" panose="020B0604020202020204" pitchFamily="34" charset="0"/>
                <a:ea typeface="宋体" panose="02010600030101010101" pitchFamily="2" charset="-122"/>
              </a:rPr>
              <a:t>    printf("Call Func()....\n");</a:t>
            </a:r>
            <a:endParaRPr lang="en-US" altLang="zh-CN">
              <a:effectLst/>
              <a:latin typeface="Arial" panose="020B0604020202020204" pitchFamily="34" charset="0"/>
              <a:ea typeface="宋体" panose="02010600030101010101" pitchFamily="2" charset="-122"/>
            </a:endParaRPr>
          </a:p>
          <a:p>
            <a:pPr algn="l"/>
            <a:r>
              <a:rPr lang="en-US" altLang="zh-CN">
                <a:effectLst/>
                <a:latin typeface="Arial" panose="020B0604020202020204" pitchFamily="34" charset="0"/>
                <a:ea typeface="宋体" panose="02010600030101010101" pitchFamily="2" charset="-122"/>
              </a:rPr>
              <a:t>    </a:t>
            </a:r>
            <a:r>
              <a:rPr lang="en-US" altLang="zh-CN">
                <a:solidFill>
                  <a:srgbClr val="FF0000"/>
                </a:solidFill>
                <a:effectLst/>
                <a:latin typeface="Arial" panose="020B0604020202020204" pitchFamily="34" charset="0"/>
                <a:ea typeface="宋体" panose="02010600030101010101" pitchFamily="2" charset="-122"/>
              </a:rPr>
              <a:t>func(arg);</a:t>
            </a:r>
            <a:endParaRPr lang="en-US" altLang="zh-CN">
              <a:effectLst/>
              <a:latin typeface="Arial" panose="020B0604020202020204" pitchFamily="34" charset="0"/>
              <a:ea typeface="宋体" panose="02010600030101010101" pitchFamily="2" charset="-122"/>
            </a:endParaRPr>
          </a:p>
          <a:p>
            <a:pPr algn="l"/>
            <a:r>
              <a:rPr lang="en-US" altLang="zh-CN">
                <a:effectLst/>
                <a:latin typeface="Arial" panose="020B0604020202020204" pitchFamily="34" charset="0"/>
                <a:ea typeface="宋体" panose="02010600030101010101" pitchFamily="2" charset="-122"/>
              </a:rPr>
              <a:t>     printf(“%d%d%d”,arg.a,arg.b,arg.c);</a:t>
            </a:r>
            <a:endParaRPr lang="en-US" altLang="zh-CN">
              <a:effectLst/>
              <a:latin typeface="Arial" panose="020B0604020202020204" pitchFamily="34" charset="0"/>
              <a:ea typeface="宋体" panose="02010600030101010101" pitchFamily="2" charset="-122"/>
            </a:endParaRPr>
          </a:p>
          <a:p>
            <a:pPr algn="l"/>
            <a:r>
              <a:rPr lang="en-US" altLang="zh-CN">
                <a:effectLst/>
                <a:latin typeface="Arial" panose="020B0604020202020204" pitchFamily="34" charset="0"/>
                <a:ea typeface="宋体" panose="02010600030101010101" pitchFamily="2" charset="-122"/>
              </a:rPr>
              <a:t>}</a:t>
            </a:r>
            <a:endParaRPr lang="en-US" altLang="zh-CN">
              <a:effectLst/>
              <a:latin typeface="Arial" panose="020B0604020202020204" pitchFamily="34" charset="0"/>
              <a:ea typeface="宋体" panose="02010600030101010101" pitchFamily="2" charset="-122"/>
            </a:endParaRPr>
          </a:p>
          <a:p>
            <a:pPr algn="l"/>
            <a:r>
              <a:rPr lang="en-US" altLang="zh-CN">
                <a:solidFill>
                  <a:srgbClr val="FF0000"/>
                </a:solidFill>
                <a:effectLst/>
                <a:latin typeface="Arial" panose="020B0604020202020204" pitchFamily="34" charset="0"/>
                <a:ea typeface="宋体" panose="02010600030101010101" pitchFamily="2" charset="-122"/>
              </a:rPr>
              <a:t>void func(struct data parm)</a:t>
            </a:r>
            <a:endParaRPr lang="en-US" altLang="zh-CN">
              <a:effectLst/>
              <a:latin typeface="Arial" panose="020B0604020202020204" pitchFamily="34" charset="0"/>
              <a:ea typeface="宋体" panose="02010600030101010101" pitchFamily="2" charset="-122"/>
            </a:endParaRPr>
          </a:p>
          <a:p>
            <a:pPr algn="l"/>
            <a:r>
              <a:rPr lang="en-US" altLang="zh-CN">
                <a:effectLst/>
                <a:latin typeface="Arial" panose="020B0604020202020204" pitchFamily="34" charset="0"/>
                <a:ea typeface="宋体" panose="02010600030101010101" pitchFamily="2" charset="-122"/>
              </a:rPr>
              <a:t>{printf(“%d%d%d”,parm.a,parm.b,parm.c);</a:t>
            </a:r>
            <a:endParaRPr lang="en-US" altLang="zh-CN">
              <a:effectLst/>
              <a:latin typeface="Arial" panose="020B0604020202020204" pitchFamily="34" charset="0"/>
              <a:ea typeface="宋体" panose="02010600030101010101" pitchFamily="2" charset="-122"/>
            </a:endParaRPr>
          </a:p>
          <a:p>
            <a:pPr algn="l"/>
            <a:r>
              <a:rPr lang="en-US" altLang="zh-CN">
                <a:effectLst/>
                <a:latin typeface="Arial" panose="020B0604020202020204" pitchFamily="34" charset="0"/>
                <a:ea typeface="宋体" panose="02010600030101010101" pitchFamily="2" charset="-122"/>
              </a:rPr>
              <a:t>printf("Process...\n");</a:t>
            </a:r>
            <a:endParaRPr lang="en-US" altLang="zh-CN">
              <a:effectLst/>
              <a:latin typeface="Arial" panose="020B0604020202020204" pitchFamily="34" charset="0"/>
              <a:ea typeface="宋体" panose="02010600030101010101" pitchFamily="2" charset="-122"/>
            </a:endParaRPr>
          </a:p>
          <a:p>
            <a:pPr algn="l"/>
            <a:r>
              <a:rPr lang="en-US" altLang="zh-CN">
                <a:effectLst/>
                <a:latin typeface="Arial" panose="020B0604020202020204" pitchFamily="34" charset="0"/>
                <a:ea typeface="宋体" panose="02010600030101010101" pitchFamily="2" charset="-122"/>
              </a:rPr>
              <a:t>    parm.a=18;     parm.b=5;    parm.c=parm.a*parm.b;</a:t>
            </a:r>
            <a:endParaRPr lang="en-US" altLang="zh-CN">
              <a:effectLst/>
              <a:latin typeface="Arial" panose="020B0604020202020204" pitchFamily="34" charset="0"/>
              <a:ea typeface="宋体" panose="02010600030101010101" pitchFamily="2" charset="-122"/>
            </a:endParaRPr>
          </a:p>
          <a:p>
            <a:pPr algn="l"/>
            <a:r>
              <a:rPr lang="en-US" altLang="zh-CN">
                <a:effectLst/>
                <a:latin typeface="Arial" panose="020B0604020202020204" pitchFamily="34" charset="0"/>
                <a:ea typeface="宋体" panose="02010600030101010101" pitchFamily="2" charset="-122"/>
              </a:rPr>
              <a:t> printf(“%d%d%d”,parm.a,parm.b,parm.c);</a:t>
            </a:r>
            <a:endParaRPr lang="en-US" altLang="zh-CN">
              <a:effectLst/>
              <a:latin typeface="Arial" panose="020B0604020202020204" pitchFamily="34" charset="0"/>
              <a:ea typeface="宋体" panose="02010600030101010101" pitchFamily="2" charset="-122"/>
            </a:endParaRPr>
          </a:p>
          <a:p>
            <a:pPr algn="l"/>
            <a:r>
              <a:rPr lang="en-US" altLang="zh-CN">
                <a:effectLst/>
                <a:latin typeface="Arial" panose="020B0604020202020204" pitchFamily="34" charset="0"/>
                <a:ea typeface="宋体" panose="02010600030101010101" pitchFamily="2" charset="-122"/>
              </a:rPr>
              <a:t>    printf("Return...\n");</a:t>
            </a:r>
            <a:endParaRPr lang="en-US" altLang="zh-CN">
              <a:effectLst/>
              <a:latin typeface="Arial" panose="020B0604020202020204" pitchFamily="34" charset="0"/>
              <a:ea typeface="宋体" panose="02010600030101010101" pitchFamily="2" charset="-122"/>
            </a:endParaRPr>
          </a:p>
          <a:p>
            <a:pPr algn="l"/>
            <a:r>
              <a:rPr lang="en-US" altLang="zh-CN">
                <a:effectLst/>
                <a:latin typeface="Arial" panose="020B0604020202020204" pitchFamily="34" charset="0"/>
                <a:ea typeface="宋体" panose="02010600030101010101" pitchFamily="2" charset="-122"/>
              </a:rPr>
              <a:t>}</a:t>
            </a:r>
            <a:endParaRPr lang="en-US" altLang="zh-CN">
              <a:effectLst/>
              <a:latin typeface="Arial" panose="020B0604020202020204" pitchFamily="34" charset="0"/>
              <a:ea typeface="宋体" panose="02010600030101010101" pitchFamily="2" charset="-122"/>
            </a:endParaRPr>
          </a:p>
        </p:txBody>
      </p:sp>
      <p:grpSp>
        <p:nvGrpSpPr>
          <p:cNvPr id="2" name="Group 94"/>
          <p:cNvGrpSpPr/>
          <p:nvPr/>
        </p:nvGrpSpPr>
        <p:grpSpPr bwMode="auto">
          <a:xfrm>
            <a:off x="6553200" y="457200"/>
            <a:ext cx="2301875" cy="3429000"/>
            <a:chOff x="4128" y="768"/>
            <a:chExt cx="1450" cy="2160"/>
          </a:xfrm>
        </p:grpSpPr>
        <p:grpSp>
          <p:nvGrpSpPr>
            <p:cNvPr id="29759" name="Group 95"/>
            <p:cNvGrpSpPr/>
            <p:nvPr/>
          </p:nvGrpSpPr>
          <p:grpSpPr bwMode="auto">
            <a:xfrm>
              <a:off x="5096" y="996"/>
              <a:ext cx="358" cy="416"/>
              <a:chOff x="5096" y="1074"/>
              <a:chExt cx="358" cy="558"/>
            </a:xfrm>
          </p:grpSpPr>
          <p:sp>
            <p:nvSpPr>
              <p:cNvPr id="61536" name="AutoShape 96"/>
              <p:cNvSpPr/>
              <p:nvPr/>
            </p:nvSpPr>
            <p:spPr bwMode="auto">
              <a:xfrm>
                <a:off x="5096" y="1074"/>
                <a:ext cx="88" cy="558"/>
              </a:xfrm>
              <a:prstGeom prst="rightBrace">
                <a:avLst>
                  <a:gd name="adj1" fmla="val 52841"/>
                  <a:gd name="adj2" fmla="val 50000"/>
                </a:avLst>
              </a:prstGeom>
              <a:noFill/>
              <a:ln w="12700">
                <a:solidFill>
                  <a:schemeClr val="tx2"/>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61537" name="Text Box 97"/>
              <p:cNvSpPr txBox="1">
                <a:spLocks noChangeArrowheads="1"/>
              </p:cNvSpPr>
              <p:nvPr/>
            </p:nvSpPr>
            <p:spPr bwMode="auto">
              <a:xfrm>
                <a:off x="5136" y="1159"/>
                <a:ext cx="318" cy="335"/>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arg</a:t>
                </a:r>
                <a:endParaRPr lang="en-US" altLang="zh-CN">
                  <a:latin typeface="Times New Roman" panose="02020603050405020304" charset="0"/>
                </a:endParaRPr>
              </a:p>
            </p:txBody>
          </p:sp>
        </p:grpSp>
        <p:sp>
          <p:nvSpPr>
            <p:cNvPr id="61538" name="AutoShape 98"/>
            <p:cNvSpPr>
              <a:spLocks noChangeArrowheads="1"/>
            </p:cNvSpPr>
            <p:nvPr/>
          </p:nvSpPr>
          <p:spPr bwMode="auto">
            <a:xfrm>
              <a:off x="4136" y="768"/>
              <a:ext cx="960" cy="2160"/>
            </a:xfrm>
            <a:prstGeom prst="foldedCorner">
              <a:avLst>
                <a:gd name="adj" fmla="val 12500"/>
              </a:avLst>
            </a:prstGeom>
            <a:solidFill>
              <a:schemeClr val="bg1"/>
            </a:solidFill>
            <a:ln w="38100">
              <a:solidFill>
                <a:schemeClr val="tx1"/>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61539" name="Line 99"/>
            <p:cNvSpPr>
              <a:spLocks noChangeShapeType="1"/>
            </p:cNvSpPr>
            <p:nvPr/>
          </p:nvSpPr>
          <p:spPr bwMode="auto">
            <a:xfrm>
              <a:off x="4136" y="1048"/>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540" name="Line 100"/>
            <p:cNvSpPr>
              <a:spLocks noChangeShapeType="1"/>
            </p:cNvSpPr>
            <p:nvPr/>
          </p:nvSpPr>
          <p:spPr bwMode="auto">
            <a:xfrm>
              <a:off x="4136" y="1209"/>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541" name="Line 101"/>
            <p:cNvSpPr>
              <a:spLocks noChangeShapeType="1"/>
            </p:cNvSpPr>
            <p:nvPr/>
          </p:nvSpPr>
          <p:spPr bwMode="auto">
            <a:xfrm>
              <a:off x="4128" y="1383"/>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542" name="Line 102"/>
            <p:cNvSpPr>
              <a:spLocks noChangeShapeType="1"/>
            </p:cNvSpPr>
            <p:nvPr/>
          </p:nvSpPr>
          <p:spPr bwMode="auto">
            <a:xfrm>
              <a:off x="4128" y="1559"/>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grpSp>
          <p:nvGrpSpPr>
            <p:cNvPr id="29765" name="Group 103"/>
            <p:cNvGrpSpPr/>
            <p:nvPr/>
          </p:nvGrpSpPr>
          <p:grpSpPr bwMode="auto">
            <a:xfrm>
              <a:off x="4361" y="1008"/>
              <a:ext cx="429" cy="612"/>
              <a:chOff x="4361" y="1030"/>
              <a:chExt cx="429" cy="669"/>
            </a:xfrm>
          </p:grpSpPr>
          <p:sp>
            <p:nvSpPr>
              <p:cNvPr id="61544" name="Text Box 104"/>
              <p:cNvSpPr txBox="1">
                <a:spLocks noChangeArrowheads="1"/>
              </p:cNvSpPr>
              <p:nvPr/>
            </p:nvSpPr>
            <p:spPr bwMode="auto">
              <a:xfrm>
                <a:off x="4361" y="1030"/>
                <a:ext cx="429" cy="273"/>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 :27</a:t>
                </a:r>
                <a:endParaRPr lang="en-US" altLang="zh-CN">
                  <a:latin typeface="Times New Roman" panose="02020603050405020304" charset="0"/>
                </a:endParaRPr>
              </a:p>
            </p:txBody>
          </p:sp>
          <p:sp>
            <p:nvSpPr>
              <p:cNvPr id="61545" name="Text Box 105"/>
              <p:cNvSpPr txBox="1">
                <a:spLocks noChangeArrowheads="1"/>
              </p:cNvSpPr>
              <p:nvPr/>
            </p:nvSpPr>
            <p:spPr bwMode="auto">
              <a:xfrm>
                <a:off x="4397" y="1228"/>
                <a:ext cx="358" cy="273"/>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b: 3</a:t>
                </a:r>
                <a:endParaRPr lang="en-US" altLang="zh-CN">
                  <a:latin typeface="Times New Roman" panose="02020603050405020304" charset="0"/>
                </a:endParaRPr>
              </a:p>
            </p:txBody>
          </p:sp>
          <p:sp>
            <p:nvSpPr>
              <p:cNvPr id="61546" name="Text Box 106"/>
              <p:cNvSpPr txBox="1">
                <a:spLocks noChangeArrowheads="1"/>
              </p:cNvSpPr>
              <p:nvPr/>
            </p:nvSpPr>
            <p:spPr bwMode="auto">
              <a:xfrm>
                <a:off x="4361" y="1426"/>
                <a:ext cx="429" cy="273"/>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c :30</a:t>
                </a:r>
                <a:endParaRPr lang="en-US" altLang="zh-CN">
                  <a:latin typeface="Times New Roman" panose="02020603050405020304" charset="0"/>
                </a:endParaRPr>
              </a:p>
            </p:txBody>
          </p:sp>
        </p:grpSp>
        <p:sp>
          <p:nvSpPr>
            <p:cNvPr id="61547" name="Text Box 107"/>
            <p:cNvSpPr txBox="1">
              <a:spLocks noChangeArrowheads="1"/>
            </p:cNvSpPr>
            <p:nvPr/>
          </p:nvSpPr>
          <p:spPr bwMode="auto">
            <a:xfrm>
              <a:off x="4320" y="801"/>
              <a:ext cx="539"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(main)</a:t>
              </a:r>
              <a:endParaRPr lang="en-US" altLang="zh-CN">
                <a:latin typeface="Times New Roman" panose="02020603050405020304" charset="0"/>
              </a:endParaRPr>
            </a:p>
          </p:txBody>
        </p:sp>
        <p:grpSp>
          <p:nvGrpSpPr>
            <p:cNvPr id="29767" name="Group 108"/>
            <p:cNvGrpSpPr/>
            <p:nvPr/>
          </p:nvGrpSpPr>
          <p:grpSpPr bwMode="auto">
            <a:xfrm>
              <a:off x="4128" y="1710"/>
              <a:ext cx="1450" cy="877"/>
              <a:chOff x="4128" y="1726"/>
              <a:chExt cx="1450" cy="892"/>
            </a:xfrm>
          </p:grpSpPr>
          <p:sp>
            <p:nvSpPr>
              <p:cNvPr id="61549" name="Line 109"/>
              <p:cNvSpPr>
                <a:spLocks noChangeShapeType="1"/>
              </p:cNvSpPr>
              <p:nvPr/>
            </p:nvSpPr>
            <p:spPr bwMode="auto">
              <a:xfrm>
                <a:off x="4136" y="2023"/>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550" name="Line 110"/>
              <p:cNvSpPr>
                <a:spLocks noChangeShapeType="1"/>
              </p:cNvSpPr>
              <p:nvPr/>
            </p:nvSpPr>
            <p:spPr bwMode="auto">
              <a:xfrm>
                <a:off x="4128" y="2208"/>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551" name="Line 111"/>
              <p:cNvSpPr>
                <a:spLocks noChangeShapeType="1"/>
              </p:cNvSpPr>
              <p:nvPr/>
            </p:nvSpPr>
            <p:spPr bwMode="auto">
              <a:xfrm>
                <a:off x="4136" y="2393"/>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552" name="Line 112"/>
              <p:cNvSpPr>
                <a:spLocks noChangeShapeType="1"/>
              </p:cNvSpPr>
              <p:nvPr/>
            </p:nvSpPr>
            <p:spPr bwMode="auto">
              <a:xfrm>
                <a:off x="4128" y="2592"/>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553" name="Text Box 113"/>
              <p:cNvSpPr txBox="1">
                <a:spLocks noChangeArrowheads="1"/>
              </p:cNvSpPr>
              <p:nvPr/>
            </p:nvSpPr>
            <p:spPr bwMode="auto">
              <a:xfrm>
                <a:off x="4386" y="1726"/>
                <a:ext cx="504" cy="254"/>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(func)</a:t>
                </a:r>
                <a:endParaRPr lang="en-US" altLang="zh-CN">
                  <a:latin typeface="Times New Roman" panose="02020603050405020304" charset="0"/>
                </a:endParaRPr>
              </a:p>
            </p:txBody>
          </p:sp>
          <p:sp>
            <p:nvSpPr>
              <p:cNvPr id="61554" name="AutoShape 114"/>
              <p:cNvSpPr/>
              <p:nvPr/>
            </p:nvSpPr>
            <p:spPr bwMode="auto">
              <a:xfrm>
                <a:off x="5088" y="2016"/>
                <a:ext cx="88" cy="558"/>
              </a:xfrm>
              <a:prstGeom prst="rightBrace">
                <a:avLst>
                  <a:gd name="adj1" fmla="val 52841"/>
                  <a:gd name="adj2" fmla="val 50000"/>
                </a:avLst>
              </a:prstGeom>
              <a:noFill/>
              <a:ln w="12700">
                <a:solidFill>
                  <a:schemeClr val="tx2"/>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61555" name="Text Box 115"/>
              <p:cNvSpPr txBox="1">
                <a:spLocks noChangeArrowheads="1"/>
              </p:cNvSpPr>
              <p:nvPr/>
            </p:nvSpPr>
            <p:spPr bwMode="auto">
              <a:xfrm>
                <a:off x="5136" y="2159"/>
                <a:ext cx="442"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parm</a:t>
                </a:r>
                <a:endParaRPr lang="en-US" altLang="zh-CN">
                  <a:latin typeface="Times New Roman" panose="02020603050405020304" charset="0"/>
                </a:endParaRPr>
              </a:p>
            </p:txBody>
          </p:sp>
          <p:grpSp>
            <p:nvGrpSpPr>
              <p:cNvPr id="29775" name="Group 116"/>
              <p:cNvGrpSpPr/>
              <p:nvPr/>
            </p:nvGrpSpPr>
            <p:grpSpPr bwMode="auto">
              <a:xfrm>
                <a:off x="4416" y="1966"/>
                <a:ext cx="429" cy="652"/>
                <a:chOff x="4361" y="1040"/>
                <a:chExt cx="429" cy="652"/>
              </a:xfrm>
            </p:grpSpPr>
            <p:sp>
              <p:nvSpPr>
                <p:cNvPr id="61557" name="Text Box 117"/>
                <p:cNvSpPr txBox="1">
                  <a:spLocks noChangeArrowheads="1"/>
                </p:cNvSpPr>
                <p:nvPr/>
              </p:nvSpPr>
              <p:spPr bwMode="auto">
                <a:xfrm>
                  <a:off x="4361" y="1040"/>
                  <a:ext cx="429" cy="254"/>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 :27</a:t>
                  </a:r>
                  <a:endParaRPr lang="en-US" altLang="zh-CN">
                    <a:latin typeface="Times New Roman" panose="02020603050405020304" charset="0"/>
                  </a:endParaRPr>
                </a:p>
              </p:txBody>
            </p:sp>
            <p:sp>
              <p:nvSpPr>
                <p:cNvPr id="61558" name="Text Box 118"/>
                <p:cNvSpPr txBox="1">
                  <a:spLocks noChangeArrowheads="1"/>
                </p:cNvSpPr>
                <p:nvPr/>
              </p:nvSpPr>
              <p:spPr bwMode="auto">
                <a:xfrm>
                  <a:off x="4397" y="1240"/>
                  <a:ext cx="358" cy="244"/>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b: 3</a:t>
                  </a:r>
                  <a:endParaRPr lang="en-US" altLang="zh-CN">
                    <a:latin typeface="Times New Roman" panose="02020603050405020304" charset="0"/>
                  </a:endParaRPr>
                </a:p>
              </p:txBody>
            </p:sp>
            <p:sp>
              <p:nvSpPr>
                <p:cNvPr id="61559" name="Text Box 119"/>
                <p:cNvSpPr txBox="1">
                  <a:spLocks noChangeArrowheads="1"/>
                </p:cNvSpPr>
                <p:nvPr/>
              </p:nvSpPr>
              <p:spPr bwMode="auto">
                <a:xfrm>
                  <a:off x="4361" y="1438"/>
                  <a:ext cx="429" cy="254"/>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c :30</a:t>
                  </a:r>
                  <a:endParaRPr lang="en-US" altLang="zh-CN">
                    <a:latin typeface="Times New Roman" panose="02020603050405020304" charset="0"/>
                  </a:endParaRPr>
                </a:p>
              </p:txBody>
            </p:sp>
          </p:grpSp>
        </p:grpSp>
      </p:grpSp>
      <p:grpSp>
        <p:nvGrpSpPr>
          <p:cNvPr id="7" name="Group 120"/>
          <p:cNvGrpSpPr/>
          <p:nvPr/>
        </p:nvGrpSpPr>
        <p:grpSpPr bwMode="auto">
          <a:xfrm>
            <a:off x="6375400" y="838200"/>
            <a:ext cx="203200" cy="2133600"/>
            <a:chOff x="4016" y="1152"/>
            <a:chExt cx="128" cy="1344"/>
          </a:xfrm>
        </p:grpSpPr>
        <p:sp>
          <p:nvSpPr>
            <p:cNvPr id="61561" name="Freeform 121"/>
            <p:cNvSpPr/>
            <p:nvPr/>
          </p:nvSpPr>
          <p:spPr bwMode="auto">
            <a:xfrm>
              <a:off x="4016" y="1152"/>
              <a:ext cx="112" cy="960"/>
            </a:xfrm>
            <a:custGeom>
              <a:avLst/>
              <a:gdLst/>
              <a:ahLst/>
              <a:cxnLst>
                <a:cxn ang="0">
                  <a:pos x="112" y="0"/>
                </a:cxn>
                <a:cxn ang="0">
                  <a:pos x="16" y="192"/>
                </a:cxn>
                <a:cxn ang="0">
                  <a:pos x="16" y="816"/>
                </a:cxn>
                <a:cxn ang="0">
                  <a:pos x="112" y="960"/>
                </a:cxn>
              </a:cxnLst>
              <a:rect l="0" t="0" r="r" b="b"/>
              <a:pathLst>
                <a:path w="112" h="960">
                  <a:moveTo>
                    <a:pt x="112" y="0"/>
                  </a:moveTo>
                  <a:cubicBezTo>
                    <a:pt x="72" y="28"/>
                    <a:pt x="32" y="56"/>
                    <a:pt x="16" y="192"/>
                  </a:cubicBezTo>
                  <a:cubicBezTo>
                    <a:pt x="0" y="328"/>
                    <a:pt x="0" y="688"/>
                    <a:pt x="16" y="816"/>
                  </a:cubicBezTo>
                  <a:cubicBezTo>
                    <a:pt x="32" y="944"/>
                    <a:pt x="48" y="960"/>
                    <a:pt x="112" y="960"/>
                  </a:cubicBezTo>
                </a:path>
              </a:pathLst>
            </a:custGeom>
            <a:noFill/>
            <a:ln w="38100" cap="flat" cmpd="sng">
              <a:solidFill>
                <a:srgbClr val="009900"/>
              </a:solidFill>
              <a:prstDash val="solid"/>
              <a:round/>
              <a:headEnd type="none" w="med" len="med"/>
              <a:tailEnd type="triangle" w="med" len="me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61562" name="Freeform 122"/>
            <p:cNvSpPr/>
            <p:nvPr/>
          </p:nvSpPr>
          <p:spPr bwMode="auto">
            <a:xfrm>
              <a:off x="4032" y="1344"/>
              <a:ext cx="112" cy="960"/>
            </a:xfrm>
            <a:custGeom>
              <a:avLst/>
              <a:gdLst/>
              <a:ahLst/>
              <a:cxnLst>
                <a:cxn ang="0">
                  <a:pos x="112" y="0"/>
                </a:cxn>
                <a:cxn ang="0">
                  <a:pos x="16" y="192"/>
                </a:cxn>
                <a:cxn ang="0">
                  <a:pos x="16" y="816"/>
                </a:cxn>
                <a:cxn ang="0">
                  <a:pos x="112" y="960"/>
                </a:cxn>
              </a:cxnLst>
              <a:rect l="0" t="0" r="r" b="b"/>
              <a:pathLst>
                <a:path w="112" h="960">
                  <a:moveTo>
                    <a:pt x="112" y="0"/>
                  </a:moveTo>
                  <a:cubicBezTo>
                    <a:pt x="72" y="28"/>
                    <a:pt x="32" y="56"/>
                    <a:pt x="16" y="192"/>
                  </a:cubicBezTo>
                  <a:cubicBezTo>
                    <a:pt x="0" y="328"/>
                    <a:pt x="0" y="688"/>
                    <a:pt x="16" y="816"/>
                  </a:cubicBezTo>
                  <a:cubicBezTo>
                    <a:pt x="32" y="944"/>
                    <a:pt x="48" y="960"/>
                    <a:pt x="112" y="960"/>
                  </a:cubicBezTo>
                </a:path>
              </a:pathLst>
            </a:custGeom>
            <a:noFill/>
            <a:ln w="38100" cap="flat" cmpd="sng">
              <a:solidFill>
                <a:srgbClr val="FF9900"/>
              </a:solidFill>
              <a:prstDash val="solid"/>
              <a:round/>
              <a:headEnd type="none" w="med" len="med"/>
              <a:tailEnd type="triangle" w="med" len="me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61563" name="Freeform 123"/>
            <p:cNvSpPr/>
            <p:nvPr/>
          </p:nvSpPr>
          <p:spPr bwMode="auto">
            <a:xfrm>
              <a:off x="4032" y="1536"/>
              <a:ext cx="112" cy="960"/>
            </a:xfrm>
            <a:custGeom>
              <a:avLst/>
              <a:gdLst/>
              <a:ahLst/>
              <a:cxnLst>
                <a:cxn ang="0">
                  <a:pos x="112" y="0"/>
                </a:cxn>
                <a:cxn ang="0">
                  <a:pos x="16" y="192"/>
                </a:cxn>
                <a:cxn ang="0">
                  <a:pos x="16" y="816"/>
                </a:cxn>
                <a:cxn ang="0">
                  <a:pos x="112" y="960"/>
                </a:cxn>
              </a:cxnLst>
              <a:rect l="0" t="0" r="r" b="b"/>
              <a:pathLst>
                <a:path w="112" h="960">
                  <a:moveTo>
                    <a:pt x="112" y="0"/>
                  </a:moveTo>
                  <a:cubicBezTo>
                    <a:pt x="72" y="28"/>
                    <a:pt x="32" y="56"/>
                    <a:pt x="16" y="192"/>
                  </a:cubicBezTo>
                  <a:cubicBezTo>
                    <a:pt x="0" y="328"/>
                    <a:pt x="0" y="688"/>
                    <a:pt x="16" y="816"/>
                  </a:cubicBezTo>
                  <a:cubicBezTo>
                    <a:pt x="32" y="944"/>
                    <a:pt x="48" y="960"/>
                    <a:pt x="112" y="960"/>
                  </a:cubicBezTo>
                </a:path>
              </a:pathLst>
            </a:custGeom>
            <a:noFill/>
            <a:ln w="38100" cap="flat" cmpd="sng">
              <a:solidFill>
                <a:srgbClr val="FF0000"/>
              </a:solidFill>
              <a:prstDash val="solid"/>
              <a:round/>
              <a:headEnd type="none" w="med" len="med"/>
              <a:tailEnd type="triangle" w="med" len="me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grpSp>
      <p:sp>
        <p:nvSpPr>
          <p:cNvPr id="61564" name="AutoShape 124"/>
          <p:cNvSpPr>
            <a:spLocks noChangeArrowheads="1"/>
          </p:cNvSpPr>
          <p:nvPr/>
        </p:nvSpPr>
        <p:spPr bwMode="auto">
          <a:xfrm>
            <a:off x="5181600" y="1524000"/>
            <a:ext cx="1104900" cy="996950"/>
          </a:xfrm>
          <a:prstGeom prst="irregularSeal1">
            <a:avLst/>
          </a:prstGeom>
          <a:noFill/>
          <a:ln w="38100">
            <a:solidFill>
              <a:srgbClr val="33CCCC"/>
            </a:solid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copy</a:t>
            </a:r>
            <a:endParaRPr lang="en-US" altLang="zh-CN">
              <a:latin typeface="Times New Roman" panose="02020603050405020304" charset="0"/>
            </a:endParaRPr>
          </a:p>
        </p:txBody>
      </p:sp>
      <p:grpSp>
        <p:nvGrpSpPr>
          <p:cNvPr id="8" name="Group 125"/>
          <p:cNvGrpSpPr/>
          <p:nvPr/>
        </p:nvGrpSpPr>
        <p:grpSpPr bwMode="auto">
          <a:xfrm>
            <a:off x="6553200" y="342900"/>
            <a:ext cx="2301875" cy="3810000"/>
            <a:chOff x="1584" y="912"/>
            <a:chExt cx="1450" cy="2400"/>
          </a:xfrm>
        </p:grpSpPr>
        <p:grpSp>
          <p:nvGrpSpPr>
            <p:cNvPr id="29731" name="Group 126"/>
            <p:cNvGrpSpPr/>
            <p:nvPr/>
          </p:nvGrpSpPr>
          <p:grpSpPr bwMode="auto">
            <a:xfrm>
              <a:off x="2552" y="1218"/>
              <a:ext cx="358" cy="558"/>
              <a:chOff x="5096" y="1074"/>
              <a:chExt cx="358" cy="558"/>
            </a:xfrm>
          </p:grpSpPr>
          <p:sp>
            <p:nvSpPr>
              <p:cNvPr id="61567" name="AutoShape 127"/>
              <p:cNvSpPr/>
              <p:nvPr/>
            </p:nvSpPr>
            <p:spPr bwMode="auto">
              <a:xfrm>
                <a:off x="5096" y="1074"/>
                <a:ext cx="88" cy="558"/>
              </a:xfrm>
              <a:prstGeom prst="rightBrace">
                <a:avLst>
                  <a:gd name="adj1" fmla="val 52841"/>
                  <a:gd name="adj2" fmla="val 50000"/>
                </a:avLst>
              </a:prstGeom>
              <a:noFill/>
              <a:ln w="12700">
                <a:solidFill>
                  <a:schemeClr val="tx2"/>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61568" name="Text Box 128"/>
              <p:cNvSpPr txBox="1">
                <a:spLocks noChangeArrowheads="1"/>
              </p:cNvSpPr>
              <p:nvPr/>
            </p:nvSpPr>
            <p:spPr bwMode="auto">
              <a:xfrm>
                <a:off x="5136" y="1200"/>
                <a:ext cx="318"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arg</a:t>
                </a:r>
                <a:endParaRPr lang="en-US" altLang="zh-CN">
                  <a:latin typeface="Times New Roman" panose="02020603050405020304" charset="0"/>
                </a:endParaRPr>
              </a:p>
            </p:txBody>
          </p:sp>
        </p:grpSp>
        <p:sp>
          <p:nvSpPr>
            <p:cNvPr id="61569" name="AutoShape 129"/>
            <p:cNvSpPr>
              <a:spLocks noChangeArrowheads="1"/>
            </p:cNvSpPr>
            <p:nvPr/>
          </p:nvSpPr>
          <p:spPr bwMode="auto">
            <a:xfrm>
              <a:off x="1592" y="912"/>
              <a:ext cx="960" cy="2400"/>
            </a:xfrm>
            <a:prstGeom prst="foldedCorner">
              <a:avLst>
                <a:gd name="adj" fmla="val 12500"/>
              </a:avLst>
            </a:prstGeom>
            <a:solidFill>
              <a:schemeClr val="bg1"/>
            </a:solidFill>
            <a:ln w="38100">
              <a:solidFill>
                <a:schemeClr val="tx1"/>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61570" name="Line 130"/>
            <p:cNvSpPr>
              <a:spLocks noChangeShapeType="1"/>
            </p:cNvSpPr>
            <p:nvPr/>
          </p:nvSpPr>
          <p:spPr bwMode="auto">
            <a:xfrm>
              <a:off x="1592" y="1171"/>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571" name="Line 131"/>
            <p:cNvSpPr>
              <a:spLocks noChangeShapeType="1"/>
            </p:cNvSpPr>
            <p:nvPr/>
          </p:nvSpPr>
          <p:spPr bwMode="auto">
            <a:xfrm>
              <a:off x="1592" y="1320"/>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572" name="Line 132"/>
            <p:cNvSpPr>
              <a:spLocks noChangeShapeType="1"/>
            </p:cNvSpPr>
            <p:nvPr/>
          </p:nvSpPr>
          <p:spPr bwMode="auto">
            <a:xfrm>
              <a:off x="1584" y="1481"/>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573" name="Line 133"/>
            <p:cNvSpPr>
              <a:spLocks noChangeShapeType="1"/>
            </p:cNvSpPr>
            <p:nvPr/>
          </p:nvSpPr>
          <p:spPr bwMode="auto">
            <a:xfrm>
              <a:off x="1584" y="1644"/>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grpSp>
          <p:nvGrpSpPr>
            <p:cNvPr id="29737" name="Group 134"/>
            <p:cNvGrpSpPr/>
            <p:nvPr/>
          </p:nvGrpSpPr>
          <p:grpSpPr bwMode="auto">
            <a:xfrm>
              <a:off x="1817" y="1125"/>
              <a:ext cx="429" cy="587"/>
              <a:chOff x="4361" y="1019"/>
              <a:chExt cx="429" cy="693"/>
            </a:xfrm>
          </p:grpSpPr>
          <p:sp>
            <p:nvSpPr>
              <p:cNvPr id="61575" name="Text Box 135"/>
              <p:cNvSpPr txBox="1">
                <a:spLocks noChangeArrowheads="1"/>
              </p:cNvSpPr>
              <p:nvPr/>
            </p:nvSpPr>
            <p:spPr bwMode="auto">
              <a:xfrm>
                <a:off x="4361" y="1019"/>
                <a:ext cx="429" cy="295"/>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 :27</a:t>
                </a:r>
                <a:endParaRPr lang="en-US" altLang="zh-CN">
                  <a:latin typeface="Times New Roman" panose="02020603050405020304" charset="0"/>
                </a:endParaRPr>
              </a:p>
            </p:txBody>
          </p:sp>
          <p:sp>
            <p:nvSpPr>
              <p:cNvPr id="61576" name="Text Box 136"/>
              <p:cNvSpPr txBox="1">
                <a:spLocks noChangeArrowheads="1"/>
              </p:cNvSpPr>
              <p:nvPr/>
            </p:nvSpPr>
            <p:spPr bwMode="auto">
              <a:xfrm>
                <a:off x="4397" y="1219"/>
                <a:ext cx="358" cy="295"/>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b: 3</a:t>
                </a:r>
                <a:endParaRPr lang="en-US" altLang="zh-CN">
                  <a:latin typeface="Times New Roman" panose="02020603050405020304" charset="0"/>
                </a:endParaRPr>
              </a:p>
            </p:txBody>
          </p:sp>
          <p:sp>
            <p:nvSpPr>
              <p:cNvPr id="61577" name="Text Box 137"/>
              <p:cNvSpPr txBox="1">
                <a:spLocks noChangeArrowheads="1"/>
              </p:cNvSpPr>
              <p:nvPr/>
            </p:nvSpPr>
            <p:spPr bwMode="auto">
              <a:xfrm>
                <a:off x="4361" y="1417"/>
                <a:ext cx="429" cy="295"/>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c :30</a:t>
                </a:r>
                <a:endParaRPr lang="en-US" altLang="zh-CN">
                  <a:latin typeface="Times New Roman" panose="02020603050405020304" charset="0"/>
                </a:endParaRPr>
              </a:p>
            </p:txBody>
          </p:sp>
        </p:grpSp>
        <p:sp>
          <p:nvSpPr>
            <p:cNvPr id="61578" name="Text Box 138"/>
            <p:cNvSpPr txBox="1">
              <a:spLocks noChangeArrowheads="1"/>
            </p:cNvSpPr>
            <p:nvPr/>
          </p:nvSpPr>
          <p:spPr bwMode="auto">
            <a:xfrm>
              <a:off x="1776" y="934"/>
              <a:ext cx="539"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(main)</a:t>
              </a:r>
              <a:endParaRPr lang="en-US" altLang="zh-CN">
                <a:latin typeface="Times New Roman" panose="02020603050405020304" charset="0"/>
              </a:endParaRPr>
            </a:p>
          </p:txBody>
        </p:sp>
        <p:grpSp>
          <p:nvGrpSpPr>
            <p:cNvPr id="29739" name="Group 139"/>
            <p:cNvGrpSpPr/>
            <p:nvPr/>
          </p:nvGrpSpPr>
          <p:grpSpPr bwMode="auto">
            <a:xfrm>
              <a:off x="1584" y="1920"/>
              <a:ext cx="1450" cy="888"/>
              <a:chOff x="4128" y="1728"/>
              <a:chExt cx="1450" cy="888"/>
            </a:xfrm>
          </p:grpSpPr>
          <p:sp>
            <p:nvSpPr>
              <p:cNvPr id="61580" name="Line 140"/>
              <p:cNvSpPr>
                <a:spLocks noChangeShapeType="1"/>
              </p:cNvSpPr>
              <p:nvPr/>
            </p:nvSpPr>
            <p:spPr bwMode="auto">
              <a:xfrm>
                <a:off x="4136" y="2023"/>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581" name="Line 141"/>
              <p:cNvSpPr>
                <a:spLocks noChangeShapeType="1"/>
              </p:cNvSpPr>
              <p:nvPr/>
            </p:nvSpPr>
            <p:spPr bwMode="auto">
              <a:xfrm>
                <a:off x="4128" y="2208"/>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582" name="Line 142"/>
              <p:cNvSpPr>
                <a:spLocks noChangeShapeType="1"/>
              </p:cNvSpPr>
              <p:nvPr/>
            </p:nvSpPr>
            <p:spPr bwMode="auto">
              <a:xfrm>
                <a:off x="4136" y="2393"/>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583" name="Line 143"/>
              <p:cNvSpPr>
                <a:spLocks noChangeShapeType="1"/>
              </p:cNvSpPr>
              <p:nvPr/>
            </p:nvSpPr>
            <p:spPr bwMode="auto">
              <a:xfrm>
                <a:off x="4128" y="2592"/>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584" name="Text Box 144"/>
              <p:cNvSpPr txBox="1">
                <a:spLocks noChangeArrowheads="1"/>
              </p:cNvSpPr>
              <p:nvPr/>
            </p:nvSpPr>
            <p:spPr bwMode="auto">
              <a:xfrm>
                <a:off x="4386" y="1728"/>
                <a:ext cx="504"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(func)</a:t>
                </a:r>
                <a:endParaRPr lang="en-US" altLang="zh-CN">
                  <a:latin typeface="Times New Roman" panose="02020603050405020304" charset="0"/>
                </a:endParaRPr>
              </a:p>
            </p:txBody>
          </p:sp>
          <p:sp>
            <p:nvSpPr>
              <p:cNvPr id="61585" name="AutoShape 145"/>
              <p:cNvSpPr/>
              <p:nvPr/>
            </p:nvSpPr>
            <p:spPr bwMode="auto">
              <a:xfrm>
                <a:off x="5088" y="2016"/>
                <a:ext cx="88" cy="558"/>
              </a:xfrm>
              <a:prstGeom prst="rightBrace">
                <a:avLst>
                  <a:gd name="adj1" fmla="val 52841"/>
                  <a:gd name="adj2" fmla="val 50000"/>
                </a:avLst>
              </a:prstGeom>
              <a:noFill/>
              <a:ln w="12700">
                <a:solidFill>
                  <a:schemeClr val="tx2"/>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61586" name="Text Box 146"/>
              <p:cNvSpPr txBox="1">
                <a:spLocks noChangeArrowheads="1"/>
              </p:cNvSpPr>
              <p:nvPr/>
            </p:nvSpPr>
            <p:spPr bwMode="auto">
              <a:xfrm>
                <a:off x="5136" y="2160"/>
                <a:ext cx="442"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parm</a:t>
                </a:r>
                <a:endParaRPr lang="en-US" altLang="zh-CN">
                  <a:latin typeface="Times New Roman" panose="02020603050405020304" charset="0"/>
                </a:endParaRPr>
              </a:p>
            </p:txBody>
          </p:sp>
          <p:grpSp>
            <p:nvGrpSpPr>
              <p:cNvPr id="29747" name="Group 147"/>
              <p:cNvGrpSpPr/>
              <p:nvPr/>
            </p:nvGrpSpPr>
            <p:grpSpPr bwMode="auto">
              <a:xfrm>
                <a:off x="4416" y="1968"/>
                <a:ext cx="429" cy="648"/>
                <a:chOff x="4361" y="1042"/>
                <a:chExt cx="429" cy="648"/>
              </a:xfrm>
            </p:grpSpPr>
            <p:sp>
              <p:nvSpPr>
                <p:cNvPr id="61588" name="Text Box 148"/>
                <p:cNvSpPr txBox="1">
                  <a:spLocks noChangeArrowheads="1"/>
                </p:cNvSpPr>
                <p:nvPr/>
              </p:nvSpPr>
              <p:spPr bwMode="auto">
                <a:xfrm>
                  <a:off x="4361" y="1042"/>
                  <a:ext cx="429"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effectLst>
                        <a:outerShdw blurRad="38100" dist="38100" dir="2700000" algn="tl">
                          <a:srgbClr val="C0C0C0"/>
                        </a:outerShdw>
                      </a:effectLst>
                      <a:latin typeface="Times New Roman" panose="02020603050405020304" charset="0"/>
                      <a:ea typeface="宋体" panose="02010600030101010101" pitchFamily="2" charset="-122"/>
                    </a:rPr>
                    <a:t>a :</a:t>
                  </a:r>
                  <a:r>
                    <a:rPr lang="en-US" altLang="zh-CN">
                      <a:solidFill>
                        <a:srgbClr val="FF0000"/>
                      </a:solidFill>
                      <a:effectLst>
                        <a:outerShdw blurRad="38100" dist="38100" dir="2700000" algn="tl">
                          <a:srgbClr val="C0C0C0"/>
                        </a:outerShdw>
                      </a:effectLst>
                      <a:latin typeface="Times New Roman" panose="02020603050405020304" charset="0"/>
                      <a:ea typeface="宋体" panose="02010600030101010101" pitchFamily="2" charset="-122"/>
                    </a:rPr>
                    <a:t>18</a:t>
                  </a:r>
                  <a:endParaRPr lang="en-US" altLang="zh-CN">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61589" name="Text Box 149"/>
                <p:cNvSpPr txBox="1">
                  <a:spLocks noChangeArrowheads="1"/>
                </p:cNvSpPr>
                <p:nvPr/>
              </p:nvSpPr>
              <p:spPr bwMode="auto">
                <a:xfrm>
                  <a:off x="4397" y="1241"/>
                  <a:ext cx="358"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effectLst>
                        <a:outerShdw blurRad="38100" dist="38100" dir="2700000" algn="tl">
                          <a:srgbClr val="C0C0C0"/>
                        </a:outerShdw>
                      </a:effectLst>
                      <a:latin typeface="Times New Roman" panose="02020603050405020304" charset="0"/>
                      <a:ea typeface="宋体" panose="02010600030101010101" pitchFamily="2" charset="-122"/>
                    </a:rPr>
                    <a:t>b: </a:t>
                  </a:r>
                  <a:r>
                    <a:rPr lang="en-US" altLang="zh-CN">
                      <a:solidFill>
                        <a:srgbClr val="FF0000"/>
                      </a:solidFill>
                      <a:effectLst>
                        <a:outerShdw blurRad="38100" dist="38100" dir="2700000" algn="tl">
                          <a:srgbClr val="C0C0C0"/>
                        </a:outerShdw>
                      </a:effectLst>
                      <a:latin typeface="Times New Roman" panose="02020603050405020304" charset="0"/>
                      <a:ea typeface="宋体" panose="02010600030101010101" pitchFamily="2" charset="-122"/>
                    </a:rPr>
                    <a:t>5</a:t>
                  </a:r>
                  <a:endParaRPr lang="en-US" altLang="zh-CN">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61590" name="Text Box 150"/>
                <p:cNvSpPr txBox="1">
                  <a:spLocks noChangeArrowheads="1"/>
                </p:cNvSpPr>
                <p:nvPr/>
              </p:nvSpPr>
              <p:spPr bwMode="auto">
                <a:xfrm>
                  <a:off x="4361" y="1440"/>
                  <a:ext cx="429"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effectLst>
                        <a:outerShdw blurRad="38100" dist="38100" dir="2700000" algn="tl">
                          <a:srgbClr val="C0C0C0"/>
                        </a:outerShdw>
                      </a:effectLst>
                      <a:latin typeface="Times New Roman" panose="02020603050405020304" charset="0"/>
                      <a:ea typeface="宋体" panose="02010600030101010101" pitchFamily="2" charset="-122"/>
                    </a:rPr>
                    <a:t>c :</a:t>
                  </a:r>
                  <a:r>
                    <a:rPr lang="en-US" altLang="zh-CN">
                      <a:solidFill>
                        <a:srgbClr val="FF0000"/>
                      </a:solidFill>
                      <a:effectLst>
                        <a:outerShdw blurRad="38100" dist="38100" dir="2700000" algn="tl">
                          <a:srgbClr val="C0C0C0"/>
                        </a:outerShdw>
                      </a:effectLst>
                      <a:latin typeface="Times New Roman" panose="02020603050405020304" charset="0"/>
                      <a:ea typeface="宋体" panose="02010600030101010101" pitchFamily="2" charset="-122"/>
                    </a:rPr>
                    <a:t>90</a:t>
                  </a:r>
                  <a:endParaRPr lang="en-US" altLang="zh-CN">
                    <a:effectLst>
                      <a:outerShdw blurRad="38100" dist="38100" dir="2700000" algn="tl">
                        <a:srgbClr val="C0C0C0"/>
                      </a:outerShdw>
                    </a:effectLst>
                    <a:latin typeface="Times New Roman" panose="02020603050405020304" charset="0"/>
                    <a:ea typeface="宋体" panose="02010600030101010101" pitchFamily="2" charset="-122"/>
                  </a:endParaRPr>
                </a:p>
              </p:txBody>
            </p:sp>
          </p:grpSp>
        </p:grpSp>
      </p:grpSp>
      <p:grpSp>
        <p:nvGrpSpPr>
          <p:cNvPr id="13" name="Group 151"/>
          <p:cNvGrpSpPr/>
          <p:nvPr/>
        </p:nvGrpSpPr>
        <p:grpSpPr bwMode="auto">
          <a:xfrm>
            <a:off x="6553200" y="228600"/>
            <a:ext cx="2105025" cy="2819400"/>
            <a:chOff x="336" y="768"/>
            <a:chExt cx="1326" cy="1776"/>
          </a:xfrm>
        </p:grpSpPr>
        <p:grpSp>
          <p:nvGrpSpPr>
            <p:cNvPr id="29718" name="Group 152"/>
            <p:cNvGrpSpPr/>
            <p:nvPr/>
          </p:nvGrpSpPr>
          <p:grpSpPr bwMode="auto">
            <a:xfrm>
              <a:off x="1304" y="1074"/>
              <a:ext cx="358" cy="558"/>
              <a:chOff x="5096" y="1074"/>
              <a:chExt cx="358" cy="558"/>
            </a:xfrm>
          </p:grpSpPr>
          <p:sp>
            <p:nvSpPr>
              <p:cNvPr id="61593" name="AutoShape 153"/>
              <p:cNvSpPr/>
              <p:nvPr/>
            </p:nvSpPr>
            <p:spPr bwMode="auto">
              <a:xfrm>
                <a:off x="5096" y="1074"/>
                <a:ext cx="88" cy="558"/>
              </a:xfrm>
              <a:prstGeom prst="rightBrace">
                <a:avLst>
                  <a:gd name="adj1" fmla="val 52841"/>
                  <a:gd name="adj2" fmla="val 50000"/>
                </a:avLst>
              </a:prstGeom>
              <a:noFill/>
              <a:ln w="12700">
                <a:solidFill>
                  <a:schemeClr val="tx2"/>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61594" name="Text Box 154"/>
              <p:cNvSpPr txBox="1">
                <a:spLocks noChangeArrowheads="1"/>
              </p:cNvSpPr>
              <p:nvPr/>
            </p:nvSpPr>
            <p:spPr bwMode="auto">
              <a:xfrm>
                <a:off x="5136" y="1200"/>
                <a:ext cx="318"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arg</a:t>
                </a:r>
                <a:endParaRPr lang="en-US" altLang="zh-CN">
                  <a:latin typeface="Times New Roman" panose="02020603050405020304" charset="0"/>
                </a:endParaRPr>
              </a:p>
            </p:txBody>
          </p:sp>
        </p:grpSp>
        <p:sp>
          <p:nvSpPr>
            <p:cNvPr id="61595" name="AutoShape 155"/>
            <p:cNvSpPr>
              <a:spLocks noChangeArrowheads="1"/>
            </p:cNvSpPr>
            <p:nvPr/>
          </p:nvSpPr>
          <p:spPr bwMode="auto">
            <a:xfrm>
              <a:off x="344" y="768"/>
              <a:ext cx="960" cy="1776"/>
            </a:xfrm>
            <a:prstGeom prst="foldedCorner">
              <a:avLst>
                <a:gd name="adj" fmla="val 12500"/>
              </a:avLst>
            </a:prstGeom>
            <a:solidFill>
              <a:schemeClr val="bg1"/>
            </a:solidFill>
            <a:ln w="38100">
              <a:solidFill>
                <a:schemeClr val="tx1"/>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61596" name="Line 156"/>
            <p:cNvSpPr>
              <a:spLocks noChangeShapeType="1"/>
            </p:cNvSpPr>
            <p:nvPr/>
          </p:nvSpPr>
          <p:spPr bwMode="auto">
            <a:xfrm>
              <a:off x="344" y="1074"/>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597" name="Line 157"/>
            <p:cNvSpPr>
              <a:spLocks noChangeShapeType="1"/>
            </p:cNvSpPr>
            <p:nvPr/>
          </p:nvSpPr>
          <p:spPr bwMode="auto">
            <a:xfrm>
              <a:off x="344" y="1250"/>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598" name="Line 158"/>
            <p:cNvSpPr>
              <a:spLocks noChangeShapeType="1"/>
            </p:cNvSpPr>
            <p:nvPr/>
          </p:nvSpPr>
          <p:spPr bwMode="auto">
            <a:xfrm>
              <a:off x="336" y="1440"/>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599" name="Line 159"/>
            <p:cNvSpPr>
              <a:spLocks noChangeShapeType="1"/>
            </p:cNvSpPr>
            <p:nvPr/>
          </p:nvSpPr>
          <p:spPr bwMode="auto">
            <a:xfrm>
              <a:off x="336" y="1632"/>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grpSp>
          <p:nvGrpSpPr>
            <p:cNvPr id="29724" name="Group 160"/>
            <p:cNvGrpSpPr/>
            <p:nvPr/>
          </p:nvGrpSpPr>
          <p:grpSpPr bwMode="auto">
            <a:xfrm>
              <a:off x="569" y="1042"/>
              <a:ext cx="429" cy="648"/>
              <a:chOff x="4361" y="1042"/>
              <a:chExt cx="429" cy="648"/>
            </a:xfrm>
          </p:grpSpPr>
          <p:sp>
            <p:nvSpPr>
              <p:cNvPr id="61601" name="Text Box 161"/>
              <p:cNvSpPr txBox="1">
                <a:spLocks noChangeArrowheads="1"/>
              </p:cNvSpPr>
              <p:nvPr/>
            </p:nvSpPr>
            <p:spPr bwMode="auto">
              <a:xfrm>
                <a:off x="4361" y="1042"/>
                <a:ext cx="429"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 :27</a:t>
                </a:r>
                <a:endParaRPr lang="en-US" altLang="zh-CN">
                  <a:latin typeface="Times New Roman" panose="02020603050405020304" charset="0"/>
                </a:endParaRPr>
              </a:p>
            </p:txBody>
          </p:sp>
          <p:sp>
            <p:nvSpPr>
              <p:cNvPr id="61602" name="Text Box 162"/>
              <p:cNvSpPr txBox="1">
                <a:spLocks noChangeArrowheads="1"/>
              </p:cNvSpPr>
              <p:nvPr/>
            </p:nvSpPr>
            <p:spPr bwMode="auto">
              <a:xfrm>
                <a:off x="4397" y="1241"/>
                <a:ext cx="358"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b: 3</a:t>
                </a:r>
                <a:endParaRPr lang="en-US" altLang="zh-CN">
                  <a:latin typeface="Times New Roman" panose="02020603050405020304" charset="0"/>
                </a:endParaRPr>
              </a:p>
            </p:txBody>
          </p:sp>
          <p:sp>
            <p:nvSpPr>
              <p:cNvPr id="61603" name="Text Box 163"/>
              <p:cNvSpPr txBox="1">
                <a:spLocks noChangeArrowheads="1"/>
              </p:cNvSpPr>
              <p:nvPr/>
            </p:nvSpPr>
            <p:spPr bwMode="auto">
              <a:xfrm>
                <a:off x="4361" y="1440"/>
                <a:ext cx="429"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c :30</a:t>
                </a:r>
                <a:endParaRPr lang="en-US" altLang="zh-CN">
                  <a:latin typeface="Times New Roman" panose="02020603050405020304" charset="0"/>
                </a:endParaRPr>
              </a:p>
            </p:txBody>
          </p:sp>
        </p:grpSp>
        <p:sp>
          <p:nvSpPr>
            <p:cNvPr id="61604" name="Text Box 164"/>
            <p:cNvSpPr txBox="1">
              <a:spLocks noChangeArrowheads="1"/>
            </p:cNvSpPr>
            <p:nvPr/>
          </p:nvSpPr>
          <p:spPr bwMode="auto">
            <a:xfrm>
              <a:off x="528" y="816"/>
              <a:ext cx="539"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(main)</a:t>
              </a:r>
              <a:endParaRPr lang="en-US" altLang="zh-CN">
                <a:latin typeface="Times New Roman" panose="02020603050405020304" charset="0"/>
              </a:endParaRPr>
            </a:p>
          </p:txBody>
        </p:sp>
      </p:grpSp>
      <p:grpSp>
        <p:nvGrpSpPr>
          <p:cNvPr id="16" name="Group 165"/>
          <p:cNvGrpSpPr/>
          <p:nvPr/>
        </p:nvGrpSpPr>
        <p:grpSpPr bwMode="auto">
          <a:xfrm>
            <a:off x="6553200" y="228600"/>
            <a:ext cx="2105025" cy="3124200"/>
            <a:chOff x="2640" y="1200"/>
            <a:chExt cx="1326" cy="1968"/>
          </a:xfrm>
        </p:grpSpPr>
        <p:sp>
          <p:nvSpPr>
            <p:cNvPr id="61606" name="AutoShape 166"/>
            <p:cNvSpPr/>
            <p:nvPr/>
          </p:nvSpPr>
          <p:spPr bwMode="auto">
            <a:xfrm>
              <a:off x="3608" y="1506"/>
              <a:ext cx="88" cy="558"/>
            </a:xfrm>
            <a:prstGeom prst="rightBrace">
              <a:avLst>
                <a:gd name="adj1" fmla="val 52841"/>
                <a:gd name="adj2" fmla="val 50000"/>
              </a:avLst>
            </a:prstGeom>
            <a:noFill/>
            <a:ln w="12700">
              <a:solidFill>
                <a:schemeClr val="tx2"/>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61607" name="Text Box 167"/>
            <p:cNvSpPr txBox="1">
              <a:spLocks noChangeArrowheads="1"/>
            </p:cNvSpPr>
            <p:nvPr/>
          </p:nvSpPr>
          <p:spPr bwMode="auto">
            <a:xfrm>
              <a:off x="3648" y="1632"/>
              <a:ext cx="318"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arg</a:t>
              </a:r>
              <a:endParaRPr lang="en-US" altLang="zh-CN">
                <a:latin typeface="Times New Roman" panose="02020603050405020304" charset="0"/>
              </a:endParaRPr>
            </a:p>
          </p:txBody>
        </p:sp>
        <p:sp>
          <p:nvSpPr>
            <p:cNvPr id="61608" name="AutoShape 168"/>
            <p:cNvSpPr>
              <a:spLocks noChangeArrowheads="1"/>
            </p:cNvSpPr>
            <p:nvPr/>
          </p:nvSpPr>
          <p:spPr bwMode="auto">
            <a:xfrm>
              <a:off x="2648" y="1200"/>
              <a:ext cx="960" cy="1968"/>
            </a:xfrm>
            <a:prstGeom prst="foldedCorner">
              <a:avLst>
                <a:gd name="adj" fmla="val 12500"/>
              </a:avLst>
            </a:prstGeom>
            <a:solidFill>
              <a:schemeClr val="bg1"/>
            </a:solidFill>
            <a:ln w="38100">
              <a:solidFill>
                <a:schemeClr val="tx1"/>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61609" name="Line 169"/>
            <p:cNvSpPr>
              <a:spLocks noChangeShapeType="1"/>
            </p:cNvSpPr>
            <p:nvPr/>
          </p:nvSpPr>
          <p:spPr bwMode="auto">
            <a:xfrm>
              <a:off x="2648" y="1506"/>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610" name="Line 170"/>
            <p:cNvSpPr>
              <a:spLocks noChangeShapeType="1"/>
            </p:cNvSpPr>
            <p:nvPr/>
          </p:nvSpPr>
          <p:spPr bwMode="auto">
            <a:xfrm>
              <a:off x="2648" y="1682"/>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611" name="Line 171"/>
            <p:cNvSpPr>
              <a:spLocks noChangeShapeType="1"/>
            </p:cNvSpPr>
            <p:nvPr/>
          </p:nvSpPr>
          <p:spPr bwMode="auto">
            <a:xfrm>
              <a:off x="2640" y="1872"/>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61612" name="Line 172"/>
            <p:cNvSpPr>
              <a:spLocks noChangeShapeType="1"/>
            </p:cNvSpPr>
            <p:nvPr/>
          </p:nvSpPr>
          <p:spPr bwMode="auto">
            <a:xfrm>
              <a:off x="2640" y="2064"/>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grpSp>
          <p:nvGrpSpPr>
            <p:cNvPr id="29713" name="Group 173"/>
            <p:cNvGrpSpPr/>
            <p:nvPr/>
          </p:nvGrpSpPr>
          <p:grpSpPr bwMode="auto">
            <a:xfrm>
              <a:off x="2873" y="1474"/>
              <a:ext cx="429" cy="648"/>
              <a:chOff x="4361" y="1042"/>
              <a:chExt cx="429" cy="648"/>
            </a:xfrm>
          </p:grpSpPr>
          <p:sp>
            <p:nvSpPr>
              <p:cNvPr id="61614" name="Text Box 174"/>
              <p:cNvSpPr txBox="1">
                <a:spLocks noChangeArrowheads="1"/>
              </p:cNvSpPr>
              <p:nvPr/>
            </p:nvSpPr>
            <p:spPr bwMode="auto">
              <a:xfrm>
                <a:off x="4361" y="1042"/>
                <a:ext cx="429"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 :27</a:t>
                </a:r>
                <a:endParaRPr lang="en-US" altLang="zh-CN">
                  <a:latin typeface="Times New Roman" panose="02020603050405020304" charset="0"/>
                </a:endParaRPr>
              </a:p>
            </p:txBody>
          </p:sp>
          <p:sp>
            <p:nvSpPr>
              <p:cNvPr id="61615" name="Text Box 175"/>
              <p:cNvSpPr txBox="1">
                <a:spLocks noChangeArrowheads="1"/>
              </p:cNvSpPr>
              <p:nvPr/>
            </p:nvSpPr>
            <p:spPr bwMode="auto">
              <a:xfrm>
                <a:off x="4397" y="1241"/>
                <a:ext cx="358"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b: 3</a:t>
                </a:r>
                <a:endParaRPr lang="en-US" altLang="zh-CN">
                  <a:latin typeface="Times New Roman" panose="02020603050405020304" charset="0"/>
                </a:endParaRPr>
              </a:p>
            </p:txBody>
          </p:sp>
          <p:sp>
            <p:nvSpPr>
              <p:cNvPr id="61616" name="Text Box 176"/>
              <p:cNvSpPr txBox="1">
                <a:spLocks noChangeArrowheads="1"/>
              </p:cNvSpPr>
              <p:nvPr/>
            </p:nvSpPr>
            <p:spPr bwMode="auto">
              <a:xfrm>
                <a:off x="4361" y="1440"/>
                <a:ext cx="429"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c :30</a:t>
                </a:r>
                <a:endParaRPr lang="en-US" altLang="zh-CN">
                  <a:latin typeface="Times New Roman" panose="02020603050405020304" charset="0"/>
                </a:endParaRPr>
              </a:p>
            </p:txBody>
          </p:sp>
        </p:grpSp>
        <p:sp>
          <p:nvSpPr>
            <p:cNvPr id="61617" name="Text Box 177"/>
            <p:cNvSpPr txBox="1">
              <a:spLocks noChangeArrowheads="1"/>
            </p:cNvSpPr>
            <p:nvPr/>
          </p:nvSpPr>
          <p:spPr bwMode="auto">
            <a:xfrm>
              <a:off x="2832" y="1248"/>
              <a:ext cx="539"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(main)</a:t>
              </a:r>
              <a:endParaRPr lang="en-US" altLang="zh-CN">
                <a:latin typeface="Times New Roman" panose="02020603050405020304" charset="0"/>
              </a:endParaRPr>
            </a:p>
          </p:txBody>
        </p:sp>
      </p:grpSp>
      <p:sp>
        <p:nvSpPr>
          <p:cNvPr id="3" name="幻灯片编号占位符 2"/>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620">
                                            <p:txEl>
                                              <p:pRg st="0" end="0"/>
                                            </p:txEl>
                                          </p:spTgt>
                                        </p:tgtEl>
                                        <p:attrNameLst>
                                          <p:attrName>style.visibility</p:attrName>
                                        </p:attrNameLst>
                                      </p:cBhvr>
                                      <p:to>
                                        <p:strVal val="visible"/>
                                      </p:to>
                                    </p:set>
                                    <p:anim calcmode="lin" valueType="num">
                                      <p:cBhvr additive="base">
                                        <p:cTn id="7" dur="500" fill="hold"/>
                                        <p:tgtEl>
                                          <p:spTgt spid="6162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62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61442"/>
                                        </p:tgtEl>
                                        <p:attrNameLst>
                                          <p:attrName>style.visibility</p:attrName>
                                        </p:attrNameLst>
                                      </p:cBhvr>
                                      <p:to>
                                        <p:strVal val="visible"/>
                                      </p:to>
                                    </p:set>
                                    <p:animEffect transition="in" filter="box(out)">
                                      <p:cBhvr>
                                        <p:cTn id="13" dur="500"/>
                                        <p:tgtEl>
                                          <p:spTgt spid="61442"/>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out)">
                                      <p:cBhvr>
                                        <p:cTn id="18"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ox(out)">
                                      <p:cBhvr>
                                        <p:cTn id="23" dur="500"/>
                                        <p:tgtEl>
                                          <p:spTgt spid="2"/>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par>
                          <p:cTn id="24" fill="hold">
                            <p:stCondLst>
                              <p:cond delay="500"/>
                            </p:stCondLst>
                            <p:childTnLst>
                              <p:par>
                                <p:cTn id="25" presetID="4" presetClass="entr" presetSubtype="32"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out)">
                                      <p:cBhvr>
                                        <p:cTn id="27" dur="500"/>
                                        <p:tgtEl>
                                          <p:spTgt spid="7"/>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par>
                          <p:cTn id="28" fill="hold">
                            <p:stCondLst>
                              <p:cond delay="1000"/>
                            </p:stCondLst>
                            <p:childTnLst>
                              <p:par>
                                <p:cTn id="29" presetID="4" presetClass="entr" presetSubtype="32" fill="hold" grpId="0" nodeType="afterEffect">
                                  <p:stCondLst>
                                    <p:cond delay="0"/>
                                  </p:stCondLst>
                                  <p:childTnLst>
                                    <p:set>
                                      <p:cBhvr>
                                        <p:cTn id="30" dur="1" fill="hold">
                                          <p:stCondLst>
                                            <p:cond delay="0"/>
                                          </p:stCondLst>
                                        </p:cTn>
                                        <p:tgtEl>
                                          <p:spTgt spid="61564"/>
                                        </p:tgtEl>
                                        <p:attrNameLst>
                                          <p:attrName>style.visibility</p:attrName>
                                        </p:attrNameLst>
                                      </p:cBhvr>
                                      <p:to>
                                        <p:strVal val="visible"/>
                                      </p:to>
                                    </p:set>
                                    <p:animEffect transition="in" filter="box(out)">
                                      <p:cBhvr>
                                        <p:cTn id="31" dur="500"/>
                                        <p:tgtEl>
                                          <p:spTgt spid="61564"/>
                                        </p:tgtEl>
                                      </p:cBhvr>
                                    </p:animEffect>
                                  </p:childTnLst>
                                  <p:subTnLst>
                                    <p:set>
                                      <p:cBhvr override="childStyle">
                                        <p:cTn dur="1" fill="hold" display="0" masterRel="nextClick" afterEffect="1"/>
                                        <p:tgtEl>
                                          <p:spTgt spid="61564"/>
                                        </p:tgtEl>
                                        <p:attrNameLst>
                                          <p:attrName>style.visibility</p:attrName>
                                        </p:attrNameLst>
                                      </p:cBhvr>
                                      <p:to>
                                        <p:strVal val="hidden"/>
                                      </p:to>
                                    </p:se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ox(out)">
                                      <p:cBhvr>
                                        <p:cTn id="36" dur="500"/>
                                        <p:tgtEl>
                                          <p:spTgt spid="8"/>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ox(out)">
                                      <p:cBhvr>
                                        <p:cTn id="41"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20" grpId="0" autoUpdateAnimBg="0" build="p"/>
      <p:bldP spid="61442" grpId="0" animBg="1" autoUpdateAnimBg="0"/>
      <p:bldP spid="6156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54" name="Text Box 30"/>
          <p:cNvSpPr txBox="1">
            <a:spLocks noChangeArrowheads="1"/>
          </p:cNvSpPr>
          <p:nvPr/>
        </p:nvSpPr>
        <p:spPr bwMode="auto">
          <a:xfrm>
            <a:off x="533400" y="179388"/>
            <a:ext cx="4625975" cy="457200"/>
          </a:xfrm>
          <a:prstGeom prst="rect">
            <a:avLst/>
          </a:prstGeom>
          <a:noFill/>
          <a:ln w="9525">
            <a:noFill/>
            <a:miter lim="800000"/>
          </a:ln>
          <a:effec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zh-CN" altLang="en-US" b="1">
                <a:effectLst>
                  <a:outerShdw blurRad="38100" dist="38100" dir="2700000" algn="tl">
                    <a:srgbClr val="C0C0C0"/>
                  </a:outerShdw>
                </a:effectLst>
                <a:ea typeface="宋体" panose="02010600030101010101" pitchFamily="2" charset="-122"/>
              </a:rPr>
              <a:t>例  用结构体指针变量作函数参数</a:t>
            </a:r>
            <a:endParaRPr lang="zh-CN" altLang="en-US" b="1">
              <a:effectLst>
                <a:outerShdw blurRad="38100" dist="38100" dir="2700000" algn="tl">
                  <a:srgbClr val="C0C0C0"/>
                </a:outerShdw>
              </a:effectLst>
              <a:ea typeface="宋体" panose="02010600030101010101" pitchFamily="2" charset="-122"/>
            </a:endParaRPr>
          </a:p>
        </p:txBody>
      </p:sp>
      <p:sp>
        <p:nvSpPr>
          <p:cNvPr id="77826" name="Text Box 2"/>
          <p:cNvSpPr txBox="1">
            <a:spLocks noChangeArrowheads="1"/>
          </p:cNvSpPr>
          <p:nvPr/>
        </p:nvSpPr>
        <p:spPr bwMode="auto">
          <a:xfrm>
            <a:off x="0" y="115888"/>
            <a:ext cx="8475663" cy="6742112"/>
          </a:xfrm>
          <a:prstGeom prst="rect">
            <a:avLst/>
          </a:prstGeom>
          <a:solidFill>
            <a:srgbClr val="EBFFFF"/>
          </a:solidFill>
          <a:ln w="38100">
            <a:solidFill>
              <a:srgbClr val="339966"/>
            </a:solidFill>
            <a:miter lim="800000"/>
          </a:ln>
          <a:effectLst/>
        </p:spPr>
        <p:txBody>
          <a:bodyPr wrap="none" lIns="90000" tIns="46800" rIns="90000" bIns="46800" anchor="ctr">
            <a:spAutoFit/>
          </a:bodyPr>
          <a:lstStyle/>
          <a:p>
            <a:pPr algn="l">
              <a:defRPr/>
            </a:pPr>
            <a:r>
              <a:rPr lang="en-US" altLang="zh-CN">
                <a:solidFill>
                  <a:srgbClr val="CC3300"/>
                </a:solidFill>
                <a:effectLst>
                  <a:outerShdw blurRad="38100" dist="38100" dir="2700000" algn="tl">
                    <a:srgbClr val="000000"/>
                  </a:outerShdw>
                </a:effectLst>
                <a:latin typeface="Arial" panose="020B0604020202020204" pitchFamily="34" charset="0"/>
                <a:ea typeface="宋体" panose="02010600030101010101" pitchFamily="2" charset="-122"/>
              </a:rPr>
              <a:t>void func(struct data  *parm);</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rPr>
              <a:t>struct data</a:t>
            </a:r>
            <a:endPar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algn="l">
              <a:defRPr/>
            </a:pPr>
            <a:r>
              <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rPr>
              <a:t>{   int a, b, c; };</a:t>
            </a:r>
            <a:endParaRPr lang="en-US" altLang="zh-CN">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void main()</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struct data arg;</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arg.a=27;   arg.b=3;    arg.c=arg.a+arg.b;</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a:t>
            </a:r>
            <a:r>
              <a:rPr lang="en-US" altLang="zh-CN">
                <a:effectLst/>
                <a:latin typeface="Arial" panose="020B0604020202020204" pitchFamily="34" charset="0"/>
                <a:ea typeface="宋体" panose="02010600030101010101" pitchFamily="2" charset="-122"/>
              </a:rPr>
              <a:t> printf(“%d%d%d”,arg.a,arg.b,arg.c);</a:t>
            </a:r>
            <a:endParaRPr lang="en-US" altLang="zh-CN">
              <a:effectLst/>
              <a:latin typeface="Arial" panose="020B0604020202020204" pitchFamily="34" charset="0"/>
              <a:ea typeface="宋体" panose="02010600030101010101" pitchFamily="2" charset="-122"/>
            </a:endParaRPr>
          </a:p>
          <a:p>
            <a:pPr algn="l">
              <a:defRPr/>
            </a:pPr>
            <a:r>
              <a:rPr lang="en-US" altLang="zh-CN">
                <a:effectLst/>
                <a:latin typeface="Arial" panose="020B0604020202020204" pitchFamily="34" charset="0"/>
                <a:ea typeface="宋体" panose="02010600030101010101" pitchFamily="2" charset="-122"/>
              </a:rPr>
              <a:t>    printf("Call Func()....\n");</a:t>
            </a:r>
            <a:endParaRPr lang="en-US" altLang="zh-CN">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a:t>
            </a:r>
            <a:r>
              <a:rPr lang="en-US" altLang="zh-CN">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func(&amp;arg);</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a:t>
            </a:r>
            <a:r>
              <a:rPr lang="en-US" altLang="zh-CN">
                <a:effectLst/>
                <a:latin typeface="Arial" panose="020B0604020202020204" pitchFamily="34" charset="0"/>
                <a:ea typeface="宋体" panose="02010600030101010101" pitchFamily="2" charset="-122"/>
              </a:rPr>
              <a:t>printf(“%d%d%d”,arg.a,arg.b,arg.c);</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void func(struct data  *parm)</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a:t>
            </a:r>
            <a:r>
              <a:rPr lang="en-US" altLang="zh-CN">
                <a:effectLst/>
                <a:latin typeface="Arial" panose="020B0604020202020204" pitchFamily="34" charset="0"/>
                <a:ea typeface="宋体" panose="02010600030101010101" pitchFamily="2" charset="-122"/>
              </a:rPr>
              <a:t>printf(“%d%d%d”, </a:t>
            </a: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parm-&gt;a,parm-&gt;b,parm-&gt;c);</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a:t>
            </a:r>
            <a:r>
              <a:rPr lang="en-US" altLang="zh-CN">
                <a:effectLst/>
                <a:latin typeface="Arial" panose="020B0604020202020204" pitchFamily="34" charset="0"/>
                <a:ea typeface="宋体" panose="02010600030101010101" pitchFamily="2" charset="-122"/>
              </a:rPr>
              <a:t>printf("Process...\n");</a:t>
            </a:r>
            <a:endParaRPr lang="en-US" altLang="zh-CN">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parm-&gt;a=18;     parm-&gt;b=5;    parm-&gt;c=parm-&gt;a*parm-&gt;b;</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a:t>
            </a:r>
            <a:r>
              <a:rPr lang="en-US" altLang="zh-CN">
                <a:effectLst/>
                <a:latin typeface="Arial" panose="020B0604020202020204" pitchFamily="34" charset="0"/>
                <a:ea typeface="宋体" panose="02010600030101010101" pitchFamily="2" charset="-122"/>
              </a:rPr>
              <a:t>printf(“%d%d%d”, </a:t>
            </a: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parm-&gt;a,parm-&gt;b,parm-&gt;c);</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 </a:t>
            </a:r>
            <a:r>
              <a:rPr lang="en-US" altLang="zh-CN">
                <a:effectLst/>
                <a:latin typeface="Arial" panose="020B0604020202020204" pitchFamily="34" charset="0"/>
                <a:ea typeface="宋体" panose="02010600030101010101" pitchFamily="2" charset="-122"/>
              </a:rPr>
              <a:t>printf("Return...\n");</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a:p>
            <a:pPr algn="l">
              <a:defRPr/>
            </a:pPr>
            <a:r>
              <a:rPr lang="en-US" altLang="zh-CN">
                <a:effectLst>
                  <a:outerShdw blurRad="38100" dist="38100" dir="2700000" algn="tl">
                    <a:srgbClr val="FFFFFF"/>
                  </a:outerShdw>
                </a:effectLst>
                <a:latin typeface="Arial" panose="020B0604020202020204" pitchFamily="34" charset="0"/>
                <a:ea typeface="宋体" panose="02010600030101010101" pitchFamily="2" charset="-122"/>
              </a:rPr>
              <a:t>}</a:t>
            </a:r>
            <a:endParaRPr lang="en-US" altLang="zh-CN">
              <a:effectLst>
                <a:outerShdw blurRad="38100" dist="38100" dir="2700000" algn="tl">
                  <a:srgbClr val="FFFFFF"/>
                </a:outerShdw>
              </a:effectLst>
              <a:latin typeface="Arial" panose="020B0604020202020204" pitchFamily="34" charset="0"/>
              <a:ea typeface="宋体" panose="02010600030101010101" pitchFamily="2" charset="-122"/>
            </a:endParaRPr>
          </a:p>
        </p:txBody>
      </p:sp>
      <p:grpSp>
        <p:nvGrpSpPr>
          <p:cNvPr id="2" name="Group 3"/>
          <p:cNvGrpSpPr/>
          <p:nvPr/>
        </p:nvGrpSpPr>
        <p:grpSpPr bwMode="auto">
          <a:xfrm>
            <a:off x="6534150" y="342900"/>
            <a:ext cx="2105025" cy="2819400"/>
            <a:chOff x="336" y="768"/>
            <a:chExt cx="1326" cy="1776"/>
          </a:xfrm>
        </p:grpSpPr>
        <p:grpSp>
          <p:nvGrpSpPr>
            <p:cNvPr id="30788" name="Group 4"/>
            <p:cNvGrpSpPr/>
            <p:nvPr/>
          </p:nvGrpSpPr>
          <p:grpSpPr bwMode="auto">
            <a:xfrm>
              <a:off x="1304" y="1074"/>
              <a:ext cx="358" cy="558"/>
              <a:chOff x="5096" y="1074"/>
              <a:chExt cx="358" cy="558"/>
            </a:xfrm>
          </p:grpSpPr>
          <p:sp>
            <p:nvSpPr>
              <p:cNvPr id="77829" name="AutoShape 5"/>
              <p:cNvSpPr/>
              <p:nvPr/>
            </p:nvSpPr>
            <p:spPr bwMode="auto">
              <a:xfrm>
                <a:off x="5096" y="1074"/>
                <a:ext cx="88" cy="558"/>
              </a:xfrm>
              <a:prstGeom prst="rightBrace">
                <a:avLst>
                  <a:gd name="adj1" fmla="val 52841"/>
                  <a:gd name="adj2" fmla="val 50000"/>
                </a:avLst>
              </a:prstGeom>
              <a:noFill/>
              <a:ln w="12700">
                <a:solidFill>
                  <a:schemeClr val="tx2"/>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77830" name="Text Box 6"/>
              <p:cNvSpPr txBox="1">
                <a:spLocks noChangeArrowheads="1"/>
              </p:cNvSpPr>
              <p:nvPr/>
            </p:nvSpPr>
            <p:spPr bwMode="auto">
              <a:xfrm>
                <a:off x="5136" y="1200"/>
                <a:ext cx="318"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arg</a:t>
                </a:r>
                <a:endParaRPr lang="en-US" altLang="zh-CN">
                  <a:latin typeface="Times New Roman" panose="02020603050405020304" charset="0"/>
                </a:endParaRPr>
              </a:p>
            </p:txBody>
          </p:sp>
        </p:grpSp>
        <p:sp>
          <p:nvSpPr>
            <p:cNvPr id="77831" name="AutoShape 7"/>
            <p:cNvSpPr>
              <a:spLocks noChangeArrowheads="1"/>
            </p:cNvSpPr>
            <p:nvPr/>
          </p:nvSpPr>
          <p:spPr bwMode="auto">
            <a:xfrm>
              <a:off x="344" y="768"/>
              <a:ext cx="960" cy="1776"/>
            </a:xfrm>
            <a:prstGeom prst="foldedCorner">
              <a:avLst>
                <a:gd name="adj" fmla="val 12500"/>
              </a:avLst>
            </a:prstGeom>
            <a:solidFill>
              <a:schemeClr val="bg1"/>
            </a:solidFill>
            <a:ln w="38100">
              <a:solidFill>
                <a:schemeClr val="tx1"/>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77832" name="Line 8"/>
            <p:cNvSpPr>
              <a:spLocks noChangeShapeType="1"/>
            </p:cNvSpPr>
            <p:nvPr/>
          </p:nvSpPr>
          <p:spPr bwMode="auto">
            <a:xfrm>
              <a:off x="344" y="1074"/>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33" name="Line 9"/>
            <p:cNvSpPr>
              <a:spLocks noChangeShapeType="1"/>
            </p:cNvSpPr>
            <p:nvPr/>
          </p:nvSpPr>
          <p:spPr bwMode="auto">
            <a:xfrm>
              <a:off x="344" y="1250"/>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34" name="Line 10"/>
            <p:cNvSpPr>
              <a:spLocks noChangeShapeType="1"/>
            </p:cNvSpPr>
            <p:nvPr/>
          </p:nvSpPr>
          <p:spPr bwMode="auto">
            <a:xfrm>
              <a:off x="336" y="1440"/>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35" name="Line 11"/>
            <p:cNvSpPr>
              <a:spLocks noChangeShapeType="1"/>
            </p:cNvSpPr>
            <p:nvPr/>
          </p:nvSpPr>
          <p:spPr bwMode="auto">
            <a:xfrm>
              <a:off x="336" y="1632"/>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grpSp>
          <p:nvGrpSpPr>
            <p:cNvPr id="30794" name="Group 12"/>
            <p:cNvGrpSpPr/>
            <p:nvPr/>
          </p:nvGrpSpPr>
          <p:grpSpPr bwMode="auto">
            <a:xfrm>
              <a:off x="569" y="1042"/>
              <a:ext cx="429" cy="648"/>
              <a:chOff x="4361" y="1042"/>
              <a:chExt cx="429" cy="648"/>
            </a:xfrm>
          </p:grpSpPr>
          <p:sp>
            <p:nvSpPr>
              <p:cNvPr id="77837" name="Text Box 13"/>
              <p:cNvSpPr txBox="1">
                <a:spLocks noChangeArrowheads="1"/>
              </p:cNvSpPr>
              <p:nvPr/>
            </p:nvSpPr>
            <p:spPr bwMode="auto">
              <a:xfrm>
                <a:off x="4361" y="1042"/>
                <a:ext cx="429"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 :</a:t>
                </a:r>
                <a:r>
                  <a:rPr lang="en-US" altLang="zh-CN">
                    <a:solidFill>
                      <a:srgbClr val="FF0000"/>
                    </a:solidFill>
                    <a:latin typeface="Times New Roman" panose="02020603050405020304" charset="0"/>
                  </a:rPr>
                  <a:t>18</a:t>
                </a:r>
                <a:endParaRPr lang="en-US" altLang="zh-CN">
                  <a:solidFill>
                    <a:srgbClr val="FF0000"/>
                  </a:solidFill>
                  <a:latin typeface="Times New Roman" panose="02020603050405020304" charset="0"/>
                </a:endParaRPr>
              </a:p>
            </p:txBody>
          </p:sp>
          <p:sp>
            <p:nvSpPr>
              <p:cNvPr id="77838" name="Text Box 14"/>
              <p:cNvSpPr txBox="1">
                <a:spLocks noChangeArrowheads="1"/>
              </p:cNvSpPr>
              <p:nvPr/>
            </p:nvSpPr>
            <p:spPr bwMode="auto">
              <a:xfrm>
                <a:off x="4397" y="1241"/>
                <a:ext cx="358"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effectLst>
                      <a:outerShdw blurRad="38100" dist="38100" dir="2700000" algn="tl">
                        <a:srgbClr val="C0C0C0"/>
                      </a:outerShdw>
                    </a:effectLst>
                    <a:latin typeface="Times New Roman" panose="02020603050405020304" charset="0"/>
                    <a:ea typeface="宋体" panose="02010600030101010101" pitchFamily="2" charset="-122"/>
                  </a:rPr>
                  <a:t>b: </a:t>
                </a:r>
                <a:r>
                  <a:rPr lang="en-US" altLang="zh-CN">
                    <a:solidFill>
                      <a:srgbClr val="FF0000"/>
                    </a:solidFill>
                    <a:effectLst>
                      <a:outerShdw blurRad="38100" dist="38100" dir="2700000" algn="tl">
                        <a:srgbClr val="C0C0C0"/>
                      </a:outerShdw>
                    </a:effectLst>
                    <a:latin typeface="Times New Roman" panose="02020603050405020304" charset="0"/>
                    <a:ea typeface="宋体" panose="02010600030101010101" pitchFamily="2" charset="-122"/>
                  </a:rPr>
                  <a:t>5</a:t>
                </a:r>
                <a:endParaRPr lang="en-US" altLang="zh-CN">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77839" name="Text Box 15"/>
              <p:cNvSpPr txBox="1">
                <a:spLocks noChangeArrowheads="1"/>
              </p:cNvSpPr>
              <p:nvPr/>
            </p:nvSpPr>
            <p:spPr bwMode="auto">
              <a:xfrm>
                <a:off x="4361" y="1440"/>
                <a:ext cx="429"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effectLst>
                      <a:outerShdw blurRad="38100" dist="38100" dir="2700000" algn="tl">
                        <a:srgbClr val="C0C0C0"/>
                      </a:outerShdw>
                    </a:effectLst>
                    <a:latin typeface="Times New Roman" panose="02020603050405020304" charset="0"/>
                    <a:ea typeface="宋体" panose="02010600030101010101" pitchFamily="2" charset="-122"/>
                  </a:rPr>
                  <a:t>c :</a:t>
                </a:r>
                <a:r>
                  <a:rPr lang="en-US" altLang="zh-CN">
                    <a:solidFill>
                      <a:srgbClr val="FF0000"/>
                    </a:solidFill>
                    <a:effectLst>
                      <a:outerShdw blurRad="38100" dist="38100" dir="2700000" algn="tl">
                        <a:srgbClr val="C0C0C0"/>
                      </a:outerShdw>
                    </a:effectLst>
                    <a:latin typeface="Times New Roman" panose="02020603050405020304" charset="0"/>
                    <a:ea typeface="宋体" panose="02010600030101010101" pitchFamily="2" charset="-122"/>
                  </a:rPr>
                  <a:t>90</a:t>
                </a:r>
                <a:endParaRPr lang="en-US" altLang="zh-CN">
                  <a:effectLst>
                    <a:outerShdw blurRad="38100" dist="38100" dir="2700000" algn="tl">
                      <a:srgbClr val="C0C0C0"/>
                    </a:outerShdw>
                  </a:effectLst>
                  <a:latin typeface="Times New Roman" panose="02020603050405020304" charset="0"/>
                  <a:ea typeface="宋体" panose="02010600030101010101" pitchFamily="2" charset="-122"/>
                </a:endParaRPr>
              </a:p>
            </p:txBody>
          </p:sp>
        </p:grpSp>
        <p:sp>
          <p:nvSpPr>
            <p:cNvPr id="77840" name="Text Box 16"/>
            <p:cNvSpPr txBox="1">
              <a:spLocks noChangeArrowheads="1"/>
            </p:cNvSpPr>
            <p:nvPr/>
          </p:nvSpPr>
          <p:spPr bwMode="auto">
            <a:xfrm>
              <a:off x="528" y="816"/>
              <a:ext cx="539"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(main)</a:t>
              </a:r>
              <a:endParaRPr lang="en-US" altLang="zh-CN">
                <a:latin typeface="Times New Roman" panose="02020603050405020304" charset="0"/>
              </a:endParaRPr>
            </a:p>
          </p:txBody>
        </p:sp>
      </p:grpSp>
      <p:grpSp>
        <p:nvGrpSpPr>
          <p:cNvPr id="5" name="Group 17"/>
          <p:cNvGrpSpPr/>
          <p:nvPr/>
        </p:nvGrpSpPr>
        <p:grpSpPr bwMode="auto">
          <a:xfrm>
            <a:off x="6572250" y="381000"/>
            <a:ext cx="2105025" cy="3124200"/>
            <a:chOff x="2640" y="1200"/>
            <a:chExt cx="1326" cy="1968"/>
          </a:xfrm>
        </p:grpSpPr>
        <p:sp>
          <p:nvSpPr>
            <p:cNvPr id="77842" name="AutoShape 18"/>
            <p:cNvSpPr/>
            <p:nvPr/>
          </p:nvSpPr>
          <p:spPr bwMode="auto">
            <a:xfrm>
              <a:off x="3608" y="1506"/>
              <a:ext cx="88" cy="558"/>
            </a:xfrm>
            <a:prstGeom prst="rightBrace">
              <a:avLst>
                <a:gd name="adj1" fmla="val 52841"/>
                <a:gd name="adj2" fmla="val 50000"/>
              </a:avLst>
            </a:prstGeom>
            <a:noFill/>
            <a:ln w="12700">
              <a:solidFill>
                <a:schemeClr val="tx2"/>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77843" name="Text Box 19"/>
            <p:cNvSpPr txBox="1">
              <a:spLocks noChangeArrowheads="1"/>
            </p:cNvSpPr>
            <p:nvPr/>
          </p:nvSpPr>
          <p:spPr bwMode="auto">
            <a:xfrm>
              <a:off x="3648" y="1632"/>
              <a:ext cx="318"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arg</a:t>
              </a:r>
              <a:endParaRPr lang="en-US" altLang="zh-CN">
                <a:latin typeface="Times New Roman" panose="02020603050405020304" charset="0"/>
              </a:endParaRPr>
            </a:p>
          </p:txBody>
        </p:sp>
        <p:sp>
          <p:nvSpPr>
            <p:cNvPr id="77844" name="AutoShape 20"/>
            <p:cNvSpPr>
              <a:spLocks noChangeArrowheads="1"/>
            </p:cNvSpPr>
            <p:nvPr/>
          </p:nvSpPr>
          <p:spPr bwMode="auto">
            <a:xfrm>
              <a:off x="2648" y="1200"/>
              <a:ext cx="960" cy="1968"/>
            </a:xfrm>
            <a:prstGeom prst="foldedCorner">
              <a:avLst>
                <a:gd name="adj" fmla="val 12500"/>
              </a:avLst>
            </a:prstGeom>
            <a:solidFill>
              <a:schemeClr val="bg1"/>
            </a:solidFill>
            <a:ln w="38100">
              <a:solidFill>
                <a:schemeClr val="tx1"/>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77845" name="Line 21"/>
            <p:cNvSpPr>
              <a:spLocks noChangeShapeType="1"/>
            </p:cNvSpPr>
            <p:nvPr/>
          </p:nvSpPr>
          <p:spPr bwMode="auto">
            <a:xfrm>
              <a:off x="2648" y="1506"/>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46" name="Line 22"/>
            <p:cNvSpPr>
              <a:spLocks noChangeShapeType="1"/>
            </p:cNvSpPr>
            <p:nvPr/>
          </p:nvSpPr>
          <p:spPr bwMode="auto">
            <a:xfrm>
              <a:off x="2648" y="1682"/>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47" name="Line 23"/>
            <p:cNvSpPr>
              <a:spLocks noChangeShapeType="1"/>
            </p:cNvSpPr>
            <p:nvPr/>
          </p:nvSpPr>
          <p:spPr bwMode="auto">
            <a:xfrm>
              <a:off x="2640" y="1872"/>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48" name="Line 24"/>
            <p:cNvSpPr>
              <a:spLocks noChangeShapeType="1"/>
            </p:cNvSpPr>
            <p:nvPr/>
          </p:nvSpPr>
          <p:spPr bwMode="auto">
            <a:xfrm>
              <a:off x="2640" y="2064"/>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grpSp>
          <p:nvGrpSpPr>
            <p:cNvPr id="30783" name="Group 25"/>
            <p:cNvGrpSpPr/>
            <p:nvPr/>
          </p:nvGrpSpPr>
          <p:grpSpPr bwMode="auto">
            <a:xfrm>
              <a:off x="2873" y="1474"/>
              <a:ext cx="429" cy="648"/>
              <a:chOff x="4361" y="1042"/>
              <a:chExt cx="429" cy="648"/>
            </a:xfrm>
          </p:grpSpPr>
          <p:sp>
            <p:nvSpPr>
              <p:cNvPr id="77850" name="Text Box 26"/>
              <p:cNvSpPr txBox="1">
                <a:spLocks noChangeArrowheads="1"/>
              </p:cNvSpPr>
              <p:nvPr/>
            </p:nvSpPr>
            <p:spPr bwMode="auto">
              <a:xfrm>
                <a:off x="4361" y="1042"/>
                <a:ext cx="429"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 :27</a:t>
                </a:r>
                <a:endParaRPr lang="en-US" altLang="zh-CN">
                  <a:latin typeface="Times New Roman" panose="02020603050405020304" charset="0"/>
                </a:endParaRPr>
              </a:p>
            </p:txBody>
          </p:sp>
          <p:sp>
            <p:nvSpPr>
              <p:cNvPr id="77851" name="Text Box 27"/>
              <p:cNvSpPr txBox="1">
                <a:spLocks noChangeArrowheads="1"/>
              </p:cNvSpPr>
              <p:nvPr/>
            </p:nvSpPr>
            <p:spPr bwMode="auto">
              <a:xfrm>
                <a:off x="4397" y="1241"/>
                <a:ext cx="358"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b: 3</a:t>
                </a:r>
                <a:endParaRPr lang="en-US" altLang="zh-CN">
                  <a:latin typeface="Times New Roman" panose="02020603050405020304" charset="0"/>
                </a:endParaRPr>
              </a:p>
            </p:txBody>
          </p:sp>
          <p:sp>
            <p:nvSpPr>
              <p:cNvPr id="77852" name="Text Box 28"/>
              <p:cNvSpPr txBox="1">
                <a:spLocks noChangeArrowheads="1"/>
              </p:cNvSpPr>
              <p:nvPr/>
            </p:nvSpPr>
            <p:spPr bwMode="auto">
              <a:xfrm>
                <a:off x="4361" y="1440"/>
                <a:ext cx="429"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c :30</a:t>
                </a:r>
                <a:endParaRPr lang="en-US" altLang="zh-CN">
                  <a:latin typeface="Times New Roman" panose="02020603050405020304" charset="0"/>
                </a:endParaRPr>
              </a:p>
            </p:txBody>
          </p:sp>
        </p:grpSp>
        <p:sp>
          <p:nvSpPr>
            <p:cNvPr id="77853" name="Text Box 29"/>
            <p:cNvSpPr txBox="1">
              <a:spLocks noChangeArrowheads="1"/>
            </p:cNvSpPr>
            <p:nvPr/>
          </p:nvSpPr>
          <p:spPr bwMode="auto">
            <a:xfrm>
              <a:off x="2832" y="1248"/>
              <a:ext cx="539"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(main)</a:t>
              </a:r>
              <a:endParaRPr lang="en-US" altLang="zh-CN">
                <a:latin typeface="Times New Roman" panose="02020603050405020304" charset="0"/>
              </a:endParaRPr>
            </a:p>
          </p:txBody>
        </p:sp>
      </p:grpSp>
      <p:grpSp>
        <p:nvGrpSpPr>
          <p:cNvPr id="7" name="Group 31"/>
          <p:cNvGrpSpPr/>
          <p:nvPr/>
        </p:nvGrpSpPr>
        <p:grpSpPr bwMode="auto">
          <a:xfrm>
            <a:off x="6305550" y="323850"/>
            <a:ext cx="2435225" cy="3429000"/>
            <a:chOff x="3972" y="144"/>
            <a:chExt cx="1534" cy="2160"/>
          </a:xfrm>
        </p:grpSpPr>
        <p:grpSp>
          <p:nvGrpSpPr>
            <p:cNvPr id="30752" name="Group 32"/>
            <p:cNvGrpSpPr/>
            <p:nvPr/>
          </p:nvGrpSpPr>
          <p:grpSpPr bwMode="auto">
            <a:xfrm>
              <a:off x="5096" y="372"/>
              <a:ext cx="358" cy="416"/>
              <a:chOff x="5096" y="1074"/>
              <a:chExt cx="358" cy="558"/>
            </a:xfrm>
          </p:grpSpPr>
          <p:sp>
            <p:nvSpPr>
              <p:cNvPr id="77857" name="AutoShape 33"/>
              <p:cNvSpPr/>
              <p:nvPr/>
            </p:nvSpPr>
            <p:spPr bwMode="auto">
              <a:xfrm>
                <a:off x="5096" y="1074"/>
                <a:ext cx="88" cy="558"/>
              </a:xfrm>
              <a:prstGeom prst="rightBrace">
                <a:avLst>
                  <a:gd name="adj1" fmla="val 52841"/>
                  <a:gd name="adj2" fmla="val 50000"/>
                </a:avLst>
              </a:prstGeom>
              <a:noFill/>
              <a:ln w="12700">
                <a:solidFill>
                  <a:schemeClr val="tx2"/>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77858" name="Text Box 34"/>
              <p:cNvSpPr txBox="1">
                <a:spLocks noChangeArrowheads="1"/>
              </p:cNvSpPr>
              <p:nvPr/>
            </p:nvSpPr>
            <p:spPr bwMode="auto">
              <a:xfrm>
                <a:off x="5136" y="1159"/>
                <a:ext cx="318" cy="335"/>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arg</a:t>
                </a:r>
                <a:endParaRPr lang="en-US" altLang="zh-CN">
                  <a:latin typeface="Times New Roman" panose="02020603050405020304" charset="0"/>
                </a:endParaRPr>
              </a:p>
            </p:txBody>
          </p:sp>
        </p:grpSp>
        <p:sp>
          <p:nvSpPr>
            <p:cNvPr id="77859" name="AutoShape 35"/>
            <p:cNvSpPr>
              <a:spLocks noChangeArrowheads="1"/>
            </p:cNvSpPr>
            <p:nvPr/>
          </p:nvSpPr>
          <p:spPr bwMode="auto">
            <a:xfrm>
              <a:off x="4136" y="144"/>
              <a:ext cx="960" cy="2160"/>
            </a:xfrm>
            <a:prstGeom prst="foldedCorner">
              <a:avLst>
                <a:gd name="adj" fmla="val 12500"/>
              </a:avLst>
            </a:prstGeom>
            <a:solidFill>
              <a:schemeClr val="bg1"/>
            </a:solidFill>
            <a:ln w="38100">
              <a:solidFill>
                <a:schemeClr val="tx1"/>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77860" name="Line 36"/>
            <p:cNvSpPr>
              <a:spLocks noChangeShapeType="1"/>
            </p:cNvSpPr>
            <p:nvPr/>
          </p:nvSpPr>
          <p:spPr bwMode="auto">
            <a:xfrm>
              <a:off x="4136" y="424"/>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61" name="Line 37"/>
            <p:cNvSpPr>
              <a:spLocks noChangeShapeType="1"/>
            </p:cNvSpPr>
            <p:nvPr/>
          </p:nvSpPr>
          <p:spPr bwMode="auto">
            <a:xfrm>
              <a:off x="4136" y="585"/>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62" name="Line 38"/>
            <p:cNvSpPr>
              <a:spLocks noChangeShapeType="1"/>
            </p:cNvSpPr>
            <p:nvPr/>
          </p:nvSpPr>
          <p:spPr bwMode="auto">
            <a:xfrm>
              <a:off x="4128" y="759"/>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63" name="Line 39"/>
            <p:cNvSpPr>
              <a:spLocks noChangeShapeType="1"/>
            </p:cNvSpPr>
            <p:nvPr/>
          </p:nvSpPr>
          <p:spPr bwMode="auto">
            <a:xfrm>
              <a:off x="4128" y="935"/>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grpSp>
          <p:nvGrpSpPr>
            <p:cNvPr id="30758" name="Group 40"/>
            <p:cNvGrpSpPr/>
            <p:nvPr/>
          </p:nvGrpSpPr>
          <p:grpSpPr bwMode="auto">
            <a:xfrm>
              <a:off x="4361" y="384"/>
              <a:ext cx="429" cy="612"/>
              <a:chOff x="4361" y="1030"/>
              <a:chExt cx="429" cy="669"/>
            </a:xfrm>
          </p:grpSpPr>
          <p:sp>
            <p:nvSpPr>
              <p:cNvPr id="77865" name="Text Box 41"/>
              <p:cNvSpPr txBox="1">
                <a:spLocks noChangeArrowheads="1"/>
              </p:cNvSpPr>
              <p:nvPr/>
            </p:nvSpPr>
            <p:spPr bwMode="auto">
              <a:xfrm>
                <a:off x="4361" y="1030"/>
                <a:ext cx="429" cy="273"/>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 :27</a:t>
                </a:r>
                <a:endParaRPr lang="en-US" altLang="zh-CN">
                  <a:latin typeface="Times New Roman" panose="02020603050405020304" charset="0"/>
                </a:endParaRPr>
              </a:p>
            </p:txBody>
          </p:sp>
          <p:sp>
            <p:nvSpPr>
              <p:cNvPr id="77866" name="Text Box 42"/>
              <p:cNvSpPr txBox="1">
                <a:spLocks noChangeArrowheads="1"/>
              </p:cNvSpPr>
              <p:nvPr/>
            </p:nvSpPr>
            <p:spPr bwMode="auto">
              <a:xfrm>
                <a:off x="4397" y="1228"/>
                <a:ext cx="358" cy="273"/>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b: 3</a:t>
                </a:r>
                <a:endParaRPr lang="en-US" altLang="zh-CN">
                  <a:latin typeface="Times New Roman" panose="02020603050405020304" charset="0"/>
                </a:endParaRPr>
              </a:p>
            </p:txBody>
          </p:sp>
          <p:sp>
            <p:nvSpPr>
              <p:cNvPr id="77867" name="Text Box 43"/>
              <p:cNvSpPr txBox="1">
                <a:spLocks noChangeArrowheads="1"/>
              </p:cNvSpPr>
              <p:nvPr/>
            </p:nvSpPr>
            <p:spPr bwMode="auto">
              <a:xfrm>
                <a:off x="4361" y="1426"/>
                <a:ext cx="429" cy="273"/>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c :30</a:t>
                </a:r>
                <a:endParaRPr lang="en-US" altLang="zh-CN">
                  <a:latin typeface="Times New Roman" panose="02020603050405020304" charset="0"/>
                </a:endParaRPr>
              </a:p>
            </p:txBody>
          </p:sp>
        </p:grpSp>
        <p:sp>
          <p:nvSpPr>
            <p:cNvPr id="77868" name="Text Box 44"/>
            <p:cNvSpPr txBox="1">
              <a:spLocks noChangeArrowheads="1"/>
            </p:cNvSpPr>
            <p:nvPr/>
          </p:nvSpPr>
          <p:spPr bwMode="auto">
            <a:xfrm>
              <a:off x="4320" y="177"/>
              <a:ext cx="539"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(main)</a:t>
              </a:r>
              <a:endParaRPr lang="en-US" altLang="zh-CN">
                <a:latin typeface="Times New Roman" panose="02020603050405020304" charset="0"/>
              </a:endParaRPr>
            </a:p>
          </p:txBody>
        </p:sp>
        <p:sp>
          <p:nvSpPr>
            <p:cNvPr id="77869" name="Line 45"/>
            <p:cNvSpPr>
              <a:spLocks noChangeShapeType="1"/>
            </p:cNvSpPr>
            <p:nvPr/>
          </p:nvSpPr>
          <p:spPr bwMode="auto">
            <a:xfrm>
              <a:off x="4136" y="1378"/>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70" name="Line 46"/>
            <p:cNvSpPr>
              <a:spLocks noChangeShapeType="1"/>
            </p:cNvSpPr>
            <p:nvPr/>
          </p:nvSpPr>
          <p:spPr bwMode="auto">
            <a:xfrm>
              <a:off x="4128" y="1560"/>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71" name="Line 47"/>
            <p:cNvSpPr>
              <a:spLocks noChangeShapeType="1"/>
            </p:cNvSpPr>
            <p:nvPr/>
          </p:nvSpPr>
          <p:spPr bwMode="auto">
            <a:xfrm>
              <a:off x="4136" y="1742"/>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72" name="Line 48"/>
            <p:cNvSpPr>
              <a:spLocks noChangeShapeType="1"/>
            </p:cNvSpPr>
            <p:nvPr/>
          </p:nvSpPr>
          <p:spPr bwMode="auto">
            <a:xfrm>
              <a:off x="4128" y="1937"/>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73" name="Text Box 49"/>
            <p:cNvSpPr txBox="1">
              <a:spLocks noChangeArrowheads="1"/>
            </p:cNvSpPr>
            <p:nvPr/>
          </p:nvSpPr>
          <p:spPr bwMode="auto">
            <a:xfrm>
              <a:off x="4386" y="1086"/>
              <a:ext cx="504"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(func)</a:t>
              </a:r>
              <a:endParaRPr lang="en-US" altLang="zh-CN">
                <a:latin typeface="Times New Roman" panose="02020603050405020304" charset="0"/>
              </a:endParaRPr>
            </a:p>
          </p:txBody>
        </p:sp>
        <p:sp>
          <p:nvSpPr>
            <p:cNvPr id="77874" name="Text Box 50"/>
            <p:cNvSpPr txBox="1">
              <a:spLocks noChangeArrowheads="1"/>
            </p:cNvSpPr>
            <p:nvPr/>
          </p:nvSpPr>
          <p:spPr bwMode="auto">
            <a:xfrm>
              <a:off x="5064" y="1308"/>
              <a:ext cx="442"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solidFill>
                    <a:srgbClr val="FF0000"/>
                  </a:solidFill>
                  <a:latin typeface="Times New Roman" panose="02020603050405020304" charset="0"/>
                </a:rPr>
                <a:t>parm</a:t>
              </a:r>
              <a:endParaRPr lang="en-US" altLang="zh-CN">
                <a:solidFill>
                  <a:srgbClr val="FF0000"/>
                </a:solidFill>
                <a:latin typeface="Times New Roman" panose="02020603050405020304" charset="0"/>
              </a:endParaRPr>
            </a:p>
          </p:txBody>
        </p:sp>
        <p:grpSp>
          <p:nvGrpSpPr>
            <p:cNvPr id="30766" name="Group 51"/>
            <p:cNvGrpSpPr/>
            <p:nvPr/>
          </p:nvGrpSpPr>
          <p:grpSpPr bwMode="auto">
            <a:xfrm>
              <a:off x="3972" y="420"/>
              <a:ext cx="276" cy="1044"/>
              <a:chOff x="3972" y="420"/>
              <a:chExt cx="276" cy="1044"/>
            </a:xfrm>
          </p:grpSpPr>
          <p:sp>
            <p:nvSpPr>
              <p:cNvPr id="77876" name="Line 52"/>
              <p:cNvSpPr>
                <a:spLocks noChangeShapeType="1"/>
              </p:cNvSpPr>
              <p:nvPr/>
            </p:nvSpPr>
            <p:spPr bwMode="auto">
              <a:xfrm flipH="1">
                <a:off x="3972" y="1464"/>
                <a:ext cx="276" cy="0"/>
              </a:xfrm>
              <a:prstGeom prst="line">
                <a:avLst/>
              </a:prstGeom>
              <a:noFill/>
              <a:ln w="38100">
                <a:solidFill>
                  <a:srgbClr val="FF0000"/>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77" name="Line 53"/>
              <p:cNvSpPr>
                <a:spLocks noChangeShapeType="1"/>
              </p:cNvSpPr>
              <p:nvPr/>
            </p:nvSpPr>
            <p:spPr bwMode="auto">
              <a:xfrm flipV="1">
                <a:off x="3972" y="420"/>
                <a:ext cx="0" cy="1044"/>
              </a:xfrm>
              <a:prstGeom prst="line">
                <a:avLst/>
              </a:prstGeom>
              <a:noFill/>
              <a:ln w="38100">
                <a:solidFill>
                  <a:srgbClr val="FF0000"/>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78" name="Line 54"/>
              <p:cNvSpPr>
                <a:spLocks noChangeShapeType="1"/>
              </p:cNvSpPr>
              <p:nvPr/>
            </p:nvSpPr>
            <p:spPr bwMode="auto">
              <a:xfrm>
                <a:off x="3972" y="420"/>
                <a:ext cx="168" cy="0"/>
              </a:xfrm>
              <a:prstGeom prst="line">
                <a:avLst/>
              </a:prstGeom>
              <a:noFill/>
              <a:ln w="38100">
                <a:solidFill>
                  <a:srgbClr val="FF0000"/>
                </a:solidFill>
                <a:round/>
                <a:tailEnd type="triangle" w="med" len="med"/>
              </a:ln>
              <a:effectLst/>
            </p:spPr>
            <p:txBody>
              <a:bodyPr wrap="none" lIns="90000" tIns="46800" rIns="90000" bIns="46800" anchor="ctr">
                <a:spAutoFit/>
              </a:bodyPr>
              <a:lstStyle/>
              <a:p>
                <a:pPr>
                  <a:defRPr/>
                </a:pPr>
                <a:endParaRPr lang="zh-CN" altLang="en-US">
                  <a:latin typeface="Times New Roman" panose="02020603050405020304" charset="0"/>
                </a:endParaRPr>
              </a:p>
            </p:txBody>
          </p:sp>
        </p:grpSp>
        <p:sp>
          <p:nvSpPr>
            <p:cNvPr id="77879" name="Text Box 55"/>
            <p:cNvSpPr txBox="1">
              <a:spLocks noChangeArrowheads="1"/>
            </p:cNvSpPr>
            <p:nvPr/>
          </p:nvSpPr>
          <p:spPr bwMode="auto">
            <a:xfrm>
              <a:off x="4379" y="1363"/>
              <a:ext cx="434"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solidFill>
                    <a:srgbClr val="FF0000"/>
                  </a:solidFill>
                  <a:latin typeface="Times New Roman" panose="02020603050405020304" charset="0"/>
                </a:rPr>
                <a:t>****</a:t>
              </a:r>
              <a:endParaRPr lang="en-US" altLang="zh-CN">
                <a:solidFill>
                  <a:srgbClr val="FF0000"/>
                </a:solidFill>
                <a:latin typeface="Times New Roman" panose="02020603050405020304" charset="0"/>
              </a:endParaRPr>
            </a:p>
          </p:txBody>
        </p:sp>
      </p:grpSp>
      <p:grpSp>
        <p:nvGrpSpPr>
          <p:cNvPr id="11" name="Group 56"/>
          <p:cNvGrpSpPr/>
          <p:nvPr/>
        </p:nvGrpSpPr>
        <p:grpSpPr bwMode="auto">
          <a:xfrm>
            <a:off x="6343650" y="361950"/>
            <a:ext cx="2435225" cy="3429000"/>
            <a:chOff x="3972" y="144"/>
            <a:chExt cx="1534" cy="2160"/>
          </a:xfrm>
        </p:grpSpPr>
        <p:grpSp>
          <p:nvGrpSpPr>
            <p:cNvPr id="30728" name="Group 57"/>
            <p:cNvGrpSpPr/>
            <p:nvPr/>
          </p:nvGrpSpPr>
          <p:grpSpPr bwMode="auto">
            <a:xfrm>
              <a:off x="5096" y="372"/>
              <a:ext cx="358" cy="416"/>
              <a:chOff x="5096" y="1074"/>
              <a:chExt cx="358" cy="558"/>
            </a:xfrm>
          </p:grpSpPr>
          <p:sp>
            <p:nvSpPr>
              <p:cNvPr id="77882" name="AutoShape 58"/>
              <p:cNvSpPr/>
              <p:nvPr/>
            </p:nvSpPr>
            <p:spPr bwMode="auto">
              <a:xfrm>
                <a:off x="5096" y="1074"/>
                <a:ext cx="88" cy="558"/>
              </a:xfrm>
              <a:prstGeom prst="rightBrace">
                <a:avLst>
                  <a:gd name="adj1" fmla="val 52841"/>
                  <a:gd name="adj2" fmla="val 50000"/>
                </a:avLst>
              </a:prstGeom>
              <a:noFill/>
              <a:ln w="12700">
                <a:solidFill>
                  <a:schemeClr val="tx2"/>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77883" name="Text Box 59"/>
              <p:cNvSpPr txBox="1">
                <a:spLocks noChangeArrowheads="1"/>
              </p:cNvSpPr>
              <p:nvPr/>
            </p:nvSpPr>
            <p:spPr bwMode="auto">
              <a:xfrm>
                <a:off x="5136" y="1159"/>
                <a:ext cx="318" cy="335"/>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arg</a:t>
                </a:r>
                <a:endParaRPr lang="en-US" altLang="zh-CN">
                  <a:latin typeface="Times New Roman" panose="02020603050405020304" charset="0"/>
                </a:endParaRPr>
              </a:p>
            </p:txBody>
          </p:sp>
        </p:grpSp>
        <p:sp>
          <p:nvSpPr>
            <p:cNvPr id="77884" name="AutoShape 60"/>
            <p:cNvSpPr>
              <a:spLocks noChangeArrowheads="1"/>
            </p:cNvSpPr>
            <p:nvPr/>
          </p:nvSpPr>
          <p:spPr bwMode="auto">
            <a:xfrm>
              <a:off x="4136" y="144"/>
              <a:ext cx="960" cy="2160"/>
            </a:xfrm>
            <a:prstGeom prst="foldedCorner">
              <a:avLst>
                <a:gd name="adj" fmla="val 12500"/>
              </a:avLst>
            </a:prstGeom>
            <a:solidFill>
              <a:schemeClr val="bg1"/>
            </a:solidFill>
            <a:ln w="38100">
              <a:solidFill>
                <a:schemeClr val="tx1"/>
              </a:solidFill>
              <a:rou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77885" name="Line 61"/>
            <p:cNvSpPr>
              <a:spLocks noChangeShapeType="1"/>
            </p:cNvSpPr>
            <p:nvPr/>
          </p:nvSpPr>
          <p:spPr bwMode="auto">
            <a:xfrm>
              <a:off x="4136" y="424"/>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86" name="Line 62"/>
            <p:cNvSpPr>
              <a:spLocks noChangeShapeType="1"/>
            </p:cNvSpPr>
            <p:nvPr/>
          </p:nvSpPr>
          <p:spPr bwMode="auto">
            <a:xfrm>
              <a:off x="4136" y="585"/>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87" name="Line 63"/>
            <p:cNvSpPr>
              <a:spLocks noChangeShapeType="1"/>
            </p:cNvSpPr>
            <p:nvPr/>
          </p:nvSpPr>
          <p:spPr bwMode="auto">
            <a:xfrm>
              <a:off x="4128" y="759"/>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88" name="Line 64"/>
            <p:cNvSpPr>
              <a:spLocks noChangeShapeType="1"/>
            </p:cNvSpPr>
            <p:nvPr/>
          </p:nvSpPr>
          <p:spPr bwMode="auto">
            <a:xfrm>
              <a:off x="4128" y="935"/>
              <a:ext cx="960" cy="0"/>
            </a:xfrm>
            <a:prstGeom prst="line">
              <a:avLst/>
            </a:prstGeom>
            <a:noFill/>
            <a:ln w="38100">
              <a:solidFill>
                <a:schemeClr val="tx2"/>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grpSp>
          <p:nvGrpSpPr>
            <p:cNvPr id="30734" name="Group 65"/>
            <p:cNvGrpSpPr/>
            <p:nvPr/>
          </p:nvGrpSpPr>
          <p:grpSpPr bwMode="auto">
            <a:xfrm>
              <a:off x="4361" y="384"/>
              <a:ext cx="429" cy="612"/>
              <a:chOff x="4361" y="1030"/>
              <a:chExt cx="429" cy="669"/>
            </a:xfrm>
          </p:grpSpPr>
          <p:sp>
            <p:nvSpPr>
              <p:cNvPr id="77890" name="Text Box 66"/>
              <p:cNvSpPr txBox="1">
                <a:spLocks noChangeArrowheads="1"/>
              </p:cNvSpPr>
              <p:nvPr/>
            </p:nvSpPr>
            <p:spPr bwMode="auto">
              <a:xfrm>
                <a:off x="4361" y="1030"/>
                <a:ext cx="429" cy="273"/>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effectLst>
                      <a:outerShdw blurRad="38100" dist="38100" dir="2700000" algn="tl">
                        <a:srgbClr val="C0C0C0"/>
                      </a:outerShdw>
                    </a:effectLst>
                    <a:latin typeface="Times New Roman" panose="02020603050405020304" charset="0"/>
                    <a:ea typeface="宋体" panose="02010600030101010101" pitchFamily="2" charset="-122"/>
                  </a:rPr>
                  <a:t>a :</a:t>
                </a:r>
                <a:r>
                  <a:rPr lang="en-US" altLang="zh-CN">
                    <a:solidFill>
                      <a:srgbClr val="FF0000"/>
                    </a:solidFill>
                    <a:effectLst>
                      <a:outerShdw blurRad="38100" dist="38100" dir="2700000" algn="tl">
                        <a:srgbClr val="C0C0C0"/>
                      </a:outerShdw>
                    </a:effectLst>
                    <a:latin typeface="Times New Roman" panose="02020603050405020304" charset="0"/>
                    <a:ea typeface="宋体" panose="02010600030101010101" pitchFamily="2" charset="-122"/>
                  </a:rPr>
                  <a:t>18</a:t>
                </a:r>
                <a:endParaRPr lang="en-US" altLang="zh-CN">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77891" name="Text Box 67"/>
              <p:cNvSpPr txBox="1">
                <a:spLocks noChangeArrowheads="1"/>
              </p:cNvSpPr>
              <p:nvPr/>
            </p:nvSpPr>
            <p:spPr bwMode="auto">
              <a:xfrm>
                <a:off x="4397" y="1228"/>
                <a:ext cx="358" cy="273"/>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effectLst>
                      <a:outerShdw blurRad="38100" dist="38100" dir="2700000" algn="tl">
                        <a:srgbClr val="C0C0C0"/>
                      </a:outerShdw>
                    </a:effectLst>
                    <a:latin typeface="Times New Roman" panose="02020603050405020304" charset="0"/>
                    <a:ea typeface="宋体" panose="02010600030101010101" pitchFamily="2" charset="-122"/>
                  </a:rPr>
                  <a:t>b:</a:t>
                </a:r>
                <a:r>
                  <a:rPr lang="en-US" altLang="zh-CN">
                    <a:solidFill>
                      <a:srgbClr val="FF0000"/>
                    </a:solidFill>
                    <a:effectLst>
                      <a:outerShdw blurRad="38100" dist="38100" dir="2700000" algn="tl">
                        <a:srgbClr val="C0C0C0"/>
                      </a:outerShdw>
                    </a:effectLst>
                    <a:latin typeface="Times New Roman" panose="02020603050405020304" charset="0"/>
                    <a:ea typeface="宋体" panose="02010600030101010101" pitchFamily="2" charset="-122"/>
                  </a:rPr>
                  <a:t> 5</a:t>
                </a:r>
                <a:endParaRPr lang="en-US" altLang="zh-CN">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77892" name="Text Box 68"/>
              <p:cNvSpPr txBox="1">
                <a:spLocks noChangeArrowheads="1"/>
              </p:cNvSpPr>
              <p:nvPr/>
            </p:nvSpPr>
            <p:spPr bwMode="auto">
              <a:xfrm>
                <a:off x="4361" y="1426"/>
                <a:ext cx="429" cy="273"/>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effectLst>
                      <a:outerShdw blurRad="38100" dist="38100" dir="2700000" algn="tl">
                        <a:srgbClr val="C0C0C0"/>
                      </a:outerShdw>
                    </a:effectLst>
                    <a:latin typeface="Times New Roman" panose="02020603050405020304" charset="0"/>
                    <a:ea typeface="宋体" panose="02010600030101010101" pitchFamily="2" charset="-122"/>
                  </a:rPr>
                  <a:t>c </a:t>
                </a:r>
                <a:r>
                  <a:rPr lang="en-US" altLang="zh-CN">
                    <a:solidFill>
                      <a:srgbClr val="FF0000"/>
                    </a:solidFill>
                    <a:effectLst>
                      <a:outerShdw blurRad="38100" dist="38100" dir="2700000" algn="tl">
                        <a:srgbClr val="C0C0C0"/>
                      </a:outerShdw>
                    </a:effectLst>
                    <a:latin typeface="Times New Roman" panose="02020603050405020304" charset="0"/>
                    <a:ea typeface="宋体" panose="02010600030101010101" pitchFamily="2" charset="-122"/>
                  </a:rPr>
                  <a:t>:90</a:t>
                </a:r>
                <a:endParaRPr lang="en-US" altLang="zh-CN">
                  <a:effectLst>
                    <a:outerShdw blurRad="38100" dist="38100" dir="2700000" algn="tl">
                      <a:srgbClr val="C0C0C0"/>
                    </a:outerShdw>
                  </a:effectLst>
                  <a:latin typeface="Times New Roman" panose="02020603050405020304" charset="0"/>
                  <a:ea typeface="宋体" panose="02010600030101010101" pitchFamily="2" charset="-122"/>
                </a:endParaRPr>
              </a:p>
            </p:txBody>
          </p:sp>
        </p:grpSp>
        <p:sp>
          <p:nvSpPr>
            <p:cNvPr id="77893" name="Text Box 69"/>
            <p:cNvSpPr txBox="1">
              <a:spLocks noChangeArrowheads="1"/>
            </p:cNvSpPr>
            <p:nvPr/>
          </p:nvSpPr>
          <p:spPr bwMode="auto">
            <a:xfrm>
              <a:off x="4320" y="177"/>
              <a:ext cx="539"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(main)</a:t>
              </a:r>
              <a:endParaRPr lang="en-US" altLang="zh-CN">
                <a:latin typeface="Times New Roman" panose="02020603050405020304" charset="0"/>
              </a:endParaRPr>
            </a:p>
          </p:txBody>
        </p:sp>
        <p:sp>
          <p:nvSpPr>
            <p:cNvPr id="77894" name="Line 70"/>
            <p:cNvSpPr>
              <a:spLocks noChangeShapeType="1"/>
            </p:cNvSpPr>
            <p:nvPr/>
          </p:nvSpPr>
          <p:spPr bwMode="auto">
            <a:xfrm>
              <a:off x="4136" y="1378"/>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95" name="Line 71"/>
            <p:cNvSpPr>
              <a:spLocks noChangeShapeType="1"/>
            </p:cNvSpPr>
            <p:nvPr/>
          </p:nvSpPr>
          <p:spPr bwMode="auto">
            <a:xfrm>
              <a:off x="4128" y="1560"/>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96" name="Line 72"/>
            <p:cNvSpPr>
              <a:spLocks noChangeShapeType="1"/>
            </p:cNvSpPr>
            <p:nvPr/>
          </p:nvSpPr>
          <p:spPr bwMode="auto">
            <a:xfrm>
              <a:off x="4136" y="1742"/>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97" name="Line 73"/>
            <p:cNvSpPr>
              <a:spLocks noChangeShapeType="1"/>
            </p:cNvSpPr>
            <p:nvPr/>
          </p:nvSpPr>
          <p:spPr bwMode="auto">
            <a:xfrm>
              <a:off x="4128" y="1937"/>
              <a:ext cx="960" cy="0"/>
            </a:xfrm>
            <a:prstGeom prst="line">
              <a:avLst/>
            </a:prstGeom>
            <a:noFill/>
            <a:ln w="19050">
              <a:solidFill>
                <a:schemeClr val="tx1"/>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898" name="Text Box 74"/>
            <p:cNvSpPr txBox="1">
              <a:spLocks noChangeArrowheads="1"/>
            </p:cNvSpPr>
            <p:nvPr/>
          </p:nvSpPr>
          <p:spPr bwMode="auto">
            <a:xfrm>
              <a:off x="4386" y="1086"/>
              <a:ext cx="504"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latin typeface="Times New Roman" panose="02020603050405020304" charset="0"/>
                </a:rPr>
                <a:t>(func)</a:t>
              </a:r>
              <a:endParaRPr lang="en-US" altLang="zh-CN">
                <a:latin typeface="Times New Roman" panose="02020603050405020304" charset="0"/>
              </a:endParaRPr>
            </a:p>
          </p:txBody>
        </p:sp>
        <p:sp>
          <p:nvSpPr>
            <p:cNvPr id="77899" name="Text Box 75"/>
            <p:cNvSpPr txBox="1">
              <a:spLocks noChangeArrowheads="1"/>
            </p:cNvSpPr>
            <p:nvPr/>
          </p:nvSpPr>
          <p:spPr bwMode="auto">
            <a:xfrm>
              <a:off x="5064" y="1308"/>
              <a:ext cx="442"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solidFill>
                    <a:srgbClr val="FF0000"/>
                  </a:solidFill>
                  <a:latin typeface="Times New Roman" panose="02020603050405020304" charset="0"/>
                </a:rPr>
                <a:t>parm</a:t>
              </a:r>
              <a:endParaRPr lang="en-US" altLang="zh-CN">
                <a:solidFill>
                  <a:srgbClr val="FF0000"/>
                </a:solidFill>
                <a:latin typeface="Times New Roman" panose="02020603050405020304" charset="0"/>
              </a:endParaRPr>
            </a:p>
          </p:txBody>
        </p:sp>
        <p:grpSp>
          <p:nvGrpSpPr>
            <p:cNvPr id="30742" name="Group 76"/>
            <p:cNvGrpSpPr/>
            <p:nvPr/>
          </p:nvGrpSpPr>
          <p:grpSpPr bwMode="auto">
            <a:xfrm>
              <a:off x="3972" y="420"/>
              <a:ext cx="276" cy="1044"/>
              <a:chOff x="3972" y="420"/>
              <a:chExt cx="276" cy="1044"/>
            </a:xfrm>
          </p:grpSpPr>
          <p:sp>
            <p:nvSpPr>
              <p:cNvPr id="77901" name="Line 77"/>
              <p:cNvSpPr>
                <a:spLocks noChangeShapeType="1"/>
              </p:cNvSpPr>
              <p:nvPr/>
            </p:nvSpPr>
            <p:spPr bwMode="auto">
              <a:xfrm flipH="1">
                <a:off x="3972" y="1464"/>
                <a:ext cx="276" cy="0"/>
              </a:xfrm>
              <a:prstGeom prst="line">
                <a:avLst/>
              </a:prstGeom>
              <a:noFill/>
              <a:ln w="38100">
                <a:solidFill>
                  <a:srgbClr val="FF0000"/>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902" name="Line 78"/>
              <p:cNvSpPr>
                <a:spLocks noChangeShapeType="1"/>
              </p:cNvSpPr>
              <p:nvPr/>
            </p:nvSpPr>
            <p:spPr bwMode="auto">
              <a:xfrm flipV="1">
                <a:off x="3972" y="420"/>
                <a:ext cx="0" cy="1044"/>
              </a:xfrm>
              <a:prstGeom prst="line">
                <a:avLst/>
              </a:prstGeom>
              <a:noFill/>
              <a:ln w="38100">
                <a:solidFill>
                  <a:srgbClr val="FF0000"/>
                </a:solidFill>
                <a:round/>
              </a:ln>
              <a:effectLst/>
            </p:spPr>
            <p:txBody>
              <a:bodyPr wrap="none" lIns="90000" tIns="46800" rIns="90000" bIns="46800" anchor="ctr">
                <a:spAutoFit/>
              </a:bodyPr>
              <a:lstStyle/>
              <a:p>
                <a:pPr>
                  <a:defRPr/>
                </a:pPr>
                <a:endParaRPr lang="zh-CN" altLang="en-US">
                  <a:latin typeface="Times New Roman" panose="02020603050405020304" charset="0"/>
                </a:endParaRPr>
              </a:p>
            </p:txBody>
          </p:sp>
          <p:sp>
            <p:nvSpPr>
              <p:cNvPr id="77903" name="Line 79"/>
              <p:cNvSpPr>
                <a:spLocks noChangeShapeType="1"/>
              </p:cNvSpPr>
              <p:nvPr/>
            </p:nvSpPr>
            <p:spPr bwMode="auto">
              <a:xfrm>
                <a:off x="3972" y="420"/>
                <a:ext cx="168" cy="0"/>
              </a:xfrm>
              <a:prstGeom prst="line">
                <a:avLst/>
              </a:prstGeom>
              <a:noFill/>
              <a:ln w="38100">
                <a:solidFill>
                  <a:srgbClr val="FF0000"/>
                </a:solidFill>
                <a:round/>
                <a:tailEnd type="triangle" w="med" len="med"/>
              </a:ln>
              <a:effectLst/>
            </p:spPr>
            <p:txBody>
              <a:bodyPr wrap="none" lIns="90000" tIns="46800" rIns="90000" bIns="46800" anchor="ctr">
                <a:spAutoFit/>
              </a:bodyPr>
              <a:lstStyle/>
              <a:p>
                <a:pPr>
                  <a:defRPr/>
                </a:pPr>
                <a:endParaRPr lang="zh-CN" altLang="en-US">
                  <a:latin typeface="Times New Roman" panose="02020603050405020304" charset="0"/>
                </a:endParaRPr>
              </a:p>
            </p:txBody>
          </p:sp>
        </p:grpSp>
        <p:sp>
          <p:nvSpPr>
            <p:cNvPr id="77904" name="Text Box 80"/>
            <p:cNvSpPr txBox="1">
              <a:spLocks noChangeArrowheads="1"/>
            </p:cNvSpPr>
            <p:nvPr/>
          </p:nvSpPr>
          <p:spPr bwMode="auto">
            <a:xfrm>
              <a:off x="4379" y="1363"/>
              <a:ext cx="434" cy="250"/>
            </a:xfrm>
            <a:prstGeom prst="rect">
              <a:avLst/>
            </a:prstGeom>
            <a:noFill/>
            <a:ln w="38100">
              <a:noFill/>
              <a:miter lim="800000"/>
            </a:ln>
            <a:effectLst/>
          </p:spPr>
          <p:txBody>
            <a:bodyPr wrap="none" lIns="90000" tIns="46800" rIns="90000" bIns="46800" anchor="ctr">
              <a:spAutoFit/>
            </a:bodyPr>
            <a:lstStyle/>
            <a:p>
              <a:pPr eaLnBrk="1" hangingPunct="1">
                <a:defRPr/>
              </a:pPr>
              <a:r>
                <a:rPr lang="en-US" altLang="zh-CN">
                  <a:solidFill>
                    <a:srgbClr val="FF0000"/>
                  </a:solidFill>
                  <a:latin typeface="Times New Roman" panose="02020603050405020304" charset="0"/>
                </a:rPr>
                <a:t>****</a:t>
              </a:r>
              <a:endParaRPr lang="en-US" altLang="zh-CN">
                <a:solidFill>
                  <a:srgbClr val="FF0000"/>
                </a:solidFill>
                <a:latin typeface="Times New Roman" panose="02020603050405020304" charset="0"/>
              </a:endParaRPr>
            </a:p>
          </p:txBody>
        </p:sp>
      </p:grpSp>
      <p:sp>
        <p:nvSpPr>
          <p:cNvPr id="3" name="幻灯片编号占位符 2"/>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54">
                                            <p:txEl>
                                              <p:pRg st="0" end="0"/>
                                            </p:txEl>
                                          </p:spTgt>
                                        </p:tgtEl>
                                        <p:attrNameLst>
                                          <p:attrName>style.visibility</p:attrName>
                                        </p:attrNameLst>
                                      </p:cBhvr>
                                      <p:to>
                                        <p:strVal val="visible"/>
                                      </p:to>
                                    </p:set>
                                    <p:anim calcmode="lin" valueType="num">
                                      <p:cBhvr additive="base">
                                        <p:cTn id="7" dur="500" fill="hold"/>
                                        <p:tgtEl>
                                          <p:spTgt spid="778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5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77826"/>
                                        </p:tgtEl>
                                        <p:attrNameLst>
                                          <p:attrName>style.visibility</p:attrName>
                                        </p:attrNameLst>
                                      </p:cBhvr>
                                      <p:to>
                                        <p:strVal val="visible"/>
                                      </p:to>
                                    </p:set>
                                    <p:animEffect transition="in" filter="box(out)">
                                      <p:cBhvr>
                                        <p:cTn id="13" dur="500"/>
                                        <p:tgtEl>
                                          <p:spTgt spid="77826"/>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ox(out)">
                                      <p:cBhvr>
                                        <p:cTn id="18"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out)">
                                      <p:cBhvr>
                                        <p:cTn id="23"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ox(out)">
                                      <p:cBhvr>
                                        <p:cTn id="2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ox(out)">
                                      <p:cBhvr>
                                        <p:cTn id="33"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54" grpId="0" autoUpdateAnimBg="0" build="p"/>
      <p:bldP spid="77826"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214313" y="1301750"/>
            <a:ext cx="8601076" cy="1090613"/>
          </a:xfrm>
          <a:prstGeom prst="rect">
            <a:avLst/>
          </a:prstGeom>
          <a:noFill/>
          <a:ln w="9525">
            <a:noFill/>
            <a:miter lim="800000"/>
          </a:ln>
        </p:spPr>
        <p:txBody>
          <a:bodyPr/>
          <a:lstStyle>
            <a:lvl1pPr marL="342900" indent="-342900">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spcBef>
                <a:spcPct val="20000"/>
              </a:spcBef>
              <a:buClr>
                <a:schemeClr val="accent1"/>
              </a:buClr>
            </a:pPr>
            <a:r>
              <a:rPr lang="zh-CN" altLang="zh-CN" sz="3200">
                <a:effectLst>
                  <a:outerShdw blurRad="38100" dist="38100" dir="2700000" algn="tl">
                    <a:srgbClr val="C0C0C0"/>
                  </a:outerShdw>
                </a:effectLst>
                <a:ea typeface="隶书" panose="02010509060101010101" charset="-122"/>
              </a:rPr>
              <a:t>功能</a:t>
            </a:r>
            <a:r>
              <a:rPr lang="zh-CN" altLang="en-US" sz="3200">
                <a:effectLst>
                  <a:outerShdw blurRad="38100" dist="38100" dir="2700000" algn="tl">
                    <a:srgbClr val="C0C0C0"/>
                  </a:outerShdw>
                </a:effectLst>
                <a:ea typeface="隶书" panose="02010509060101010101" charset="-122"/>
              </a:rPr>
              <a:t>：用自定义名字为</a:t>
            </a:r>
            <a:r>
              <a:rPr lang="zh-CN" altLang="en-US" sz="3200">
                <a:solidFill>
                  <a:srgbClr val="FF9900"/>
                </a:solidFill>
                <a:effectLst>
                  <a:outerShdw blurRad="38100" dist="38100" dir="2700000" algn="tl">
                    <a:srgbClr val="C0C0C0"/>
                  </a:outerShdw>
                </a:effectLst>
                <a:ea typeface="隶书" panose="02010509060101010101" charset="-122"/>
              </a:rPr>
              <a:t>已有</a:t>
            </a:r>
            <a:r>
              <a:rPr lang="zh-CN" altLang="en-US" sz="3200">
                <a:effectLst>
                  <a:outerShdw blurRad="38100" dist="38100" dir="2700000" algn="tl">
                    <a:srgbClr val="C0C0C0"/>
                  </a:outerShdw>
                </a:effectLst>
                <a:ea typeface="隶书" panose="02010509060101010101" charset="-122"/>
              </a:rPr>
              <a:t>数据类型命名</a:t>
            </a:r>
            <a:endParaRPr lang="zh-CN" altLang="en-US" sz="3200">
              <a:effectLst>
                <a:outerShdw blurRad="38100" dist="38100" dir="2700000" algn="tl">
                  <a:srgbClr val="C0C0C0"/>
                </a:outerShdw>
              </a:effectLst>
              <a:ea typeface="隶书" panose="02010509060101010101" charset="-122"/>
            </a:endParaRPr>
          </a:p>
          <a:p>
            <a:pPr lvl="1" eaLnBrk="1" hangingPunct="1">
              <a:spcBef>
                <a:spcPct val="20000"/>
              </a:spcBef>
              <a:buClr>
                <a:schemeClr val="hlink"/>
              </a:buClr>
              <a:buFont typeface="Wingdings" panose="05000000000000000000" pitchFamily="2" charset="2"/>
              <a:buChar char="«"/>
            </a:pPr>
            <a:r>
              <a:rPr lang="zh-CN" altLang="en-US" sz="2800">
                <a:solidFill>
                  <a:srgbClr val="3333FF"/>
                </a:solidFill>
                <a:effectLst>
                  <a:outerShdw blurRad="38100" dist="38100" dir="2700000" algn="tl">
                    <a:srgbClr val="C0C0C0"/>
                  </a:outerShdw>
                </a:effectLst>
                <a:ea typeface="隶书" panose="02010509060101010101" charset="-122"/>
              </a:rPr>
              <a:t>类型定义</a:t>
            </a:r>
            <a:r>
              <a:rPr lang="zh-CN" altLang="en-US" sz="2800">
                <a:effectLst>
                  <a:outerShdw blurRad="38100" dist="38100" dir="2700000" algn="tl">
                    <a:srgbClr val="C0C0C0"/>
                  </a:outerShdw>
                </a:effectLst>
                <a:ea typeface="隶书" panose="02010509060101010101" charset="-122"/>
              </a:rPr>
              <a:t>简单形式：   </a:t>
            </a:r>
            <a:r>
              <a:rPr lang="en-US" altLang="zh-CN" sz="2800">
                <a:solidFill>
                  <a:schemeClr val="tx2"/>
                </a:solidFill>
                <a:effectLst>
                  <a:outerShdw blurRad="38100" dist="38100" dir="2700000" algn="tl">
                    <a:srgbClr val="C0C0C0"/>
                  </a:outerShdw>
                </a:effectLst>
                <a:ea typeface="隶书" panose="02010509060101010101" charset="-122"/>
              </a:rPr>
              <a:t>typedef   </a:t>
            </a:r>
            <a:r>
              <a:rPr lang="en-US" altLang="zh-CN" sz="2800">
                <a:solidFill>
                  <a:srgbClr val="339933"/>
                </a:solidFill>
                <a:effectLst>
                  <a:outerShdw blurRad="38100" dist="38100" dir="2700000" algn="tl">
                    <a:srgbClr val="C0C0C0"/>
                  </a:outerShdw>
                </a:effectLst>
                <a:ea typeface="隶书" panose="02010509060101010101" charset="-122"/>
              </a:rPr>
              <a:t>type</a:t>
            </a:r>
            <a:r>
              <a:rPr lang="en-US" altLang="zh-CN" sz="2800">
                <a:solidFill>
                  <a:schemeClr val="tx2"/>
                </a:solidFill>
                <a:effectLst>
                  <a:outerShdw blurRad="38100" dist="38100" dir="2700000" algn="tl">
                    <a:srgbClr val="C0C0C0"/>
                  </a:outerShdw>
                </a:effectLst>
                <a:ea typeface="隶书" panose="02010509060101010101" charset="-122"/>
              </a:rPr>
              <a:t>  </a:t>
            </a:r>
            <a:r>
              <a:rPr lang="en-US" altLang="zh-CN" sz="2800">
                <a:solidFill>
                  <a:srgbClr val="FF9900"/>
                </a:solidFill>
                <a:effectLst>
                  <a:outerShdw blurRad="38100" dist="38100" dir="2700000" algn="tl">
                    <a:srgbClr val="C0C0C0"/>
                  </a:outerShdw>
                </a:effectLst>
                <a:ea typeface="隶书" panose="02010509060101010101" charset="-122"/>
              </a:rPr>
              <a:t> name</a:t>
            </a:r>
            <a:r>
              <a:rPr lang="en-US" altLang="zh-CN" sz="2800">
                <a:solidFill>
                  <a:schemeClr val="tx2"/>
                </a:solidFill>
                <a:effectLst>
                  <a:outerShdw blurRad="38100" dist="38100" dir="2700000" algn="tl">
                    <a:srgbClr val="C0C0C0"/>
                  </a:outerShdw>
                </a:effectLst>
                <a:ea typeface="隶书" panose="02010509060101010101" charset="-122"/>
              </a:rPr>
              <a:t>;</a:t>
            </a:r>
            <a:endParaRPr lang="en-US" altLang="zh-CN" sz="2800">
              <a:solidFill>
                <a:schemeClr val="tx2"/>
              </a:solidFill>
              <a:effectLst>
                <a:outerShdw blurRad="38100" dist="38100" dir="2700000" algn="tl">
                  <a:srgbClr val="C0C0C0"/>
                </a:outerShdw>
              </a:effectLst>
              <a:ea typeface="隶书" panose="02010509060101010101" charset="-122"/>
            </a:endParaRPr>
          </a:p>
        </p:txBody>
      </p:sp>
      <p:sp>
        <p:nvSpPr>
          <p:cNvPr id="41987" name="Text Box 3"/>
          <p:cNvSpPr txBox="1">
            <a:spLocks noChangeArrowheads="1"/>
          </p:cNvSpPr>
          <p:nvPr/>
        </p:nvSpPr>
        <p:spPr bwMode="auto">
          <a:xfrm>
            <a:off x="1331278" y="5776913"/>
            <a:ext cx="3602037" cy="495300"/>
          </a:xfrm>
          <a:prstGeom prst="rect">
            <a:avLst/>
          </a:prstGeom>
          <a:solidFill>
            <a:srgbClr val="EBFFFF"/>
          </a:solidFill>
          <a:ln w="38100">
            <a:solidFill>
              <a:srgbClr val="339966"/>
            </a:solidFill>
            <a:miter lim="800000"/>
          </a:ln>
        </p:spPr>
        <p:txBody>
          <a:bodyPr wrap="none" lIns="90000" tIns="46800" rIns="90000" bIns="46800" anchor="ctr">
            <a:spAutoFit/>
          </a:bodyPr>
          <a:lstStyle/>
          <a:p>
            <a:pPr>
              <a:defRPr/>
            </a:pPr>
            <a:r>
              <a:rPr lang="zh-CN" altLang="en-US">
                <a:effectLst>
                  <a:outerShdw blurRad="38100" dist="38100" dir="2700000" algn="tl">
                    <a:srgbClr val="FFFFFF"/>
                  </a:outerShdw>
                </a:effectLst>
                <a:latin typeface="Times New Roman" panose="02020603050405020304" charset="0"/>
                <a:ea typeface="宋体" panose="02010600030101010101" pitchFamily="2" charset="-122"/>
              </a:rPr>
              <a:t>例  </a:t>
            </a:r>
            <a:r>
              <a:rPr lang="en-US" altLang="zh-CN">
                <a:effectLst>
                  <a:outerShdw blurRad="38100" dist="38100" dir="2700000" algn="tl">
                    <a:srgbClr val="FFFFFF"/>
                  </a:outerShdw>
                </a:effectLst>
                <a:latin typeface="Times New Roman" panose="02020603050405020304" charset="0"/>
                <a:ea typeface="宋体" panose="02010600030101010101" pitchFamily="2" charset="-122"/>
              </a:rPr>
              <a:t>typedef  int  INTEGER;</a:t>
            </a:r>
            <a:endParaRPr lang="en-US" altLang="zh-CN">
              <a:effectLst>
                <a:outerShdw blurRad="38100" dist="38100" dir="2700000" algn="tl">
                  <a:srgbClr val="FFFFFF"/>
                </a:outerShdw>
              </a:effectLst>
              <a:latin typeface="Times New Roman" panose="02020603050405020304" charset="0"/>
              <a:ea typeface="宋体" panose="02010600030101010101" pitchFamily="2" charset="-122"/>
            </a:endParaRPr>
          </a:p>
        </p:txBody>
      </p:sp>
      <p:sp>
        <p:nvSpPr>
          <p:cNvPr id="41989" name="AutoShape 5"/>
          <p:cNvSpPr>
            <a:spLocks noChangeArrowheads="1"/>
          </p:cNvSpPr>
          <p:nvPr/>
        </p:nvSpPr>
        <p:spPr bwMode="auto">
          <a:xfrm>
            <a:off x="2747963" y="2566988"/>
            <a:ext cx="2962275" cy="495300"/>
          </a:xfrm>
          <a:prstGeom prst="wedgeRectCallout">
            <a:avLst>
              <a:gd name="adj1" fmla="val 27653"/>
              <a:gd name="adj2" fmla="val -91667"/>
            </a:avLst>
          </a:prstGeom>
          <a:noFill/>
          <a:ln w="38100">
            <a:solidFill>
              <a:srgbClr val="33CCCC"/>
            </a:solidFill>
            <a:miter lim="800000"/>
          </a:ln>
        </p:spPr>
        <p:txBody>
          <a:bodyPr wrap="none" lIns="90000" tIns="46800" rIns="90000" bIns="46800"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zh-CN" altLang="zh-CN">
                <a:effectLst>
                  <a:outerShdw blurRad="38100" dist="38100" dir="2700000" algn="tl">
                    <a:srgbClr val="C0C0C0"/>
                  </a:outerShdw>
                </a:effectLst>
                <a:ea typeface="隶书" panose="02010509060101010101" charset="-122"/>
              </a:rPr>
              <a:t>类型定义语句关键字</a:t>
            </a:r>
            <a:endParaRPr lang="zh-CN" altLang="en-US">
              <a:effectLst>
                <a:outerShdw blurRad="38100" dist="38100" dir="2700000" algn="tl">
                  <a:srgbClr val="C0C0C0"/>
                </a:outerShdw>
              </a:effectLst>
              <a:ea typeface="隶书" panose="02010509060101010101" charset="-122"/>
            </a:endParaRPr>
          </a:p>
        </p:txBody>
      </p:sp>
      <p:sp>
        <p:nvSpPr>
          <p:cNvPr id="41990" name="AutoShape 6"/>
          <p:cNvSpPr>
            <a:spLocks noChangeArrowheads="1"/>
          </p:cNvSpPr>
          <p:nvPr/>
        </p:nvSpPr>
        <p:spPr bwMode="auto">
          <a:xfrm>
            <a:off x="4405313" y="2547938"/>
            <a:ext cx="2352675" cy="495300"/>
          </a:xfrm>
          <a:prstGeom prst="wedgeRectCallout">
            <a:avLst>
              <a:gd name="adj1" fmla="val 27194"/>
              <a:gd name="adj2" fmla="val -99361"/>
            </a:avLst>
          </a:prstGeom>
          <a:noFill/>
          <a:ln w="38100">
            <a:solidFill>
              <a:srgbClr val="33CCCC"/>
            </a:solidFill>
            <a:miter lim="800000"/>
          </a:ln>
        </p:spPr>
        <p:txBody>
          <a:bodyPr wrap="none" lIns="90000" tIns="46800" rIns="90000" bIns="46800"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zh-CN" altLang="zh-CN">
                <a:effectLst>
                  <a:outerShdw blurRad="38100" dist="38100" dir="2700000" algn="tl">
                    <a:srgbClr val="C0C0C0"/>
                  </a:outerShdw>
                </a:effectLst>
                <a:ea typeface="隶书" panose="02010509060101010101" charset="-122"/>
              </a:rPr>
              <a:t>已有数据类型名</a:t>
            </a:r>
            <a:endParaRPr lang="zh-CN" altLang="en-US">
              <a:effectLst>
                <a:outerShdw blurRad="38100" dist="38100" dir="2700000" algn="tl">
                  <a:srgbClr val="C0C0C0"/>
                </a:outerShdw>
              </a:effectLst>
              <a:ea typeface="隶书" panose="02010509060101010101" charset="-122"/>
            </a:endParaRPr>
          </a:p>
        </p:txBody>
      </p:sp>
      <p:sp>
        <p:nvSpPr>
          <p:cNvPr id="41991" name="AutoShape 7"/>
          <p:cNvSpPr>
            <a:spLocks noChangeArrowheads="1"/>
          </p:cNvSpPr>
          <p:nvPr/>
        </p:nvSpPr>
        <p:spPr bwMode="auto">
          <a:xfrm>
            <a:off x="6043613" y="2528888"/>
            <a:ext cx="2657475" cy="495300"/>
          </a:xfrm>
          <a:prstGeom prst="wedgeRectCallout">
            <a:avLst>
              <a:gd name="adj1" fmla="val -11231"/>
              <a:gd name="adj2" fmla="val -99361"/>
            </a:avLst>
          </a:prstGeom>
          <a:noFill/>
          <a:ln w="38100">
            <a:solidFill>
              <a:srgbClr val="33CCCC"/>
            </a:solidFill>
            <a:miter lim="800000"/>
          </a:ln>
        </p:spPr>
        <p:txBody>
          <a:bodyPr wrap="none" lIns="90000" tIns="46800" rIns="90000" bIns="46800"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zh-CN" altLang="zh-CN">
                <a:effectLst>
                  <a:outerShdw blurRad="38100" dist="38100" dir="2700000" algn="tl">
                    <a:srgbClr val="C0C0C0"/>
                  </a:outerShdw>
                </a:effectLst>
                <a:ea typeface="隶书" panose="02010509060101010101" charset="-122"/>
              </a:rPr>
              <a:t>用户定义的类型名</a:t>
            </a:r>
            <a:endParaRPr lang="zh-CN" altLang="en-US">
              <a:effectLst>
                <a:outerShdw blurRad="38100" dist="38100" dir="2700000" algn="tl">
                  <a:srgbClr val="C0C0C0"/>
                </a:outerShdw>
              </a:effectLst>
              <a:ea typeface="隶书" panose="02010509060101010101" charset="-122"/>
            </a:endParaRPr>
          </a:p>
        </p:txBody>
      </p:sp>
      <p:sp>
        <p:nvSpPr>
          <p:cNvPr id="41992" name="Text Box 8"/>
          <p:cNvSpPr txBox="1">
            <a:spLocks noChangeArrowheads="1"/>
          </p:cNvSpPr>
          <p:nvPr/>
        </p:nvSpPr>
        <p:spPr bwMode="auto">
          <a:xfrm>
            <a:off x="1624013" y="3033713"/>
            <a:ext cx="3482975" cy="495300"/>
          </a:xfrm>
          <a:prstGeom prst="rect">
            <a:avLst/>
          </a:prstGeom>
          <a:solidFill>
            <a:srgbClr val="EBFFFF"/>
          </a:solidFill>
          <a:ln w="38100">
            <a:solidFill>
              <a:srgbClr val="339966"/>
            </a:solidFill>
            <a:miter lim="800000"/>
          </a:ln>
        </p:spPr>
        <p:txBody>
          <a:bodyPr wrap="none" lIns="90000" tIns="46800" rIns="90000" bIns="46800" anchor="ctr">
            <a:spAutoFit/>
          </a:bodyPr>
          <a:lstStyle/>
          <a:p>
            <a:pPr>
              <a:defRPr/>
            </a:pPr>
            <a:r>
              <a:rPr lang="zh-CN" altLang="en-US">
                <a:effectLst>
                  <a:outerShdw blurRad="38100" dist="38100" dir="2700000" algn="tl">
                    <a:srgbClr val="FFFFFF"/>
                  </a:outerShdw>
                </a:effectLst>
                <a:latin typeface="Times New Roman" panose="02020603050405020304" charset="0"/>
                <a:ea typeface="宋体" panose="02010600030101010101" pitchFamily="2" charset="-122"/>
              </a:rPr>
              <a:t>例  </a:t>
            </a:r>
            <a:r>
              <a:rPr lang="en-US" altLang="zh-CN">
                <a:effectLst>
                  <a:outerShdw blurRad="38100" dist="38100" dir="2700000" algn="tl">
                    <a:srgbClr val="FFFFFF"/>
                  </a:outerShdw>
                </a:effectLst>
                <a:latin typeface="Times New Roman" panose="02020603050405020304" charset="0"/>
                <a:ea typeface="宋体" panose="02010600030101010101" pitchFamily="2" charset="-122"/>
              </a:rPr>
              <a:t>typedef  float    REAL;</a:t>
            </a:r>
            <a:endParaRPr lang="en-US" altLang="zh-CN">
              <a:effectLst>
                <a:outerShdw blurRad="38100" dist="38100" dir="2700000" algn="tl">
                  <a:srgbClr val="FFFFFF"/>
                </a:outerShdw>
              </a:effectLst>
              <a:latin typeface="Times New Roman" panose="02020603050405020304" charset="0"/>
              <a:ea typeface="宋体" panose="02010600030101010101" pitchFamily="2" charset="-122"/>
            </a:endParaRPr>
          </a:p>
        </p:txBody>
      </p:sp>
      <p:sp>
        <p:nvSpPr>
          <p:cNvPr id="41994" name="AutoShape 10"/>
          <p:cNvSpPr>
            <a:spLocks noChangeArrowheads="1"/>
          </p:cNvSpPr>
          <p:nvPr/>
        </p:nvSpPr>
        <p:spPr bwMode="auto">
          <a:xfrm>
            <a:off x="4505325" y="3709988"/>
            <a:ext cx="4638675" cy="495300"/>
          </a:xfrm>
          <a:prstGeom prst="wedgeRectCallout">
            <a:avLst>
              <a:gd name="adj1" fmla="val -36755"/>
              <a:gd name="adj2" fmla="val -133972"/>
            </a:avLst>
          </a:prstGeom>
          <a:noFill/>
          <a:ln w="38100">
            <a:solidFill>
              <a:srgbClr val="FF9900"/>
            </a:solidFill>
            <a:miter lim="800000"/>
          </a:ln>
        </p:spPr>
        <p:txBody>
          <a:bodyPr wrap="none" lIns="90000" tIns="46800" rIns="90000" bIns="46800"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zh-CN" altLang="en-US">
                <a:effectLst>
                  <a:outerShdw blurRad="38100" dist="38100" dir="2700000" algn="tl">
                    <a:srgbClr val="C0C0C0"/>
                  </a:outerShdw>
                </a:effectLst>
                <a:latin typeface="隶书" panose="02010509060101010101" charset="-122"/>
                <a:ea typeface="隶书" panose="02010509060101010101" charset="-122"/>
              </a:rPr>
              <a:t>类型定义后</a:t>
            </a:r>
            <a:r>
              <a:rPr lang="en-US" altLang="zh-CN">
                <a:effectLst>
                  <a:outerShdw blurRad="38100" dist="38100" dir="2700000" algn="tl">
                    <a:srgbClr val="C0C0C0"/>
                  </a:outerShdw>
                </a:effectLst>
                <a:latin typeface="隶书" panose="02010509060101010101" charset="-122"/>
                <a:ea typeface="隶书" panose="02010509060101010101" charset="-122"/>
              </a:rPr>
              <a:t>,</a:t>
            </a:r>
            <a:r>
              <a:rPr lang="zh-CN" altLang="en-US">
                <a:effectLst>
                  <a:outerShdw blurRad="38100" dist="38100" dir="2700000" algn="tl">
                    <a:srgbClr val="C0C0C0"/>
                  </a:outerShdw>
                </a:effectLst>
                <a:latin typeface="隶书" panose="02010509060101010101" charset="-122"/>
                <a:ea typeface="隶书" panose="02010509060101010101" charset="-122"/>
              </a:rPr>
              <a:t>与已有类型一样使用</a:t>
            </a:r>
            <a:endParaRPr lang="zh-CN" altLang="en-US">
              <a:effectLst>
                <a:outerShdw blurRad="38100" dist="38100" dir="2700000" algn="tl">
                  <a:srgbClr val="C0C0C0"/>
                </a:outerShdw>
              </a:effectLst>
              <a:latin typeface="隶书" panose="02010509060101010101" charset="-122"/>
              <a:ea typeface="隶书" panose="02010509060101010101" charset="-122"/>
            </a:endParaRPr>
          </a:p>
        </p:txBody>
      </p:sp>
      <p:sp>
        <p:nvSpPr>
          <p:cNvPr id="41995" name="Text Box 11"/>
          <p:cNvSpPr txBox="1">
            <a:spLocks noChangeArrowheads="1"/>
          </p:cNvSpPr>
          <p:nvPr/>
        </p:nvSpPr>
        <p:spPr bwMode="auto">
          <a:xfrm>
            <a:off x="5738813" y="2413000"/>
            <a:ext cx="2943225" cy="860425"/>
          </a:xfrm>
          <a:prstGeom prst="rect">
            <a:avLst/>
          </a:prstGeom>
          <a:solidFill>
            <a:srgbClr val="EBFFFF"/>
          </a:solidFill>
          <a:ln w="38100">
            <a:solidFill>
              <a:srgbClr val="339966"/>
            </a:solidFill>
            <a:miter lim="800000"/>
          </a:ln>
        </p:spPr>
        <p:txBody>
          <a:bodyPr wrap="none" lIns="90000" tIns="46800" rIns="90000" bIns="46800" anchor="ctr">
            <a:spAutoFit/>
          </a:bodyPr>
          <a:lstStyle/>
          <a:p>
            <a:pPr>
              <a:defRPr/>
            </a:pPr>
            <a:r>
              <a:rPr lang="zh-CN" altLang="en-US">
                <a:effectLst>
                  <a:outerShdw blurRad="38100" dist="38100" dir="2700000" algn="tl">
                    <a:srgbClr val="FFFFFF"/>
                  </a:outerShdw>
                </a:effectLst>
                <a:latin typeface="Times New Roman" panose="02020603050405020304" charset="0"/>
                <a:ea typeface="宋体" panose="02010600030101010101" pitchFamily="2" charset="-122"/>
              </a:rPr>
              <a:t>例  </a:t>
            </a:r>
            <a:r>
              <a:rPr lang="en-US" altLang="zh-CN">
                <a:effectLst>
                  <a:outerShdw blurRad="38100" dist="38100" dir="2700000" algn="tl">
                    <a:srgbClr val="FFFFFF"/>
                  </a:outerShdw>
                </a:effectLst>
                <a:latin typeface="Times New Roman" panose="02020603050405020304" charset="0"/>
                <a:ea typeface="宋体" panose="02010600030101010101" pitchFamily="2" charset="-122"/>
              </a:rPr>
              <a:t>INTEGER   a,b,c; </a:t>
            </a:r>
            <a:endParaRPr lang="en-US" altLang="zh-CN">
              <a:effectLst>
                <a:outerShdw blurRad="38100" dist="38100" dir="2700000" algn="tl">
                  <a:srgbClr val="FFFFFF"/>
                </a:outerShdw>
              </a:effectLst>
              <a:latin typeface="Times New Roman" panose="02020603050405020304" charset="0"/>
              <a:ea typeface="宋体" panose="02010600030101010101" pitchFamily="2" charset="-122"/>
            </a:endParaRPr>
          </a:p>
          <a:p>
            <a:pPr>
              <a:defRPr/>
            </a:pPr>
            <a:r>
              <a:rPr lang="en-US" altLang="zh-CN">
                <a:effectLst>
                  <a:outerShdw blurRad="38100" dist="38100" dir="2700000" algn="tl">
                    <a:srgbClr val="FFFFFF"/>
                  </a:outerShdw>
                </a:effectLst>
                <a:latin typeface="Times New Roman" panose="02020603050405020304" charset="0"/>
                <a:ea typeface="宋体" panose="02010600030101010101" pitchFamily="2" charset="-122"/>
              </a:rPr>
              <a:t>      REAL    f1,f2; </a:t>
            </a:r>
            <a:endParaRPr lang="en-US" altLang="zh-CN">
              <a:effectLst>
                <a:outerShdw blurRad="38100" dist="38100" dir="2700000" algn="tl">
                  <a:srgbClr val="FFFFFF"/>
                </a:outerShdw>
              </a:effectLst>
              <a:latin typeface="Times New Roman" panose="02020603050405020304" charset="0"/>
              <a:ea typeface="宋体" panose="02010600030101010101" pitchFamily="2" charset="-122"/>
            </a:endParaRPr>
          </a:p>
        </p:txBody>
      </p:sp>
      <p:grpSp>
        <p:nvGrpSpPr>
          <p:cNvPr id="2" name="Group 15"/>
          <p:cNvGrpSpPr/>
          <p:nvPr/>
        </p:nvGrpSpPr>
        <p:grpSpPr bwMode="auto">
          <a:xfrm>
            <a:off x="5719763" y="3292475"/>
            <a:ext cx="3159125" cy="1390650"/>
            <a:chOff x="3111" y="2593"/>
            <a:chExt cx="1990" cy="876"/>
          </a:xfrm>
        </p:grpSpPr>
        <p:sp>
          <p:nvSpPr>
            <p:cNvPr id="28685" name="Text Box 12"/>
            <p:cNvSpPr txBox="1">
              <a:spLocks noChangeArrowheads="1"/>
            </p:cNvSpPr>
            <p:nvPr/>
          </p:nvSpPr>
          <p:spPr bwMode="auto">
            <a:xfrm>
              <a:off x="3111" y="2927"/>
              <a:ext cx="1990" cy="542"/>
            </a:xfrm>
            <a:prstGeom prst="rect">
              <a:avLst/>
            </a:prstGeom>
            <a:solidFill>
              <a:srgbClr val="EBFFFF"/>
            </a:solidFill>
            <a:ln w="38100">
              <a:solidFill>
                <a:srgbClr val="3333FF"/>
              </a:solidFill>
              <a:miter lim="800000"/>
            </a:ln>
          </p:spPr>
          <p:txBody>
            <a:bodyPr wrap="none" lIns="90000" tIns="46800" rIns="90000" bIns="46800" anchor="ctr"/>
            <a:lstStyle/>
            <a:p>
              <a:pPr>
                <a:defRPr/>
              </a:pPr>
              <a:r>
                <a:rPr lang="en-US" altLang="en-US">
                  <a:latin typeface="Times New Roman" panose="02020603050405020304" charset="0"/>
                </a:rPr>
                <a:t> </a:t>
              </a:r>
              <a:r>
                <a:rPr lang="en-US" altLang="zh-CN">
                  <a:latin typeface="Times New Roman" panose="02020603050405020304" charset="0"/>
                </a:rPr>
                <a:t>int   a,b,c; </a:t>
              </a:r>
              <a:endParaRPr lang="en-US" altLang="zh-CN">
                <a:latin typeface="Times New Roman" panose="02020603050405020304" charset="0"/>
              </a:endParaRPr>
            </a:p>
            <a:p>
              <a:pPr>
                <a:defRPr/>
              </a:pPr>
              <a:r>
                <a:rPr lang="en-US" altLang="zh-CN">
                  <a:latin typeface="Times New Roman" panose="02020603050405020304" charset="0"/>
                </a:rPr>
                <a:t> float    f1,f2; </a:t>
              </a:r>
              <a:endParaRPr lang="en-US" altLang="zh-CN">
                <a:latin typeface="Times New Roman" panose="02020603050405020304" charset="0"/>
              </a:endParaRPr>
            </a:p>
          </p:txBody>
        </p:sp>
        <p:sp>
          <p:nvSpPr>
            <p:cNvPr id="28686" name="AutoShape 13"/>
            <p:cNvSpPr>
              <a:spLocks noChangeArrowheads="1"/>
            </p:cNvSpPr>
            <p:nvPr/>
          </p:nvSpPr>
          <p:spPr bwMode="auto">
            <a:xfrm>
              <a:off x="3957" y="2593"/>
              <a:ext cx="258" cy="322"/>
            </a:xfrm>
            <a:prstGeom prst="upDownArrow">
              <a:avLst>
                <a:gd name="adj1" fmla="val 50000"/>
                <a:gd name="adj2" fmla="val 24961"/>
              </a:avLst>
            </a:prstGeom>
            <a:noFill/>
            <a:ln w="38100">
              <a:solidFill>
                <a:srgbClr val="3333FF"/>
              </a:solidFill>
              <a:miter lim="800000"/>
            </a:ln>
          </p:spPr>
          <p:txBody>
            <a:bodyPr lIns="90000" tIns="46800" rIns="90000" bIns="46800" anchor="ctr">
              <a:spAutoFit/>
            </a:bodyPr>
            <a:lstStyle/>
            <a:p>
              <a:pPr eaLnBrk="1" hangingPunct="1">
                <a:defRPr/>
              </a:pPr>
              <a:endParaRPr lang="zh-CN" altLang="zh-CN">
                <a:effectLst>
                  <a:outerShdw blurRad="38100" dist="38100" dir="2700000" algn="tl">
                    <a:srgbClr val="C0C0C0"/>
                  </a:outerShdw>
                </a:effectLst>
                <a:latin typeface="Times New Roman" panose="02020603050405020304" charset="0"/>
                <a:ea typeface="宋体" panose="02010600030101010101" pitchFamily="2" charset="-122"/>
              </a:endParaRPr>
            </a:p>
          </p:txBody>
        </p:sp>
      </p:grpSp>
      <p:sp>
        <p:nvSpPr>
          <p:cNvPr id="42000" name="Rectangle 16"/>
          <p:cNvSpPr>
            <a:spLocks noChangeArrowheads="1"/>
          </p:cNvSpPr>
          <p:nvPr/>
        </p:nvSpPr>
        <p:spPr bwMode="auto">
          <a:xfrm>
            <a:off x="266700" y="3981450"/>
            <a:ext cx="5248275" cy="1590675"/>
          </a:xfrm>
          <a:prstGeom prst="rect">
            <a:avLst/>
          </a:prstGeom>
          <a:noFill/>
          <a:ln w="38100">
            <a:solidFill>
              <a:srgbClr val="009900"/>
            </a:solidFill>
            <a:miter lim="800000"/>
          </a:ln>
        </p:spPr>
        <p:txBody>
          <a:bodyPr wrap="none" lIns="90000" tIns="46800" rIns="90000" bIns="46800"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eaLnBrk="1" hangingPunct="1"/>
            <a:r>
              <a:rPr lang="zh-CN" altLang="en-US">
                <a:effectLst>
                  <a:outerShdw blurRad="38100" dist="38100" dir="2700000" algn="tl">
                    <a:srgbClr val="C0C0C0"/>
                  </a:outerShdw>
                </a:effectLst>
                <a:latin typeface="隶书" panose="02010509060101010101" charset="-122"/>
                <a:ea typeface="隶书" panose="02010509060101010101" charset="-122"/>
              </a:rPr>
              <a:t>说明</a:t>
            </a:r>
            <a:r>
              <a:rPr lang="en-US" altLang="zh-CN">
                <a:effectLst>
                  <a:outerShdw blurRad="38100" dist="38100" dir="2700000" algn="tl">
                    <a:srgbClr val="C0C0C0"/>
                  </a:outerShdw>
                </a:effectLst>
                <a:latin typeface="隶书" panose="02010509060101010101" charset="-122"/>
                <a:ea typeface="隶书" panose="02010509060101010101" charset="-122"/>
              </a:rPr>
              <a:t>:</a:t>
            </a:r>
            <a:endParaRPr lang="en-US" altLang="zh-CN">
              <a:effectLst>
                <a:outerShdw blurRad="38100" dist="38100" dir="2700000" algn="tl">
                  <a:srgbClr val="C0C0C0"/>
                </a:outerShdw>
              </a:effectLst>
              <a:latin typeface="隶书" panose="02010509060101010101" charset="-122"/>
              <a:ea typeface="隶书" panose="02010509060101010101" charset="-122"/>
            </a:endParaRPr>
          </a:p>
          <a:p>
            <a:pPr algn="l" eaLnBrk="1" hangingPunct="1"/>
            <a:r>
              <a:rPr lang="en-US" altLang="zh-CN">
                <a:effectLst>
                  <a:outerShdw blurRad="38100" dist="38100" dir="2700000" algn="tl">
                    <a:srgbClr val="C0C0C0"/>
                  </a:outerShdw>
                </a:effectLst>
                <a:latin typeface="隶书" panose="02010509060101010101" charset="-122"/>
                <a:ea typeface="隶书" panose="02010509060101010101" charset="-122"/>
              </a:rPr>
              <a:t>1.typedef </a:t>
            </a:r>
            <a:r>
              <a:rPr lang="zh-CN" altLang="zh-CN">
                <a:solidFill>
                  <a:srgbClr val="FF0000"/>
                </a:solidFill>
                <a:effectLst>
                  <a:outerShdw blurRad="38100" dist="38100" dir="2700000" algn="tl">
                    <a:srgbClr val="C0C0C0"/>
                  </a:outerShdw>
                </a:effectLst>
                <a:latin typeface="隶书" panose="02010509060101010101" charset="-122"/>
                <a:ea typeface="隶书" panose="02010509060101010101" charset="-122"/>
              </a:rPr>
              <a:t>没有创造</a:t>
            </a:r>
            <a:r>
              <a:rPr lang="zh-CN" altLang="zh-CN">
                <a:effectLst>
                  <a:outerShdw blurRad="38100" dist="38100" dir="2700000" algn="tl">
                    <a:srgbClr val="C0C0C0"/>
                  </a:outerShdw>
                </a:effectLst>
                <a:latin typeface="隶书" panose="02010509060101010101" charset="-122"/>
                <a:ea typeface="隶书" panose="02010509060101010101" charset="-122"/>
              </a:rPr>
              <a:t>新数据类型</a:t>
            </a:r>
            <a:endParaRPr lang="zh-CN" altLang="zh-CN">
              <a:effectLst>
                <a:outerShdw blurRad="38100" dist="38100" dir="2700000" algn="tl">
                  <a:srgbClr val="C0C0C0"/>
                </a:outerShdw>
              </a:effectLst>
              <a:latin typeface="隶书" panose="02010509060101010101" charset="-122"/>
              <a:ea typeface="隶书" panose="02010509060101010101" charset="-122"/>
            </a:endParaRPr>
          </a:p>
          <a:p>
            <a:pPr algn="l" eaLnBrk="1" hangingPunct="1"/>
            <a:r>
              <a:rPr lang="zh-CN" altLang="zh-CN">
                <a:effectLst>
                  <a:outerShdw blurRad="38100" dist="38100" dir="2700000" algn="tl">
                    <a:srgbClr val="C0C0C0"/>
                  </a:outerShdw>
                </a:effectLst>
                <a:latin typeface="隶书" panose="02010509060101010101" charset="-122"/>
                <a:ea typeface="隶书" panose="02010509060101010101" charset="-122"/>
              </a:rPr>
              <a:t>2.</a:t>
            </a:r>
            <a:r>
              <a:rPr lang="en-US" altLang="zh-CN">
                <a:effectLst>
                  <a:outerShdw blurRad="38100" dist="38100" dir="2700000" algn="tl">
                    <a:srgbClr val="C0C0C0"/>
                  </a:outerShdw>
                </a:effectLst>
                <a:latin typeface="隶书" panose="02010509060101010101" charset="-122"/>
                <a:ea typeface="隶书" panose="02010509060101010101" charset="-122"/>
              </a:rPr>
              <a:t>typedef </a:t>
            </a:r>
            <a:r>
              <a:rPr lang="zh-CN" altLang="en-US">
                <a:effectLst>
                  <a:outerShdw blurRad="38100" dist="38100" dir="2700000" algn="tl">
                    <a:srgbClr val="C0C0C0"/>
                  </a:outerShdw>
                </a:effectLst>
                <a:latin typeface="隶书" panose="02010509060101010101" charset="-122"/>
                <a:ea typeface="隶书" panose="02010509060101010101" charset="-122"/>
              </a:rPr>
              <a:t>是定义类型</a:t>
            </a:r>
            <a:r>
              <a:rPr lang="en-US" altLang="zh-CN">
                <a:effectLst>
                  <a:outerShdw blurRad="38100" dist="38100" dir="2700000" algn="tl">
                    <a:srgbClr val="C0C0C0"/>
                  </a:outerShdw>
                </a:effectLst>
                <a:latin typeface="隶书" panose="02010509060101010101" charset="-122"/>
                <a:ea typeface="隶书" panose="02010509060101010101" charset="-122"/>
              </a:rPr>
              <a:t>,</a:t>
            </a:r>
            <a:r>
              <a:rPr lang="zh-CN" altLang="en-US">
                <a:solidFill>
                  <a:srgbClr val="FF0000"/>
                </a:solidFill>
                <a:effectLst>
                  <a:outerShdw blurRad="38100" dist="38100" dir="2700000" algn="tl">
                    <a:srgbClr val="C0C0C0"/>
                  </a:outerShdw>
                </a:effectLst>
                <a:latin typeface="隶书" panose="02010509060101010101" charset="-122"/>
                <a:ea typeface="隶书" panose="02010509060101010101" charset="-122"/>
              </a:rPr>
              <a:t>不能定义变量</a:t>
            </a:r>
            <a:endParaRPr lang="zh-CN" altLang="en-US">
              <a:effectLst>
                <a:outerShdw blurRad="38100" dist="38100" dir="2700000" algn="tl">
                  <a:srgbClr val="C0C0C0"/>
                </a:outerShdw>
              </a:effectLst>
              <a:latin typeface="隶书" panose="02010509060101010101" charset="-122"/>
              <a:ea typeface="隶书" panose="02010509060101010101" charset="-122"/>
            </a:endParaRPr>
          </a:p>
          <a:p>
            <a:pPr algn="l" eaLnBrk="1" hangingPunct="1"/>
            <a:endParaRPr lang="en-US" altLang="zh-CN">
              <a:effectLst>
                <a:outerShdw blurRad="38100" dist="38100" dir="2700000" algn="tl">
                  <a:srgbClr val="C0C0C0"/>
                </a:outerShdw>
              </a:effectLst>
              <a:latin typeface="隶书" panose="02010509060101010101" charset="-122"/>
              <a:ea typeface="隶书" panose="02010509060101010101" charset="-122"/>
            </a:endParaRPr>
          </a:p>
        </p:txBody>
      </p:sp>
      <p:sp>
        <p:nvSpPr>
          <p:cNvPr id="15" name="Rectangle 2"/>
          <p:cNvSpPr txBox="1">
            <a:spLocks noChangeArrowheads="1"/>
          </p:cNvSpPr>
          <p:nvPr/>
        </p:nvSpPr>
        <p:spPr>
          <a:xfrm>
            <a:off x="681038" y="333375"/>
            <a:ext cx="7797800" cy="839788"/>
          </a:xfrm>
          <a:prstGeom prst="rect">
            <a:avLst/>
          </a:prstGeom>
        </p:spPr>
        <p:txBody>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nSpc>
                <a:spcPct val="85000"/>
              </a:lnSpc>
            </a:pPr>
            <a:r>
              <a:rPr lang="zh-CN" altLang="en-US" sz="4400" b="1" i="1">
                <a:solidFill>
                  <a:srgbClr val="0000FF"/>
                </a:solidFill>
                <a:effectLst>
                  <a:outerShdw blurRad="38100" dist="38100" dir="2700000" algn="tl">
                    <a:srgbClr val="C0C0C0"/>
                  </a:outerShdw>
                </a:effectLst>
                <a:ea typeface="黑体" panose="02010609060101010101" charset="-122"/>
              </a:rPr>
              <a:t>用</a:t>
            </a:r>
            <a:r>
              <a:rPr lang="en-US" altLang="zh-CN" sz="4400" b="1" i="1">
                <a:solidFill>
                  <a:srgbClr val="0000FF"/>
                </a:solidFill>
                <a:effectLst>
                  <a:outerShdw blurRad="38100" dist="38100" dir="2700000" algn="tl">
                    <a:srgbClr val="C0C0C0"/>
                  </a:outerShdw>
                </a:effectLst>
                <a:ea typeface="黑体" panose="02010609060101010101" charset="-122"/>
              </a:rPr>
              <a:t>typedef</a:t>
            </a:r>
            <a:r>
              <a:rPr lang="zh-CN" altLang="en-US" sz="4400" b="1" i="1">
                <a:solidFill>
                  <a:srgbClr val="0000FF"/>
                </a:solidFill>
                <a:effectLst>
                  <a:outerShdw blurRad="38100" dist="38100" dir="2700000" algn="tl">
                    <a:srgbClr val="C0C0C0"/>
                  </a:outerShdw>
                </a:effectLst>
                <a:ea typeface="黑体" panose="02010609060101010101" charset="-122"/>
              </a:rPr>
              <a:t>为</a:t>
            </a:r>
            <a:r>
              <a:rPr lang="zh-CN" altLang="zh-CN" sz="4400" b="1" i="1">
                <a:solidFill>
                  <a:srgbClr val="0000FF"/>
                </a:solidFill>
                <a:effectLst>
                  <a:outerShdw blurRad="38100" dist="38100" dir="2700000" algn="tl">
                    <a:srgbClr val="C0C0C0"/>
                  </a:outerShdw>
                </a:effectLst>
                <a:ea typeface="黑体" panose="02010609060101010101" charset="-122"/>
              </a:rPr>
              <a:t>定义类型</a:t>
            </a:r>
            <a:r>
              <a:rPr lang="zh-CN" altLang="en-US" sz="4400" b="1" i="1">
                <a:solidFill>
                  <a:srgbClr val="0000FF"/>
                </a:solidFill>
                <a:effectLst>
                  <a:outerShdw blurRad="38100" dist="38100" dir="2700000" algn="tl">
                    <a:srgbClr val="C0C0C0"/>
                  </a:outerShdw>
                </a:effectLst>
                <a:ea typeface="黑体" panose="02010609060101010101" charset="-122"/>
              </a:rPr>
              <a:t>命名</a:t>
            </a:r>
            <a:endParaRPr lang="zh-CN" altLang="en-US" sz="4400" b="1" i="1">
              <a:solidFill>
                <a:srgbClr val="0000FF"/>
              </a:solidFill>
              <a:effectLst>
                <a:outerShdw blurRad="38100" dist="38100" dir="2700000" algn="tl">
                  <a:srgbClr val="C0C0C0"/>
                </a:outerShdw>
              </a:effectLst>
              <a:ea typeface="黑体" panose="02010609060101010101" charset="-122"/>
            </a:endParaRPr>
          </a:p>
        </p:txBody>
      </p:sp>
      <p:sp>
        <p:nvSpPr>
          <p:cNvPr id="3" name="幻灯片编号占位符 2"/>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 calcmode="lin" valueType="num">
                                      <p:cBhvr additive="base">
                                        <p:cTn id="7" dur="500" fill="hold"/>
                                        <p:tgtEl>
                                          <p:spTgt spid="419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9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986">
                                            <p:txEl>
                                              <p:pRg st="1" end="1"/>
                                            </p:txEl>
                                          </p:spTgt>
                                        </p:tgtEl>
                                        <p:attrNameLst>
                                          <p:attrName>style.visibility</p:attrName>
                                        </p:attrNameLst>
                                      </p:cBhvr>
                                      <p:to>
                                        <p:strVal val="visible"/>
                                      </p:to>
                                    </p:set>
                                    <p:anim calcmode="lin" valueType="num">
                                      <p:cBhvr additive="base">
                                        <p:cTn id="13" dur="500" fill="hold"/>
                                        <p:tgtEl>
                                          <p:spTgt spid="419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9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41989"/>
                                        </p:tgtEl>
                                        <p:attrNameLst>
                                          <p:attrName>style.visibility</p:attrName>
                                        </p:attrNameLst>
                                      </p:cBhvr>
                                      <p:to>
                                        <p:strVal val="visible"/>
                                      </p:to>
                                    </p:set>
                                    <p:animEffect transition="in" filter="box(out)">
                                      <p:cBhvr>
                                        <p:cTn id="19" dur="500"/>
                                        <p:tgtEl>
                                          <p:spTgt spid="41989"/>
                                        </p:tgtEl>
                                      </p:cBhvr>
                                    </p:animEffect>
                                  </p:childTnLst>
                                  <p:subTnLst>
                                    <p:set>
                                      <p:cBhvr override="childStyle">
                                        <p:cTn dur="1" fill="hold" display="0" masterRel="nextClick" afterEffect="1"/>
                                        <p:tgtEl>
                                          <p:spTgt spid="41989"/>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41990"/>
                                        </p:tgtEl>
                                        <p:attrNameLst>
                                          <p:attrName>style.visibility</p:attrName>
                                        </p:attrNameLst>
                                      </p:cBhvr>
                                      <p:to>
                                        <p:strVal val="visible"/>
                                      </p:to>
                                    </p:set>
                                    <p:animEffect transition="in" filter="box(out)">
                                      <p:cBhvr>
                                        <p:cTn id="24" dur="500"/>
                                        <p:tgtEl>
                                          <p:spTgt spid="41990"/>
                                        </p:tgtEl>
                                      </p:cBhvr>
                                    </p:animEffect>
                                  </p:childTnLst>
                                  <p:subTnLst>
                                    <p:set>
                                      <p:cBhvr override="childStyle">
                                        <p:cTn dur="1" fill="hold" display="0" masterRel="nextClick" afterEffect="1"/>
                                        <p:tgtEl>
                                          <p:spTgt spid="41990"/>
                                        </p:tgtEl>
                                        <p:attrNameLst>
                                          <p:attrName>style.visibility</p:attrName>
                                        </p:attrNameLst>
                                      </p:cBhvr>
                                      <p:to>
                                        <p:strVal val="hidden"/>
                                      </p:to>
                                    </p:set>
                                    <p:audio>
                                      <p:cMediaNode>
                                        <p:cTn display="0" masterRel="sameClick">
                                          <p:stCondLst>
                                            <p:cond evt="begin" delay="0">
                                              <p:tn val="22"/>
                                            </p:cond>
                                          </p:stCondLst>
                                          <p:endCondLst>
                                            <p:cond evt="onStopAudio" delay="0">
                                              <p:tgtEl>
                                                <p:sldTgt/>
                                              </p:tgtEl>
                                            </p:cond>
                                          </p:endCondLst>
                                        </p:cTn>
                                        <p:tgtEl>
                                          <p:sndTgt r:embed="rId1"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41991"/>
                                        </p:tgtEl>
                                        <p:attrNameLst>
                                          <p:attrName>style.visibility</p:attrName>
                                        </p:attrNameLst>
                                      </p:cBhvr>
                                      <p:to>
                                        <p:strVal val="visible"/>
                                      </p:to>
                                    </p:set>
                                    <p:animEffect transition="in" filter="box(out)">
                                      <p:cBhvr>
                                        <p:cTn id="29" dur="500"/>
                                        <p:tgtEl>
                                          <p:spTgt spid="41991"/>
                                        </p:tgtEl>
                                      </p:cBhvr>
                                    </p:animEffect>
                                  </p:childTnLst>
                                  <p:subTnLst>
                                    <p:set>
                                      <p:cBhvr override="childStyle">
                                        <p:cTn dur="1" fill="hold" display="0" masterRel="nextClick" afterEffect="1"/>
                                        <p:tgtEl>
                                          <p:spTgt spid="41991"/>
                                        </p:tgtEl>
                                        <p:attrNameLst>
                                          <p:attrName>style.visibility</p:attrName>
                                        </p:attrNameLst>
                                      </p:cBhvr>
                                      <p:to>
                                        <p:strVal val="hidden"/>
                                      </p:to>
                                    </p:set>
                                    <p:audio>
                                      <p:cMediaNode>
                                        <p:cTn display="0" masterRel="sameClick">
                                          <p:stCondLst>
                                            <p:cond evt="begin" delay="0">
                                              <p:tn val="27"/>
                                            </p:cond>
                                          </p:stCondLst>
                                          <p:endCondLst>
                                            <p:cond evt="onStopAudio" delay="0">
                                              <p:tgtEl>
                                                <p:sldTgt/>
                                              </p:tgtEl>
                                            </p:cond>
                                          </p:endCondLst>
                                        </p:cTn>
                                        <p:tgtEl>
                                          <p:sndTgt r:embed="rId1"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41987"/>
                                        </p:tgtEl>
                                        <p:attrNameLst>
                                          <p:attrName>style.visibility</p:attrName>
                                        </p:attrNameLst>
                                      </p:cBhvr>
                                      <p:to>
                                        <p:strVal val="visible"/>
                                      </p:to>
                                    </p:set>
                                    <p:animEffect transition="in" filter="box(out)">
                                      <p:cBhvr>
                                        <p:cTn id="34" dur="500"/>
                                        <p:tgtEl>
                                          <p:spTgt spid="41987"/>
                                        </p:tgtEl>
                                      </p:cBhvr>
                                    </p:animEffect>
                                  </p:childTnLst>
                                  <p:subTnLst>
                                    <p:audio>
                                      <p:cMediaNode>
                                        <p:cTn display="0" masterRel="sameClick">
                                          <p:stCondLst>
                                            <p:cond evt="begin" delay="0">
                                              <p:tn val="32"/>
                                            </p:cond>
                                          </p:stCondLst>
                                          <p:endCondLst>
                                            <p:cond evt="onStopAudio" delay="0">
                                              <p:tgtEl>
                                                <p:sldTgt/>
                                              </p:tgtEl>
                                            </p:cond>
                                          </p:endCondLst>
                                        </p:cTn>
                                        <p:tgtEl>
                                          <p:sndTgt r:embed="rId1" name="CAMERA.WAV"/>
                                        </p:tgtEl>
                                      </p:cMediaNode>
                                    </p:audio>
                                  </p:subTnLst>
                                </p:cTn>
                              </p:par>
                            </p:childTnLst>
                          </p:cTn>
                        </p:par>
                        <p:par>
                          <p:cTn id="35" fill="hold">
                            <p:stCondLst>
                              <p:cond delay="500"/>
                            </p:stCondLst>
                            <p:childTnLst>
                              <p:par>
                                <p:cTn id="36" presetID="2" presetClass="entr" presetSubtype="8" fill="hold" grpId="0" nodeType="afterEffect">
                                  <p:stCondLst>
                                    <p:cond delay="2000"/>
                                  </p:stCondLst>
                                  <p:childTnLst>
                                    <p:set>
                                      <p:cBhvr>
                                        <p:cTn id="37" dur="1" fill="hold">
                                          <p:stCondLst>
                                            <p:cond delay="0"/>
                                          </p:stCondLst>
                                        </p:cTn>
                                        <p:tgtEl>
                                          <p:spTgt spid="41992"/>
                                        </p:tgtEl>
                                        <p:attrNameLst>
                                          <p:attrName>style.visibility</p:attrName>
                                        </p:attrNameLst>
                                      </p:cBhvr>
                                      <p:to>
                                        <p:strVal val="visible"/>
                                      </p:to>
                                    </p:set>
                                    <p:anim calcmode="lin" valueType="num">
                                      <p:cBhvr additive="base">
                                        <p:cTn id="38" dur="500" fill="hold"/>
                                        <p:tgtEl>
                                          <p:spTgt spid="41992"/>
                                        </p:tgtEl>
                                        <p:attrNameLst>
                                          <p:attrName>ppt_x</p:attrName>
                                        </p:attrNameLst>
                                      </p:cBhvr>
                                      <p:tavLst>
                                        <p:tav tm="0">
                                          <p:val>
                                            <p:strVal val="0-#ppt_w/2"/>
                                          </p:val>
                                        </p:tav>
                                        <p:tav tm="100000">
                                          <p:val>
                                            <p:strVal val="#ppt_x"/>
                                          </p:val>
                                        </p:tav>
                                      </p:tavLst>
                                    </p:anim>
                                    <p:anim calcmode="lin" valueType="num">
                                      <p:cBhvr additive="base">
                                        <p:cTn id="39" dur="500" fill="hold"/>
                                        <p:tgtEl>
                                          <p:spTgt spid="4199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41994"/>
                                        </p:tgtEl>
                                        <p:attrNameLst>
                                          <p:attrName>style.visibility</p:attrName>
                                        </p:attrNameLst>
                                      </p:cBhvr>
                                      <p:to>
                                        <p:strVal val="visible"/>
                                      </p:to>
                                    </p:set>
                                    <p:animEffect transition="in" filter="box(out)">
                                      <p:cBhvr>
                                        <p:cTn id="44" dur="500"/>
                                        <p:tgtEl>
                                          <p:spTgt spid="41994"/>
                                        </p:tgtEl>
                                      </p:cBhvr>
                                    </p:animEffect>
                                  </p:childTnLst>
                                  <p:subTnLst>
                                    <p:set>
                                      <p:cBhvr override="childStyle">
                                        <p:cTn dur="1" fill="hold" display="0" masterRel="nextClick" afterEffect="1"/>
                                        <p:tgtEl>
                                          <p:spTgt spid="41994"/>
                                        </p:tgtEl>
                                        <p:attrNameLst>
                                          <p:attrName>style.visibility</p:attrName>
                                        </p:attrNameLst>
                                      </p:cBhvr>
                                      <p:to>
                                        <p:strVal val="hidden"/>
                                      </p:to>
                                    </p:set>
                                    <p:audio>
                                      <p:cMediaNode>
                                        <p:cTn display="0" masterRel="sameClick">
                                          <p:stCondLst>
                                            <p:cond evt="begin" delay="0">
                                              <p:tn val="42"/>
                                            </p:cond>
                                          </p:stCondLst>
                                          <p:endCondLst>
                                            <p:cond evt="onStopAudio" delay="0">
                                              <p:tgtEl>
                                                <p:sldTgt/>
                                              </p:tgtEl>
                                            </p:cond>
                                          </p:endCondLst>
                                        </p:cTn>
                                        <p:tgtEl>
                                          <p:sndTgt r:embed="rId1" name="CAMERA.WAV"/>
                                        </p:tgtEl>
                                      </p:cMediaNode>
                                    </p:audio>
                                  </p:sub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41995"/>
                                        </p:tgtEl>
                                        <p:attrNameLst>
                                          <p:attrName>style.visibility</p:attrName>
                                        </p:attrNameLst>
                                      </p:cBhvr>
                                      <p:to>
                                        <p:strVal val="visible"/>
                                      </p:to>
                                    </p:set>
                                    <p:animEffect transition="in" filter="box(out)">
                                      <p:cBhvr>
                                        <p:cTn id="49" dur="500"/>
                                        <p:tgtEl>
                                          <p:spTgt spid="41995"/>
                                        </p:tgtEl>
                                      </p:cBhvr>
                                    </p:animEffect>
                                  </p:childTnLst>
                                  <p:subTnLst>
                                    <p:audio>
                                      <p:cMediaNode>
                                        <p:cTn display="0" masterRel="sameClick">
                                          <p:stCondLst>
                                            <p:cond evt="begin" delay="0">
                                              <p:tn val="47"/>
                                            </p:cond>
                                          </p:stCondLst>
                                          <p:endCondLst>
                                            <p:cond evt="onStopAudio" delay="0">
                                              <p:tgtEl>
                                                <p:sldTgt/>
                                              </p:tgtEl>
                                            </p:cond>
                                          </p:endCondLst>
                                        </p:cTn>
                                        <p:tgtEl>
                                          <p:sndTgt r:embed="rId1" name="CAMERA.WAV"/>
                                        </p:tgtEl>
                                      </p:cMediaNode>
                                    </p:audio>
                                  </p:subTnLst>
                                </p:cTn>
                              </p:par>
                            </p:childTnLst>
                          </p:cTn>
                        </p:par>
                      </p:childTnLst>
                    </p:cTn>
                  </p:par>
                  <p:par>
                    <p:cTn id="50" fill="hold">
                      <p:stCondLst>
                        <p:cond delay="indefinite"/>
                      </p:stCondLst>
                      <p:childTnLst>
                        <p:par>
                          <p:cTn id="51" fill="hold">
                            <p:stCondLst>
                              <p:cond delay="0"/>
                            </p:stCondLst>
                            <p:childTnLst>
                              <p:par>
                                <p:cTn id="52" presetID="4" presetClass="entr" presetSubtype="32"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box(out)">
                                      <p:cBhvr>
                                        <p:cTn id="54"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52"/>
                                            </p:cond>
                                          </p:stCondLst>
                                          <p:endCondLst>
                                            <p:cond evt="onStopAudio" delay="0">
                                              <p:tgtEl>
                                                <p:sldTgt/>
                                              </p:tgtEl>
                                            </p:cond>
                                          </p:endCondLst>
                                        </p:cTn>
                                        <p:tgtEl>
                                          <p:sndTgt r:embed="rId1" name="CAMERA.WAV"/>
                                        </p:tgtEl>
                                      </p:cMediaNode>
                                    </p:audio>
                                  </p:subTnLst>
                                </p:cTn>
                              </p:par>
                            </p:childTnLst>
                          </p:cTn>
                        </p:par>
                      </p:childTnLst>
                    </p:cTn>
                  </p:par>
                  <p:par>
                    <p:cTn id="55" fill="hold">
                      <p:stCondLst>
                        <p:cond delay="indefinite"/>
                      </p:stCondLst>
                      <p:childTnLst>
                        <p:par>
                          <p:cTn id="56" fill="hold">
                            <p:stCondLst>
                              <p:cond delay="0"/>
                            </p:stCondLst>
                            <p:childTnLst>
                              <p:par>
                                <p:cTn id="57" presetID="4" presetClass="entr" presetSubtype="32" fill="hold" grpId="0" nodeType="clickEffect">
                                  <p:stCondLst>
                                    <p:cond delay="0"/>
                                  </p:stCondLst>
                                  <p:childTnLst>
                                    <p:set>
                                      <p:cBhvr>
                                        <p:cTn id="58" dur="1" fill="hold">
                                          <p:stCondLst>
                                            <p:cond delay="0"/>
                                          </p:stCondLst>
                                        </p:cTn>
                                        <p:tgtEl>
                                          <p:spTgt spid="42000"/>
                                        </p:tgtEl>
                                        <p:attrNameLst>
                                          <p:attrName>style.visibility</p:attrName>
                                        </p:attrNameLst>
                                      </p:cBhvr>
                                      <p:to>
                                        <p:strVal val="visible"/>
                                      </p:to>
                                    </p:set>
                                    <p:animEffect transition="in" filter="box(out)">
                                      <p:cBhvr>
                                        <p:cTn id="59" dur="500"/>
                                        <p:tgtEl>
                                          <p:spTgt spid="42000"/>
                                        </p:tgtEl>
                                      </p:cBhvr>
                                    </p:animEffect>
                                  </p:childTnLst>
                                  <p:subTnLst>
                                    <p:audio>
                                      <p:cMediaNode>
                                        <p:cTn display="0" masterRel="sameClick">
                                          <p:stCondLst>
                                            <p:cond evt="begin" delay="0">
                                              <p:tn val="57"/>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ldLvl="3" autoUpdateAnimBg="0" build="p"/>
      <p:bldP spid="41987" grpId="0" bldLvl="0" animBg="1" autoUpdateAnimBg="0"/>
      <p:bldP spid="41989" grpId="0" animBg="1" autoUpdateAnimBg="0"/>
      <p:bldP spid="41990" grpId="0" animBg="1" autoUpdateAnimBg="0"/>
      <p:bldP spid="41991" grpId="0" animBg="1" autoUpdateAnimBg="0"/>
      <p:bldP spid="41992" grpId="0" animBg="1" autoUpdateAnimBg="0"/>
      <p:bldP spid="41994" grpId="0" animBg="1" autoUpdateAnimBg="0"/>
      <p:bldP spid="41995" grpId="0" animBg="1" autoUpdateAnimBg="0"/>
      <p:bldP spid="42000"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idx="1"/>
          </p:nvPr>
        </p:nvSpPr>
        <p:spPr>
          <a:xfrm>
            <a:off x="0" y="184150"/>
            <a:ext cx="9144000" cy="2344738"/>
          </a:xfrm>
        </p:spPr>
        <p:txBody>
          <a:bodyPr/>
          <a:lstStyle/>
          <a:p>
            <a:pPr lvl="1" eaLnBrk="1" hangingPunct="1"/>
            <a:r>
              <a:rPr lang="en-US" altLang="zh-CN">
                <a:ea typeface="宋体" panose="02010600030101010101" pitchFamily="2" charset="-122"/>
              </a:rPr>
              <a:t>typedef</a:t>
            </a:r>
            <a:r>
              <a:rPr lang="zh-CN" altLang="en-US">
                <a:ea typeface="宋体" panose="02010600030101010101" pitchFamily="2" charset="-122"/>
              </a:rPr>
              <a:t>定义类型步骤</a:t>
            </a:r>
            <a:endParaRPr lang="zh-CN" altLang="en-US">
              <a:ea typeface="宋体" panose="02010600030101010101" pitchFamily="2" charset="-122"/>
            </a:endParaRPr>
          </a:p>
          <a:p>
            <a:pPr lvl="2" eaLnBrk="1" hangingPunct="1">
              <a:buFont typeface="Wingdings" panose="05000000000000000000" pitchFamily="2" charset="2"/>
              <a:buChar char=""/>
            </a:pPr>
            <a:r>
              <a:rPr lang="zh-CN" altLang="en-US">
                <a:ea typeface="宋体" panose="02010600030101010101" pitchFamily="2" charset="-122"/>
              </a:rPr>
              <a:t>按定义变量方法先写出定义体   如     </a:t>
            </a:r>
            <a:r>
              <a:rPr lang="en-US" altLang="zh-CN">
                <a:ea typeface="宋体" panose="02010600030101010101" pitchFamily="2" charset="-122"/>
              </a:rPr>
              <a:t>int   i;      </a:t>
            </a:r>
            <a:endParaRPr lang="en-US" altLang="zh-CN">
              <a:ea typeface="宋体" panose="02010600030101010101" pitchFamily="2" charset="-122"/>
            </a:endParaRPr>
          </a:p>
          <a:p>
            <a:pPr lvl="2" eaLnBrk="1" hangingPunct="1">
              <a:buFont typeface="Wingdings" panose="05000000000000000000" pitchFamily="2" charset="2"/>
              <a:buChar char=""/>
            </a:pPr>
            <a:r>
              <a:rPr lang="zh-CN" altLang="zh-CN">
                <a:ea typeface="宋体" panose="02010600030101010101" pitchFamily="2" charset="-122"/>
              </a:rPr>
              <a:t>将变量名换成新类型名               如     </a:t>
            </a:r>
            <a:r>
              <a:rPr lang="en-US" altLang="zh-CN">
                <a:ea typeface="宋体" panose="02010600030101010101" pitchFamily="2" charset="-122"/>
              </a:rPr>
              <a:t>int </a:t>
            </a:r>
            <a:r>
              <a:rPr lang="en-US" altLang="zh-CN">
                <a:solidFill>
                  <a:srgbClr val="3333FF"/>
                </a:solidFill>
                <a:ea typeface="宋体" panose="02010600030101010101" pitchFamily="2" charset="-122"/>
              </a:rPr>
              <a:t> INTEGER</a:t>
            </a:r>
            <a:r>
              <a:rPr lang="en-US" altLang="zh-CN">
                <a:ea typeface="宋体" panose="02010600030101010101" pitchFamily="2" charset="-122"/>
              </a:rPr>
              <a:t>; </a:t>
            </a:r>
            <a:endParaRPr lang="en-US" altLang="zh-CN">
              <a:ea typeface="宋体" panose="02010600030101010101" pitchFamily="2" charset="-122"/>
            </a:endParaRPr>
          </a:p>
          <a:p>
            <a:pPr lvl="2" eaLnBrk="1" hangingPunct="1">
              <a:buFont typeface="Wingdings" panose="05000000000000000000" pitchFamily="2" charset="2"/>
              <a:buChar char=""/>
            </a:pPr>
            <a:r>
              <a:rPr lang="zh-CN" altLang="zh-CN">
                <a:ea typeface="宋体" panose="02010600030101010101" pitchFamily="2" charset="-122"/>
              </a:rPr>
              <a:t>最前面加</a:t>
            </a:r>
            <a:r>
              <a:rPr lang="en-US" altLang="zh-CN">
                <a:ea typeface="宋体" panose="02010600030101010101" pitchFamily="2" charset="-122"/>
              </a:rPr>
              <a:t>typedef                           </a:t>
            </a:r>
            <a:r>
              <a:rPr lang="zh-CN" altLang="zh-CN">
                <a:ea typeface="宋体" panose="02010600030101010101" pitchFamily="2" charset="-122"/>
              </a:rPr>
              <a:t>如  </a:t>
            </a:r>
            <a:r>
              <a:rPr lang="en-US" altLang="zh-CN">
                <a:solidFill>
                  <a:srgbClr val="009900"/>
                </a:solidFill>
                <a:ea typeface="宋体" panose="02010600030101010101" pitchFamily="2" charset="-122"/>
              </a:rPr>
              <a:t>typedef</a:t>
            </a:r>
            <a:r>
              <a:rPr lang="en-US" altLang="zh-CN">
                <a:ea typeface="宋体" panose="02010600030101010101" pitchFamily="2" charset="-122"/>
              </a:rPr>
              <a:t>   int   </a:t>
            </a:r>
            <a:r>
              <a:rPr lang="en-US" altLang="zh-CN">
                <a:solidFill>
                  <a:srgbClr val="3333FF"/>
                </a:solidFill>
                <a:ea typeface="宋体" panose="02010600030101010101" pitchFamily="2" charset="-122"/>
              </a:rPr>
              <a:t>INTEGER</a:t>
            </a:r>
            <a:r>
              <a:rPr lang="en-US" altLang="zh-CN">
                <a:ea typeface="宋体" panose="02010600030101010101" pitchFamily="2" charset="-122"/>
              </a:rPr>
              <a:t>; </a:t>
            </a:r>
            <a:endParaRPr lang="en-US" altLang="zh-CN">
              <a:ea typeface="宋体" panose="02010600030101010101" pitchFamily="2" charset="-122"/>
            </a:endParaRPr>
          </a:p>
          <a:p>
            <a:pPr lvl="2" eaLnBrk="1" hangingPunct="1">
              <a:buFont typeface="Wingdings" panose="05000000000000000000" pitchFamily="2" charset="2"/>
              <a:buChar char=""/>
            </a:pPr>
            <a:r>
              <a:rPr lang="zh-CN" altLang="zh-CN">
                <a:ea typeface="宋体" panose="02010600030101010101" pitchFamily="2" charset="-122"/>
              </a:rPr>
              <a:t>用新类型名定义变量                   如   </a:t>
            </a:r>
            <a:r>
              <a:rPr lang="en-US" altLang="zh-CN">
                <a:solidFill>
                  <a:srgbClr val="3333FF"/>
                </a:solidFill>
                <a:ea typeface="宋体" panose="02010600030101010101" pitchFamily="2" charset="-122"/>
              </a:rPr>
              <a:t>INTEGER</a:t>
            </a:r>
            <a:r>
              <a:rPr lang="en-US" altLang="zh-CN">
                <a:ea typeface="宋体" panose="02010600030101010101" pitchFamily="2" charset="-122"/>
              </a:rPr>
              <a:t> i,j; </a:t>
            </a:r>
            <a:endParaRPr lang="en-US" altLang="zh-CN">
              <a:ea typeface="宋体" panose="02010600030101010101" pitchFamily="2" charset="-122"/>
            </a:endParaRPr>
          </a:p>
        </p:txBody>
      </p:sp>
      <p:grpSp>
        <p:nvGrpSpPr>
          <p:cNvPr id="2" name="Group 3"/>
          <p:cNvGrpSpPr/>
          <p:nvPr/>
        </p:nvGrpSpPr>
        <p:grpSpPr bwMode="auto">
          <a:xfrm>
            <a:off x="952500" y="2765425"/>
            <a:ext cx="5507038" cy="3165475"/>
            <a:chOff x="600" y="1742"/>
            <a:chExt cx="3469" cy="1994"/>
          </a:xfrm>
        </p:grpSpPr>
        <p:sp>
          <p:nvSpPr>
            <p:cNvPr id="29705" name="Rectangle 4"/>
            <p:cNvSpPr>
              <a:spLocks noChangeArrowheads="1"/>
            </p:cNvSpPr>
            <p:nvPr/>
          </p:nvSpPr>
          <p:spPr bwMode="auto">
            <a:xfrm>
              <a:off x="600" y="1742"/>
              <a:ext cx="3096" cy="1477"/>
            </a:xfrm>
            <a:prstGeom prst="rect">
              <a:avLst/>
            </a:prstGeom>
            <a:solidFill>
              <a:srgbClr val="EBFFFF"/>
            </a:solidFill>
            <a:ln w="38100">
              <a:solidFill>
                <a:srgbClr val="339966"/>
              </a:solidFill>
              <a:miter lim="800000"/>
            </a:ln>
          </p:spPr>
          <p:txBody>
            <a:bodyPr wrap="none"/>
            <a:lstStyle>
              <a:lvl1pPr marL="342900" indent="-342900">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lvl="1" algn="l" eaLnBrk="1" hangingPunct="1">
                <a:spcBef>
                  <a:spcPct val="20000"/>
                </a:spcBef>
                <a:buClr>
                  <a:schemeClr val="hlink"/>
                </a:buClr>
                <a:buFont typeface="Wingdings" panose="05000000000000000000" pitchFamily="2" charset="2"/>
                <a:buNone/>
              </a:pPr>
              <a:r>
                <a:rPr lang="zh-CN" altLang="en-US">
                  <a:effectLst>
                    <a:outerShdw blurRad="38100" dist="38100" dir="2700000" algn="tl">
                      <a:srgbClr val="FFFFFF"/>
                    </a:outerShdw>
                  </a:effectLst>
                  <a:ea typeface="隶书" panose="02010509060101010101" charset="-122"/>
                </a:rPr>
                <a:t>例  定义数组类型</a:t>
              </a:r>
              <a:endParaRPr lang="zh-CN" altLang="en-US" sz="2800">
                <a:effectLst>
                  <a:outerShdw blurRad="38100" dist="38100" dir="2700000" algn="tl">
                    <a:srgbClr val="FFFFFF"/>
                  </a:outerShdw>
                </a:effectLst>
                <a:ea typeface="隶书" panose="02010509060101010101" charset="-122"/>
              </a:endParaRPr>
            </a:p>
            <a:p>
              <a:pPr lvl="2" algn="l" eaLnBrk="1" hangingPunct="1">
                <a:spcBef>
                  <a:spcPct val="20000"/>
                </a:spcBef>
                <a:buClr>
                  <a:schemeClr val="accent2"/>
                </a:buClr>
                <a:buFont typeface="Wingdings" panose="05000000000000000000" pitchFamily="2" charset="2"/>
                <a:buChar char=""/>
              </a:pPr>
              <a:r>
                <a:rPr lang="zh-CN" altLang="en-US">
                  <a:effectLst>
                    <a:outerShdw blurRad="38100" dist="38100" dir="2700000" algn="tl">
                      <a:srgbClr val="FFFFFF"/>
                    </a:outerShdw>
                  </a:effectLst>
                  <a:ea typeface="隶书" panose="02010509060101010101" charset="-122"/>
                </a:rPr>
                <a:t> </a:t>
              </a:r>
              <a:r>
                <a:rPr lang="en-US" altLang="zh-CN">
                  <a:effectLst>
                    <a:outerShdw blurRad="38100" dist="38100" dir="2700000" algn="tl">
                      <a:srgbClr val="FFFFFF"/>
                    </a:outerShdw>
                  </a:effectLst>
                  <a:ea typeface="隶书" panose="02010509060101010101" charset="-122"/>
                </a:rPr>
                <a:t>int  a[100];      </a:t>
              </a:r>
              <a:endParaRPr lang="en-US" altLang="zh-CN">
                <a:effectLst>
                  <a:outerShdw blurRad="38100" dist="38100" dir="2700000" algn="tl">
                    <a:srgbClr val="FFFFFF"/>
                  </a:outerShdw>
                </a:effectLst>
                <a:ea typeface="隶书" panose="02010509060101010101" charset="-122"/>
              </a:endParaRPr>
            </a:p>
            <a:p>
              <a:pPr lvl="2" algn="l" eaLnBrk="1" hangingPunct="1">
                <a:spcBef>
                  <a:spcPct val="20000"/>
                </a:spcBef>
                <a:buClr>
                  <a:schemeClr val="accent2"/>
                </a:buClr>
                <a:buFont typeface="Wingdings" panose="05000000000000000000" pitchFamily="2" charset="2"/>
                <a:buChar char=""/>
              </a:pPr>
              <a:r>
                <a:rPr lang="en-US" altLang="zh-CN">
                  <a:effectLst>
                    <a:outerShdw blurRad="38100" dist="38100" dir="2700000" algn="tl">
                      <a:srgbClr val="FFFFFF"/>
                    </a:outerShdw>
                  </a:effectLst>
                  <a:ea typeface="隶书" panose="02010509060101010101" charset="-122"/>
                </a:rPr>
                <a:t> int  ARRAY[100]; </a:t>
              </a:r>
              <a:endParaRPr lang="en-US" altLang="zh-CN">
                <a:effectLst>
                  <a:outerShdw blurRad="38100" dist="38100" dir="2700000" algn="tl">
                    <a:srgbClr val="FFFFFF"/>
                  </a:outerShdw>
                </a:effectLst>
                <a:ea typeface="隶书" panose="02010509060101010101" charset="-122"/>
              </a:endParaRPr>
            </a:p>
            <a:p>
              <a:pPr lvl="2" algn="l" eaLnBrk="1" hangingPunct="1">
                <a:spcBef>
                  <a:spcPct val="20000"/>
                </a:spcBef>
                <a:buClr>
                  <a:schemeClr val="accent2"/>
                </a:buClr>
                <a:buFont typeface="Wingdings" panose="05000000000000000000" pitchFamily="2" charset="2"/>
                <a:buChar char=""/>
              </a:pPr>
              <a:r>
                <a:rPr lang="en-US" altLang="zh-CN">
                  <a:effectLst>
                    <a:outerShdw blurRad="38100" dist="38100" dir="2700000" algn="tl">
                      <a:srgbClr val="FFFFFF"/>
                    </a:outerShdw>
                  </a:effectLst>
                  <a:ea typeface="隶书" panose="02010509060101010101" charset="-122"/>
                </a:rPr>
                <a:t> typedef   int   ARRAY[100]; </a:t>
              </a:r>
              <a:endParaRPr lang="en-US" altLang="zh-CN">
                <a:effectLst>
                  <a:outerShdw blurRad="38100" dist="38100" dir="2700000" algn="tl">
                    <a:srgbClr val="FFFFFF"/>
                  </a:outerShdw>
                </a:effectLst>
                <a:ea typeface="隶书" panose="02010509060101010101" charset="-122"/>
              </a:endParaRPr>
            </a:p>
            <a:p>
              <a:pPr lvl="2" algn="l" eaLnBrk="1" hangingPunct="1">
                <a:spcBef>
                  <a:spcPct val="20000"/>
                </a:spcBef>
                <a:buClr>
                  <a:schemeClr val="accent2"/>
                </a:buClr>
                <a:buFont typeface="Wingdings" panose="05000000000000000000" pitchFamily="2" charset="2"/>
                <a:buChar char=""/>
              </a:pPr>
              <a:r>
                <a:rPr lang="en-US" altLang="zh-CN">
                  <a:effectLst>
                    <a:outerShdw blurRad="38100" dist="38100" dir="2700000" algn="tl">
                      <a:srgbClr val="FFFFFF"/>
                    </a:outerShdw>
                  </a:effectLst>
                  <a:ea typeface="隶书" panose="02010509060101010101" charset="-122"/>
                </a:rPr>
                <a:t> ARRAY   a,b,c; </a:t>
              </a:r>
              <a:endParaRPr lang="en-US" altLang="zh-CN">
                <a:effectLst>
                  <a:outerShdw blurRad="38100" dist="38100" dir="2700000" algn="tl">
                    <a:srgbClr val="FFFFFF"/>
                  </a:outerShdw>
                </a:effectLst>
                <a:ea typeface="隶书" panose="02010509060101010101" charset="-122"/>
              </a:endParaRPr>
            </a:p>
          </p:txBody>
        </p:sp>
        <p:sp>
          <p:nvSpPr>
            <p:cNvPr id="29706" name="AutoShape 5"/>
            <p:cNvSpPr>
              <a:spLocks noChangeArrowheads="1"/>
            </p:cNvSpPr>
            <p:nvPr/>
          </p:nvSpPr>
          <p:spPr bwMode="auto">
            <a:xfrm>
              <a:off x="1627" y="3444"/>
              <a:ext cx="2442" cy="292"/>
            </a:xfrm>
            <a:prstGeom prst="wedgeRectCallout">
              <a:avLst>
                <a:gd name="adj1" fmla="val -1005"/>
                <a:gd name="adj2" fmla="val -168588"/>
              </a:avLst>
            </a:prstGeom>
            <a:solidFill>
              <a:srgbClr val="33CCCC"/>
            </a:solidFill>
            <a:ln w="38100">
              <a:solidFill>
                <a:srgbClr val="00FFFF"/>
              </a:solidFill>
              <a:miter lim="800000"/>
            </a:ln>
          </p:spPr>
          <p:txBody>
            <a:bodyPr wrap="none" lIns="90000" tIns="46800" rIns="90000" bIns="46800" anchor="ctr">
              <a:spAutoFit/>
            </a:bodyPr>
            <a:lstStyle/>
            <a:p>
              <a:pPr algn="l" eaLnBrk="1" hangingPunct="1">
                <a:defRPr/>
              </a:pPr>
              <a:r>
                <a:rPr lang="en-US" altLang="zh-CN">
                  <a:latin typeface="Times New Roman" panose="02020603050405020304" charset="0"/>
                  <a:sym typeface="Symbol" panose="05050102010706020507" pitchFamily="18" charset="2"/>
                </a:rPr>
                <a:t>  </a:t>
              </a:r>
              <a:r>
                <a:rPr lang="en-US" altLang="zh-CN">
                  <a:latin typeface="Times New Roman" panose="02020603050405020304" charset="0"/>
                </a:rPr>
                <a:t>int   a[100],b[100],c[100];</a:t>
              </a:r>
              <a:endParaRPr lang="en-US" altLang="zh-CN">
                <a:latin typeface="Times New Roman" panose="02020603050405020304" charset="0"/>
              </a:endParaRPr>
            </a:p>
          </p:txBody>
        </p:sp>
      </p:grpSp>
      <p:sp>
        <p:nvSpPr>
          <p:cNvPr id="66566" name="Rectangle 6"/>
          <p:cNvSpPr>
            <a:spLocks noChangeArrowheads="1"/>
          </p:cNvSpPr>
          <p:nvPr/>
        </p:nvSpPr>
        <p:spPr bwMode="auto">
          <a:xfrm>
            <a:off x="142875" y="2922588"/>
            <a:ext cx="2586038" cy="2735262"/>
          </a:xfrm>
          <a:prstGeom prst="rect">
            <a:avLst/>
          </a:prstGeom>
          <a:solidFill>
            <a:srgbClr val="EBFFFF"/>
          </a:solidFill>
          <a:ln w="38100">
            <a:solidFill>
              <a:srgbClr val="339966"/>
            </a:solidFill>
            <a:miter lim="800000"/>
          </a:ln>
        </p:spPr>
        <p:txBody>
          <a:bodyPr wrap="none"/>
          <a:lstStyle>
            <a:lvl1pPr marL="342900" indent="-342900">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eaLnBrk="1" hangingPunct="1">
              <a:spcBef>
                <a:spcPct val="20000"/>
              </a:spcBef>
              <a:buClr>
                <a:schemeClr val="accent1"/>
              </a:buClr>
            </a:pPr>
            <a:r>
              <a:rPr lang="zh-CN" altLang="en-US">
                <a:effectLst>
                  <a:outerShdw blurRad="38100" dist="38100" dir="2700000" algn="tl">
                    <a:srgbClr val="FFFFFF"/>
                  </a:outerShdw>
                </a:effectLst>
                <a:ea typeface="隶书" panose="02010509060101010101" charset="-122"/>
              </a:rPr>
              <a:t>例  定义结构体类型</a:t>
            </a:r>
            <a:endParaRPr lang="zh-CN" altLang="en-US">
              <a:effectLst>
                <a:outerShdw blurRad="38100" dist="38100" dir="2700000" algn="tl">
                  <a:srgbClr val="FFFFFF"/>
                </a:outerShdw>
              </a:effectLst>
              <a:ea typeface="隶书" panose="02010509060101010101" charset="-122"/>
            </a:endParaRPr>
          </a:p>
          <a:p>
            <a:pPr lvl="1" algn="l" eaLnBrk="1" hangingPunct="1">
              <a:spcBef>
                <a:spcPct val="20000"/>
              </a:spcBef>
              <a:buClr>
                <a:schemeClr val="hlink"/>
              </a:buClr>
              <a:buFont typeface="Wingdings" panose="05000000000000000000" pitchFamily="2" charset="2"/>
              <a:buChar char=""/>
            </a:pPr>
            <a:r>
              <a:rPr lang="zh-CN" altLang="en-US">
                <a:effectLst>
                  <a:outerShdw blurRad="38100" dist="38100" dir="2700000" algn="tl">
                    <a:srgbClr val="FFFFFF"/>
                  </a:outerShdw>
                </a:effectLst>
                <a:ea typeface="隶书" panose="02010509060101010101" charset="-122"/>
              </a:rPr>
              <a:t> </a:t>
            </a:r>
            <a:r>
              <a:rPr lang="en-US" altLang="zh-CN">
                <a:effectLst>
                  <a:outerShdw blurRad="38100" dist="38100" dir="2700000" algn="tl">
                    <a:srgbClr val="FFFFFF"/>
                  </a:outerShdw>
                </a:effectLst>
                <a:ea typeface="隶书" panose="02010509060101010101" charset="-122"/>
              </a:rPr>
              <a:t>struct  date</a:t>
            </a:r>
            <a:endParaRPr lang="en-US" altLang="zh-CN">
              <a:effectLst>
                <a:outerShdw blurRad="38100" dist="38100" dir="2700000" algn="tl">
                  <a:srgbClr val="FFFFFF"/>
                </a:outerShdw>
              </a:effectLst>
              <a:ea typeface="隶书" panose="02010509060101010101" charset="-122"/>
            </a:endParaRPr>
          </a:p>
          <a:p>
            <a:pPr lvl="1" algn="l" eaLnBrk="1" hangingPunct="1">
              <a:spcBef>
                <a:spcPct val="20000"/>
              </a:spcBef>
              <a:buClr>
                <a:schemeClr val="hlink"/>
              </a:buClr>
              <a:buFont typeface="Wingdings" panose="05000000000000000000" pitchFamily="2" charset="2"/>
              <a:buNone/>
            </a:pPr>
            <a:r>
              <a:rPr lang="en-US" altLang="zh-CN">
                <a:effectLst>
                  <a:outerShdw blurRad="38100" dist="38100" dir="2700000" algn="tl">
                    <a:srgbClr val="FFFFFF"/>
                  </a:outerShdw>
                </a:effectLst>
                <a:ea typeface="隶书" panose="02010509060101010101" charset="-122"/>
              </a:rPr>
              <a:t>    {   int   month;</a:t>
            </a:r>
            <a:endParaRPr lang="en-US" altLang="zh-CN">
              <a:effectLst>
                <a:outerShdw blurRad="38100" dist="38100" dir="2700000" algn="tl">
                  <a:srgbClr val="FFFFFF"/>
                </a:outerShdw>
              </a:effectLst>
              <a:ea typeface="隶书" panose="02010509060101010101" charset="-122"/>
            </a:endParaRPr>
          </a:p>
          <a:p>
            <a:pPr lvl="1" algn="l" eaLnBrk="1" hangingPunct="1">
              <a:spcBef>
                <a:spcPct val="20000"/>
              </a:spcBef>
              <a:buClr>
                <a:schemeClr val="hlink"/>
              </a:buClr>
              <a:buFont typeface="Wingdings" panose="05000000000000000000" pitchFamily="2" charset="2"/>
              <a:buNone/>
            </a:pPr>
            <a:r>
              <a:rPr lang="en-US" altLang="zh-CN">
                <a:effectLst>
                  <a:outerShdw blurRad="38100" dist="38100" dir="2700000" algn="tl">
                    <a:srgbClr val="FFFFFF"/>
                  </a:outerShdw>
                </a:effectLst>
                <a:ea typeface="隶书" panose="02010509060101010101" charset="-122"/>
              </a:rPr>
              <a:t>         int  day;</a:t>
            </a:r>
            <a:endParaRPr lang="en-US" altLang="zh-CN">
              <a:effectLst>
                <a:outerShdw blurRad="38100" dist="38100" dir="2700000" algn="tl">
                  <a:srgbClr val="FFFFFF"/>
                </a:outerShdw>
              </a:effectLst>
              <a:ea typeface="隶书" panose="02010509060101010101" charset="-122"/>
            </a:endParaRPr>
          </a:p>
          <a:p>
            <a:pPr lvl="1" algn="l" eaLnBrk="1" hangingPunct="1">
              <a:spcBef>
                <a:spcPct val="20000"/>
              </a:spcBef>
              <a:buClr>
                <a:schemeClr val="hlink"/>
              </a:buClr>
              <a:buFont typeface="Wingdings" panose="05000000000000000000" pitchFamily="2" charset="2"/>
              <a:buNone/>
            </a:pPr>
            <a:r>
              <a:rPr lang="en-US" altLang="zh-CN">
                <a:effectLst>
                  <a:outerShdw blurRad="38100" dist="38100" dir="2700000" algn="tl">
                    <a:srgbClr val="FFFFFF"/>
                  </a:outerShdw>
                </a:effectLst>
                <a:ea typeface="隶书" panose="02010509060101010101" charset="-122"/>
              </a:rPr>
              <a:t>         int   year;</a:t>
            </a:r>
            <a:endParaRPr lang="en-US" altLang="zh-CN">
              <a:effectLst>
                <a:outerShdw blurRad="38100" dist="38100" dir="2700000" algn="tl">
                  <a:srgbClr val="FFFFFF"/>
                </a:outerShdw>
              </a:effectLst>
              <a:ea typeface="隶书" panose="02010509060101010101" charset="-122"/>
            </a:endParaRPr>
          </a:p>
          <a:p>
            <a:pPr lvl="1" algn="l" eaLnBrk="1" hangingPunct="1">
              <a:spcBef>
                <a:spcPct val="20000"/>
              </a:spcBef>
              <a:buClr>
                <a:schemeClr val="hlink"/>
              </a:buClr>
              <a:buFont typeface="Wingdings" panose="05000000000000000000" pitchFamily="2" charset="2"/>
              <a:buNone/>
            </a:pPr>
            <a:r>
              <a:rPr lang="en-US" altLang="zh-CN">
                <a:effectLst>
                  <a:outerShdw blurRad="38100" dist="38100" dir="2700000" algn="tl">
                    <a:srgbClr val="FFFFFF"/>
                  </a:outerShdw>
                </a:effectLst>
                <a:ea typeface="隶书" panose="02010509060101010101" charset="-122"/>
              </a:rPr>
              <a:t>     }d;</a:t>
            </a:r>
            <a:endParaRPr lang="en-US" altLang="zh-CN">
              <a:effectLst>
                <a:outerShdw blurRad="38100" dist="38100" dir="2700000" algn="tl">
                  <a:srgbClr val="FFFFFF"/>
                </a:outerShdw>
              </a:effectLst>
              <a:ea typeface="隶书" panose="02010509060101010101" charset="-122"/>
            </a:endParaRPr>
          </a:p>
        </p:txBody>
      </p:sp>
      <p:sp>
        <p:nvSpPr>
          <p:cNvPr id="66567" name="Rectangle 7"/>
          <p:cNvSpPr>
            <a:spLocks noChangeArrowheads="1"/>
          </p:cNvSpPr>
          <p:nvPr/>
        </p:nvSpPr>
        <p:spPr bwMode="auto">
          <a:xfrm>
            <a:off x="2752725" y="2903538"/>
            <a:ext cx="2871788" cy="2720975"/>
          </a:xfrm>
          <a:prstGeom prst="rect">
            <a:avLst/>
          </a:prstGeom>
          <a:solidFill>
            <a:srgbClr val="EBFFFF"/>
          </a:solidFill>
          <a:ln w="38100">
            <a:solidFill>
              <a:srgbClr val="339966"/>
            </a:solidFill>
            <a:miter lim="800000"/>
          </a:ln>
        </p:spPr>
        <p:txBody>
          <a:bodyPr wrap="none"/>
          <a:lstStyle>
            <a:lvl1pPr marL="342900" indent="-342900">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eaLnBrk="1" hangingPunct="1">
              <a:spcBef>
                <a:spcPct val="20000"/>
              </a:spcBef>
              <a:buClr>
                <a:schemeClr val="accent1"/>
              </a:buClr>
            </a:pPr>
            <a:r>
              <a:rPr lang="zh-CN" altLang="en-US">
                <a:effectLst>
                  <a:outerShdw blurRad="38100" dist="38100" dir="2700000" algn="tl">
                    <a:srgbClr val="FFFFFF"/>
                  </a:outerShdw>
                </a:effectLst>
                <a:ea typeface="隶书" panose="02010509060101010101" charset="-122"/>
              </a:rPr>
              <a:t>例  定义结构体类型</a:t>
            </a:r>
            <a:endParaRPr lang="zh-CN" altLang="en-US">
              <a:effectLst>
                <a:outerShdw blurRad="38100" dist="38100" dir="2700000" algn="tl">
                  <a:srgbClr val="FFFFFF"/>
                </a:outerShdw>
              </a:effectLst>
              <a:ea typeface="隶书" panose="02010509060101010101" charset="-122"/>
            </a:endParaRPr>
          </a:p>
          <a:p>
            <a:pPr lvl="1" algn="l" eaLnBrk="1" hangingPunct="1">
              <a:spcBef>
                <a:spcPct val="20000"/>
              </a:spcBef>
              <a:buClr>
                <a:schemeClr val="hlink"/>
              </a:buClr>
              <a:buFont typeface="Wingdings" panose="05000000000000000000" pitchFamily="2" charset="2"/>
              <a:buChar char=""/>
            </a:pPr>
            <a:r>
              <a:rPr lang="zh-CN" altLang="en-US">
                <a:effectLst>
                  <a:outerShdw blurRad="38100" dist="38100" dir="2700000" algn="tl">
                    <a:srgbClr val="FFFFFF"/>
                  </a:outerShdw>
                </a:effectLst>
                <a:ea typeface="隶书" panose="02010509060101010101" charset="-122"/>
              </a:rPr>
              <a:t> </a:t>
            </a:r>
            <a:r>
              <a:rPr lang="en-US" altLang="zh-CN">
                <a:effectLst>
                  <a:outerShdw blurRad="38100" dist="38100" dir="2700000" algn="tl">
                    <a:srgbClr val="FFFFFF"/>
                  </a:outerShdw>
                </a:effectLst>
                <a:ea typeface="隶书" panose="02010509060101010101" charset="-122"/>
              </a:rPr>
              <a:t>struct  date</a:t>
            </a:r>
            <a:endParaRPr lang="en-US" altLang="zh-CN">
              <a:effectLst>
                <a:outerShdw blurRad="38100" dist="38100" dir="2700000" algn="tl">
                  <a:srgbClr val="FFFFFF"/>
                </a:outerShdw>
              </a:effectLst>
              <a:ea typeface="隶书" panose="02010509060101010101" charset="-122"/>
            </a:endParaRPr>
          </a:p>
          <a:p>
            <a:pPr lvl="1" algn="l" eaLnBrk="1" hangingPunct="1">
              <a:spcBef>
                <a:spcPct val="20000"/>
              </a:spcBef>
              <a:buClr>
                <a:schemeClr val="hlink"/>
              </a:buClr>
              <a:buFont typeface="Wingdings" panose="05000000000000000000" pitchFamily="2" charset="2"/>
              <a:buNone/>
            </a:pPr>
            <a:r>
              <a:rPr lang="en-US" altLang="zh-CN">
                <a:effectLst>
                  <a:outerShdw blurRad="38100" dist="38100" dir="2700000" algn="tl">
                    <a:srgbClr val="FFFFFF"/>
                  </a:outerShdw>
                </a:effectLst>
                <a:ea typeface="隶书" panose="02010509060101010101" charset="-122"/>
              </a:rPr>
              <a:t>    {   int   month;</a:t>
            </a:r>
            <a:endParaRPr lang="en-US" altLang="zh-CN">
              <a:effectLst>
                <a:outerShdw blurRad="38100" dist="38100" dir="2700000" algn="tl">
                  <a:srgbClr val="FFFFFF"/>
                </a:outerShdw>
              </a:effectLst>
              <a:ea typeface="隶书" panose="02010509060101010101" charset="-122"/>
            </a:endParaRPr>
          </a:p>
          <a:p>
            <a:pPr lvl="1" algn="l" eaLnBrk="1" hangingPunct="1">
              <a:spcBef>
                <a:spcPct val="20000"/>
              </a:spcBef>
              <a:buClr>
                <a:schemeClr val="hlink"/>
              </a:buClr>
              <a:buFont typeface="Wingdings" panose="05000000000000000000" pitchFamily="2" charset="2"/>
              <a:buNone/>
            </a:pPr>
            <a:r>
              <a:rPr lang="en-US" altLang="zh-CN">
                <a:effectLst>
                  <a:outerShdw blurRad="38100" dist="38100" dir="2700000" algn="tl">
                    <a:srgbClr val="FFFFFF"/>
                  </a:outerShdw>
                </a:effectLst>
                <a:ea typeface="隶书" panose="02010509060101010101" charset="-122"/>
              </a:rPr>
              <a:t>         int  day;</a:t>
            </a:r>
            <a:endParaRPr lang="en-US" altLang="zh-CN">
              <a:effectLst>
                <a:outerShdw blurRad="38100" dist="38100" dir="2700000" algn="tl">
                  <a:srgbClr val="FFFFFF"/>
                </a:outerShdw>
              </a:effectLst>
              <a:ea typeface="隶书" panose="02010509060101010101" charset="-122"/>
            </a:endParaRPr>
          </a:p>
          <a:p>
            <a:pPr lvl="1" algn="l" eaLnBrk="1" hangingPunct="1">
              <a:spcBef>
                <a:spcPct val="20000"/>
              </a:spcBef>
              <a:buClr>
                <a:schemeClr val="hlink"/>
              </a:buClr>
              <a:buFont typeface="Wingdings" panose="05000000000000000000" pitchFamily="2" charset="2"/>
              <a:buNone/>
            </a:pPr>
            <a:r>
              <a:rPr lang="en-US" altLang="zh-CN">
                <a:effectLst>
                  <a:outerShdw blurRad="38100" dist="38100" dir="2700000" algn="tl">
                    <a:srgbClr val="FFFFFF"/>
                  </a:outerShdw>
                </a:effectLst>
                <a:ea typeface="隶书" panose="02010509060101010101" charset="-122"/>
              </a:rPr>
              <a:t>         int   year;</a:t>
            </a:r>
            <a:endParaRPr lang="en-US" altLang="zh-CN">
              <a:effectLst>
                <a:outerShdw blurRad="38100" dist="38100" dir="2700000" algn="tl">
                  <a:srgbClr val="FFFFFF"/>
                </a:outerShdw>
              </a:effectLst>
              <a:ea typeface="隶书" panose="02010509060101010101" charset="-122"/>
            </a:endParaRPr>
          </a:p>
          <a:p>
            <a:pPr lvl="1" algn="l" eaLnBrk="1" hangingPunct="1">
              <a:spcBef>
                <a:spcPct val="20000"/>
              </a:spcBef>
              <a:buClr>
                <a:schemeClr val="hlink"/>
              </a:buClr>
              <a:buFont typeface="Wingdings" panose="05000000000000000000" pitchFamily="2" charset="2"/>
              <a:buNone/>
            </a:pPr>
            <a:r>
              <a:rPr lang="en-US" altLang="zh-CN">
                <a:effectLst>
                  <a:outerShdw blurRad="38100" dist="38100" dir="2700000" algn="tl">
                    <a:srgbClr val="FFFFFF"/>
                  </a:outerShdw>
                </a:effectLst>
                <a:ea typeface="隶书" panose="02010509060101010101" charset="-122"/>
              </a:rPr>
              <a:t>     }DATE;</a:t>
            </a:r>
            <a:endParaRPr lang="en-US" altLang="zh-CN">
              <a:effectLst>
                <a:outerShdw blurRad="38100" dist="38100" dir="2700000" algn="tl">
                  <a:srgbClr val="FFFFFF"/>
                </a:outerShdw>
              </a:effectLst>
              <a:ea typeface="隶书" panose="02010509060101010101" charset="-122"/>
            </a:endParaRPr>
          </a:p>
        </p:txBody>
      </p:sp>
      <p:sp>
        <p:nvSpPr>
          <p:cNvPr id="66568" name="Rectangle 8"/>
          <p:cNvSpPr>
            <a:spLocks noChangeArrowheads="1"/>
          </p:cNvSpPr>
          <p:nvPr/>
        </p:nvSpPr>
        <p:spPr bwMode="auto">
          <a:xfrm>
            <a:off x="5643563" y="2913063"/>
            <a:ext cx="3500437" cy="2706687"/>
          </a:xfrm>
          <a:prstGeom prst="rect">
            <a:avLst/>
          </a:prstGeom>
          <a:solidFill>
            <a:srgbClr val="EBFFFF"/>
          </a:solidFill>
          <a:ln w="38100">
            <a:solidFill>
              <a:srgbClr val="339966"/>
            </a:solidFill>
            <a:miter lim="800000"/>
          </a:ln>
        </p:spPr>
        <p:txBody>
          <a:bodyPr wrap="none"/>
          <a:lstStyle>
            <a:lvl1pPr marL="342900" indent="-342900">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eaLnBrk="1" hangingPunct="1">
              <a:spcBef>
                <a:spcPct val="20000"/>
              </a:spcBef>
              <a:buClr>
                <a:schemeClr val="accent1"/>
              </a:buClr>
            </a:pPr>
            <a:r>
              <a:rPr lang="zh-CN" altLang="en-US">
                <a:effectLst>
                  <a:outerShdw blurRad="38100" dist="38100" dir="2700000" algn="tl">
                    <a:srgbClr val="FFFFFF"/>
                  </a:outerShdw>
                </a:effectLst>
                <a:ea typeface="隶书" panose="02010509060101010101" charset="-122"/>
              </a:rPr>
              <a:t>例  定义结构体类型</a:t>
            </a:r>
            <a:endParaRPr lang="zh-CN" altLang="en-US">
              <a:effectLst>
                <a:outerShdw blurRad="38100" dist="38100" dir="2700000" algn="tl">
                  <a:srgbClr val="FFFFFF"/>
                </a:outerShdw>
              </a:effectLst>
              <a:ea typeface="隶书" panose="02010509060101010101" charset="-122"/>
            </a:endParaRPr>
          </a:p>
          <a:p>
            <a:pPr lvl="1" algn="l" eaLnBrk="1" hangingPunct="1">
              <a:spcBef>
                <a:spcPct val="20000"/>
              </a:spcBef>
              <a:buClr>
                <a:schemeClr val="hlink"/>
              </a:buClr>
              <a:buFont typeface="Wingdings" panose="05000000000000000000" pitchFamily="2" charset="2"/>
              <a:buChar char=""/>
            </a:pPr>
            <a:r>
              <a:rPr lang="en-US" altLang="zh-CN">
                <a:solidFill>
                  <a:srgbClr val="3333FF"/>
                </a:solidFill>
                <a:effectLst>
                  <a:outerShdw blurRad="38100" dist="38100" dir="2700000" algn="tl">
                    <a:srgbClr val="000000"/>
                  </a:outerShdw>
                </a:effectLst>
                <a:ea typeface="隶书" panose="02010509060101010101" charset="-122"/>
              </a:rPr>
              <a:t>typedef</a:t>
            </a:r>
            <a:r>
              <a:rPr lang="en-US" altLang="zh-CN">
                <a:effectLst>
                  <a:outerShdw blurRad="38100" dist="38100" dir="2700000" algn="tl">
                    <a:srgbClr val="FFFFFF"/>
                  </a:outerShdw>
                </a:effectLst>
                <a:ea typeface="隶书" panose="02010509060101010101" charset="-122"/>
              </a:rPr>
              <a:t>   struct  date</a:t>
            </a:r>
            <a:endParaRPr lang="en-US" altLang="zh-CN">
              <a:effectLst>
                <a:outerShdw blurRad="38100" dist="38100" dir="2700000" algn="tl">
                  <a:srgbClr val="FFFFFF"/>
                </a:outerShdw>
              </a:effectLst>
              <a:ea typeface="隶书" panose="02010509060101010101" charset="-122"/>
            </a:endParaRPr>
          </a:p>
          <a:p>
            <a:pPr lvl="1" algn="l" eaLnBrk="1" hangingPunct="1">
              <a:spcBef>
                <a:spcPct val="20000"/>
              </a:spcBef>
              <a:buClr>
                <a:schemeClr val="hlink"/>
              </a:buClr>
              <a:buFont typeface="Wingdings" panose="05000000000000000000" pitchFamily="2" charset="2"/>
              <a:buNone/>
            </a:pPr>
            <a:r>
              <a:rPr lang="en-US" altLang="zh-CN">
                <a:effectLst>
                  <a:outerShdw blurRad="38100" dist="38100" dir="2700000" algn="tl">
                    <a:srgbClr val="FFFFFF"/>
                  </a:outerShdw>
                </a:effectLst>
                <a:ea typeface="隶书" panose="02010509060101010101" charset="-122"/>
              </a:rPr>
              <a:t>    {   int   month;</a:t>
            </a:r>
            <a:endParaRPr lang="en-US" altLang="zh-CN">
              <a:effectLst>
                <a:outerShdw blurRad="38100" dist="38100" dir="2700000" algn="tl">
                  <a:srgbClr val="FFFFFF"/>
                </a:outerShdw>
              </a:effectLst>
              <a:ea typeface="隶书" panose="02010509060101010101" charset="-122"/>
            </a:endParaRPr>
          </a:p>
          <a:p>
            <a:pPr lvl="1" algn="l" eaLnBrk="1" hangingPunct="1">
              <a:spcBef>
                <a:spcPct val="20000"/>
              </a:spcBef>
              <a:buClr>
                <a:schemeClr val="hlink"/>
              </a:buClr>
              <a:buFont typeface="Wingdings" panose="05000000000000000000" pitchFamily="2" charset="2"/>
              <a:buNone/>
            </a:pPr>
            <a:r>
              <a:rPr lang="en-US" altLang="zh-CN">
                <a:effectLst>
                  <a:outerShdw blurRad="38100" dist="38100" dir="2700000" algn="tl">
                    <a:srgbClr val="FFFFFF"/>
                  </a:outerShdw>
                </a:effectLst>
                <a:ea typeface="隶书" panose="02010509060101010101" charset="-122"/>
              </a:rPr>
              <a:t>         int  day;</a:t>
            </a:r>
            <a:endParaRPr lang="en-US" altLang="zh-CN">
              <a:effectLst>
                <a:outerShdw blurRad="38100" dist="38100" dir="2700000" algn="tl">
                  <a:srgbClr val="FFFFFF"/>
                </a:outerShdw>
              </a:effectLst>
              <a:ea typeface="隶书" panose="02010509060101010101" charset="-122"/>
            </a:endParaRPr>
          </a:p>
          <a:p>
            <a:pPr lvl="1" algn="l" eaLnBrk="1" hangingPunct="1">
              <a:spcBef>
                <a:spcPct val="20000"/>
              </a:spcBef>
              <a:buClr>
                <a:schemeClr val="hlink"/>
              </a:buClr>
              <a:buFont typeface="Wingdings" panose="05000000000000000000" pitchFamily="2" charset="2"/>
              <a:buNone/>
            </a:pPr>
            <a:r>
              <a:rPr lang="en-US" altLang="zh-CN">
                <a:effectLst>
                  <a:outerShdw blurRad="38100" dist="38100" dir="2700000" algn="tl">
                    <a:srgbClr val="FFFFFF"/>
                  </a:outerShdw>
                </a:effectLst>
                <a:ea typeface="隶书" panose="02010509060101010101" charset="-122"/>
              </a:rPr>
              <a:t>         int   year;</a:t>
            </a:r>
            <a:endParaRPr lang="en-US" altLang="zh-CN">
              <a:effectLst>
                <a:outerShdw blurRad="38100" dist="38100" dir="2700000" algn="tl">
                  <a:srgbClr val="FFFFFF"/>
                </a:outerShdw>
              </a:effectLst>
              <a:ea typeface="隶书" panose="02010509060101010101" charset="-122"/>
            </a:endParaRPr>
          </a:p>
          <a:p>
            <a:pPr lvl="1" algn="l" eaLnBrk="1" hangingPunct="1">
              <a:spcBef>
                <a:spcPct val="20000"/>
              </a:spcBef>
              <a:buClr>
                <a:schemeClr val="hlink"/>
              </a:buClr>
              <a:buFont typeface="Wingdings" panose="05000000000000000000" pitchFamily="2" charset="2"/>
              <a:buNone/>
            </a:pPr>
            <a:r>
              <a:rPr lang="en-US" altLang="zh-CN">
                <a:effectLst>
                  <a:outerShdw blurRad="38100" dist="38100" dir="2700000" algn="tl">
                    <a:srgbClr val="FFFFFF"/>
                  </a:outerShdw>
                </a:effectLst>
                <a:ea typeface="隶书" panose="02010509060101010101" charset="-122"/>
              </a:rPr>
              <a:t>     }DATE;</a:t>
            </a:r>
            <a:endParaRPr lang="en-US" altLang="zh-CN">
              <a:effectLst>
                <a:outerShdw blurRad="38100" dist="38100" dir="2700000" algn="tl">
                  <a:srgbClr val="FFFFFF"/>
                </a:outerShdw>
              </a:effectLst>
              <a:ea typeface="隶书" panose="02010509060101010101" charset="-122"/>
            </a:endParaRPr>
          </a:p>
        </p:txBody>
      </p:sp>
      <p:sp>
        <p:nvSpPr>
          <p:cNvPr id="66569" name="Rectangle 9"/>
          <p:cNvSpPr>
            <a:spLocks noChangeArrowheads="1"/>
          </p:cNvSpPr>
          <p:nvPr/>
        </p:nvSpPr>
        <p:spPr bwMode="auto">
          <a:xfrm>
            <a:off x="266700" y="5565775"/>
            <a:ext cx="4686300" cy="1106488"/>
          </a:xfrm>
          <a:prstGeom prst="rect">
            <a:avLst/>
          </a:prstGeom>
          <a:solidFill>
            <a:srgbClr val="EBFFFF"/>
          </a:solidFill>
          <a:ln w="38100">
            <a:solidFill>
              <a:srgbClr val="339966"/>
            </a:solidFill>
            <a:miter lim="800000"/>
          </a:ln>
        </p:spPr>
        <p:txBody>
          <a:bodyPr wrap="none"/>
          <a:lstStyle>
            <a:lvl1pPr marL="342900" indent="-342900">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lvl="1" algn="l" eaLnBrk="1" hangingPunct="1">
              <a:spcBef>
                <a:spcPct val="20000"/>
              </a:spcBef>
              <a:buClr>
                <a:schemeClr val="hlink"/>
              </a:buClr>
              <a:buFont typeface="Wingdings" panose="05000000000000000000" pitchFamily="2" charset="2"/>
              <a:buNone/>
            </a:pPr>
            <a:r>
              <a:rPr lang="zh-CN" altLang="en-US">
                <a:effectLst>
                  <a:outerShdw blurRad="38100" dist="38100" dir="2700000" algn="tl">
                    <a:srgbClr val="FFFFFF"/>
                  </a:outerShdw>
                </a:effectLst>
                <a:ea typeface="隶书" panose="02010509060101010101" charset="-122"/>
              </a:rPr>
              <a:t>例  定义结构体类型</a:t>
            </a:r>
            <a:endParaRPr lang="zh-CN" altLang="en-US" sz="2800">
              <a:effectLst>
                <a:outerShdw blurRad="38100" dist="38100" dir="2700000" algn="tl">
                  <a:srgbClr val="FFFFFF"/>
                </a:outerShdw>
              </a:effectLst>
              <a:ea typeface="隶书" panose="02010509060101010101" charset="-122"/>
            </a:endParaRPr>
          </a:p>
          <a:p>
            <a:pPr lvl="2" algn="l" eaLnBrk="1" hangingPunct="1">
              <a:spcBef>
                <a:spcPct val="20000"/>
              </a:spcBef>
              <a:buClr>
                <a:schemeClr val="accent2"/>
              </a:buClr>
              <a:buFont typeface="Wingdings" panose="05000000000000000000" pitchFamily="2" charset="2"/>
              <a:buChar char=""/>
            </a:pPr>
            <a:r>
              <a:rPr lang="zh-CN" altLang="en-US">
                <a:effectLst>
                  <a:outerShdw blurRad="38100" dist="38100" dir="2700000" algn="tl">
                    <a:srgbClr val="FFFFFF"/>
                  </a:outerShdw>
                </a:effectLst>
                <a:ea typeface="隶书" panose="02010509060101010101" charset="-122"/>
              </a:rPr>
              <a:t> </a:t>
            </a:r>
            <a:r>
              <a:rPr lang="en-US" altLang="zh-CN">
                <a:effectLst>
                  <a:outerShdw blurRad="38100" dist="38100" dir="2700000" algn="tl">
                    <a:srgbClr val="FFFFFF"/>
                  </a:outerShdw>
                </a:effectLst>
                <a:ea typeface="隶书" panose="02010509060101010101" charset="-122"/>
              </a:rPr>
              <a:t>DATE   birthday, *p;</a:t>
            </a:r>
            <a:endParaRPr lang="en-US" altLang="zh-CN">
              <a:effectLst>
                <a:outerShdw blurRad="38100" dist="38100" dir="2700000" algn="tl">
                  <a:srgbClr val="FFFFFF"/>
                </a:outerShdw>
              </a:effectLst>
              <a:ea typeface="隶书" panose="02010509060101010101" charset="-122"/>
            </a:endParaRPr>
          </a:p>
        </p:txBody>
      </p:sp>
      <p:sp>
        <p:nvSpPr>
          <p:cNvPr id="66570" name="AutoShape 10"/>
          <p:cNvSpPr>
            <a:spLocks noChangeArrowheads="1"/>
          </p:cNvSpPr>
          <p:nvPr/>
        </p:nvSpPr>
        <p:spPr bwMode="auto">
          <a:xfrm>
            <a:off x="5919788" y="4679950"/>
            <a:ext cx="2614612" cy="1955800"/>
          </a:xfrm>
          <a:prstGeom prst="wedgeRectCallout">
            <a:avLst>
              <a:gd name="adj1" fmla="val -112296"/>
              <a:gd name="adj2" fmla="val 37662"/>
            </a:avLst>
          </a:prstGeom>
          <a:solidFill>
            <a:srgbClr val="33CCCC"/>
          </a:solidFill>
          <a:ln w="38100">
            <a:solidFill>
              <a:srgbClr val="00FFFF"/>
            </a:solidFill>
            <a:miter lim="800000"/>
          </a:ln>
        </p:spPr>
        <p:txBody>
          <a:bodyPr wrap="none" lIns="90000" tIns="46800" rIns="90000" bIns="46800" anchor="ctr">
            <a:spAutoFit/>
          </a:bodyPr>
          <a:lstStyle/>
          <a:p>
            <a:pPr algn="l" eaLnBrk="1" hangingPunct="1">
              <a:defRPr/>
            </a:pPr>
            <a:r>
              <a:rPr lang="en-US" altLang="zh-CN">
                <a:effectLst>
                  <a:outerShdw blurRad="38100" dist="38100" dir="2700000" algn="tl">
                    <a:srgbClr val="FFFFFF"/>
                  </a:outerShdw>
                </a:effectLst>
                <a:latin typeface="Times New Roman" panose="02020603050405020304" charset="0"/>
                <a:ea typeface="宋体" panose="02010600030101010101" pitchFamily="2" charset="-122"/>
                <a:sym typeface="Symbol" panose="05050102010706020507" pitchFamily="18" charset="2"/>
              </a:rPr>
              <a:t>  struct  date</a:t>
            </a:r>
            <a:endParaRPr lang="en-US" altLang="zh-CN">
              <a:effectLst>
                <a:outerShdw blurRad="38100" dist="38100" dir="2700000" algn="tl">
                  <a:srgbClr val="FFFFFF"/>
                </a:outerShdw>
              </a:effectLst>
              <a:latin typeface="Times New Roman" panose="02020603050405020304" charset="0"/>
              <a:ea typeface="宋体" panose="02010600030101010101" pitchFamily="2" charset="-122"/>
              <a:sym typeface="Symbol" panose="05050102010706020507" pitchFamily="18" charset="2"/>
            </a:endParaRPr>
          </a:p>
          <a:p>
            <a:pPr algn="l" eaLnBrk="1" hangingPunct="1">
              <a:defRPr/>
            </a:pPr>
            <a:r>
              <a:rPr lang="en-US" altLang="zh-CN">
                <a:effectLst>
                  <a:outerShdw blurRad="38100" dist="38100" dir="2700000" algn="tl">
                    <a:srgbClr val="FFFFFF"/>
                  </a:outerShdw>
                </a:effectLst>
                <a:latin typeface="Times New Roman" panose="02020603050405020304" charset="0"/>
                <a:ea typeface="宋体" panose="02010600030101010101" pitchFamily="2" charset="-122"/>
                <a:sym typeface="Symbol" panose="05050102010706020507" pitchFamily="18" charset="2"/>
              </a:rPr>
              <a:t>       {    int   month;</a:t>
            </a:r>
            <a:endParaRPr lang="en-US" altLang="zh-CN">
              <a:effectLst>
                <a:outerShdw blurRad="38100" dist="38100" dir="2700000" algn="tl">
                  <a:srgbClr val="FFFFFF"/>
                </a:outerShdw>
              </a:effectLst>
              <a:latin typeface="Times New Roman" panose="02020603050405020304" charset="0"/>
              <a:ea typeface="宋体" panose="02010600030101010101" pitchFamily="2" charset="-122"/>
              <a:sym typeface="Symbol" panose="05050102010706020507" pitchFamily="18" charset="2"/>
            </a:endParaRPr>
          </a:p>
          <a:p>
            <a:pPr algn="l" eaLnBrk="1" hangingPunct="1">
              <a:defRPr/>
            </a:pPr>
            <a:r>
              <a:rPr lang="en-US" altLang="zh-CN">
                <a:effectLst>
                  <a:outerShdw blurRad="38100" dist="38100" dir="2700000" algn="tl">
                    <a:srgbClr val="FFFFFF"/>
                  </a:outerShdw>
                </a:effectLst>
                <a:latin typeface="Times New Roman" panose="02020603050405020304" charset="0"/>
                <a:ea typeface="宋体" panose="02010600030101010101" pitchFamily="2" charset="-122"/>
                <a:sym typeface="Symbol" panose="05050102010706020507" pitchFamily="18" charset="2"/>
              </a:rPr>
              <a:t>             int   day;</a:t>
            </a:r>
            <a:endParaRPr lang="en-US" altLang="zh-CN">
              <a:effectLst>
                <a:outerShdw blurRad="38100" dist="38100" dir="2700000" algn="tl">
                  <a:srgbClr val="FFFFFF"/>
                </a:outerShdw>
              </a:effectLst>
              <a:latin typeface="Times New Roman" panose="02020603050405020304" charset="0"/>
              <a:ea typeface="宋体" panose="02010600030101010101" pitchFamily="2" charset="-122"/>
              <a:sym typeface="Symbol" panose="05050102010706020507" pitchFamily="18" charset="2"/>
            </a:endParaRPr>
          </a:p>
          <a:p>
            <a:pPr algn="l" eaLnBrk="1" hangingPunct="1">
              <a:defRPr/>
            </a:pPr>
            <a:r>
              <a:rPr lang="en-US" altLang="zh-CN">
                <a:effectLst>
                  <a:outerShdw blurRad="38100" dist="38100" dir="2700000" algn="tl">
                    <a:srgbClr val="FFFFFF"/>
                  </a:outerShdw>
                </a:effectLst>
                <a:latin typeface="Times New Roman" panose="02020603050405020304" charset="0"/>
                <a:ea typeface="宋体" panose="02010600030101010101" pitchFamily="2" charset="-122"/>
                <a:sym typeface="Symbol" panose="05050102010706020507" pitchFamily="18" charset="2"/>
              </a:rPr>
              <a:t>             int   year;</a:t>
            </a:r>
            <a:endParaRPr lang="en-US" altLang="zh-CN">
              <a:effectLst>
                <a:outerShdw blurRad="38100" dist="38100" dir="2700000" algn="tl">
                  <a:srgbClr val="FFFFFF"/>
                </a:outerShdw>
              </a:effectLst>
              <a:latin typeface="Times New Roman" panose="02020603050405020304" charset="0"/>
              <a:ea typeface="宋体" panose="02010600030101010101" pitchFamily="2" charset="-122"/>
              <a:sym typeface="Symbol" panose="05050102010706020507" pitchFamily="18" charset="2"/>
            </a:endParaRPr>
          </a:p>
          <a:p>
            <a:pPr algn="l" eaLnBrk="1" hangingPunct="1">
              <a:defRPr/>
            </a:pPr>
            <a:r>
              <a:rPr lang="en-US" altLang="zh-CN">
                <a:effectLst>
                  <a:outerShdw blurRad="38100" dist="38100" dir="2700000" algn="tl">
                    <a:srgbClr val="FFFFFF"/>
                  </a:outerShdw>
                </a:effectLst>
                <a:latin typeface="Times New Roman" panose="02020603050405020304" charset="0"/>
                <a:ea typeface="宋体" panose="02010600030101010101" pitchFamily="2" charset="-122"/>
                <a:sym typeface="Symbol" panose="05050102010706020507" pitchFamily="18" charset="2"/>
              </a:rPr>
              <a:t>        }birthday, *p;</a:t>
            </a:r>
            <a:endParaRPr lang="en-US" altLang="zh-CN">
              <a:effectLst>
                <a:outerShdw blurRad="38100" dist="38100" dir="2700000" algn="tl">
                  <a:srgbClr val="FFFFFF"/>
                </a:outerShdw>
              </a:effectLst>
              <a:latin typeface="Times New Roman" panose="02020603050405020304" charset="0"/>
              <a:ea typeface="宋体" panose="02010600030101010101" pitchFamily="2" charset="-122"/>
            </a:endParaRPr>
          </a:p>
        </p:txBody>
      </p:sp>
      <p:sp>
        <p:nvSpPr>
          <p:cNvPr id="3" name="幻灯片编号占位符 2"/>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2">
                                            <p:txEl>
                                              <p:pRg st="0" end="0"/>
                                            </p:txEl>
                                          </p:spTgt>
                                        </p:tgtEl>
                                        <p:attrNameLst>
                                          <p:attrName>style.visibility</p:attrName>
                                        </p:attrNameLst>
                                      </p:cBhvr>
                                      <p:to>
                                        <p:strVal val="visible"/>
                                      </p:to>
                                    </p:set>
                                    <p:anim calcmode="lin" valueType="num">
                                      <p:cBhvr additive="base">
                                        <p:cTn id="7" dur="500" fill="hold"/>
                                        <p:tgtEl>
                                          <p:spTgt spid="665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5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2">
                                            <p:txEl>
                                              <p:pRg st="1" end="1"/>
                                            </p:txEl>
                                          </p:spTgt>
                                        </p:tgtEl>
                                        <p:attrNameLst>
                                          <p:attrName>style.visibility</p:attrName>
                                        </p:attrNameLst>
                                      </p:cBhvr>
                                      <p:to>
                                        <p:strVal val="visible"/>
                                      </p:to>
                                    </p:set>
                                    <p:anim calcmode="lin" valueType="num">
                                      <p:cBhvr additive="base">
                                        <p:cTn id="13" dur="500" fill="hold"/>
                                        <p:tgtEl>
                                          <p:spTgt spid="6656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5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562">
                                            <p:txEl>
                                              <p:pRg st="2" end="2"/>
                                            </p:txEl>
                                          </p:spTgt>
                                        </p:tgtEl>
                                        <p:attrNameLst>
                                          <p:attrName>style.visibility</p:attrName>
                                        </p:attrNameLst>
                                      </p:cBhvr>
                                      <p:to>
                                        <p:strVal val="visible"/>
                                      </p:to>
                                    </p:set>
                                    <p:anim calcmode="lin" valueType="num">
                                      <p:cBhvr additive="base">
                                        <p:cTn id="19" dur="500" fill="hold"/>
                                        <p:tgtEl>
                                          <p:spTgt spid="6656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656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562">
                                            <p:txEl>
                                              <p:pRg st="3" end="3"/>
                                            </p:txEl>
                                          </p:spTgt>
                                        </p:tgtEl>
                                        <p:attrNameLst>
                                          <p:attrName>style.visibility</p:attrName>
                                        </p:attrNameLst>
                                      </p:cBhvr>
                                      <p:to>
                                        <p:strVal val="visible"/>
                                      </p:to>
                                    </p:set>
                                    <p:anim calcmode="lin" valueType="num">
                                      <p:cBhvr additive="base">
                                        <p:cTn id="25" dur="500" fill="hold"/>
                                        <p:tgtEl>
                                          <p:spTgt spid="6656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656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562">
                                            <p:txEl>
                                              <p:pRg st="4" end="4"/>
                                            </p:txEl>
                                          </p:spTgt>
                                        </p:tgtEl>
                                        <p:attrNameLst>
                                          <p:attrName>style.visibility</p:attrName>
                                        </p:attrNameLst>
                                      </p:cBhvr>
                                      <p:to>
                                        <p:strVal val="visible"/>
                                      </p:to>
                                    </p:set>
                                    <p:anim calcmode="lin" valueType="num">
                                      <p:cBhvr additive="base">
                                        <p:cTn id="31" dur="500" fill="hold"/>
                                        <p:tgtEl>
                                          <p:spTgt spid="6656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656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6566"/>
                                        </p:tgtEl>
                                        <p:attrNameLst>
                                          <p:attrName>style.visibility</p:attrName>
                                        </p:attrNameLst>
                                      </p:cBhvr>
                                      <p:to>
                                        <p:strVal val="visible"/>
                                      </p:to>
                                    </p:set>
                                    <p:anim calcmode="lin" valueType="num">
                                      <p:cBhvr additive="base">
                                        <p:cTn id="43" dur="500" fill="hold"/>
                                        <p:tgtEl>
                                          <p:spTgt spid="66566"/>
                                        </p:tgtEl>
                                        <p:attrNameLst>
                                          <p:attrName>ppt_x</p:attrName>
                                        </p:attrNameLst>
                                      </p:cBhvr>
                                      <p:tavLst>
                                        <p:tav tm="0">
                                          <p:val>
                                            <p:strVal val="0-#ppt_w/2"/>
                                          </p:val>
                                        </p:tav>
                                        <p:tav tm="100000">
                                          <p:val>
                                            <p:strVal val="#ppt_x"/>
                                          </p:val>
                                        </p:tav>
                                      </p:tavLst>
                                    </p:anim>
                                    <p:anim calcmode="lin" valueType="num">
                                      <p:cBhvr additive="base">
                                        <p:cTn id="44" dur="500" fill="hold"/>
                                        <p:tgtEl>
                                          <p:spTgt spid="6656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6567"/>
                                        </p:tgtEl>
                                        <p:attrNameLst>
                                          <p:attrName>style.visibility</p:attrName>
                                        </p:attrNameLst>
                                      </p:cBhvr>
                                      <p:to>
                                        <p:strVal val="visible"/>
                                      </p:to>
                                    </p:set>
                                    <p:anim calcmode="lin" valueType="num">
                                      <p:cBhvr additive="base">
                                        <p:cTn id="49" dur="500" fill="hold"/>
                                        <p:tgtEl>
                                          <p:spTgt spid="66567"/>
                                        </p:tgtEl>
                                        <p:attrNameLst>
                                          <p:attrName>ppt_x</p:attrName>
                                        </p:attrNameLst>
                                      </p:cBhvr>
                                      <p:tavLst>
                                        <p:tav tm="0">
                                          <p:val>
                                            <p:strVal val="0-#ppt_w/2"/>
                                          </p:val>
                                        </p:tav>
                                        <p:tav tm="100000">
                                          <p:val>
                                            <p:strVal val="#ppt_x"/>
                                          </p:val>
                                        </p:tav>
                                      </p:tavLst>
                                    </p:anim>
                                    <p:anim calcmode="lin" valueType="num">
                                      <p:cBhvr additive="base">
                                        <p:cTn id="50" dur="500" fill="hold"/>
                                        <p:tgtEl>
                                          <p:spTgt spid="6656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6568"/>
                                        </p:tgtEl>
                                        <p:attrNameLst>
                                          <p:attrName>style.visibility</p:attrName>
                                        </p:attrNameLst>
                                      </p:cBhvr>
                                      <p:to>
                                        <p:strVal val="visible"/>
                                      </p:to>
                                    </p:set>
                                    <p:anim calcmode="lin" valueType="num">
                                      <p:cBhvr additive="base">
                                        <p:cTn id="55" dur="500" fill="hold"/>
                                        <p:tgtEl>
                                          <p:spTgt spid="66568"/>
                                        </p:tgtEl>
                                        <p:attrNameLst>
                                          <p:attrName>ppt_x</p:attrName>
                                        </p:attrNameLst>
                                      </p:cBhvr>
                                      <p:tavLst>
                                        <p:tav tm="0">
                                          <p:val>
                                            <p:strVal val="0-#ppt_w/2"/>
                                          </p:val>
                                        </p:tav>
                                        <p:tav tm="100000">
                                          <p:val>
                                            <p:strVal val="#ppt_x"/>
                                          </p:val>
                                        </p:tav>
                                      </p:tavLst>
                                    </p:anim>
                                    <p:anim calcmode="lin" valueType="num">
                                      <p:cBhvr additive="base">
                                        <p:cTn id="56" dur="500" fill="hold"/>
                                        <p:tgtEl>
                                          <p:spTgt spid="6656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6569"/>
                                        </p:tgtEl>
                                        <p:attrNameLst>
                                          <p:attrName>style.visibility</p:attrName>
                                        </p:attrNameLst>
                                      </p:cBhvr>
                                      <p:to>
                                        <p:strVal val="visible"/>
                                      </p:to>
                                    </p:set>
                                    <p:anim calcmode="lin" valueType="num">
                                      <p:cBhvr additive="base">
                                        <p:cTn id="61" dur="500" fill="hold"/>
                                        <p:tgtEl>
                                          <p:spTgt spid="66569"/>
                                        </p:tgtEl>
                                        <p:attrNameLst>
                                          <p:attrName>ppt_x</p:attrName>
                                        </p:attrNameLst>
                                      </p:cBhvr>
                                      <p:tavLst>
                                        <p:tav tm="0">
                                          <p:val>
                                            <p:strVal val="0-#ppt_w/2"/>
                                          </p:val>
                                        </p:tav>
                                        <p:tav tm="100000">
                                          <p:val>
                                            <p:strVal val="#ppt_x"/>
                                          </p:val>
                                        </p:tav>
                                      </p:tavLst>
                                    </p:anim>
                                    <p:anim calcmode="lin" valueType="num">
                                      <p:cBhvr additive="base">
                                        <p:cTn id="62" dur="500" fill="hold"/>
                                        <p:tgtEl>
                                          <p:spTgt spid="66569"/>
                                        </p:tgtEl>
                                        <p:attrNameLst>
                                          <p:attrName>ppt_y</p:attrName>
                                        </p:attrNameLst>
                                      </p:cBhvr>
                                      <p:tavLst>
                                        <p:tav tm="0">
                                          <p:val>
                                            <p:strVal val="#ppt_y"/>
                                          </p:val>
                                        </p:tav>
                                        <p:tav tm="100000">
                                          <p:val>
                                            <p:strVal val="#ppt_y"/>
                                          </p:val>
                                        </p:tav>
                                      </p:tavLst>
                                    </p:anim>
                                  </p:childTnLst>
                                </p:cTn>
                              </p:par>
                            </p:childTnLst>
                          </p:cTn>
                        </p:par>
                        <p:par>
                          <p:cTn id="63" fill="hold">
                            <p:stCondLst>
                              <p:cond delay="500"/>
                            </p:stCondLst>
                            <p:childTnLst>
                              <p:par>
                                <p:cTn id="64" presetID="4" presetClass="entr" presetSubtype="32" fill="hold" grpId="0" nodeType="afterEffect">
                                  <p:stCondLst>
                                    <p:cond delay="1000"/>
                                  </p:stCondLst>
                                  <p:childTnLst>
                                    <p:set>
                                      <p:cBhvr>
                                        <p:cTn id="65" dur="1" fill="hold">
                                          <p:stCondLst>
                                            <p:cond delay="0"/>
                                          </p:stCondLst>
                                        </p:cTn>
                                        <p:tgtEl>
                                          <p:spTgt spid="66570"/>
                                        </p:tgtEl>
                                        <p:attrNameLst>
                                          <p:attrName>style.visibility</p:attrName>
                                        </p:attrNameLst>
                                      </p:cBhvr>
                                      <p:to>
                                        <p:strVal val="visible"/>
                                      </p:to>
                                    </p:set>
                                    <p:animEffect transition="in" filter="box(out)">
                                      <p:cBhvr>
                                        <p:cTn id="66" dur="500"/>
                                        <p:tgtEl>
                                          <p:spTgt spid="66570"/>
                                        </p:tgtEl>
                                      </p:cBhvr>
                                    </p:animEffect>
                                  </p:childTnLst>
                                  <p:subTnLst>
                                    <p:audio>
                                      <p:cMediaNode>
                                        <p:cTn display="0" masterRel="sameClick">
                                          <p:stCondLst>
                                            <p:cond evt="begin" delay="0">
                                              <p:tn val="64"/>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ldLvl="5" autoUpdateAnimBg="0" build="p"/>
      <p:bldP spid="66566" grpId="0" animBg="1" autoUpdateAnimBg="0"/>
      <p:bldP spid="66567" grpId="0" animBg="1" autoUpdateAnimBg="0"/>
      <p:bldP spid="66568" grpId="0" animBg="1" autoUpdateAnimBg="0"/>
      <p:bldP spid="66569" grpId="0" animBg="1" autoUpdateAnimBg="0"/>
      <p:bldP spid="66570"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539736"/>
            <a:ext cx="7772400" cy="1609344"/>
          </a:xfrm>
        </p:spPr>
        <p:txBody>
          <a:bodyPr/>
          <a:lstStyle/>
          <a:p>
            <a:pPr algn="ctr"/>
            <a:r>
              <a:rPr kumimoji="1" lang="en-US" altLang="zh-CN" dirty="0" smtClean="0"/>
              <a:t>Thanks for thinking</a:t>
            </a:r>
            <a:endParaRPr kumimoji="1" lang="zh-CN" altLang="en-US" dirty="0"/>
          </a:p>
        </p:txBody>
      </p:sp>
      <p:sp>
        <p:nvSpPr>
          <p:cNvPr id="4" name="幻灯片编号占位符 3"/>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95288" y="274638"/>
            <a:ext cx="8229600" cy="1143000"/>
          </a:xfrm>
          <a:effectLst>
            <a:outerShdw blurRad="63500" dist="35921" dir="2700000" algn="ctr" rotWithShape="0">
              <a:schemeClr val="bg2"/>
            </a:outerShdw>
          </a:effectLst>
        </p:spPr>
        <p:txBody>
          <a:bodyPr/>
          <a:lstStyle/>
          <a:p>
            <a:r>
              <a:rPr lang="zh-CN" altLang="en-US" sz="4000"/>
              <a:t>从基本数据类型到抽象数据类型</a:t>
            </a:r>
            <a:endParaRPr lang="zh-CN" altLang="en-US" sz="4000"/>
          </a:p>
        </p:txBody>
      </p:sp>
      <p:sp>
        <p:nvSpPr>
          <p:cNvPr id="239619" name="Rectangle 3"/>
          <p:cNvSpPr>
            <a:spLocks noGrp="1" noChangeArrowheads="1"/>
          </p:cNvSpPr>
          <p:nvPr>
            <p:ph idx="1"/>
          </p:nvPr>
        </p:nvSpPr>
        <p:spPr>
          <a:xfrm>
            <a:off x="466725" y="1270000"/>
            <a:ext cx="8229600" cy="1584325"/>
          </a:xfrm>
        </p:spPr>
        <p:txBody>
          <a:bodyPr/>
          <a:lstStyle/>
          <a:p>
            <a:pPr marL="342900" indent="-342900" eaLnBrk="1"/>
            <a:r>
              <a:rPr lang="zh-CN" altLang="en-US" sz="2400" b="0">
                <a:solidFill>
                  <a:schemeClr val="accent2"/>
                </a:solidFill>
                <a:ea typeface="宋体" panose="02010600030101010101" pitchFamily="2" charset="-122"/>
              </a:rPr>
              <a:t>二进制数</a:t>
            </a:r>
            <a:endParaRPr lang="zh-CN" altLang="en-US" sz="2400" b="0">
              <a:solidFill>
                <a:schemeClr val="accent2"/>
              </a:solidFill>
              <a:ea typeface="宋体" panose="02010600030101010101" pitchFamily="2" charset="-122"/>
            </a:endParaRPr>
          </a:p>
          <a:p>
            <a:pPr marL="742950" lvl="1" eaLnBrk="1"/>
            <a:r>
              <a:rPr lang="zh-CN" altLang="en-US" sz="2000">
                <a:ea typeface="宋体" panose="02010600030101010101" pitchFamily="2" charset="-122"/>
              </a:rPr>
              <a:t>在早期的机器指令及汇编语言中，数据对象均用二进制数表示，没有类型的概念</a:t>
            </a:r>
            <a:endParaRPr lang="zh-CN" altLang="en-US" sz="2000">
              <a:ea typeface="宋体" panose="02010600030101010101" pitchFamily="2" charset="-122"/>
            </a:endParaRPr>
          </a:p>
        </p:txBody>
      </p:sp>
      <p:sp>
        <p:nvSpPr>
          <p:cNvPr id="239620" name="Rectangle 4"/>
          <p:cNvSpPr>
            <a:spLocks noChangeArrowheads="1"/>
          </p:cNvSpPr>
          <p:nvPr/>
        </p:nvSpPr>
        <p:spPr bwMode="auto">
          <a:xfrm>
            <a:off x="538163" y="2492375"/>
            <a:ext cx="8229600" cy="2087563"/>
          </a:xfrm>
          <a:prstGeom prst="rect">
            <a:avLst/>
          </a:prstGeom>
          <a:noFill/>
          <a:ln w="9525">
            <a:noFill/>
            <a:miter lim="800000"/>
          </a:ln>
          <a:effectLst/>
        </p:spPr>
        <p:txBody>
          <a:bodyPr/>
          <a:lstStyle>
            <a:lvl1pPr marL="342900" indent="-342900">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eaLnBrk="1">
              <a:lnSpc>
                <a:spcPct val="80000"/>
              </a:lnSpc>
              <a:spcBef>
                <a:spcPct val="20000"/>
              </a:spcBef>
              <a:buClr>
                <a:srgbClr val="FFCC66"/>
              </a:buClr>
              <a:buSzPct val="80000"/>
              <a:buFont typeface="Monotype Sorts" charset="2"/>
              <a:buChar char=""/>
            </a:pPr>
            <a:r>
              <a:rPr lang="zh-CN" altLang="en-US">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rPr>
              <a:t>基本数据类型</a:t>
            </a:r>
            <a:endParaRPr lang="zh-CN" altLang="en-US">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lvl="1" algn="l" eaLnBrk="1">
              <a:lnSpc>
                <a:spcPct val="80000"/>
              </a:lnSpc>
              <a:spcBef>
                <a:spcPct val="20000"/>
              </a:spcBef>
              <a:buClr>
                <a:srgbClr val="FFCC66"/>
              </a:buClr>
              <a:buSzPct val="115000"/>
              <a:buFontTx/>
              <a:buChar char="–"/>
            </a:pPr>
            <a:r>
              <a:rPr lang="zh-CN" altLang="en-US" sz="2000" b="1">
                <a:solidFill>
                  <a:srgbClr val="CC00CC"/>
                </a:solidFill>
                <a:effectLst>
                  <a:outerShdw blurRad="38100" dist="38100" dir="2700000" algn="tl">
                    <a:srgbClr val="C0C0C0"/>
                  </a:outerShdw>
                </a:effectLst>
                <a:latin typeface="宋体" panose="02010600030101010101" pitchFamily="2" charset="-122"/>
                <a:ea typeface="宋体" panose="02010600030101010101" pitchFamily="2" charset="-122"/>
              </a:rPr>
              <a:t>在高级语言中引入了基本数据类型：整型、实型、字符型等</a:t>
            </a:r>
            <a:endParaRPr lang="zh-CN" altLang="en-US" sz="2000" b="1">
              <a:solidFill>
                <a:srgbClr val="CC00CC"/>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lvl="1" algn="l" eaLnBrk="1">
              <a:lnSpc>
                <a:spcPct val="80000"/>
              </a:lnSpc>
              <a:spcBef>
                <a:spcPct val="20000"/>
              </a:spcBef>
              <a:buClr>
                <a:srgbClr val="FFCC66"/>
              </a:buClr>
              <a:buSzPct val="115000"/>
              <a:buFontTx/>
              <a:buChar char="–"/>
            </a:pPr>
            <a:r>
              <a:rPr lang="zh-CN" altLang="en-US" sz="2000" b="1">
                <a:solidFill>
                  <a:srgbClr val="CC00CC"/>
                </a:solidFill>
                <a:effectLst>
                  <a:outerShdw blurRad="38100" dist="38100" dir="2700000" algn="tl">
                    <a:srgbClr val="C0C0C0"/>
                  </a:outerShdw>
                </a:effectLst>
                <a:latin typeface="宋体" panose="02010600030101010101" pitchFamily="2" charset="-122"/>
                <a:ea typeface="宋体" panose="02010600030101010101" pitchFamily="2" charset="-122"/>
              </a:rPr>
              <a:t>基本数据类型不能方便的解决所有问题，有些语言（如</a:t>
            </a:r>
            <a:r>
              <a:rPr lang="en-US" altLang="zh-CN" sz="2000" b="1">
                <a:solidFill>
                  <a:srgbClr val="CC00CC"/>
                </a:solidFill>
                <a:effectLst>
                  <a:outerShdw blurRad="38100" dist="38100" dir="2700000" algn="tl">
                    <a:srgbClr val="C0C0C0"/>
                  </a:outerShdw>
                </a:effectLst>
                <a:latin typeface="宋体" panose="02010600030101010101" pitchFamily="2" charset="-122"/>
                <a:ea typeface="宋体" panose="02010600030101010101" pitchFamily="2" charset="-122"/>
              </a:rPr>
              <a:t>PL/1</a:t>
            </a:r>
            <a:r>
              <a:rPr lang="zh-CN" altLang="en-US" sz="2000" b="1">
                <a:solidFill>
                  <a:srgbClr val="CC00CC"/>
                </a:solidFill>
                <a:effectLst>
                  <a:outerShdw blurRad="38100" dist="38100" dir="2700000" algn="tl">
                    <a:srgbClr val="C0C0C0"/>
                  </a:outerShdw>
                </a:effectLst>
                <a:latin typeface="宋体" panose="02010600030101010101" pitchFamily="2" charset="-122"/>
                <a:ea typeface="宋体" panose="02010600030101010101" pitchFamily="2" charset="-122"/>
              </a:rPr>
              <a:t>）中试图规定较多的类型，如数组、树、栈等，但实践证明不是个好办法</a:t>
            </a:r>
            <a:endParaRPr lang="zh-CN" altLang="en-US" sz="2000" b="1">
              <a:solidFill>
                <a:srgbClr val="CC00CC"/>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sp>
        <p:nvSpPr>
          <p:cNvPr id="239621" name="Rectangle 5"/>
          <p:cNvSpPr>
            <a:spLocks noChangeArrowheads="1"/>
          </p:cNvSpPr>
          <p:nvPr/>
        </p:nvSpPr>
        <p:spPr bwMode="auto">
          <a:xfrm>
            <a:off x="538163" y="4076700"/>
            <a:ext cx="8229600" cy="792163"/>
          </a:xfrm>
          <a:prstGeom prst="rect">
            <a:avLst/>
          </a:prstGeom>
          <a:noFill/>
          <a:ln w="9525">
            <a:noFill/>
            <a:miter lim="800000"/>
          </a:ln>
          <a:effectLst/>
        </p:spPr>
        <p:txBody>
          <a:bodyPr/>
          <a:lstStyle>
            <a:lvl1pPr marL="342900" indent="-342900">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eaLnBrk="1">
              <a:lnSpc>
                <a:spcPct val="80000"/>
              </a:lnSpc>
              <a:spcBef>
                <a:spcPct val="20000"/>
              </a:spcBef>
              <a:buClr>
                <a:srgbClr val="FFCC66"/>
              </a:buClr>
              <a:buSzPct val="80000"/>
              <a:buFont typeface="Monotype Sorts" charset="2"/>
              <a:buChar char=""/>
            </a:pPr>
            <a:r>
              <a:rPr lang="zh-CN" altLang="en-US">
                <a:solidFill>
                  <a:srgbClr val="3366FF"/>
                </a:solidFill>
                <a:effectLst>
                  <a:outerShdw blurRad="38100" dist="38100" dir="2700000" algn="tl">
                    <a:srgbClr val="C0C0C0"/>
                  </a:outerShdw>
                </a:effectLst>
                <a:latin typeface="宋体" panose="02010600030101010101" pitchFamily="2" charset="-122"/>
                <a:ea typeface="宋体" panose="02010600030101010101" pitchFamily="2" charset="-122"/>
              </a:rPr>
              <a:t>用户自己</a:t>
            </a:r>
            <a:r>
              <a:rPr lang="zh-CN" altLang="en-US">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rPr>
              <a:t>构造数据类型</a:t>
            </a:r>
            <a:r>
              <a:rPr lang="en-US" altLang="zh-CN">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rPr>
              <a:t>复合数据类型</a:t>
            </a:r>
            <a:endParaRPr lang="zh-CN" altLang="en-US">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lvl="1" algn="l" eaLnBrk="1">
              <a:lnSpc>
                <a:spcPct val="80000"/>
              </a:lnSpc>
              <a:spcBef>
                <a:spcPct val="20000"/>
              </a:spcBef>
              <a:buClr>
                <a:srgbClr val="FFCC66"/>
              </a:buClr>
              <a:buSzPct val="115000"/>
              <a:buFontTx/>
              <a:buChar char="–"/>
            </a:pPr>
            <a:r>
              <a:rPr lang="zh-CN" altLang="en-US" sz="2000" b="1">
                <a:solidFill>
                  <a:srgbClr val="CC00CC"/>
                </a:solidFill>
                <a:effectLst>
                  <a:outerShdw blurRad="38100" dist="38100" dir="2700000" algn="tl">
                    <a:srgbClr val="C0C0C0"/>
                  </a:outerShdw>
                </a:effectLst>
                <a:latin typeface="宋体" panose="02010600030101010101" pitchFamily="2" charset="-122"/>
                <a:ea typeface="宋体" panose="02010600030101010101" pitchFamily="2" charset="-122"/>
              </a:rPr>
              <a:t>表示复杂的数据对象，典型的代表就是“结构体”，</a:t>
            </a:r>
            <a:r>
              <a:rPr lang="zh-CN" altLang="en-US" sz="2000" b="1">
                <a:solidFill>
                  <a:srgbClr val="CC00CC"/>
                </a:solidFill>
                <a:effectLst>
                  <a:outerShdw blurRad="38100" dist="38100" dir="2700000" algn="tl">
                    <a:srgbClr val="C0C0C0"/>
                  </a:outerShdw>
                </a:effectLst>
                <a:ea typeface="宋体" panose="02010600030101010101" pitchFamily="2" charset="-122"/>
              </a:rPr>
              <a:t>数组、指针也可算作此类</a:t>
            </a:r>
            <a:endParaRPr lang="zh-CN" altLang="en-US" sz="2000" b="1">
              <a:solidFill>
                <a:srgbClr val="CC00CC"/>
              </a:solidFill>
              <a:effectLst>
                <a:outerShdw blurRad="38100" dist="38100" dir="2700000" algn="tl">
                  <a:srgbClr val="C0C0C0"/>
                </a:outerShdw>
              </a:effectLst>
              <a:ea typeface="宋体" panose="02010600030101010101" pitchFamily="2" charset="-122"/>
            </a:endParaRPr>
          </a:p>
        </p:txBody>
      </p:sp>
      <p:sp>
        <p:nvSpPr>
          <p:cNvPr id="239622" name="Rectangle 6"/>
          <p:cNvSpPr>
            <a:spLocks noChangeArrowheads="1"/>
          </p:cNvSpPr>
          <p:nvPr/>
        </p:nvSpPr>
        <p:spPr bwMode="auto">
          <a:xfrm>
            <a:off x="530225" y="5086350"/>
            <a:ext cx="8229600" cy="1655763"/>
          </a:xfrm>
          <a:prstGeom prst="rect">
            <a:avLst/>
          </a:prstGeom>
          <a:noFill/>
          <a:ln w="9525">
            <a:noFill/>
            <a:miter lim="800000"/>
          </a:ln>
          <a:effectLst/>
        </p:spPr>
        <p:txBody>
          <a:bodyPr/>
          <a:lstStyle>
            <a:lvl1pPr marL="342900" indent="-342900">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eaLnBrk="1">
              <a:lnSpc>
                <a:spcPct val="80000"/>
              </a:lnSpc>
              <a:spcBef>
                <a:spcPct val="20000"/>
              </a:spcBef>
              <a:buClr>
                <a:srgbClr val="FFCC66"/>
              </a:buClr>
              <a:buSzPct val="80000"/>
              <a:buFont typeface="Monotype Sorts" charset="2"/>
              <a:buChar char=""/>
            </a:pPr>
            <a:r>
              <a:rPr lang="zh-CN" altLang="en-US">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rPr>
              <a:t>抽象数据类型</a:t>
            </a:r>
            <a:r>
              <a:rPr lang="zh-CN" altLang="en-US" b="1">
                <a:solidFill>
                  <a:srgbClr val="3366FF"/>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b="1">
                <a:solidFill>
                  <a:srgbClr val="3366FF"/>
                </a:solidFill>
                <a:effectLst>
                  <a:outerShdw blurRad="38100" dist="38100" dir="2700000" algn="tl">
                    <a:srgbClr val="C0C0C0"/>
                  </a:outerShdw>
                </a:effectLst>
                <a:latin typeface="宋体" panose="02010600030101010101" pitchFamily="2" charset="-122"/>
                <a:ea typeface="宋体" panose="02010600030101010101" pitchFamily="2" charset="-122"/>
              </a:rPr>
              <a:t>Abstract Data Type</a:t>
            </a:r>
            <a:r>
              <a:rPr lang="zh-CN" altLang="en-US" b="1">
                <a:solidFill>
                  <a:srgbClr val="3366FF"/>
                </a:solidFill>
                <a:effectLst>
                  <a:outerShdw blurRad="38100" dist="38100" dir="2700000" algn="tl">
                    <a:srgbClr val="C0C0C0"/>
                  </a:outerShdw>
                </a:effectLst>
                <a:latin typeface="宋体" panose="02010600030101010101" pitchFamily="2" charset="-122"/>
                <a:ea typeface="宋体" panose="02010600030101010101" pitchFamily="2" charset="-122"/>
              </a:rPr>
              <a:t>，简称</a:t>
            </a:r>
            <a:r>
              <a:rPr lang="en-US" altLang="zh-CN" b="1">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rPr>
              <a:t>ADT</a:t>
            </a:r>
            <a:r>
              <a:rPr lang="zh-CN" altLang="en-US" b="1">
                <a:solidFill>
                  <a:srgbClr val="3366FF"/>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zh-CN" altLang="en-US" b="1">
              <a:solidFill>
                <a:srgbClr val="3366FF"/>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lvl="1" algn="l" eaLnBrk="1">
              <a:lnSpc>
                <a:spcPct val="80000"/>
              </a:lnSpc>
              <a:spcBef>
                <a:spcPct val="20000"/>
              </a:spcBef>
              <a:buClr>
                <a:srgbClr val="FFCC66"/>
              </a:buClr>
              <a:buSzPct val="115000"/>
              <a:buFontTx/>
              <a:buChar char="–"/>
            </a:pPr>
            <a:r>
              <a:rPr lang="zh-CN" altLang="en-US" sz="2000" b="1">
                <a:solidFill>
                  <a:srgbClr val="CC00CC"/>
                </a:solidFill>
                <a:effectLst>
                  <a:outerShdw blurRad="38100" dist="38100" dir="2700000" algn="tl">
                    <a:srgbClr val="C0C0C0"/>
                  </a:outerShdw>
                </a:effectLst>
                <a:latin typeface="宋体" panose="02010600030101010101" pitchFamily="2" charset="-122"/>
                <a:ea typeface="宋体" panose="02010600030101010101" pitchFamily="2" charset="-122"/>
              </a:rPr>
              <a:t>在复合数据类型基础上增加了对数据的操作</a:t>
            </a:r>
            <a:endParaRPr lang="zh-CN" altLang="en-US" sz="2000" b="1">
              <a:solidFill>
                <a:srgbClr val="CC00CC"/>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lvl="1" algn="l" eaLnBrk="1">
              <a:lnSpc>
                <a:spcPct val="80000"/>
              </a:lnSpc>
              <a:spcBef>
                <a:spcPct val="20000"/>
              </a:spcBef>
              <a:buClr>
                <a:srgbClr val="FFCC66"/>
              </a:buClr>
              <a:buSzPct val="115000"/>
              <a:buFontTx/>
              <a:buChar char="–"/>
            </a:pPr>
            <a:r>
              <a:rPr lang="zh-CN" altLang="en-US" sz="2000" b="1">
                <a:solidFill>
                  <a:srgbClr val="CC00CC"/>
                </a:solidFill>
                <a:effectLst>
                  <a:outerShdw blurRad="38100" dist="38100" dir="2700000" algn="tl">
                    <a:srgbClr val="C0C0C0"/>
                  </a:outerShdw>
                </a:effectLst>
                <a:latin typeface="宋体" panose="02010600030101010101" pitchFamily="2" charset="-122"/>
                <a:ea typeface="宋体" panose="02010600030101010101" pitchFamily="2" charset="-122"/>
              </a:rPr>
              <a:t>类</a:t>
            </a:r>
            <a:r>
              <a:rPr lang="en-US" altLang="zh-CN" sz="2000" b="1">
                <a:solidFill>
                  <a:srgbClr val="CC00CC"/>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2000" b="1">
                <a:solidFill>
                  <a:srgbClr val="CC00CC"/>
                </a:solidFill>
                <a:effectLst>
                  <a:outerShdw blurRad="38100" dist="38100" dir="2700000" algn="tl">
                    <a:srgbClr val="C0C0C0"/>
                  </a:outerShdw>
                </a:effectLst>
                <a:latin typeface="宋体" panose="02010600030101010101" pitchFamily="2" charset="-122"/>
                <a:ea typeface="宋体" panose="02010600030101010101" pitchFamily="2" charset="-122"/>
              </a:rPr>
              <a:t>跨时代的进步</a:t>
            </a:r>
            <a:endParaRPr lang="zh-CN" altLang="en-US" sz="2000" b="1">
              <a:solidFill>
                <a:srgbClr val="CC00CC"/>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lvl="1" algn="l" eaLnBrk="1">
              <a:lnSpc>
                <a:spcPct val="80000"/>
              </a:lnSpc>
              <a:spcBef>
                <a:spcPct val="20000"/>
              </a:spcBef>
              <a:buClr>
                <a:srgbClr val="FFCC66"/>
              </a:buClr>
              <a:buSzPct val="115000"/>
              <a:buFontTx/>
              <a:buChar char="–"/>
            </a:pPr>
            <a:r>
              <a:rPr lang="zh-CN" altLang="en-US" sz="2000" b="1">
                <a:solidFill>
                  <a:srgbClr val="CC00CC"/>
                </a:solidFill>
                <a:effectLst>
                  <a:outerShdw blurRad="38100" dist="38100" dir="2700000" algn="tl">
                    <a:srgbClr val="C0C0C0"/>
                  </a:outerShdw>
                </a:effectLst>
                <a:latin typeface="宋体" panose="02010600030101010101" pitchFamily="2" charset="-122"/>
                <a:ea typeface="宋体" panose="02010600030101010101" pitchFamily="2" charset="-122"/>
              </a:rPr>
              <a:t>例如汽车就是一种</a:t>
            </a:r>
            <a:r>
              <a:rPr lang="en-US" altLang="zh-CN" sz="2000" b="1">
                <a:solidFill>
                  <a:srgbClr val="CC00CC"/>
                </a:solidFill>
                <a:effectLst>
                  <a:outerShdw blurRad="38100" dist="38100" dir="2700000" algn="tl">
                    <a:srgbClr val="C0C0C0"/>
                  </a:outerShdw>
                </a:effectLst>
                <a:latin typeface="宋体" panose="02010600030101010101" pitchFamily="2" charset="-122"/>
                <a:ea typeface="宋体" panose="02010600030101010101" pitchFamily="2" charset="-122"/>
              </a:rPr>
              <a:t>ADT</a:t>
            </a:r>
            <a:endParaRPr lang="en-US" altLang="zh-CN" sz="2000" b="1">
              <a:solidFill>
                <a:srgbClr val="CC00CC"/>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sp>
        <p:nvSpPr>
          <p:cNvPr id="2" name="幻灯片编号占位符 1"/>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685800" y="484632"/>
            <a:ext cx="7772400" cy="893318"/>
          </a:xfrm>
        </p:spPr>
        <p:txBody>
          <a:bodyPr/>
          <a:lstStyle/>
          <a:p>
            <a:r>
              <a:rPr lang="zh-CN" altLang="en-US" sz="4000">
                <a:latin typeface="Arial" panose="020B0604020202020204" pitchFamily="34" charset="0"/>
              </a:rPr>
              <a:t>思考一个问题</a:t>
            </a:r>
            <a:endParaRPr lang="zh-CN" altLang="en-US" sz="4000">
              <a:latin typeface="Arial" panose="020B0604020202020204" pitchFamily="34" charset="0"/>
            </a:endParaRPr>
          </a:p>
        </p:txBody>
      </p:sp>
      <p:sp>
        <p:nvSpPr>
          <p:cNvPr id="267267" name="Rectangle 3"/>
          <p:cNvSpPr>
            <a:spLocks noGrp="1" noChangeArrowheads="1"/>
          </p:cNvSpPr>
          <p:nvPr>
            <p:ph idx="1"/>
          </p:nvPr>
        </p:nvSpPr>
        <p:spPr>
          <a:xfrm>
            <a:off x="685800" y="1484313"/>
            <a:ext cx="7772400" cy="1512887"/>
          </a:xfrm>
        </p:spPr>
        <p:txBody>
          <a:bodyPr>
            <a:normAutofit lnSpcReduction="10000"/>
          </a:bodyPr>
          <a:lstStyle/>
          <a:p>
            <a:pPr eaLnBrk="1">
              <a:lnSpc>
                <a:spcPct val="85000"/>
              </a:lnSpc>
            </a:pPr>
            <a:r>
              <a:rPr lang="zh-CN" altLang="en-US" sz="2400">
                <a:ea typeface="宋体" panose="02010600030101010101" pitchFamily="2" charset="-122"/>
              </a:rPr>
              <a:t>在程序里表示一个人（姓名、年龄、性别、</a:t>
            </a:r>
            <a:r>
              <a:rPr lang="en-US" altLang="zh-CN" sz="2400">
                <a:ea typeface="宋体" panose="02010600030101010101" pitchFamily="2" charset="-122"/>
              </a:rPr>
              <a:t>……</a:t>
            </a:r>
            <a:r>
              <a:rPr lang="zh-CN" altLang="en-US" sz="2400">
                <a:ea typeface="宋体" panose="02010600030101010101" pitchFamily="2" charset="-122"/>
              </a:rPr>
              <a:t>），怎么表示？</a:t>
            </a:r>
            <a:endParaRPr lang="zh-CN" altLang="en-US" sz="2400">
              <a:ea typeface="宋体" panose="02010600030101010101" pitchFamily="2" charset="-122"/>
            </a:endParaRPr>
          </a:p>
          <a:p>
            <a:pPr eaLnBrk="1">
              <a:lnSpc>
                <a:spcPct val="85000"/>
              </a:lnSpc>
            </a:pPr>
            <a:r>
              <a:rPr lang="zh-CN" altLang="en-US" sz="2400">
                <a:ea typeface="宋体" panose="02010600030101010101" pitchFamily="2" charset="-122"/>
              </a:rPr>
              <a:t>想表示多个人呢？</a:t>
            </a:r>
            <a:endParaRPr lang="zh-CN" altLang="en-US" sz="2400">
              <a:ea typeface="宋体" panose="02010600030101010101" pitchFamily="2" charset="-122"/>
            </a:endParaRPr>
          </a:p>
          <a:p>
            <a:pPr eaLnBrk="1">
              <a:lnSpc>
                <a:spcPct val="85000"/>
              </a:lnSpc>
            </a:pPr>
            <a:r>
              <a:rPr lang="zh-CN" altLang="en-US" sz="2400">
                <a:ea typeface="宋体" panose="02010600030101010101" pitchFamily="2" charset="-122"/>
              </a:rPr>
              <a:t>如何用计算机程序实现下述表格的管理？ </a:t>
            </a:r>
            <a:endParaRPr lang="zh-CN" altLang="en-US" sz="2400">
              <a:ea typeface="宋体" panose="02010600030101010101" pitchFamily="2" charset="-122"/>
            </a:endParaRPr>
          </a:p>
        </p:txBody>
      </p:sp>
      <p:sp>
        <p:nvSpPr>
          <p:cNvPr id="8196" name="Rectangle 4"/>
          <p:cNvSpPr>
            <a:spLocks noChangeArrowheads="1"/>
          </p:cNvSpPr>
          <p:nvPr/>
        </p:nvSpPr>
        <p:spPr bwMode="auto">
          <a:xfrm>
            <a:off x="2541588" y="3103563"/>
            <a:ext cx="419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pPr algn="l"/>
            <a:r>
              <a:rPr lang="zh-CN" altLang="en-US" sz="2000">
                <a:solidFill>
                  <a:srgbClr val="3366FF"/>
                </a:solidFill>
                <a:effectLst/>
                <a:latin typeface="Times" charset="0"/>
                <a:ea typeface="黑体" panose="02010609060101010101" charset="-122"/>
                <a:cs typeface="Courier New" panose="02070309020205020404" charset="0"/>
              </a:rPr>
              <a:t>表</a:t>
            </a:r>
            <a:r>
              <a:rPr lang="en-US" altLang="zh-CN" sz="2000">
                <a:solidFill>
                  <a:srgbClr val="3366FF"/>
                </a:solidFill>
                <a:effectLst/>
                <a:latin typeface="Times" charset="0"/>
                <a:ea typeface="黑体" panose="02010609060101010101" charset="-122"/>
                <a:cs typeface="Courier New" panose="02070309020205020404" charset="0"/>
              </a:rPr>
              <a:t>7-1 </a:t>
            </a:r>
            <a:r>
              <a:rPr lang="zh-CN" altLang="en-US" sz="2000">
                <a:solidFill>
                  <a:srgbClr val="3366FF"/>
                </a:solidFill>
                <a:effectLst/>
                <a:latin typeface="Times" charset="0"/>
                <a:ea typeface="黑体" panose="02010609060101010101" charset="-122"/>
                <a:cs typeface="Courier New" panose="02070309020205020404" charset="0"/>
              </a:rPr>
              <a:t>某学校学生成绩管理表</a:t>
            </a:r>
            <a:endParaRPr lang="zh-CN" altLang="en-US" sz="2000">
              <a:solidFill>
                <a:srgbClr val="3366FF"/>
              </a:solidFill>
              <a:effectLst/>
              <a:latin typeface="Times" charset="0"/>
              <a:ea typeface="黑体" panose="02010609060101010101" charset="-122"/>
              <a:cs typeface="Courier New" panose="02070309020205020404" charset="0"/>
            </a:endParaRPr>
          </a:p>
        </p:txBody>
      </p:sp>
      <p:graphicFrame>
        <p:nvGraphicFramePr>
          <p:cNvPr id="267644" name="Group 380"/>
          <p:cNvGraphicFramePr>
            <a:graphicFrameLocks noGrp="1"/>
          </p:cNvGraphicFramePr>
          <p:nvPr/>
        </p:nvGraphicFramePr>
        <p:xfrm>
          <a:off x="468313" y="3500438"/>
          <a:ext cx="7704137" cy="2782571"/>
        </p:xfrm>
        <a:graphic>
          <a:graphicData uri="http://schemas.openxmlformats.org/drawingml/2006/table">
            <a:tbl>
              <a:tblPr/>
              <a:tblGrid>
                <a:gridCol w="615950"/>
                <a:gridCol w="895350"/>
                <a:gridCol w="603250"/>
                <a:gridCol w="1109662"/>
                <a:gridCol w="1246188"/>
                <a:gridCol w="849312"/>
                <a:gridCol w="1230313"/>
                <a:gridCol w="1154112"/>
              </a:tblGrid>
              <a:tr h="398463">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学号</a:t>
                      </a:r>
                      <a:endParaRPr kumimoji="0" lang="zh-CN" altLang="en-US"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姓名</a:t>
                      </a:r>
                      <a:endParaRPr kumimoji="0" lang="zh-CN" altLang="en-US"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性别</a:t>
                      </a:r>
                      <a:endParaRPr kumimoji="0" lang="zh-CN" altLang="en-US"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入学时间</a:t>
                      </a:r>
                      <a:endParaRPr kumimoji="0" lang="zh-CN" altLang="en-US"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计算机原理</a:t>
                      </a:r>
                      <a:endParaRPr kumimoji="0" lang="zh-CN" altLang="en-US"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英 语</a:t>
                      </a:r>
                      <a:endParaRPr kumimoji="0" lang="zh-CN" altLang="en-US"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数 学</a:t>
                      </a:r>
                      <a:endParaRPr kumimoji="0" lang="zh-CN" altLang="en-US"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音 乐</a:t>
                      </a:r>
                      <a:endParaRPr kumimoji="0" lang="zh-CN" altLang="en-US"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73050">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1</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令狐冲</a:t>
                      </a:r>
                      <a:endParaRPr kumimoji="0" lang="zh-CN" altLang="en-US"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男</a:t>
                      </a:r>
                      <a:endParaRPr kumimoji="0" lang="zh-CN" altLang="en-US"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1999</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90</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83</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72</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82</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74638">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2</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林平之</a:t>
                      </a:r>
                      <a:endParaRPr kumimoji="0" lang="zh-CN" altLang="en-US"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男</a:t>
                      </a:r>
                      <a:endParaRPr kumimoji="0" lang="zh-CN" altLang="en-US"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1999</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78</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92</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88</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78</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73050">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3</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岳灵珊</a:t>
                      </a:r>
                      <a:endParaRPr kumimoji="0" lang="zh-CN" altLang="en-US"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女</a:t>
                      </a:r>
                      <a:endParaRPr kumimoji="0" lang="zh-CN" altLang="en-US"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1999</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89</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72</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98</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66</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74638">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4</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任莹莹</a:t>
                      </a:r>
                      <a:endParaRPr kumimoji="0" lang="zh-CN" altLang="en-US"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女</a:t>
                      </a:r>
                      <a:endParaRPr kumimoji="0" lang="zh-CN" altLang="en-US"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1999</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78</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95</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87</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90</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20700">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5</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 …</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pPr>
                      <a:endParaRPr kumimoji="0" lang="zh-CN" altLang="en-US" sz="1600" b="1" i="0" u="none" strike="noStrike" cap="none" normalizeH="0" baseline="0">
                        <a:ln>
                          <a:noFill/>
                        </a:ln>
                        <a:solidFill>
                          <a:srgbClr val="3366FF"/>
                        </a:solidFill>
                        <a:effectLst>
                          <a:outerShdw blurRad="38100" dist="38100" dir="2700000" algn="tl">
                            <a:srgbClr val="C0C0C0"/>
                          </a:outerShdw>
                        </a:effectLst>
                        <a:latin typeface="Times New Roman" panose="0202060305040502030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pPr>
                      <a:endParaRPr kumimoji="0" lang="zh-CN" altLang="en-US" sz="1600" b="1" i="0" u="none" strike="noStrike" cap="none" normalizeH="0" baseline="0">
                        <a:ln>
                          <a:noFill/>
                        </a:ln>
                        <a:solidFill>
                          <a:srgbClr val="3366FF"/>
                        </a:solidFill>
                        <a:effectLst>
                          <a:outerShdw blurRad="38100" dist="38100" dir="2700000" algn="tl">
                            <a:srgbClr val="C0C0C0"/>
                          </a:outerShdw>
                        </a:effectLst>
                        <a:latin typeface="Times New Roman" panose="0202060305040502030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pPr>
                      <a:endParaRPr kumimoji="0" lang="zh-CN" altLang="en-US" sz="1600" b="1" i="0" u="none" strike="noStrike" cap="none" normalizeH="0" baseline="0">
                        <a:ln>
                          <a:noFill/>
                        </a:ln>
                        <a:solidFill>
                          <a:srgbClr val="3366FF"/>
                        </a:solidFill>
                        <a:effectLst>
                          <a:outerShdw blurRad="38100" dist="38100" dir="2700000" algn="tl">
                            <a:srgbClr val="C0C0C0"/>
                          </a:outerShdw>
                        </a:effectLst>
                        <a:latin typeface="Times New Roman" panose="0202060305040502030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pPr>
                      <a:endParaRPr kumimoji="0" lang="zh-CN" altLang="en-US" sz="1600" b="1" i="0" u="none" strike="noStrike" cap="none" normalizeH="0" baseline="0">
                        <a:ln>
                          <a:noFill/>
                        </a:ln>
                        <a:solidFill>
                          <a:srgbClr val="3366FF"/>
                        </a:solidFill>
                        <a:effectLst>
                          <a:outerShdw blurRad="38100" dist="38100" dir="2700000" algn="tl">
                            <a:srgbClr val="C0C0C0"/>
                          </a:outerShdw>
                        </a:effectLst>
                        <a:latin typeface="Times New Roman" panose="0202060305040502030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pPr>
                      <a:endParaRPr kumimoji="0" lang="zh-CN" altLang="en-US" sz="1600" b="1" i="0" u="none" strike="noStrike" cap="none" normalizeH="0" baseline="0">
                        <a:ln>
                          <a:noFill/>
                        </a:ln>
                        <a:solidFill>
                          <a:srgbClr val="3366FF"/>
                        </a:solidFill>
                        <a:effectLst>
                          <a:outerShdw blurRad="38100" dist="38100" dir="2700000" algn="tl">
                            <a:srgbClr val="C0C0C0"/>
                          </a:outerShdw>
                        </a:effectLst>
                        <a:latin typeface="Times New Roman" panose="0202060305040502030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pPr>
                      <a:endParaRPr kumimoji="0" lang="zh-CN" altLang="en-US" sz="1600" b="1" i="0" u="none" strike="noStrike" cap="none" normalizeH="0" baseline="0">
                        <a:ln>
                          <a:noFill/>
                        </a:ln>
                        <a:solidFill>
                          <a:srgbClr val="3366FF"/>
                        </a:solidFill>
                        <a:effectLst>
                          <a:outerShdw blurRad="38100" dist="38100" dir="2700000" algn="tl">
                            <a:srgbClr val="C0C0C0"/>
                          </a:outerShdw>
                        </a:effectLst>
                        <a:latin typeface="Times New Roman" panose="0202060305040502030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22288">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6</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Courier New" panose="02070309020205020404" charset="0"/>
                          <a:ea typeface="宋体" panose="02010600030101010101" pitchFamily="2" charset="-122"/>
                          <a:cs typeface="Courier New" panose="02070309020205020404" charset="0"/>
                        </a:rPr>
                        <a:t>… …</a:t>
                      </a:r>
                      <a:endParaRPr kumimoji="0" lang="en-US" altLang="zh-CN" sz="1600" b="0" i="0" u="none" strike="noStrike" cap="none" normalizeH="0" baseline="0">
                        <a:ln>
                          <a:noFill/>
                        </a:ln>
                        <a:solidFill>
                          <a:schemeClr val="tx1"/>
                        </a:solidFill>
                        <a:effectLst/>
                        <a:latin typeface="Times" charset="0"/>
                        <a:ea typeface="宋体" panose="02010600030101010101" pitchFamily="2" charset="-122"/>
                        <a:cs typeface="Courier New" panose="0207030902020502040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pPr>
                      <a:endParaRPr kumimoji="0" lang="zh-CN" altLang="en-US" sz="1600" b="1" i="0" u="none" strike="noStrike" cap="none" normalizeH="0" baseline="0">
                        <a:ln>
                          <a:noFill/>
                        </a:ln>
                        <a:solidFill>
                          <a:srgbClr val="3366FF"/>
                        </a:solidFill>
                        <a:effectLst>
                          <a:outerShdw blurRad="38100" dist="38100" dir="2700000" algn="tl">
                            <a:srgbClr val="C0C0C0"/>
                          </a:outerShdw>
                        </a:effectLst>
                        <a:latin typeface="Times New Roman" panose="0202060305040502030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pPr>
                      <a:endParaRPr kumimoji="0" lang="zh-CN" altLang="en-US" sz="1600" b="1" i="0" u="none" strike="noStrike" cap="none" normalizeH="0" baseline="0">
                        <a:ln>
                          <a:noFill/>
                        </a:ln>
                        <a:solidFill>
                          <a:srgbClr val="3366FF"/>
                        </a:solidFill>
                        <a:effectLst>
                          <a:outerShdw blurRad="38100" dist="38100" dir="2700000" algn="tl">
                            <a:srgbClr val="C0C0C0"/>
                          </a:outerShdw>
                        </a:effectLst>
                        <a:latin typeface="Times New Roman" panose="0202060305040502030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pPr>
                      <a:endParaRPr kumimoji="0" lang="zh-CN" altLang="en-US" sz="1600" b="1" i="0" u="none" strike="noStrike" cap="none" normalizeH="0" baseline="0">
                        <a:ln>
                          <a:noFill/>
                        </a:ln>
                        <a:solidFill>
                          <a:srgbClr val="3366FF"/>
                        </a:solidFill>
                        <a:effectLst>
                          <a:outerShdw blurRad="38100" dist="38100" dir="2700000" algn="tl">
                            <a:srgbClr val="C0C0C0"/>
                          </a:outerShdw>
                        </a:effectLst>
                        <a:latin typeface="Times New Roman" panose="0202060305040502030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pPr>
                      <a:endParaRPr kumimoji="0" lang="zh-CN" altLang="en-US" sz="1600" b="1" i="0" u="none" strike="noStrike" cap="none" normalizeH="0" baseline="0">
                        <a:ln>
                          <a:noFill/>
                        </a:ln>
                        <a:solidFill>
                          <a:srgbClr val="3366FF"/>
                        </a:solidFill>
                        <a:effectLst>
                          <a:outerShdw blurRad="38100" dist="38100" dir="2700000" algn="tl">
                            <a:srgbClr val="C0C0C0"/>
                          </a:outerShdw>
                        </a:effectLst>
                        <a:latin typeface="Times New Roman" panose="0202060305040502030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pPr>
                      <a:endParaRPr kumimoji="0" lang="zh-CN" altLang="en-US" sz="1600" b="1" i="0" u="none" strike="noStrike" cap="none" normalizeH="0" baseline="0">
                        <a:ln>
                          <a:noFill/>
                        </a:ln>
                        <a:solidFill>
                          <a:srgbClr val="3366FF"/>
                        </a:solidFill>
                        <a:effectLst>
                          <a:outerShdw blurRad="38100" dist="38100" dir="2700000" algn="tl">
                            <a:srgbClr val="C0C0C0"/>
                          </a:outerShdw>
                        </a:effectLst>
                        <a:latin typeface="Times New Roman" panose="0202060305040502030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a:lnSpc>
                          <a:spcPct val="95000"/>
                        </a:lnSpc>
                        <a:spcBef>
                          <a:spcPct val="20000"/>
                        </a:spcBef>
                        <a:buClr>
                          <a:srgbClr val="FFCC66"/>
                        </a:buClr>
                        <a:buSzPct val="80000"/>
                        <a:buFont typeface="Monotype Sorts" charset="2"/>
                        <a:defRPr sz="2400" b="1">
                          <a:solidFill>
                            <a:srgbClr val="3366FF"/>
                          </a:solidFill>
                          <a:latin typeface="Times New Roman" panose="02020603050405020304" charset="0"/>
                        </a:defRPr>
                      </a:lvl1pPr>
                      <a:lvl2pPr marL="742950" indent="-285750" algn="l">
                        <a:lnSpc>
                          <a:spcPct val="95000"/>
                        </a:lnSpc>
                        <a:spcBef>
                          <a:spcPct val="20000"/>
                        </a:spcBef>
                        <a:buClr>
                          <a:srgbClr val="FFCC66"/>
                        </a:buClr>
                        <a:buSzPct val="115000"/>
                        <a:defRPr sz="2000" b="1">
                          <a:solidFill>
                            <a:srgbClr val="CC00CC"/>
                          </a:solidFill>
                          <a:latin typeface="Times New Roman" panose="02020603050405020304" charset="0"/>
                        </a:defRPr>
                      </a:lvl2pPr>
                      <a:lvl3pPr marL="11430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3pPr>
                      <a:lvl4pPr marL="1600200" indent="-228600" algn="l">
                        <a:lnSpc>
                          <a:spcPct val="95000"/>
                        </a:lnSpc>
                        <a:spcBef>
                          <a:spcPct val="20000"/>
                        </a:spcBef>
                        <a:buClr>
                          <a:srgbClr val="FFCC66"/>
                        </a:buClr>
                        <a:buSzPct val="115000"/>
                        <a:defRPr b="1">
                          <a:solidFill>
                            <a:schemeClr val="tx1"/>
                          </a:solidFill>
                          <a:latin typeface="Times New Roman" panose="02020603050405020304" charset="0"/>
                        </a:defRPr>
                      </a:lvl4pPr>
                      <a:lvl5pPr marL="2057400" indent="-228600" algn="l">
                        <a:lnSpc>
                          <a:spcPct val="95000"/>
                        </a:lnSpc>
                        <a:spcBef>
                          <a:spcPct val="20000"/>
                        </a:spcBef>
                        <a:buClr>
                          <a:srgbClr val="FFCC66"/>
                        </a:buClr>
                        <a:buSzPct val="80000"/>
                        <a:buFont typeface="Monotype Sorts" charset="2"/>
                        <a:defRPr b="1">
                          <a:solidFill>
                            <a:schemeClr val="tx1"/>
                          </a:solidFill>
                          <a:latin typeface="Times New Roman" panose="02020603050405020304" charset="0"/>
                        </a:defRPr>
                      </a:lvl5pPr>
                      <a:lvl6pPr marL="25146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6pPr>
                      <a:lvl7pPr marL="29718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7pPr>
                      <a:lvl8pPr marL="34290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8pPr>
                      <a:lvl9pPr marL="3886200" indent="-228600" eaLnBrk="0" fontAlgn="base" hangingPunct="0">
                        <a:lnSpc>
                          <a:spcPct val="95000"/>
                        </a:lnSpc>
                        <a:spcBef>
                          <a:spcPct val="20000"/>
                        </a:spcBef>
                        <a:spcAft>
                          <a:spcPct val="0"/>
                        </a:spcAft>
                        <a:buClr>
                          <a:srgbClr val="FFCC66"/>
                        </a:buClr>
                        <a:buSzPct val="80000"/>
                        <a:buFont typeface="Monotype Sorts" charset="2"/>
                        <a:defRPr b="1">
                          <a:solidFill>
                            <a:schemeClr val="tx1"/>
                          </a:solidFill>
                          <a:latin typeface="Times New Roman" panose="02020603050405020304" charset="0"/>
                        </a:defRPr>
                      </a:lvl9p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pPr>
                      <a:endParaRPr kumimoji="0" lang="zh-CN" altLang="en-US" sz="1600" b="1" i="0" u="none" strike="noStrike" cap="none" normalizeH="0" baseline="0">
                        <a:ln>
                          <a:noFill/>
                        </a:ln>
                        <a:solidFill>
                          <a:srgbClr val="3366FF"/>
                        </a:solidFill>
                        <a:effectLst>
                          <a:outerShdw blurRad="38100" dist="38100" dir="2700000" algn="tl">
                            <a:srgbClr val="C0C0C0"/>
                          </a:outerShdw>
                        </a:effectLst>
                        <a:latin typeface="Times New Roman" panose="0202060305040502030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2" name="幻灯片编号占位符 1"/>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685800" y="484632"/>
            <a:ext cx="7772400" cy="999681"/>
          </a:xfrm>
        </p:spPr>
        <p:txBody>
          <a:bodyPr/>
          <a:lstStyle/>
          <a:p>
            <a:r>
              <a:rPr lang="zh-CN" altLang="en-US" sz="4000">
                <a:latin typeface="Arial" panose="020B0604020202020204" pitchFamily="34" charset="0"/>
              </a:rPr>
              <a:t>数组的解决方法</a:t>
            </a:r>
            <a:endParaRPr lang="zh-CN" altLang="en-US" sz="4000">
              <a:latin typeface="Arial" panose="020B0604020202020204" pitchFamily="34" charset="0"/>
            </a:endParaRPr>
          </a:p>
        </p:txBody>
      </p:sp>
      <p:sp>
        <p:nvSpPr>
          <p:cNvPr id="268291" name="Rectangle 3"/>
          <p:cNvSpPr>
            <a:spLocks noGrp="1" noChangeArrowheads="1"/>
          </p:cNvSpPr>
          <p:nvPr>
            <p:ph idx="1"/>
          </p:nvPr>
        </p:nvSpPr>
        <p:spPr>
          <a:xfrm>
            <a:off x="252413" y="1484313"/>
            <a:ext cx="8640762" cy="4611687"/>
          </a:xfrm>
        </p:spPr>
        <p:txBody>
          <a:bodyPr/>
          <a:lstStyle/>
          <a:p>
            <a:pPr eaLnBrk="1">
              <a:buFont typeface="Monotype Sorts" charset="2"/>
              <a:buNone/>
            </a:pPr>
            <a:r>
              <a:rPr lang="en-US" altLang="zh-CN" sz="2400">
                <a:latin typeface="Courier New" panose="02070309020205020404" charset="0"/>
                <a:ea typeface="宋体" panose="02010600030101010101" pitchFamily="2" charset="-122"/>
              </a:rPr>
              <a:t>int 	</a:t>
            </a:r>
            <a:r>
              <a:rPr lang="en-US" altLang="zh-CN" sz="2400">
                <a:solidFill>
                  <a:schemeClr val="tx1"/>
                </a:solidFill>
                <a:latin typeface="Courier New" panose="02070309020205020404" charset="0"/>
                <a:ea typeface="宋体" panose="02010600030101010101" pitchFamily="2" charset="-122"/>
              </a:rPr>
              <a:t>studentId[30];</a:t>
            </a:r>
            <a:r>
              <a:rPr lang="en-US" altLang="zh-CN" sz="2400">
                <a:latin typeface="Courier New" panose="02070309020205020404" charset="0"/>
                <a:ea typeface="宋体" panose="02010600030101010101" pitchFamily="2" charset="-122"/>
              </a:rPr>
              <a:t> /* </a:t>
            </a:r>
            <a:r>
              <a:rPr lang="zh-CN" altLang="en-US" sz="2400">
                <a:latin typeface="Courier New" panose="02070309020205020404" charset="0"/>
                <a:ea typeface="宋体" panose="02010600030101010101" pitchFamily="2" charset="-122"/>
              </a:rPr>
              <a:t>最多可以管理</a:t>
            </a:r>
            <a:r>
              <a:rPr lang="en-US" altLang="zh-CN" sz="2400">
                <a:latin typeface="Courier New" panose="02070309020205020404" charset="0"/>
                <a:ea typeface="宋体" panose="02010600030101010101" pitchFamily="2" charset="-122"/>
              </a:rPr>
              <a:t>30</a:t>
            </a:r>
            <a:r>
              <a:rPr lang="zh-CN" altLang="en-US" sz="2400">
                <a:latin typeface="Courier New" panose="02070309020205020404" charset="0"/>
                <a:ea typeface="宋体" panose="02010600030101010101" pitchFamily="2" charset="-122"/>
              </a:rPr>
              <a:t>个学生</a:t>
            </a:r>
            <a:r>
              <a:rPr lang="en-US" altLang="zh-CN" sz="2400">
                <a:latin typeface="Courier New" panose="02070309020205020404" charset="0"/>
                <a:ea typeface="宋体" panose="02010600030101010101" pitchFamily="2" charset="-122"/>
              </a:rPr>
              <a:t>, </a:t>
            </a:r>
            <a:r>
              <a:rPr lang="zh-CN" altLang="en-US" sz="2400">
                <a:latin typeface="Courier New" panose="02070309020205020404" charset="0"/>
                <a:ea typeface="宋体" panose="02010600030101010101" pitchFamily="2" charset="-122"/>
              </a:rPr>
              <a:t>每个学生的学号用数组的下标表示*</a:t>
            </a:r>
            <a:r>
              <a:rPr lang="en-US" altLang="zh-CN" sz="2400">
                <a:latin typeface="Courier New" panose="02070309020205020404" charset="0"/>
                <a:ea typeface="宋体" panose="02010600030101010101" pitchFamily="2" charset="-122"/>
              </a:rPr>
              <a:t>/</a:t>
            </a:r>
            <a:endParaRPr lang="en-US" altLang="zh-CN" sz="2400">
              <a:latin typeface="Courier New" panose="02070309020205020404" charset="0"/>
              <a:ea typeface="宋体" panose="02010600030101010101" pitchFamily="2" charset="-122"/>
            </a:endParaRPr>
          </a:p>
          <a:p>
            <a:pPr eaLnBrk="1">
              <a:buFont typeface="Monotype Sorts" charset="2"/>
              <a:buNone/>
            </a:pPr>
            <a:r>
              <a:rPr lang="en-US" altLang="zh-CN" sz="2400">
                <a:latin typeface="Courier New" panose="02070309020205020404" charset="0"/>
                <a:ea typeface="宋体" panose="02010600030101010101" pitchFamily="2" charset="-122"/>
              </a:rPr>
              <a:t>char	</a:t>
            </a:r>
            <a:r>
              <a:rPr lang="en-US" altLang="zh-CN" sz="2400">
                <a:solidFill>
                  <a:schemeClr val="tx1"/>
                </a:solidFill>
                <a:latin typeface="Courier New" panose="02070309020205020404" charset="0"/>
                <a:ea typeface="宋体" panose="02010600030101010101" pitchFamily="2" charset="-122"/>
              </a:rPr>
              <a:t>studentName[30][10];	</a:t>
            </a:r>
            <a:endParaRPr lang="en-US" altLang="zh-CN" sz="2400">
              <a:solidFill>
                <a:schemeClr val="tx1"/>
              </a:solidFill>
              <a:latin typeface="Courier New" panose="02070309020205020404" charset="0"/>
              <a:ea typeface="宋体" panose="02010600030101010101" pitchFamily="2" charset="-122"/>
            </a:endParaRPr>
          </a:p>
          <a:p>
            <a:pPr eaLnBrk="1">
              <a:buFont typeface="Monotype Sorts" charset="2"/>
              <a:buNone/>
            </a:pPr>
            <a:r>
              <a:rPr lang="en-US" altLang="zh-CN" sz="2400">
                <a:latin typeface="Courier New" panose="02070309020205020404" charset="0"/>
                <a:ea typeface="宋体" panose="02010600030101010101" pitchFamily="2" charset="-122"/>
              </a:rPr>
              <a:t>char	</a:t>
            </a:r>
            <a:r>
              <a:rPr lang="en-US" altLang="zh-CN" sz="2400">
                <a:solidFill>
                  <a:schemeClr val="tx1"/>
                </a:solidFill>
                <a:latin typeface="Courier New" panose="02070309020205020404" charset="0"/>
                <a:ea typeface="宋体" panose="02010600030101010101" pitchFamily="2" charset="-122"/>
              </a:rPr>
              <a:t>studentSex[30][2];</a:t>
            </a:r>
            <a:r>
              <a:rPr lang="en-US" altLang="zh-CN" sz="2400">
                <a:latin typeface="Courier New" panose="02070309020205020404" charset="0"/>
                <a:ea typeface="宋体" panose="02010600030101010101" pitchFamily="2" charset="-122"/>
              </a:rPr>
              <a:t>	</a:t>
            </a:r>
            <a:endParaRPr lang="en-US" altLang="zh-CN" sz="2400">
              <a:latin typeface="Courier New" panose="02070309020205020404" charset="0"/>
              <a:ea typeface="宋体" panose="02010600030101010101" pitchFamily="2" charset="-122"/>
            </a:endParaRPr>
          </a:p>
          <a:p>
            <a:pPr eaLnBrk="1">
              <a:buFont typeface="Monotype Sorts" charset="2"/>
              <a:buNone/>
            </a:pPr>
            <a:r>
              <a:rPr lang="en-US" altLang="zh-CN" sz="2400">
                <a:latin typeface="Courier New" panose="02070309020205020404" charset="0"/>
                <a:ea typeface="宋体" panose="02010600030101010101" pitchFamily="2" charset="-122"/>
              </a:rPr>
              <a:t>int 	</a:t>
            </a:r>
            <a:r>
              <a:rPr lang="en-US" altLang="zh-CN" sz="2400">
                <a:solidFill>
                  <a:schemeClr val="tx1"/>
                </a:solidFill>
                <a:latin typeface="Courier New" panose="02070309020205020404" charset="0"/>
                <a:ea typeface="宋体" panose="02010600030101010101" pitchFamily="2" charset="-122"/>
              </a:rPr>
              <a:t>timeOfEnter[30]; </a:t>
            </a:r>
            <a:r>
              <a:rPr lang="en-US" altLang="zh-CN" sz="2400">
                <a:latin typeface="Courier New" panose="02070309020205020404" charset="0"/>
                <a:ea typeface="宋体" panose="02010600030101010101" pitchFamily="2" charset="-122"/>
              </a:rPr>
              <a:t> /*</a:t>
            </a:r>
            <a:r>
              <a:rPr lang="zh-CN" altLang="en-US" sz="2400">
                <a:latin typeface="Courier New" panose="02070309020205020404" charset="0"/>
                <a:ea typeface="宋体" panose="02010600030101010101" pitchFamily="2" charset="-122"/>
              </a:rPr>
              <a:t>入学时间用</a:t>
            </a:r>
            <a:r>
              <a:rPr lang="en-US" altLang="zh-CN" sz="2400">
                <a:latin typeface="Courier New" panose="02070309020205020404" charset="0"/>
                <a:ea typeface="宋体" panose="02010600030101010101" pitchFamily="2" charset="-122"/>
              </a:rPr>
              <a:t>int</a:t>
            </a:r>
            <a:r>
              <a:rPr lang="zh-CN" altLang="en-US" sz="2400">
                <a:latin typeface="Courier New" panose="02070309020205020404" charset="0"/>
                <a:ea typeface="宋体" panose="02010600030101010101" pitchFamily="2" charset="-122"/>
              </a:rPr>
              <a:t>表示*</a:t>
            </a:r>
            <a:r>
              <a:rPr lang="en-US" altLang="zh-CN" sz="2400">
                <a:latin typeface="Courier New" panose="02070309020205020404" charset="0"/>
                <a:ea typeface="宋体" panose="02010600030101010101" pitchFamily="2" charset="-122"/>
              </a:rPr>
              <a:t>/</a:t>
            </a:r>
            <a:endParaRPr lang="en-US" altLang="zh-CN" sz="2400">
              <a:latin typeface="Courier New" panose="02070309020205020404" charset="0"/>
              <a:ea typeface="宋体" panose="02010600030101010101" pitchFamily="2" charset="-122"/>
            </a:endParaRPr>
          </a:p>
          <a:p>
            <a:pPr eaLnBrk="1">
              <a:buFont typeface="Monotype Sorts" charset="2"/>
              <a:buNone/>
            </a:pPr>
            <a:r>
              <a:rPr lang="en-US" altLang="zh-CN" sz="2400">
                <a:latin typeface="Courier New" panose="02070309020205020404" charset="0"/>
                <a:ea typeface="宋体" panose="02010600030101010101" pitchFamily="2" charset="-122"/>
              </a:rPr>
              <a:t>int 	</a:t>
            </a:r>
            <a:r>
              <a:rPr lang="en-US" altLang="zh-CN" sz="2400">
                <a:solidFill>
                  <a:schemeClr val="tx1"/>
                </a:solidFill>
                <a:latin typeface="Courier New" panose="02070309020205020404" charset="0"/>
                <a:ea typeface="宋体" panose="02010600030101010101" pitchFamily="2" charset="-122"/>
              </a:rPr>
              <a:t>scoreComputer[30];</a:t>
            </a:r>
            <a:r>
              <a:rPr lang="en-US" altLang="zh-CN" sz="2400">
                <a:latin typeface="Courier New" panose="02070309020205020404" charset="0"/>
                <a:ea typeface="宋体" panose="02010600030101010101" pitchFamily="2" charset="-122"/>
              </a:rPr>
              <a:t>/*</a:t>
            </a:r>
            <a:r>
              <a:rPr lang="zh-CN" altLang="en-US" sz="2400">
                <a:latin typeface="Courier New" panose="02070309020205020404" charset="0"/>
                <a:ea typeface="宋体" panose="02010600030101010101" pitchFamily="2" charset="-122"/>
              </a:rPr>
              <a:t>计算机原理课的成绩*</a:t>
            </a:r>
            <a:r>
              <a:rPr lang="en-US" altLang="zh-CN" sz="2400">
                <a:latin typeface="Courier New" panose="02070309020205020404" charset="0"/>
                <a:ea typeface="宋体" panose="02010600030101010101" pitchFamily="2" charset="-122"/>
              </a:rPr>
              <a:t>/</a:t>
            </a:r>
            <a:endParaRPr lang="en-US" altLang="zh-CN" sz="2400">
              <a:latin typeface="Courier New" panose="02070309020205020404" charset="0"/>
              <a:ea typeface="宋体" panose="02010600030101010101" pitchFamily="2" charset="-122"/>
            </a:endParaRPr>
          </a:p>
          <a:p>
            <a:pPr eaLnBrk="1">
              <a:buFont typeface="Monotype Sorts" charset="2"/>
              <a:buNone/>
            </a:pPr>
            <a:r>
              <a:rPr lang="en-US" altLang="zh-CN" sz="2400">
                <a:latin typeface="Courier New" panose="02070309020205020404" charset="0"/>
                <a:ea typeface="宋体" panose="02010600030101010101" pitchFamily="2" charset="-122"/>
              </a:rPr>
              <a:t>int 	</a:t>
            </a:r>
            <a:r>
              <a:rPr lang="en-US" altLang="zh-CN" sz="2400">
                <a:solidFill>
                  <a:schemeClr val="tx1"/>
                </a:solidFill>
                <a:latin typeface="Courier New" panose="02070309020205020404" charset="0"/>
                <a:ea typeface="宋体" panose="02010600030101010101" pitchFamily="2" charset="-122"/>
              </a:rPr>
              <a:t>scoreEnglish[30];</a:t>
            </a:r>
            <a:r>
              <a:rPr lang="en-US" altLang="zh-CN" sz="2400">
                <a:latin typeface="Courier New" panose="02070309020205020404" charset="0"/>
                <a:ea typeface="宋体" panose="02010600030101010101" pitchFamily="2" charset="-122"/>
              </a:rPr>
              <a:t> /*</a:t>
            </a:r>
            <a:r>
              <a:rPr lang="zh-CN" altLang="en-US" sz="2400">
                <a:latin typeface="Courier New" panose="02070309020205020404" charset="0"/>
                <a:ea typeface="宋体" panose="02010600030101010101" pitchFamily="2" charset="-122"/>
              </a:rPr>
              <a:t>英语课的成绩*</a:t>
            </a:r>
            <a:r>
              <a:rPr lang="en-US" altLang="zh-CN" sz="2400">
                <a:latin typeface="Courier New" panose="02070309020205020404" charset="0"/>
                <a:ea typeface="宋体" panose="02010600030101010101" pitchFamily="2" charset="-122"/>
              </a:rPr>
              <a:t>	</a:t>
            </a:r>
            <a:endParaRPr lang="en-US" altLang="zh-CN" sz="2400">
              <a:latin typeface="Courier New" panose="02070309020205020404" charset="0"/>
              <a:ea typeface="宋体" panose="02010600030101010101" pitchFamily="2" charset="-122"/>
            </a:endParaRPr>
          </a:p>
          <a:p>
            <a:pPr eaLnBrk="1">
              <a:buFont typeface="Monotype Sorts" charset="2"/>
              <a:buNone/>
            </a:pPr>
            <a:r>
              <a:rPr lang="en-US" altLang="zh-CN" sz="2400">
                <a:latin typeface="Courier New" panose="02070309020205020404" charset="0"/>
                <a:ea typeface="宋体" panose="02010600030101010101" pitchFamily="2" charset="-122"/>
              </a:rPr>
              <a:t>int 	</a:t>
            </a:r>
            <a:r>
              <a:rPr lang="en-US" altLang="zh-CN" sz="2400">
                <a:solidFill>
                  <a:schemeClr val="tx1"/>
                </a:solidFill>
                <a:latin typeface="Courier New" panose="02070309020205020404" charset="0"/>
                <a:ea typeface="宋体" panose="02010600030101010101" pitchFamily="2" charset="-122"/>
              </a:rPr>
              <a:t>scoreMath[30];</a:t>
            </a:r>
            <a:r>
              <a:rPr lang="en-US" altLang="zh-CN" sz="2400">
                <a:latin typeface="Courier New" panose="02070309020205020404" charset="0"/>
                <a:ea typeface="宋体" panose="02010600030101010101" pitchFamily="2" charset="-122"/>
              </a:rPr>
              <a:t>	   /*</a:t>
            </a:r>
            <a:r>
              <a:rPr lang="zh-CN" altLang="en-US" sz="2400">
                <a:latin typeface="Courier New" panose="02070309020205020404" charset="0"/>
                <a:ea typeface="宋体" panose="02010600030101010101" pitchFamily="2" charset="-122"/>
              </a:rPr>
              <a:t>数学课的成绩*</a:t>
            </a:r>
            <a:r>
              <a:rPr lang="en-US" altLang="zh-CN" sz="2400">
                <a:latin typeface="Courier New" panose="02070309020205020404" charset="0"/>
                <a:ea typeface="宋体" panose="02010600030101010101" pitchFamily="2" charset="-122"/>
              </a:rPr>
              <a:t>/</a:t>
            </a:r>
            <a:endParaRPr lang="en-US" altLang="zh-CN" sz="2400">
              <a:latin typeface="Courier New" panose="02070309020205020404" charset="0"/>
              <a:ea typeface="宋体" panose="02010600030101010101" pitchFamily="2" charset="-122"/>
            </a:endParaRPr>
          </a:p>
          <a:p>
            <a:pPr eaLnBrk="1">
              <a:buFont typeface="Monotype Sorts" charset="2"/>
              <a:buNone/>
            </a:pPr>
            <a:r>
              <a:rPr lang="en-US" altLang="zh-CN" sz="2400">
                <a:latin typeface="Courier New" panose="02070309020205020404" charset="0"/>
                <a:ea typeface="宋体" panose="02010600030101010101" pitchFamily="2" charset="-122"/>
              </a:rPr>
              <a:t>int 	</a:t>
            </a:r>
            <a:r>
              <a:rPr lang="en-US" altLang="zh-CN" sz="2400">
                <a:solidFill>
                  <a:schemeClr val="tx1"/>
                </a:solidFill>
                <a:latin typeface="Courier New" panose="02070309020205020404" charset="0"/>
                <a:ea typeface="宋体" panose="02010600030101010101" pitchFamily="2" charset="-122"/>
              </a:rPr>
              <a:t>scoreMusic[30];</a:t>
            </a:r>
            <a:r>
              <a:rPr lang="en-US" altLang="zh-CN" sz="2400">
                <a:latin typeface="Courier New" panose="02070309020205020404" charset="0"/>
                <a:ea typeface="宋体" panose="02010600030101010101" pitchFamily="2" charset="-122"/>
              </a:rPr>
              <a:t>	   /*</a:t>
            </a:r>
            <a:r>
              <a:rPr lang="zh-CN" altLang="en-US" sz="2400">
                <a:latin typeface="Courier New" panose="02070309020205020404" charset="0"/>
                <a:ea typeface="宋体" panose="02010600030101010101" pitchFamily="2" charset="-122"/>
              </a:rPr>
              <a:t>音乐课的成绩*</a:t>
            </a:r>
            <a:r>
              <a:rPr lang="en-US" altLang="zh-CN" sz="2400">
                <a:latin typeface="Courier New" panose="02070309020205020404" charset="0"/>
                <a:ea typeface="宋体" panose="02010600030101010101" pitchFamily="2" charset="-122"/>
              </a:rPr>
              <a:t>/</a:t>
            </a:r>
            <a:endParaRPr lang="zh-CN" altLang="en-US" sz="2400">
              <a:latin typeface="Courier New" panose="02070309020205020404" charset="0"/>
              <a:ea typeface="宋体" panose="02010600030101010101" pitchFamily="2" charset="-122"/>
            </a:endParaRPr>
          </a:p>
        </p:txBody>
      </p:sp>
      <p:sp>
        <p:nvSpPr>
          <p:cNvPr id="2" name="幻灯片编号占位符 1"/>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685800" y="484632"/>
            <a:ext cx="7772400" cy="640112"/>
          </a:xfrm>
        </p:spPr>
        <p:txBody>
          <a:bodyPr/>
          <a:lstStyle/>
          <a:p>
            <a:r>
              <a:rPr lang="zh-CN" altLang="en-US" sz="4000">
                <a:latin typeface="Arial" panose="020B0604020202020204" pitchFamily="34" charset="0"/>
              </a:rPr>
              <a:t>数组的解决方法</a:t>
            </a:r>
            <a:endParaRPr lang="zh-CN" altLang="en-US" sz="4000">
              <a:latin typeface="Arial" panose="020B0604020202020204" pitchFamily="34" charset="0"/>
            </a:endParaRPr>
          </a:p>
        </p:txBody>
      </p:sp>
      <p:sp>
        <p:nvSpPr>
          <p:cNvPr id="269315" name="Rectangle 3"/>
          <p:cNvSpPr>
            <a:spLocks noGrp="1" noChangeArrowheads="1"/>
          </p:cNvSpPr>
          <p:nvPr>
            <p:ph idx="1"/>
          </p:nvPr>
        </p:nvSpPr>
        <p:spPr>
          <a:xfrm>
            <a:off x="180975" y="1484313"/>
            <a:ext cx="8712200" cy="4611687"/>
          </a:xfrm>
        </p:spPr>
        <p:txBody>
          <a:bodyPr/>
          <a:lstStyle/>
          <a:p>
            <a:pPr eaLnBrk="1">
              <a:buFont typeface="Monotype Sorts" charset="2"/>
              <a:buNone/>
            </a:pPr>
            <a:r>
              <a:rPr lang="en-US" altLang="zh-CN" sz="2000">
                <a:solidFill>
                  <a:schemeClr val="accent2"/>
                </a:solidFill>
                <a:latin typeface="Courier New" panose="02070309020205020404" charset="0"/>
                <a:ea typeface="宋体" panose="02010600030101010101" pitchFamily="2" charset="-122"/>
              </a:rPr>
              <a:t>int</a:t>
            </a:r>
            <a:r>
              <a:rPr lang="en-US" altLang="zh-CN" sz="2000">
                <a:solidFill>
                  <a:schemeClr val="tx1"/>
                </a:solidFill>
                <a:latin typeface="Courier New" panose="02070309020205020404" charset="0"/>
                <a:ea typeface="宋体" panose="02010600030101010101" pitchFamily="2" charset="-122"/>
              </a:rPr>
              <a:t>   studentId[30] = {1,2,3,4,5,6};</a:t>
            </a:r>
            <a:endParaRPr lang="en-US" altLang="zh-CN" sz="2000">
              <a:solidFill>
                <a:schemeClr val="tx1"/>
              </a:solidFill>
              <a:latin typeface="Courier New" panose="02070309020205020404" charset="0"/>
              <a:ea typeface="宋体" panose="02010600030101010101" pitchFamily="2" charset="-122"/>
            </a:endParaRPr>
          </a:p>
          <a:p>
            <a:pPr eaLnBrk="1">
              <a:buFont typeface="Monotype Sorts" charset="2"/>
              <a:buNone/>
            </a:pPr>
            <a:r>
              <a:rPr lang="en-US" altLang="zh-CN" sz="2000">
                <a:solidFill>
                  <a:schemeClr val="accent2"/>
                </a:solidFill>
                <a:latin typeface="Courier New" panose="02070309020205020404" charset="0"/>
                <a:ea typeface="宋体" panose="02010600030101010101" pitchFamily="2" charset="-122"/>
              </a:rPr>
              <a:t>char</a:t>
            </a:r>
            <a:r>
              <a:rPr lang="en-US" altLang="zh-CN" sz="2000">
                <a:solidFill>
                  <a:schemeClr val="tx1"/>
                </a:solidFill>
                <a:latin typeface="Courier New" panose="02070309020205020404" charset="0"/>
                <a:ea typeface="宋体" panose="02010600030101010101" pitchFamily="2" charset="-122"/>
              </a:rPr>
              <a:t>	studentName[30][10] = {{"</a:t>
            </a:r>
            <a:r>
              <a:rPr lang="zh-CN" altLang="en-US" sz="2000">
                <a:solidFill>
                  <a:schemeClr val="tx1"/>
                </a:solidFill>
                <a:latin typeface="Courier New" panose="02070309020205020404" charset="0"/>
                <a:ea typeface="宋体" panose="02010600030101010101" pitchFamily="2" charset="-122"/>
              </a:rPr>
              <a:t>令狐冲</a:t>
            </a:r>
            <a:r>
              <a:rPr lang="en-US" altLang="zh-CN" sz="2000">
                <a:solidFill>
                  <a:schemeClr val="tx1"/>
                </a:solidFill>
                <a:latin typeface="Courier New" panose="02070309020205020404" charset="0"/>
                <a:ea typeface="宋体" panose="02010600030101010101" pitchFamily="2" charset="-122"/>
              </a:rPr>
              <a:t>"},{"</a:t>
            </a:r>
            <a:r>
              <a:rPr lang="zh-CN" altLang="en-US" sz="2000">
                <a:solidFill>
                  <a:schemeClr val="tx1"/>
                </a:solidFill>
                <a:latin typeface="Courier New" panose="02070309020205020404" charset="0"/>
                <a:ea typeface="宋体" panose="02010600030101010101" pitchFamily="2" charset="-122"/>
              </a:rPr>
              <a:t>林平之</a:t>
            </a:r>
            <a:r>
              <a:rPr lang="en-US" altLang="zh-CN" sz="2000">
                <a:solidFill>
                  <a:schemeClr val="tx1"/>
                </a:solidFill>
                <a:latin typeface="Courier New" panose="02070309020205020404" charset="0"/>
                <a:ea typeface="宋体" panose="02010600030101010101" pitchFamily="2" charset="-122"/>
              </a:rPr>
              <a:t>"},</a:t>
            </a:r>
            <a:endParaRPr lang="en-US" altLang="zh-CN" sz="2000">
              <a:solidFill>
                <a:schemeClr val="tx1"/>
              </a:solidFill>
              <a:latin typeface="Courier New" panose="02070309020205020404" charset="0"/>
              <a:ea typeface="宋体" panose="02010600030101010101" pitchFamily="2" charset="-122"/>
            </a:endParaRPr>
          </a:p>
          <a:p>
            <a:pPr eaLnBrk="1">
              <a:buFont typeface="Monotype Sorts" charset="2"/>
              <a:buNone/>
            </a:pPr>
            <a:r>
              <a:rPr lang="en-US" altLang="zh-CN" sz="2000">
                <a:solidFill>
                  <a:schemeClr val="tx1"/>
                </a:solidFill>
                <a:latin typeface="Courier New" panose="02070309020205020404" charset="0"/>
                <a:ea typeface="宋体" panose="02010600030101010101" pitchFamily="2" charset="-122"/>
              </a:rPr>
              <a:t>                             {"</a:t>
            </a:r>
            <a:r>
              <a:rPr lang="zh-CN" altLang="en-US" sz="2000">
                <a:solidFill>
                  <a:schemeClr val="tx1"/>
                </a:solidFill>
                <a:latin typeface="Courier New" panose="02070309020205020404" charset="0"/>
                <a:ea typeface="宋体" panose="02010600030101010101" pitchFamily="2" charset="-122"/>
              </a:rPr>
              <a:t>岳灵珊</a:t>
            </a:r>
            <a:r>
              <a:rPr lang="en-US" altLang="zh-CN" sz="2000">
                <a:solidFill>
                  <a:schemeClr val="tx1"/>
                </a:solidFill>
                <a:latin typeface="Courier New" panose="02070309020205020404" charset="0"/>
                <a:ea typeface="宋体" panose="02010600030101010101" pitchFamily="2" charset="-122"/>
              </a:rPr>
              <a:t>"},{"</a:t>
            </a:r>
            <a:r>
              <a:rPr lang="zh-CN" altLang="en-US" sz="2000">
                <a:solidFill>
                  <a:schemeClr val="tx1"/>
                </a:solidFill>
                <a:latin typeface="Courier New" panose="02070309020205020404" charset="0"/>
                <a:ea typeface="宋体" panose="02010600030101010101" pitchFamily="2" charset="-122"/>
              </a:rPr>
              <a:t>任莹莹</a:t>
            </a:r>
            <a:r>
              <a:rPr lang="en-US" altLang="zh-CN" sz="2000">
                <a:solidFill>
                  <a:schemeClr val="tx1"/>
                </a:solidFill>
                <a:latin typeface="Courier New" panose="02070309020205020404" charset="0"/>
                <a:ea typeface="宋体" panose="02010600030101010101" pitchFamily="2" charset="-122"/>
              </a:rPr>
              <a:t>"}};</a:t>
            </a:r>
            <a:endParaRPr lang="en-US" altLang="zh-CN" sz="2000">
              <a:solidFill>
                <a:schemeClr val="tx1"/>
              </a:solidFill>
              <a:latin typeface="Courier New" panose="02070309020205020404" charset="0"/>
              <a:ea typeface="宋体" panose="02010600030101010101" pitchFamily="2" charset="-122"/>
            </a:endParaRPr>
          </a:p>
          <a:p>
            <a:pPr eaLnBrk="1">
              <a:buFont typeface="Monotype Sorts" charset="2"/>
              <a:buNone/>
            </a:pPr>
            <a:r>
              <a:rPr lang="en-US" altLang="zh-CN" sz="2000">
                <a:solidFill>
                  <a:schemeClr val="accent2"/>
                </a:solidFill>
                <a:latin typeface="Courier New" panose="02070309020205020404" charset="0"/>
                <a:ea typeface="宋体" panose="02010600030101010101" pitchFamily="2" charset="-122"/>
              </a:rPr>
              <a:t>char</a:t>
            </a:r>
            <a:r>
              <a:rPr lang="en-US" altLang="zh-CN" sz="2000">
                <a:solidFill>
                  <a:schemeClr val="tx1"/>
                </a:solidFill>
                <a:latin typeface="Courier New" panose="02070309020205020404" charset="0"/>
                <a:ea typeface="宋体" panose="02010600030101010101" pitchFamily="2" charset="-122"/>
              </a:rPr>
              <a:t>	studentSex[30][2] = {{"</a:t>
            </a:r>
            <a:r>
              <a:rPr lang="zh-CN" altLang="en-US" sz="2000">
                <a:solidFill>
                  <a:schemeClr val="tx1"/>
                </a:solidFill>
                <a:latin typeface="Courier New" panose="02070309020205020404" charset="0"/>
                <a:ea typeface="宋体" panose="02010600030101010101" pitchFamily="2" charset="-122"/>
              </a:rPr>
              <a:t>男</a:t>
            </a:r>
            <a:r>
              <a:rPr lang="en-US" altLang="zh-CN" sz="2000">
                <a:solidFill>
                  <a:schemeClr val="tx1"/>
                </a:solidFill>
                <a:latin typeface="Courier New" panose="02070309020205020404" charset="0"/>
                <a:ea typeface="宋体" panose="02010600030101010101" pitchFamily="2" charset="-122"/>
              </a:rPr>
              <a:t>"},{"</a:t>
            </a:r>
            <a:r>
              <a:rPr lang="zh-CN" altLang="en-US" sz="2000">
                <a:solidFill>
                  <a:schemeClr val="tx1"/>
                </a:solidFill>
                <a:latin typeface="Courier New" panose="02070309020205020404" charset="0"/>
                <a:ea typeface="宋体" panose="02010600030101010101" pitchFamily="2" charset="-122"/>
              </a:rPr>
              <a:t>男</a:t>
            </a:r>
            <a:r>
              <a:rPr lang="en-US" altLang="zh-CN" sz="2000">
                <a:solidFill>
                  <a:schemeClr val="tx1"/>
                </a:solidFill>
                <a:latin typeface="Courier New" panose="02070309020205020404" charset="0"/>
                <a:ea typeface="宋体" panose="02010600030101010101" pitchFamily="2" charset="-122"/>
              </a:rPr>
              <a:t>"},{"</a:t>
            </a:r>
            <a:r>
              <a:rPr lang="zh-CN" altLang="en-US" sz="2000">
                <a:solidFill>
                  <a:schemeClr val="tx1"/>
                </a:solidFill>
                <a:latin typeface="Courier New" panose="02070309020205020404" charset="0"/>
                <a:ea typeface="宋体" panose="02010600030101010101" pitchFamily="2" charset="-122"/>
              </a:rPr>
              <a:t>女</a:t>
            </a:r>
            <a:r>
              <a:rPr lang="en-US" altLang="zh-CN" sz="2000">
                <a:solidFill>
                  <a:schemeClr val="tx1"/>
                </a:solidFill>
                <a:latin typeface="Courier New" panose="02070309020205020404" charset="0"/>
                <a:ea typeface="宋体" panose="02010600030101010101" pitchFamily="2" charset="-122"/>
              </a:rPr>
              <a:t>"},{"</a:t>
            </a:r>
            <a:r>
              <a:rPr lang="zh-CN" altLang="en-US" sz="2000">
                <a:solidFill>
                  <a:schemeClr val="tx1"/>
                </a:solidFill>
                <a:latin typeface="Courier New" panose="02070309020205020404" charset="0"/>
                <a:ea typeface="宋体" panose="02010600030101010101" pitchFamily="2" charset="-122"/>
              </a:rPr>
              <a:t>女</a:t>
            </a:r>
            <a:r>
              <a:rPr lang="en-US" altLang="zh-CN" sz="2000">
                <a:solidFill>
                  <a:schemeClr val="tx1"/>
                </a:solidFill>
                <a:latin typeface="Courier New" panose="02070309020205020404" charset="0"/>
                <a:ea typeface="宋体" panose="02010600030101010101" pitchFamily="2" charset="-122"/>
              </a:rPr>
              <a:t>"}};</a:t>
            </a:r>
            <a:endParaRPr lang="en-US" altLang="zh-CN" sz="2000">
              <a:solidFill>
                <a:schemeClr val="tx1"/>
              </a:solidFill>
              <a:latin typeface="Courier New" panose="02070309020205020404" charset="0"/>
              <a:ea typeface="宋体" panose="02010600030101010101" pitchFamily="2" charset="-122"/>
            </a:endParaRPr>
          </a:p>
          <a:p>
            <a:pPr eaLnBrk="1">
              <a:buFont typeface="Monotype Sorts" charset="2"/>
              <a:buNone/>
            </a:pPr>
            <a:r>
              <a:rPr lang="en-US" altLang="zh-CN" sz="2000">
                <a:solidFill>
                  <a:schemeClr val="accent2"/>
                </a:solidFill>
                <a:latin typeface="Courier New" panose="02070309020205020404" charset="0"/>
                <a:ea typeface="宋体" panose="02010600030101010101" pitchFamily="2" charset="-122"/>
              </a:rPr>
              <a:t>int</a:t>
            </a:r>
            <a:r>
              <a:rPr lang="en-US" altLang="zh-CN" sz="2000">
                <a:solidFill>
                  <a:schemeClr val="tx1"/>
                </a:solidFill>
                <a:latin typeface="Courier New" panose="02070309020205020404" charset="0"/>
                <a:ea typeface="宋体" panose="02010600030101010101" pitchFamily="2" charset="-122"/>
              </a:rPr>
              <a:t> 	timeOfEnter[30] = {1999,1999,1999,1999};</a:t>
            </a:r>
            <a:endParaRPr lang="en-US" altLang="zh-CN" sz="2000">
              <a:solidFill>
                <a:schemeClr val="tx1"/>
              </a:solidFill>
              <a:latin typeface="Courier New" panose="02070309020205020404" charset="0"/>
              <a:ea typeface="宋体" panose="02010600030101010101" pitchFamily="2" charset="-122"/>
            </a:endParaRPr>
          </a:p>
          <a:p>
            <a:pPr eaLnBrk="1">
              <a:buFont typeface="Monotype Sorts" charset="2"/>
              <a:buNone/>
            </a:pPr>
            <a:r>
              <a:rPr lang="en-US" altLang="zh-CN" sz="2000">
                <a:solidFill>
                  <a:schemeClr val="accent2"/>
                </a:solidFill>
                <a:latin typeface="Courier New" panose="02070309020205020404" charset="0"/>
                <a:ea typeface="宋体" panose="02010600030101010101" pitchFamily="2" charset="-122"/>
              </a:rPr>
              <a:t>int</a:t>
            </a:r>
            <a:r>
              <a:rPr lang="en-US" altLang="zh-CN" sz="2000">
                <a:solidFill>
                  <a:schemeClr val="tx1"/>
                </a:solidFill>
                <a:latin typeface="Courier New" panose="02070309020205020404" charset="0"/>
                <a:ea typeface="宋体" panose="02010600030101010101" pitchFamily="2" charset="-122"/>
              </a:rPr>
              <a:t> 	scoreComputer[30] = {90,78,89,78};</a:t>
            </a:r>
            <a:endParaRPr lang="en-US" altLang="zh-CN" sz="2000">
              <a:solidFill>
                <a:schemeClr val="tx1"/>
              </a:solidFill>
              <a:latin typeface="Courier New" panose="02070309020205020404" charset="0"/>
              <a:ea typeface="宋体" panose="02010600030101010101" pitchFamily="2" charset="-122"/>
            </a:endParaRPr>
          </a:p>
          <a:p>
            <a:pPr eaLnBrk="1">
              <a:buFont typeface="Monotype Sorts" charset="2"/>
              <a:buNone/>
            </a:pPr>
            <a:r>
              <a:rPr lang="en-US" altLang="zh-CN" sz="2000">
                <a:solidFill>
                  <a:schemeClr val="accent2"/>
                </a:solidFill>
                <a:latin typeface="Courier New" panose="02070309020205020404" charset="0"/>
                <a:ea typeface="宋体" panose="02010600030101010101" pitchFamily="2" charset="-122"/>
              </a:rPr>
              <a:t>int</a:t>
            </a:r>
            <a:r>
              <a:rPr lang="en-US" altLang="zh-CN" sz="2000">
                <a:solidFill>
                  <a:schemeClr val="tx1"/>
                </a:solidFill>
                <a:latin typeface="Courier New" panose="02070309020205020404" charset="0"/>
                <a:ea typeface="宋体" panose="02010600030101010101" pitchFamily="2" charset="-122"/>
              </a:rPr>
              <a:t> 	scoreEnglish[30] = {83,92,72,95};</a:t>
            </a:r>
            <a:endParaRPr lang="en-US" altLang="zh-CN" sz="2000">
              <a:solidFill>
                <a:schemeClr val="tx1"/>
              </a:solidFill>
              <a:latin typeface="Courier New" panose="02070309020205020404" charset="0"/>
              <a:ea typeface="宋体" panose="02010600030101010101" pitchFamily="2" charset="-122"/>
            </a:endParaRPr>
          </a:p>
          <a:p>
            <a:pPr eaLnBrk="1">
              <a:buFont typeface="Monotype Sorts" charset="2"/>
              <a:buNone/>
            </a:pPr>
            <a:r>
              <a:rPr lang="en-US" altLang="zh-CN" sz="2000">
                <a:solidFill>
                  <a:schemeClr val="accent2"/>
                </a:solidFill>
                <a:latin typeface="Courier New" panose="02070309020205020404" charset="0"/>
                <a:ea typeface="宋体" panose="02010600030101010101" pitchFamily="2" charset="-122"/>
              </a:rPr>
              <a:t>int</a:t>
            </a:r>
            <a:r>
              <a:rPr lang="en-US" altLang="zh-CN" sz="2000">
                <a:solidFill>
                  <a:schemeClr val="tx1"/>
                </a:solidFill>
                <a:latin typeface="Courier New" panose="02070309020205020404" charset="0"/>
                <a:ea typeface="宋体" panose="02010600030101010101" pitchFamily="2" charset="-122"/>
              </a:rPr>
              <a:t> 	scoreMath[30] = {72,88,98,87};</a:t>
            </a:r>
            <a:endParaRPr lang="en-US" altLang="zh-CN" sz="2000">
              <a:solidFill>
                <a:schemeClr val="tx1"/>
              </a:solidFill>
              <a:latin typeface="Courier New" panose="02070309020205020404" charset="0"/>
              <a:ea typeface="宋体" panose="02010600030101010101" pitchFamily="2" charset="-122"/>
            </a:endParaRPr>
          </a:p>
          <a:p>
            <a:pPr eaLnBrk="1">
              <a:buFont typeface="Monotype Sorts" charset="2"/>
              <a:buNone/>
            </a:pPr>
            <a:r>
              <a:rPr lang="en-US" altLang="zh-CN" sz="2000">
                <a:solidFill>
                  <a:schemeClr val="accent2"/>
                </a:solidFill>
                <a:latin typeface="Courier New" panose="02070309020205020404" charset="0"/>
                <a:ea typeface="宋体" panose="02010600030101010101" pitchFamily="2" charset="-122"/>
              </a:rPr>
              <a:t>int</a:t>
            </a:r>
            <a:r>
              <a:rPr lang="en-US" altLang="zh-CN" sz="2000">
                <a:solidFill>
                  <a:schemeClr val="tx1"/>
                </a:solidFill>
                <a:latin typeface="Courier New" panose="02070309020205020404" charset="0"/>
                <a:ea typeface="宋体" panose="02010600030101010101" pitchFamily="2" charset="-122"/>
              </a:rPr>
              <a:t> 	scoreMusic[30] = {82,78,66,90}; </a:t>
            </a:r>
            <a:endParaRPr lang="zh-CN" altLang="en-US" sz="2000">
              <a:solidFill>
                <a:schemeClr val="tx1"/>
              </a:solidFill>
              <a:latin typeface="Courier New" panose="02070309020205020404" charset="0"/>
              <a:ea typeface="宋体" panose="02010600030101010101" pitchFamily="2" charset="-122"/>
            </a:endParaRPr>
          </a:p>
        </p:txBody>
      </p:sp>
      <p:sp>
        <p:nvSpPr>
          <p:cNvPr id="2" name="幻灯片编号占位符 1"/>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685800" y="484632"/>
            <a:ext cx="7772400" cy="647119"/>
          </a:xfrm>
        </p:spPr>
        <p:txBody>
          <a:bodyPr/>
          <a:lstStyle/>
          <a:p>
            <a:r>
              <a:rPr lang="zh-CN" altLang="en-US" sz="4000">
                <a:latin typeface="Arial" panose="020B0604020202020204" pitchFamily="34" charset="0"/>
              </a:rPr>
              <a:t>数组的解决方法</a:t>
            </a:r>
            <a:endParaRPr lang="zh-CN" altLang="en-US" sz="4000">
              <a:latin typeface="Arial" panose="020B0604020202020204" pitchFamily="34" charset="0"/>
            </a:endParaRPr>
          </a:p>
        </p:txBody>
      </p:sp>
      <p:sp>
        <p:nvSpPr>
          <p:cNvPr id="270339" name="Rectangle 3"/>
          <p:cNvSpPr>
            <a:spLocks noGrp="1" noChangeArrowheads="1"/>
          </p:cNvSpPr>
          <p:nvPr>
            <p:ph idx="1"/>
          </p:nvPr>
        </p:nvSpPr>
        <p:spPr>
          <a:xfrm>
            <a:off x="685800" y="1484313"/>
            <a:ext cx="7772400" cy="576262"/>
          </a:xfrm>
        </p:spPr>
        <p:txBody>
          <a:bodyPr/>
          <a:lstStyle/>
          <a:p>
            <a:pPr eaLnBrk="1">
              <a:defRPr/>
            </a:pPr>
            <a:r>
              <a:rPr lang="zh-CN" altLang="en-US" smtClean="0">
                <a:ea typeface="宋体" panose="02010600030101010101" pitchFamily="2" charset="-122"/>
              </a:rPr>
              <a:t>数据的内存管理方式 </a:t>
            </a:r>
            <a:endParaRPr lang="zh-CN" altLang="en-US" smtClean="0">
              <a:ea typeface="宋体" panose="02010600030101010101" pitchFamily="2" charset="-122"/>
            </a:endParaRPr>
          </a:p>
        </p:txBody>
      </p:sp>
      <p:grpSp>
        <p:nvGrpSpPr>
          <p:cNvPr id="11268" name="Group 4"/>
          <p:cNvGrpSpPr/>
          <p:nvPr/>
        </p:nvGrpSpPr>
        <p:grpSpPr bwMode="auto">
          <a:xfrm>
            <a:off x="971550" y="2347913"/>
            <a:ext cx="7129463" cy="3744912"/>
            <a:chOff x="2667" y="5808"/>
            <a:chExt cx="6650" cy="4440"/>
          </a:xfrm>
        </p:grpSpPr>
        <p:grpSp>
          <p:nvGrpSpPr>
            <p:cNvPr id="11269" name="Group 5"/>
            <p:cNvGrpSpPr/>
            <p:nvPr/>
          </p:nvGrpSpPr>
          <p:grpSpPr bwMode="auto">
            <a:xfrm>
              <a:off x="2676" y="8190"/>
              <a:ext cx="1168" cy="2058"/>
              <a:chOff x="2676" y="8190"/>
              <a:chExt cx="1168" cy="2058"/>
            </a:xfrm>
          </p:grpSpPr>
          <p:sp>
            <p:nvSpPr>
              <p:cNvPr id="270342" name="Text Box 6"/>
              <p:cNvSpPr txBox="1">
                <a:spLocks noChangeArrowheads="1"/>
              </p:cNvSpPr>
              <p:nvPr/>
            </p:nvSpPr>
            <p:spPr bwMode="auto">
              <a:xfrm>
                <a:off x="2676" y="8196"/>
                <a:ext cx="1168" cy="408"/>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90</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43" name="Text Box 7"/>
              <p:cNvSpPr txBox="1">
                <a:spLocks noChangeArrowheads="1"/>
              </p:cNvSpPr>
              <p:nvPr/>
            </p:nvSpPr>
            <p:spPr bwMode="auto">
              <a:xfrm>
                <a:off x="2676" y="8607"/>
                <a:ext cx="1168"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78</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44" name="Text Box 8"/>
              <p:cNvSpPr txBox="1">
                <a:spLocks noChangeArrowheads="1"/>
              </p:cNvSpPr>
              <p:nvPr/>
            </p:nvSpPr>
            <p:spPr bwMode="auto">
              <a:xfrm>
                <a:off x="2676" y="9008"/>
                <a:ext cx="1168"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89</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45" name="Text Box 9"/>
              <p:cNvSpPr txBox="1">
                <a:spLocks noChangeArrowheads="1"/>
              </p:cNvSpPr>
              <p:nvPr/>
            </p:nvSpPr>
            <p:spPr bwMode="auto">
              <a:xfrm>
                <a:off x="2676" y="9424"/>
                <a:ext cx="1168"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78</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46" name="Text Box 10"/>
              <p:cNvSpPr txBox="1">
                <a:spLocks noChangeArrowheads="1"/>
              </p:cNvSpPr>
              <p:nvPr/>
            </p:nvSpPr>
            <p:spPr bwMode="auto">
              <a:xfrm>
                <a:off x="2676" y="9834"/>
                <a:ext cx="1168"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grpSp>
        <p:grpSp>
          <p:nvGrpSpPr>
            <p:cNvPr id="11270" name="Group 11"/>
            <p:cNvGrpSpPr/>
            <p:nvPr/>
          </p:nvGrpSpPr>
          <p:grpSpPr bwMode="auto">
            <a:xfrm>
              <a:off x="4500" y="8190"/>
              <a:ext cx="1168" cy="2048"/>
              <a:chOff x="4356" y="8190"/>
              <a:chExt cx="1168" cy="2048"/>
            </a:xfrm>
          </p:grpSpPr>
          <p:sp>
            <p:nvSpPr>
              <p:cNvPr id="270348" name="Text Box 12"/>
              <p:cNvSpPr txBox="1">
                <a:spLocks noChangeArrowheads="1"/>
              </p:cNvSpPr>
              <p:nvPr/>
            </p:nvSpPr>
            <p:spPr bwMode="auto">
              <a:xfrm>
                <a:off x="4356" y="8196"/>
                <a:ext cx="1168" cy="408"/>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83</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49" name="Text Box 13"/>
              <p:cNvSpPr txBox="1">
                <a:spLocks noChangeArrowheads="1"/>
              </p:cNvSpPr>
              <p:nvPr/>
            </p:nvSpPr>
            <p:spPr bwMode="auto">
              <a:xfrm>
                <a:off x="4356" y="8612"/>
                <a:ext cx="1168" cy="408"/>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92</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50" name="Text Box 14"/>
              <p:cNvSpPr txBox="1">
                <a:spLocks noChangeArrowheads="1"/>
              </p:cNvSpPr>
              <p:nvPr/>
            </p:nvSpPr>
            <p:spPr bwMode="auto">
              <a:xfrm>
                <a:off x="4356" y="9011"/>
                <a:ext cx="1168"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72</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51" name="Text Box 15"/>
              <p:cNvSpPr txBox="1">
                <a:spLocks noChangeArrowheads="1"/>
              </p:cNvSpPr>
              <p:nvPr/>
            </p:nvSpPr>
            <p:spPr bwMode="auto">
              <a:xfrm>
                <a:off x="4356" y="9425"/>
                <a:ext cx="1168"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95</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52" name="Text Box 16"/>
              <p:cNvSpPr txBox="1">
                <a:spLocks noChangeArrowheads="1"/>
              </p:cNvSpPr>
              <p:nvPr/>
            </p:nvSpPr>
            <p:spPr bwMode="auto">
              <a:xfrm>
                <a:off x="4356" y="9826"/>
                <a:ext cx="1168"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grpSp>
        <p:grpSp>
          <p:nvGrpSpPr>
            <p:cNvPr id="11271" name="Group 17"/>
            <p:cNvGrpSpPr/>
            <p:nvPr/>
          </p:nvGrpSpPr>
          <p:grpSpPr bwMode="auto">
            <a:xfrm>
              <a:off x="6324" y="8190"/>
              <a:ext cx="1168" cy="2048"/>
              <a:chOff x="6259" y="8190"/>
              <a:chExt cx="1168" cy="2048"/>
            </a:xfrm>
          </p:grpSpPr>
          <p:sp>
            <p:nvSpPr>
              <p:cNvPr id="270354" name="Text Box 18"/>
              <p:cNvSpPr txBox="1">
                <a:spLocks noChangeArrowheads="1"/>
              </p:cNvSpPr>
              <p:nvPr/>
            </p:nvSpPr>
            <p:spPr bwMode="auto">
              <a:xfrm>
                <a:off x="6259" y="8196"/>
                <a:ext cx="1168" cy="408"/>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72</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55" name="Text Box 19"/>
              <p:cNvSpPr txBox="1">
                <a:spLocks noChangeArrowheads="1"/>
              </p:cNvSpPr>
              <p:nvPr/>
            </p:nvSpPr>
            <p:spPr bwMode="auto">
              <a:xfrm>
                <a:off x="6259" y="8612"/>
                <a:ext cx="1168" cy="408"/>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88</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56" name="Text Box 20"/>
              <p:cNvSpPr txBox="1">
                <a:spLocks noChangeArrowheads="1"/>
              </p:cNvSpPr>
              <p:nvPr/>
            </p:nvSpPr>
            <p:spPr bwMode="auto">
              <a:xfrm>
                <a:off x="6259" y="9011"/>
                <a:ext cx="1168"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98</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57" name="Text Box 21"/>
              <p:cNvSpPr txBox="1">
                <a:spLocks noChangeArrowheads="1"/>
              </p:cNvSpPr>
              <p:nvPr/>
            </p:nvSpPr>
            <p:spPr bwMode="auto">
              <a:xfrm>
                <a:off x="6259" y="9425"/>
                <a:ext cx="1168"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87</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58" name="Text Box 22"/>
              <p:cNvSpPr txBox="1">
                <a:spLocks noChangeArrowheads="1"/>
              </p:cNvSpPr>
              <p:nvPr/>
            </p:nvSpPr>
            <p:spPr bwMode="auto">
              <a:xfrm>
                <a:off x="6259" y="9826"/>
                <a:ext cx="1168"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grpSp>
        <p:grpSp>
          <p:nvGrpSpPr>
            <p:cNvPr id="11272" name="Group 23"/>
            <p:cNvGrpSpPr/>
            <p:nvPr/>
          </p:nvGrpSpPr>
          <p:grpSpPr bwMode="auto">
            <a:xfrm>
              <a:off x="8149" y="8190"/>
              <a:ext cx="1168" cy="2048"/>
              <a:chOff x="8149" y="8190"/>
              <a:chExt cx="1168" cy="2048"/>
            </a:xfrm>
          </p:grpSpPr>
          <p:sp>
            <p:nvSpPr>
              <p:cNvPr id="270360" name="Text Box 24"/>
              <p:cNvSpPr txBox="1">
                <a:spLocks noChangeArrowheads="1"/>
              </p:cNvSpPr>
              <p:nvPr/>
            </p:nvSpPr>
            <p:spPr bwMode="auto">
              <a:xfrm>
                <a:off x="8149" y="8196"/>
                <a:ext cx="1168" cy="408"/>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82</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61" name="Text Box 25"/>
              <p:cNvSpPr txBox="1">
                <a:spLocks noChangeArrowheads="1"/>
              </p:cNvSpPr>
              <p:nvPr/>
            </p:nvSpPr>
            <p:spPr bwMode="auto">
              <a:xfrm>
                <a:off x="8149" y="8612"/>
                <a:ext cx="1168" cy="408"/>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78</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62" name="Text Box 26"/>
              <p:cNvSpPr txBox="1">
                <a:spLocks noChangeArrowheads="1"/>
              </p:cNvSpPr>
              <p:nvPr/>
            </p:nvSpPr>
            <p:spPr bwMode="auto">
              <a:xfrm>
                <a:off x="8149" y="9011"/>
                <a:ext cx="1168"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66</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63" name="Text Box 27"/>
              <p:cNvSpPr txBox="1">
                <a:spLocks noChangeArrowheads="1"/>
              </p:cNvSpPr>
              <p:nvPr/>
            </p:nvSpPr>
            <p:spPr bwMode="auto">
              <a:xfrm>
                <a:off x="8149" y="9425"/>
                <a:ext cx="1168"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90</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64" name="Text Box 28"/>
              <p:cNvSpPr txBox="1">
                <a:spLocks noChangeArrowheads="1"/>
              </p:cNvSpPr>
              <p:nvPr/>
            </p:nvSpPr>
            <p:spPr bwMode="auto">
              <a:xfrm>
                <a:off x="8149" y="9826"/>
                <a:ext cx="1168"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grpSp>
        <p:grpSp>
          <p:nvGrpSpPr>
            <p:cNvPr id="11273" name="Group 29"/>
            <p:cNvGrpSpPr/>
            <p:nvPr/>
          </p:nvGrpSpPr>
          <p:grpSpPr bwMode="auto">
            <a:xfrm>
              <a:off x="2667" y="5808"/>
              <a:ext cx="1177" cy="2064"/>
              <a:chOff x="2667" y="5838"/>
              <a:chExt cx="1177" cy="2064"/>
            </a:xfrm>
          </p:grpSpPr>
          <p:sp>
            <p:nvSpPr>
              <p:cNvPr id="270366" name="Text Box 30"/>
              <p:cNvSpPr txBox="1">
                <a:spLocks noChangeArrowheads="1"/>
              </p:cNvSpPr>
              <p:nvPr/>
            </p:nvSpPr>
            <p:spPr bwMode="auto">
              <a:xfrm>
                <a:off x="2676" y="5838"/>
                <a:ext cx="1168" cy="414"/>
              </a:xfrm>
              <a:prstGeom prst="rect">
                <a:avLst/>
              </a:prstGeom>
              <a:solidFill>
                <a:srgbClr val="FFFFFF"/>
              </a:solidFill>
              <a:ln w="9525">
                <a:solidFill>
                  <a:srgbClr val="000000"/>
                </a:solidFill>
                <a:miter lim="800000"/>
              </a:ln>
            </p:spPr>
            <p:txBody>
              <a:bodyPr/>
              <a:lstStyle/>
              <a:p>
                <a:pPr>
                  <a:defRPr/>
                </a:pPr>
                <a:r>
                  <a:rPr lang="en-US" altLang="zh-CN" sz="1600">
                    <a:effectLst/>
                    <a:latin typeface="Times New Roman" panose="02020603050405020304" charset="0"/>
                    <a:ea typeface="宋体" panose="02010600030101010101" pitchFamily="2" charset="-122"/>
                  </a:rPr>
                  <a:t>1</a:t>
                </a:r>
                <a:endParaRPr lang="en-US" altLang="zh-CN" sz="16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67" name="Text Box 31"/>
              <p:cNvSpPr txBox="1">
                <a:spLocks noChangeArrowheads="1"/>
              </p:cNvSpPr>
              <p:nvPr/>
            </p:nvSpPr>
            <p:spPr bwMode="auto">
              <a:xfrm>
                <a:off x="2676" y="6256"/>
                <a:ext cx="1168"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2</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68" name="Text Box 32"/>
              <p:cNvSpPr txBox="1">
                <a:spLocks noChangeArrowheads="1"/>
              </p:cNvSpPr>
              <p:nvPr/>
            </p:nvSpPr>
            <p:spPr bwMode="auto">
              <a:xfrm>
                <a:off x="2667" y="6666"/>
                <a:ext cx="1168"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3</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69" name="Text Box 33"/>
              <p:cNvSpPr txBox="1">
                <a:spLocks noChangeArrowheads="1"/>
              </p:cNvSpPr>
              <p:nvPr/>
            </p:nvSpPr>
            <p:spPr bwMode="auto">
              <a:xfrm>
                <a:off x="2667" y="7080"/>
                <a:ext cx="1168"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4</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70" name="Text Box 34"/>
              <p:cNvSpPr txBox="1">
                <a:spLocks noChangeArrowheads="1"/>
              </p:cNvSpPr>
              <p:nvPr/>
            </p:nvSpPr>
            <p:spPr bwMode="auto">
              <a:xfrm>
                <a:off x="2667" y="7489"/>
                <a:ext cx="1168" cy="423"/>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grpSp>
        <p:grpSp>
          <p:nvGrpSpPr>
            <p:cNvPr id="11274" name="Group 35"/>
            <p:cNvGrpSpPr/>
            <p:nvPr/>
          </p:nvGrpSpPr>
          <p:grpSpPr bwMode="auto">
            <a:xfrm>
              <a:off x="4523" y="5808"/>
              <a:ext cx="1134" cy="2063"/>
              <a:chOff x="4446" y="5808"/>
              <a:chExt cx="1134" cy="2063"/>
            </a:xfrm>
          </p:grpSpPr>
          <p:sp>
            <p:nvSpPr>
              <p:cNvPr id="270372" name="Text Box 36"/>
              <p:cNvSpPr txBox="1">
                <a:spLocks noChangeArrowheads="1"/>
              </p:cNvSpPr>
              <p:nvPr/>
            </p:nvSpPr>
            <p:spPr bwMode="auto">
              <a:xfrm>
                <a:off x="4444" y="5808"/>
                <a:ext cx="1134" cy="414"/>
              </a:xfrm>
              <a:prstGeom prst="rect">
                <a:avLst/>
              </a:prstGeom>
              <a:solidFill>
                <a:srgbClr val="FFFFFF"/>
              </a:solidFill>
              <a:ln w="9525">
                <a:solidFill>
                  <a:srgbClr val="000000"/>
                </a:solidFill>
                <a:miter lim="800000"/>
              </a:ln>
            </p:spPr>
            <p:txBody>
              <a:bodyPr/>
              <a:lstStyle/>
              <a:p>
                <a:pPr>
                  <a:defRPr/>
                </a:pPr>
                <a:r>
                  <a:rPr lang="zh-CN" altLang="en-US" sz="2000">
                    <a:effectLst/>
                    <a:latin typeface="Times New Roman" panose="02020603050405020304" charset="0"/>
                    <a:ea typeface="宋体" panose="02010600030101010101" pitchFamily="2" charset="-122"/>
                  </a:rPr>
                  <a:t>令狐冲</a:t>
                </a:r>
                <a:endParaRPr lang="zh-CN" altLang="en-US"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73" name="Text Box 37"/>
              <p:cNvSpPr txBox="1">
                <a:spLocks noChangeArrowheads="1"/>
              </p:cNvSpPr>
              <p:nvPr/>
            </p:nvSpPr>
            <p:spPr bwMode="auto">
              <a:xfrm>
                <a:off x="4444" y="6224"/>
                <a:ext cx="1134" cy="414"/>
              </a:xfrm>
              <a:prstGeom prst="rect">
                <a:avLst/>
              </a:prstGeom>
              <a:solidFill>
                <a:srgbClr val="FFFFFF"/>
              </a:solidFill>
              <a:ln w="9525">
                <a:solidFill>
                  <a:srgbClr val="000000"/>
                </a:solidFill>
                <a:miter lim="800000"/>
              </a:ln>
            </p:spPr>
            <p:txBody>
              <a:bodyPr/>
              <a:lstStyle/>
              <a:p>
                <a:pPr>
                  <a:defRPr/>
                </a:pPr>
                <a:r>
                  <a:rPr lang="zh-CN" altLang="en-US" sz="2000">
                    <a:effectLst/>
                    <a:latin typeface="Times New Roman" panose="02020603050405020304" charset="0"/>
                    <a:ea typeface="宋体" panose="02010600030101010101" pitchFamily="2" charset="-122"/>
                  </a:rPr>
                  <a:t>林平之</a:t>
                </a:r>
                <a:endParaRPr lang="zh-CN" altLang="en-US"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74" name="Text Box 38"/>
              <p:cNvSpPr txBox="1">
                <a:spLocks noChangeArrowheads="1"/>
              </p:cNvSpPr>
              <p:nvPr/>
            </p:nvSpPr>
            <p:spPr bwMode="auto">
              <a:xfrm>
                <a:off x="4444" y="6640"/>
                <a:ext cx="1134" cy="414"/>
              </a:xfrm>
              <a:prstGeom prst="rect">
                <a:avLst/>
              </a:prstGeom>
              <a:solidFill>
                <a:srgbClr val="FFFFFF"/>
              </a:solidFill>
              <a:ln w="9525">
                <a:solidFill>
                  <a:srgbClr val="000000"/>
                </a:solidFill>
                <a:miter lim="800000"/>
              </a:ln>
            </p:spPr>
            <p:txBody>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r>
                  <a:rPr lang="zh-CN" altLang="en-US" sz="2000">
                    <a:effectLst/>
                    <a:ea typeface="宋体" panose="02010600030101010101" pitchFamily="2" charset="-122"/>
                  </a:rPr>
                  <a:t>岳灵珊</a:t>
                </a:r>
                <a:endParaRPr lang="zh-CN" altLang="en-US" sz="2000">
                  <a:effectLst>
                    <a:outerShdw blurRad="38100" dist="38100" dir="2700000" algn="tl">
                      <a:srgbClr val="C0C0C0"/>
                    </a:outerShdw>
                  </a:effectLst>
                  <a:ea typeface="宋体" panose="02010600030101010101" pitchFamily="2" charset="-122"/>
                </a:endParaRPr>
              </a:p>
            </p:txBody>
          </p:sp>
          <p:sp>
            <p:nvSpPr>
              <p:cNvPr id="270375" name="Text Box 39"/>
              <p:cNvSpPr txBox="1">
                <a:spLocks noChangeArrowheads="1"/>
              </p:cNvSpPr>
              <p:nvPr/>
            </p:nvSpPr>
            <p:spPr bwMode="auto">
              <a:xfrm>
                <a:off x="4444" y="7041"/>
                <a:ext cx="1134" cy="414"/>
              </a:xfrm>
              <a:prstGeom prst="rect">
                <a:avLst/>
              </a:prstGeom>
              <a:solidFill>
                <a:srgbClr val="FFFFFF"/>
              </a:solidFill>
              <a:ln w="9525">
                <a:solidFill>
                  <a:srgbClr val="000000"/>
                </a:solidFill>
                <a:miter lim="800000"/>
              </a:ln>
            </p:spPr>
            <p:txBody>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r>
                  <a:rPr lang="zh-CN" altLang="en-US" sz="2000">
                    <a:effectLst/>
                    <a:ea typeface="宋体" panose="02010600030101010101" pitchFamily="2" charset="-122"/>
                  </a:rPr>
                  <a:t>任莹莹</a:t>
                </a:r>
                <a:endParaRPr lang="zh-CN" altLang="en-US" sz="2000">
                  <a:effectLst>
                    <a:outerShdw blurRad="38100" dist="38100" dir="2700000" algn="tl">
                      <a:srgbClr val="C0C0C0"/>
                    </a:outerShdw>
                  </a:effectLst>
                  <a:ea typeface="宋体" panose="02010600030101010101" pitchFamily="2" charset="-122"/>
                </a:endParaRPr>
              </a:p>
            </p:txBody>
          </p:sp>
          <p:sp>
            <p:nvSpPr>
              <p:cNvPr id="270376" name="Text Box 40"/>
              <p:cNvSpPr txBox="1">
                <a:spLocks noChangeArrowheads="1"/>
              </p:cNvSpPr>
              <p:nvPr/>
            </p:nvSpPr>
            <p:spPr bwMode="auto">
              <a:xfrm>
                <a:off x="4444" y="7457"/>
                <a:ext cx="1134"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grpSp>
        <p:grpSp>
          <p:nvGrpSpPr>
            <p:cNvPr id="11275" name="Group 41"/>
            <p:cNvGrpSpPr/>
            <p:nvPr/>
          </p:nvGrpSpPr>
          <p:grpSpPr bwMode="auto">
            <a:xfrm>
              <a:off x="6337" y="5808"/>
              <a:ext cx="1134" cy="2063"/>
              <a:chOff x="6231" y="5808"/>
              <a:chExt cx="1134" cy="2063"/>
            </a:xfrm>
          </p:grpSpPr>
          <p:sp>
            <p:nvSpPr>
              <p:cNvPr id="270378" name="Text Box 42"/>
              <p:cNvSpPr txBox="1">
                <a:spLocks noChangeArrowheads="1"/>
              </p:cNvSpPr>
              <p:nvPr/>
            </p:nvSpPr>
            <p:spPr bwMode="auto">
              <a:xfrm>
                <a:off x="6229" y="5808"/>
                <a:ext cx="1134" cy="414"/>
              </a:xfrm>
              <a:prstGeom prst="rect">
                <a:avLst/>
              </a:prstGeom>
              <a:solidFill>
                <a:srgbClr val="FFFFFF"/>
              </a:solidFill>
              <a:ln w="9525">
                <a:solidFill>
                  <a:srgbClr val="000000"/>
                </a:solidFill>
                <a:miter lim="800000"/>
              </a:ln>
            </p:spPr>
            <p:txBody>
              <a:bodyPr/>
              <a:lstStyle/>
              <a:p>
                <a:pPr>
                  <a:defRPr/>
                </a:pPr>
                <a:r>
                  <a:rPr lang="zh-CN" altLang="en-US" sz="2000">
                    <a:effectLst/>
                    <a:latin typeface="Times New Roman" panose="02020603050405020304" charset="0"/>
                    <a:ea typeface="宋体" panose="02010600030101010101" pitchFamily="2" charset="-122"/>
                  </a:rPr>
                  <a:t>男</a:t>
                </a:r>
                <a:endParaRPr lang="zh-CN" altLang="en-US"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79" name="Text Box 43"/>
              <p:cNvSpPr txBox="1">
                <a:spLocks noChangeArrowheads="1"/>
              </p:cNvSpPr>
              <p:nvPr/>
            </p:nvSpPr>
            <p:spPr bwMode="auto">
              <a:xfrm>
                <a:off x="6229" y="6224"/>
                <a:ext cx="1134" cy="414"/>
              </a:xfrm>
              <a:prstGeom prst="rect">
                <a:avLst/>
              </a:prstGeom>
              <a:solidFill>
                <a:srgbClr val="FFFFFF"/>
              </a:solidFill>
              <a:ln w="9525">
                <a:solidFill>
                  <a:srgbClr val="000000"/>
                </a:solidFill>
                <a:miter lim="800000"/>
              </a:ln>
            </p:spPr>
            <p:txBody>
              <a:bodyPr/>
              <a:lstStyle/>
              <a:p>
                <a:pPr>
                  <a:defRPr/>
                </a:pPr>
                <a:r>
                  <a:rPr lang="zh-CN" altLang="en-US" sz="2000">
                    <a:effectLst/>
                    <a:latin typeface="Times New Roman" panose="02020603050405020304" charset="0"/>
                    <a:ea typeface="宋体" panose="02010600030101010101" pitchFamily="2" charset="-122"/>
                  </a:rPr>
                  <a:t>男</a:t>
                </a:r>
                <a:endParaRPr lang="zh-CN" altLang="en-US"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80" name="Text Box 44"/>
              <p:cNvSpPr txBox="1">
                <a:spLocks noChangeArrowheads="1"/>
              </p:cNvSpPr>
              <p:nvPr/>
            </p:nvSpPr>
            <p:spPr bwMode="auto">
              <a:xfrm>
                <a:off x="6229" y="6640"/>
                <a:ext cx="1134" cy="414"/>
              </a:xfrm>
              <a:prstGeom prst="rect">
                <a:avLst/>
              </a:prstGeom>
              <a:solidFill>
                <a:srgbClr val="FFFFFF"/>
              </a:solidFill>
              <a:ln w="9525">
                <a:solidFill>
                  <a:srgbClr val="000000"/>
                </a:solidFill>
                <a:miter lim="800000"/>
              </a:ln>
            </p:spPr>
            <p:txBody>
              <a:bodyPr/>
              <a:lstStyle/>
              <a:p>
                <a:pPr>
                  <a:defRPr/>
                </a:pPr>
                <a:r>
                  <a:rPr lang="zh-CN" altLang="en-US" sz="2000">
                    <a:effectLst/>
                    <a:latin typeface="Times New Roman" panose="02020603050405020304" charset="0"/>
                    <a:ea typeface="宋体" panose="02010600030101010101" pitchFamily="2" charset="-122"/>
                  </a:rPr>
                  <a:t>女</a:t>
                </a:r>
                <a:endParaRPr lang="zh-CN" altLang="en-US"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81" name="Text Box 45"/>
              <p:cNvSpPr txBox="1">
                <a:spLocks noChangeArrowheads="1"/>
              </p:cNvSpPr>
              <p:nvPr/>
            </p:nvSpPr>
            <p:spPr bwMode="auto">
              <a:xfrm>
                <a:off x="6229" y="7041"/>
                <a:ext cx="1134" cy="414"/>
              </a:xfrm>
              <a:prstGeom prst="rect">
                <a:avLst/>
              </a:prstGeom>
              <a:solidFill>
                <a:srgbClr val="FFFFFF"/>
              </a:solidFill>
              <a:ln w="9525">
                <a:solidFill>
                  <a:srgbClr val="000000"/>
                </a:solidFill>
                <a:miter lim="800000"/>
              </a:ln>
            </p:spPr>
            <p:txBody>
              <a:bodyPr/>
              <a:lstStyle/>
              <a:p>
                <a:pPr>
                  <a:defRPr/>
                </a:pPr>
                <a:r>
                  <a:rPr lang="zh-CN" altLang="en-US" sz="2000">
                    <a:effectLst/>
                    <a:latin typeface="Times New Roman" panose="02020603050405020304" charset="0"/>
                    <a:ea typeface="宋体" panose="02010600030101010101" pitchFamily="2" charset="-122"/>
                  </a:rPr>
                  <a:t>女</a:t>
                </a:r>
                <a:endParaRPr lang="zh-CN" altLang="en-US"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82" name="Text Box 46"/>
              <p:cNvSpPr txBox="1">
                <a:spLocks noChangeArrowheads="1"/>
              </p:cNvSpPr>
              <p:nvPr/>
            </p:nvSpPr>
            <p:spPr bwMode="auto">
              <a:xfrm>
                <a:off x="6229" y="7457"/>
                <a:ext cx="1134"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grpSp>
        <p:grpSp>
          <p:nvGrpSpPr>
            <p:cNvPr id="11276" name="Group 47"/>
            <p:cNvGrpSpPr/>
            <p:nvPr/>
          </p:nvGrpSpPr>
          <p:grpSpPr bwMode="auto">
            <a:xfrm>
              <a:off x="8151" y="5808"/>
              <a:ext cx="1134" cy="2042"/>
              <a:chOff x="8151" y="5808"/>
              <a:chExt cx="1134" cy="2042"/>
            </a:xfrm>
          </p:grpSpPr>
          <p:sp>
            <p:nvSpPr>
              <p:cNvPr id="270384" name="Text Box 48"/>
              <p:cNvSpPr txBox="1">
                <a:spLocks noChangeArrowheads="1"/>
              </p:cNvSpPr>
              <p:nvPr/>
            </p:nvSpPr>
            <p:spPr bwMode="auto">
              <a:xfrm>
                <a:off x="8153" y="5808"/>
                <a:ext cx="1130"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1999</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85" name="Text Box 49"/>
              <p:cNvSpPr txBox="1">
                <a:spLocks noChangeArrowheads="1"/>
              </p:cNvSpPr>
              <p:nvPr/>
            </p:nvSpPr>
            <p:spPr bwMode="auto">
              <a:xfrm>
                <a:off x="8153" y="6215"/>
                <a:ext cx="1130"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1999</a:t>
                </a:r>
                <a:endParaRPr lang="en-US" altLang="zh-CN" sz="2000">
                  <a:effectLst/>
                  <a:latin typeface="Times New Roman" panose="02020603050405020304" charset="0"/>
                  <a:ea typeface="宋体" panose="02010600030101010101" pitchFamily="2" charset="-122"/>
                </a:endParaRPr>
              </a:p>
              <a:p>
                <a:pPr>
                  <a:defRPr/>
                </a:pP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86" name="Text Box 50"/>
              <p:cNvSpPr txBox="1">
                <a:spLocks noChangeArrowheads="1"/>
              </p:cNvSpPr>
              <p:nvPr/>
            </p:nvSpPr>
            <p:spPr bwMode="auto">
              <a:xfrm>
                <a:off x="8153" y="6623"/>
                <a:ext cx="1130" cy="412"/>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1999</a:t>
                </a:r>
                <a:endParaRPr lang="en-US" altLang="zh-CN" sz="2000">
                  <a:effectLst/>
                  <a:latin typeface="Times New Roman" panose="02020603050405020304" charset="0"/>
                  <a:ea typeface="宋体" panose="02010600030101010101" pitchFamily="2" charset="-122"/>
                </a:endParaRPr>
              </a:p>
              <a:p>
                <a:pPr>
                  <a:defRPr/>
                </a:pP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87" name="Text Box 51"/>
              <p:cNvSpPr txBox="1">
                <a:spLocks noChangeArrowheads="1"/>
              </p:cNvSpPr>
              <p:nvPr/>
            </p:nvSpPr>
            <p:spPr bwMode="auto">
              <a:xfrm>
                <a:off x="8153" y="7030"/>
                <a:ext cx="1130"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1999</a:t>
                </a:r>
                <a:endParaRPr lang="en-US" altLang="zh-CN" sz="2000">
                  <a:effectLst/>
                  <a:latin typeface="Times New Roman" panose="02020603050405020304" charset="0"/>
                  <a:ea typeface="宋体" panose="02010600030101010101" pitchFamily="2" charset="-122"/>
                </a:endParaRPr>
              </a:p>
              <a:p>
                <a:pPr>
                  <a:defRPr/>
                </a:pPr>
                <a:endParaRPr lang="en-US" altLang="zh-CN">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0388" name="Text Box 52"/>
              <p:cNvSpPr txBox="1">
                <a:spLocks noChangeArrowheads="1"/>
              </p:cNvSpPr>
              <p:nvPr/>
            </p:nvSpPr>
            <p:spPr bwMode="auto">
              <a:xfrm>
                <a:off x="8153" y="7436"/>
                <a:ext cx="1130" cy="414"/>
              </a:xfrm>
              <a:prstGeom prst="rect">
                <a:avLst/>
              </a:prstGeom>
              <a:solidFill>
                <a:srgbClr val="FFFFFF"/>
              </a:solidFill>
              <a:ln w="9525">
                <a:solidFill>
                  <a:srgbClr val="000000"/>
                </a:solidFill>
                <a:miter lim="800000"/>
              </a:ln>
            </p:spPr>
            <p:txBody>
              <a:bodyPr/>
              <a:lstStyle/>
              <a:p>
                <a:pPr>
                  <a:defRPr/>
                </a:pPr>
                <a:r>
                  <a:rPr lang="en-US" altLang="zh-CN" sz="2000">
                    <a:effectLst/>
                    <a:latin typeface="Times New Roman" panose="02020603050405020304" charset="0"/>
                    <a:ea typeface="宋体" panose="02010600030101010101" pitchFamily="2" charset="-122"/>
                  </a:rPr>
                  <a:t>……</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grpSp>
      </p:grpSp>
      <p:sp>
        <p:nvSpPr>
          <p:cNvPr id="2" name="幻灯片编号占位符 1"/>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zh-CN" altLang="en-US" sz="4000">
                <a:latin typeface="Arial" panose="020B0604020202020204" pitchFamily="34" charset="0"/>
              </a:rPr>
              <a:t>数组的解决方法</a:t>
            </a:r>
            <a:endParaRPr lang="zh-CN" altLang="en-US" sz="4000">
              <a:latin typeface="Arial" panose="020B0604020202020204" pitchFamily="34" charset="0"/>
            </a:endParaRPr>
          </a:p>
        </p:txBody>
      </p:sp>
      <p:sp>
        <p:nvSpPr>
          <p:cNvPr id="271363" name="Rectangle 3"/>
          <p:cNvSpPr>
            <a:spLocks noGrp="1" noChangeArrowheads="1"/>
          </p:cNvSpPr>
          <p:nvPr>
            <p:ph idx="1"/>
          </p:nvPr>
        </p:nvSpPr>
        <p:spPr/>
        <p:txBody>
          <a:bodyPr/>
          <a:lstStyle/>
          <a:p>
            <a:pPr eaLnBrk="1"/>
            <a:r>
              <a:rPr lang="zh-CN" altLang="en-US">
                <a:ea typeface="宋体" panose="02010600030101010101" pitchFamily="2" charset="-122"/>
              </a:rPr>
              <a:t>分配内存不集中，寻址效率不高 </a:t>
            </a:r>
            <a:endParaRPr lang="zh-CN" altLang="en-US">
              <a:ea typeface="宋体" panose="02010600030101010101" pitchFamily="2" charset="-122"/>
            </a:endParaRPr>
          </a:p>
          <a:p>
            <a:pPr eaLnBrk="1"/>
            <a:r>
              <a:rPr lang="zh-CN" altLang="en-US">
                <a:ea typeface="宋体" panose="02010600030101010101" pitchFamily="2" charset="-122"/>
              </a:rPr>
              <a:t>对数组进行赋初值时，容易发生错位  </a:t>
            </a:r>
            <a:endParaRPr lang="zh-CN" altLang="en-US">
              <a:ea typeface="宋体" panose="02010600030101010101" pitchFamily="2" charset="-122"/>
            </a:endParaRPr>
          </a:p>
          <a:p>
            <a:pPr eaLnBrk="1"/>
            <a:r>
              <a:rPr lang="zh-CN" altLang="en-US">
                <a:ea typeface="宋体" panose="02010600030101010101" pitchFamily="2" charset="-122"/>
              </a:rPr>
              <a:t>结构显得比较零散，不容易管理 </a:t>
            </a:r>
            <a:endParaRPr lang="zh-CN" altLang="en-US">
              <a:ea typeface="宋体" panose="02010600030101010101" pitchFamily="2" charset="-122"/>
            </a:endParaRPr>
          </a:p>
        </p:txBody>
      </p:sp>
      <p:sp>
        <p:nvSpPr>
          <p:cNvPr id="2" name="幻灯片编号占位符 1"/>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zh-CN" altLang="en-US" sz="4000" dirty="0"/>
              <a:t>希望的内存分配图</a:t>
            </a:r>
            <a:r>
              <a:rPr lang="zh-CN" altLang="en-US" dirty="0"/>
              <a:t> </a:t>
            </a:r>
            <a:endParaRPr lang="zh-CN" altLang="en-US" dirty="0"/>
          </a:p>
        </p:txBody>
      </p:sp>
      <p:grpSp>
        <p:nvGrpSpPr>
          <p:cNvPr id="13315" name="Group 4"/>
          <p:cNvGrpSpPr/>
          <p:nvPr/>
        </p:nvGrpSpPr>
        <p:grpSpPr bwMode="auto">
          <a:xfrm>
            <a:off x="1042988" y="1844675"/>
            <a:ext cx="7129462" cy="3446463"/>
            <a:chOff x="2739" y="1596"/>
            <a:chExt cx="6261" cy="3160"/>
          </a:xfrm>
        </p:grpSpPr>
        <p:grpSp>
          <p:nvGrpSpPr>
            <p:cNvPr id="13316" name="Group 5"/>
            <p:cNvGrpSpPr/>
            <p:nvPr/>
          </p:nvGrpSpPr>
          <p:grpSpPr bwMode="auto">
            <a:xfrm>
              <a:off x="2739" y="1596"/>
              <a:ext cx="1137" cy="3160"/>
              <a:chOff x="2739" y="1596"/>
              <a:chExt cx="1137" cy="3160"/>
            </a:xfrm>
          </p:grpSpPr>
          <p:sp>
            <p:nvSpPr>
              <p:cNvPr id="272390" name="Text Box 6"/>
              <p:cNvSpPr txBox="1">
                <a:spLocks noChangeArrowheads="1"/>
              </p:cNvSpPr>
              <p:nvPr/>
            </p:nvSpPr>
            <p:spPr bwMode="auto">
              <a:xfrm>
                <a:off x="2739" y="1596"/>
                <a:ext cx="1136" cy="397"/>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1</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391" name="Text Box 7"/>
              <p:cNvSpPr txBox="1">
                <a:spLocks noChangeArrowheads="1"/>
              </p:cNvSpPr>
              <p:nvPr/>
            </p:nvSpPr>
            <p:spPr bwMode="auto">
              <a:xfrm>
                <a:off x="2739" y="1990"/>
                <a:ext cx="1136" cy="396"/>
              </a:xfrm>
              <a:prstGeom prst="rect">
                <a:avLst/>
              </a:prstGeom>
              <a:solidFill>
                <a:srgbClr val="FFFFFF"/>
              </a:solidFill>
              <a:ln w="9525">
                <a:solidFill>
                  <a:srgbClr val="000000"/>
                </a:solidFill>
                <a:miter lim="800000"/>
              </a:ln>
            </p:spPr>
            <p:txBody>
              <a:bodyPr tIns="36000" bIns="0"/>
              <a:lstStyle/>
              <a:p>
                <a:pPr>
                  <a:defRPr/>
                </a:pPr>
                <a:r>
                  <a:rPr lang="zh-CN" altLang="en-US" sz="2000">
                    <a:effectLst/>
                    <a:latin typeface="Times New Roman" panose="02020603050405020304" charset="0"/>
                    <a:ea typeface="宋体" panose="02010600030101010101" pitchFamily="2" charset="-122"/>
                  </a:rPr>
                  <a:t>令狐冲</a:t>
                </a:r>
                <a:endParaRPr lang="zh-CN" altLang="en-US"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392" name="Text Box 8"/>
              <p:cNvSpPr txBox="1">
                <a:spLocks noChangeArrowheads="1"/>
              </p:cNvSpPr>
              <p:nvPr/>
            </p:nvSpPr>
            <p:spPr bwMode="auto">
              <a:xfrm>
                <a:off x="2739" y="2386"/>
                <a:ext cx="1136" cy="396"/>
              </a:xfrm>
              <a:prstGeom prst="rect">
                <a:avLst/>
              </a:prstGeom>
              <a:solidFill>
                <a:srgbClr val="FFFFFF"/>
              </a:solidFill>
              <a:ln w="9525">
                <a:solidFill>
                  <a:srgbClr val="000000"/>
                </a:solidFill>
                <a:miter lim="800000"/>
              </a:ln>
            </p:spPr>
            <p:txBody>
              <a:bodyPr tIns="36000" bIns="0"/>
              <a:lstStyle/>
              <a:p>
                <a:pPr>
                  <a:defRPr/>
                </a:pPr>
                <a:r>
                  <a:rPr lang="zh-CN" altLang="en-US" sz="2000">
                    <a:effectLst/>
                    <a:latin typeface="Times New Roman" panose="02020603050405020304" charset="0"/>
                    <a:ea typeface="宋体" panose="02010600030101010101" pitchFamily="2" charset="-122"/>
                  </a:rPr>
                  <a:t>男</a:t>
                </a:r>
                <a:endParaRPr lang="zh-CN" altLang="en-US"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393" name="Text Box 9"/>
              <p:cNvSpPr txBox="1">
                <a:spLocks noChangeArrowheads="1"/>
              </p:cNvSpPr>
              <p:nvPr/>
            </p:nvSpPr>
            <p:spPr bwMode="auto">
              <a:xfrm>
                <a:off x="2739" y="2781"/>
                <a:ext cx="1136" cy="397"/>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1999</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394" name="Text Box 10"/>
              <p:cNvSpPr txBox="1">
                <a:spLocks noChangeArrowheads="1"/>
              </p:cNvSpPr>
              <p:nvPr/>
            </p:nvSpPr>
            <p:spPr bwMode="auto">
              <a:xfrm>
                <a:off x="2739" y="3175"/>
                <a:ext cx="1136" cy="397"/>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90</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395" name="Text Box 11"/>
              <p:cNvSpPr txBox="1">
                <a:spLocks noChangeArrowheads="1"/>
              </p:cNvSpPr>
              <p:nvPr/>
            </p:nvSpPr>
            <p:spPr bwMode="auto">
              <a:xfrm>
                <a:off x="2739" y="3570"/>
                <a:ext cx="1136" cy="397"/>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83</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396" name="Text Box 12"/>
              <p:cNvSpPr txBox="1">
                <a:spLocks noChangeArrowheads="1"/>
              </p:cNvSpPr>
              <p:nvPr/>
            </p:nvSpPr>
            <p:spPr bwMode="auto">
              <a:xfrm>
                <a:off x="2739" y="3966"/>
                <a:ext cx="1136" cy="396"/>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72</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397" name="Text Box 13"/>
              <p:cNvSpPr txBox="1">
                <a:spLocks noChangeArrowheads="1"/>
              </p:cNvSpPr>
              <p:nvPr/>
            </p:nvSpPr>
            <p:spPr bwMode="auto">
              <a:xfrm>
                <a:off x="2742" y="4359"/>
                <a:ext cx="1136" cy="397"/>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82</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grpSp>
        <p:grpSp>
          <p:nvGrpSpPr>
            <p:cNvPr id="13317" name="Group 14"/>
            <p:cNvGrpSpPr/>
            <p:nvPr/>
          </p:nvGrpSpPr>
          <p:grpSpPr bwMode="auto">
            <a:xfrm>
              <a:off x="4450" y="1596"/>
              <a:ext cx="1134" cy="3120"/>
              <a:chOff x="4356" y="1596"/>
              <a:chExt cx="1134" cy="3120"/>
            </a:xfrm>
          </p:grpSpPr>
          <p:sp>
            <p:nvSpPr>
              <p:cNvPr id="272399" name="Text Box 15"/>
              <p:cNvSpPr txBox="1">
                <a:spLocks noChangeArrowheads="1"/>
              </p:cNvSpPr>
              <p:nvPr/>
            </p:nvSpPr>
            <p:spPr bwMode="auto">
              <a:xfrm>
                <a:off x="4356" y="1596"/>
                <a:ext cx="1136" cy="397"/>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2</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400" name="Text Box 16"/>
              <p:cNvSpPr txBox="1">
                <a:spLocks noChangeArrowheads="1"/>
              </p:cNvSpPr>
              <p:nvPr/>
            </p:nvSpPr>
            <p:spPr bwMode="auto">
              <a:xfrm>
                <a:off x="4356" y="1985"/>
                <a:ext cx="1136" cy="397"/>
              </a:xfrm>
              <a:prstGeom prst="rect">
                <a:avLst/>
              </a:prstGeom>
              <a:solidFill>
                <a:srgbClr val="FFFFFF"/>
              </a:solidFill>
              <a:ln w="9525">
                <a:solidFill>
                  <a:srgbClr val="000000"/>
                </a:solidFill>
                <a:miter lim="800000"/>
              </a:ln>
            </p:spPr>
            <p:txBody>
              <a:bodyPr tIns="36000" bIns="0"/>
              <a:lstStyle/>
              <a:p>
                <a:pPr>
                  <a:defRPr/>
                </a:pPr>
                <a:r>
                  <a:rPr lang="zh-CN" altLang="en-US" sz="2000">
                    <a:effectLst/>
                    <a:latin typeface="Times New Roman" panose="02020603050405020304" charset="0"/>
                    <a:ea typeface="宋体" panose="02010600030101010101" pitchFamily="2" charset="-122"/>
                  </a:rPr>
                  <a:t>林平之</a:t>
                </a:r>
                <a:endParaRPr lang="zh-CN" altLang="en-US"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401" name="Text Box 17"/>
              <p:cNvSpPr txBox="1">
                <a:spLocks noChangeArrowheads="1"/>
              </p:cNvSpPr>
              <p:nvPr/>
            </p:nvSpPr>
            <p:spPr bwMode="auto">
              <a:xfrm>
                <a:off x="4356" y="2375"/>
                <a:ext cx="1136" cy="396"/>
              </a:xfrm>
              <a:prstGeom prst="rect">
                <a:avLst/>
              </a:prstGeom>
              <a:solidFill>
                <a:srgbClr val="FFFFFF"/>
              </a:solidFill>
              <a:ln w="9525">
                <a:solidFill>
                  <a:srgbClr val="000000"/>
                </a:solidFill>
                <a:miter lim="800000"/>
              </a:ln>
            </p:spPr>
            <p:txBody>
              <a:bodyPr tIns="36000" bIns="0"/>
              <a:lstStyle/>
              <a:p>
                <a:pPr>
                  <a:defRPr/>
                </a:pPr>
                <a:r>
                  <a:rPr lang="zh-CN" altLang="en-US" sz="2000">
                    <a:effectLst/>
                    <a:latin typeface="Times New Roman" panose="02020603050405020304" charset="0"/>
                    <a:ea typeface="宋体" panose="02010600030101010101" pitchFamily="2" charset="-122"/>
                  </a:rPr>
                  <a:t>男</a:t>
                </a:r>
                <a:endParaRPr lang="zh-CN" altLang="en-US"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402" name="Text Box 18"/>
              <p:cNvSpPr txBox="1">
                <a:spLocks noChangeArrowheads="1"/>
              </p:cNvSpPr>
              <p:nvPr/>
            </p:nvSpPr>
            <p:spPr bwMode="auto">
              <a:xfrm>
                <a:off x="4356" y="2763"/>
                <a:ext cx="1136" cy="397"/>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1999</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403" name="Text Box 19"/>
              <p:cNvSpPr txBox="1">
                <a:spLocks noChangeArrowheads="1"/>
              </p:cNvSpPr>
              <p:nvPr/>
            </p:nvSpPr>
            <p:spPr bwMode="auto">
              <a:xfrm>
                <a:off x="4356" y="3152"/>
                <a:ext cx="1136" cy="397"/>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78</a:t>
                </a:r>
                <a:endParaRPr lang="en-US" altLang="zh-CN" sz="2000">
                  <a:effectLst/>
                  <a:latin typeface="Times New Roman" panose="02020603050405020304" charset="0"/>
                  <a:ea typeface="宋体" panose="02010600030101010101" pitchFamily="2" charset="-122"/>
                </a:endParaRPr>
              </a:p>
              <a:p>
                <a:pPr>
                  <a:defRPr/>
                </a:pP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404" name="Text Box 20"/>
              <p:cNvSpPr txBox="1">
                <a:spLocks noChangeArrowheads="1"/>
              </p:cNvSpPr>
              <p:nvPr/>
            </p:nvSpPr>
            <p:spPr bwMode="auto">
              <a:xfrm>
                <a:off x="4356" y="3542"/>
                <a:ext cx="1136" cy="396"/>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92</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405" name="Text Box 21"/>
              <p:cNvSpPr txBox="1">
                <a:spLocks noChangeArrowheads="1"/>
              </p:cNvSpPr>
              <p:nvPr/>
            </p:nvSpPr>
            <p:spPr bwMode="auto">
              <a:xfrm>
                <a:off x="4356" y="3932"/>
                <a:ext cx="1136" cy="396"/>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88</a:t>
                </a:r>
                <a:endParaRPr lang="en-US" altLang="zh-CN" sz="2000">
                  <a:effectLst/>
                  <a:latin typeface="Times New Roman" panose="02020603050405020304" charset="0"/>
                  <a:ea typeface="宋体" panose="02010600030101010101" pitchFamily="2" charset="-122"/>
                </a:endParaRPr>
              </a:p>
              <a:p>
                <a:pPr>
                  <a:defRPr/>
                </a:pPr>
                <a:endParaRPr lang="en-US" altLang="zh-CN">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406" name="Text Box 22"/>
              <p:cNvSpPr txBox="1">
                <a:spLocks noChangeArrowheads="1"/>
              </p:cNvSpPr>
              <p:nvPr/>
            </p:nvSpPr>
            <p:spPr bwMode="auto">
              <a:xfrm>
                <a:off x="4356" y="4319"/>
                <a:ext cx="1136" cy="397"/>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78</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grpSp>
        <p:grpSp>
          <p:nvGrpSpPr>
            <p:cNvPr id="13318" name="Group 23"/>
            <p:cNvGrpSpPr/>
            <p:nvPr/>
          </p:nvGrpSpPr>
          <p:grpSpPr bwMode="auto">
            <a:xfrm>
              <a:off x="6158" y="1596"/>
              <a:ext cx="1134" cy="3120"/>
              <a:chOff x="6081" y="1596"/>
              <a:chExt cx="1134" cy="3120"/>
            </a:xfrm>
          </p:grpSpPr>
          <p:sp>
            <p:nvSpPr>
              <p:cNvPr id="272408" name="Text Box 24"/>
              <p:cNvSpPr txBox="1">
                <a:spLocks noChangeArrowheads="1"/>
              </p:cNvSpPr>
              <p:nvPr/>
            </p:nvSpPr>
            <p:spPr bwMode="auto">
              <a:xfrm>
                <a:off x="6079" y="1596"/>
                <a:ext cx="1136" cy="397"/>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3</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409" name="Text Box 25"/>
              <p:cNvSpPr txBox="1">
                <a:spLocks noChangeArrowheads="1"/>
              </p:cNvSpPr>
              <p:nvPr/>
            </p:nvSpPr>
            <p:spPr bwMode="auto">
              <a:xfrm>
                <a:off x="6079" y="1985"/>
                <a:ext cx="1136" cy="397"/>
              </a:xfrm>
              <a:prstGeom prst="rect">
                <a:avLst/>
              </a:prstGeom>
              <a:solidFill>
                <a:srgbClr val="FFFFFF"/>
              </a:solidFill>
              <a:ln w="9525">
                <a:solidFill>
                  <a:srgbClr val="000000"/>
                </a:solidFill>
                <a:miter lim="800000"/>
              </a:ln>
            </p:spPr>
            <p:txBody>
              <a:bodyPr tIns="36000" bIns="0"/>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r>
                  <a:rPr lang="zh-CN" altLang="en-US" sz="2000">
                    <a:effectLst/>
                    <a:ea typeface="宋体" panose="02010600030101010101" pitchFamily="2" charset="-122"/>
                  </a:rPr>
                  <a:t>岳灵珊</a:t>
                </a:r>
                <a:endParaRPr lang="zh-CN" altLang="en-US" sz="2000">
                  <a:effectLst>
                    <a:outerShdw blurRad="38100" dist="38100" dir="2700000" algn="tl">
                      <a:srgbClr val="C0C0C0"/>
                    </a:outerShdw>
                  </a:effectLst>
                  <a:ea typeface="宋体" panose="02010600030101010101" pitchFamily="2" charset="-122"/>
                </a:endParaRPr>
              </a:p>
            </p:txBody>
          </p:sp>
          <p:sp>
            <p:nvSpPr>
              <p:cNvPr id="272410" name="Text Box 26"/>
              <p:cNvSpPr txBox="1">
                <a:spLocks noChangeArrowheads="1"/>
              </p:cNvSpPr>
              <p:nvPr/>
            </p:nvSpPr>
            <p:spPr bwMode="auto">
              <a:xfrm>
                <a:off x="6079" y="2375"/>
                <a:ext cx="1136" cy="396"/>
              </a:xfrm>
              <a:prstGeom prst="rect">
                <a:avLst/>
              </a:prstGeom>
              <a:solidFill>
                <a:srgbClr val="FFFFFF"/>
              </a:solidFill>
              <a:ln w="9525">
                <a:solidFill>
                  <a:srgbClr val="000000"/>
                </a:solidFill>
                <a:miter lim="800000"/>
              </a:ln>
            </p:spPr>
            <p:txBody>
              <a:bodyPr tIns="36000" bIns="0"/>
              <a:lstStyle/>
              <a:p>
                <a:pPr>
                  <a:defRPr/>
                </a:pPr>
                <a:r>
                  <a:rPr lang="zh-CN" altLang="en-US" sz="2000">
                    <a:effectLst/>
                    <a:latin typeface="Times New Roman" panose="02020603050405020304" charset="0"/>
                    <a:ea typeface="宋体" panose="02010600030101010101" pitchFamily="2" charset="-122"/>
                  </a:rPr>
                  <a:t>女</a:t>
                </a:r>
                <a:endParaRPr lang="zh-CN" altLang="en-US"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411" name="Text Box 27"/>
              <p:cNvSpPr txBox="1">
                <a:spLocks noChangeArrowheads="1"/>
              </p:cNvSpPr>
              <p:nvPr/>
            </p:nvSpPr>
            <p:spPr bwMode="auto">
              <a:xfrm>
                <a:off x="6079" y="2763"/>
                <a:ext cx="1136" cy="397"/>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1999</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412" name="Text Box 28"/>
              <p:cNvSpPr txBox="1">
                <a:spLocks noChangeArrowheads="1"/>
              </p:cNvSpPr>
              <p:nvPr/>
            </p:nvSpPr>
            <p:spPr bwMode="auto">
              <a:xfrm>
                <a:off x="6079" y="3152"/>
                <a:ext cx="1136" cy="397"/>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89</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413" name="Text Box 29"/>
              <p:cNvSpPr txBox="1">
                <a:spLocks noChangeArrowheads="1"/>
              </p:cNvSpPr>
              <p:nvPr/>
            </p:nvSpPr>
            <p:spPr bwMode="auto">
              <a:xfrm>
                <a:off x="6079" y="3542"/>
                <a:ext cx="1136" cy="396"/>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72</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414" name="Text Box 30"/>
              <p:cNvSpPr txBox="1">
                <a:spLocks noChangeArrowheads="1"/>
              </p:cNvSpPr>
              <p:nvPr/>
            </p:nvSpPr>
            <p:spPr bwMode="auto">
              <a:xfrm>
                <a:off x="6079" y="3932"/>
                <a:ext cx="1136" cy="396"/>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98</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415" name="Text Box 31"/>
              <p:cNvSpPr txBox="1">
                <a:spLocks noChangeArrowheads="1"/>
              </p:cNvSpPr>
              <p:nvPr/>
            </p:nvSpPr>
            <p:spPr bwMode="auto">
              <a:xfrm>
                <a:off x="6079" y="4319"/>
                <a:ext cx="1136" cy="397"/>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66</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grpSp>
        <p:grpSp>
          <p:nvGrpSpPr>
            <p:cNvPr id="13319" name="Group 32"/>
            <p:cNvGrpSpPr/>
            <p:nvPr/>
          </p:nvGrpSpPr>
          <p:grpSpPr bwMode="auto">
            <a:xfrm>
              <a:off x="7866" y="1596"/>
              <a:ext cx="1134" cy="3124"/>
              <a:chOff x="7866" y="1596"/>
              <a:chExt cx="1134" cy="3124"/>
            </a:xfrm>
          </p:grpSpPr>
          <p:sp>
            <p:nvSpPr>
              <p:cNvPr id="272417" name="Text Box 33"/>
              <p:cNvSpPr txBox="1">
                <a:spLocks noChangeArrowheads="1"/>
              </p:cNvSpPr>
              <p:nvPr/>
            </p:nvSpPr>
            <p:spPr bwMode="auto">
              <a:xfrm>
                <a:off x="7868" y="1596"/>
                <a:ext cx="1132" cy="397"/>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4</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418" name="Text Box 34"/>
              <p:cNvSpPr txBox="1">
                <a:spLocks noChangeArrowheads="1"/>
              </p:cNvSpPr>
              <p:nvPr/>
            </p:nvSpPr>
            <p:spPr bwMode="auto">
              <a:xfrm>
                <a:off x="7868" y="1986"/>
                <a:ext cx="1132" cy="397"/>
              </a:xfrm>
              <a:prstGeom prst="rect">
                <a:avLst/>
              </a:prstGeom>
              <a:solidFill>
                <a:srgbClr val="FFFFFF"/>
              </a:solidFill>
              <a:ln w="9525">
                <a:solidFill>
                  <a:srgbClr val="000000"/>
                </a:solidFill>
                <a:miter lim="800000"/>
              </a:ln>
            </p:spPr>
            <p:txBody>
              <a:bodyPr tIns="36000" bIns="0"/>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algn="ctr" eaLnBrk="0" fontAlgn="base" hangingPunct="0">
                  <a:spcBef>
                    <a:spcPct val="0"/>
                  </a:spcBef>
                  <a:spcAft>
                    <a:spcPct val="0"/>
                  </a:spcAft>
                  <a:defRPr sz="2400">
                    <a:solidFill>
                      <a:schemeClr val="tx1"/>
                    </a:solidFill>
                    <a:latin typeface="Times New Roman" panose="02020603050405020304" charset="0"/>
                  </a:defRPr>
                </a:lvl6pPr>
                <a:lvl7pPr marL="2971800" indent="-228600" algn="ctr" eaLnBrk="0" fontAlgn="base" hangingPunct="0">
                  <a:spcBef>
                    <a:spcPct val="0"/>
                  </a:spcBef>
                  <a:spcAft>
                    <a:spcPct val="0"/>
                  </a:spcAft>
                  <a:defRPr sz="2400">
                    <a:solidFill>
                      <a:schemeClr val="tx1"/>
                    </a:solidFill>
                    <a:latin typeface="Times New Roman" panose="02020603050405020304" charset="0"/>
                  </a:defRPr>
                </a:lvl7pPr>
                <a:lvl8pPr marL="3429000" indent="-228600" algn="ctr" eaLnBrk="0" fontAlgn="base" hangingPunct="0">
                  <a:spcBef>
                    <a:spcPct val="0"/>
                  </a:spcBef>
                  <a:spcAft>
                    <a:spcPct val="0"/>
                  </a:spcAft>
                  <a:defRPr sz="2400">
                    <a:solidFill>
                      <a:schemeClr val="tx1"/>
                    </a:solidFill>
                    <a:latin typeface="Times New Roman" panose="02020603050405020304" charset="0"/>
                  </a:defRPr>
                </a:lvl8pPr>
                <a:lvl9pPr marL="3886200" indent="-228600" algn="ctr" eaLnBrk="0" fontAlgn="base" hangingPunct="0">
                  <a:spcBef>
                    <a:spcPct val="0"/>
                  </a:spcBef>
                  <a:spcAft>
                    <a:spcPct val="0"/>
                  </a:spcAft>
                  <a:defRPr sz="2400">
                    <a:solidFill>
                      <a:schemeClr val="tx1"/>
                    </a:solidFill>
                    <a:latin typeface="Times New Roman" panose="02020603050405020304" charset="0"/>
                  </a:defRPr>
                </a:lvl9pPr>
              </a:lstStyle>
              <a:p>
                <a:r>
                  <a:rPr lang="zh-CN" altLang="en-US" sz="2000">
                    <a:effectLst/>
                    <a:ea typeface="宋体" panose="02010600030101010101" pitchFamily="2" charset="-122"/>
                  </a:rPr>
                  <a:t>任莹莹</a:t>
                </a:r>
                <a:endParaRPr lang="zh-CN" altLang="en-US" sz="2000">
                  <a:effectLst>
                    <a:outerShdw blurRad="38100" dist="38100" dir="2700000" algn="tl">
                      <a:srgbClr val="C0C0C0"/>
                    </a:outerShdw>
                  </a:effectLst>
                  <a:ea typeface="宋体" panose="02010600030101010101" pitchFamily="2" charset="-122"/>
                </a:endParaRPr>
              </a:p>
            </p:txBody>
          </p:sp>
          <p:sp>
            <p:nvSpPr>
              <p:cNvPr id="272419" name="Text Box 35"/>
              <p:cNvSpPr txBox="1">
                <a:spLocks noChangeArrowheads="1"/>
              </p:cNvSpPr>
              <p:nvPr/>
            </p:nvSpPr>
            <p:spPr bwMode="auto">
              <a:xfrm>
                <a:off x="7868" y="2376"/>
                <a:ext cx="1132" cy="397"/>
              </a:xfrm>
              <a:prstGeom prst="rect">
                <a:avLst/>
              </a:prstGeom>
              <a:solidFill>
                <a:srgbClr val="FFFFFF"/>
              </a:solidFill>
              <a:ln w="9525">
                <a:solidFill>
                  <a:srgbClr val="000000"/>
                </a:solidFill>
                <a:miter lim="800000"/>
              </a:ln>
            </p:spPr>
            <p:txBody>
              <a:bodyPr tIns="36000" bIns="0"/>
              <a:lstStyle/>
              <a:p>
                <a:pPr>
                  <a:defRPr/>
                </a:pPr>
                <a:r>
                  <a:rPr lang="zh-CN" altLang="en-US" sz="2000">
                    <a:effectLst/>
                    <a:latin typeface="Times New Roman" panose="02020603050405020304" charset="0"/>
                    <a:ea typeface="宋体" panose="02010600030101010101" pitchFamily="2" charset="-122"/>
                  </a:rPr>
                  <a:t>女</a:t>
                </a:r>
                <a:endParaRPr lang="zh-CN" altLang="en-US"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420" name="Text Box 36"/>
              <p:cNvSpPr txBox="1">
                <a:spLocks noChangeArrowheads="1"/>
              </p:cNvSpPr>
              <p:nvPr/>
            </p:nvSpPr>
            <p:spPr bwMode="auto">
              <a:xfrm>
                <a:off x="7868" y="2765"/>
                <a:ext cx="1132" cy="397"/>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1999</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421" name="Text Box 37"/>
              <p:cNvSpPr txBox="1">
                <a:spLocks noChangeArrowheads="1"/>
              </p:cNvSpPr>
              <p:nvPr/>
            </p:nvSpPr>
            <p:spPr bwMode="auto">
              <a:xfrm>
                <a:off x="7868" y="3155"/>
                <a:ext cx="1132" cy="397"/>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78</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422" name="Text Box 38"/>
              <p:cNvSpPr txBox="1">
                <a:spLocks noChangeArrowheads="1"/>
              </p:cNvSpPr>
              <p:nvPr/>
            </p:nvSpPr>
            <p:spPr bwMode="auto">
              <a:xfrm>
                <a:off x="7868" y="3544"/>
                <a:ext cx="1132" cy="397"/>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95</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423" name="Text Box 39"/>
              <p:cNvSpPr txBox="1">
                <a:spLocks noChangeArrowheads="1"/>
              </p:cNvSpPr>
              <p:nvPr/>
            </p:nvSpPr>
            <p:spPr bwMode="auto">
              <a:xfrm>
                <a:off x="7868" y="3934"/>
                <a:ext cx="1132" cy="397"/>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87</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sp>
            <p:nvSpPr>
              <p:cNvPr id="272424" name="Text Box 40"/>
              <p:cNvSpPr txBox="1">
                <a:spLocks noChangeArrowheads="1"/>
              </p:cNvSpPr>
              <p:nvPr/>
            </p:nvSpPr>
            <p:spPr bwMode="auto">
              <a:xfrm>
                <a:off x="7868" y="4322"/>
                <a:ext cx="1132" cy="396"/>
              </a:xfrm>
              <a:prstGeom prst="rect">
                <a:avLst/>
              </a:prstGeom>
              <a:solidFill>
                <a:srgbClr val="FFFFFF"/>
              </a:solidFill>
              <a:ln w="9525">
                <a:solidFill>
                  <a:srgbClr val="000000"/>
                </a:solidFill>
                <a:miter lim="800000"/>
              </a:ln>
            </p:spPr>
            <p:txBody>
              <a:bodyPr tIns="36000" bIns="0"/>
              <a:lstStyle/>
              <a:p>
                <a:pPr>
                  <a:defRPr/>
                </a:pPr>
                <a:r>
                  <a:rPr lang="en-US" altLang="zh-CN" sz="2000">
                    <a:effectLst/>
                    <a:latin typeface="Times New Roman" panose="02020603050405020304" charset="0"/>
                    <a:ea typeface="宋体" panose="02010600030101010101" pitchFamily="2" charset="-122"/>
                  </a:rPr>
                  <a:t>90</a:t>
                </a:r>
                <a:endParaRPr lang="en-US" altLang="zh-CN" sz="2000">
                  <a:effectLst>
                    <a:outerShdw blurRad="38100" dist="38100" dir="2700000" algn="tl">
                      <a:srgbClr val="C0C0C0"/>
                    </a:outerShdw>
                  </a:effectLst>
                  <a:latin typeface="Times New Roman" panose="02020603050405020304" charset="0"/>
                  <a:ea typeface="宋体" panose="02010600030101010101" pitchFamily="2" charset="-122"/>
                </a:endParaRPr>
              </a:p>
            </p:txBody>
          </p:sp>
        </p:grpSp>
      </p:grpSp>
      <p:sp>
        <p:nvSpPr>
          <p:cNvPr id="2" name="幻灯片编号占位符 1"/>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10523</Words>
  <Application>WPS 演示</Application>
  <PresentationFormat>全屏显示(4:3)</PresentationFormat>
  <Paragraphs>1153</Paragraphs>
  <Slides>29</Slides>
  <Notes>28</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29</vt:i4>
      </vt:variant>
    </vt:vector>
  </HeadingPairs>
  <TitlesOfParts>
    <vt:vector size="49" baseType="lpstr">
      <vt:lpstr>Arial</vt:lpstr>
      <vt:lpstr>宋体</vt:lpstr>
      <vt:lpstr>Wingdings</vt:lpstr>
      <vt:lpstr>Times New Roman</vt:lpstr>
      <vt:lpstr>Rockwell Extra Bold</vt:lpstr>
      <vt:lpstr>Calibri</vt:lpstr>
      <vt:lpstr>Times</vt:lpstr>
      <vt:lpstr>隶书</vt:lpstr>
      <vt:lpstr>Monotype Sorts</vt:lpstr>
      <vt:lpstr>Wingdings</vt:lpstr>
      <vt:lpstr>黑体</vt:lpstr>
      <vt:lpstr>Courier New</vt:lpstr>
      <vt:lpstr>Rockwell</vt:lpstr>
      <vt:lpstr>方正姚体</vt:lpstr>
      <vt:lpstr>微软雅黑</vt:lpstr>
      <vt:lpstr>Arial Unicode MS</vt:lpstr>
      <vt:lpstr>Rockwell Condensed</vt:lpstr>
      <vt:lpstr>Symbol</vt:lpstr>
      <vt:lpstr>Wingdings 3</vt:lpstr>
      <vt:lpstr>木活字</vt:lpstr>
      <vt:lpstr>Chapter 8 结构体</vt:lpstr>
      <vt:lpstr>本章内容</vt:lpstr>
      <vt:lpstr>从基本数据类型到抽象数据类型</vt:lpstr>
      <vt:lpstr>思考一个问题</vt:lpstr>
      <vt:lpstr>数组的解决方法</vt:lpstr>
      <vt:lpstr>数组的解决方法</vt:lpstr>
      <vt:lpstr>数组的解决方法</vt:lpstr>
      <vt:lpstr>数组的解决方法</vt:lpstr>
      <vt:lpstr>希望的内存分配图 </vt:lpstr>
      <vt:lpstr>结构体的解决方法</vt:lpstr>
      <vt:lpstr>用户自定义的数据类型</vt:lpstr>
      <vt:lpstr>PowerPoint 演示文稿</vt:lpstr>
      <vt:lpstr>PowerPoint 演示文稿</vt:lpstr>
      <vt:lpstr>PowerPoint 演示文稿</vt:lpstr>
      <vt:lpstr>PowerPoint 演示文稿</vt:lpstr>
      <vt:lpstr>PowerPoint 演示文稿</vt:lpstr>
      <vt:lpstr>结构（Structure）的内存占用</vt:lpstr>
      <vt:lpstr>sizeof到底是什么？</vt:lpstr>
      <vt:lpstr>结构体数组</vt:lpstr>
      <vt:lpstr>PowerPoint 演示文稿</vt:lpstr>
      <vt:lpstr>PowerPoint 演示文稿</vt:lpstr>
      <vt:lpstr>结构体指针</vt:lpstr>
      <vt:lpstr>PowerPoint 演示文稿</vt:lpstr>
      <vt:lpstr>结构体作函数参数传递</vt:lpstr>
      <vt:lpstr>PowerPoint 演示文稿</vt:lpstr>
      <vt:lpstr>PowerPoint 演示文稿</vt:lpstr>
      <vt:lpstr>PowerPoint 演示文稿</vt:lpstr>
      <vt:lpstr>PowerPoint 演示文稿</vt:lpstr>
      <vt:lpstr>Thanks for thinking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结构体</dc:title>
  <dc:creator>Microsoft Office 用户</dc:creator>
  <cp:lastModifiedBy>北辰·Cupid·龙影</cp:lastModifiedBy>
  <cp:revision>14</cp:revision>
  <dcterms:created xsi:type="dcterms:W3CDTF">2016-12-04T10:20:00Z</dcterms:created>
  <dcterms:modified xsi:type="dcterms:W3CDTF">2021-12-29T12:25:54Z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CF78ED3712B746AEB47B7CF3854E26CA</vt:lpwstr>
  </property>
  <property fmtid="{D5CDD505-2E9C-101B-9397-08002B2CF9AE}" pid="3" name="KSOProductBuildVer">
    <vt:lpwstr>2052-11.1.0.11194</vt:lpwstr>
  </property>
</Properties>
</file>