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6" r:id="rId8"/>
    <p:sldId id="277" r:id="rId9"/>
    <p:sldId id="265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45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5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79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4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4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2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1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8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1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BB0E-46FF-4B42-B3A9-8EC75E40F19F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4987F4-88B4-49A0-9339-1573B9E4D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E8EE-3404-4953-BFD8-DBE4228DB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4 - </a:t>
            </a:r>
            <a:r>
              <a:rPr lang="en-GB" dirty="0" err="1"/>
              <a:t>Pointlogic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D6AC-2D7D-4464-A963-994F2DB0B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Oversampling</a:t>
            </a:r>
          </a:p>
          <a:p>
            <a:r>
              <a:rPr lang="en-GB" dirty="0"/>
              <a:t>Meeting 8</a:t>
            </a:r>
          </a:p>
        </p:txBody>
      </p:sp>
    </p:spTree>
    <p:extLst>
      <p:ext uri="{BB962C8B-B14F-4D97-AF65-F5344CB8AC3E}">
        <p14:creationId xmlns:p14="http://schemas.microsoft.com/office/powerpoint/2010/main" val="1484942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C1CD-EB0C-49E5-A521-B25F41EC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studie</a:t>
            </a:r>
            <a:r>
              <a:rPr lang="en-GB" dirty="0"/>
              <a:t> –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8286-B073-468D-9485-64590150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763" y="1769616"/>
            <a:ext cx="9382849" cy="3777622"/>
          </a:xfrm>
        </p:spPr>
        <p:txBody>
          <a:bodyPr/>
          <a:lstStyle/>
          <a:p>
            <a:r>
              <a:rPr lang="en-US" dirty="0"/>
              <a:t>Target links: Female 45-54, target </a:t>
            </a:r>
            <a:r>
              <a:rPr lang="en-US" dirty="0" err="1"/>
              <a:t>rechts</a:t>
            </a:r>
            <a:r>
              <a:rPr lang="en-US" dirty="0"/>
              <a:t>: male 25-34 </a:t>
            </a:r>
            <a:r>
              <a:rPr lang="en-US" dirty="0" err="1"/>
              <a:t>kpi</a:t>
            </a:r>
            <a:r>
              <a:rPr lang="en-US" dirty="0"/>
              <a:t>: Awareness</a:t>
            </a:r>
          </a:p>
          <a:p>
            <a:r>
              <a:rPr lang="en-GB" dirty="0"/>
              <a:t>Y-as = </a:t>
            </a:r>
            <a:r>
              <a:rPr lang="en-GB" dirty="0" err="1"/>
              <a:t>procent</a:t>
            </a:r>
            <a:r>
              <a:rPr lang="en-GB" dirty="0"/>
              <a:t> </a:t>
            </a:r>
            <a:r>
              <a:rPr lang="en-GB" dirty="0" err="1"/>
              <a:t>verworpen</a:t>
            </a:r>
            <a:r>
              <a:rPr lang="en-GB" dirty="0"/>
              <a:t> H0 -&gt; target audience &lt;&gt; nontarget audience beta.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6E456-EDA2-46C5-B8CC-C09E028A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8" y="2588714"/>
            <a:ext cx="5342083" cy="417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B5C20-7A9D-46F2-AEB7-A7CFADBB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61" y="2541037"/>
            <a:ext cx="5342083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3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4F77-B6A5-497F-9F81-2296DC89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studie</a:t>
            </a:r>
            <a:r>
              <a:rPr lang="en-GB" dirty="0"/>
              <a:t> – LR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381B-0583-4967-A6F1-59CF9598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 err="1"/>
              <a:t>Als</a:t>
            </a:r>
            <a:r>
              <a:rPr lang="en-US" dirty="0"/>
              <a:t> je de </a:t>
            </a:r>
            <a:r>
              <a:rPr lang="en-US" dirty="0" err="1"/>
              <a:t>kpi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</a:t>
            </a:r>
            <a:r>
              <a:rPr lang="en-US" dirty="0" err="1"/>
              <a:t>krijg</a:t>
            </a:r>
            <a:r>
              <a:rPr lang="en-US" dirty="0"/>
              <a:t> je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r>
              <a:rPr lang="en-US" dirty="0"/>
              <a:t>. </a:t>
            </a:r>
            <a:r>
              <a:rPr lang="en-US" dirty="0" err="1"/>
              <a:t>Hier</a:t>
            </a:r>
            <a:r>
              <a:rPr lang="en-US" dirty="0"/>
              <a:t> : consideration</a:t>
            </a:r>
          </a:p>
          <a:p>
            <a:r>
              <a:rPr lang="en-US" dirty="0" err="1"/>
              <a:t>Dus</a:t>
            </a:r>
            <a:r>
              <a:rPr lang="en-US" dirty="0"/>
              <a:t> het ‘</a:t>
            </a:r>
            <a:r>
              <a:rPr lang="en-US" dirty="0" err="1"/>
              <a:t>breek</a:t>
            </a:r>
            <a:r>
              <a:rPr lang="en-US" dirty="0"/>
              <a:t> punt’ </a:t>
            </a:r>
            <a:r>
              <a:rPr lang="en-US" dirty="0" err="1"/>
              <a:t>verschilt</a:t>
            </a:r>
            <a:r>
              <a:rPr lang="en-US" dirty="0"/>
              <a:t> per </a:t>
            </a:r>
            <a:r>
              <a:rPr lang="en-US" dirty="0" err="1"/>
              <a:t>kpi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D2E98-FE19-44BD-A044-F39EC15F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136030"/>
            <a:ext cx="5451627" cy="4265898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C11E-4C66-42AE-AD3E-EF131FB4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studie</a:t>
            </a:r>
            <a:r>
              <a:rPr lang="en-GB" dirty="0"/>
              <a:t> – </a:t>
            </a:r>
            <a:r>
              <a:rPr lang="en-GB" dirty="0" err="1"/>
              <a:t>opgegeven</a:t>
            </a:r>
            <a:r>
              <a:rPr lang="en-GB" dirty="0"/>
              <a:t> parameters.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1DAA-A0F5-4BA4-84EB-BA6FFB82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Links: nontarget audience 1.01x target audience</a:t>
            </a:r>
          </a:p>
          <a:p>
            <a:r>
              <a:rPr lang="en-US" dirty="0"/>
              <a:t>Midden: nontarget audience 1.3x target audience</a:t>
            </a:r>
          </a:p>
          <a:p>
            <a:r>
              <a:rPr lang="en-US" dirty="0" err="1"/>
              <a:t>Rechts</a:t>
            </a:r>
            <a:r>
              <a:rPr lang="en-US" dirty="0"/>
              <a:t>: nontarget audience 2x target audience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AD8D3-97F3-4E9C-8B65-BAE155D2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3573726"/>
            <a:ext cx="3757434" cy="293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197B8C-F57C-45ED-A9BD-B005A89C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3614892"/>
            <a:ext cx="3810912" cy="2979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9EF3C-F2DE-41F7-B64D-873FE97C4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08" y="3614892"/>
            <a:ext cx="3652117" cy="28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1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3C9D-F565-47B2-9C80-FC30947B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studie</a:t>
            </a:r>
            <a:r>
              <a:rPr lang="en-GB" dirty="0"/>
              <a:t> – </a:t>
            </a:r>
            <a:r>
              <a:rPr lang="en-GB" dirty="0" err="1"/>
              <a:t>opgegeven</a:t>
            </a:r>
            <a:r>
              <a:rPr lang="en-GB" dirty="0"/>
              <a:t> parameters.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5097-5A10-47B5-B749-7194EB6B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 </a:t>
            </a:r>
            <a:r>
              <a:rPr lang="en-US" dirty="0" err="1"/>
              <a:t>verschilt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erger</a:t>
            </a:r>
            <a:r>
              <a:rPr lang="en-US" dirty="0"/>
              <a:t> met nontarget audience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9DBB-BC36-4263-9FB6-DAAB95A2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38" y="2700975"/>
            <a:ext cx="5016547" cy="39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BD3E-F666-439A-A5C2-C4BC8B8B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opmerkingen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993D-9A52-4A74-9281-40FB3E4F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Pointlogic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het </a:t>
            </a:r>
            <a:r>
              <a:rPr lang="en-US" dirty="0" err="1"/>
              <a:t>o.a.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op </a:t>
            </a:r>
            <a:r>
              <a:rPr lang="en-US" dirty="0" err="1"/>
              <a:t>economisch</a:t>
            </a:r>
            <a:r>
              <a:rPr lang="en-US" dirty="0"/>
              <a:t> </a:t>
            </a:r>
            <a:r>
              <a:rPr lang="en-US" dirty="0" err="1"/>
              <a:t>vlak</a:t>
            </a:r>
            <a:r>
              <a:rPr lang="en-US" dirty="0"/>
              <a:t> </a:t>
            </a:r>
            <a:r>
              <a:rPr lang="en-US" dirty="0" err="1"/>
              <a:t>toegepast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 op </a:t>
            </a:r>
            <a:r>
              <a:rPr lang="en-US" dirty="0" err="1"/>
              <a:t>implicaties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marketing campaign </a:t>
            </a:r>
            <a:r>
              <a:rPr lang="en-US" dirty="0" err="1"/>
              <a:t>ipv</a:t>
            </a:r>
            <a:r>
              <a:rPr lang="en-US" dirty="0"/>
              <a:t>. </a:t>
            </a:r>
            <a:r>
              <a:rPr lang="en-US"/>
              <a:t>alleen</a:t>
            </a:r>
            <a:r>
              <a:rPr lang="en-US" dirty="0"/>
              <a:t> bias (media effects) – </a:t>
            </a:r>
            <a:r>
              <a:rPr lang="en-US" dirty="0" err="1"/>
              <a:t>meten</a:t>
            </a:r>
            <a:r>
              <a:rPr lang="en-US" dirty="0"/>
              <a:t> </a:t>
            </a:r>
            <a:r>
              <a:rPr lang="en-US" dirty="0" err="1"/>
              <a:t>mbv</a:t>
            </a:r>
            <a:r>
              <a:rPr lang="en-US" dirty="0"/>
              <a:t> marginal effects </a:t>
            </a:r>
            <a:r>
              <a:rPr lang="en-US" dirty="0" err="1"/>
              <a:t>en</a:t>
            </a:r>
            <a:r>
              <a:rPr lang="en-US" dirty="0"/>
              <a:t> relative costs van marketing channels</a:t>
            </a:r>
          </a:p>
          <a:p>
            <a:pPr lvl="1"/>
            <a:r>
              <a:rPr lang="en-US" dirty="0"/>
              <a:t>Machine Learning – prediction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5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insignificant parameters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14CC-0BDB-461B-84BA-00BDE08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target parameters derived from the </a:t>
            </a:r>
            <a:r>
              <a:rPr lang="en-US" dirty="0" err="1"/>
              <a:t>Pointlogic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N = 7500, replications = 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this make sense?</a:t>
            </a:r>
            <a:endParaRPr lang="en-NL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94006-F6A7-4F35-8882-0983F19D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64" y="2938690"/>
            <a:ext cx="6403895" cy="11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8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insignificant parameters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14CC-0BDB-461B-84BA-00BDE08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parameters were significant to begin with?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94DC3-1A8A-46F0-9F26-22D5202D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85" y="2666331"/>
            <a:ext cx="8248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1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insignificant parameters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14CC-0BDB-461B-84BA-00BDE08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force significant parameters?</a:t>
            </a:r>
          </a:p>
          <a:p>
            <a:pPr lvl="1"/>
            <a:r>
              <a:rPr lang="en-US" dirty="0"/>
              <a:t>N = 7500, replications = 1000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2F9F0-DD9E-4266-87B1-34D49536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39" y="3513021"/>
            <a:ext cx="5012184" cy="128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04D1F-4621-4CFB-B991-6CE6875D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79" y="3518536"/>
            <a:ext cx="5103181" cy="1275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C6EBC-AC41-4148-9A93-D4AAC48BC0A5}"/>
              </a:ext>
            </a:extLst>
          </p:cNvPr>
          <p:cNvSpPr txBox="1"/>
          <p:nvPr/>
        </p:nvSpPr>
        <p:spPr>
          <a:xfrm>
            <a:off x="6604677" y="3153054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… but non-target still not great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ADE35-0666-409B-9202-57F8C14AB698}"/>
              </a:ext>
            </a:extLst>
          </p:cNvPr>
          <p:cNvSpPr txBox="1"/>
          <p:nvPr/>
        </p:nvSpPr>
        <p:spPr>
          <a:xfrm>
            <a:off x="727539" y="3153054"/>
            <a:ext cx="50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results improve…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818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marginal distribution of 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14CC-0BDB-461B-84BA-00BDE08D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3429"/>
          </a:xfrm>
        </p:spPr>
        <p:txBody>
          <a:bodyPr/>
          <a:lstStyle/>
          <a:p>
            <a:r>
              <a:rPr lang="en-US" dirty="0"/>
              <a:t>Inaccuracy caused by the shape of the exposure variables?</a:t>
            </a:r>
          </a:p>
          <a:p>
            <a:pPr lvl="1"/>
            <a:r>
              <a:rPr lang="en-US" dirty="0"/>
              <a:t>Main difference between target group and non-target group is ‘resampling’</a:t>
            </a:r>
          </a:p>
          <a:p>
            <a:r>
              <a:rPr lang="en-US" dirty="0"/>
              <a:t>Problems: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the target group, Audio parameter is still highly inaccurate, but its marginal distribution of Audio is not meaningfully different from e.g. Digital or VOD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Logit </a:t>
            </a:r>
            <a:r>
              <a:rPr lang="en-US" dirty="0" err="1"/>
              <a:t>maximises</a:t>
            </a:r>
            <a:r>
              <a:rPr lang="en-US" dirty="0"/>
              <a:t> conditional likelihood, so the marginal distribution should not matter anyway</a:t>
            </a:r>
          </a:p>
          <a:p>
            <a:pPr marL="4000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AF371-EB3A-473E-B975-010FBE5B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6" y="3910521"/>
            <a:ext cx="11003040" cy="142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marginal distribution of 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14CC-0BDB-461B-84BA-00BDE08D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00365"/>
          </a:xfrm>
        </p:spPr>
        <p:txBody>
          <a:bodyPr/>
          <a:lstStyle/>
          <a:p>
            <a:r>
              <a:rPr lang="en-US" dirty="0"/>
              <a:t>If shape of X’s is the cause, it could be:</a:t>
            </a:r>
          </a:p>
          <a:p>
            <a:pPr lvl="1"/>
            <a:r>
              <a:rPr lang="en-US" dirty="0"/>
              <a:t>Correlation structure – ignored for targets, but not for non-targets</a:t>
            </a:r>
          </a:p>
          <a:p>
            <a:pPr lvl="1"/>
            <a:r>
              <a:rPr lang="en-US" dirty="0"/>
              <a:t>Proportion of zeros – up to 70% for the non-targets (Audio, VOD)</a:t>
            </a:r>
          </a:p>
          <a:p>
            <a:pPr lvl="1"/>
            <a:r>
              <a:rPr lang="en-US" dirty="0"/>
              <a:t>‘Long tail’ – given cell is non-zero, range is quite large</a:t>
            </a:r>
          </a:p>
          <a:p>
            <a:r>
              <a:rPr lang="en-US" dirty="0"/>
              <a:t>Or any combination hereof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Model/code: X ~ MVN with uncorrelated X’s</a:t>
            </a:r>
          </a:p>
          <a:p>
            <a:pPr lvl="1"/>
            <a:r>
              <a:rPr lang="en-US" dirty="0"/>
              <a:t>Correlation: X ~ MVN with same correlation structure as non-targets</a:t>
            </a:r>
          </a:p>
          <a:p>
            <a:pPr lvl="1"/>
            <a:r>
              <a:rPr lang="en-US" dirty="0"/>
              <a:t>Shape of distribution: X ~ IG uncorrelated, same proportion zeros as non-targets</a:t>
            </a:r>
          </a:p>
          <a:p>
            <a:pPr lvl="1"/>
            <a:r>
              <a:rPr lang="en-US" dirty="0"/>
              <a:t>Shape of distribution: resampling of non-targets as with targets</a:t>
            </a:r>
          </a:p>
          <a:p>
            <a:pPr lvl="1"/>
            <a:r>
              <a:rPr lang="en-US" dirty="0"/>
              <a:t>Compare to original target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2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marginal distribution of 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14CC-0BDB-461B-84BA-00BDE08D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00365"/>
          </a:xfrm>
        </p:spPr>
        <p:txBody>
          <a:bodyPr/>
          <a:lstStyle/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3CCF0-C4DB-4D70-A5E8-709ADCF7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699990"/>
            <a:ext cx="53530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C4D-7FFF-44EA-A6C4-0B7D7503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check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4A4C1-6C7D-4B18-ABF0-DD7D9FFF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38" y="2918118"/>
            <a:ext cx="3286813" cy="1165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0142D-F738-4260-AC8D-F00BF325CFBD}"/>
              </a:ext>
            </a:extLst>
          </p:cNvPr>
          <p:cNvSpPr txBox="1"/>
          <p:nvPr/>
        </p:nvSpPr>
        <p:spPr>
          <a:xfrm>
            <a:off x="548238" y="2548786"/>
            <a:ext cx="328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Logit – targets only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22145-551B-43EA-A5CE-A8B3462C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158" y="2918118"/>
            <a:ext cx="3517104" cy="1165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F34C82-41BC-4AD1-A4F9-7EC14C2ADCBF}"/>
              </a:ext>
            </a:extLst>
          </p:cNvPr>
          <p:cNvSpPr txBox="1"/>
          <p:nvPr/>
        </p:nvSpPr>
        <p:spPr>
          <a:xfrm>
            <a:off x="4213158" y="2548786"/>
            <a:ext cx="351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 – entire sample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DFF83-24D1-4A6F-B40E-8B5854902F53}"/>
              </a:ext>
            </a:extLst>
          </p:cNvPr>
          <p:cNvSpPr txBox="1"/>
          <p:nvPr/>
        </p:nvSpPr>
        <p:spPr>
          <a:xfrm>
            <a:off x="8108369" y="2548786"/>
            <a:ext cx="39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Logit – interaction model</a:t>
            </a:r>
            <a:endParaRPr lang="en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39E490-C593-4EB4-BEF9-57F4C397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369" y="2918118"/>
            <a:ext cx="3969103" cy="11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839C-773F-4E53-A3A5-011F8CE4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Simulatie</a:t>
            </a:r>
            <a:r>
              <a:rPr lang="en-GB" dirty="0"/>
              <a:t> </a:t>
            </a:r>
            <a:r>
              <a:rPr lang="en-GB" dirty="0" err="1"/>
              <a:t>studie</a:t>
            </a:r>
            <a:r>
              <a:rPr lang="en-GB" dirty="0"/>
              <a:t> -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530B-497F-498B-8674-51565347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wald</a:t>
            </a:r>
            <a:r>
              <a:rPr lang="en-US" dirty="0"/>
              <a:t> test </a:t>
            </a:r>
            <a:r>
              <a:rPr lang="en-US" dirty="0" err="1"/>
              <a:t>naar</a:t>
            </a:r>
            <a:r>
              <a:rPr lang="en-US" dirty="0"/>
              <a:t> LR test </a:t>
            </a:r>
            <a:r>
              <a:rPr lang="en-US" dirty="0" err="1"/>
              <a:t>omdat</a:t>
            </a:r>
            <a:r>
              <a:rPr lang="en-US" dirty="0"/>
              <a:t>  het </a:t>
            </a:r>
            <a:r>
              <a:rPr lang="en-US" dirty="0" err="1"/>
              <a:t>accuratere</a:t>
            </a:r>
            <a:r>
              <a:rPr lang="en-US" dirty="0"/>
              <a:t>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Target is om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verwerpingen</a:t>
            </a:r>
            <a:r>
              <a:rPr lang="en-US" dirty="0"/>
              <a:t> zo </a:t>
            </a:r>
            <a:r>
              <a:rPr lang="en-US" dirty="0" err="1"/>
              <a:t>hoog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(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zin </a:t>
            </a:r>
            <a:r>
              <a:rPr lang="en-US" dirty="0" err="1"/>
              <a:t>heeft</a:t>
            </a:r>
            <a:r>
              <a:rPr lang="en-US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9566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455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Team 4 - Pointlogic</vt:lpstr>
      <vt:lpstr>Influence insignificant parameters</vt:lpstr>
      <vt:lpstr>Influence insignificant parameters</vt:lpstr>
      <vt:lpstr>Influence insignificant parameters</vt:lpstr>
      <vt:lpstr>Influence of marginal distribution of X</vt:lpstr>
      <vt:lpstr>Influence of marginal distribution of X</vt:lpstr>
      <vt:lpstr>Influence of marginal distribution of X</vt:lpstr>
      <vt:lpstr>Variance check</vt:lpstr>
      <vt:lpstr>Simulatie studie - LR</vt:lpstr>
      <vt:lpstr>Simulatie studie – LR</vt:lpstr>
      <vt:lpstr>Simulatie studie – LR</vt:lpstr>
      <vt:lpstr>Simulatie studie – opgegeven parameters.</vt:lpstr>
      <vt:lpstr>Simulatie studie – opgegeven parameters.</vt:lpstr>
      <vt:lpstr>Extra opmerkingen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4 - Pointlogic</dc:title>
  <dc:creator>Marc Stam</dc:creator>
  <cp:lastModifiedBy>Gain.pro</cp:lastModifiedBy>
  <cp:revision>21</cp:revision>
  <dcterms:created xsi:type="dcterms:W3CDTF">2020-03-02T15:42:39Z</dcterms:created>
  <dcterms:modified xsi:type="dcterms:W3CDTF">2020-03-04T16:47:31Z</dcterms:modified>
</cp:coreProperties>
</file>