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8" r:id="rId2"/>
    <p:sldId id="329" r:id="rId3"/>
    <p:sldId id="330" r:id="rId4"/>
    <p:sldId id="342" r:id="rId5"/>
    <p:sldId id="343" r:id="rId6"/>
    <p:sldId id="344" r:id="rId7"/>
    <p:sldId id="345" r:id="rId8"/>
    <p:sldId id="339" r:id="rId9"/>
    <p:sldId id="346" r:id="rId10"/>
    <p:sldId id="340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</p:sldIdLst>
  <p:sldSz cx="10625138" cy="1440021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2">
          <p15:clr>
            <a:srgbClr val="A4A3A4"/>
          </p15:clr>
        </p15:guide>
        <p15:guide id="2" orient="horz" pos="45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3" autoAdjust="0"/>
    <p:restoredTop sz="95519" autoAdjust="0"/>
  </p:normalViewPr>
  <p:slideViewPr>
    <p:cSldViewPr snapToGrid="0" showGuides="1">
      <p:cViewPr>
        <p:scale>
          <a:sx n="100" d="100"/>
          <a:sy n="100" d="100"/>
        </p:scale>
        <p:origin x="470" y="-806"/>
      </p:cViewPr>
      <p:guideLst>
        <p:guide pos="412"/>
        <p:guide orient="horz" pos="45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3082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1C9A389-F19D-9238-BFE2-EA86241F14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D0B7BE-71E1-44A9-B815-20ED2BD39F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1C20A-AA07-4BCD-A469-828C2F84741E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ACE045-5DC9-EE18-7D9B-B0A690D559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F3E671-093E-C055-016A-5E30F76F54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7685B-77A0-400B-8F65-1860CAC155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622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1T06:28:06.586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0T01:48:11.404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0T01:48:12.301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0T01:48:12.736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0T01:48:16.781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2:47:37.2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23 212 24575,'0'0'0,"0"0"0,0-1 0,0 1 0,0 0 0,-1 0 0,1 0 0,0 0 0,0-1 0,0 1 0,0 0 0,-1 0 0,1 0 0,0 0 0,0 0 0,-1 0 0,1-1 0,0 1 0,0 0 0,0 0 0,-1 0 0,1 0 0,0 0 0,0 0 0,-1 0 0,1 0 0,0 0 0,0 0 0,-1 0 0,1 0 0,0 0 0,0 1 0,-1-1 0,1 0 0,0 0 0,0 0 0,0 0 0,-1 0 0,1 0 0,0 1 0,0-1 0,-1 0 0,-4 14 0,1 19 0,3-31 0,0 12 0,-1 9 0,1 0 0,3 25 0,-2-43 0,0 1 0,1-1 0,0 0 0,0 0 0,1 1 0,0-1 0,-1 0 0,1 0 0,1 0 0,-1-1 0,1 1 0,0 0 0,0-1 0,7 8 0,-7-10 0,-1-1 0,1 1 0,0-1 0,0 1 0,-1-1 0,1 0 0,0 0 0,0 0 0,0 0 0,1-1 0,-1 1 0,0-1 0,0 0 0,0 0 0,0 0 0,0 0 0,0 0 0,1-1 0,4-1 0,8-2 0,-1-1 0,25-11 0,-32 12 0,321-160 0,-180 86 0,-63 35 0,-18 10 0,78-50 0,-124 65-1365,-13 6-5461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2:47:38.6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1 235 24575,'0'0'0,"0"0"0,0-1 0,0 1 0,0 0 0,0 0 0,0 0 0,0-1 0,0 1 0,0 0 0,0 0 0,0 0 0,0-1 0,0 1 0,0 0 0,0 0 0,0-1 0,0 1 0,0 0 0,0 0 0,0 0 0,0-1 0,1 1 0,-1 0 0,0 0 0,0 0 0,0 0 0,0-1 0,0 1 0,0 0 0,1 0 0,-1 0 0,0 0 0,0 0 0,0-1 0,1 1 0,-1 0 0,0 0 0,0 0 0,0 0 0,1 0 0,-1 0 0,0 0 0,0 0 0,0 0 0,1 0 0,-1 0 0,0 0 0,1 0 0,10 9 0,10 16 0,4 18 0,36 87 0,-46-93 0,2 0 0,1-1 0,42 62 0,-58-96 0,-1 0 0,1 1 0,0-1 0,0 0 0,0 0 0,0 0 0,0 0 0,1-1 0,-1 1 0,1-1 0,-1 1 0,1-1 0,-1 0 0,1 0 0,0 0 0,-1 0 0,1 0 0,3 0 0,-3-1 0,1-1 0,-1 1 0,1-1 0,-1 0 0,0 1 0,1-2 0,-1 1 0,0 0 0,0-1 0,0 1 0,0-1 0,0 0 0,0 0 0,4-4 0,34-30 0,43-48 0,-9 7 0,155-128 0,-173 159 0,2 3 0,79-42 0,-121 77 0,0 0 0,1 1 0,0 1 0,19-4 0,8-2 0,-44 12-76,0-1 1,0 1-1,0 0 0,0-1 0,0 1 0,0-1 0,0 0 0,0 1 1,0-1-1,0 0 0,-1 0 0,1 1 0,0-1 0,0 0 1,-1 0-1,1 0 0,1-2 0,1-6-6750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0T02:48:02.3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0T01:48:12.301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0T01:48:12.736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0T01:48:16.781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01T06:28:06.587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8:42:20.00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4 149 24575,'1'0'0,"-1"0"0,0 0 0,0-1 0,1 1 0,-1 0 0,0 0 0,0 0 0,1 0 0,-1-1 0,0 1 0,0 0 0,0 0 0,1-1 0,-1 1 0,0 0 0,0 0 0,0-1 0,0 1 0,0 0 0,0 0 0,1-1 0,-1 1 0,0 0 0,0-1 0,0 1 0,0 0 0,0 0 0,0-1 0,0 1 0,0 0 0,0-1 0,0 1 0,-1 0 0,1 0 0,0-1 0,0 1 0,0 0 0,0-1 0,0 1 0,0 0 0,-1 0 0,1-1 0,0 1 0,0 0 0,0 0 0,-1 0 0,1-1 0,0 1 0,0 0 0,0 0 0,-1 0 0,1 0 0,0-1 0,-1 1 0,1 0 0,0 0 0,0 0 0,-1 0 0,1 0 0,0 0 0,-1 0 0,1 0 0,0 0 0,0 0 0,-1 0 0,1 0 0,-1 0 0,21-17 0,7 2 0,2 0 0,0 2 0,0 1 0,1 1 0,0 2 0,56-10 0,-7 8 0,120-2 0,-135 14 0,0 2 0,-1 4 0,1 2 0,104 29 0,-119-25-114,1-2 1,0-2-1,0-3 0,1-2 0,0-2 1,0-2-1,-1-2 0,1-3 0,-1-2 1,0-2-1,62-20 0,-70 15-6712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8:42:20.9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 76 24575,'-16'0'0,"38"-1"0,279-34 0,-55 2 0,-173 28 0,87 4 0,-124 3 0,0 2 0,0 1 0,0 2 0,48 17 0,60 31 0,63 19 0,-177-66 0,-1-1 0,2-2 0,-1-1 0,0-2 0,41 0 0,22-11 66,107-23-1,56-6-1561,-202 34-5330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8:42:21.3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43 24575,'11'4'0,"22"0"0,26 1 0,32-2 0,33 0 0,32-5 0,21-5 0,13-6 0,-4 0 0,-15 2 0,-27 3 0,-34 3 0,-35 2-8191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8:42:22.38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5 130 24575,'-3'-7'0,"2"-3"0,8 1 0,18-2 0,22-2 0,29-4 0,30 3 0,22 2 0,15 0 0,4 3 0,-1 2 0,-11 2 0,-14 3 0,-17 1 0,-18 1 0,-25 0-8191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8:42:23.3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0 100 24575,'40'0'0,"45"0"0,44-7 0,36-6 0,30-5 0,21-2 0,14 2-936,3 4 936,-37 5-7255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8:42:23.7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24575,'33'11'0,"31"7"0,35 0 0,39-3 0,36-3 0,32-8 0,20-8 0,4-7-1408,-36-2-5375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3T08:42:24.6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24575,'47'11'0,"52"7"0,51 0 0,48-2 0,36-4 0,26-9-1462,4-3 1462,-42-3-6729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0T01:48:16.781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08:16:04.2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59 0 24575,'-25'0'0,"-8"0"-8191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0T01:48:11.404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0T01:48:12.301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0T01:48:12.736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0T01:48:16.781"/>
    </inkml:context>
    <inkml:brush xml:id="br0">
      <inkml:brushProperty name="width" value="0.05" units="cm"/>
      <inkml:brushProperty name="height" value="0.05" units="cm"/>
      <inkml:brushProperty name="color" value="#FFFF00"/>
      <inkml:brushProperty name="ignorePressure" value="1"/>
    </inkml:brush>
  </inkml:definitions>
  <inkml:trace contextRef="#ctx0" brushRef="#br0">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7-10T01:50:00.56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14:34:51.5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1T14:34:57.53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161 0 24575,'-21'4'0,"-44"4"0,-10 2-8191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13B3F-2B31-4A61-B985-2117CDAFE2AD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1143000"/>
            <a:ext cx="2276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FF05-BDD8-42F0-BA90-04AD6ABB1C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290763" y="1143000"/>
            <a:ext cx="2276475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70FF05-BDD8-42F0-BA90-04AD6ABB1C0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28142" y="2356703"/>
            <a:ext cx="7968854" cy="5013407"/>
          </a:xfrm>
        </p:spPr>
        <p:txBody>
          <a:bodyPr anchor="b"/>
          <a:lstStyle>
            <a:lvl1pPr algn="ctr"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8142" y="7563446"/>
            <a:ext cx="7968854" cy="3476717"/>
          </a:xfrm>
        </p:spPr>
        <p:txBody>
          <a:bodyPr/>
          <a:lstStyle>
            <a:lvl1pPr marL="0" indent="0" algn="ctr">
              <a:buNone/>
              <a:defRPr sz="2090"/>
            </a:lvl1pPr>
            <a:lvl2pPr marL="398145" indent="0" algn="ctr">
              <a:buNone/>
              <a:defRPr sz="1745"/>
            </a:lvl2pPr>
            <a:lvl3pPr marL="796925" indent="0" algn="ctr">
              <a:buNone/>
              <a:defRPr sz="1570"/>
            </a:lvl3pPr>
            <a:lvl4pPr marL="1195070" indent="0" algn="ctr">
              <a:buNone/>
              <a:defRPr sz="1395"/>
            </a:lvl4pPr>
            <a:lvl5pPr marL="1593850" indent="0" algn="ctr">
              <a:buNone/>
              <a:defRPr sz="1395"/>
            </a:lvl5pPr>
            <a:lvl6pPr marL="1991995" indent="0" algn="ctr">
              <a:buNone/>
              <a:defRPr sz="1395"/>
            </a:lvl6pPr>
            <a:lvl7pPr marL="2390775" indent="0" algn="ctr">
              <a:buNone/>
              <a:defRPr sz="1395"/>
            </a:lvl7pPr>
            <a:lvl8pPr marL="2788920" indent="0" algn="ctr">
              <a:buNone/>
              <a:defRPr sz="1395"/>
            </a:lvl8pPr>
            <a:lvl9pPr marL="3187700" indent="0" algn="ctr">
              <a:buNone/>
              <a:defRPr sz="1395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03615" y="766678"/>
            <a:ext cx="2291045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0478" y="766678"/>
            <a:ext cx="6740322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4944" y="3590055"/>
            <a:ext cx="9164182" cy="5990088"/>
          </a:xfrm>
        </p:spPr>
        <p:txBody>
          <a:bodyPr anchor="b"/>
          <a:lstStyle>
            <a:lvl1pPr>
              <a:defRPr sz="523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4944" y="9636811"/>
            <a:ext cx="9164182" cy="3150046"/>
          </a:xfrm>
        </p:spPr>
        <p:txBody>
          <a:bodyPr/>
          <a:lstStyle>
            <a:lvl1pPr marL="0" indent="0">
              <a:buNone/>
              <a:defRPr sz="2090">
                <a:solidFill>
                  <a:schemeClr val="tx1">
                    <a:tint val="75000"/>
                  </a:schemeClr>
                </a:solidFill>
              </a:defRPr>
            </a:lvl1pPr>
            <a:lvl2pPr marL="398145" indent="0">
              <a:buNone/>
              <a:defRPr sz="1745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570">
                <a:solidFill>
                  <a:schemeClr val="tx1">
                    <a:tint val="75000"/>
                  </a:schemeClr>
                </a:solidFill>
              </a:defRPr>
            </a:lvl3pPr>
            <a:lvl4pPr marL="119507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5pPr>
            <a:lvl6pPr marL="199199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6pPr>
            <a:lvl7pPr marL="2390775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7pPr>
            <a:lvl8pPr marL="278892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8pPr>
            <a:lvl9pPr marL="3187700" indent="0">
              <a:buNone/>
              <a:defRPr sz="13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0478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78976" y="3833390"/>
            <a:ext cx="4515684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2" y="766679"/>
            <a:ext cx="9164182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863" y="3530053"/>
            <a:ext cx="4494931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863" y="5260078"/>
            <a:ext cx="4494931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78976" y="3530053"/>
            <a:ext cx="4517068" cy="1730025"/>
          </a:xfrm>
        </p:spPr>
        <p:txBody>
          <a:bodyPr anchor="b"/>
          <a:lstStyle>
            <a:lvl1pPr marL="0" indent="0">
              <a:buNone/>
              <a:defRPr sz="2090" b="1"/>
            </a:lvl1pPr>
            <a:lvl2pPr marL="398145" indent="0">
              <a:buNone/>
              <a:defRPr sz="1745" b="1"/>
            </a:lvl2pPr>
            <a:lvl3pPr marL="796925" indent="0">
              <a:buNone/>
              <a:defRPr sz="1570" b="1"/>
            </a:lvl3pPr>
            <a:lvl4pPr marL="1195070" indent="0">
              <a:buNone/>
              <a:defRPr sz="1395" b="1"/>
            </a:lvl4pPr>
            <a:lvl5pPr marL="1593850" indent="0">
              <a:buNone/>
              <a:defRPr sz="1395" b="1"/>
            </a:lvl5pPr>
            <a:lvl6pPr marL="1991995" indent="0">
              <a:buNone/>
              <a:defRPr sz="1395" b="1"/>
            </a:lvl6pPr>
            <a:lvl7pPr marL="2390775" indent="0">
              <a:buNone/>
              <a:defRPr sz="1395" b="1"/>
            </a:lvl7pPr>
            <a:lvl8pPr marL="2788920" indent="0">
              <a:buNone/>
              <a:defRPr sz="1395" b="1"/>
            </a:lvl8pPr>
            <a:lvl9pPr marL="3187700" indent="0">
              <a:buNone/>
              <a:defRPr sz="139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378976" y="5260078"/>
            <a:ext cx="451706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7230529" y="12153097"/>
            <a:ext cx="67551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</a:p>
          <a:p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</a:p>
          <a:p>
            <a:r>
              <a:rPr lang="en-US" altLang="zh-CN" sz="10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>
              <a:defRPr sz="2790"/>
            </a:lvl1pPr>
            <a:lvl2pPr>
              <a:defRPr sz="2440"/>
            </a:lvl2pPr>
            <a:lvl3pPr>
              <a:defRPr sz="2090"/>
            </a:lvl3pPr>
            <a:lvl4pPr>
              <a:defRPr sz="1745"/>
            </a:lvl4pPr>
            <a:lvl5pPr>
              <a:defRPr sz="1745"/>
            </a:lvl5pPr>
            <a:lvl6pPr>
              <a:defRPr sz="1745"/>
            </a:lvl6pPr>
            <a:lvl7pPr>
              <a:defRPr sz="1745"/>
            </a:lvl7pPr>
            <a:lvl8pPr>
              <a:defRPr sz="1745"/>
            </a:lvl8pPr>
            <a:lvl9pPr>
              <a:defRPr sz="17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863" y="960014"/>
            <a:ext cx="3426883" cy="3360050"/>
          </a:xfrm>
        </p:spPr>
        <p:txBody>
          <a:bodyPr anchor="b"/>
          <a:lstStyle>
            <a:lvl1pPr>
              <a:defRPr sz="279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17068" y="2073365"/>
            <a:ext cx="5378976" cy="10233485"/>
          </a:xfrm>
        </p:spPr>
        <p:txBody>
          <a:bodyPr/>
          <a:lstStyle>
            <a:lvl1pPr marL="0" indent="0">
              <a:buNone/>
              <a:defRPr sz="2790"/>
            </a:lvl1pPr>
            <a:lvl2pPr marL="398145" indent="0">
              <a:buNone/>
              <a:defRPr sz="2440"/>
            </a:lvl2pPr>
            <a:lvl3pPr marL="796925" indent="0">
              <a:buNone/>
              <a:defRPr sz="2090"/>
            </a:lvl3pPr>
            <a:lvl4pPr marL="1195070" indent="0">
              <a:buNone/>
              <a:defRPr sz="1745"/>
            </a:lvl4pPr>
            <a:lvl5pPr marL="1593850" indent="0">
              <a:buNone/>
              <a:defRPr sz="1745"/>
            </a:lvl5pPr>
            <a:lvl6pPr marL="1991995" indent="0">
              <a:buNone/>
              <a:defRPr sz="1745"/>
            </a:lvl6pPr>
            <a:lvl7pPr marL="2390775" indent="0">
              <a:buNone/>
              <a:defRPr sz="1745"/>
            </a:lvl7pPr>
            <a:lvl8pPr marL="2788920" indent="0">
              <a:buNone/>
              <a:defRPr sz="1745"/>
            </a:lvl8pPr>
            <a:lvl9pPr marL="3187700" indent="0">
              <a:buNone/>
              <a:defRPr sz="1745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863" y="4320064"/>
            <a:ext cx="3426883" cy="8003453"/>
          </a:xfrm>
        </p:spPr>
        <p:txBody>
          <a:bodyPr/>
          <a:lstStyle>
            <a:lvl1pPr marL="0" indent="0">
              <a:buNone/>
              <a:defRPr sz="1395"/>
            </a:lvl1pPr>
            <a:lvl2pPr marL="398145" indent="0">
              <a:buNone/>
              <a:defRPr sz="1220"/>
            </a:lvl2pPr>
            <a:lvl3pPr marL="796925" indent="0">
              <a:buNone/>
              <a:defRPr sz="1045"/>
            </a:lvl3pPr>
            <a:lvl4pPr marL="1195070" indent="0">
              <a:buNone/>
              <a:defRPr sz="870"/>
            </a:lvl4pPr>
            <a:lvl5pPr marL="1593850" indent="0">
              <a:buNone/>
              <a:defRPr sz="870"/>
            </a:lvl5pPr>
            <a:lvl6pPr marL="1991995" indent="0">
              <a:buNone/>
              <a:defRPr sz="870"/>
            </a:lvl6pPr>
            <a:lvl7pPr marL="2390775" indent="0">
              <a:buNone/>
              <a:defRPr sz="870"/>
            </a:lvl7pPr>
            <a:lvl8pPr marL="2788920" indent="0">
              <a:buNone/>
              <a:defRPr sz="870"/>
            </a:lvl8pPr>
            <a:lvl9pPr marL="3187700" indent="0">
              <a:buNone/>
              <a:defRPr sz="87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43034-5666-4088-908E-90BF970F5519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 l="-52000" r="-5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30478" y="766679"/>
            <a:ext cx="916418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0478" y="3833390"/>
            <a:ext cx="916418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0478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43034-5666-4088-908E-90BF970F5519}" type="datetimeFigureOut">
              <a:rPr lang="zh-CN" altLang="en-US" smtClean="0"/>
              <a:t>2023/4/14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519577" y="13346865"/>
            <a:ext cx="358598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504004" y="13346865"/>
            <a:ext cx="239065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A8925-78AA-4D71-A293-67AA713F8EE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" name="图片 9" descr="图标&#10;&#10;描述已自动生成"/>
          <p:cNvPicPr>
            <a:picLocks noChangeAspect="1"/>
          </p:cNvPicPr>
          <p:nvPr userDrawn="1"/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361" y="160559"/>
            <a:ext cx="458896" cy="458896"/>
          </a:xfrm>
          <a:prstGeom prst="rect">
            <a:avLst/>
          </a:prstGeom>
        </p:spPr>
      </p:pic>
      <p:sp>
        <p:nvSpPr>
          <p:cNvPr id="11" name="文本框 10"/>
          <p:cNvSpPr txBox="1"/>
          <p:nvPr userDrawn="1"/>
        </p:nvSpPr>
        <p:spPr>
          <a:xfrm>
            <a:off x="493745" y="213096"/>
            <a:ext cx="151195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@</a:t>
            </a:r>
            <a:r>
              <a:rPr lang="zh-CN" altLang="en-US" sz="1800">
                <a:solidFill>
                  <a:schemeClr val="bg1"/>
                </a:solidFill>
                <a:effectLst>
                  <a:reflection blurRad="6350" stA="55000" endA="50" endPos="85000" dist="29997" dir="5400000" sy="-100000" algn="bl" rotWithShape="0"/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阿西拜编程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96925" rtl="0" eaLnBrk="1" latinLnBrk="0" hangingPunct="1">
        <a:lnSpc>
          <a:spcPct val="90000"/>
        </a:lnSpc>
        <a:spcBef>
          <a:spcPct val="0"/>
        </a:spcBef>
        <a:buNone/>
        <a:defRPr sz="38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9390" indent="-199390" algn="l" defTabSz="796925" rtl="0" eaLnBrk="1" latinLnBrk="0" hangingPunct="1">
        <a:lnSpc>
          <a:spcPct val="90000"/>
        </a:lnSpc>
        <a:spcBef>
          <a:spcPts val="870"/>
        </a:spcBef>
        <a:buFont typeface="Arial" panose="020B0604020202020204" pitchFamily="34" charset="0"/>
        <a:buChar char="•"/>
        <a:defRPr sz="2440" kern="1200">
          <a:solidFill>
            <a:schemeClr val="tx1"/>
          </a:solidFill>
          <a:latin typeface="+mn-lt"/>
          <a:ea typeface="+mn-ea"/>
          <a:cs typeface="+mn-cs"/>
        </a:defRPr>
      </a:lvl1pPr>
      <a:lvl2pPr marL="59753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2090" kern="1200">
          <a:solidFill>
            <a:schemeClr val="tx1"/>
          </a:solidFill>
          <a:latin typeface="+mn-lt"/>
          <a:ea typeface="+mn-ea"/>
          <a:cs typeface="+mn-cs"/>
        </a:defRPr>
      </a:lvl2pPr>
      <a:lvl3pPr marL="99631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745" kern="1200">
          <a:solidFill>
            <a:schemeClr val="tx1"/>
          </a:solidFill>
          <a:latin typeface="+mn-lt"/>
          <a:ea typeface="+mn-ea"/>
          <a:cs typeface="+mn-cs"/>
        </a:defRPr>
      </a:lvl3pPr>
      <a:lvl4pPr marL="139446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79324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219138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590165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98831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387090" indent="-199390" algn="l" defTabSz="796925" rtl="0" eaLnBrk="1" latinLnBrk="0" hangingPunct="1">
        <a:lnSpc>
          <a:spcPct val="90000"/>
        </a:lnSpc>
        <a:spcBef>
          <a:spcPts val="435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1pPr>
      <a:lvl2pPr marL="39814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19507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5pPr>
      <a:lvl6pPr marL="199199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5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0" algn="l" defTabSz="796925" rtl="0" eaLnBrk="1" latinLnBrk="0" hangingPunct="1">
        <a:defRPr sz="15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5" Type="http://schemas.openxmlformats.org/officeDocument/2006/relationships/image" Target="../media/image15.png"/><Relationship Id="rId4" Type="http://schemas.openxmlformats.org/officeDocument/2006/relationships/customXml" Target="../ink/ink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customXml" Target="../ink/ink19.xml"/><Relationship Id="rId4" Type="http://schemas.openxmlformats.org/officeDocument/2006/relationships/customXml" Target="../ink/ink1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13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customXml" Target="../ink/ink24.xml"/><Relationship Id="rId17" Type="http://schemas.openxmlformats.org/officeDocument/2006/relationships/image" Target="../media/image27.png"/><Relationship Id="rId2" Type="http://schemas.openxmlformats.org/officeDocument/2006/relationships/image" Target="../media/image19.png"/><Relationship Id="rId16" Type="http://schemas.openxmlformats.org/officeDocument/2006/relationships/customXml" Target="../ink/ink2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customXml" Target="../ink/ink23.xml"/><Relationship Id="rId4" Type="http://schemas.openxmlformats.org/officeDocument/2006/relationships/customXml" Target="../ink/ink20.xml"/><Relationship Id="rId9" Type="http://schemas.openxmlformats.org/officeDocument/2006/relationships/image" Target="../media/image23.png"/><Relationship Id="rId14" Type="http://schemas.openxmlformats.org/officeDocument/2006/relationships/customXml" Target="../ink/ink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customXml" Target="../ink/ink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customXml" Target="../ink/ink7.xml"/><Relationship Id="rId12" Type="http://schemas.openxmlformats.org/officeDocument/2006/relationships/image" Target="../media/image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customXml" Target="../ink/ink9.xml"/><Relationship Id="rId5" Type="http://schemas.openxmlformats.org/officeDocument/2006/relationships/customXml" Target="../ink/ink5.xml"/><Relationship Id="rId10" Type="http://schemas.openxmlformats.org/officeDocument/2006/relationships/image" Target="../media/image8.png"/><Relationship Id="rId4" Type="http://schemas.openxmlformats.org/officeDocument/2006/relationships/customXml" Target="../ink/ink4.xml"/><Relationship Id="rId9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5" Type="http://schemas.openxmlformats.org/officeDocument/2006/relationships/customXml" Target="../ink/ink12.xml"/><Relationship Id="rId4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/>
          <a:srcRect l="3265" t="6325" r="4323" b="12927"/>
          <a:stretch>
            <a:fillRect/>
          </a:stretch>
        </p:blipFill>
        <p:spPr>
          <a:xfrm>
            <a:off x="2191043" y="1088639"/>
            <a:ext cx="6429671" cy="180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41524" y="1358360"/>
            <a:ext cx="6170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>
                <a:solidFill>
                  <a:schemeClr val="bg1"/>
                </a:solidFill>
              </a:rPr>
              <a:t>Qt</a:t>
            </a:r>
            <a:r>
              <a:rPr lang="zh-CN" altLang="en-US" sz="4000" b="1">
                <a:solidFill>
                  <a:schemeClr val="bg1"/>
                </a:solidFill>
              </a:rPr>
              <a:t>框架功能概述</a:t>
            </a:r>
            <a:endParaRPr lang="en-US" altLang="zh-CN" sz="4000" b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60" name="组合 1274"/>
          <p:cNvGrpSpPr/>
          <p:nvPr/>
        </p:nvGrpSpPr>
        <p:grpSpPr>
          <a:xfrm>
            <a:off x="2441526" y="3237675"/>
            <a:ext cx="338686" cy="261779"/>
            <a:chOff x="5248276" y="1095375"/>
            <a:chExt cx="727075" cy="561976"/>
          </a:xfrm>
        </p:grpSpPr>
        <p:sp>
          <p:nvSpPr>
            <p:cNvPr id="61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2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3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4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5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6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7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8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9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0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1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2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3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4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5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6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7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8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9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0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1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2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3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4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5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6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7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8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2833453" y="3140572"/>
            <a:ext cx="2994875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40">
                <a:solidFill>
                  <a:schemeClr val="bg1"/>
                </a:solidFill>
                <a:cs typeface="+mn-ea"/>
                <a:sym typeface="+mn-lt"/>
              </a:rPr>
              <a:t>Qt 6 C++ 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开发指南</a:t>
            </a:r>
          </a:p>
        </p:txBody>
      </p:sp>
      <p:grpSp>
        <p:nvGrpSpPr>
          <p:cNvPr id="160" name="组合 1274"/>
          <p:cNvGrpSpPr/>
          <p:nvPr/>
        </p:nvGrpSpPr>
        <p:grpSpPr>
          <a:xfrm>
            <a:off x="6245741" y="3237675"/>
            <a:ext cx="338686" cy="261779"/>
            <a:chOff x="5248276" y="1095375"/>
            <a:chExt cx="727075" cy="561976"/>
          </a:xfrm>
        </p:grpSpPr>
        <p:sp>
          <p:nvSpPr>
            <p:cNvPr id="162" name="Freeform 378"/>
            <p:cNvSpPr/>
            <p:nvPr/>
          </p:nvSpPr>
          <p:spPr bwMode="auto">
            <a:xfrm>
              <a:off x="5367339" y="1268413"/>
              <a:ext cx="39688" cy="144463"/>
            </a:xfrm>
            <a:custGeom>
              <a:avLst/>
              <a:gdLst/>
              <a:ahLst/>
              <a:cxnLst>
                <a:cxn ang="0">
                  <a:pos x="90" y="5"/>
                </a:cxn>
                <a:cxn ang="0">
                  <a:pos x="90" y="5"/>
                </a:cxn>
                <a:cxn ang="0">
                  <a:pos x="89" y="17"/>
                </a:cxn>
                <a:cxn ang="0">
                  <a:pos x="87" y="28"/>
                </a:cxn>
                <a:cxn ang="0">
                  <a:pos x="81" y="49"/>
                </a:cxn>
                <a:cxn ang="0">
                  <a:pos x="64" y="89"/>
                </a:cxn>
                <a:cxn ang="0">
                  <a:pos x="64" y="89"/>
                </a:cxn>
                <a:cxn ang="0">
                  <a:pos x="56" y="113"/>
                </a:cxn>
                <a:cxn ang="0">
                  <a:pos x="49" y="136"/>
                </a:cxn>
                <a:cxn ang="0">
                  <a:pos x="36" y="185"/>
                </a:cxn>
                <a:cxn ang="0">
                  <a:pos x="36" y="185"/>
                </a:cxn>
                <a:cxn ang="0">
                  <a:pos x="31" y="207"/>
                </a:cxn>
                <a:cxn ang="0">
                  <a:pos x="26" y="230"/>
                </a:cxn>
                <a:cxn ang="0">
                  <a:pos x="18" y="277"/>
                </a:cxn>
                <a:cxn ang="0">
                  <a:pos x="18" y="277"/>
                </a:cxn>
                <a:cxn ang="0">
                  <a:pos x="13" y="298"/>
                </a:cxn>
                <a:cxn ang="0">
                  <a:pos x="8" y="318"/>
                </a:cxn>
                <a:cxn ang="0">
                  <a:pos x="2" y="339"/>
                </a:cxn>
                <a:cxn ang="0">
                  <a:pos x="1" y="349"/>
                </a:cxn>
                <a:cxn ang="0">
                  <a:pos x="0" y="360"/>
                </a:cxn>
                <a:cxn ang="0">
                  <a:pos x="0" y="360"/>
                </a:cxn>
                <a:cxn ang="0">
                  <a:pos x="0" y="362"/>
                </a:cxn>
                <a:cxn ang="0">
                  <a:pos x="1" y="364"/>
                </a:cxn>
                <a:cxn ang="0">
                  <a:pos x="2" y="365"/>
                </a:cxn>
                <a:cxn ang="0">
                  <a:pos x="5" y="365"/>
                </a:cxn>
                <a:cxn ang="0">
                  <a:pos x="9" y="364"/>
                </a:cxn>
                <a:cxn ang="0">
                  <a:pos x="10" y="362"/>
                </a:cxn>
                <a:cxn ang="0">
                  <a:pos x="10" y="360"/>
                </a:cxn>
                <a:cxn ang="0">
                  <a:pos x="10" y="360"/>
                </a:cxn>
                <a:cxn ang="0">
                  <a:pos x="13" y="349"/>
                </a:cxn>
                <a:cxn ang="0">
                  <a:pos x="15" y="340"/>
                </a:cxn>
                <a:cxn ang="0">
                  <a:pos x="19" y="331"/>
                </a:cxn>
                <a:cxn ang="0">
                  <a:pos x="22" y="322"/>
                </a:cxn>
                <a:cxn ang="0">
                  <a:pos x="31" y="270"/>
                </a:cxn>
                <a:cxn ang="0">
                  <a:pos x="31" y="270"/>
                </a:cxn>
                <a:cxn ang="0">
                  <a:pos x="39" y="223"/>
                </a:cxn>
                <a:cxn ang="0">
                  <a:pos x="49" y="177"/>
                </a:cxn>
                <a:cxn ang="0">
                  <a:pos x="49" y="177"/>
                </a:cxn>
                <a:cxn ang="0">
                  <a:pos x="64" y="128"/>
                </a:cxn>
                <a:cxn ang="0">
                  <a:pos x="79" y="81"/>
                </a:cxn>
                <a:cxn ang="0">
                  <a:pos x="79" y="81"/>
                </a:cxn>
                <a:cxn ang="0">
                  <a:pos x="93" y="45"/>
                </a:cxn>
                <a:cxn ang="0">
                  <a:pos x="99" y="25"/>
                </a:cxn>
                <a:cxn ang="0">
                  <a:pos x="100" y="16"/>
                </a:cxn>
                <a:cxn ang="0">
                  <a:pos x="102" y="5"/>
                </a:cxn>
                <a:cxn ang="0">
                  <a:pos x="102" y="5"/>
                </a:cxn>
                <a:cxn ang="0">
                  <a:pos x="102" y="4"/>
                </a:cxn>
                <a:cxn ang="0">
                  <a:pos x="100" y="1"/>
                </a:cxn>
                <a:cxn ang="0">
                  <a:pos x="99" y="1"/>
                </a:cxn>
                <a:cxn ang="0">
                  <a:pos x="96" y="0"/>
                </a:cxn>
                <a:cxn ang="0">
                  <a:pos x="93" y="1"/>
                </a:cxn>
                <a:cxn ang="0">
                  <a:pos x="91" y="4"/>
                </a:cxn>
                <a:cxn ang="0">
                  <a:pos x="90" y="5"/>
                </a:cxn>
                <a:cxn ang="0">
                  <a:pos x="90" y="5"/>
                </a:cxn>
              </a:cxnLst>
              <a:rect l="0" t="0" r="r" b="b"/>
              <a:pathLst>
                <a:path w="102" h="365">
                  <a:moveTo>
                    <a:pt x="90" y="5"/>
                  </a:moveTo>
                  <a:lnTo>
                    <a:pt x="90" y="5"/>
                  </a:lnTo>
                  <a:lnTo>
                    <a:pt x="89" y="17"/>
                  </a:lnTo>
                  <a:lnTo>
                    <a:pt x="87" y="28"/>
                  </a:lnTo>
                  <a:lnTo>
                    <a:pt x="81" y="49"/>
                  </a:lnTo>
                  <a:lnTo>
                    <a:pt x="64" y="89"/>
                  </a:lnTo>
                  <a:lnTo>
                    <a:pt x="64" y="89"/>
                  </a:lnTo>
                  <a:lnTo>
                    <a:pt x="56" y="113"/>
                  </a:lnTo>
                  <a:lnTo>
                    <a:pt x="49" y="136"/>
                  </a:lnTo>
                  <a:lnTo>
                    <a:pt x="36" y="185"/>
                  </a:lnTo>
                  <a:lnTo>
                    <a:pt x="36" y="185"/>
                  </a:lnTo>
                  <a:lnTo>
                    <a:pt x="31" y="207"/>
                  </a:lnTo>
                  <a:lnTo>
                    <a:pt x="26" y="230"/>
                  </a:lnTo>
                  <a:lnTo>
                    <a:pt x="18" y="277"/>
                  </a:lnTo>
                  <a:lnTo>
                    <a:pt x="18" y="277"/>
                  </a:lnTo>
                  <a:lnTo>
                    <a:pt x="13" y="298"/>
                  </a:lnTo>
                  <a:lnTo>
                    <a:pt x="8" y="318"/>
                  </a:lnTo>
                  <a:lnTo>
                    <a:pt x="2" y="339"/>
                  </a:lnTo>
                  <a:lnTo>
                    <a:pt x="1" y="349"/>
                  </a:lnTo>
                  <a:lnTo>
                    <a:pt x="0" y="360"/>
                  </a:lnTo>
                  <a:lnTo>
                    <a:pt x="0" y="360"/>
                  </a:lnTo>
                  <a:lnTo>
                    <a:pt x="0" y="362"/>
                  </a:lnTo>
                  <a:lnTo>
                    <a:pt x="1" y="364"/>
                  </a:lnTo>
                  <a:lnTo>
                    <a:pt x="2" y="365"/>
                  </a:lnTo>
                  <a:lnTo>
                    <a:pt x="5" y="365"/>
                  </a:lnTo>
                  <a:lnTo>
                    <a:pt x="9" y="364"/>
                  </a:lnTo>
                  <a:lnTo>
                    <a:pt x="10" y="362"/>
                  </a:lnTo>
                  <a:lnTo>
                    <a:pt x="10" y="360"/>
                  </a:lnTo>
                  <a:lnTo>
                    <a:pt x="10" y="360"/>
                  </a:lnTo>
                  <a:lnTo>
                    <a:pt x="13" y="349"/>
                  </a:lnTo>
                  <a:lnTo>
                    <a:pt x="15" y="340"/>
                  </a:lnTo>
                  <a:lnTo>
                    <a:pt x="19" y="331"/>
                  </a:lnTo>
                  <a:lnTo>
                    <a:pt x="22" y="322"/>
                  </a:lnTo>
                  <a:lnTo>
                    <a:pt x="31" y="270"/>
                  </a:lnTo>
                  <a:lnTo>
                    <a:pt x="31" y="270"/>
                  </a:lnTo>
                  <a:lnTo>
                    <a:pt x="39" y="223"/>
                  </a:lnTo>
                  <a:lnTo>
                    <a:pt x="49" y="177"/>
                  </a:lnTo>
                  <a:lnTo>
                    <a:pt x="49" y="177"/>
                  </a:lnTo>
                  <a:lnTo>
                    <a:pt x="64" y="128"/>
                  </a:lnTo>
                  <a:lnTo>
                    <a:pt x="79" y="81"/>
                  </a:lnTo>
                  <a:lnTo>
                    <a:pt x="79" y="81"/>
                  </a:lnTo>
                  <a:lnTo>
                    <a:pt x="93" y="45"/>
                  </a:lnTo>
                  <a:lnTo>
                    <a:pt x="99" y="25"/>
                  </a:lnTo>
                  <a:lnTo>
                    <a:pt x="100" y="16"/>
                  </a:lnTo>
                  <a:lnTo>
                    <a:pt x="102" y="5"/>
                  </a:lnTo>
                  <a:lnTo>
                    <a:pt x="102" y="5"/>
                  </a:lnTo>
                  <a:lnTo>
                    <a:pt x="102" y="4"/>
                  </a:lnTo>
                  <a:lnTo>
                    <a:pt x="100" y="1"/>
                  </a:lnTo>
                  <a:lnTo>
                    <a:pt x="99" y="1"/>
                  </a:lnTo>
                  <a:lnTo>
                    <a:pt x="96" y="0"/>
                  </a:lnTo>
                  <a:lnTo>
                    <a:pt x="93" y="1"/>
                  </a:lnTo>
                  <a:lnTo>
                    <a:pt x="91" y="4"/>
                  </a:lnTo>
                  <a:lnTo>
                    <a:pt x="90" y="5"/>
                  </a:lnTo>
                  <a:lnTo>
                    <a:pt x="90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3" name="Freeform 379"/>
            <p:cNvSpPr/>
            <p:nvPr/>
          </p:nvSpPr>
          <p:spPr bwMode="auto">
            <a:xfrm>
              <a:off x="5426076" y="1354138"/>
              <a:ext cx="33338" cy="128588"/>
            </a:xfrm>
            <a:custGeom>
              <a:avLst/>
              <a:gdLst/>
              <a:ahLst/>
              <a:cxnLst>
                <a:cxn ang="0">
                  <a:pos x="75" y="3"/>
                </a:cxn>
                <a:cxn ang="0">
                  <a:pos x="75" y="3"/>
                </a:cxn>
                <a:cxn ang="0">
                  <a:pos x="71" y="11"/>
                </a:cxn>
                <a:cxn ang="0">
                  <a:pos x="69" y="20"/>
                </a:cxn>
                <a:cxn ang="0">
                  <a:pos x="63" y="37"/>
                </a:cxn>
                <a:cxn ang="0">
                  <a:pos x="55" y="71"/>
                </a:cxn>
                <a:cxn ang="0">
                  <a:pos x="55" y="71"/>
                </a:cxn>
                <a:cxn ang="0">
                  <a:pos x="49" y="91"/>
                </a:cxn>
                <a:cxn ang="0">
                  <a:pos x="42" y="110"/>
                </a:cxn>
                <a:cxn ang="0">
                  <a:pos x="36" y="130"/>
                </a:cxn>
                <a:cxn ang="0">
                  <a:pos x="32" y="149"/>
                </a:cxn>
                <a:cxn ang="0">
                  <a:pos x="32" y="149"/>
                </a:cxn>
                <a:cxn ang="0">
                  <a:pos x="27" y="196"/>
                </a:cxn>
                <a:cxn ang="0">
                  <a:pos x="23" y="220"/>
                </a:cxn>
                <a:cxn ang="0">
                  <a:pos x="19" y="244"/>
                </a:cxn>
                <a:cxn ang="0">
                  <a:pos x="19" y="244"/>
                </a:cxn>
                <a:cxn ang="0">
                  <a:pos x="15" y="261"/>
                </a:cxn>
                <a:cxn ang="0">
                  <a:pos x="11" y="279"/>
                </a:cxn>
                <a:cxn ang="0">
                  <a:pos x="11" y="279"/>
                </a:cxn>
                <a:cxn ang="0">
                  <a:pos x="8" y="288"/>
                </a:cxn>
                <a:cxn ang="0">
                  <a:pos x="7" y="298"/>
                </a:cxn>
                <a:cxn ang="0">
                  <a:pos x="6" y="309"/>
                </a:cxn>
                <a:cxn ang="0">
                  <a:pos x="3" y="313"/>
                </a:cxn>
                <a:cxn ang="0">
                  <a:pos x="2" y="317"/>
                </a:cxn>
                <a:cxn ang="0">
                  <a:pos x="2" y="317"/>
                </a:cxn>
                <a:cxn ang="0">
                  <a:pos x="0" y="319"/>
                </a:cxn>
                <a:cxn ang="0">
                  <a:pos x="0" y="321"/>
                </a:cxn>
                <a:cxn ang="0">
                  <a:pos x="2" y="323"/>
                </a:cxn>
                <a:cxn ang="0">
                  <a:pos x="3" y="325"/>
                </a:cxn>
                <a:cxn ang="0">
                  <a:pos x="7" y="325"/>
                </a:cxn>
                <a:cxn ang="0">
                  <a:pos x="10" y="325"/>
                </a:cxn>
                <a:cxn ang="0">
                  <a:pos x="11" y="323"/>
                </a:cxn>
                <a:cxn ang="0">
                  <a:pos x="11" y="323"/>
                </a:cxn>
                <a:cxn ang="0">
                  <a:pos x="15" y="317"/>
                </a:cxn>
                <a:cxn ang="0">
                  <a:pos x="18" y="310"/>
                </a:cxn>
                <a:cxn ang="0">
                  <a:pos x="21" y="295"/>
                </a:cxn>
                <a:cxn ang="0">
                  <a:pos x="24" y="279"/>
                </a:cxn>
                <a:cxn ang="0">
                  <a:pos x="27" y="264"/>
                </a:cxn>
                <a:cxn ang="0">
                  <a:pos x="27" y="264"/>
                </a:cxn>
                <a:cxn ang="0">
                  <a:pos x="31" y="245"/>
                </a:cxn>
                <a:cxn ang="0">
                  <a:pos x="33" y="227"/>
                </a:cxn>
                <a:cxn ang="0">
                  <a:pos x="38" y="187"/>
                </a:cxn>
                <a:cxn ang="0">
                  <a:pos x="38" y="187"/>
                </a:cxn>
                <a:cxn ang="0">
                  <a:pos x="42" y="164"/>
                </a:cxn>
                <a:cxn ang="0">
                  <a:pos x="46" y="140"/>
                </a:cxn>
                <a:cxn ang="0">
                  <a:pos x="52" y="117"/>
                </a:cxn>
                <a:cxn ang="0">
                  <a:pos x="59" y="94"/>
                </a:cxn>
                <a:cxn ang="0">
                  <a:pos x="59" y="94"/>
                </a:cxn>
                <a:cxn ang="0">
                  <a:pos x="66" y="72"/>
                </a:cxn>
                <a:cxn ang="0">
                  <a:pos x="71" y="51"/>
                </a:cxn>
                <a:cxn ang="0">
                  <a:pos x="76" y="29"/>
                </a:cxn>
                <a:cxn ang="0">
                  <a:pos x="80" y="19"/>
                </a:cxn>
                <a:cxn ang="0">
                  <a:pos x="86" y="9"/>
                </a:cxn>
                <a:cxn ang="0">
                  <a:pos x="86" y="9"/>
                </a:cxn>
                <a:cxn ang="0">
                  <a:pos x="87" y="7"/>
                </a:cxn>
                <a:cxn ang="0">
                  <a:pos x="86" y="4"/>
                </a:cxn>
                <a:cxn ang="0">
                  <a:pos x="83" y="2"/>
                </a:cxn>
                <a:cxn ang="0">
                  <a:pos x="79" y="0"/>
                </a:cxn>
                <a:cxn ang="0">
                  <a:pos x="78" y="2"/>
                </a:cxn>
                <a:cxn ang="0">
                  <a:pos x="75" y="3"/>
                </a:cxn>
                <a:cxn ang="0">
                  <a:pos x="75" y="3"/>
                </a:cxn>
              </a:cxnLst>
              <a:rect l="0" t="0" r="r" b="b"/>
              <a:pathLst>
                <a:path w="87" h="325">
                  <a:moveTo>
                    <a:pt x="75" y="3"/>
                  </a:moveTo>
                  <a:lnTo>
                    <a:pt x="75" y="3"/>
                  </a:lnTo>
                  <a:lnTo>
                    <a:pt x="71" y="11"/>
                  </a:lnTo>
                  <a:lnTo>
                    <a:pt x="69" y="20"/>
                  </a:lnTo>
                  <a:lnTo>
                    <a:pt x="63" y="37"/>
                  </a:lnTo>
                  <a:lnTo>
                    <a:pt x="55" y="71"/>
                  </a:lnTo>
                  <a:lnTo>
                    <a:pt x="55" y="71"/>
                  </a:lnTo>
                  <a:lnTo>
                    <a:pt x="49" y="91"/>
                  </a:lnTo>
                  <a:lnTo>
                    <a:pt x="42" y="110"/>
                  </a:lnTo>
                  <a:lnTo>
                    <a:pt x="36" y="130"/>
                  </a:lnTo>
                  <a:lnTo>
                    <a:pt x="32" y="149"/>
                  </a:lnTo>
                  <a:lnTo>
                    <a:pt x="32" y="149"/>
                  </a:lnTo>
                  <a:lnTo>
                    <a:pt x="27" y="196"/>
                  </a:lnTo>
                  <a:lnTo>
                    <a:pt x="23" y="220"/>
                  </a:lnTo>
                  <a:lnTo>
                    <a:pt x="19" y="244"/>
                  </a:lnTo>
                  <a:lnTo>
                    <a:pt x="19" y="244"/>
                  </a:lnTo>
                  <a:lnTo>
                    <a:pt x="15" y="261"/>
                  </a:lnTo>
                  <a:lnTo>
                    <a:pt x="11" y="279"/>
                  </a:lnTo>
                  <a:lnTo>
                    <a:pt x="11" y="279"/>
                  </a:lnTo>
                  <a:lnTo>
                    <a:pt x="8" y="288"/>
                  </a:lnTo>
                  <a:lnTo>
                    <a:pt x="7" y="298"/>
                  </a:lnTo>
                  <a:lnTo>
                    <a:pt x="6" y="309"/>
                  </a:lnTo>
                  <a:lnTo>
                    <a:pt x="3" y="313"/>
                  </a:lnTo>
                  <a:lnTo>
                    <a:pt x="2" y="317"/>
                  </a:lnTo>
                  <a:lnTo>
                    <a:pt x="2" y="317"/>
                  </a:lnTo>
                  <a:lnTo>
                    <a:pt x="0" y="319"/>
                  </a:lnTo>
                  <a:lnTo>
                    <a:pt x="0" y="321"/>
                  </a:lnTo>
                  <a:lnTo>
                    <a:pt x="2" y="323"/>
                  </a:lnTo>
                  <a:lnTo>
                    <a:pt x="3" y="325"/>
                  </a:lnTo>
                  <a:lnTo>
                    <a:pt x="7" y="325"/>
                  </a:lnTo>
                  <a:lnTo>
                    <a:pt x="10" y="325"/>
                  </a:lnTo>
                  <a:lnTo>
                    <a:pt x="11" y="323"/>
                  </a:lnTo>
                  <a:lnTo>
                    <a:pt x="11" y="323"/>
                  </a:lnTo>
                  <a:lnTo>
                    <a:pt x="15" y="317"/>
                  </a:lnTo>
                  <a:lnTo>
                    <a:pt x="18" y="310"/>
                  </a:lnTo>
                  <a:lnTo>
                    <a:pt x="21" y="295"/>
                  </a:lnTo>
                  <a:lnTo>
                    <a:pt x="24" y="279"/>
                  </a:lnTo>
                  <a:lnTo>
                    <a:pt x="27" y="264"/>
                  </a:lnTo>
                  <a:lnTo>
                    <a:pt x="27" y="264"/>
                  </a:lnTo>
                  <a:lnTo>
                    <a:pt x="31" y="245"/>
                  </a:lnTo>
                  <a:lnTo>
                    <a:pt x="33" y="227"/>
                  </a:lnTo>
                  <a:lnTo>
                    <a:pt x="38" y="187"/>
                  </a:lnTo>
                  <a:lnTo>
                    <a:pt x="38" y="187"/>
                  </a:lnTo>
                  <a:lnTo>
                    <a:pt x="42" y="164"/>
                  </a:lnTo>
                  <a:lnTo>
                    <a:pt x="46" y="140"/>
                  </a:lnTo>
                  <a:lnTo>
                    <a:pt x="52" y="117"/>
                  </a:lnTo>
                  <a:lnTo>
                    <a:pt x="59" y="94"/>
                  </a:lnTo>
                  <a:lnTo>
                    <a:pt x="59" y="94"/>
                  </a:lnTo>
                  <a:lnTo>
                    <a:pt x="66" y="72"/>
                  </a:lnTo>
                  <a:lnTo>
                    <a:pt x="71" y="51"/>
                  </a:lnTo>
                  <a:lnTo>
                    <a:pt x="76" y="29"/>
                  </a:lnTo>
                  <a:lnTo>
                    <a:pt x="80" y="19"/>
                  </a:lnTo>
                  <a:lnTo>
                    <a:pt x="86" y="9"/>
                  </a:lnTo>
                  <a:lnTo>
                    <a:pt x="86" y="9"/>
                  </a:lnTo>
                  <a:lnTo>
                    <a:pt x="87" y="7"/>
                  </a:lnTo>
                  <a:lnTo>
                    <a:pt x="86" y="4"/>
                  </a:lnTo>
                  <a:lnTo>
                    <a:pt x="83" y="2"/>
                  </a:lnTo>
                  <a:lnTo>
                    <a:pt x="79" y="0"/>
                  </a:lnTo>
                  <a:lnTo>
                    <a:pt x="78" y="2"/>
                  </a:lnTo>
                  <a:lnTo>
                    <a:pt x="75" y="3"/>
                  </a:lnTo>
                  <a:lnTo>
                    <a:pt x="75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4" name="Freeform 380"/>
            <p:cNvSpPr/>
            <p:nvPr/>
          </p:nvSpPr>
          <p:spPr bwMode="auto">
            <a:xfrm>
              <a:off x="5492751" y="1465263"/>
              <a:ext cx="25400" cy="90488"/>
            </a:xfrm>
            <a:custGeom>
              <a:avLst/>
              <a:gdLst/>
              <a:ahLst/>
              <a:cxnLst>
                <a:cxn ang="0">
                  <a:pos x="52" y="3"/>
                </a:cxn>
                <a:cxn ang="0">
                  <a:pos x="52" y="3"/>
                </a:cxn>
                <a:cxn ang="0">
                  <a:pos x="46" y="13"/>
                </a:cxn>
                <a:cxn ang="0">
                  <a:pos x="42" y="24"/>
                </a:cxn>
                <a:cxn ang="0">
                  <a:pos x="34" y="45"/>
                </a:cxn>
                <a:cxn ang="0">
                  <a:pos x="29" y="67"/>
                </a:cxn>
                <a:cxn ang="0">
                  <a:pos x="23" y="90"/>
                </a:cxn>
                <a:cxn ang="0">
                  <a:pos x="23" y="90"/>
                </a:cxn>
                <a:cxn ang="0">
                  <a:pos x="16" y="122"/>
                </a:cxn>
                <a:cxn ang="0">
                  <a:pos x="10" y="154"/>
                </a:cxn>
                <a:cxn ang="0">
                  <a:pos x="0" y="221"/>
                </a:cxn>
                <a:cxn ang="0">
                  <a:pos x="0" y="221"/>
                </a:cxn>
                <a:cxn ang="0">
                  <a:pos x="0" y="224"/>
                </a:cxn>
                <a:cxn ang="0">
                  <a:pos x="1" y="225"/>
                </a:cxn>
                <a:cxn ang="0">
                  <a:pos x="5" y="228"/>
                </a:cxn>
                <a:cxn ang="0">
                  <a:pos x="6" y="228"/>
                </a:cxn>
                <a:cxn ang="0">
                  <a:pos x="9" y="228"/>
                </a:cxn>
                <a:cxn ang="0">
                  <a:pos x="10" y="226"/>
                </a:cxn>
                <a:cxn ang="0">
                  <a:pos x="12" y="224"/>
                </a:cxn>
                <a:cxn ang="0">
                  <a:pos x="12" y="224"/>
                </a:cxn>
                <a:cxn ang="0">
                  <a:pos x="16" y="194"/>
                </a:cxn>
                <a:cxn ang="0">
                  <a:pos x="22" y="164"/>
                </a:cxn>
                <a:cxn ang="0">
                  <a:pos x="27" y="134"/>
                </a:cxn>
                <a:cxn ang="0">
                  <a:pos x="33" y="103"/>
                </a:cxn>
                <a:cxn ang="0">
                  <a:pos x="33" y="103"/>
                </a:cxn>
                <a:cxn ang="0">
                  <a:pos x="36" y="79"/>
                </a:cxn>
                <a:cxn ang="0">
                  <a:pos x="42" y="54"/>
                </a:cxn>
                <a:cxn ang="0">
                  <a:pos x="46" y="42"/>
                </a:cxn>
                <a:cxn ang="0">
                  <a:pos x="51" y="30"/>
                </a:cxn>
                <a:cxn ang="0">
                  <a:pos x="56" y="18"/>
                </a:cxn>
                <a:cxn ang="0">
                  <a:pos x="61" y="8"/>
                </a:cxn>
                <a:cxn ang="0">
                  <a:pos x="61" y="8"/>
                </a:cxn>
                <a:cxn ang="0">
                  <a:pos x="63" y="7"/>
                </a:cxn>
                <a:cxn ang="0">
                  <a:pos x="63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6" y="0"/>
                </a:cxn>
                <a:cxn ang="0">
                  <a:pos x="53" y="1"/>
                </a:cxn>
                <a:cxn ang="0">
                  <a:pos x="52" y="3"/>
                </a:cxn>
                <a:cxn ang="0">
                  <a:pos x="52" y="3"/>
                </a:cxn>
              </a:cxnLst>
              <a:rect l="0" t="0" r="r" b="b"/>
              <a:pathLst>
                <a:path w="63" h="228">
                  <a:moveTo>
                    <a:pt x="52" y="3"/>
                  </a:moveTo>
                  <a:lnTo>
                    <a:pt x="52" y="3"/>
                  </a:lnTo>
                  <a:lnTo>
                    <a:pt x="46" y="13"/>
                  </a:lnTo>
                  <a:lnTo>
                    <a:pt x="42" y="24"/>
                  </a:lnTo>
                  <a:lnTo>
                    <a:pt x="34" y="45"/>
                  </a:lnTo>
                  <a:lnTo>
                    <a:pt x="29" y="67"/>
                  </a:lnTo>
                  <a:lnTo>
                    <a:pt x="23" y="90"/>
                  </a:lnTo>
                  <a:lnTo>
                    <a:pt x="23" y="90"/>
                  </a:lnTo>
                  <a:lnTo>
                    <a:pt x="16" y="122"/>
                  </a:lnTo>
                  <a:lnTo>
                    <a:pt x="10" y="154"/>
                  </a:lnTo>
                  <a:lnTo>
                    <a:pt x="0" y="221"/>
                  </a:lnTo>
                  <a:lnTo>
                    <a:pt x="0" y="221"/>
                  </a:lnTo>
                  <a:lnTo>
                    <a:pt x="0" y="224"/>
                  </a:lnTo>
                  <a:lnTo>
                    <a:pt x="1" y="225"/>
                  </a:lnTo>
                  <a:lnTo>
                    <a:pt x="5" y="228"/>
                  </a:lnTo>
                  <a:lnTo>
                    <a:pt x="6" y="228"/>
                  </a:lnTo>
                  <a:lnTo>
                    <a:pt x="9" y="228"/>
                  </a:lnTo>
                  <a:lnTo>
                    <a:pt x="10" y="226"/>
                  </a:lnTo>
                  <a:lnTo>
                    <a:pt x="12" y="224"/>
                  </a:lnTo>
                  <a:lnTo>
                    <a:pt x="12" y="224"/>
                  </a:lnTo>
                  <a:lnTo>
                    <a:pt x="16" y="194"/>
                  </a:lnTo>
                  <a:lnTo>
                    <a:pt x="22" y="164"/>
                  </a:lnTo>
                  <a:lnTo>
                    <a:pt x="27" y="134"/>
                  </a:lnTo>
                  <a:lnTo>
                    <a:pt x="33" y="103"/>
                  </a:lnTo>
                  <a:lnTo>
                    <a:pt x="33" y="103"/>
                  </a:lnTo>
                  <a:lnTo>
                    <a:pt x="36" y="79"/>
                  </a:lnTo>
                  <a:lnTo>
                    <a:pt x="42" y="54"/>
                  </a:lnTo>
                  <a:lnTo>
                    <a:pt x="46" y="42"/>
                  </a:lnTo>
                  <a:lnTo>
                    <a:pt x="51" y="30"/>
                  </a:lnTo>
                  <a:lnTo>
                    <a:pt x="56" y="18"/>
                  </a:lnTo>
                  <a:lnTo>
                    <a:pt x="61" y="8"/>
                  </a:lnTo>
                  <a:lnTo>
                    <a:pt x="61" y="8"/>
                  </a:lnTo>
                  <a:lnTo>
                    <a:pt x="63" y="7"/>
                  </a:lnTo>
                  <a:lnTo>
                    <a:pt x="63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6" y="0"/>
                  </a:lnTo>
                  <a:lnTo>
                    <a:pt x="53" y="1"/>
                  </a:lnTo>
                  <a:lnTo>
                    <a:pt x="52" y="3"/>
                  </a:lnTo>
                  <a:lnTo>
                    <a:pt x="52" y="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5" name="Freeform 381"/>
            <p:cNvSpPr/>
            <p:nvPr/>
          </p:nvSpPr>
          <p:spPr bwMode="auto">
            <a:xfrm>
              <a:off x="5516564" y="1489076"/>
              <a:ext cx="17463" cy="76200"/>
            </a:xfrm>
            <a:custGeom>
              <a:avLst/>
              <a:gdLst/>
              <a:ahLst/>
              <a:cxnLst>
                <a:cxn ang="0">
                  <a:pos x="34" y="4"/>
                </a:cxn>
                <a:cxn ang="0">
                  <a:pos x="34" y="4"/>
                </a:cxn>
                <a:cxn ang="0">
                  <a:pos x="21" y="48"/>
                </a:cxn>
                <a:cxn ang="0">
                  <a:pos x="11" y="94"/>
                </a:cxn>
                <a:cxn ang="0">
                  <a:pos x="7" y="117"/>
                </a:cxn>
                <a:cxn ang="0">
                  <a:pos x="3" y="141"/>
                </a:cxn>
                <a:cxn ang="0">
                  <a:pos x="0" y="163"/>
                </a:cxn>
                <a:cxn ang="0">
                  <a:pos x="0" y="188"/>
                </a:cxn>
                <a:cxn ang="0">
                  <a:pos x="0" y="188"/>
                </a:cxn>
                <a:cxn ang="0">
                  <a:pos x="0" y="189"/>
                </a:cxn>
                <a:cxn ang="0">
                  <a:pos x="2" y="192"/>
                </a:cxn>
                <a:cxn ang="0">
                  <a:pos x="6" y="193"/>
                </a:cxn>
                <a:cxn ang="0">
                  <a:pos x="10" y="192"/>
                </a:cxn>
                <a:cxn ang="0">
                  <a:pos x="11" y="189"/>
                </a:cxn>
                <a:cxn ang="0">
                  <a:pos x="11" y="188"/>
                </a:cxn>
                <a:cxn ang="0">
                  <a:pos x="11" y="188"/>
                </a:cxn>
                <a:cxn ang="0">
                  <a:pos x="12" y="164"/>
                </a:cxn>
                <a:cxn ang="0">
                  <a:pos x="15" y="141"/>
                </a:cxn>
                <a:cxn ang="0">
                  <a:pos x="17" y="119"/>
                </a:cxn>
                <a:cxn ang="0">
                  <a:pos x="23" y="95"/>
                </a:cxn>
                <a:cxn ang="0">
                  <a:pos x="33" y="51"/>
                </a:cxn>
                <a:cxn ang="0">
                  <a:pos x="45" y="6"/>
                </a:cxn>
                <a:cxn ang="0">
                  <a:pos x="45" y="6"/>
                </a:cxn>
                <a:cxn ang="0">
                  <a:pos x="46" y="4"/>
                </a:cxn>
                <a:cxn ang="0">
                  <a:pos x="45" y="2"/>
                </a:cxn>
                <a:cxn ang="0">
                  <a:pos x="41" y="0"/>
                </a:cxn>
                <a:cxn ang="0">
                  <a:pos x="37" y="0"/>
                </a:cxn>
                <a:cxn ang="0">
                  <a:pos x="36" y="1"/>
                </a:cxn>
                <a:cxn ang="0">
                  <a:pos x="34" y="4"/>
                </a:cxn>
                <a:cxn ang="0">
                  <a:pos x="34" y="4"/>
                </a:cxn>
              </a:cxnLst>
              <a:rect l="0" t="0" r="r" b="b"/>
              <a:pathLst>
                <a:path w="46" h="193">
                  <a:moveTo>
                    <a:pt x="34" y="4"/>
                  </a:moveTo>
                  <a:lnTo>
                    <a:pt x="34" y="4"/>
                  </a:lnTo>
                  <a:lnTo>
                    <a:pt x="21" y="48"/>
                  </a:lnTo>
                  <a:lnTo>
                    <a:pt x="11" y="94"/>
                  </a:lnTo>
                  <a:lnTo>
                    <a:pt x="7" y="117"/>
                  </a:lnTo>
                  <a:lnTo>
                    <a:pt x="3" y="141"/>
                  </a:lnTo>
                  <a:lnTo>
                    <a:pt x="0" y="163"/>
                  </a:lnTo>
                  <a:lnTo>
                    <a:pt x="0" y="188"/>
                  </a:lnTo>
                  <a:lnTo>
                    <a:pt x="0" y="188"/>
                  </a:lnTo>
                  <a:lnTo>
                    <a:pt x="0" y="189"/>
                  </a:lnTo>
                  <a:lnTo>
                    <a:pt x="2" y="192"/>
                  </a:lnTo>
                  <a:lnTo>
                    <a:pt x="6" y="193"/>
                  </a:lnTo>
                  <a:lnTo>
                    <a:pt x="10" y="192"/>
                  </a:lnTo>
                  <a:lnTo>
                    <a:pt x="11" y="189"/>
                  </a:lnTo>
                  <a:lnTo>
                    <a:pt x="11" y="188"/>
                  </a:lnTo>
                  <a:lnTo>
                    <a:pt x="11" y="188"/>
                  </a:lnTo>
                  <a:lnTo>
                    <a:pt x="12" y="164"/>
                  </a:lnTo>
                  <a:lnTo>
                    <a:pt x="15" y="141"/>
                  </a:lnTo>
                  <a:lnTo>
                    <a:pt x="17" y="119"/>
                  </a:lnTo>
                  <a:lnTo>
                    <a:pt x="23" y="95"/>
                  </a:lnTo>
                  <a:lnTo>
                    <a:pt x="33" y="51"/>
                  </a:lnTo>
                  <a:lnTo>
                    <a:pt x="45" y="6"/>
                  </a:lnTo>
                  <a:lnTo>
                    <a:pt x="45" y="6"/>
                  </a:lnTo>
                  <a:lnTo>
                    <a:pt x="46" y="4"/>
                  </a:lnTo>
                  <a:lnTo>
                    <a:pt x="45" y="2"/>
                  </a:lnTo>
                  <a:lnTo>
                    <a:pt x="41" y="0"/>
                  </a:lnTo>
                  <a:lnTo>
                    <a:pt x="37" y="0"/>
                  </a:lnTo>
                  <a:lnTo>
                    <a:pt x="36" y="1"/>
                  </a:lnTo>
                  <a:lnTo>
                    <a:pt x="34" y="4"/>
                  </a:lnTo>
                  <a:lnTo>
                    <a:pt x="34" y="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6" name="Freeform 382"/>
            <p:cNvSpPr/>
            <p:nvPr/>
          </p:nvSpPr>
          <p:spPr bwMode="auto">
            <a:xfrm>
              <a:off x="5478464" y="1268413"/>
              <a:ext cx="228600" cy="104775"/>
            </a:xfrm>
            <a:custGeom>
              <a:avLst/>
              <a:gdLst/>
              <a:ahLst/>
              <a:cxnLst>
                <a:cxn ang="0">
                  <a:pos x="569" y="0"/>
                </a:cxn>
                <a:cxn ang="0">
                  <a:pos x="540" y="9"/>
                </a:cxn>
                <a:cxn ang="0">
                  <a:pos x="512" y="22"/>
                </a:cxn>
                <a:cxn ang="0">
                  <a:pos x="460" y="51"/>
                </a:cxn>
                <a:cxn ang="0">
                  <a:pos x="418" y="72"/>
                </a:cxn>
                <a:cxn ang="0">
                  <a:pos x="333" y="107"/>
                </a:cxn>
                <a:cxn ang="0">
                  <a:pos x="290" y="123"/>
                </a:cxn>
                <a:cxn ang="0">
                  <a:pos x="217" y="151"/>
                </a:cxn>
                <a:cxn ang="0">
                  <a:pos x="145" y="183"/>
                </a:cxn>
                <a:cxn ang="0">
                  <a:pos x="109" y="200"/>
                </a:cxn>
                <a:cxn ang="0">
                  <a:pos x="74" y="217"/>
                </a:cxn>
                <a:cxn ang="0">
                  <a:pos x="22" y="246"/>
                </a:cxn>
                <a:cxn ang="0">
                  <a:pos x="4" y="251"/>
                </a:cxn>
                <a:cxn ang="0">
                  <a:pos x="1" y="253"/>
                </a:cxn>
                <a:cxn ang="0">
                  <a:pos x="0" y="258"/>
                </a:cxn>
                <a:cxn ang="0">
                  <a:pos x="4" y="263"/>
                </a:cxn>
                <a:cxn ang="0">
                  <a:pos x="6" y="263"/>
                </a:cxn>
                <a:cxn ang="0">
                  <a:pos x="36" y="253"/>
                </a:cxn>
                <a:cxn ang="0">
                  <a:pos x="64" y="237"/>
                </a:cxn>
                <a:cxn ang="0">
                  <a:pos x="81" y="228"/>
                </a:cxn>
                <a:cxn ang="0">
                  <a:pos x="132" y="202"/>
                </a:cxn>
                <a:cxn ang="0">
                  <a:pos x="171" y="183"/>
                </a:cxn>
                <a:cxn ang="0">
                  <a:pos x="252" y="149"/>
                </a:cxn>
                <a:cxn ang="0">
                  <a:pos x="294" y="135"/>
                </a:cxn>
                <a:cxn ang="0">
                  <a:pos x="370" y="105"/>
                </a:cxn>
                <a:cxn ang="0">
                  <a:pos x="446" y="71"/>
                </a:cxn>
                <a:cxn ang="0">
                  <a:pos x="482" y="54"/>
                </a:cxn>
                <a:cxn ang="0">
                  <a:pos x="519" y="34"/>
                </a:cxn>
                <a:cxn ang="0">
                  <a:pos x="532" y="28"/>
                </a:cxn>
                <a:cxn ang="0">
                  <a:pos x="558" y="16"/>
                </a:cxn>
                <a:cxn ang="0">
                  <a:pos x="571" y="12"/>
                </a:cxn>
                <a:cxn ang="0">
                  <a:pos x="575" y="9"/>
                </a:cxn>
                <a:cxn ang="0">
                  <a:pos x="573" y="1"/>
                </a:cxn>
                <a:cxn ang="0">
                  <a:pos x="569" y="0"/>
                </a:cxn>
              </a:cxnLst>
              <a:rect l="0" t="0" r="r" b="b"/>
              <a:pathLst>
                <a:path w="575" h="263">
                  <a:moveTo>
                    <a:pt x="569" y="0"/>
                  </a:moveTo>
                  <a:lnTo>
                    <a:pt x="569" y="0"/>
                  </a:lnTo>
                  <a:lnTo>
                    <a:pt x="554" y="4"/>
                  </a:lnTo>
                  <a:lnTo>
                    <a:pt x="540" y="9"/>
                  </a:lnTo>
                  <a:lnTo>
                    <a:pt x="527" y="16"/>
                  </a:lnTo>
                  <a:lnTo>
                    <a:pt x="512" y="22"/>
                  </a:lnTo>
                  <a:lnTo>
                    <a:pt x="486" y="38"/>
                  </a:lnTo>
                  <a:lnTo>
                    <a:pt x="460" y="51"/>
                  </a:lnTo>
                  <a:lnTo>
                    <a:pt x="460" y="51"/>
                  </a:lnTo>
                  <a:lnTo>
                    <a:pt x="418" y="72"/>
                  </a:lnTo>
                  <a:lnTo>
                    <a:pt x="376" y="90"/>
                  </a:lnTo>
                  <a:lnTo>
                    <a:pt x="333" y="107"/>
                  </a:lnTo>
                  <a:lnTo>
                    <a:pt x="290" y="123"/>
                  </a:lnTo>
                  <a:lnTo>
                    <a:pt x="290" y="123"/>
                  </a:lnTo>
                  <a:lnTo>
                    <a:pt x="253" y="138"/>
                  </a:lnTo>
                  <a:lnTo>
                    <a:pt x="217" y="151"/>
                  </a:lnTo>
                  <a:lnTo>
                    <a:pt x="180" y="166"/>
                  </a:lnTo>
                  <a:lnTo>
                    <a:pt x="145" y="183"/>
                  </a:lnTo>
                  <a:lnTo>
                    <a:pt x="145" y="183"/>
                  </a:lnTo>
                  <a:lnTo>
                    <a:pt x="109" y="200"/>
                  </a:lnTo>
                  <a:lnTo>
                    <a:pt x="74" y="217"/>
                  </a:lnTo>
                  <a:lnTo>
                    <a:pt x="74" y="217"/>
                  </a:lnTo>
                  <a:lnTo>
                    <a:pt x="40" y="237"/>
                  </a:lnTo>
                  <a:lnTo>
                    <a:pt x="22" y="246"/>
                  </a:lnTo>
                  <a:lnTo>
                    <a:pt x="13" y="249"/>
                  </a:lnTo>
                  <a:lnTo>
                    <a:pt x="4" y="251"/>
                  </a:lnTo>
                  <a:lnTo>
                    <a:pt x="4" y="251"/>
                  </a:lnTo>
                  <a:lnTo>
                    <a:pt x="1" y="253"/>
                  </a:lnTo>
                  <a:lnTo>
                    <a:pt x="0" y="254"/>
                  </a:lnTo>
                  <a:lnTo>
                    <a:pt x="0" y="258"/>
                  </a:lnTo>
                  <a:lnTo>
                    <a:pt x="2" y="262"/>
                  </a:lnTo>
                  <a:lnTo>
                    <a:pt x="4" y="263"/>
                  </a:lnTo>
                  <a:lnTo>
                    <a:pt x="6" y="263"/>
                  </a:lnTo>
                  <a:lnTo>
                    <a:pt x="6" y="263"/>
                  </a:lnTo>
                  <a:lnTo>
                    <a:pt x="22" y="258"/>
                  </a:lnTo>
                  <a:lnTo>
                    <a:pt x="36" y="253"/>
                  </a:lnTo>
                  <a:lnTo>
                    <a:pt x="51" y="245"/>
                  </a:lnTo>
                  <a:lnTo>
                    <a:pt x="64" y="237"/>
                  </a:lnTo>
                  <a:lnTo>
                    <a:pt x="64" y="237"/>
                  </a:lnTo>
                  <a:lnTo>
                    <a:pt x="81" y="228"/>
                  </a:lnTo>
                  <a:lnTo>
                    <a:pt x="98" y="219"/>
                  </a:lnTo>
                  <a:lnTo>
                    <a:pt x="132" y="202"/>
                  </a:lnTo>
                  <a:lnTo>
                    <a:pt x="132" y="202"/>
                  </a:lnTo>
                  <a:lnTo>
                    <a:pt x="171" y="183"/>
                  </a:lnTo>
                  <a:lnTo>
                    <a:pt x="212" y="165"/>
                  </a:lnTo>
                  <a:lnTo>
                    <a:pt x="252" y="149"/>
                  </a:lnTo>
                  <a:lnTo>
                    <a:pt x="294" y="135"/>
                  </a:lnTo>
                  <a:lnTo>
                    <a:pt x="294" y="135"/>
                  </a:lnTo>
                  <a:lnTo>
                    <a:pt x="332" y="121"/>
                  </a:lnTo>
                  <a:lnTo>
                    <a:pt x="370" y="105"/>
                  </a:lnTo>
                  <a:lnTo>
                    <a:pt x="408" y="88"/>
                  </a:lnTo>
                  <a:lnTo>
                    <a:pt x="446" y="71"/>
                  </a:lnTo>
                  <a:lnTo>
                    <a:pt x="446" y="71"/>
                  </a:lnTo>
                  <a:lnTo>
                    <a:pt x="482" y="54"/>
                  </a:lnTo>
                  <a:lnTo>
                    <a:pt x="501" y="45"/>
                  </a:lnTo>
                  <a:lnTo>
                    <a:pt x="519" y="34"/>
                  </a:lnTo>
                  <a:lnTo>
                    <a:pt x="519" y="34"/>
                  </a:lnTo>
                  <a:lnTo>
                    <a:pt x="532" y="28"/>
                  </a:lnTo>
                  <a:lnTo>
                    <a:pt x="544" y="21"/>
                  </a:lnTo>
                  <a:lnTo>
                    <a:pt x="558" y="16"/>
                  </a:lnTo>
                  <a:lnTo>
                    <a:pt x="571" y="12"/>
                  </a:lnTo>
                  <a:lnTo>
                    <a:pt x="571" y="12"/>
                  </a:lnTo>
                  <a:lnTo>
                    <a:pt x="574" y="11"/>
                  </a:lnTo>
                  <a:lnTo>
                    <a:pt x="575" y="9"/>
                  </a:lnTo>
                  <a:lnTo>
                    <a:pt x="575" y="5"/>
                  </a:lnTo>
                  <a:lnTo>
                    <a:pt x="573" y="1"/>
                  </a:lnTo>
                  <a:lnTo>
                    <a:pt x="571" y="0"/>
                  </a:lnTo>
                  <a:lnTo>
                    <a:pt x="569" y="0"/>
                  </a:lnTo>
                  <a:lnTo>
                    <a:pt x="5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7" name="Freeform 383"/>
            <p:cNvSpPr/>
            <p:nvPr/>
          </p:nvSpPr>
          <p:spPr bwMode="auto">
            <a:xfrm>
              <a:off x="5513389" y="1352551"/>
              <a:ext cx="195263" cy="92075"/>
            </a:xfrm>
            <a:custGeom>
              <a:avLst/>
              <a:gdLst/>
              <a:ahLst/>
              <a:cxnLst>
                <a:cxn ang="0">
                  <a:pos x="484" y="0"/>
                </a:cxn>
                <a:cxn ang="0">
                  <a:pos x="484" y="0"/>
                </a:cxn>
                <a:cxn ang="0">
                  <a:pos x="452" y="11"/>
                </a:cxn>
                <a:cxn ang="0">
                  <a:pos x="422" y="24"/>
                </a:cxn>
                <a:cxn ang="0">
                  <a:pos x="392" y="38"/>
                </a:cxn>
                <a:cxn ang="0">
                  <a:pos x="361" y="51"/>
                </a:cxn>
                <a:cxn ang="0">
                  <a:pos x="361" y="51"/>
                </a:cxn>
                <a:cxn ang="0">
                  <a:pos x="299" y="77"/>
                </a:cxn>
                <a:cxn ang="0">
                  <a:pos x="239" y="103"/>
                </a:cxn>
                <a:cxn ang="0">
                  <a:pos x="239" y="103"/>
                </a:cxn>
                <a:cxn ang="0">
                  <a:pos x="179" y="130"/>
                </a:cxn>
                <a:cxn ang="0">
                  <a:pos x="119" y="157"/>
                </a:cxn>
                <a:cxn ang="0">
                  <a:pos x="119" y="157"/>
                </a:cxn>
                <a:cxn ang="0">
                  <a:pos x="90" y="171"/>
                </a:cxn>
                <a:cxn ang="0">
                  <a:pos x="61" y="190"/>
                </a:cxn>
                <a:cxn ang="0">
                  <a:pos x="33" y="207"/>
                </a:cxn>
                <a:cxn ang="0">
                  <a:pos x="4" y="222"/>
                </a:cxn>
                <a:cxn ang="0">
                  <a:pos x="4" y="222"/>
                </a:cxn>
                <a:cxn ang="0">
                  <a:pos x="1" y="225"/>
                </a:cxn>
                <a:cxn ang="0">
                  <a:pos x="0" y="226"/>
                </a:cxn>
                <a:cxn ang="0">
                  <a:pos x="1" y="230"/>
                </a:cxn>
                <a:cxn ang="0">
                  <a:pos x="4" y="233"/>
                </a:cxn>
                <a:cxn ang="0">
                  <a:pos x="6" y="233"/>
                </a:cxn>
                <a:cxn ang="0">
                  <a:pos x="9" y="233"/>
                </a:cxn>
                <a:cxn ang="0">
                  <a:pos x="9" y="233"/>
                </a:cxn>
                <a:cxn ang="0">
                  <a:pos x="36" y="218"/>
                </a:cxn>
                <a:cxn ang="0">
                  <a:pos x="64" y="203"/>
                </a:cxn>
                <a:cxn ang="0">
                  <a:pos x="91" y="187"/>
                </a:cxn>
                <a:cxn ang="0">
                  <a:pos x="118" y="170"/>
                </a:cxn>
                <a:cxn ang="0">
                  <a:pos x="118" y="170"/>
                </a:cxn>
                <a:cxn ang="0">
                  <a:pos x="131" y="162"/>
                </a:cxn>
                <a:cxn ang="0">
                  <a:pos x="146" y="157"/>
                </a:cxn>
                <a:cxn ang="0">
                  <a:pos x="161" y="152"/>
                </a:cxn>
                <a:cxn ang="0">
                  <a:pos x="175" y="145"/>
                </a:cxn>
                <a:cxn ang="0">
                  <a:pos x="175" y="145"/>
                </a:cxn>
                <a:cxn ang="0">
                  <a:pos x="235" y="118"/>
                </a:cxn>
                <a:cxn ang="0">
                  <a:pos x="235" y="118"/>
                </a:cxn>
                <a:cxn ang="0">
                  <a:pos x="299" y="89"/>
                </a:cxn>
                <a:cxn ang="0">
                  <a:pos x="365" y="62"/>
                </a:cxn>
                <a:cxn ang="0">
                  <a:pos x="365" y="62"/>
                </a:cxn>
                <a:cxn ang="0">
                  <a:pos x="396" y="48"/>
                </a:cxn>
                <a:cxn ang="0">
                  <a:pos x="412" y="42"/>
                </a:cxn>
                <a:cxn ang="0">
                  <a:pos x="428" y="37"/>
                </a:cxn>
                <a:cxn ang="0">
                  <a:pos x="428" y="37"/>
                </a:cxn>
                <a:cxn ang="0">
                  <a:pos x="442" y="31"/>
                </a:cxn>
                <a:cxn ang="0">
                  <a:pos x="458" y="24"/>
                </a:cxn>
                <a:cxn ang="0">
                  <a:pos x="472" y="17"/>
                </a:cxn>
                <a:cxn ang="0">
                  <a:pos x="488" y="11"/>
                </a:cxn>
                <a:cxn ang="0">
                  <a:pos x="488" y="11"/>
                </a:cxn>
                <a:cxn ang="0">
                  <a:pos x="489" y="9"/>
                </a:cxn>
                <a:cxn ang="0">
                  <a:pos x="490" y="8"/>
                </a:cxn>
                <a:cxn ang="0">
                  <a:pos x="490" y="4"/>
                </a:cxn>
                <a:cxn ang="0">
                  <a:pos x="489" y="0"/>
                </a:cxn>
                <a:cxn ang="0">
                  <a:pos x="486" y="0"/>
                </a:cxn>
                <a:cxn ang="0">
                  <a:pos x="484" y="0"/>
                </a:cxn>
                <a:cxn ang="0">
                  <a:pos x="484" y="0"/>
                </a:cxn>
              </a:cxnLst>
              <a:rect l="0" t="0" r="r" b="b"/>
              <a:pathLst>
                <a:path w="490" h="233">
                  <a:moveTo>
                    <a:pt x="484" y="0"/>
                  </a:moveTo>
                  <a:lnTo>
                    <a:pt x="484" y="0"/>
                  </a:lnTo>
                  <a:lnTo>
                    <a:pt x="452" y="11"/>
                  </a:lnTo>
                  <a:lnTo>
                    <a:pt x="422" y="24"/>
                  </a:lnTo>
                  <a:lnTo>
                    <a:pt x="392" y="38"/>
                  </a:lnTo>
                  <a:lnTo>
                    <a:pt x="361" y="51"/>
                  </a:lnTo>
                  <a:lnTo>
                    <a:pt x="361" y="51"/>
                  </a:lnTo>
                  <a:lnTo>
                    <a:pt x="299" y="77"/>
                  </a:lnTo>
                  <a:lnTo>
                    <a:pt x="239" y="103"/>
                  </a:lnTo>
                  <a:lnTo>
                    <a:pt x="239" y="103"/>
                  </a:lnTo>
                  <a:lnTo>
                    <a:pt x="179" y="130"/>
                  </a:lnTo>
                  <a:lnTo>
                    <a:pt x="119" y="157"/>
                  </a:lnTo>
                  <a:lnTo>
                    <a:pt x="119" y="157"/>
                  </a:lnTo>
                  <a:lnTo>
                    <a:pt x="90" y="171"/>
                  </a:lnTo>
                  <a:lnTo>
                    <a:pt x="61" y="190"/>
                  </a:lnTo>
                  <a:lnTo>
                    <a:pt x="33" y="207"/>
                  </a:lnTo>
                  <a:lnTo>
                    <a:pt x="4" y="222"/>
                  </a:lnTo>
                  <a:lnTo>
                    <a:pt x="4" y="222"/>
                  </a:lnTo>
                  <a:lnTo>
                    <a:pt x="1" y="225"/>
                  </a:lnTo>
                  <a:lnTo>
                    <a:pt x="0" y="226"/>
                  </a:lnTo>
                  <a:lnTo>
                    <a:pt x="1" y="230"/>
                  </a:lnTo>
                  <a:lnTo>
                    <a:pt x="4" y="233"/>
                  </a:lnTo>
                  <a:lnTo>
                    <a:pt x="6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6" y="218"/>
                  </a:lnTo>
                  <a:lnTo>
                    <a:pt x="64" y="203"/>
                  </a:lnTo>
                  <a:lnTo>
                    <a:pt x="91" y="187"/>
                  </a:lnTo>
                  <a:lnTo>
                    <a:pt x="118" y="170"/>
                  </a:lnTo>
                  <a:lnTo>
                    <a:pt x="118" y="170"/>
                  </a:lnTo>
                  <a:lnTo>
                    <a:pt x="131" y="162"/>
                  </a:lnTo>
                  <a:lnTo>
                    <a:pt x="146" y="157"/>
                  </a:lnTo>
                  <a:lnTo>
                    <a:pt x="161" y="152"/>
                  </a:lnTo>
                  <a:lnTo>
                    <a:pt x="175" y="145"/>
                  </a:lnTo>
                  <a:lnTo>
                    <a:pt x="175" y="145"/>
                  </a:lnTo>
                  <a:lnTo>
                    <a:pt x="235" y="118"/>
                  </a:lnTo>
                  <a:lnTo>
                    <a:pt x="235" y="118"/>
                  </a:lnTo>
                  <a:lnTo>
                    <a:pt x="299" y="89"/>
                  </a:lnTo>
                  <a:lnTo>
                    <a:pt x="365" y="62"/>
                  </a:lnTo>
                  <a:lnTo>
                    <a:pt x="365" y="62"/>
                  </a:lnTo>
                  <a:lnTo>
                    <a:pt x="396" y="48"/>
                  </a:lnTo>
                  <a:lnTo>
                    <a:pt x="412" y="42"/>
                  </a:lnTo>
                  <a:lnTo>
                    <a:pt x="428" y="37"/>
                  </a:lnTo>
                  <a:lnTo>
                    <a:pt x="428" y="37"/>
                  </a:lnTo>
                  <a:lnTo>
                    <a:pt x="442" y="31"/>
                  </a:lnTo>
                  <a:lnTo>
                    <a:pt x="458" y="24"/>
                  </a:lnTo>
                  <a:lnTo>
                    <a:pt x="472" y="17"/>
                  </a:lnTo>
                  <a:lnTo>
                    <a:pt x="488" y="11"/>
                  </a:lnTo>
                  <a:lnTo>
                    <a:pt x="488" y="11"/>
                  </a:lnTo>
                  <a:lnTo>
                    <a:pt x="489" y="9"/>
                  </a:lnTo>
                  <a:lnTo>
                    <a:pt x="490" y="8"/>
                  </a:lnTo>
                  <a:lnTo>
                    <a:pt x="490" y="4"/>
                  </a:lnTo>
                  <a:lnTo>
                    <a:pt x="489" y="0"/>
                  </a:lnTo>
                  <a:lnTo>
                    <a:pt x="486" y="0"/>
                  </a:lnTo>
                  <a:lnTo>
                    <a:pt x="484" y="0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8" name="Freeform 384"/>
            <p:cNvSpPr/>
            <p:nvPr/>
          </p:nvSpPr>
          <p:spPr bwMode="auto">
            <a:xfrm>
              <a:off x="5568951" y="1484313"/>
              <a:ext cx="117475" cy="55563"/>
            </a:xfrm>
            <a:custGeom>
              <a:avLst/>
              <a:gdLst/>
              <a:ahLst/>
              <a:cxnLst>
                <a:cxn ang="0">
                  <a:pos x="291" y="0"/>
                </a:cxn>
                <a:cxn ang="0">
                  <a:pos x="291" y="0"/>
                </a:cxn>
                <a:cxn ang="0">
                  <a:pos x="283" y="1"/>
                </a:cxn>
                <a:cxn ang="0">
                  <a:pos x="276" y="4"/>
                </a:cxn>
                <a:cxn ang="0">
                  <a:pos x="263" y="12"/>
                </a:cxn>
                <a:cxn ang="0">
                  <a:pos x="238" y="27"/>
                </a:cxn>
                <a:cxn ang="0">
                  <a:pos x="238" y="27"/>
                </a:cxn>
                <a:cxn ang="0">
                  <a:pos x="217" y="38"/>
                </a:cxn>
                <a:cxn ang="0">
                  <a:pos x="195" y="47"/>
                </a:cxn>
                <a:cxn ang="0">
                  <a:pos x="151" y="64"/>
                </a:cxn>
                <a:cxn ang="0">
                  <a:pos x="151" y="64"/>
                </a:cxn>
                <a:cxn ang="0">
                  <a:pos x="119" y="78"/>
                </a:cxn>
                <a:cxn ang="0">
                  <a:pos x="87" y="93"/>
                </a:cxn>
                <a:cxn ang="0">
                  <a:pos x="87" y="93"/>
                </a:cxn>
                <a:cxn ang="0">
                  <a:pos x="68" y="103"/>
                </a:cxn>
                <a:cxn ang="0">
                  <a:pos x="47" y="115"/>
                </a:cxn>
                <a:cxn ang="0">
                  <a:pos x="37" y="120"/>
                </a:cxn>
                <a:cxn ang="0">
                  <a:pos x="26" y="125"/>
                </a:cxn>
                <a:cxn ang="0">
                  <a:pos x="16" y="129"/>
                </a:cxn>
                <a:cxn ang="0">
                  <a:pos x="5" y="131"/>
                </a:cxn>
                <a:cxn ang="0">
                  <a:pos x="5" y="131"/>
                </a:cxn>
                <a:cxn ang="0">
                  <a:pos x="4" y="132"/>
                </a:cxn>
                <a:cxn ang="0">
                  <a:pos x="2" y="133"/>
                </a:cxn>
                <a:cxn ang="0">
                  <a:pos x="0" y="137"/>
                </a:cxn>
                <a:cxn ang="0">
                  <a:pos x="2" y="140"/>
                </a:cxn>
                <a:cxn ang="0">
                  <a:pos x="2" y="141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5" y="142"/>
                </a:cxn>
                <a:cxn ang="0">
                  <a:pos x="13" y="141"/>
                </a:cxn>
                <a:cxn ang="0">
                  <a:pos x="20" y="139"/>
                </a:cxn>
                <a:cxn ang="0">
                  <a:pos x="33" y="133"/>
                </a:cxn>
                <a:cxn ang="0">
                  <a:pos x="58" y="120"/>
                </a:cxn>
                <a:cxn ang="0">
                  <a:pos x="58" y="120"/>
                </a:cxn>
                <a:cxn ang="0">
                  <a:pos x="101" y="98"/>
                </a:cxn>
                <a:cxn ang="0">
                  <a:pos x="122" y="89"/>
                </a:cxn>
                <a:cxn ang="0">
                  <a:pos x="144" y="80"/>
                </a:cxn>
                <a:cxn ang="0">
                  <a:pos x="144" y="80"/>
                </a:cxn>
                <a:cxn ang="0">
                  <a:pos x="182" y="65"/>
                </a:cxn>
                <a:cxn ang="0">
                  <a:pos x="219" y="50"/>
                </a:cxn>
                <a:cxn ang="0">
                  <a:pos x="219" y="50"/>
                </a:cxn>
                <a:cxn ang="0">
                  <a:pos x="228" y="46"/>
                </a:cxn>
                <a:cxn ang="0">
                  <a:pos x="237" y="40"/>
                </a:cxn>
                <a:cxn ang="0">
                  <a:pos x="255" y="29"/>
                </a:cxn>
                <a:cxn ang="0">
                  <a:pos x="274" y="17"/>
                </a:cxn>
                <a:cxn ang="0">
                  <a:pos x="283" y="13"/>
                </a:cxn>
                <a:cxn ang="0">
                  <a:pos x="293" y="10"/>
                </a:cxn>
                <a:cxn ang="0">
                  <a:pos x="293" y="10"/>
                </a:cxn>
                <a:cxn ang="0">
                  <a:pos x="296" y="10"/>
                </a:cxn>
                <a:cxn ang="0">
                  <a:pos x="297" y="8"/>
                </a:cxn>
                <a:cxn ang="0">
                  <a:pos x="297" y="6"/>
                </a:cxn>
                <a:cxn ang="0">
                  <a:pos x="297" y="4"/>
                </a:cxn>
                <a:cxn ang="0">
                  <a:pos x="295" y="1"/>
                </a:cxn>
                <a:cxn ang="0">
                  <a:pos x="292" y="0"/>
                </a:cxn>
                <a:cxn ang="0">
                  <a:pos x="291" y="0"/>
                </a:cxn>
                <a:cxn ang="0">
                  <a:pos x="291" y="0"/>
                </a:cxn>
              </a:cxnLst>
              <a:rect l="0" t="0" r="r" b="b"/>
              <a:pathLst>
                <a:path w="297" h="142">
                  <a:moveTo>
                    <a:pt x="291" y="0"/>
                  </a:moveTo>
                  <a:lnTo>
                    <a:pt x="291" y="0"/>
                  </a:lnTo>
                  <a:lnTo>
                    <a:pt x="283" y="1"/>
                  </a:lnTo>
                  <a:lnTo>
                    <a:pt x="276" y="4"/>
                  </a:lnTo>
                  <a:lnTo>
                    <a:pt x="263" y="12"/>
                  </a:lnTo>
                  <a:lnTo>
                    <a:pt x="238" y="27"/>
                  </a:lnTo>
                  <a:lnTo>
                    <a:pt x="238" y="27"/>
                  </a:lnTo>
                  <a:lnTo>
                    <a:pt x="217" y="38"/>
                  </a:lnTo>
                  <a:lnTo>
                    <a:pt x="195" y="47"/>
                  </a:lnTo>
                  <a:lnTo>
                    <a:pt x="151" y="64"/>
                  </a:lnTo>
                  <a:lnTo>
                    <a:pt x="151" y="64"/>
                  </a:lnTo>
                  <a:lnTo>
                    <a:pt x="119" y="78"/>
                  </a:lnTo>
                  <a:lnTo>
                    <a:pt x="87" y="93"/>
                  </a:lnTo>
                  <a:lnTo>
                    <a:pt x="87" y="93"/>
                  </a:lnTo>
                  <a:lnTo>
                    <a:pt x="68" y="103"/>
                  </a:lnTo>
                  <a:lnTo>
                    <a:pt x="47" y="115"/>
                  </a:lnTo>
                  <a:lnTo>
                    <a:pt x="37" y="120"/>
                  </a:lnTo>
                  <a:lnTo>
                    <a:pt x="26" y="125"/>
                  </a:lnTo>
                  <a:lnTo>
                    <a:pt x="16" y="129"/>
                  </a:lnTo>
                  <a:lnTo>
                    <a:pt x="5" y="131"/>
                  </a:lnTo>
                  <a:lnTo>
                    <a:pt x="5" y="131"/>
                  </a:lnTo>
                  <a:lnTo>
                    <a:pt x="4" y="132"/>
                  </a:lnTo>
                  <a:lnTo>
                    <a:pt x="2" y="133"/>
                  </a:lnTo>
                  <a:lnTo>
                    <a:pt x="0" y="137"/>
                  </a:lnTo>
                  <a:lnTo>
                    <a:pt x="2" y="140"/>
                  </a:lnTo>
                  <a:lnTo>
                    <a:pt x="2" y="141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5" y="142"/>
                  </a:lnTo>
                  <a:lnTo>
                    <a:pt x="13" y="141"/>
                  </a:lnTo>
                  <a:lnTo>
                    <a:pt x="20" y="139"/>
                  </a:lnTo>
                  <a:lnTo>
                    <a:pt x="33" y="133"/>
                  </a:lnTo>
                  <a:lnTo>
                    <a:pt x="58" y="120"/>
                  </a:lnTo>
                  <a:lnTo>
                    <a:pt x="58" y="120"/>
                  </a:lnTo>
                  <a:lnTo>
                    <a:pt x="101" y="98"/>
                  </a:lnTo>
                  <a:lnTo>
                    <a:pt x="122" y="89"/>
                  </a:lnTo>
                  <a:lnTo>
                    <a:pt x="144" y="80"/>
                  </a:lnTo>
                  <a:lnTo>
                    <a:pt x="144" y="80"/>
                  </a:lnTo>
                  <a:lnTo>
                    <a:pt x="182" y="65"/>
                  </a:lnTo>
                  <a:lnTo>
                    <a:pt x="219" y="50"/>
                  </a:lnTo>
                  <a:lnTo>
                    <a:pt x="219" y="50"/>
                  </a:lnTo>
                  <a:lnTo>
                    <a:pt x="228" y="46"/>
                  </a:lnTo>
                  <a:lnTo>
                    <a:pt x="237" y="40"/>
                  </a:lnTo>
                  <a:lnTo>
                    <a:pt x="255" y="29"/>
                  </a:lnTo>
                  <a:lnTo>
                    <a:pt x="274" y="17"/>
                  </a:lnTo>
                  <a:lnTo>
                    <a:pt x="283" y="13"/>
                  </a:lnTo>
                  <a:lnTo>
                    <a:pt x="293" y="10"/>
                  </a:lnTo>
                  <a:lnTo>
                    <a:pt x="293" y="10"/>
                  </a:lnTo>
                  <a:lnTo>
                    <a:pt x="296" y="10"/>
                  </a:lnTo>
                  <a:lnTo>
                    <a:pt x="297" y="8"/>
                  </a:lnTo>
                  <a:lnTo>
                    <a:pt x="297" y="6"/>
                  </a:lnTo>
                  <a:lnTo>
                    <a:pt x="297" y="4"/>
                  </a:lnTo>
                  <a:lnTo>
                    <a:pt x="295" y="1"/>
                  </a:lnTo>
                  <a:lnTo>
                    <a:pt x="292" y="0"/>
                  </a:lnTo>
                  <a:lnTo>
                    <a:pt x="291" y="0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9" name="Freeform 385"/>
            <p:cNvSpPr/>
            <p:nvPr/>
          </p:nvSpPr>
          <p:spPr bwMode="auto">
            <a:xfrm>
              <a:off x="5468939" y="1271588"/>
              <a:ext cx="187325" cy="80963"/>
            </a:xfrm>
            <a:custGeom>
              <a:avLst/>
              <a:gdLst/>
              <a:ahLst/>
              <a:cxnLst>
                <a:cxn ang="0">
                  <a:pos x="467" y="0"/>
                </a:cxn>
                <a:cxn ang="0">
                  <a:pos x="467" y="0"/>
                </a:cxn>
                <a:cxn ang="0">
                  <a:pos x="458" y="1"/>
                </a:cxn>
                <a:cxn ang="0">
                  <a:pos x="449" y="4"/>
                </a:cxn>
                <a:cxn ang="0">
                  <a:pos x="432" y="11"/>
                </a:cxn>
                <a:cxn ang="0">
                  <a:pos x="432" y="11"/>
                </a:cxn>
                <a:cxn ang="0">
                  <a:pos x="417" y="17"/>
                </a:cxn>
                <a:cxn ang="0">
                  <a:pos x="404" y="21"/>
                </a:cxn>
                <a:cxn ang="0">
                  <a:pos x="391" y="26"/>
                </a:cxn>
                <a:cxn ang="0">
                  <a:pos x="378" y="32"/>
                </a:cxn>
                <a:cxn ang="0">
                  <a:pos x="378" y="32"/>
                </a:cxn>
                <a:cxn ang="0">
                  <a:pos x="324" y="57"/>
                </a:cxn>
                <a:cxn ang="0">
                  <a:pos x="271" y="82"/>
                </a:cxn>
                <a:cxn ang="0">
                  <a:pos x="271" y="82"/>
                </a:cxn>
                <a:cxn ang="0">
                  <a:pos x="237" y="97"/>
                </a:cxn>
                <a:cxn ang="0">
                  <a:pos x="204" y="111"/>
                </a:cxn>
                <a:cxn ang="0">
                  <a:pos x="136" y="137"/>
                </a:cxn>
                <a:cxn ang="0">
                  <a:pos x="69" y="165"/>
                </a:cxn>
                <a:cxn ang="0">
                  <a:pos x="35" y="179"/>
                </a:cxn>
                <a:cxn ang="0">
                  <a:pos x="3" y="193"/>
                </a:cxn>
                <a:cxn ang="0">
                  <a:pos x="3" y="193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1" y="201"/>
                </a:cxn>
                <a:cxn ang="0">
                  <a:pos x="4" y="204"/>
                </a:cxn>
                <a:cxn ang="0">
                  <a:pos x="7" y="205"/>
                </a:cxn>
                <a:cxn ang="0">
                  <a:pos x="9" y="204"/>
                </a:cxn>
                <a:cxn ang="0">
                  <a:pos x="9" y="204"/>
                </a:cxn>
                <a:cxn ang="0">
                  <a:pos x="39" y="189"/>
                </a:cxn>
                <a:cxn ang="0">
                  <a:pos x="69" y="176"/>
                </a:cxn>
                <a:cxn ang="0">
                  <a:pos x="132" y="150"/>
                </a:cxn>
                <a:cxn ang="0">
                  <a:pos x="195" y="127"/>
                </a:cxn>
                <a:cxn ang="0">
                  <a:pos x="256" y="100"/>
                </a:cxn>
                <a:cxn ang="0">
                  <a:pos x="256" y="100"/>
                </a:cxn>
                <a:cxn ang="0">
                  <a:pos x="289" y="86"/>
                </a:cxn>
                <a:cxn ang="0">
                  <a:pos x="323" y="73"/>
                </a:cxn>
                <a:cxn ang="0">
                  <a:pos x="323" y="73"/>
                </a:cxn>
                <a:cxn ang="0">
                  <a:pos x="344" y="65"/>
                </a:cxn>
                <a:cxn ang="0">
                  <a:pos x="356" y="60"/>
                </a:cxn>
                <a:cxn ang="0">
                  <a:pos x="364" y="55"/>
                </a:cxn>
                <a:cxn ang="0">
                  <a:pos x="364" y="55"/>
                </a:cxn>
                <a:cxn ang="0">
                  <a:pos x="377" y="46"/>
                </a:cxn>
                <a:cxn ang="0">
                  <a:pos x="391" y="39"/>
                </a:cxn>
                <a:cxn ang="0">
                  <a:pos x="407" y="32"/>
                </a:cxn>
                <a:cxn ang="0">
                  <a:pos x="421" y="27"/>
                </a:cxn>
                <a:cxn ang="0">
                  <a:pos x="421" y="27"/>
                </a:cxn>
                <a:cxn ang="0">
                  <a:pos x="445" y="18"/>
                </a:cxn>
                <a:cxn ang="0">
                  <a:pos x="458" y="13"/>
                </a:cxn>
                <a:cxn ang="0">
                  <a:pos x="470" y="10"/>
                </a:cxn>
                <a:cxn ang="0">
                  <a:pos x="470" y="10"/>
                </a:cxn>
                <a:cxn ang="0">
                  <a:pos x="472" y="9"/>
                </a:cxn>
                <a:cxn ang="0">
                  <a:pos x="474" y="8"/>
                </a:cxn>
                <a:cxn ang="0">
                  <a:pos x="474" y="6"/>
                </a:cxn>
                <a:cxn ang="0">
                  <a:pos x="474" y="4"/>
                </a:cxn>
                <a:cxn ang="0">
                  <a:pos x="471" y="0"/>
                </a:cxn>
                <a:cxn ang="0">
                  <a:pos x="470" y="0"/>
                </a:cxn>
                <a:cxn ang="0">
                  <a:pos x="467" y="0"/>
                </a:cxn>
                <a:cxn ang="0">
                  <a:pos x="467" y="0"/>
                </a:cxn>
              </a:cxnLst>
              <a:rect l="0" t="0" r="r" b="b"/>
              <a:pathLst>
                <a:path w="474" h="205">
                  <a:moveTo>
                    <a:pt x="467" y="0"/>
                  </a:moveTo>
                  <a:lnTo>
                    <a:pt x="467" y="0"/>
                  </a:lnTo>
                  <a:lnTo>
                    <a:pt x="458" y="1"/>
                  </a:lnTo>
                  <a:lnTo>
                    <a:pt x="449" y="4"/>
                  </a:lnTo>
                  <a:lnTo>
                    <a:pt x="432" y="11"/>
                  </a:lnTo>
                  <a:lnTo>
                    <a:pt x="432" y="11"/>
                  </a:lnTo>
                  <a:lnTo>
                    <a:pt x="417" y="17"/>
                  </a:lnTo>
                  <a:lnTo>
                    <a:pt x="404" y="21"/>
                  </a:lnTo>
                  <a:lnTo>
                    <a:pt x="391" y="26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24" y="57"/>
                  </a:lnTo>
                  <a:lnTo>
                    <a:pt x="271" y="82"/>
                  </a:lnTo>
                  <a:lnTo>
                    <a:pt x="271" y="82"/>
                  </a:lnTo>
                  <a:lnTo>
                    <a:pt x="237" y="97"/>
                  </a:lnTo>
                  <a:lnTo>
                    <a:pt x="204" y="111"/>
                  </a:lnTo>
                  <a:lnTo>
                    <a:pt x="136" y="137"/>
                  </a:lnTo>
                  <a:lnTo>
                    <a:pt x="69" y="165"/>
                  </a:lnTo>
                  <a:lnTo>
                    <a:pt x="35" y="179"/>
                  </a:lnTo>
                  <a:lnTo>
                    <a:pt x="3" y="193"/>
                  </a:lnTo>
                  <a:lnTo>
                    <a:pt x="3" y="193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1" y="201"/>
                  </a:lnTo>
                  <a:lnTo>
                    <a:pt x="4" y="204"/>
                  </a:lnTo>
                  <a:lnTo>
                    <a:pt x="7" y="205"/>
                  </a:lnTo>
                  <a:lnTo>
                    <a:pt x="9" y="204"/>
                  </a:lnTo>
                  <a:lnTo>
                    <a:pt x="9" y="204"/>
                  </a:lnTo>
                  <a:lnTo>
                    <a:pt x="39" y="189"/>
                  </a:lnTo>
                  <a:lnTo>
                    <a:pt x="69" y="176"/>
                  </a:lnTo>
                  <a:lnTo>
                    <a:pt x="132" y="150"/>
                  </a:lnTo>
                  <a:lnTo>
                    <a:pt x="195" y="127"/>
                  </a:lnTo>
                  <a:lnTo>
                    <a:pt x="256" y="100"/>
                  </a:lnTo>
                  <a:lnTo>
                    <a:pt x="256" y="100"/>
                  </a:lnTo>
                  <a:lnTo>
                    <a:pt x="289" y="86"/>
                  </a:lnTo>
                  <a:lnTo>
                    <a:pt x="323" y="73"/>
                  </a:lnTo>
                  <a:lnTo>
                    <a:pt x="323" y="73"/>
                  </a:lnTo>
                  <a:lnTo>
                    <a:pt x="344" y="65"/>
                  </a:lnTo>
                  <a:lnTo>
                    <a:pt x="356" y="60"/>
                  </a:lnTo>
                  <a:lnTo>
                    <a:pt x="364" y="55"/>
                  </a:lnTo>
                  <a:lnTo>
                    <a:pt x="364" y="55"/>
                  </a:lnTo>
                  <a:lnTo>
                    <a:pt x="377" y="46"/>
                  </a:lnTo>
                  <a:lnTo>
                    <a:pt x="391" y="39"/>
                  </a:lnTo>
                  <a:lnTo>
                    <a:pt x="407" y="32"/>
                  </a:lnTo>
                  <a:lnTo>
                    <a:pt x="421" y="27"/>
                  </a:lnTo>
                  <a:lnTo>
                    <a:pt x="421" y="27"/>
                  </a:lnTo>
                  <a:lnTo>
                    <a:pt x="445" y="18"/>
                  </a:lnTo>
                  <a:lnTo>
                    <a:pt x="458" y="13"/>
                  </a:lnTo>
                  <a:lnTo>
                    <a:pt x="470" y="10"/>
                  </a:lnTo>
                  <a:lnTo>
                    <a:pt x="470" y="10"/>
                  </a:lnTo>
                  <a:lnTo>
                    <a:pt x="472" y="9"/>
                  </a:lnTo>
                  <a:lnTo>
                    <a:pt x="474" y="8"/>
                  </a:lnTo>
                  <a:lnTo>
                    <a:pt x="474" y="6"/>
                  </a:lnTo>
                  <a:lnTo>
                    <a:pt x="474" y="4"/>
                  </a:lnTo>
                  <a:lnTo>
                    <a:pt x="471" y="0"/>
                  </a:lnTo>
                  <a:lnTo>
                    <a:pt x="470" y="0"/>
                  </a:lnTo>
                  <a:lnTo>
                    <a:pt x="467" y="0"/>
                  </a:lnTo>
                  <a:lnTo>
                    <a:pt x="467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0" name="Freeform 386"/>
            <p:cNvSpPr/>
            <p:nvPr/>
          </p:nvSpPr>
          <p:spPr bwMode="auto">
            <a:xfrm>
              <a:off x="5697539" y="1277938"/>
              <a:ext cx="190500" cy="130175"/>
            </a:xfrm>
            <a:custGeom>
              <a:avLst/>
              <a:gdLst/>
              <a:ahLst/>
              <a:cxnLst>
                <a:cxn ang="0">
                  <a:pos x="470" y="1"/>
                </a:cxn>
                <a:cxn ang="0">
                  <a:pos x="470" y="1"/>
                </a:cxn>
                <a:cxn ang="0">
                  <a:pos x="439" y="23"/>
                </a:cxn>
                <a:cxn ang="0">
                  <a:pos x="408" y="46"/>
                </a:cxn>
                <a:cxn ang="0">
                  <a:pos x="344" y="89"/>
                </a:cxn>
                <a:cxn ang="0">
                  <a:pos x="280" y="131"/>
                </a:cxn>
                <a:cxn ang="0">
                  <a:pos x="248" y="153"/>
                </a:cxn>
                <a:cxn ang="0">
                  <a:pos x="218" y="176"/>
                </a:cxn>
                <a:cxn ang="0">
                  <a:pos x="218" y="176"/>
                </a:cxn>
                <a:cxn ang="0">
                  <a:pos x="184" y="204"/>
                </a:cxn>
                <a:cxn ang="0">
                  <a:pos x="148" y="229"/>
                </a:cxn>
                <a:cxn ang="0">
                  <a:pos x="111" y="252"/>
                </a:cxn>
                <a:cxn ang="0">
                  <a:pos x="73" y="273"/>
                </a:cxn>
                <a:cxn ang="0">
                  <a:pos x="73" y="273"/>
                </a:cxn>
                <a:cxn ang="0">
                  <a:pos x="59" y="281"/>
                </a:cxn>
                <a:cxn ang="0">
                  <a:pos x="46" y="290"/>
                </a:cxn>
                <a:cxn ang="0">
                  <a:pos x="33" y="299"/>
                </a:cxn>
                <a:cxn ang="0">
                  <a:pos x="18" y="306"/>
                </a:cxn>
                <a:cxn ang="0">
                  <a:pos x="18" y="306"/>
                </a:cxn>
                <a:cxn ang="0">
                  <a:pos x="12" y="310"/>
                </a:cxn>
                <a:cxn ang="0">
                  <a:pos x="6" y="312"/>
                </a:cxn>
                <a:cxn ang="0">
                  <a:pos x="3" y="316"/>
                </a:cxn>
                <a:cxn ang="0">
                  <a:pos x="0" y="323"/>
                </a:cxn>
                <a:cxn ang="0">
                  <a:pos x="0" y="323"/>
                </a:cxn>
                <a:cxn ang="0">
                  <a:pos x="0" y="325"/>
                </a:cxn>
                <a:cxn ang="0">
                  <a:pos x="1" y="328"/>
                </a:cxn>
                <a:cxn ang="0">
                  <a:pos x="4" y="329"/>
                </a:cxn>
                <a:cxn ang="0">
                  <a:pos x="8" y="329"/>
                </a:cxn>
                <a:cxn ang="0">
                  <a:pos x="10" y="328"/>
                </a:cxn>
                <a:cxn ang="0">
                  <a:pos x="10" y="327"/>
                </a:cxn>
                <a:cxn ang="0">
                  <a:pos x="10" y="327"/>
                </a:cxn>
                <a:cxn ang="0">
                  <a:pos x="13" y="323"/>
                </a:cxn>
                <a:cxn ang="0">
                  <a:pos x="18" y="319"/>
                </a:cxn>
                <a:cxn ang="0">
                  <a:pos x="31" y="311"/>
                </a:cxn>
                <a:cxn ang="0">
                  <a:pos x="54" y="298"/>
                </a:cxn>
                <a:cxn ang="0">
                  <a:pos x="54" y="298"/>
                </a:cxn>
                <a:cxn ang="0">
                  <a:pos x="85" y="280"/>
                </a:cxn>
                <a:cxn ang="0">
                  <a:pos x="116" y="261"/>
                </a:cxn>
                <a:cxn ang="0">
                  <a:pos x="116" y="261"/>
                </a:cxn>
                <a:cxn ang="0">
                  <a:pos x="148" y="242"/>
                </a:cxn>
                <a:cxn ang="0">
                  <a:pos x="178" y="222"/>
                </a:cxn>
                <a:cxn ang="0">
                  <a:pos x="207" y="200"/>
                </a:cxn>
                <a:cxn ang="0">
                  <a:pos x="235" y="178"/>
                </a:cxn>
                <a:cxn ang="0">
                  <a:pos x="235" y="178"/>
                </a:cxn>
                <a:cxn ang="0">
                  <a:pos x="264" y="155"/>
                </a:cxn>
                <a:cxn ang="0">
                  <a:pos x="294" y="134"/>
                </a:cxn>
                <a:cxn ang="0">
                  <a:pos x="356" y="93"/>
                </a:cxn>
                <a:cxn ang="0">
                  <a:pos x="417" y="52"/>
                </a:cxn>
                <a:cxn ang="0">
                  <a:pos x="449" y="31"/>
                </a:cxn>
                <a:cxn ang="0">
                  <a:pos x="477" y="9"/>
                </a:cxn>
                <a:cxn ang="0">
                  <a:pos x="477" y="9"/>
                </a:cxn>
                <a:cxn ang="0">
                  <a:pos x="479" y="8"/>
                </a:cxn>
                <a:cxn ang="0">
                  <a:pos x="480" y="5"/>
                </a:cxn>
                <a:cxn ang="0">
                  <a:pos x="479" y="4"/>
                </a:cxn>
                <a:cxn ang="0">
                  <a:pos x="477" y="1"/>
                </a:cxn>
                <a:cxn ang="0">
                  <a:pos x="475" y="0"/>
                </a:cxn>
                <a:cxn ang="0">
                  <a:pos x="472" y="0"/>
                </a:cxn>
                <a:cxn ang="0">
                  <a:pos x="470" y="1"/>
                </a:cxn>
                <a:cxn ang="0">
                  <a:pos x="470" y="1"/>
                </a:cxn>
              </a:cxnLst>
              <a:rect l="0" t="0" r="r" b="b"/>
              <a:pathLst>
                <a:path w="480" h="329">
                  <a:moveTo>
                    <a:pt x="470" y="1"/>
                  </a:moveTo>
                  <a:lnTo>
                    <a:pt x="470" y="1"/>
                  </a:lnTo>
                  <a:lnTo>
                    <a:pt x="439" y="23"/>
                  </a:lnTo>
                  <a:lnTo>
                    <a:pt x="408" y="46"/>
                  </a:lnTo>
                  <a:lnTo>
                    <a:pt x="344" y="89"/>
                  </a:lnTo>
                  <a:lnTo>
                    <a:pt x="280" y="131"/>
                  </a:lnTo>
                  <a:lnTo>
                    <a:pt x="248" y="153"/>
                  </a:lnTo>
                  <a:lnTo>
                    <a:pt x="218" y="176"/>
                  </a:lnTo>
                  <a:lnTo>
                    <a:pt x="218" y="176"/>
                  </a:lnTo>
                  <a:lnTo>
                    <a:pt x="184" y="204"/>
                  </a:lnTo>
                  <a:lnTo>
                    <a:pt x="148" y="229"/>
                  </a:lnTo>
                  <a:lnTo>
                    <a:pt x="111" y="252"/>
                  </a:lnTo>
                  <a:lnTo>
                    <a:pt x="73" y="273"/>
                  </a:lnTo>
                  <a:lnTo>
                    <a:pt x="73" y="273"/>
                  </a:lnTo>
                  <a:lnTo>
                    <a:pt x="59" y="281"/>
                  </a:lnTo>
                  <a:lnTo>
                    <a:pt x="46" y="290"/>
                  </a:lnTo>
                  <a:lnTo>
                    <a:pt x="33" y="299"/>
                  </a:lnTo>
                  <a:lnTo>
                    <a:pt x="18" y="306"/>
                  </a:lnTo>
                  <a:lnTo>
                    <a:pt x="18" y="306"/>
                  </a:lnTo>
                  <a:lnTo>
                    <a:pt x="12" y="310"/>
                  </a:lnTo>
                  <a:lnTo>
                    <a:pt x="6" y="312"/>
                  </a:lnTo>
                  <a:lnTo>
                    <a:pt x="3" y="316"/>
                  </a:lnTo>
                  <a:lnTo>
                    <a:pt x="0" y="323"/>
                  </a:lnTo>
                  <a:lnTo>
                    <a:pt x="0" y="323"/>
                  </a:lnTo>
                  <a:lnTo>
                    <a:pt x="0" y="325"/>
                  </a:lnTo>
                  <a:lnTo>
                    <a:pt x="1" y="328"/>
                  </a:lnTo>
                  <a:lnTo>
                    <a:pt x="4" y="329"/>
                  </a:lnTo>
                  <a:lnTo>
                    <a:pt x="8" y="329"/>
                  </a:lnTo>
                  <a:lnTo>
                    <a:pt x="10" y="328"/>
                  </a:lnTo>
                  <a:lnTo>
                    <a:pt x="10" y="327"/>
                  </a:lnTo>
                  <a:lnTo>
                    <a:pt x="10" y="327"/>
                  </a:lnTo>
                  <a:lnTo>
                    <a:pt x="13" y="323"/>
                  </a:lnTo>
                  <a:lnTo>
                    <a:pt x="18" y="319"/>
                  </a:lnTo>
                  <a:lnTo>
                    <a:pt x="31" y="311"/>
                  </a:lnTo>
                  <a:lnTo>
                    <a:pt x="54" y="298"/>
                  </a:lnTo>
                  <a:lnTo>
                    <a:pt x="54" y="298"/>
                  </a:lnTo>
                  <a:lnTo>
                    <a:pt x="85" y="280"/>
                  </a:lnTo>
                  <a:lnTo>
                    <a:pt x="116" y="261"/>
                  </a:lnTo>
                  <a:lnTo>
                    <a:pt x="116" y="261"/>
                  </a:lnTo>
                  <a:lnTo>
                    <a:pt x="148" y="242"/>
                  </a:lnTo>
                  <a:lnTo>
                    <a:pt x="178" y="222"/>
                  </a:lnTo>
                  <a:lnTo>
                    <a:pt x="207" y="200"/>
                  </a:lnTo>
                  <a:lnTo>
                    <a:pt x="235" y="178"/>
                  </a:lnTo>
                  <a:lnTo>
                    <a:pt x="235" y="178"/>
                  </a:lnTo>
                  <a:lnTo>
                    <a:pt x="264" y="155"/>
                  </a:lnTo>
                  <a:lnTo>
                    <a:pt x="294" y="134"/>
                  </a:lnTo>
                  <a:lnTo>
                    <a:pt x="356" y="93"/>
                  </a:lnTo>
                  <a:lnTo>
                    <a:pt x="417" y="52"/>
                  </a:lnTo>
                  <a:lnTo>
                    <a:pt x="449" y="31"/>
                  </a:lnTo>
                  <a:lnTo>
                    <a:pt x="477" y="9"/>
                  </a:lnTo>
                  <a:lnTo>
                    <a:pt x="477" y="9"/>
                  </a:lnTo>
                  <a:lnTo>
                    <a:pt x="479" y="8"/>
                  </a:lnTo>
                  <a:lnTo>
                    <a:pt x="480" y="5"/>
                  </a:lnTo>
                  <a:lnTo>
                    <a:pt x="479" y="4"/>
                  </a:lnTo>
                  <a:lnTo>
                    <a:pt x="477" y="1"/>
                  </a:lnTo>
                  <a:lnTo>
                    <a:pt x="475" y="0"/>
                  </a:lnTo>
                  <a:lnTo>
                    <a:pt x="472" y="0"/>
                  </a:lnTo>
                  <a:lnTo>
                    <a:pt x="470" y="1"/>
                  </a:lnTo>
                  <a:lnTo>
                    <a:pt x="470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1" name="Freeform 387"/>
            <p:cNvSpPr/>
            <p:nvPr/>
          </p:nvSpPr>
          <p:spPr bwMode="auto">
            <a:xfrm>
              <a:off x="5686426" y="1303338"/>
              <a:ext cx="265113" cy="166688"/>
            </a:xfrm>
            <a:custGeom>
              <a:avLst/>
              <a:gdLst/>
              <a:ahLst/>
              <a:cxnLst>
                <a:cxn ang="0">
                  <a:pos x="657" y="6"/>
                </a:cxn>
                <a:cxn ang="0">
                  <a:pos x="650" y="9"/>
                </a:cxn>
                <a:cxn ang="0">
                  <a:pos x="631" y="19"/>
                </a:cxn>
                <a:cxn ang="0">
                  <a:pos x="604" y="34"/>
                </a:cxn>
                <a:cxn ang="0">
                  <a:pos x="595" y="37"/>
                </a:cxn>
                <a:cxn ang="0">
                  <a:pos x="581" y="51"/>
                </a:cxn>
                <a:cxn ang="0">
                  <a:pos x="573" y="57"/>
                </a:cxn>
                <a:cxn ang="0">
                  <a:pos x="526" y="90"/>
                </a:cxn>
                <a:cxn ang="0">
                  <a:pos x="437" y="146"/>
                </a:cxn>
                <a:cxn ang="0">
                  <a:pos x="345" y="200"/>
                </a:cxn>
                <a:cxn ang="0">
                  <a:pos x="243" y="260"/>
                </a:cxn>
                <a:cxn ang="0">
                  <a:pos x="140" y="320"/>
                </a:cxn>
                <a:cxn ang="0">
                  <a:pos x="97" y="347"/>
                </a:cxn>
                <a:cxn ang="0">
                  <a:pos x="86" y="354"/>
                </a:cxn>
                <a:cxn ang="0">
                  <a:pos x="51" y="371"/>
                </a:cxn>
                <a:cxn ang="0">
                  <a:pos x="37" y="379"/>
                </a:cxn>
                <a:cxn ang="0">
                  <a:pos x="11" y="400"/>
                </a:cxn>
                <a:cxn ang="0">
                  <a:pos x="1" y="413"/>
                </a:cxn>
                <a:cxn ang="0">
                  <a:pos x="0" y="415"/>
                </a:cxn>
                <a:cxn ang="0">
                  <a:pos x="3" y="421"/>
                </a:cxn>
                <a:cxn ang="0">
                  <a:pos x="9" y="421"/>
                </a:cxn>
                <a:cxn ang="0">
                  <a:pos x="11" y="418"/>
                </a:cxn>
                <a:cxn ang="0">
                  <a:pos x="24" y="404"/>
                </a:cxn>
                <a:cxn ang="0">
                  <a:pos x="39" y="392"/>
                </a:cxn>
                <a:cxn ang="0">
                  <a:pos x="73" y="372"/>
                </a:cxn>
                <a:cxn ang="0">
                  <a:pos x="94" y="362"/>
                </a:cxn>
                <a:cxn ang="0">
                  <a:pos x="135" y="336"/>
                </a:cxn>
                <a:cxn ang="0">
                  <a:pos x="156" y="324"/>
                </a:cxn>
                <a:cxn ang="0">
                  <a:pos x="352" y="209"/>
                </a:cxn>
                <a:cxn ang="0">
                  <a:pos x="517" y="109"/>
                </a:cxn>
                <a:cxn ang="0">
                  <a:pos x="536" y="96"/>
                </a:cxn>
                <a:cxn ang="0">
                  <a:pos x="594" y="56"/>
                </a:cxn>
                <a:cxn ang="0">
                  <a:pos x="610" y="44"/>
                </a:cxn>
                <a:cxn ang="0">
                  <a:pos x="636" y="27"/>
                </a:cxn>
                <a:cxn ang="0">
                  <a:pos x="654" y="18"/>
                </a:cxn>
                <a:cxn ang="0">
                  <a:pos x="662" y="17"/>
                </a:cxn>
                <a:cxn ang="0">
                  <a:pos x="667" y="13"/>
                </a:cxn>
                <a:cxn ang="0">
                  <a:pos x="669" y="5"/>
                </a:cxn>
                <a:cxn ang="0">
                  <a:pos x="667" y="2"/>
                </a:cxn>
                <a:cxn ang="0">
                  <a:pos x="662" y="0"/>
                </a:cxn>
                <a:cxn ang="0">
                  <a:pos x="657" y="2"/>
                </a:cxn>
                <a:cxn ang="0">
                  <a:pos x="657" y="5"/>
                </a:cxn>
              </a:cxnLst>
              <a:rect l="0" t="0" r="r" b="b"/>
              <a:pathLst>
                <a:path w="669" h="421">
                  <a:moveTo>
                    <a:pt x="657" y="5"/>
                  </a:moveTo>
                  <a:lnTo>
                    <a:pt x="657" y="6"/>
                  </a:lnTo>
                  <a:lnTo>
                    <a:pt x="657" y="6"/>
                  </a:lnTo>
                  <a:lnTo>
                    <a:pt x="650" y="9"/>
                  </a:lnTo>
                  <a:lnTo>
                    <a:pt x="642" y="11"/>
                  </a:lnTo>
                  <a:lnTo>
                    <a:pt x="631" y="19"/>
                  </a:lnTo>
                  <a:lnTo>
                    <a:pt x="618" y="27"/>
                  </a:lnTo>
                  <a:lnTo>
                    <a:pt x="604" y="34"/>
                  </a:lnTo>
                  <a:lnTo>
                    <a:pt x="604" y="34"/>
                  </a:lnTo>
                  <a:lnTo>
                    <a:pt x="595" y="37"/>
                  </a:lnTo>
                  <a:lnTo>
                    <a:pt x="589" y="44"/>
                  </a:lnTo>
                  <a:lnTo>
                    <a:pt x="581" y="51"/>
                  </a:lnTo>
                  <a:lnTo>
                    <a:pt x="573" y="57"/>
                  </a:lnTo>
                  <a:lnTo>
                    <a:pt x="573" y="57"/>
                  </a:lnTo>
                  <a:lnTo>
                    <a:pt x="526" y="90"/>
                  </a:lnTo>
                  <a:lnTo>
                    <a:pt x="526" y="90"/>
                  </a:lnTo>
                  <a:lnTo>
                    <a:pt x="482" y="119"/>
                  </a:lnTo>
                  <a:lnTo>
                    <a:pt x="437" y="146"/>
                  </a:lnTo>
                  <a:lnTo>
                    <a:pt x="391" y="172"/>
                  </a:lnTo>
                  <a:lnTo>
                    <a:pt x="345" y="200"/>
                  </a:lnTo>
                  <a:lnTo>
                    <a:pt x="345" y="200"/>
                  </a:lnTo>
                  <a:lnTo>
                    <a:pt x="243" y="260"/>
                  </a:lnTo>
                  <a:lnTo>
                    <a:pt x="140" y="320"/>
                  </a:lnTo>
                  <a:lnTo>
                    <a:pt x="140" y="320"/>
                  </a:lnTo>
                  <a:lnTo>
                    <a:pt x="118" y="333"/>
                  </a:lnTo>
                  <a:lnTo>
                    <a:pt x="97" y="347"/>
                  </a:lnTo>
                  <a:lnTo>
                    <a:pt x="97" y="347"/>
                  </a:lnTo>
                  <a:lnTo>
                    <a:pt x="86" y="354"/>
                  </a:lnTo>
                  <a:lnTo>
                    <a:pt x="75" y="360"/>
                  </a:lnTo>
                  <a:lnTo>
                    <a:pt x="51" y="371"/>
                  </a:lnTo>
                  <a:lnTo>
                    <a:pt x="51" y="371"/>
                  </a:lnTo>
                  <a:lnTo>
                    <a:pt x="37" y="379"/>
                  </a:lnTo>
                  <a:lnTo>
                    <a:pt x="24" y="389"/>
                  </a:lnTo>
                  <a:lnTo>
                    <a:pt x="11" y="400"/>
                  </a:lnTo>
                  <a:lnTo>
                    <a:pt x="5" y="406"/>
                  </a:lnTo>
                  <a:lnTo>
                    <a:pt x="1" y="413"/>
                  </a:lnTo>
                  <a:lnTo>
                    <a:pt x="1" y="413"/>
                  </a:lnTo>
                  <a:lnTo>
                    <a:pt x="0" y="415"/>
                  </a:lnTo>
                  <a:lnTo>
                    <a:pt x="0" y="417"/>
                  </a:lnTo>
                  <a:lnTo>
                    <a:pt x="3" y="421"/>
                  </a:lnTo>
                  <a:lnTo>
                    <a:pt x="7" y="421"/>
                  </a:lnTo>
                  <a:lnTo>
                    <a:pt x="9" y="421"/>
                  </a:lnTo>
                  <a:lnTo>
                    <a:pt x="11" y="418"/>
                  </a:lnTo>
                  <a:lnTo>
                    <a:pt x="11" y="418"/>
                  </a:lnTo>
                  <a:lnTo>
                    <a:pt x="17" y="410"/>
                  </a:lnTo>
                  <a:lnTo>
                    <a:pt x="24" y="404"/>
                  </a:lnTo>
                  <a:lnTo>
                    <a:pt x="32" y="397"/>
                  </a:lnTo>
                  <a:lnTo>
                    <a:pt x="39" y="392"/>
                  </a:lnTo>
                  <a:lnTo>
                    <a:pt x="56" y="381"/>
                  </a:lnTo>
                  <a:lnTo>
                    <a:pt x="73" y="372"/>
                  </a:lnTo>
                  <a:lnTo>
                    <a:pt x="73" y="372"/>
                  </a:lnTo>
                  <a:lnTo>
                    <a:pt x="94" y="362"/>
                  </a:lnTo>
                  <a:lnTo>
                    <a:pt x="115" y="349"/>
                  </a:lnTo>
                  <a:lnTo>
                    <a:pt x="135" y="336"/>
                  </a:lnTo>
                  <a:lnTo>
                    <a:pt x="156" y="324"/>
                  </a:lnTo>
                  <a:lnTo>
                    <a:pt x="156" y="324"/>
                  </a:lnTo>
                  <a:lnTo>
                    <a:pt x="352" y="209"/>
                  </a:lnTo>
                  <a:lnTo>
                    <a:pt x="352" y="209"/>
                  </a:lnTo>
                  <a:lnTo>
                    <a:pt x="434" y="159"/>
                  </a:lnTo>
                  <a:lnTo>
                    <a:pt x="517" y="109"/>
                  </a:lnTo>
                  <a:lnTo>
                    <a:pt x="517" y="109"/>
                  </a:lnTo>
                  <a:lnTo>
                    <a:pt x="536" y="96"/>
                  </a:lnTo>
                  <a:lnTo>
                    <a:pt x="556" y="83"/>
                  </a:lnTo>
                  <a:lnTo>
                    <a:pt x="594" y="56"/>
                  </a:lnTo>
                  <a:lnTo>
                    <a:pt x="594" y="56"/>
                  </a:lnTo>
                  <a:lnTo>
                    <a:pt x="610" y="44"/>
                  </a:lnTo>
                  <a:lnTo>
                    <a:pt x="627" y="32"/>
                  </a:lnTo>
                  <a:lnTo>
                    <a:pt x="636" y="27"/>
                  </a:lnTo>
                  <a:lnTo>
                    <a:pt x="645" y="22"/>
                  </a:lnTo>
                  <a:lnTo>
                    <a:pt x="654" y="18"/>
                  </a:lnTo>
                  <a:lnTo>
                    <a:pt x="662" y="17"/>
                  </a:lnTo>
                  <a:lnTo>
                    <a:pt x="662" y="17"/>
                  </a:lnTo>
                  <a:lnTo>
                    <a:pt x="666" y="14"/>
                  </a:lnTo>
                  <a:lnTo>
                    <a:pt x="667" y="13"/>
                  </a:lnTo>
                  <a:lnTo>
                    <a:pt x="669" y="10"/>
                  </a:lnTo>
                  <a:lnTo>
                    <a:pt x="669" y="5"/>
                  </a:lnTo>
                  <a:lnTo>
                    <a:pt x="669" y="5"/>
                  </a:lnTo>
                  <a:lnTo>
                    <a:pt x="667" y="2"/>
                  </a:lnTo>
                  <a:lnTo>
                    <a:pt x="666" y="1"/>
                  </a:lnTo>
                  <a:lnTo>
                    <a:pt x="662" y="0"/>
                  </a:lnTo>
                  <a:lnTo>
                    <a:pt x="658" y="1"/>
                  </a:lnTo>
                  <a:lnTo>
                    <a:pt x="657" y="2"/>
                  </a:lnTo>
                  <a:lnTo>
                    <a:pt x="657" y="5"/>
                  </a:lnTo>
                  <a:lnTo>
                    <a:pt x="657" y="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2" name="Freeform 388"/>
            <p:cNvSpPr/>
            <p:nvPr/>
          </p:nvSpPr>
          <p:spPr bwMode="auto">
            <a:xfrm>
              <a:off x="5648326" y="1501776"/>
              <a:ext cx="149225" cy="60325"/>
            </a:xfrm>
            <a:custGeom>
              <a:avLst/>
              <a:gdLst/>
              <a:ahLst/>
              <a:cxnLst>
                <a:cxn ang="0">
                  <a:pos x="372" y="0"/>
                </a:cxn>
                <a:cxn ang="0">
                  <a:pos x="372" y="0"/>
                </a:cxn>
                <a:cxn ang="0">
                  <a:pos x="361" y="1"/>
                </a:cxn>
                <a:cxn ang="0">
                  <a:pos x="352" y="4"/>
                </a:cxn>
                <a:cxn ang="0">
                  <a:pos x="334" y="10"/>
                </a:cxn>
                <a:cxn ang="0">
                  <a:pos x="297" y="26"/>
                </a:cxn>
                <a:cxn ang="0">
                  <a:pos x="297" y="26"/>
                </a:cxn>
                <a:cxn ang="0">
                  <a:pos x="271" y="36"/>
                </a:cxn>
                <a:cxn ang="0">
                  <a:pos x="244" y="45"/>
                </a:cxn>
                <a:cxn ang="0">
                  <a:pos x="218" y="55"/>
                </a:cxn>
                <a:cxn ang="0">
                  <a:pos x="191" y="64"/>
                </a:cxn>
                <a:cxn ang="0">
                  <a:pos x="191" y="64"/>
                </a:cxn>
                <a:cxn ang="0">
                  <a:pos x="102" y="99"/>
                </a:cxn>
                <a:cxn ang="0">
                  <a:pos x="58" y="117"/>
                </a:cxn>
                <a:cxn ang="0">
                  <a:pos x="15" y="137"/>
                </a:cxn>
                <a:cxn ang="0">
                  <a:pos x="15" y="137"/>
                </a:cxn>
                <a:cxn ang="0">
                  <a:pos x="11" y="136"/>
                </a:cxn>
                <a:cxn ang="0">
                  <a:pos x="10" y="137"/>
                </a:cxn>
                <a:cxn ang="0">
                  <a:pos x="8" y="138"/>
                </a:cxn>
                <a:cxn ang="0">
                  <a:pos x="2" y="144"/>
                </a:cxn>
                <a:cxn ang="0">
                  <a:pos x="2" y="144"/>
                </a:cxn>
                <a:cxn ang="0">
                  <a:pos x="0" y="145"/>
                </a:cxn>
                <a:cxn ang="0">
                  <a:pos x="0" y="147"/>
                </a:cxn>
                <a:cxn ang="0">
                  <a:pos x="2" y="151"/>
                </a:cxn>
                <a:cxn ang="0">
                  <a:pos x="4" y="153"/>
                </a:cxn>
                <a:cxn ang="0">
                  <a:pos x="7" y="153"/>
                </a:cxn>
                <a:cxn ang="0">
                  <a:pos x="8" y="153"/>
                </a:cxn>
                <a:cxn ang="0">
                  <a:pos x="8" y="153"/>
                </a:cxn>
                <a:cxn ang="0">
                  <a:pos x="54" y="132"/>
                </a:cxn>
                <a:cxn ang="0">
                  <a:pos x="101" y="112"/>
                </a:cxn>
                <a:cxn ang="0">
                  <a:pos x="194" y="76"/>
                </a:cxn>
                <a:cxn ang="0">
                  <a:pos x="194" y="76"/>
                </a:cxn>
                <a:cxn ang="0">
                  <a:pos x="215" y="66"/>
                </a:cxn>
                <a:cxn ang="0">
                  <a:pos x="237" y="59"/>
                </a:cxn>
                <a:cxn ang="0">
                  <a:pos x="282" y="44"/>
                </a:cxn>
                <a:cxn ang="0">
                  <a:pos x="282" y="44"/>
                </a:cxn>
                <a:cxn ang="0">
                  <a:pos x="304" y="35"/>
                </a:cxn>
                <a:cxn ang="0">
                  <a:pos x="326" y="25"/>
                </a:cxn>
                <a:cxn ang="0">
                  <a:pos x="348" y="15"/>
                </a:cxn>
                <a:cxn ang="0">
                  <a:pos x="360" y="13"/>
                </a:cxn>
                <a:cxn ang="0">
                  <a:pos x="372" y="10"/>
                </a:cxn>
                <a:cxn ang="0">
                  <a:pos x="372" y="10"/>
                </a:cxn>
                <a:cxn ang="0">
                  <a:pos x="373" y="10"/>
                </a:cxn>
                <a:cxn ang="0">
                  <a:pos x="376" y="9"/>
                </a:cxn>
                <a:cxn ang="0">
                  <a:pos x="377" y="5"/>
                </a:cxn>
                <a:cxn ang="0">
                  <a:pos x="377" y="2"/>
                </a:cxn>
                <a:cxn ang="0">
                  <a:pos x="376" y="1"/>
                </a:cxn>
                <a:cxn ang="0">
                  <a:pos x="373" y="0"/>
                </a:cxn>
                <a:cxn ang="0">
                  <a:pos x="372" y="0"/>
                </a:cxn>
                <a:cxn ang="0">
                  <a:pos x="372" y="0"/>
                </a:cxn>
              </a:cxnLst>
              <a:rect l="0" t="0" r="r" b="b"/>
              <a:pathLst>
                <a:path w="377" h="153">
                  <a:moveTo>
                    <a:pt x="372" y="0"/>
                  </a:moveTo>
                  <a:lnTo>
                    <a:pt x="372" y="0"/>
                  </a:lnTo>
                  <a:lnTo>
                    <a:pt x="361" y="1"/>
                  </a:lnTo>
                  <a:lnTo>
                    <a:pt x="352" y="4"/>
                  </a:lnTo>
                  <a:lnTo>
                    <a:pt x="334" y="10"/>
                  </a:lnTo>
                  <a:lnTo>
                    <a:pt x="297" y="26"/>
                  </a:lnTo>
                  <a:lnTo>
                    <a:pt x="297" y="26"/>
                  </a:lnTo>
                  <a:lnTo>
                    <a:pt x="271" y="36"/>
                  </a:lnTo>
                  <a:lnTo>
                    <a:pt x="244" y="45"/>
                  </a:lnTo>
                  <a:lnTo>
                    <a:pt x="218" y="55"/>
                  </a:lnTo>
                  <a:lnTo>
                    <a:pt x="191" y="64"/>
                  </a:lnTo>
                  <a:lnTo>
                    <a:pt x="191" y="64"/>
                  </a:lnTo>
                  <a:lnTo>
                    <a:pt x="102" y="99"/>
                  </a:lnTo>
                  <a:lnTo>
                    <a:pt x="58" y="117"/>
                  </a:lnTo>
                  <a:lnTo>
                    <a:pt x="15" y="137"/>
                  </a:lnTo>
                  <a:lnTo>
                    <a:pt x="15" y="137"/>
                  </a:lnTo>
                  <a:lnTo>
                    <a:pt x="11" y="136"/>
                  </a:lnTo>
                  <a:lnTo>
                    <a:pt x="10" y="137"/>
                  </a:lnTo>
                  <a:lnTo>
                    <a:pt x="8" y="138"/>
                  </a:lnTo>
                  <a:lnTo>
                    <a:pt x="2" y="144"/>
                  </a:lnTo>
                  <a:lnTo>
                    <a:pt x="2" y="144"/>
                  </a:lnTo>
                  <a:lnTo>
                    <a:pt x="0" y="145"/>
                  </a:lnTo>
                  <a:lnTo>
                    <a:pt x="0" y="147"/>
                  </a:lnTo>
                  <a:lnTo>
                    <a:pt x="2" y="151"/>
                  </a:lnTo>
                  <a:lnTo>
                    <a:pt x="4" y="153"/>
                  </a:lnTo>
                  <a:lnTo>
                    <a:pt x="7" y="153"/>
                  </a:lnTo>
                  <a:lnTo>
                    <a:pt x="8" y="153"/>
                  </a:lnTo>
                  <a:lnTo>
                    <a:pt x="8" y="153"/>
                  </a:lnTo>
                  <a:lnTo>
                    <a:pt x="54" y="132"/>
                  </a:lnTo>
                  <a:lnTo>
                    <a:pt x="101" y="112"/>
                  </a:lnTo>
                  <a:lnTo>
                    <a:pt x="194" y="76"/>
                  </a:lnTo>
                  <a:lnTo>
                    <a:pt x="194" y="76"/>
                  </a:lnTo>
                  <a:lnTo>
                    <a:pt x="215" y="66"/>
                  </a:lnTo>
                  <a:lnTo>
                    <a:pt x="237" y="59"/>
                  </a:lnTo>
                  <a:lnTo>
                    <a:pt x="282" y="44"/>
                  </a:lnTo>
                  <a:lnTo>
                    <a:pt x="282" y="44"/>
                  </a:lnTo>
                  <a:lnTo>
                    <a:pt x="304" y="35"/>
                  </a:lnTo>
                  <a:lnTo>
                    <a:pt x="326" y="25"/>
                  </a:lnTo>
                  <a:lnTo>
                    <a:pt x="348" y="15"/>
                  </a:lnTo>
                  <a:lnTo>
                    <a:pt x="360" y="13"/>
                  </a:lnTo>
                  <a:lnTo>
                    <a:pt x="372" y="10"/>
                  </a:lnTo>
                  <a:lnTo>
                    <a:pt x="372" y="10"/>
                  </a:lnTo>
                  <a:lnTo>
                    <a:pt x="373" y="10"/>
                  </a:lnTo>
                  <a:lnTo>
                    <a:pt x="376" y="9"/>
                  </a:lnTo>
                  <a:lnTo>
                    <a:pt x="377" y="5"/>
                  </a:lnTo>
                  <a:lnTo>
                    <a:pt x="377" y="2"/>
                  </a:lnTo>
                  <a:lnTo>
                    <a:pt x="376" y="1"/>
                  </a:lnTo>
                  <a:lnTo>
                    <a:pt x="373" y="0"/>
                  </a:lnTo>
                  <a:lnTo>
                    <a:pt x="372" y="0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3" name="Freeform 389"/>
            <p:cNvSpPr/>
            <p:nvPr/>
          </p:nvSpPr>
          <p:spPr bwMode="auto">
            <a:xfrm>
              <a:off x="5649914" y="1543051"/>
              <a:ext cx="96838" cy="36513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38" y="0"/>
                </a:cxn>
                <a:cxn ang="0">
                  <a:pos x="226" y="4"/>
                </a:cxn>
                <a:cxn ang="0">
                  <a:pos x="214" y="9"/>
                </a:cxn>
                <a:cxn ang="0">
                  <a:pos x="201" y="14"/>
                </a:cxn>
                <a:cxn ang="0">
                  <a:pos x="194" y="15"/>
                </a:cxn>
                <a:cxn ang="0">
                  <a:pos x="188" y="17"/>
                </a:cxn>
                <a:cxn ang="0">
                  <a:pos x="188" y="17"/>
                </a:cxn>
                <a:cxn ang="0">
                  <a:pos x="174" y="19"/>
                </a:cxn>
                <a:cxn ang="0">
                  <a:pos x="158" y="25"/>
                </a:cxn>
                <a:cxn ang="0">
                  <a:pos x="130" y="36"/>
                </a:cxn>
                <a:cxn ang="0">
                  <a:pos x="130" y="36"/>
                </a:cxn>
                <a:cxn ang="0">
                  <a:pos x="115" y="42"/>
                </a:cxn>
                <a:cxn ang="0">
                  <a:pos x="99" y="49"/>
                </a:cxn>
                <a:cxn ang="0">
                  <a:pos x="69" y="62"/>
                </a:cxn>
                <a:cxn ang="0">
                  <a:pos x="53" y="69"/>
                </a:cxn>
                <a:cxn ang="0">
                  <a:pos x="38" y="74"/>
                </a:cxn>
                <a:cxn ang="0">
                  <a:pos x="22" y="78"/>
                </a:cxn>
                <a:cxn ang="0">
                  <a:pos x="6" y="79"/>
                </a:cxn>
                <a:cxn ang="0">
                  <a:pos x="6" y="79"/>
                </a:cxn>
                <a:cxn ang="0">
                  <a:pos x="4" y="81"/>
                </a:cxn>
                <a:cxn ang="0">
                  <a:pos x="1" y="82"/>
                </a:cxn>
                <a:cxn ang="0">
                  <a:pos x="0" y="86"/>
                </a:cxn>
                <a:cxn ang="0">
                  <a:pos x="1" y="90"/>
                </a:cxn>
                <a:cxn ang="0">
                  <a:pos x="4" y="9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21" y="90"/>
                </a:cxn>
                <a:cxn ang="0">
                  <a:pos x="35" y="87"/>
                </a:cxn>
                <a:cxn ang="0">
                  <a:pos x="49" y="82"/>
                </a:cxn>
                <a:cxn ang="0">
                  <a:pos x="64" y="78"/>
                </a:cxn>
                <a:cxn ang="0">
                  <a:pos x="92" y="65"/>
                </a:cxn>
                <a:cxn ang="0">
                  <a:pos x="119" y="53"/>
                </a:cxn>
                <a:cxn ang="0">
                  <a:pos x="119" y="53"/>
                </a:cxn>
                <a:cxn ang="0">
                  <a:pos x="137" y="44"/>
                </a:cxn>
                <a:cxn ang="0">
                  <a:pos x="157" y="38"/>
                </a:cxn>
                <a:cxn ang="0">
                  <a:pos x="176" y="31"/>
                </a:cxn>
                <a:cxn ang="0">
                  <a:pos x="194" y="28"/>
                </a:cxn>
                <a:cxn ang="0">
                  <a:pos x="194" y="28"/>
                </a:cxn>
                <a:cxn ang="0">
                  <a:pos x="201" y="27"/>
                </a:cxn>
                <a:cxn ang="0">
                  <a:pos x="208" y="25"/>
                </a:cxn>
                <a:cxn ang="0">
                  <a:pos x="218" y="21"/>
                </a:cxn>
                <a:cxn ang="0">
                  <a:pos x="230" y="15"/>
                </a:cxn>
                <a:cxn ang="0">
                  <a:pos x="242" y="11"/>
                </a:cxn>
                <a:cxn ang="0">
                  <a:pos x="242" y="11"/>
                </a:cxn>
                <a:cxn ang="0">
                  <a:pos x="243" y="10"/>
                </a:cxn>
                <a:cxn ang="0">
                  <a:pos x="244" y="9"/>
                </a:cxn>
                <a:cxn ang="0">
                  <a:pos x="246" y="6"/>
                </a:cxn>
                <a:cxn ang="0">
                  <a:pos x="246" y="5"/>
                </a:cxn>
                <a:cxn ang="0">
                  <a:pos x="243" y="1"/>
                </a:cxn>
                <a:cxn ang="0">
                  <a:pos x="240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46" h="91">
                  <a:moveTo>
                    <a:pt x="238" y="0"/>
                  </a:moveTo>
                  <a:lnTo>
                    <a:pt x="238" y="0"/>
                  </a:lnTo>
                  <a:lnTo>
                    <a:pt x="226" y="4"/>
                  </a:lnTo>
                  <a:lnTo>
                    <a:pt x="214" y="9"/>
                  </a:lnTo>
                  <a:lnTo>
                    <a:pt x="201" y="14"/>
                  </a:lnTo>
                  <a:lnTo>
                    <a:pt x="194" y="15"/>
                  </a:lnTo>
                  <a:lnTo>
                    <a:pt x="188" y="17"/>
                  </a:lnTo>
                  <a:lnTo>
                    <a:pt x="188" y="17"/>
                  </a:lnTo>
                  <a:lnTo>
                    <a:pt x="174" y="19"/>
                  </a:lnTo>
                  <a:lnTo>
                    <a:pt x="158" y="25"/>
                  </a:lnTo>
                  <a:lnTo>
                    <a:pt x="130" y="36"/>
                  </a:lnTo>
                  <a:lnTo>
                    <a:pt x="130" y="36"/>
                  </a:lnTo>
                  <a:lnTo>
                    <a:pt x="115" y="42"/>
                  </a:lnTo>
                  <a:lnTo>
                    <a:pt x="99" y="49"/>
                  </a:lnTo>
                  <a:lnTo>
                    <a:pt x="69" y="62"/>
                  </a:lnTo>
                  <a:lnTo>
                    <a:pt x="53" y="69"/>
                  </a:lnTo>
                  <a:lnTo>
                    <a:pt x="38" y="74"/>
                  </a:lnTo>
                  <a:lnTo>
                    <a:pt x="22" y="78"/>
                  </a:lnTo>
                  <a:lnTo>
                    <a:pt x="6" y="79"/>
                  </a:lnTo>
                  <a:lnTo>
                    <a:pt x="6" y="79"/>
                  </a:lnTo>
                  <a:lnTo>
                    <a:pt x="4" y="81"/>
                  </a:lnTo>
                  <a:lnTo>
                    <a:pt x="1" y="82"/>
                  </a:lnTo>
                  <a:lnTo>
                    <a:pt x="0" y="86"/>
                  </a:lnTo>
                  <a:lnTo>
                    <a:pt x="1" y="90"/>
                  </a:lnTo>
                  <a:lnTo>
                    <a:pt x="4" y="9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9" y="82"/>
                  </a:lnTo>
                  <a:lnTo>
                    <a:pt x="64" y="78"/>
                  </a:lnTo>
                  <a:lnTo>
                    <a:pt x="92" y="65"/>
                  </a:lnTo>
                  <a:lnTo>
                    <a:pt x="119" y="53"/>
                  </a:lnTo>
                  <a:lnTo>
                    <a:pt x="119" y="53"/>
                  </a:lnTo>
                  <a:lnTo>
                    <a:pt x="137" y="44"/>
                  </a:lnTo>
                  <a:lnTo>
                    <a:pt x="157" y="38"/>
                  </a:lnTo>
                  <a:lnTo>
                    <a:pt x="176" y="31"/>
                  </a:lnTo>
                  <a:lnTo>
                    <a:pt x="194" y="28"/>
                  </a:lnTo>
                  <a:lnTo>
                    <a:pt x="194" y="28"/>
                  </a:lnTo>
                  <a:lnTo>
                    <a:pt x="201" y="27"/>
                  </a:lnTo>
                  <a:lnTo>
                    <a:pt x="208" y="25"/>
                  </a:lnTo>
                  <a:lnTo>
                    <a:pt x="218" y="21"/>
                  </a:lnTo>
                  <a:lnTo>
                    <a:pt x="230" y="15"/>
                  </a:lnTo>
                  <a:lnTo>
                    <a:pt x="242" y="11"/>
                  </a:lnTo>
                  <a:lnTo>
                    <a:pt x="242" y="11"/>
                  </a:lnTo>
                  <a:lnTo>
                    <a:pt x="243" y="10"/>
                  </a:lnTo>
                  <a:lnTo>
                    <a:pt x="244" y="9"/>
                  </a:lnTo>
                  <a:lnTo>
                    <a:pt x="246" y="6"/>
                  </a:lnTo>
                  <a:lnTo>
                    <a:pt x="246" y="5"/>
                  </a:lnTo>
                  <a:lnTo>
                    <a:pt x="243" y="1"/>
                  </a:lnTo>
                  <a:lnTo>
                    <a:pt x="240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4" name="Freeform 390"/>
            <p:cNvSpPr/>
            <p:nvPr/>
          </p:nvSpPr>
          <p:spPr bwMode="auto">
            <a:xfrm>
              <a:off x="5273676" y="1162051"/>
              <a:ext cx="122238" cy="95250"/>
            </a:xfrm>
            <a:custGeom>
              <a:avLst/>
              <a:gdLst/>
              <a:ahLst/>
              <a:cxnLst>
                <a:cxn ang="0">
                  <a:pos x="298" y="1"/>
                </a:cxn>
                <a:cxn ang="0">
                  <a:pos x="298" y="1"/>
                </a:cxn>
                <a:cxn ang="0">
                  <a:pos x="277" y="21"/>
                </a:cxn>
                <a:cxn ang="0">
                  <a:pos x="256" y="39"/>
                </a:cxn>
                <a:cxn ang="0">
                  <a:pos x="234" y="56"/>
                </a:cxn>
                <a:cxn ang="0">
                  <a:pos x="210" y="72"/>
                </a:cxn>
                <a:cxn ang="0">
                  <a:pos x="163" y="103"/>
                </a:cxn>
                <a:cxn ang="0">
                  <a:pos x="116" y="136"/>
                </a:cxn>
                <a:cxn ang="0">
                  <a:pos x="116" y="136"/>
                </a:cxn>
                <a:cxn ang="0">
                  <a:pos x="96" y="152"/>
                </a:cxn>
                <a:cxn ang="0">
                  <a:pos x="77" y="167"/>
                </a:cxn>
                <a:cxn ang="0">
                  <a:pos x="56" y="183"/>
                </a:cxn>
                <a:cxn ang="0">
                  <a:pos x="35" y="198"/>
                </a:cxn>
                <a:cxn ang="0">
                  <a:pos x="35" y="198"/>
                </a:cxn>
                <a:cxn ang="0">
                  <a:pos x="24" y="204"/>
                </a:cxn>
                <a:cxn ang="0">
                  <a:pos x="14" y="212"/>
                </a:cxn>
                <a:cxn ang="0">
                  <a:pos x="6" y="221"/>
                </a:cxn>
                <a:cxn ang="0">
                  <a:pos x="2" y="226"/>
                </a:cxn>
                <a:cxn ang="0">
                  <a:pos x="0" y="233"/>
                </a:cxn>
                <a:cxn ang="0">
                  <a:pos x="0" y="233"/>
                </a:cxn>
                <a:cxn ang="0">
                  <a:pos x="0" y="235"/>
                </a:cxn>
                <a:cxn ang="0">
                  <a:pos x="0" y="237"/>
                </a:cxn>
                <a:cxn ang="0">
                  <a:pos x="1" y="238"/>
                </a:cxn>
                <a:cxn ang="0">
                  <a:pos x="3" y="239"/>
                </a:cxn>
                <a:cxn ang="0">
                  <a:pos x="7" y="239"/>
                </a:cxn>
                <a:cxn ang="0">
                  <a:pos x="9" y="238"/>
                </a:cxn>
                <a:cxn ang="0">
                  <a:pos x="10" y="235"/>
                </a:cxn>
                <a:cxn ang="0">
                  <a:pos x="10" y="235"/>
                </a:cxn>
                <a:cxn ang="0">
                  <a:pos x="14" y="229"/>
                </a:cxn>
                <a:cxn ang="0">
                  <a:pos x="19" y="222"/>
                </a:cxn>
                <a:cxn ang="0">
                  <a:pos x="26" y="216"/>
                </a:cxn>
                <a:cxn ang="0">
                  <a:pos x="34" y="211"/>
                </a:cxn>
                <a:cxn ang="0">
                  <a:pos x="49" y="201"/>
                </a:cxn>
                <a:cxn ang="0">
                  <a:pos x="62" y="194"/>
                </a:cxn>
                <a:cxn ang="0">
                  <a:pos x="62" y="194"/>
                </a:cxn>
                <a:cxn ang="0">
                  <a:pos x="83" y="178"/>
                </a:cxn>
                <a:cxn ang="0">
                  <a:pos x="103" y="161"/>
                </a:cxn>
                <a:cxn ang="0">
                  <a:pos x="124" y="145"/>
                </a:cxn>
                <a:cxn ang="0">
                  <a:pos x="145" y="130"/>
                </a:cxn>
                <a:cxn ang="0">
                  <a:pos x="145" y="130"/>
                </a:cxn>
                <a:cxn ang="0">
                  <a:pos x="187" y="102"/>
                </a:cxn>
                <a:cxn ang="0">
                  <a:pos x="228" y="73"/>
                </a:cxn>
                <a:cxn ang="0">
                  <a:pos x="249" y="59"/>
                </a:cxn>
                <a:cxn ang="0">
                  <a:pos x="269" y="43"/>
                </a:cxn>
                <a:cxn ang="0">
                  <a:pos x="287" y="26"/>
                </a:cxn>
                <a:cxn ang="0">
                  <a:pos x="306" y="9"/>
                </a:cxn>
                <a:cxn ang="0">
                  <a:pos x="306" y="9"/>
                </a:cxn>
                <a:cxn ang="0">
                  <a:pos x="307" y="8"/>
                </a:cxn>
                <a:cxn ang="0">
                  <a:pos x="307" y="5"/>
                </a:cxn>
                <a:cxn ang="0">
                  <a:pos x="306" y="1"/>
                </a:cxn>
                <a:cxn ang="0">
                  <a:pos x="302" y="0"/>
                </a:cxn>
                <a:cxn ang="0">
                  <a:pos x="300" y="0"/>
                </a:cxn>
                <a:cxn ang="0">
                  <a:pos x="298" y="1"/>
                </a:cxn>
                <a:cxn ang="0">
                  <a:pos x="298" y="1"/>
                </a:cxn>
              </a:cxnLst>
              <a:rect l="0" t="0" r="r" b="b"/>
              <a:pathLst>
                <a:path w="307" h="239">
                  <a:moveTo>
                    <a:pt x="298" y="1"/>
                  </a:moveTo>
                  <a:lnTo>
                    <a:pt x="298" y="1"/>
                  </a:lnTo>
                  <a:lnTo>
                    <a:pt x="277" y="21"/>
                  </a:lnTo>
                  <a:lnTo>
                    <a:pt x="256" y="39"/>
                  </a:lnTo>
                  <a:lnTo>
                    <a:pt x="234" y="56"/>
                  </a:lnTo>
                  <a:lnTo>
                    <a:pt x="210" y="72"/>
                  </a:lnTo>
                  <a:lnTo>
                    <a:pt x="163" y="103"/>
                  </a:lnTo>
                  <a:lnTo>
                    <a:pt x="116" y="136"/>
                  </a:lnTo>
                  <a:lnTo>
                    <a:pt x="116" y="136"/>
                  </a:lnTo>
                  <a:lnTo>
                    <a:pt x="96" y="152"/>
                  </a:lnTo>
                  <a:lnTo>
                    <a:pt x="77" y="167"/>
                  </a:lnTo>
                  <a:lnTo>
                    <a:pt x="56" y="183"/>
                  </a:lnTo>
                  <a:lnTo>
                    <a:pt x="35" y="198"/>
                  </a:lnTo>
                  <a:lnTo>
                    <a:pt x="35" y="198"/>
                  </a:lnTo>
                  <a:lnTo>
                    <a:pt x="24" y="204"/>
                  </a:lnTo>
                  <a:lnTo>
                    <a:pt x="14" y="212"/>
                  </a:lnTo>
                  <a:lnTo>
                    <a:pt x="6" y="221"/>
                  </a:lnTo>
                  <a:lnTo>
                    <a:pt x="2" y="226"/>
                  </a:lnTo>
                  <a:lnTo>
                    <a:pt x="0" y="233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38"/>
                  </a:lnTo>
                  <a:lnTo>
                    <a:pt x="3" y="239"/>
                  </a:lnTo>
                  <a:lnTo>
                    <a:pt x="7" y="239"/>
                  </a:lnTo>
                  <a:lnTo>
                    <a:pt x="9" y="238"/>
                  </a:lnTo>
                  <a:lnTo>
                    <a:pt x="10" y="235"/>
                  </a:lnTo>
                  <a:lnTo>
                    <a:pt x="10" y="235"/>
                  </a:lnTo>
                  <a:lnTo>
                    <a:pt x="14" y="229"/>
                  </a:lnTo>
                  <a:lnTo>
                    <a:pt x="19" y="222"/>
                  </a:lnTo>
                  <a:lnTo>
                    <a:pt x="26" y="216"/>
                  </a:lnTo>
                  <a:lnTo>
                    <a:pt x="34" y="211"/>
                  </a:lnTo>
                  <a:lnTo>
                    <a:pt x="49" y="201"/>
                  </a:lnTo>
                  <a:lnTo>
                    <a:pt x="62" y="194"/>
                  </a:lnTo>
                  <a:lnTo>
                    <a:pt x="62" y="194"/>
                  </a:lnTo>
                  <a:lnTo>
                    <a:pt x="83" y="178"/>
                  </a:lnTo>
                  <a:lnTo>
                    <a:pt x="103" y="161"/>
                  </a:lnTo>
                  <a:lnTo>
                    <a:pt x="124" y="145"/>
                  </a:lnTo>
                  <a:lnTo>
                    <a:pt x="145" y="130"/>
                  </a:lnTo>
                  <a:lnTo>
                    <a:pt x="145" y="130"/>
                  </a:lnTo>
                  <a:lnTo>
                    <a:pt x="187" y="102"/>
                  </a:lnTo>
                  <a:lnTo>
                    <a:pt x="228" y="73"/>
                  </a:lnTo>
                  <a:lnTo>
                    <a:pt x="249" y="59"/>
                  </a:lnTo>
                  <a:lnTo>
                    <a:pt x="269" y="43"/>
                  </a:lnTo>
                  <a:lnTo>
                    <a:pt x="287" y="26"/>
                  </a:lnTo>
                  <a:lnTo>
                    <a:pt x="306" y="9"/>
                  </a:lnTo>
                  <a:lnTo>
                    <a:pt x="306" y="9"/>
                  </a:lnTo>
                  <a:lnTo>
                    <a:pt x="307" y="8"/>
                  </a:lnTo>
                  <a:lnTo>
                    <a:pt x="307" y="5"/>
                  </a:lnTo>
                  <a:lnTo>
                    <a:pt x="306" y="1"/>
                  </a:lnTo>
                  <a:lnTo>
                    <a:pt x="302" y="0"/>
                  </a:lnTo>
                  <a:lnTo>
                    <a:pt x="300" y="0"/>
                  </a:lnTo>
                  <a:lnTo>
                    <a:pt x="298" y="1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5" name="Freeform 391"/>
            <p:cNvSpPr/>
            <p:nvPr/>
          </p:nvSpPr>
          <p:spPr bwMode="auto">
            <a:xfrm>
              <a:off x="5329239" y="1193801"/>
              <a:ext cx="87313" cy="68263"/>
            </a:xfrm>
            <a:custGeom>
              <a:avLst/>
              <a:gdLst/>
              <a:ahLst/>
              <a:cxnLst>
                <a:cxn ang="0">
                  <a:pos x="210" y="0"/>
                </a:cxn>
                <a:cxn ang="0">
                  <a:pos x="210" y="0"/>
                </a:cxn>
                <a:cxn ang="0">
                  <a:pos x="203" y="2"/>
                </a:cxn>
                <a:cxn ang="0">
                  <a:pos x="193" y="5"/>
                </a:cxn>
                <a:cxn ang="0">
                  <a:pos x="176" y="13"/>
                </a:cxn>
                <a:cxn ang="0">
                  <a:pos x="161" y="22"/>
                </a:cxn>
                <a:cxn ang="0">
                  <a:pos x="145" y="34"/>
                </a:cxn>
                <a:cxn ang="0">
                  <a:pos x="116" y="59"/>
                </a:cxn>
                <a:cxn ang="0">
                  <a:pos x="87" y="81"/>
                </a:cxn>
                <a:cxn ang="0">
                  <a:pos x="87" y="81"/>
                </a:cxn>
                <a:cxn ang="0">
                  <a:pos x="56" y="106"/>
                </a:cxn>
                <a:cxn ang="0">
                  <a:pos x="40" y="119"/>
                </a:cxn>
                <a:cxn ang="0">
                  <a:pos x="26" y="133"/>
                </a:cxn>
                <a:cxn ang="0">
                  <a:pos x="26" y="133"/>
                </a:cxn>
                <a:cxn ang="0">
                  <a:pos x="12" y="146"/>
                </a:cxn>
                <a:cxn ang="0">
                  <a:pos x="5" y="154"/>
                </a:cxn>
                <a:cxn ang="0">
                  <a:pos x="0" y="163"/>
                </a:cxn>
                <a:cxn ang="0">
                  <a:pos x="0" y="163"/>
                </a:cxn>
                <a:cxn ang="0">
                  <a:pos x="0" y="166"/>
                </a:cxn>
                <a:cxn ang="0">
                  <a:pos x="1" y="169"/>
                </a:cxn>
                <a:cxn ang="0">
                  <a:pos x="1" y="169"/>
                </a:cxn>
                <a:cxn ang="0">
                  <a:pos x="2" y="170"/>
                </a:cxn>
                <a:cxn ang="0">
                  <a:pos x="2" y="170"/>
                </a:cxn>
                <a:cxn ang="0">
                  <a:pos x="5" y="171"/>
                </a:cxn>
                <a:cxn ang="0">
                  <a:pos x="6" y="171"/>
                </a:cxn>
                <a:cxn ang="0">
                  <a:pos x="10" y="169"/>
                </a:cxn>
                <a:cxn ang="0">
                  <a:pos x="12" y="167"/>
                </a:cxn>
                <a:cxn ang="0">
                  <a:pos x="13" y="166"/>
                </a:cxn>
                <a:cxn ang="0">
                  <a:pos x="12" y="163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02" y="85"/>
                </a:cxn>
                <a:cxn ang="0">
                  <a:pos x="102" y="85"/>
                </a:cxn>
                <a:cxn ang="0">
                  <a:pos x="127" y="64"/>
                </a:cxn>
                <a:cxn ang="0">
                  <a:pos x="154" y="42"/>
                </a:cxn>
                <a:cxn ang="0">
                  <a:pos x="169" y="31"/>
                </a:cxn>
                <a:cxn ang="0">
                  <a:pos x="183" y="22"/>
                </a:cxn>
                <a:cxn ang="0">
                  <a:pos x="197" y="16"/>
                </a:cxn>
                <a:cxn ang="0">
                  <a:pos x="213" y="12"/>
                </a:cxn>
                <a:cxn ang="0">
                  <a:pos x="213" y="12"/>
                </a:cxn>
                <a:cxn ang="0">
                  <a:pos x="216" y="10"/>
                </a:cxn>
                <a:cxn ang="0">
                  <a:pos x="217" y="9"/>
                </a:cxn>
                <a:cxn ang="0">
                  <a:pos x="218" y="6"/>
                </a:cxn>
                <a:cxn ang="0">
                  <a:pos x="217" y="5"/>
                </a:cxn>
                <a:cxn ang="0">
                  <a:pos x="216" y="1"/>
                </a:cxn>
                <a:cxn ang="0">
                  <a:pos x="213" y="0"/>
                </a:cxn>
                <a:cxn ang="0">
                  <a:pos x="210" y="0"/>
                </a:cxn>
                <a:cxn ang="0">
                  <a:pos x="210" y="0"/>
                </a:cxn>
              </a:cxnLst>
              <a:rect l="0" t="0" r="r" b="b"/>
              <a:pathLst>
                <a:path w="218" h="171">
                  <a:moveTo>
                    <a:pt x="210" y="0"/>
                  </a:moveTo>
                  <a:lnTo>
                    <a:pt x="210" y="0"/>
                  </a:lnTo>
                  <a:lnTo>
                    <a:pt x="203" y="2"/>
                  </a:lnTo>
                  <a:lnTo>
                    <a:pt x="193" y="5"/>
                  </a:lnTo>
                  <a:lnTo>
                    <a:pt x="176" y="13"/>
                  </a:lnTo>
                  <a:lnTo>
                    <a:pt x="161" y="22"/>
                  </a:lnTo>
                  <a:lnTo>
                    <a:pt x="145" y="34"/>
                  </a:lnTo>
                  <a:lnTo>
                    <a:pt x="116" y="59"/>
                  </a:lnTo>
                  <a:lnTo>
                    <a:pt x="87" y="81"/>
                  </a:lnTo>
                  <a:lnTo>
                    <a:pt x="87" y="81"/>
                  </a:lnTo>
                  <a:lnTo>
                    <a:pt x="56" y="106"/>
                  </a:lnTo>
                  <a:lnTo>
                    <a:pt x="40" y="119"/>
                  </a:lnTo>
                  <a:lnTo>
                    <a:pt x="26" y="133"/>
                  </a:lnTo>
                  <a:lnTo>
                    <a:pt x="26" y="133"/>
                  </a:lnTo>
                  <a:lnTo>
                    <a:pt x="12" y="146"/>
                  </a:lnTo>
                  <a:lnTo>
                    <a:pt x="5" y="154"/>
                  </a:lnTo>
                  <a:lnTo>
                    <a:pt x="0" y="163"/>
                  </a:lnTo>
                  <a:lnTo>
                    <a:pt x="0" y="163"/>
                  </a:lnTo>
                  <a:lnTo>
                    <a:pt x="0" y="166"/>
                  </a:lnTo>
                  <a:lnTo>
                    <a:pt x="1" y="169"/>
                  </a:lnTo>
                  <a:lnTo>
                    <a:pt x="1" y="169"/>
                  </a:lnTo>
                  <a:lnTo>
                    <a:pt x="2" y="170"/>
                  </a:lnTo>
                  <a:lnTo>
                    <a:pt x="2" y="170"/>
                  </a:lnTo>
                  <a:lnTo>
                    <a:pt x="5" y="171"/>
                  </a:lnTo>
                  <a:lnTo>
                    <a:pt x="6" y="171"/>
                  </a:lnTo>
                  <a:lnTo>
                    <a:pt x="10" y="169"/>
                  </a:lnTo>
                  <a:lnTo>
                    <a:pt x="12" y="167"/>
                  </a:lnTo>
                  <a:lnTo>
                    <a:pt x="13" y="166"/>
                  </a:lnTo>
                  <a:lnTo>
                    <a:pt x="12" y="163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02" y="85"/>
                  </a:lnTo>
                  <a:lnTo>
                    <a:pt x="102" y="85"/>
                  </a:lnTo>
                  <a:lnTo>
                    <a:pt x="127" y="64"/>
                  </a:lnTo>
                  <a:lnTo>
                    <a:pt x="154" y="42"/>
                  </a:lnTo>
                  <a:lnTo>
                    <a:pt x="169" y="31"/>
                  </a:lnTo>
                  <a:lnTo>
                    <a:pt x="183" y="22"/>
                  </a:lnTo>
                  <a:lnTo>
                    <a:pt x="197" y="16"/>
                  </a:lnTo>
                  <a:lnTo>
                    <a:pt x="213" y="12"/>
                  </a:lnTo>
                  <a:lnTo>
                    <a:pt x="213" y="12"/>
                  </a:lnTo>
                  <a:lnTo>
                    <a:pt x="216" y="10"/>
                  </a:lnTo>
                  <a:lnTo>
                    <a:pt x="217" y="9"/>
                  </a:lnTo>
                  <a:lnTo>
                    <a:pt x="218" y="6"/>
                  </a:lnTo>
                  <a:lnTo>
                    <a:pt x="217" y="5"/>
                  </a:lnTo>
                  <a:lnTo>
                    <a:pt x="216" y="1"/>
                  </a:lnTo>
                  <a:lnTo>
                    <a:pt x="213" y="0"/>
                  </a:lnTo>
                  <a:lnTo>
                    <a:pt x="21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6" name="Freeform 392"/>
            <p:cNvSpPr/>
            <p:nvPr/>
          </p:nvSpPr>
          <p:spPr bwMode="auto">
            <a:xfrm>
              <a:off x="5395914" y="1125538"/>
              <a:ext cx="141288" cy="26988"/>
            </a:xfrm>
            <a:custGeom>
              <a:avLst/>
              <a:gdLst/>
              <a:ahLst/>
              <a:cxnLst>
                <a:cxn ang="0">
                  <a:pos x="348" y="0"/>
                </a:cxn>
                <a:cxn ang="0">
                  <a:pos x="348" y="0"/>
                </a:cxn>
                <a:cxn ang="0">
                  <a:pos x="326" y="2"/>
                </a:cxn>
                <a:cxn ang="0">
                  <a:pos x="305" y="5"/>
                </a:cxn>
                <a:cxn ang="0">
                  <a:pos x="263" y="14"/>
                </a:cxn>
                <a:cxn ang="0">
                  <a:pos x="221" y="23"/>
                </a:cxn>
                <a:cxn ang="0">
                  <a:pos x="199" y="27"/>
                </a:cxn>
                <a:cxn ang="0">
                  <a:pos x="178" y="30"/>
                </a:cxn>
                <a:cxn ang="0">
                  <a:pos x="178" y="30"/>
                </a:cxn>
                <a:cxn ang="0">
                  <a:pos x="156" y="32"/>
                </a:cxn>
                <a:cxn ang="0">
                  <a:pos x="135" y="36"/>
                </a:cxn>
                <a:cxn ang="0">
                  <a:pos x="92" y="45"/>
                </a:cxn>
                <a:cxn ang="0">
                  <a:pos x="49" y="53"/>
                </a:cxn>
                <a:cxn ang="0">
                  <a:pos x="28" y="56"/>
                </a:cxn>
                <a:cxn ang="0">
                  <a:pos x="5" y="57"/>
                </a:cxn>
                <a:cxn ang="0">
                  <a:pos x="5" y="57"/>
                </a:cxn>
                <a:cxn ang="0">
                  <a:pos x="3" y="57"/>
                </a:cxn>
                <a:cxn ang="0">
                  <a:pos x="2" y="58"/>
                </a:cxn>
                <a:cxn ang="0">
                  <a:pos x="0" y="62"/>
                </a:cxn>
                <a:cxn ang="0">
                  <a:pos x="2" y="66"/>
                </a:cxn>
                <a:cxn ang="0">
                  <a:pos x="3" y="68"/>
                </a:cxn>
                <a:cxn ang="0">
                  <a:pos x="5" y="69"/>
                </a:cxn>
                <a:cxn ang="0">
                  <a:pos x="16" y="69"/>
                </a:cxn>
                <a:cxn ang="0">
                  <a:pos x="16" y="69"/>
                </a:cxn>
                <a:cxn ang="0">
                  <a:pos x="20" y="68"/>
                </a:cxn>
                <a:cxn ang="0">
                  <a:pos x="20" y="68"/>
                </a:cxn>
                <a:cxn ang="0">
                  <a:pos x="38" y="66"/>
                </a:cxn>
                <a:cxn ang="0">
                  <a:pos x="58" y="64"/>
                </a:cxn>
                <a:cxn ang="0">
                  <a:pos x="94" y="57"/>
                </a:cxn>
                <a:cxn ang="0">
                  <a:pos x="132" y="49"/>
                </a:cxn>
                <a:cxn ang="0">
                  <a:pos x="170" y="41"/>
                </a:cxn>
                <a:cxn ang="0">
                  <a:pos x="170" y="41"/>
                </a:cxn>
                <a:cxn ang="0">
                  <a:pos x="215" y="34"/>
                </a:cxn>
                <a:cxn ang="0">
                  <a:pos x="259" y="24"/>
                </a:cxn>
                <a:cxn ang="0">
                  <a:pos x="304" y="17"/>
                </a:cxn>
                <a:cxn ang="0">
                  <a:pos x="326" y="14"/>
                </a:cxn>
                <a:cxn ang="0">
                  <a:pos x="348" y="11"/>
                </a:cxn>
                <a:cxn ang="0">
                  <a:pos x="348" y="11"/>
                </a:cxn>
                <a:cxn ang="0">
                  <a:pos x="350" y="10"/>
                </a:cxn>
                <a:cxn ang="0">
                  <a:pos x="352" y="9"/>
                </a:cxn>
                <a:cxn ang="0">
                  <a:pos x="353" y="5"/>
                </a:cxn>
                <a:cxn ang="0">
                  <a:pos x="353" y="3"/>
                </a:cxn>
                <a:cxn ang="0">
                  <a:pos x="352" y="1"/>
                </a:cxn>
                <a:cxn ang="0">
                  <a:pos x="350" y="0"/>
                </a:cxn>
                <a:cxn ang="0">
                  <a:pos x="348" y="0"/>
                </a:cxn>
                <a:cxn ang="0">
                  <a:pos x="348" y="0"/>
                </a:cxn>
              </a:cxnLst>
              <a:rect l="0" t="0" r="r" b="b"/>
              <a:pathLst>
                <a:path w="353" h="69">
                  <a:moveTo>
                    <a:pt x="348" y="0"/>
                  </a:moveTo>
                  <a:lnTo>
                    <a:pt x="348" y="0"/>
                  </a:lnTo>
                  <a:lnTo>
                    <a:pt x="326" y="2"/>
                  </a:lnTo>
                  <a:lnTo>
                    <a:pt x="305" y="5"/>
                  </a:lnTo>
                  <a:lnTo>
                    <a:pt x="263" y="14"/>
                  </a:lnTo>
                  <a:lnTo>
                    <a:pt x="221" y="23"/>
                  </a:lnTo>
                  <a:lnTo>
                    <a:pt x="199" y="27"/>
                  </a:lnTo>
                  <a:lnTo>
                    <a:pt x="178" y="30"/>
                  </a:lnTo>
                  <a:lnTo>
                    <a:pt x="178" y="30"/>
                  </a:lnTo>
                  <a:lnTo>
                    <a:pt x="156" y="32"/>
                  </a:lnTo>
                  <a:lnTo>
                    <a:pt x="135" y="36"/>
                  </a:lnTo>
                  <a:lnTo>
                    <a:pt x="92" y="45"/>
                  </a:lnTo>
                  <a:lnTo>
                    <a:pt x="49" y="53"/>
                  </a:lnTo>
                  <a:lnTo>
                    <a:pt x="28" y="56"/>
                  </a:lnTo>
                  <a:lnTo>
                    <a:pt x="5" y="57"/>
                  </a:lnTo>
                  <a:lnTo>
                    <a:pt x="5" y="57"/>
                  </a:lnTo>
                  <a:lnTo>
                    <a:pt x="3" y="57"/>
                  </a:lnTo>
                  <a:lnTo>
                    <a:pt x="2" y="58"/>
                  </a:lnTo>
                  <a:lnTo>
                    <a:pt x="0" y="62"/>
                  </a:lnTo>
                  <a:lnTo>
                    <a:pt x="2" y="66"/>
                  </a:lnTo>
                  <a:lnTo>
                    <a:pt x="3" y="68"/>
                  </a:lnTo>
                  <a:lnTo>
                    <a:pt x="5" y="69"/>
                  </a:lnTo>
                  <a:lnTo>
                    <a:pt x="16" y="69"/>
                  </a:lnTo>
                  <a:lnTo>
                    <a:pt x="16" y="69"/>
                  </a:lnTo>
                  <a:lnTo>
                    <a:pt x="20" y="68"/>
                  </a:lnTo>
                  <a:lnTo>
                    <a:pt x="20" y="68"/>
                  </a:lnTo>
                  <a:lnTo>
                    <a:pt x="38" y="66"/>
                  </a:lnTo>
                  <a:lnTo>
                    <a:pt x="58" y="64"/>
                  </a:lnTo>
                  <a:lnTo>
                    <a:pt x="94" y="57"/>
                  </a:lnTo>
                  <a:lnTo>
                    <a:pt x="132" y="49"/>
                  </a:lnTo>
                  <a:lnTo>
                    <a:pt x="170" y="41"/>
                  </a:lnTo>
                  <a:lnTo>
                    <a:pt x="170" y="41"/>
                  </a:lnTo>
                  <a:lnTo>
                    <a:pt x="215" y="34"/>
                  </a:lnTo>
                  <a:lnTo>
                    <a:pt x="259" y="24"/>
                  </a:lnTo>
                  <a:lnTo>
                    <a:pt x="304" y="17"/>
                  </a:lnTo>
                  <a:lnTo>
                    <a:pt x="326" y="14"/>
                  </a:lnTo>
                  <a:lnTo>
                    <a:pt x="348" y="11"/>
                  </a:lnTo>
                  <a:lnTo>
                    <a:pt x="348" y="11"/>
                  </a:lnTo>
                  <a:lnTo>
                    <a:pt x="350" y="10"/>
                  </a:lnTo>
                  <a:lnTo>
                    <a:pt x="352" y="9"/>
                  </a:lnTo>
                  <a:lnTo>
                    <a:pt x="353" y="5"/>
                  </a:lnTo>
                  <a:lnTo>
                    <a:pt x="353" y="3"/>
                  </a:lnTo>
                  <a:lnTo>
                    <a:pt x="352" y="1"/>
                  </a:lnTo>
                  <a:lnTo>
                    <a:pt x="350" y="0"/>
                  </a:lnTo>
                  <a:lnTo>
                    <a:pt x="348" y="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7" name="Freeform 393"/>
            <p:cNvSpPr/>
            <p:nvPr/>
          </p:nvSpPr>
          <p:spPr bwMode="auto">
            <a:xfrm>
              <a:off x="5421314" y="1193801"/>
              <a:ext cx="92075" cy="20638"/>
            </a:xfrm>
            <a:custGeom>
              <a:avLst/>
              <a:gdLst/>
              <a:ahLst/>
              <a:cxnLst>
                <a:cxn ang="0">
                  <a:pos x="225" y="1"/>
                </a:cxn>
                <a:cxn ang="0">
                  <a:pos x="225" y="1"/>
                </a:cxn>
                <a:cxn ang="0">
                  <a:pos x="217" y="4"/>
                </a:cxn>
                <a:cxn ang="0">
                  <a:pos x="209" y="5"/>
                </a:cxn>
                <a:cxn ang="0">
                  <a:pos x="194" y="5"/>
                </a:cxn>
                <a:cxn ang="0">
                  <a:pos x="194" y="5"/>
                </a:cxn>
                <a:cxn ang="0">
                  <a:pos x="179" y="6"/>
                </a:cxn>
                <a:cxn ang="0">
                  <a:pos x="166" y="10"/>
                </a:cxn>
                <a:cxn ang="0">
                  <a:pos x="139" y="17"/>
                </a:cxn>
                <a:cxn ang="0">
                  <a:pos x="139" y="17"/>
                </a:cxn>
                <a:cxn ang="0">
                  <a:pos x="72" y="31"/>
                </a:cxn>
                <a:cxn ang="0">
                  <a:pos x="38" y="36"/>
                </a:cxn>
                <a:cxn ang="0">
                  <a:pos x="22" y="39"/>
                </a:cxn>
                <a:cxn ang="0">
                  <a:pos x="5" y="40"/>
                </a:cxn>
                <a:cxn ang="0">
                  <a:pos x="5" y="40"/>
                </a:cxn>
                <a:cxn ang="0">
                  <a:pos x="3" y="40"/>
                </a:cxn>
                <a:cxn ang="0">
                  <a:pos x="1" y="42"/>
                </a:cxn>
                <a:cxn ang="0">
                  <a:pos x="0" y="46"/>
                </a:cxn>
                <a:cxn ang="0">
                  <a:pos x="1" y="50"/>
                </a:cxn>
                <a:cxn ang="0">
                  <a:pos x="3" y="51"/>
                </a:cxn>
                <a:cxn ang="0">
                  <a:pos x="5" y="51"/>
                </a:cxn>
                <a:cxn ang="0">
                  <a:pos x="5" y="51"/>
                </a:cxn>
                <a:cxn ang="0">
                  <a:pos x="21" y="51"/>
                </a:cxn>
                <a:cxn ang="0">
                  <a:pos x="37" y="48"/>
                </a:cxn>
                <a:cxn ang="0">
                  <a:pos x="68" y="43"/>
                </a:cxn>
                <a:cxn ang="0">
                  <a:pos x="131" y="30"/>
                </a:cxn>
                <a:cxn ang="0">
                  <a:pos x="131" y="30"/>
                </a:cxn>
                <a:cxn ang="0">
                  <a:pos x="166" y="22"/>
                </a:cxn>
                <a:cxn ang="0">
                  <a:pos x="184" y="18"/>
                </a:cxn>
                <a:cxn ang="0">
                  <a:pos x="201" y="17"/>
                </a:cxn>
                <a:cxn ang="0">
                  <a:pos x="201" y="17"/>
                </a:cxn>
                <a:cxn ang="0">
                  <a:pos x="217" y="16"/>
                </a:cxn>
                <a:cxn ang="0">
                  <a:pos x="224" y="14"/>
                </a:cxn>
                <a:cxn ang="0">
                  <a:pos x="230" y="10"/>
                </a:cxn>
                <a:cxn ang="0">
                  <a:pos x="230" y="10"/>
                </a:cxn>
                <a:cxn ang="0">
                  <a:pos x="233" y="9"/>
                </a:cxn>
                <a:cxn ang="0">
                  <a:pos x="233" y="6"/>
                </a:cxn>
                <a:cxn ang="0">
                  <a:pos x="233" y="2"/>
                </a:cxn>
                <a:cxn ang="0">
                  <a:pos x="229" y="0"/>
                </a:cxn>
                <a:cxn ang="0">
                  <a:pos x="228" y="0"/>
                </a:cxn>
                <a:cxn ang="0">
                  <a:pos x="225" y="1"/>
                </a:cxn>
                <a:cxn ang="0">
                  <a:pos x="225" y="1"/>
                </a:cxn>
              </a:cxnLst>
              <a:rect l="0" t="0" r="r" b="b"/>
              <a:pathLst>
                <a:path w="233" h="51">
                  <a:moveTo>
                    <a:pt x="225" y="1"/>
                  </a:moveTo>
                  <a:lnTo>
                    <a:pt x="225" y="1"/>
                  </a:lnTo>
                  <a:lnTo>
                    <a:pt x="217" y="4"/>
                  </a:lnTo>
                  <a:lnTo>
                    <a:pt x="209" y="5"/>
                  </a:lnTo>
                  <a:lnTo>
                    <a:pt x="194" y="5"/>
                  </a:lnTo>
                  <a:lnTo>
                    <a:pt x="194" y="5"/>
                  </a:lnTo>
                  <a:lnTo>
                    <a:pt x="179" y="6"/>
                  </a:lnTo>
                  <a:lnTo>
                    <a:pt x="166" y="10"/>
                  </a:lnTo>
                  <a:lnTo>
                    <a:pt x="139" y="17"/>
                  </a:lnTo>
                  <a:lnTo>
                    <a:pt x="139" y="17"/>
                  </a:lnTo>
                  <a:lnTo>
                    <a:pt x="72" y="31"/>
                  </a:lnTo>
                  <a:lnTo>
                    <a:pt x="38" y="36"/>
                  </a:lnTo>
                  <a:lnTo>
                    <a:pt x="22" y="39"/>
                  </a:lnTo>
                  <a:lnTo>
                    <a:pt x="5" y="40"/>
                  </a:lnTo>
                  <a:lnTo>
                    <a:pt x="5" y="40"/>
                  </a:lnTo>
                  <a:lnTo>
                    <a:pt x="3" y="40"/>
                  </a:lnTo>
                  <a:lnTo>
                    <a:pt x="1" y="42"/>
                  </a:lnTo>
                  <a:lnTo>
                    <a:pt x="0" y="46"/>
                  </a:lnTo>
                  <a:lnTo>
                    <a:pt x="1" y="50"/>
                  </a:lnTo>
                  <a:lnTo>
                    <a:pt x="3" y="51"/>
                  </a:lnTo>
                  <a:lnTo>
                    <a:pt x="5" y="51"/>
                  </a:lnTo>
                  <a:lnTo>
                    <a:pt x="5" y="51"/>
                  </a:lnTo>
                  <a:lnTo>
                    <a:pt x="21" y="51"/>
                  </a:lnTo>
                  <a:lnTo>
                    <a:pt x="37" y="48"/>
                  </a:lnTo>
                  <a:lnTo>
                    <a:pt x="68" y="43"/>
                  </a:lnTo>
                  <a:lnTo>
                    <a:pt x="131" y="30"/>
                  </a:lnTo>
                  <a:lnTo>
                    <a:pt x="131" y="30"/>
                  </a:lnTo>
                  <a:lnTo>
                    <a:pt x="166" y="22"/>
                  </a:lnTo>
                  <a:lnTo>
                    <a:pt x="184" y="18"/>
                  </a:lnTo>
                  <a:lnTo>
                    <a:pt x="201" y="17"/>
                  </a:lnTo>
                  <a:lnTo>
                    <a:pt x="201" y="17"/>
                  </a:lnTo>
                  <a:lnTo>
                    <a:pt x="217" y="16"/>
                  </a:lnTo>
                  <a:lnTo>
                    <a:pt x="224" y="14"/>
                  </a:lnTo>
                  <a:lnTo>
                    <a:pt x="230" y="10"/>
                  </a:lnTo>
                  <a:lnTo>
                    <a:pt x="230" y="10"/>
                  </a:lnTo>
                  <a:lnTo>
                    <a:pt x="233" y="9"/>
                  </a:lnTo>
                  <a:lnTo>
                    <a:pt x="233" y="6"/>
                  </a:lnTo>
                  <a:lnTo>
                    <a:pt x="233" y="2"/>
                  </a:lnTo>
                  <a:lnTo>
                    <a:pt x="229" y="0"/>
                  </a:lnTo>
                  <a:lnTo>
                    <a:pt x="228" y="0"/>
                  </a:lnTo>
                  <a:lnTo>
                    <a:pt x="225" y="1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8" name="Freeform 394"/>
            <p:cNvSpPr/>
            <p:nvPr/>
          </p:nvSpPr>
          <p:spPr bwMode="auto">
            <a:xfrm>
              <a:off x="5537201" y="1117601"/>
              <a:ext cx="44450" cy="11113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57" y="11"/>
                </a:cxn>
                <a:cxn ang="0">
                  <a:pos x="32" y="15"/>
                </a:cxn>
                <a:cxn ang="0">
                  <a:pos x="6" y="17"/>
                </a:cxn>
                <a:cxn ang="0">
                  <a:pos x="6" y="17"/>
                </a:cxn>
                <a:cxn ang="0">
                  <a:pos x="4" y="17"/>
                </a:cxn>
                <a:cxn ang="0">
                  <a:pos x="2" y="19"/>
                </a:cxn>
                <a:cxn ang="0">
                  <a:pos x="0" y="23"/>
                </a:cxn>
                <a:cxn ang="0">
                  <a:pos x="2" y="26"/>
                </a:cxn>
                <a:cxn ang="0">
                  <a:pos x="4" y="28"/>
                </a:cxn>
                <a:cxn ang="0">
                  <a:pos x="6" y="29"/>
                </a:cxn>
                <a:cxn ang="0">
                  <a:pos x="6" y="29"/>
                </a:cxn>
                <a:cxn ang="0">
                  <a:pos x="20" y="28"/>
                </a:cxn>
                <a:cxn ang="0">
                  <a:pos x="33" y="26"/>
                </a:cxn>
                <a:cxn ang="0">
                  <a:pos x="58" y="21"/>
                </a:cxn>
                <a:cxn ang="0">
                  <a:pos x="110" y="11"/>
                </a:cxn>
                <a:cxn ang="0">
                  <a:pos x="110" y="11"/>
                </a:cxn>
                <a:cxn ang="0">
                  <a:pos x="113" y="11"/>
                </a:cxn>
                <a:cxn ang="0">
                  <a:pos x="114" y="8"/>
                </a:cxn>
                <a:cxn ang="0">
                  <a:pos x="114" y="7"/>
                </a:cxn>
                <a:cxn ang="0">
                  <a:pos x="114" y="4"/>
                </a:cxn>
                <a:cxn ang="0">
                  <a:pos x="112" y="2"/>
                </a:cxn>
                <a:cxn ang="0">
                  <a:pos x="110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14" h="29">
                  <a:moveTo>
                    <a:pt x="108" y="0"/>
                  </a:moveTo>
                  <a:lnTo>
                    <a:pt x="108" y="0"/>
                  </a:lnTo>
                  <a:lnTo>
                    <a:pt x="57" y="11"/>
                  </a:lnTo>
                  <a:lnTo>
                    <a:pt x="32" y="15"/>
                  </a:lnTo>
                  <a:lnTo>
                    <a:pt x="6" y="17"/>
                  </a:lnTo>
                  <a:lnTo>
                    <a:pt x="6" y="17"/>
                  </a:lnTo>
                  <a:lnTo>
                    <a:pt x="4" y="17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2" y="26"/>
                  </a:lnTo>
                  <a:lnTo>
                    <a:pt x="4" y="28"/>
                  </a:lnTo>
                  <a:lnTo>
                    <a:pt x="6" y="29"/>
                  </a:lnTo>
                  <a:lnTo>
                    <a:pt x="6" y="29"/>
                  </a:lnTo>
                  <a:lnTo>
                    <a:pt x="20" y="28"/>
                  </a:lnTo>
                  <a:lnTo>
                    <a:pt x="33" y="26"/>
                  </a:lnTo>
                  <a:lnTo>
                    <a:pt x="58" y="21"/>
                  </a:lnTo>
                  <a:lnTo>
                    <a:pt x="110" y="11"/>
                  </a:lnTo>
                  <a:lnTo>
                    <a:pt x="110" y="11"/>
                  </a:lnTo>
                  <a:lnTo>
                    <a:pt x="113" y="11"/>
                  </a:lnTo>
                  <a:lnTo>
                    <a:pt x="114" y="8"/>
                  </a:lnTo>
                  <a:lnTo>
                    <a:pt x="114" y="7"/>
                  </a:lnTo>
                  <a:lnTo>
                    <a:pt x="114" y="4"/>
                  </a:lnTo>
                  <a:lnTo>
                    <a:pt x="112" y="2"/>
                  </a:lnTo>
                  <a:lnTo>
                    <a:pt x="110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9" name="Freeform 395"/>
            <p:cNvSpPr/>
            <p:nvPr/>
          </p:nvSpPr>
          <p:spPr bwMode="auto">
            <a:xfrm>
              <a:off x="5481639" y="1184276"/>
              <a:ext cx="198438" cy="82550"/>
            </a:xfrm>
            <a:custGeom>
              <a:avLst/>
              <a:gdLst/>
              <a:ahLst/>
              <a:cxnLst>
                <a:cxn ang="0">
                  <a:pos x="492" y="0"/>
                </a:cxn>
                <a:cxn ang="0">
                  <a:pos x="492" y="0"/>
                </a:cxn>
                <a:cxn ang="0">
                  <a:pos x="478" y="1"/>
                </a:cxn>
                <a:cxn ang="0">
                  <a:pos x="463" y="5"/>
                </a:cxn>
                <a:cxn ang="0">
                  <a:pos x="449" y="10"/>
                </a:cxn>
                <a:cxn ang="0">
                  <a:pos x="434" y="15"/>
                </a:cxn>
                <a:cxn ang="0">
                  <a:pos x="407" y="28"/>
                </a:cxn>
                <a:cxn ang="0">
                  <a:pos x="381" y="40"/>
                </a:cxn>
                <a:cxn ang="0">
                  <a:pos x="381" y="40"/>
                </a:cxn>
                <a:cxn ang="0">
                  <a:pos x="314" y="66"/>
                </a:cxn>
                <a:cxn ang="0">
                  <a:pos x="247" y="91"/>
                </a:cxn>
                <a:cxn ang="0">
                  <a:pos x="247" y="91"/>
                </a:cxn>
                <a:cxn ang="0">
                  <a:pos x="188" y="113"/>
                </a:cxn>
                <a:cxn ang="0">
                  <a:pos x="158" y="125"/>
                </a:cxn>
                <a:cxn ang="0">
                  <a:pos x="128" y="137"/>
                </a:cxn>
                <a:cxn ang="0">
                  <a:pos x="128" y="137"/>
                </a:cxn>
                <a:cxn ang="0">
                  <a:pos x="114" y="145"/>
                </a:cxn>
                <a:cxn ang="0">
                  <a:pos x="98" y="153"/>
                </a:cxn>
                <a:cxn ang="0">
                  <a:pos x="68" y="170"/>
                </a:cxn>
                <a:cxn ang="0">
                  <a:pos x="54" y="177"/>
                </a:cxn>
                <a:cxn ang="0">
                  <a:pos x="38" y="184"/>
                </a:cxn>
                <a:cxn ang="0">
                  <a:pos x="21" y="189"/>
                </a:cxn>
                <a:cxn ang="0">
                  <a:pos x="4" y="193"/>
                </a:cxn>
                <a:cxn ang="0">
                  <a:pos x="4" y="193"/>
                </a:cxn>
                <a:cxn ang="0">
                  <a:pos x="3" y="194"/>
                </a:cxn>
                <a:cxn ang="0">
                  <a:pos x="1" y="196"/>
                </a:cxn>
                <a:cxn ang="0">
                  <a:pos x="0" y="197"/>
                </a:cxn>
                <a:cxn ang="0">
                  <a:pos x="0" y="200"/>
                </a:cxn>
                <a:cxn ang="0">
                  <a:pos x="3" y="204"/>
                </a:cxn>
                <a:cxn ang="0">
                  <a:pos x="5" y="205"/>
                </a:cxn>
                <a:cxn ang="0">
                  <a:pos x="8" y="205"/>
                </a:cxn>
                <a:cxn ang="0">
                  <a:pos x="8" y="205"/>
                </a:cxn>
                <a:cxn ang="0">
                  <a:pos x="21" y="201"/>
                </a:cxn>
                <a:cxn ang="0">
                  <a:pos x="35" y="197"/>
                </a:cxn>
                <a:cxn ang="0">
                  <a:pos x="48" y="192"/>
                </a:cxn>
                <a:cxn ang="0">
                  <a:pos x="62" y="187"/>
                </a:cxn>
                <a:cxn ang="0">
                  <a:pos x="86" y="172"/>
                </a:cxn>
                <a:cxn ang="0">
                  <a:pos x="110" y="159"/>
                </a:cxn>
                <a:cxn ang="0">
                  <a:pos x="110" y="159"/>
                </a:cxn>
                <a:cxn ang="0">
                  <a:pos x="126" y="151"/>
                </a:cxn>
                <a:cxn ang="0">
                  <a:pos x="140" y="145"/>
                </a:cxn>
                <a:cxn ang="0">
                  <a:pos x="171" y="132"/>
                </a:cxn>
                <a:cxn ang="0">
                  <a:pos x="203" y="121"/>
                </a:cxn>
                <a:cxn ang="0">
                  <a:pos x="233" y="109"/>
                </a:cxn>
                <a:cxn ang="0">
                  <a:pos x="233" y="109"/>
                </a:cxn>
                <a:cxn ang="0">
                  <a:pos x="293" y="86"/>
                </a:cxn>
                <a:cxn ang="0">
                  <a:pos x="355" y="62"/>
                </a:cxn>
                <a:cxn ang="0">
                  <a:pos x="355" y="62"/>
                </a:cxn>
                <a:cxn ang="0">
                  <a:pos x="423" y="35"/>
                </a:cxn>
                <a:cxn ang="0">
                  <a:pos x="423" y="35"/>
                </a:cxn>
                <a:cxn ang="0">
                  <a:pos x="457" y="21"/>
                </a:cxn>
                <a:cxn ang="0">
                  <a:pos x="474" y="14"/>
                </a:cxn>
                <a:cxn ang="0">
                  <a:pos x="483" y="11"/>
                </a:cxn>
                <a:cxn ang="0">
                  <a:pos x="492" y="10"/>
                </a:cxn>
                <a:cxn ang="0">
                  <a:pos x="492" y="10"/>
                </a:cxn>
                <a:cxn ang="0">
                  <a:pos x="493" y="10"/>
                </a:cxn>
                <a:cxn ang="0">
                  <a:pos x="496" y="9"/>
                </a:cxn>
                <a:cxn ang="0">
                  <a:pos x="497" y="5"/>
                </a:cxn>
                <a:cxn ang="0">
                  <a:pos x="497" y="2"/>
                </a:cxn>
                <a:cxn ang="0">
                  <a:pos x="496" y="1"/>
                </a:cxn>
                <a:cxn ang="0">
                  <a:pos x="493" y="0"/>
                </a:cxn>
                <a:cxn ang="0">
                  <a:pos x="492" y="0"/>
                </a:cxn>
                <a:cxn ang="0">
                  <a:pos x="492" y="0"/>
                </a:cxn>
              </a:cxnLst>
              <a:rect l="0" t="0" r="r" b="b"/>
              <a:pathLst>
                <a:path w="497" h="205">
                  <a:moveTo>
                    <a:pt x="492" y="0"/>
                  </a:moveTo>
                  <a:lnTo>
                    <a:pt x="492" y="0"/>
                  </a:lnTo>
                  <a:lnTo>
                    <a:pt x="478" y="1"/>
                  </a:lnTo>
                  <a:lnTo>
                    <a:pt x="463" y="5"/>
                  </a:lnTo>
                  <a:lnTo>
                    <a:pt x="449" y="10"/>
                  </a:lnTo>
                  <a:lnTo>
                    <a:pt x="434" y="15"/>
                  </a:lnTo>
                  <a:lnTo>
                    <a:pt x="407" y="28"/>
                  </a:lnTo>
                  <a:lnTo>
                    <a:pt x="381" y="40"/>
                  </a:lnTo>
                  <a:lnTo>
                    <a:pt x="381" y="40"/>
                  </a:lnTo>
                  <a:lnTo>
                    <a:pt x="314" y="66"/>
                  </a:lnTo>
                  <a:lnTo>
                    <a:pt x="247" y="91"/>
                  </a:lnTo>
                  <a:lnTo>
                    <a:pt x="247" y="91"/>
                  </a:lnTo>
                  <a:lnTo>
                    <a:pt x="188" y="113"/>
                  </a:lnTo>
                  <a:lnTo>
                    <a:pt x="158" y="125"/>
                  </a:lnTo>
                  <a:lnTo>
                    <a:pt x="128" y="137"/>
                  </a:lnTo>
                  <a:lnTo>
                    <a:pt x="128" y="137"/>
                  </a:lnTo>
                  <a:lnTo>
                    <a:pt x="114" y="145"/>
                  </a:lnTo>
                  <a:lnTo>
                    <a:pt x="98" y="153"/>
                  </a:lnTo>
                  <a:lnTo>
                    <a:pt x="68" y="170"/>
                  </a:lnTo>
                  <a:lnTo>
                    <a:pt x="54" y="177"/>
                  </a:lnTo>
                  <a:lnTo>
                    <a:pt x="38" y="184"/>
                  </a:lnTo>
                  <a:lnTo>
                    <a:pt x="21" y="189"/>
                  </a:lnTo>
                  <a:lnTo>
                    <a:pt x="4" y="193"/>
                  </a:lnTo>
                  <a:lnTo>
                    <a:pt x="4" y="193"/>
                  </a:lnTo>
                  <a:lnTo>
                    <a:pt x="3" y="194"/>
                  </a:lnTo>
                  <a:lnTo>
                    <a:pt x="1" y="196"/>
                  </a:lnTo>
                  <a:lnTo>
                    <a:pt x="0" y="197"/>
                  </a:lnTo>
                  <a:lnTo>
                    <a:pt x="0" y="200"/>
                  </a:lnTo>
                  <a:lnTo>
                    <a:pt x="3" y="204"/>
                  </a:lnTo>
                  <a:lnTo>
                    <a:pt x="5" y="205"/>
                  </a:lnTo>
                  <a:lnTo>
                    <a:pt x="8" y="205"/>
                  </a:lnTo>
                  <a:lnTo>
                    <a:pt x="8" y="205"/>
                  </a:lnTo>
                  <a:lnTo>
                    <a:pt x="21" y="201"/>
                  </a:lnTo>
                  <a:lnTo>
                    <a:pt x="35" y="197"/>
                  </a:lnTo>
                  <a:lnTo>
                    <a:pt x="48" y="192"/>
                  </a:lnTo>
                  <a:lnTo>
                    <a:pt x="62" y="187"/>
                  </a:lnTo>
                  <a:lnTo>
                    <a:pt x="86" y="172"/>
                  </a:lnTo>
                  <a:lnTo>
                    <a:pt x="110" y="159"/>
                  </a:lnTo>
                  <a:lnTo>
                    <a:pt x="110" y="159"/>
                  </a:lnTo>
                  <a:lnTo>
                    <a:pt x="126" y="151"/>
                  </a:lnTo>
                  <a:lnTo>
                    <a:pt x="140" y="145"/>
                  </a:lnTo>
                  <a:lnTo>
                    <a:pt x="171" y="132"/>
                  </a:lnTo>
                  <a:lnTo>
                    <a:pt x="203" y="121"/>
                  </a:lnTo>
                  <a:lnTo>
                    <a:pt x="233" y="109"/>
                  </a:lnTo>
                  <a:lnTo>
                    <a:pt x="233" y="109"/>
                  </a:lnTo>
                  <a:lnTo>
                    <a:pt x="293" y="86"/>
                  </a:lnTo>
                  <a:lnTo>
                    <a:pt x="355" y="62"/>
                  </a:lnTo>
                  <a:lnTo>
                    <a:pt x="355" y="62"/>
                  </a:lnTo>
                  <a:lnTo>
                    <a:pt x="423" y="35"/>
                  </a:lnTo>
                  <a:lnTo>
                    <a:pt x="423" y="35"/>
                  </a:lnTo>
                  <a:lnTo>
                    <a:pt x="457" y="21"/>
                  </a:lnTo>
                  <a:lnTo>
                    <a:pt x="474" y="14"/>
                  </a:lnTo>
                  <a:lnTo>
                    <a:pt x="483" y="11"/>
                  </a:lnTo>
                  <a:lnTo>
                    <a:pt x="492" y="10"/>
                  </a:lnTo>
                  <a:lnTo>
                    <a:pt x="492" y="10"/>
                  </a:lnTo>
                  <a:lnTo>
                    <a:pt x="493" y="10"/>
                  </a:lnTo>
                  <a:lnTo>
                    <a:pt x="496" y="9"/>
                  </a:lnTo>
                  <a:lnTo>
                    <a:pt x="497" y="5"/>
                  </a:lnTo>
                  <a:lnTo>
                    <a:pt x="497" y="2"/>
                  </a:lnTo>
                  <a:lnTo>
                    <a:pt x="496" y="1"/>
                  </a:lnTo>
                  <a:lnTo>
                    <a:pt x="493" y="0"/>
                  </a:lnTo>
                  <a:lnTo>
                    <a:pt x="492" y="0"/>
                  </a:lnTo>
                  <a:lnTo>
                    <a:pt x="4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0" name="Freeform 396"/>
            <p:cNvSpPr/>
            <p:nvPr/>
          </p:nvSpPr>
          <p:spPr bwMode="auto">
            <a:xfrm>
              <a:off x="5664201" y="1103313"/>
              <a:ext cx="76200" cy="76200"/>
            </a:xfrm>
            <a:custGeom>
              <a:avLst/>
              <a:gdLst/>
              <a:ahLst/>
              <a:cxnLst>
                <a:cxn ang="0">
                  <a:pos x="186" y="0"/>
                </a:cxn>
                <a:cxn ang="0">
                  <a:pos x="186" y="0"/>
                </a:cxn>
                <a:cxn ang="0">
                  <a:pos x="178" y="3"/>
                </a:cxn>
                <a:cxn ang="0">
                  <a:pos x="171" y="7"/>
                </a:cxn>
                <a:cxn ang="0">
                  <a:pos x="166" y="12"/>
                </a:cxn>
                <a:cxn ang="0">
                  <a:pos x="161" y="19"/>
                </a:cxn>
                <a:cxn ang="0">
                  <a:pos x="161" y="19"/>
                </a:cxn>
                <a:cxn ang="0">
                  <a:pos x="135" y="49"/>
                </a:cxn>
                <a:cxn ang="0">
                  <a:pos x="107" y="77"/>
                </a:cxn>
                <a:cxn ang="0">
                  <a:pos x="107" y="77"/>
                </a:cxn>
                <a:cxn ang="0">
                  <a:pos x="82" y="105"/>
                </a:cxn>
                <a:cxn ang="0">
                  <a:pos x="57" y="134"/>
                </a:cxn>
                <a:cxn ang="0">
                  <a:pos x="44" y="147"/>
                </a:cxn>
                <a:cxn ang="0">
                  <a:pos x="31" y="160"/>
                </a:cxn>
                <a:cxn ang="0">
                  <a:pos x="17" y="173"/>
                </a:cxn>
                <a:cxn ang="0">
                  <a:pos x="3" y="183"/>
                </a:cxn>
                <a:cxn ang="0">
                  <a:pos x="3" y="183"/>
                </a:cxn>
                <a:cxn ang="0">
                  <a:pos x="0" y="185"/>
                </a:cxn>
                <a:cxn ang="0">
                  <a:pos x="0" y="187"/>
                </a:cxn>
                <a:cxn ang="0">
                  <a:pos x="0" y="191"/>
                </a:cxn>
                <a:cxn ang="0">
                  <a:pos x="4" y="194"/>
                </a:cxn>
                <a:cxn ang="0">
                  <a:pos x="5" y="194"/>
                </a:cxn>
                <a:cxn ang="0">
                  <a:pos x="8" y="193"/>
                </a:cxn>
                <a:cxn ang="0">
                  <a:pos x="8" y="193"/>
                </a:cxn>
                <a:cxn ang="0">
                  <a:pos x="20" y="185"/>
                </a:cxn>
                <a:cxn ang="0">
                  <a:pos x="31" y="174"/>
                </a:cxn>
                <a:cxn ang="0">
                  <a:pos x="54" y="153"/>
                </a:cxn>
                <a:cxn ang="0">
                  <a:pos x="74" y="131"/>
                </a:cxn>
                <a:cxn ang="0">
                  <a:pos x="94" y="109"/>
                </a:cxn>
                <a:cxn ang="0">
                  <a:pos x="94" y="109"/>
                </a:cxn>
                <a:cxn ang="0">
                  <a:pos x="140" y="55"/>
                </a:cxn>
                <a:cxn ang="0">
                  <a:pos x="140" y="55"/>
                </a:cxn>
                <a:cxn ang="0">
                  <a:pos x="150" y="43"/>
                </a:cxn>
                <a:cxn ang="0">
                  <a:pos x="162" y="30"/>
                </a:cxn>
                <a:cxn ang="0">
                  <a:pos x="169" y="24"/>
                </a:cxn>
                <a:cxn ang="0">
                  <a:pos x="175" y="17"/>
                </a:cxn>
                <a:cxn ang="0">
                  <a:pos x="183" y="13"/>
                </a:cxn>
                <a:cxn ang="0">
                  <a:pos x="190" y="11"/>
                </a:cxn>
                <a:cxn ang="0">
                  <a:pos x="190" y="11"/>
                </a:cxn>
                <a:cxn ang="0">
                  <a:pos x="191" y="9"/>
                </a:cxn>
                <a:cxn ang="0">
                  <a:pos x="192" y="8"/>
                </a:cxn>
                <a:cxn ang="0">
                  <a:pos x="194" y="7"/>
                </a:cxn>
                <a:cxn ang="0">
                  <a:pos x="194" y="4"/>
                </a:cxn>
                <a:cxn ang="0">
                  <a:pos x="191" y="0"/>
                </a:cxn>
                <a:cxn ang="0">
                  <a:pos x="188" y="0"/>
                </a:cxn>
                <a:cxn ang="0">
                  <a:pos x="186" y="0"/>
                </a:cxn>
                <a:cxn ang="0">
                  <a:pos x="186" y="0"/>
                </a:cxn>
              </a:cxnLst>
              <a:rect l="0" t="0" r="r" b="b"/>
              <a:pathLst>
                <a:path w="194" h="194">
                  <a:moveTo>
                    <a:pt x="186" y="0"/>
                  </a:moveTo>
                  <a:lnTo>
                    <a:pt x="186" y="0"/>
                  </a:lnTo>
                  <a:lnTo>
                    <a:pt x="178" y="3"/>
                  </a:lnTo>
                  <a:lnTo>
                    <a:pt x="171" y="7"/>
                  </a:lnTo>
                  <a:lnTo>
                    <a:pt x="166" y="12"/>
                  </a:lnTo>
                  <a:lnTo>
                    <a:pt x="161" y="19"/>
                  </a:lnTo>
                  <a:lnTo>
                    <a:pt x="161" y="19"/>
                  </a:lnTo>
                  <a:lnTo>
                    <a:pt x="135" y="49"/>
                  </a:lnTo>
                  <a:lnTo>
                    <a:pt x="107" y="77"/>
                  </a:lnTo>
                  <a:lnTo>
                    <a:pt x="107" y="77"/>
                  </a:lnTo>
                  <a:lnTo>
                    <a:pt x="82" y="105"/>
                  </a:lnTo>
                  <a:lnTo>
                    <a:pt x="57" y="134"/>
                  </a:lnTo>
                  <a:lnTo>
                    <a:pt x="44" y="147"/>
                  </a:lnTo>
                  <a:lnTo>
                    <a:pt x="31" y="160"/>
                  </a:lnTo>
                  <a:lnTo>
                    <a:pt x="17" y="173"/>
                  </a:lnTo>
                  <a:lnTo>
                    <a:pt x="3" y="183"/>
                  </a:lnTo>
                  <a:lnTo>
                    <a:pt x="3" y="183"/>
                  </a:lnTo>
                  <a:lnTo>
                    <a:pt x="0" y="185"/>
                  </a:lnTo>
                  <a:lnTo>
                    <a:pt x="0" y="187"/>
                  </a:lnTo>
                  <a:lnTo>
                    <a:pt x="0" y="191"/>
                  </a:lnTo>
                  <a:lnTo>
                    <a:pt x="4" y="194"/>
                  </a:lnTo>
                  <a:lnTo>
                    <a:pt x="5" y="194"/>
                  </a:lnTo>
                  <a:lnTo>
                    <a:pt x="8" y="193"/>
                  </a:lnTo>
                  <a:lnTo>
                    <a:pt x="8" y="193"/>
                  </a:lnTo>
                  <a:lnTo>
                    <a:pt x="20" y="185"/>
                  </a:lnTo>
                  <a:lnTo>
                    <a:pt x="31" y="174"/>
                  </a:lnTo>
                  <a:lnTo>
                    <a:pt x="54" y="153"/>
                  </a:lnTo>
                  <a:lnTo>
                    <a:pt x="74" y="131"/>
                  </a:lnTo>
                  <a:lnTo>
                    <a:pt x="94" y="109"/>
                  </a:lnTo>
                  <a:lnTo>
                    <a:pt x="94" y="109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0" y="43"/>
                  </a:lnTo>
                  <a:lnTo>
                    <a:pt x="162" y="30"/>
                  </a:lnTo>
                  <a:lnTo>
                    <a:pt x="169" y="24"/>
                  </a:lnTo>
                  <a:lnTo>
                    <a:pt x="175" y="17"/>
                  </a:lnTo>
                  <a:lnTo>
                    <a:pt x="183" y="13"/>
                  </a:lnTo>
                  <a:lnTo>
                    <a:pt x="190" y="11"/>
                  </a:lnTo>
                  <a:lnTo>
                    <a:pt x="190" y="11"/>
                  </a:lnTo>
                  <a:lnTo>
                    <a:pt x="191" y="9"/>
                  </a:lnTo>
                  <a:lnTo>
                    <a:pt x="192" y="8"/>
                  </a:lnTo>
                  <a:lnTo>
                    <a:pt x="194" y="7"/>
                  </a:lnTo>
                  <a:lnTo>
                    <a:pt x="194" y="4"/>
                  </a:lnTo>
                  <a:lnTo>
                    <a:pt x="191" y="0"/>
                  </a:lnTo>
                  <a:lnTo>
                    <a:pt x="188" y="0"/>
                  </a:lnTo>
                  <a:lnTo>
                    <a:pt x="186" y="0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1" name="Freeform 397"/>
            <p:cNvSpPr/>
            <p:nvPr/>
          </p:nvSpPr>
          <p:spPr bwMode="auto">
            <a:xfrm>
              <a:off x="5715001" y="1112838"/>
              <a:ext cx="82550" cy="103188"/>
            </a:xfrm>
            <a:custGeom>
              <a:avLst/>
              <a:gdLst/>
              <a:ahLst/>
              <a:cxnLst>
                <a:cxn ang="0">
                  <a:pos x="195" y="1"/>
                </a:cxn>
                <a:cxn ang="0">
                  <a:pos x="195" y="1"/>
                </a:cxn>
                <a:cxn ang="0">
                  <a:pos x="170" y="28"/>
                </a:cxn>
                <a:cxn ang="0">
                  <a:pos x="145" y="57"/>
                </a:cxn>
                <a:cxn ang="0">
                  <a:pos x="121" y="87"/>
                </a:cxn>
                <a:cxn ang="0">
                  <a:pos x="99" y="116"/>
                </a:cxn>
                <a:cxn ang="0">
                  <a:pos x="99" y="116"/>
                </a:cxn>
                <a:cxn ang="0">
                  <a:pos x="72" y="154"/>
                </a:cxn>
                <a:cxn ang="0">
                  <a:pos x="59" y="173"/>
                </a:cxn>
                <a:cxn ang="0">
                  <a:pos x="44" y="192"/>
                </a:cxn>
                <a:cxn ang="0">
                  <a:pos x="44" y="192"/>
                </a:cxn>
                <a:cxn ang="0">
                  <a:pos x="34" y="207"/>
                </a:cxn>
                <a:cxn ang="0">
                  <a:pos x="23" y="223"/>
                </a:cxn>
                <a:cxn ang="0">
                  <a:pos x="13" y="238"/>
                </a:cxn>
                <a:cxn ang="0">
                  <a:pos x="1" y="252"/>
                </a:cxn>
                <a:cxn ang="0">
                  <a:pos x="1" y="252"/>
                </a:cxn>
                <a:cxn ang="0">
                  <a:pos x="0" y="255"/>
                </a:cxn>
                <a:cxn ang="0">
                  <a:pos x="0" y="257"/>
                </a:cxn>
                <a:cxn ang="0">
                  <a:pos x="1" y="260"/>
                </a:cxn>
                <a:cxn ang="0">
                  <a:pos x="5" y="262"/>
                </a:cxn>
                <a:cxn ang="0">
                  <a:pos x="8" y="262"/>
                </a:cxn>
                <a:cxn ang="0">
                  <a:pos x="9" y="260"/>
                </a:cxn>
                <a:cxn ang="0">
                  <a:pos x="9" y="260"/>
                </a:cxn>
                <a:cxn ang="0">
                  <a:pos x="19" y="248"/>
                </a:cxn>
                <a:cxn ang="0">
                  <a:pos x="28" y="235"/>
                </a:cxn>
                <a:cxn ang="0">
                  <a:pos x="36" y="222"/>
                </a:cxn>
                <a:cxn ang="0">
                  <a:pos x="46" y="209"/>
                </a:cxn>
                <a:cxn ang="0">
                  <a:pos x="46" y="209"/>
                </a:cxn>
                <a:cxn ang="0">
                  <a:pos x="69" y="179"/>
                </a:cxn>
                <a:cxn ang="0">
                  <a:pos x="90" y="147"/>
                </a:cxn>
                <a:cxn ang="0">
                  <a:pos x="90" y="147"/>
                </a:cxn>
                <a:cxn ang="0">
                  <a:pos x="116" y="111"/>
                </a:cxn>
                <a:cxn ang="0">
                  <a:pos x="144" y="75"/>
                </a:cxn>
                <a:cxn ang="0">
                  <a:pos x="172" y="41"/>
                </a:cxn>
                <a:cxn ang="0">
                  <a:pos x="204" y="9"/>
                </a:cxn>
                <a:cxn ang="0">
                  <a:pos x="204" y="9"/>
                </a:cxn>
                <a:cxn ang="0">
                  <a:pos x="205" y="7"/>
                </a:cxn>
                <a:cxn ang="0">
                  <a:pos x="205" y="5"/>
                </a:cxn>
                <a:cxn ang="0">
                  <a:pos x="204" y="1"/>
                </a:cxn>
                <a:cxn ang="0">
                  <a:pos x="200" y="0"/>
                </a:cxn>
                <a:cxn ang="0">
                  <a:pos x="197" y="0"/>
                </a:cxn>
                <a:cxn ang="0">
                  <a:pos x="195" y="1"/>
                </a:cxn>
                <a:cxn ang="0">
                  <a:pos x="195" y="1"/>
                </a:cxn>
              </a:cxnLst>
              <a:rect l="0" t="0" r="r" b="b"/>
              <a:pathLst>
                <a:path w="205" h="262">
                  <a:moveTo>
                    <a:pt x="195" y="1"/>
                  </a:moveTo>
                  <a:lnTo>
                    <a:pt x="195" y="1"/>
                  </a:lnTo>
                  <a:lnTo>
                    <a:pt x="170" y="28"/>
                  </a:lnTo>
                  <a:lnTo>
                    <a:pt x="145" y="57"/>
                  </a:lnTo>
                  <a:lnTo>
                    <a:pt x="121" y="87"/>
                  </a:lnTo>
                  <a:lnTo>
                    <a:pt x="99" y="116"/>
                  </a:lnTo>
                  <a:lnTo>
                    <a:pt x="99" y="116"/>
                  </a:lnTo>
                  <a:lnTo>
                    <a:pt x="72" y="154"/>
                  </a:lnTo>
                  <a:lnTo>
                    <a:pt x="59" y="173"/>
                  </a:lnTo>
                  <a:lnTo>
                    <a:pt x="44" y="192"/>
                  </a:lnTo>
                  <a:lnTo>
                    <a:pt x="44" y="192"/>
                  </a:lnTo>
                  <a:lnTo>
                    <a:pt x="34" y="207"/>
                  </a:lnTo>
                  <a:lnTo>
                    <a:pt x="23" y="223"/>
                  </a:lnTo>
                  <a:lnTo>
                    <a:pt x="13" y="238"/>
                  </a:lnTo>
                  <a:lnTo>
                    <a:pt x="1" y="252"/>
                  </a:lnTo>
                  <a:lnTo>
                    <a:pt x="1" y="252"/>
                  </a:lnTo>
                  <a:lnTo>
                    <a:pt x="0" y="255"/>
                  </a:lnTo>
                  <a:lnTo>
                    <a:pt x="0" y="257"/>
                  </a:lnTo>
                  <a:lnTo>
                    <a:pt x="1" y="260"/>
                  </a:lnTo>
                  <a:lnTo>
                    <a:pt x="5" y="262"/>
                  </a:lnTo>
                  <a:lnTo>
                    <a:pt x="8" y="262"/>
                  </a:lnTo>
                  <a:lnTo>
                    <a:pt x="9" y="260"/>
                  </a:lnTo>
                  <a:lnTo>
                    <a:pt x="9" y="260"/>
                  </a:lnTo>
                  <a:lnTo>
                    <a:pt x="19" y="248"/>
                  </a:lnTo>
                  <a:lnTo>
                    <a:pt x="28" y="235"/>
                  </a:lnTo>
                  <a:lnTo>
                    <a:pt x="36" y="222"/>
                  </a:lnTo>
                  <a:lnTo>
                    <a:pt x="46" y="209"/>
                  </a:lnTo>
                  <a:lnTo>
                    <a:pt x="46" y="209"/>
                  </a:lnTo>
                  <a:lnTo>
                    <a:pt x="69" y="179"/>
                  </a:lnTo>
                  <a:lnTo>
                    <a:pt x="90" y="147"/>
                  </a:lnTo>
                  <a:lnTo>
                    <a:pt x="90" y="147"/>
                  </a:lnTo>
                  <a:lnTo>
                    <a:pt x="116" y="111"/>
                  </a:lnTo>
                  <a:lnTo>
                    <a:pt x="144" y="75"/>
                  </a:lnTo>
                  <a:lnTo>
                    <a:pt x="172" y="41"/>
                  </a:lnTo>
                  <a:lnTo>
                    <a:pt x="204" y="9"/>
                  </a:lnTo>
                  <a:lnTo>
                    <a:pt x="204" y="9"/>
                  </a:lnTo>
                  <a:lnTo>
                    <a:pt x="205" y="7"/>
                  </a:lnTo>
                  <a:lnTo>
                    <a:pt x="205" y="5"/>
                  </a:lnTo>
                  <a:lnTo>
                    <a:pt x="204" y="1"/>
                  </a:lnTo>
                  <a:lnTo>
                    <a:pt x="200" y="0"/>
                  </a:lnTo>
                  <a:lnTo>
                    <a:pt x="197" y="0"/>
                  </a:lnTo>
                  <a:lnTo>
                    <a:pt x="195" y="1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2" name="Freeform 398"/>
            <p:cNvSpPr/>
            <p:nvPr/>
          </p:nvSpPr>
          <p:spPr bwMode="auto">
            <a:xfrm>
              <a:off x="5797551" y="1162051"/>
              <a:ext cx="90488" cy="42863"/>
            </a:xfrm>
            <a:custGeom>
              <a:avLst/>
              <a:gdLst/>
              <a:ahLst/>
              <a:cxnLst>
                <a:cxn ang="0">
                  <a:pos x="221" y="0"/>
                </a:cxn>
                <a:cxn ang="0">
                  <a:pos x="221" y="0"/>
                </a:cxn>
                <a:cxn ang="0">
                  <a:pos x="170" y="20"/>
                </a:cxn>
                <a:cxn ang="0">
                  <a:pos x="145" y="30"/>
                </a:cxn>
                <a:cxn ang="0">
                  <a:pos x="122" y="42"/>
                </a:cxn>
                <a:cxn ang="0">
                  <a:pos x="122" y="42"/>
                </a:cxn>
                <a:cxn ang="0">
                  <a:pos x="107" y="47"/>
                </a:cxn>
                <a:cxn ang="0">
                  <a:pos x="94" y="52"/>
                </a:cxn>
                <a:cxn ang="0">
                  <a:pos x="81" y="58"/>
                </a:cxn>
                <a:cxn ang="0">
                  <a:pos x="68" y="64"/>
                </a:cxn>
                <a:cxn ang="0">
                  <a:pos x="68" y="64"/>
                </a:cxn>
                <a:cxn ang="0">
                  <a:pos x="54" y="73"/>
                </a:cxn>
                <a:cxn ang="0">
                  <a:pos x="38" y="84"/>
                </a:cxn>
                <a:cxn ang="0">
                  <a:pos x="31" y="88"/>
                </a:cxn>
                <a:cxn ang="0">
                  <a:pos x="22" y="93"/>
                </a:cxn>
                <a:cxn ang="0">
                  <a:pos x="14" y="96"/>
                </a:cxn>
                <a:cxn ang="0">
                  <a:pos x="5" y="97"/>
                </a:cxn>
                <a:cxn ang="0">
                  <a:pos x="5" y="97"/>
                </a:cxn>
                <a:cxn ang="0">
                  <a:pos x="3" y="98"/>
                </a:cxn>
                <a:cxn ang="0">
                  <a:pos x="1" y="99"/>
                </a:cxn>
                <a:cxn ang="0">
                  <a:pos x="0" y="103"/>
                </a:cxn>
                <a:cxn ang="0">
                  <a:pos x="0" y="106"/>
                </a:cxn>
                <a:cxn ang="0">
                  <a:pos x="1" y="107"/>
                </a:cxn>
                <a:cxn ang="0">
                  <a:pos x="3" y="109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18" y="106"/>
                </a:cxn>
                <a:cxn ang="0">
                  <a:pos x="30" y="102"/>
                </a:cxn>
                <a:cxn ang="0">
                  <a:pos x="42" y="96"/>
                </a:cxn>
                <a:cxn ang="0">
                  <a:pos x="54" y="89"/>
                </a:cxn>
                <a:cxn ang="0">
                  <a:pos x="76" y="75"/>
                </a:cxn>
                <a:cxn ang="0">
                  <a:pos x="86" y="68"/>
                </a:cxn>
                <a:cxn ang="0">
                  <a:pos x="98" y="63"/>
                </a:cxn>
                <a:cxn ang="0">
                  <a:pos x="98" y="63"/>
                </a:cxn>
                <a:cxn ang="0">
                  <a:pos x="161" y="37"/>
                </a:cxn>
                <a:cxn ang="0">
                  <a:pos x="192" y="24"/>
                </a:cxn>
                <a:cxn ang="0">
                  <a:pos x="224" y="12"/>
                </a:cxn>
                <a:cxn ang="0">
                  <a:pos x="224" y="12"/>
                </a:cxn>
                <a:cxn ang="0">
                  <a:pos x="226" y="11"/>
                </a:cxn>
                <a:cxn ang="0">
                  <a:pos x="228" y="8"/>
                </a:cxn>
                <a:cxn ang="0">
                  <a:pos x="228" y="4"/>
                </a:cxn>
                <a:cxn ang="0">
                  <a:pos x="226" y="1"/>
                </a:cxn>
                <a:cxn ang="0">
                  <a:pos x="225" y="0"/>
                </a:cxn>
                <a:cxn ang="0">
                  <a:pos x="224" y="0"/>
                </a:cxn>
                <a:cxn ang="0">
                  <a:pos x="221" y="0"/>
                </a:cxn>
                <a:cxn ang="0">
                  <a:pos x="221" y="0"/>
                </a:cxn>
              </a:cxnLst>
              <a:rect l="0" t="0" r="r" b="b"/>
              <a:pathLst>
                <a:path w="228" h="109">
                  <a:moveTo>
                    <a:pt x="221" y="0"/>
                  </a:moveTo>
                  <a:lnTo>
                    <a:pt x="221" y="0"/>
                  </a:lnTo>
                  <a:lnTo>
                    <a:pt x="170" y="20"/>
                  </a:lnTo>
                  <a:lnTo>
                    <a:pt x="145" y="30"/>
                  </a:lnTo>
                  <a:lnTo>
                    <a:pt x="122" y="42"/>
                  </a:lnTo>
                  <a:lnTo>
                    <a:pt x="122" y="42"/>
                  </a:lnTo>
                  <a:lnTo>
                    <a:pt x="107" y="47"/>
                  </a:lnTo>
                  <a:lnTo>
                    <a:pt x="94" y="52"/>
                  </a:lnTo>
                  <a:lnTo>
                    <a:pt x="81" y="58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54" y="73"/>
                  </a:lnTo>
                  <a:lnTo>
                    <a:pt x="38" y="84"/>
                  </a:lnTo>
                  <a:lnTo>
                    <a:pt x="31" y="88"/>
                  </a:lnTo>
                  <a:lnTo>
                    <a:pt x="22" y="93"/>
                  </a:lnTo>
                  <a:lnTo>
                    <a:pt x="14" y="96"/>
                  </a:lnTo>
                  <a:lnTo>
                    <a:pt x="5" y="97"/>
                  </a:lnTo>
                  <a:lnTo>
                    <a:pt x="5" y="97"/>
                  </a:lnTo>
                  <a:lnTo>
                    <a:pt x="3" y="98"/>
                  </a:lnTo>
                  <a:lnTo>
                    <a:pt x="1" y="99"/>
                  </a:lnTo>
                  <a:lnTo>
                    <a:pt x="0" y="103"/>
                  </a:lnTo>
                  <a:lnTo>
                    <a:pt x="0" y="106"/>
                  </a:lnTo>
                  <a:lnTo>
                    <a:pt x="1" y="107"/>
                  </a:lnTo>
                  <a:lnTo>
                    <a:pt x="3" y="109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18" y="106"/>
                  </a:lnTo>
                  <a:lnTo>
                    <a:pt x="30" y="102"/>
                  </a:lnTo>
                  <a:lnTo>
                    <a:pt x="42" y="96"/>
                  </a:lnTo>
                  <a:lnTo>
                    <a:pt x="54" y="89"/>
                  </a:lnTo>
                  <a:lnTo>
                    <a:pt x="76" y="75"/>
                  </a:lnTo>
                  <a:lnTo>
                    <a:pt x="86" y="68"/>
                  </a:lnTo>
                  <a:lnTo>
                    <a:pt x="98" y="63"/>
                  </a:lnTo>
                  <a:lnTo>
                    <a:pt x="98" y="63"/>
                  </a:lnTo>
                  <a:lnTo>
                    <a:pt x="161" y="37"/>
                  </a:lnTo>
                  <a:lnTo>
                    <a:pt x="192" y="24"/>
                  </a:lnTo>
                  <a:lnTo>
                    <a:pt x="224" y="12"/>
                  </a:lnTo>
                  <a:lnTo>
                    <a:pt x="224" y="12"/>
                  </a:lnTo>
                  <a:lnTo>
                    <a:pt x="226" y="11"/>
                  </a:lnTo>
                  <a:lnTo>
                    <a:pt x="228" y="8"/>
                  </a:lnTo>
                  <a:lnTo>
                    <a:pt x="228" y="4"/>
                  </a:lnTo>
                  <a:lnTo>
                    <a:pt x="226" y="1"/>
                  </a:lnTo>
                  <a:lnTo>
                    <a:pt x="225" y="0"/>
                  </a:lnTo>
                  <a:lnTo>
                    <a:pt x="224" y="0"/>
                  </a:lnTo>
                  <a:lnTo>
                    <a:pt x="221" y="0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3" name="Freeform 399"/>
            <p:cNvSpPr/>
            <p:nvPr/>
          </p:nvSpPr>
          <p:spPr bwMode="auto">
            <a:xfrm>
              <a:off x="5772151" y="1168401"/>
              <a:ext cx="136525" cy="65088"/>
            </a:xfrm>
            <a:custGeom>
              <a:avLst/>
              <a:gdLst/>
              <a:ahLst/>
              <a:cxnLst>
                <a:cxn ang="0">
                  <a:pos x="333" y="1"/>
                </a:cxn>
                <a:cxn ang="0">
                  <a:pos x="325" y="4"/>
                </a:cxn>
                <a:cxn ang="0">
                  <a:pos x="316" y="4"/>
                </a:cxn>
                <a:cxn ang="0">
                  <a:pos x="293" y="16"/>
                </a:cxn>
                <a:cxn ang="0">
                  <a:pos x="268" y="26"/>
                </a:cxn>
                <a:cxn ang="0">
                  <a:pos x="259" y="29"/>
                </a:cxn>
                <a:cxn ang="0">
                  <a:pos x="233" y="43"/>
                </a:cxn>
                <a:cxn ang="0">
                  <a:pos x="217" y="50"/>
                </a:cxn>
                <a:cxn ang="0">
                  <a:pos x="172" y="65"/>
                </a:cxn>
                <a:cxn ang="0">
                  <a:pos x="148" y="77"/>
                </a:cxn>
                <a:cxn ang="0">
                  <a:pos x="76" y="118"/>
                </a:cxn>
                <a:cxn ang="0">
                  <a:pos x="58" y="127"/>
                </a:cxn>
                <a:cxn ang="0">
                  <a:pos x="19" y="144"/>
                </a:cxn>
                <a:cxn ang="0">
                  <a:pos x="2" y="156"/>
                </a:cxn>
                <a:cxn ang="0">
                  <a:pos x="0" y="158"/>
                </a:cxn>
                <a:cxn ang="0">
                  <a:pos x="0" y="162"/>
                </a:cxn>
                <a:cxn ang="0">
                  <a:pos x="6" y="165"/>
                </a:cxn>
                <a:cxn ang="0">
                  <a:pos x="9" y="164"/>
                </a:cxn>
                <a:cxn ang="0">
                  <a:pos x="19" y="157"/>
                </a:cxn>
                <a:cxn ang="0">
                  <a:pos x="50" y="141"/>
                </a:cxn>
                <a:cxn ang="0">
                  <a:pos x="92" y="122"/>
                </a:cxn>
                <a:cxn ang="0">
                  <a:pos x="119" y="106"/>
                </a:cxn>
                <a:cxn ang="0">
                  <a:pos x="173" y="79"/>
                </a:cxn>
                <a:cxn ang="0">
                  <a:pos x="203" y="68"/>
                </a:cxn>
                <a:cxn ang="0">
                  <a:pos x="223" y="60"/>
                </a:cxn>
                <a:cxn ang="0">
                  <a:pos x="283" y="34"/>
                </a:cxn>
                <a:cxn ang="0">
                  <a:pos x="304" y="22"/>
                </a:cxn>
                <a:cxn ang="0">
                  <a:pos x="325" y="14"/>
                </a:cxn>
                <a:cxn ang="0">
                  <a:pos x="334" y="14"/>
                </a:cxn>
                <a:cxn ang="0">
                  <a:pos x="342" y="11"/>
                </a:cxn>
                <a:cxn ang="0">
                  <a:pos x="342" y="8"/>
                </a:cxn>
                <a:cxn ang="0">
                  <a:pos x="340" y="1"/>
                </a:cxn>
                <a:cxn ang="0">
                  <a:pos x="336" y="0"/>
                </a:cxn>
                <a:cxn ang="0">
                  <a:pos x="333" y="1"/>
                </a:cxn>
              </a:cxnLst>
              <a:rect l="0" t="0" r="r" b="b"/>
              <a:pathLst>
                <a:path w="343" h="165">
                  <a:moveTo>
                    <a:pt x="333" y="1"/>
                  </a:moveTo>
                  <a:lnTo>
                    <a:pt x="333" y="1"/>
                  </a:lnTo>
                  <a:lnTo>
                    <a:pt x="330" y="4"/>
                  </a:lnTo>
                  <a:lnTo>
                    <a:pt x="325" y="4"/>
                  </a:lnTo>
                  <a:lnTo>
                    <a:pt x="319" y="4"/>
                  </a:lnTo>
                  <a:lnTo>
                    <a:pt x="316" y="4"/>
                  </a:lnTo>
                  <a:lnTo>
                    <a:pt x="316" y="4"/>
                  </a:lnTo>
                  <a:lnTo>
                    <a:pt x="293" y="16"/>
                  </a:lnTo>
                  <a:lnTo>
                    <a:pt x="282" y="21"/>
                  </a:lnTo>
                  <a:lnTo>
                    <a:pt x="268" y="26"/>
                  </a:lnTo>
                  <a:lnTo>
                    <a:pt x="268" y="26"/>
                  </a:lnTo>
                  <a:lnTo>
                    <a:pt x="259" y="29"/>
                  </a:lnTo>
                  <a:lnTo>
                    <a:pt x="250" y="33"/>
                  </a:lnTo>
                  <a:lnTo>
                    <a:pt x="233" y="43"/>
                  </a:lnTo>
                  <a:lnTo>
                    <a:pt x="233" y="43"/>
                  </a:lnTo>
                  <a:lnTo>
                    <a:pt x="217" y="50"/>
                  </a:lnTo>
                  <a:lnTo>
                    <a:pt x="203" y="55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48" y="77"/>
                  </a:lnTo>
                  <a:lnTo>
                    <a:pt x="123" y="89"/>
                  </a:lnTo>
                  <a:lnTo>
                    <a:pt x="76" y="118"/>
                  </a:lnTo>
                  <a:lnTo>
                    <a:pt x="76" y="118"/>
                  </a:lnTo>
                  <a:lnTo>
                    <a:pt x="58" y="127"/>
                  </a:lnTo>
                  <a:lnTo>
                    <a:pt x="38" y="135"/>
                  </a:lnTo>
                  <a:lnTo>
                    <a:pt x="19" y="144"/>
                  </a:lnTo>
                  <a:lnTo>
                    <a:pt x="11" y="149"/>
                  </a:lnTo>
                  <a:lnTo>
                    <a:pt x="2" y="156"/>
                  </a:lnTo>
                  <a:lnTo>
                    <a:pt x="2" y="156"/>
                  </a:lnTo>
                  <a:lnTo>
                    <a:pt x="0" y="158"/>
                  </a:lnTo>
                  <a:lnTo>
                    <a:pt x="0" y="160"/>
                  </a:lnTo>
                  <a:lnTo>
                    <a:pt x="0" y="162"/>
                  </a:lnTo>
                  <a:lnTo>
                    <a:pt x="2" y="164"/>
                  </a:lnTo>
                  <a:lnTo>
                    <a:pt x="6" y="165"/>
                  </a:lnTo>
                  <a:lnTo>
                    <a:pt x="8" y="165"/>
                  </a:lnTo>
                  <a:lnTo>
                    <a:pt x="9" y="164"/>
                  </a:lnTo>
                  <a:lnTo>
                    <a:pt x="9" y="164"/>
                  </a:lnTo>
                  <a:lnTo>
                    <a:pt x="19" y="157"/>
                  </a:lnTo>
                  <a:lnTo>
                    <a:pt x="29" y="152"/>
                  </a:lnTo>
                  <a:lnTo>
                    <a:pt x="50" y="141"/>
                  </a:lnTo>
                  <a:lnTo>
                    <a:pt x="72" y="132"/>
                  </a:lnTo>
                  <a:lnTo>
                    <a:pt x="92" y="122"/>
                  </a:lnTo>
                  <a:lnTo>
                    <a:pt x="92" y="122"/>
                  </a:lnTo>
                  <a:lnTo>
                    <a:pt x="119" y="106"/>
                  </a:lnTo>
                  <a:lnTo>
                    <a:pt x="145" y="92"/>
                  </a:lnTo>
                  <a:lnTo>
                    <a:pt x="173" y="79"/>
                  </a:lnTo>
                  <a:lnTo>
                    <a:pt x="187" y="73"/>
                  </a:lnTo>
                  <a:lnTo>
                    <a:pt x="203" y="68"/>
                  </a:lnTo>
                  <a:lnTo>
                    <a:pt x="203" y="68"/>
                  </a:lnTo>
                  <a:lnTo>
                    <a:pt x="223" y="60"/>
                  </a:lnTo>
                  <a:lnTo>
                    <a:pt x="244" y="52"/>
                  </a:lnTo>
                  <a:lnTo>
                    <a:pt x="283" y="34"/>
                  </a:lnTo>
                  <a:lnTo>
                    <a:pt x="283" y="34"/>
                  </a:lnTo>
                  <a:lnTo>
                    <a:pt x="304" y="22"/>
                  </a:lnTo>
                  <a:lnTo>
                    <a:pt x="314" y="17"/>
                  </a:lnTo>
                  <a:lnTo>
                    <a:pt x="325" y="14"/>
                  </a:lnTo>
                  <a:lnTo>
                    <a:pt x="325" y="14"/>
                  </a:lnTo>
                  <a:lnTo>
                    <a:pt x="334" y="14"/>
                  </a:lnTo>
                  <a:lnTo>
                    <a:pt x="338" y="13"/>
                  </a:lnTo>
                  <a:lnTo>
                    <a:pt x="342" y="11"/>
                  </a:lnTo>
                  <a:lnTo>
                    <a:pt x="342" y="11"/>
                  </a:lnTo>
                  <a:lnTo>
                    <a:pt x="342" y="8"/>
                  </a:lnTo>
                  <a:lnTo>
                    <a:pt x="343" y="5"/>
                  </a:lnTo>
                  <a:lnTo>
                    <a:pt x="340" y="1"/>
                  </a:lnTo>
                  <a:lnTo>
                    <a:pt x="339" y="0"/>
                  </a:lnTo>
                  <a:lnTo>
                    <a:pt x="336" y="0"/>
                  </a:lnTo>
                  <a:lnTo>
                    <a:pt x="335" y="0"/>
                  </a:lnTo>
                  <a:lnTo>
                    <a:pt x="333" y="1"/>
                  </a:lnTo>
                  <a:lnTo>
                    <a:pt x="333" y="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4" name="Freeform 400"/>
            <p:cNvSpPr/>
            <p:nvPr/>
          </p:nvSpPr>
          <p:spPr bwMode="auto">
            <a:xfrm>
              <a:off x="5813426" y="1204913"/>
              <a:ext cx="111125" cy="57150"/>
            </a:xfrm>
            <a:custGeom>
              <a:avLst/>
              <a:gdLst/>
              <a:ahLst/>
              <a:cxnLst>
                <a:cxn ang="0">
                  <a:pos x="270" y="0"/>
                </a:cxn>
                <a:cxn ang="0">
                  <a:pos x="270" y="0"/>
                </a:cxn>
                <a:cxn ang="0">
                  <a:pos x="238" y="18"/>
                </a:cxn>
                <a:cxn ang="0">
                  <a:pos x="204" y="35"/>
                </a:cxn>
                <a:cxn ang="0">
                  <a:pos x="137" y="68"/>
                </a:cxn>
                <a:cxn ang="0">
                  <a:pos x="69" y="99"/>
                </a:cxn>
                <a:cxn ang="0">
                  <a:pos x="2" y="132"/>
                </a:cxn>
                <a:cxn ang="0">
                  <a:pos x="2" y="132"/>
                </a:cxn>
                <a:cxn ang="0">
                  <a:pos x="0" y="133"/>
                </a:cxn>
                <a:cxn ang="0">
                  <a:pos x="0" y="134"/>
                </a:cxn>
                <a:cxn ang="0">
                  <a:pos x="0" y="137"/>
                </a:cxn>
                <a:cxn ang="0">
                  <a:pos x="0" y="140"/>
                </a:cxn>
                <a:cxn ang="0">
                  <a:pos x="4" y="142"/>
                </a:cxn>
                <a:cxn ang="0">
                  <a:pos x="5" y="142"/>
                </a:cxn>
                <a:cxn ang="0">
                  <a:pos x="7" y="141"/>
                </a:cxn>
                <a:cxn ang="0">
                  <a:pos x="7" y="141"/>
                </a:cxn>
                <a:cxn ang="0">
                  <a:pos x="76" y="109"/>
                </a:cxn>
                <a:cxn ang="0">
                  <a:pos x="142" y="77"/>
                </a:cxn>
                <a:cxn ang="0">
                  <a:pos x="210" y="45"/>
                </a:cxn>
                <a:cxn ang="0">
                  <a:pos x="243" y="28"/>
                </a:cxn>
                <a:cxn ang="0">
                  <a:pos x="276" y="10"/>
                </a:cxn>
                <a:cxn ang="0">
                  <a:pos x="276" y="10"/>
                </a:cxn>
                <a:cxn ang="0">
                  <a:pos x="278" y="9"/>
                </a:cxn>
                <a:cxn ang="0">
                  <a:pos x="278" y="6"/>
                </a:cxn>
                <a:cxn ang="0">
                  <a:pos x="278" y="2"/>
                </a:cxn>
                <a:cxn ang="0">
                  <a:pos x="274" y="0"/>
                </a:cxn>
                <a:cxn ang="0">
                  <a:pos x="273" y="0"/>
                </a:cxn>
                <a:cxn ang="0">
                  <a:pos x="270" y="0"/>
                </a:cxn>
                <a:cxn ang="0">
                  <a:pos x="270" y="0"/>
                </a:cxn>
              </a:cxnLst>
              <a:rect l="0" t="0" r="r" b="b"/>
              <a:pathLst>
                <a:path w="278" h="142">
                  <a:moveTo>
                    <a:pt x="270" y="0"/>
                  </a:moveTo>
                  <a:lnTo>
                    <a:pt x="270" y="0"/>
                  </a:lnTo>
                  <a:lnTo>
                    <a:pt x="238" y="18"/>
                  </a:lnTo>
                  <a:lnTo>
                    <a:pt x="204" y="35"/>
                  </a:lnTo>
                  <a:lnTo>
                    <a:pt x="137" y="68"/>
                  </a:lnTo>
                  <a:lnTo>
                    <a:pt x="69" y="99"/>
                  </a:lnTo>
                  <a:lnTo>
                    <a:pt x="2" y="132"/>
                  </a:lnTo>
                  <a:lnTo>
                    <a:pt x="2" y="132"/>
                  </a:lnTo>
                  <a:lnTo>
                    <a:pt x="0" y="133"/>
                  </a:lnTo>
                  <a:lnTo>
                    <a:pt x="0" y="134"/>
                  </a:lnTo>
                  <a:lnTo>
                    <a:pt x="0" y="137"/>
                  </a:lnTo>
                  <a:lnTo>
                    <a:pt x="0" y="140"/>
                  </a:lnTo>
                  <a:lnTo>
                    <a:pt x="4" y="142"/>
                  </a:lnTo>
                  <a:lnTo>
                    <a:pt x="5" y="142"/>
                  </a:lnTo>
                  <a:lnTo>
                    <a:pt x="7" y="141"/>
                  </a:lnTo>
                  <a:lnTo>
                    <a:pt x="7" y="141"/>
                  </a:lnTo>
                  <a:lnTo>
                    <a:pt x="76" y="109"/>
                  </a:lnTo>
                  <a:lnTo>
                    <a:pt x="142" y="77"/>
                  </a:lnTo>
                  <a:lnTo>
                    <a:pt x="210" y="45"/>
                  </a:lnTo>
                  <a:lnTo>
                    <a:pt x="243" y="28"/>
                  </a:lnTo>
                  <a:lnTo>
                    <a:pt x="276" y="10"/>
                  </a:lnTo>
                  <a:lnTo>
                    <a:pt x="276" y="10"/>
                  </a:lnTo>
                  <a:lnTo>
                    <a:pt x="278" y="9"/>
                  </a:lnTo>
                  <a:lnTo>
                    <a:pt x="278" y="6"/>
                  </a:lnTo>
                  <a:lnTo>
                    <a:pt x="278" y="2"/>
                  </a:lnTo>
                  <a:lnTo>
                    <a:pt x="274" y="0"/>
                  </a:lnTo>
                  <a:lnTo>
                    <a:pt x="273" y="0"/>
                  </a:lnTo>
                  <a:lnTo>
                    <a:pt x="270" y="0"/>
                  </a:lnTo>
                  <a:lnTo>
                    <a:pt x="27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5" name="Freeform 401"/>
            <p:cNvSpPr>
              <a:spLocks noEditPoints="1"/>
            </p:cNvSpPr>
            <p:nvPr/>
          </p:nvSpPr>
          <p:spPr bwMode="auto">
            <a:xfrm>
              <a:off x="5248276" y="1095376"/>
              <a:ext cx="727075" cy="561975"/>
            </a:xfrm>
            <a:custGeom>
              <a:avLst/>
              <a:gdLst/>
              <a:ahLst/>
              <a:cxnLst>
                <a:cxn ang="0">
                  <a:pos x="1801" y="361"/>
                </a:cxn>
                <a:cxn ang="0">
                  <a:pos x="1711" y="258"/>
                </a:cxn>
                <a:cxn ang="0">
                  <a:pos x="1610" y="119"/>
                </a:cxn>
                <a:cxn ang="0">
                  <a:pos x="1511" y="36"/>
                </a:cxn>
                <a:cxn ang="0">
                  <a:pos x="1477" y="7"/>
                </a:cxn>
                <a:cxn ang="0">
                  <a:pos x="1446" y="15"/>
                </a:cxn>
                <a:cxn ang="0">
                  <a:pos x="899" y="0"/>
                </a:cxn>
                <a:cxn ang="0">
                  <a:pos x="331" y="8"/>
                </a:cxn>
                <a:cxn ang="0">
                  <a:pos x="308" y="32"/>
                </a:cxn>
                <a:cxn ang="0">
                  <a:pos x="228" y="115"/>
                </a:cxn>
                <a:cxn ang="0">
                  <a:pos x="41" y="325"/>
                </a:cxn>
                <a:cxn ang="0">
                  <a:pos x="0" y="431"/>
                </a:cxn>
                <a:cxn ang="0">
                  <a:pos x="4" y="448"/>
                </a:cxn>
                <a:cxn ang="0">
                  <a:pos x="64" y="551"/>
                </a:cxn>
                <a:cxn ang="0">
                  <a:pos x="229" y="780"/>
                </a:cxn>
                <a:cxn ang="0">
                  <a:pos x="433" y="983"/>
                </a:cxn>
                <a:cxn ang="0">
                  <a:pos x="556" y="1103"/>
                </a:cxn>
                <a:cxn ang="0">
                  <a:pos x="729" y="1265"/>
                </a:cxn>
                <a:cxn ang="0">
                  <a:pos x="869" y="1377"/>
                </a:cxn>
                <a:cxn ang="0">
                  <a:pos x="914" y="1413"/>
                </a:cxn>
                <a:cxn ang="0">
                  <a:pos x="962" y="1400"/>
                </a:cxn>
                <a:cxn ang="0">
                  <a:pos x="1071" y="1317"/>
                </a:cxn>
                <a:cxn ang="0">
                  <a:pos x="1238" y="1188"/>
                </a:cxn>
                <a:cxn ang="0">
                  <a:pos x="1364" y="1054"/>
                </a:cxn>
                <a:cxn ang="0">
                  <a:pos x="1527" y="896"/>
                </a:cxn>
                <a:cxn ang="0">
                  <a:pos x="1677" y="741"/>
                </a:cxn>
                <a:cxn ang="0">
                  <a:pos x="1777" y="599"/>
                </a:cxn>
                <a:cxn ang="0">
                  <a:pos x="1825" y="518"/>
                </a:cxn>
                <a:cxn ang="0">
                  <a:pos x="1826" y="423"/>
                </a:cxn>
                <a:cxn ang="0">
                  <a:pos x="1756" y="547"/>
                </a:cxn>
                <a:cxn ang="0">
                  <a:pos x="1711" y="619"/>
                </a:cxn>
                <a:cxn ang="0">
                  <a:pos x="1541" y="819"/>
                </a:cxn>
                <a:cxn ang="0">
                  <a:pos x="1344" y="1009"/>
                </a:cxn>
                <a:cxn ang="0">
                  <a:pos x="1185" y="1173"/>
                </a:cxn>
                <a:cxn ang="0">
                  <a:pos x="980" y="1324"/>
                </a:cxn>
                <a:cxn ang="0">
                  <a:pos x="922" y="1355"/>
                </a:cxn>
                <a:cxn ang="0">
                  <a:pos x="911" y="1349"/>
                </a:cxn>
                <a:cxn ang="0">
                  <a:pos x="826" y="1286"/>
                </a:cxn>
                <a:cxn ang="0">
                  <a:pos x="699" y="1170"/>
                </a:cxn>
                <a:cxn ang="0">
                  <a:pos x="598" y="1075"/>
                </a:cxn>
                <a:cxn ang="0">
                  <a:pos x="530" y="1009"/>
                </a:cxn>
                <a:cxn ang="0">
                  <a:pos x="432" y="921"/>
                </a:cxn>
                <a:cxn ang="0">
                  <a:pos x="202" y="677"/>
                </a:cxn>
                <a:cxn ang="0">
                  <a:pos x="106" y="529"/>
                </a:cxn>
                <a:cxn ang="0">
                  <a:pos x="49" y="418"/>
                </a:cxn>
                <a:cxn ang="0">
                  <a:pos x="97" y="333"/>
                </a:cxn>
                <a:cxn ang="0">
                  <a:pos x="247" y="164"/>
                </a:cxn>
                <a:cxn ang="0">
                  <a:pos x="343" y="62"/>
                </a:cxn>
                <a:cxn ang="0">
                  <a:pos x="765" y="49"/>
                </a:cxn>
                <a:cxn ang="0">
                  <a:pos x="1316" y="58"/>
                </a:cxn>
                <a:cxn ang="0">
                  <a:pos x="1478" y="64"/>
                </a:cxn>
                <a:cxn ang="0">
                  <a:pos x="1586" y="163"/>
                </a:cxn>
                <a:cxn ang="0">
                  <a:pos x="1695" y="309"/>
                </a:cxn>
                <a:cxn ang="0">
                  <a:pos x="1765" y="389"/>
                </a:cxn>
                <a:cxn ang="0">
                  <a:pos x="1786" y="484"/>
                </a:cxn>
              </a:cxnLst>
              <a:rect l="0" t="0" r="r" b="b"/>
              <a:pathLst>
                <a:path w="1833" h="1415">
                  <a:moveTo>
                    <a:pt x="1812" y="374"/>
                  </a:moveTo>
                  <a:lnTo>
                    <a:pt x="1812" y="374"/>
                  </a:lnTo>
                  <a:lnTo>
                    <a:pt x="1808" y="367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801" y="361"/>
                  </a:lnTo>
                  <a:lnTo>
                    <a:pt x="1795" y="351"/>
                  </a:lnTo>
                  <a:lnTo>
                    <a:pt x="1788" y="342"/>
                  </a:lnTo>
                  <a:lnTo>
                    <a:pt x="1773" y="322"/>
                  </a:lnTo>
                  <a:lnTo>
                    <a:pt x="1737" y="288"/>
                  </a:lnTo>
                  <a:lnTo>
                    <a:pt x="1737" y="288"/>
                  </a:lnTo>
                  <a:lnTo>
                    <a:pt x="1724" y="274"/>
                  </a:lnTo>
                  <a:lnTo>
                    <a:pt x="1711" y="258"/>
                  </a:lnTo>
                  <a:lnTo>
                    <a:pt x="1689" y="227"/>
                  </a:lnTo>
                  <a:lnTo>
                    <a:pt x="1668" y="193"/>
                  </a:lnTo>
                  <a:lnTo>
                    <a:pt x="1657" y="177"/>
                  </a:lnTo>
                  <a:lnTo>
                    <a:pt x="1646" y="161"/>
                  </a:lnTo>
                  <a:lnTo>
                    <a:pt x="1646" y="161"/>
                  </a:lnTo>
                  <a:lnTo>
                    <a:pt x="1629" y="140"/>
                  </a:lnTo>
                  <a:lnTo>
                    <a:pt x="1610" y="119"/>
                  </a:lnTo>
                  <a:lnTo>
                    <a:pt x="1591" y="100"/>
                  </a:lnTo>
                  <a:lnTo>
                    <a:pt x="1570" y="83"/>
                  </a:lnTo>
                  <a:lnTo>
                    <a:pt x="1570" y="83"/>
                  </a:lnTo>
                  <a:lnTo>
                    <a:pt x="1552" y="70"/>
                  </a:lnTo>
                  <a:lnTo>
                    <a:pt x="1531" y="53"/>
                  </a:lnTo>
                  <a:lnTo>
                    <a:pt x="1520" y="45"/>
                  </a:lnTo>
                  <a:lnTo>
                    <a:pt x="1511" y="36"/>
                  </a:lnTo>
                  <a:lnTo>
                    <a:pt x="1503" y="27"/>
                  </a:lnTo>
                  <a:lnTo>
                    <a:pt x="1497" y="19"/>
                  </a:lnTo>
                  <a:lnTo>
                    <a:pt x="1497" y="19"/>
                  </a:lnTo>
                  <a:lnTo>
                    <a:pt x="1494" y="13"/>
                  </a:lnTo>
                  <a:lnTo>
                    <a:pt x="1489" y="11"/>
                  </a:lnTo>
                  <a:lnTo>
                    <a:pt x="1484" y="8"/>
                  </a:lnTo>
                  <a:lnTo>
                    <a:pt x="1477" y="7"/>
                  </a:lnTo>
                  <a:lnTo>
                    <a:pt x="1463" y="7"/>
                  </a:lnTo>
                  <a:lnTo>
                    <a:pt x="1463" y="7"/>
                  </a:lnTo>
                  <a:lnTo>
                    <a:pt x="1457" y="8"/>
                  </a:lnTo>
                  <a:lnTo>
                    <a:pt x="1452" y="10"/>
                  </a:lnTo>
                  <a:lnTo>
                    <a:pt x="1448" y="12"/>
                  </a:lnTo>
                  <a:lnTo>
                    <a:pt x="1446" y="15"/>
                  </a:lnTo>
                  <a:lnTo>
                    <a:pt x="1446" y="15"/>
                  </a:lnTo>
                  <a:lnTo>
                    <a:pt x="1376" y="13"/>
                  </a:lnTo>
                  <a:lnTo>
                    <a:pt x="1308" y="12"/>
                  </a:lnTo>
                  <a:lnTo>
                    <a:pt x="1172" y="7"/>
                  </a:lnTo>
                  <a:lnTo>
                    <a:pt x="1036" y="2"/>
                  </a:lnTo>
                  <a:lnTo>
                    <a:pt x="967" y="0"/>
                  </a:lnTo>
                  <a:lnTo>
                    <a:pt x="899" y="0"/>
                  </a:lnTo>
                  <a:lnTo>
                    <a:pt x="899" y="0"/>
                  </a:lnTo>
                  <a:lnTo>
                    <a:pt x="832" y="0"/>
                  </a:lnTo>
                  <a:lnTo>
                    <a:pt x="765" y="3"/>
                  </a:lnTo>
                  <a:lnTo>
                    <a:pt x="699" y="6"/>
                  </a:lnTo>
                  <a:lnTo>
                    <a:pt x="632" y="7"/>
                  </a:lnTo>
                  <a:lnTo>
                    <a:pt x="335" y="7"/>
                  </a:lnTo>
                  <a:lnTo>
                    <a:pt x="335" y="7"/>
                  </a:lnTo>
                  <a:lnTo>
                    <a:pt x="331" y="8"/>
                  </a:lnTo>
                  <a:lnTo>
                    <a:pt x="327" y="8"/>
                  </a:lnTo>
                  <a:lnTo>
                    <a:pt x="321" y="13"/>
                  </a:lnTo>
                  <a:lnTo>
                    <a:pt x="321" y="13"/>
                  </a:lnTo>
                  <a:lnTo>
                    <a:pt x="318" y="16"/>
                  </a:lnTo>
                  <a:lnTo>
                    <a:pt x="315" y="19"/>
                  </a:lnTo>
                  <a:lnTo>
                    <a:pt x="315" y="19"/>
                  </a:lnTo>
                  <a:lnTo>
                    <a:pt x="308" y="32"/>
                  </a:lnTo>
                  <a:lnTo>
                    <a:pt x="298" y="45"/>
                  </a:lnTo>
                  <a:lnTo>
                    <a:pt x="288" y="58"/>
                  </a:lnTo>
                  <a:lnTo>
                    <a:pt x="275" y="70"/>
                  </a:lnTo>
                  <a:lnTo>
                    <a:pt x="251" y="92"/>
                  </a:lnTo>
                  <a:lnTo>
                    <a:pt x="238" y="104"/>
                  </a:lnTo>
                  <a:lnTo>
                    <a:pt x="228" y="115"/>
                  </a:lnTo>
                  <a:lnTo>
                    <a:pt x="228" y="115"/>
                  </a:lnTo>
                  <a:lnTo>
                    <a:pt x="171" y="177"/>
                  </a:lnTo>
                  <a:lnTo>
                    <a:pt x="114" y="236"/>
                  </a:lnTo>
                  <a:lnTo>
                    <a:pt x="114" y="236"/>
                  </a:lnTo>
                  <a:lnTo>
                    <a:pt x="96" y="255"/>
                  </a:lnTo>
                  <a:lnTo>
                    <a:pt x="77" y="278"/>
                  </a:lnTo>
                  <a:lnTo>
                    <a:pt x="59" y="301"/>
                  </a:lnTo>
                  <a:lnTo>
                    <a:pt x="41" y="325"/>
                  </a:lnTo>
                  <a:lnTo>
                    <a:pt x="26" y="351"/>
                  </a:lnTo>
                  <a:lnTo>
                    <a:pt x="20" y="364"/>
                  </a:lnTo>
                  <a:lnTo>
                    <a:pt x="13" y="377"/>
                  </a:lnTo>
                  <a:lnTo>
                    <a:pt x="8" y="390"/>
                  </a:lnTo>
                  <a:lnTo>
                    <a:pt x="5" y="403"/>
                  </a:lnTo>
                  <a:lnTo>
                    <a:pt x="3" y="416"/>
                  </a:lnTo>
                  <a:lnTo>
                    <a:pt x="0" y="431"/>
                  </a:lnTo>
                  <a:lnTo>
                    <a:pt x="0" y="431"/>
                  </a:lnTo>
                  <a:lnTo>
                    <a:pt x="0" y="433"/>
                  </a:lnTo>
                  <a:lnTo>
                    <a:pt x="0" y="436"/>
                  </a:lnTo>
                  <a:lnTo>
                    <a:pt x="0" y="436"/>
                  </a:lnTo>
                  <a:lnTo>
                    <a:pt x="1" y="442"/>
                  </a:lnTo>
                  <a:lnTo>
                    <a:pt x="4" y="448"/>
                  </a:lnTo>
                  <a:lnTo>
                    <a:pt x="4" y="448"/>
                  </a:lnTo>
                  <a:lnTo>
                    <a:pt x="8" y="462"/>
                  </a:lnTo>
                  <a:lnTo>
                    <a:pt x="15" y="475"/>
                  </a:lnTo>
                  <a:lnTo>
                    <a:pt x="22" y="490"/>
                  </a:lnTo>
                  <a:lnTo>
                    <a:pt x="30" y="503"/>
                  </a:lnTo>
                  <a:lnTo>
                    <a:pt x="47" y="527"/>
                  </a:lnTo>
                  <a:lnTo>
                    <a:pt x="64" y="551"/>
                  </a:lnTo>
                  <a:lnTo>
                    <a:pt x="64" y="551"/>
                  </a:lnTo>
                  <a:lnTo>
                    <a:pt x="90" y="590"/>
                  </a:lnTo>
                  <a:lnTo>
                    <a:pt x="115" y="629"/>
                  </a:lnTo>
                  <a:lnTo>
                    <a:pt x="141" y="667"/>
                  </a:lnTo>
                  <a:lnTo>
                    <a:pt x="169" y="705"/>
                  </a:lnTo>
                  <a:lnTo>
                    <a:pt x="169" y="705"/>
                  </a:lnTo>
                  <a:lnTo>
                    <a:pt x="198" y="743"/>
                  </a:lnTo>
                  <a:lnTo>
                    <a:pt x="229" y="780"/>
                  </a:lnTo>
                  <a:lnTo>
                    <a:pt x="260" y="816"/>
                  </a:lnTo>
                  <a:lnTo>
                    <a:pt x="293" y="850"/>
                  </a:lnTo>
                  <a:lnTo>
                    <a:pt x="327" y="886"/>
                  </a:lnTo>
                  <a:lnTo>
                    <a:pt x="362" y="918"/>
                  </a:lnTo>
                  <a:lnTo>
                    <a:pt x="398" y="951"/>
                  </a:lnTo>
                  <a:lnTo>
                    <a:pt x="433" y="983"/>
                  </a:lnTo>
                  <a:lnTo>
                    <a:pt x="433" y="983"/>
                  </a:lnTo>
                  <a:lnTo>
                    <a:pt x="449" y="998"/>
                  </a:lnTo>
                  <a:lnTo>
                    <a:pt x="465" y="1013"/>
                  </a:lnTo>
                  <a:lnTo>
                    <a:pt x="495" y="1044"/>
                  </a:lnTo>
                  <a:lnTo>
                    <a:pt x="525" y="1074"/>
                  </a:lnTo>
                  <a:lnTo>
                    <a:pt x="539" y="1090"/>
                  </a:lnTo>
                  <a:lnTo>
                    <a:pt x="556" y="1103"/>
                  </a:lnTo>
                  <a:lnTo>
                    <a:pt x="556" y="1103"/>
                  </a:lnTo>
                  <a:lnTo>
                    <a:pt x="593" y="1133"/>
                  </a:lnTo>
                  <a:lnTo>
                    <a:pt x="627" y="1164"/>
                  </a:lnTo>
                  <a:lnTo>
                    <a:pt x="661" y="1197"/>
                  </a:lnTo>
                  <a:lnTo>
                    <a:pt x="693" y="1231"/>
                  </a:lnTo>
                  <a:lnTo>
                    <a:pt x="693" y="1231"/>
                  </a:lnTo>
                  <a:lnTo>
                    <a:pt x="710" y="1248"/>
                  </a:lnTo>
                  <a:lnTo>
                    <a:pt x="729" y="1265"/>
                  </a:lnTo>
                  <a:lnTo>
                    <a:pt x="747" y="1281"/>
                  </a:lnTo>
                  <a:lnTo>
                    <a:pt x="765" y="1295"/>
                  </a:lnTo>
                  <a:lnTo>
                    <a:pt x="803" y="1324"/>
                  </a:lnTo>
                  <a:lnTo>
                    <a:pt x="841" y="1354"/>
                  </a:lnTo>
                  <a:lnTo>
                    <a:pt x="841" y="1354"/>
                  </a:lnTo>
                  <a:lnTo>
                    <a:pt x="853" y="1364"/>
                  </a:lnTo>
                  <a:lnTo>
                    <a:pt x="869" y="1377"/>
                  </a:lnTo>
                  <a:lnTo>
                    <a:pt x="884" y="1391"/>
                  </a:lnTo>
                  <a:lnTo>
                    <a:pt x="892" y="1396"/>
                  </a:lnTo>
                  <a:lnTo>
                    <a:pt x="900" y="1398"/>
                  </a:lnTo>
                  <a:lnTo>
                    <a:pt x="900" y="1398"/>
                  </a:lnTo>
                  <a:lnTo>
                    <a:pt x="904" y="1406"/>
                  </a:lnTo>
                  <a:lnTo>
                    <a:pt x="911" y="1411"/>
                  </a:lnTo>
                  <a:lnTo>
                    <a:pt x="914" y="1413"/>
                  </a:lnTo>
                  <a:lnTo>
                    <a:pt x="918" y="1414"/>
                  </a:lnTo>
                  <a:lnTo>
                    <a:pt x="922" y="1415"/>
                  </a:lnTo>
                  <a:lnTo>
                    <a:pt x="928" y="1414"/>
                  </a:lnTo>
                  <a:lnTo>
                    <a:pt x="928" y="1414"/>
                  </a:lnTo>
                  <a:lnTo>
                    <a:pt x="941" y="1411"/>
                  </a:lnTo>
                  <a:lnTo>
                    <a:pt x="951" y="1406"/>
                  </a:lnTo>
                  <a:lnTo>
                    <a:pt x="962" y="1400"/>
                  </a:lnTo>
                  <a:lnTo>
                    <a:pt x="972" y="1391"/>
                  </a:lnTo>
                  <a:lnTo>
                    <a:pt x="972" y="1391"/>
                  </a:lnTo>
                  <a:lnTo>
                    <a:pt x="996" y="1371"/>
                  </a:lnTo>
                  <a:lnTo>
                    <a:pt x="1020" y="1353"/>
                  </a:lnTo>
                  <a:lnTo>
                    <a:pt x="1045" y="1334"/>
                  </a:lnTo>
                  <a:lnTo>
                    <a:pt x="1071" y="1317"/>
                  </a:lnTo>
                  <a:lnTo>
                    <a:pt x="1071" y="1317"/>
                  </a:lnTo>
                  <a:lnTo>
                    <a:pt x="1092" y="1303"/>
                  </a:lnTo>
                  <a:lnTo>
                    <a:pt x="1115" y="1287"/>
                  </a:lnTo>
                  <a:lnTo>
                    <a:pt x="1155" y="1255"/>
                  </a:lnTo>
                  <a:lnTo>
                    <a:pt x="1196" y="1221"/>
                  </a:lnTo>
                  <a:lnTo>
                    <a:pt x="1217" y="1204"/>
                  </a:lnTo>
                  <a:lnTo>
                    <a:pt x="1238" y="1188"/>
                  </a:lnTo>
                  <a:lnTo>
                    <a:pt x="1238" y="1188"/>
                  </a:lnTo>
                  <a:lnTo>
                    <a:pt x="1256" y="1175"/>
                  </a:lnTo>
                  <a:lnTo>
                    <a:pt x="1273" y="1159"/>
                  </a:lnTo>
                  <a:lnTo>
                    <a:pt x="1289" y="1143"/>
                  </a:lnTo>
                  <a:lnTo>
                    <a:pt x="1304" y="1126"/>
                  </a:lnTo>
                  <a:lnTo>
                    <a:pt x="1336" y="1091"/>
                  </a:lnTo>
                  <a:lnTo>
                    <a:pt x="1364" y="1054"/>
                  </a:lnTo>
                  <a:lnTo>
                    <a:pt x="1364" y="1054"/>
                  </a:lnTo>
                  <a:lnTo>
                    <a:pt x="1379" y="1037"/>
                  </a:lnTo>
                  <a:lnTo>
                    <a:pt x="1395" y="1020"/>
                  </a:lnTo>
                  <a:lnTo>
                    <a:pt x="1426" y="990"/>
                  </a:lnTo>
                  <a:lnTo>
                    <a:pt x="1460" y="960"/>
                  </a:lnTo>
                  <a:lnTo>
                    <a:pt x="1494" y="929"/>
                  </a:lnTo>
                  <a:lnTo>
                    <a:pt x="1494" y="929"/>
                  </a:lnTo>
                  <a:lnTo>
                    <a:pt x="1527" y="896"/>
                  </a:lnTo>
                  <a:lnTo>
                    <a:pt x="1559" y="862"/>
                  </a:lnTo>
                  <a:lnTo>
                    <a:pt x="1592" y="830"/>
                  </a:lnTo>
                  <a:lnTo>
                    <a:pt x="1626" y="796"/>
                  </a:lnTo>
                  <a:lnTo>
                    <a:pt x="1626" y="796"/>
                  </a:lnTo>
                  <a:lnTo>
                    <a:pt x="1644" y="779"/>
                  </a:lnTo>
                  <a:lnTo>
                    <a:pt x="1661" y="759"/>
                  </a:lnTo>
                  <a:lnTo>
                    <a:pt x="1677" y="741"/>
                  </a:lnTo>
                  <a:lnTo>
                    <a:pt x="1691" y="720"/>
                  </a:lnTo>
                  <a:lnTo>
                    <a:pt x="1722" y="680"/>
                  </a:lnTo>
                  <a:lnTo>
                    <a:pt x="1752" y="640"/>
                  </a:lnTo>
                  <a:lnTo>
                    <a:pt x="1752" y="640"/>
                  </a:lnTo>
                  <a:lnTo>
                    <a:pt x="1761" y="627"/>
                  </a:lnTo>
                  <a:lnTo>
                    <a:pt x="1770" y="614"/>
                  </a:lnTo>
                  <a:lnTo>
                    <a:pt x="1777" y="599"/>
                  </a:lnTo>
                  <a:lnTo>
                    <a:pt x="1783" y="585"/>
                  </a:lnTo>
                  <a:lnTo>
                    <a:pt x="1783" y="585"/>
                  </a:lnTo>
                  <a:lnTo>
                    <a:pt x="1787" y="575"/>
                  </a:lnTo>
                  <a:lnTo>
                    <a:pt x="1794" y="565"/>
                  </a:lnTo>
                  <a:lnTo>
                    <a:pt x="1807" y="547"/>
                  </a:lnTo>
                  <a:lnTo>
                    <a:pt x="1818" y="527"/>
                  </a:lnTo>
                  <a:lnTo>
                    <a:pt x="1825" y="518"/>
                  </a:lnTo>
                  <a:lnTo>
                    <a:pt x="1829" y="507"/>
                  </a:lnTo>
                  <a:lnTo>
                    <a:pt x="1829" y="507"/>
                  </a:lnTo>
                  <a:lnTo>
                    <a:pt x="1831" y="491"/>
                  </a:lnTo>
                  <a:lnTo>
                    <a:pt x="1833" y="474"/>
                  </a:lnTo>
                  <a:lnTo>
                    <a:pt x="1833" y="457"/>
                  </a:lnTo>
                  <a:lnTo>
                    <a:pt x="1830" y="440"/>
                  </a:lnTo>
                  <a:lnTo>
                    <a:pt x="1826" y="423"/>
                  </a:lnTo>
                  <a:lnTo>
                    <a:pt x="1821" y="406"/>
                  </a:lnTo>
                  <a:lnTo>
                    <a:pt x="1812" y="374"/>
                  </a:lnTo>
                  <a:lnTo>
                    <a:pt x="1812" y="374"/>
                  </a:lnTo>
                  <a:close/>
                  <a:moveTo>
                    <a:pt x="1778" y="513"/>
                  </a:moveTo>
                  <a:lnTo>
                    <a:pt x="1778" y="513"/>
                  </a:lnTo>
                  <a:lnTo>
                    <a:pt x="1767" y="531"/>
                  </a:lnTo>
                  <a:lnTo>
                    <a:pt x="1756" y="547"/>
                  </a:lnTo>
                  <a:lnTo>
                    <a:pt x="1744" y="564"/>
                  </a:lnTo>
                  <a:lnTo>
                    <a:pt x="1739" y="572"/>
                  </a:lnTo>
                  <a:lnTo>
                    <a:pt x="1735" y="582"/>
                  </a:lnTo>
                  <a:lnTo>
                    <a:pt x="1735" y="582"/>
                  </a:lnTo>
                  <a:lnTo>
                    <a:pt x="1729" y="592"/>
                  </a:lnTo>
                  <a:lnTo>
                    <a:pt x="1724" y="601"/>
                  </a:lnTo>
                  <a:lnTo>
                    <a:pt x="1711" y="619"/>
                  </a:lnTo>
                  <a:lnTo>
                    <a:pt x="1684" y="656"/>
                  </a:lnTo>
                  <a:lnTo>
                    <a:pt x="1684" y="656"/>
                  </a:lnTo>
                  <a:lnTo>
                    <a:pt x="1657" y="690"/>
                  </a:lnTo>
                  <a:lnTo>
                    <a:pt x="1630" y="722"/>
                  </a:lnTo>
                  <a:lnTo>
                    <a:pt x="1601" y="755"/>
                  </a:lnTo>
                  <a:lnTo>
                    <a:pt x="1571" y="788"/>
                  </a:lnTo>
                  <a:lnTo>
                    <a:pt x="1541" y="819"/>
                  </a:lnTo>
                  <a:lnTo>
                    <a:pt x="1511" y="849"/>
                  </a:lnTo>
                  <a:lnTo>
                    <a:pt x="1448" y="909"/>
                  </a:lnTo>
                  <a:lnTo>
                    <a:pt x="1448" y="909"/>
                  </a:lnTo>
                  <a:lnTo>
                    <a:pt x="1395" y="958"/>
                  </a:lnTo>
                  <a:lnTo>
                    <a:pt x="1368" y="983"/>
                  </a:lnTo>
                  <a:lnTo>
                    <a:pt x="1344" y="1009"/>
                  </a:lnTo>
                  <a:lnTo>
                    <a:pt x="1344" y="1009"/>
                  </a:lnTo>
                  <a:lnTo>
                    <a:pt x="1313" y="1043"/>
                  </a:lnTo>
                  <a:lnTo>
                    <a:pt x="1285" y="1077"/>
                  </a:lnTo>
                  <a:lnTo>
                    <a:pt x="1256" y="1109"/>
                  </a:lnTo>
                  <a:lnTo>
                    <a:pt x="1240" y="1125"/>
                  </a:lnTo>
                  <a:lnTo>
                    <a:pt x="1225" y="1141"/>
                  </a:lnTo>
                  <a:lnTo>
                    <a:pt x="1225" y="1141"/>
                  </a:lnTo>
                  <a:lnTo>
                    <a:pt x="1185" y="1173"/>
                  </a:lnTo>
                  <a:lnTo>
                    <a:pt x="1146" y="1206"/>
                  </a:lnTo>
                  <a:lnTo>
                    <a:pt x="1065" y="1266"/>
                  </a:lnTo>
                  <a:lnTo>
                    <a:pt x="1065" y="1266"/>
                  </a:lnTo>
                  <a:lnTo>
                    <a:pt x="1044" y="1282"/>
                  </a:lnTo>
                  <a:lnTo>
                    <a:pt x="1023" y="1295"/>
                  </a:lnTo>
                  <a:lnTo>
                    <a:pt x="980" y="1324"/>
                  </a:lnTo>
                  <a:lnTo>
                    <a:pt x="980" y="1324"/>
                  </a:lnTo>
                  <a:lnTo>
                    <a:pt x="968" y="1333"/>
                  </a:lnTo>
                  <a:lnTo>
                    <a:pt x="956" y="1343"/>
                  </a:lnTo>
                  <a:lnTo>
                    <a:pt x="945" y="1354"/>
                  </a:lnTo>
                  <a:lnTo>
                    <a:pt x="931" y="1363"/>
                  </a:lnTo>
                  <a:lnTo>
                    <a:pt x="931" y="1363"/>
                  </a:lnTo>
                  <a:lnTo>
                    <a:pt x="928" y="1358"/>
                  </a:lnTo>
                  <a:lnTo>
                    <a:pt x="922" y="1355"/>
                  </a:lnTo>
                  <a:lnTo>
                    <a:pt x="916" y="1354"/>
                  </a:lnTo>
                  <a:lnTo>
                    <a:pt x="908" y="1355"/>
                  </a:lnTo>
                  <a:lnTo>
                    <a:pt x="908" y="1355"/>
                  </a:lnTo>
                  <a:lnTo>
                    <a:pt x="911" y="1354"/>
                  </a:lnTo>
                  <a:lnTo>
                    <a:pt x="912" y="1353"/>
                  </a:lnTo>
                  <a:lnTo>
                    <a:pt x="912" y="1350"/>
                  </a:lnTo>
                  <a:lnTo>
                    <a:pt x="911" y="1349"/>
                  </a:lnTo>
                  <a:lnTo>
                    <a:pt x="907" y="1343"/>
                  </a:lnTo>
                  <a:lnTo>
                    <a:pt x="901" y="1340"/>
                  </a:lnTo>
                  <a:lnTo>
                    <a:pt x="886" y="1329"/>
                  </a:lnTo>
                  <a:lnTo>
                    <a:pt x="874" y="1321"/>
                  </a:lnTo>
                  <a:lnTo>
                    <a:pt x="874" y="1321"/>
                  </a:lnTo>
                  <a:lnTo>
                    <a:pt x="850" y="1303"/>
                  </a:lnTo>
                  <a:lnTo>
                    <a:pt x="826" y="1286"/>
                  </a:lnTo>
                  <a:lnTo>
                    <a:pt x="826" y="1286"/>
                  </a:lnTo>
                  <a:lnTo>
                    <a:pt x="807" y="1274"/>
                  </a:lnTo>
                  <a:lnTo>
                    <a:pt x="790" y="1261"/>
                  </a:lnTo>
                  <a:lnTo>
                    <a:pt x="775" y="1247"/>
                  </a:lnTo>
                  <a:lnTo>
                    <a:pt x="759" y="1232"/>
                  </a:lnTo>
                  <a:lnTo>
                    <a:pt x="729" y="1202"/>
                  </a:lnTo>
                  <a:lnTo>
                    <a:pt x="699" y="1170"/>
                  </a:lnTo>
                  <a:lnTo>
                    <a:pt x="699" y="1170"/>
                  </a:lnTo>
                  <a:lnTo>
                    <a:pt x="676" y="1146"/>
                  </a:lnTo>
                  <a:lnTo>
                    <a:pt x="652" y="1120"/>
                  </a:lnTo>
                  <a:lnTo>
                    <a:pt x="638" y="1107"/>
                  </a:lnTo>
                  <a:lnTo>
                    <a:pt x="625" y="1095"/>
                  </a:lnTo>
                  <a:lnTo>
                    <a:pt x="612" y="1085"/>
                  </a:lnTo>
                  <a:lnTo>
                    <a:pt x="598" y="1075"/>
                  </a:lnTo>
                  <a:lnTo>
                    <a:pt x="598" y="1075"/>
                  </a:lnTo>
                  <a:lnTo>
                    <a:pt x="587" y="1069"/>
                  </a:lnTo>
                  <a:lnTo>
                    <a:pt x="578" y="1062"/>
                  </a:lnTo>
                  <a:lnTo>
                    <a:pt x="561" y="1045"/>
                  </a:lnTo>
                  <a:lnTo>
                    <a:pt x="546" y="1027"/>
                  </a:lnTo>
                  <a:lnTo>
                    <a:pt x="530" y="1009"/>
                  </a:lnTo>
                  <a:lnTo>
                    <a:pt x="530" y="1009"/>
                  </a:lnTo>
                  <a:lnTo>
                    <a:pt x="523" y="1000"/>
                  </a:lnTo>
                  <a:lnTo>
                    <a:pt x="516" y="993"/>
                  </a:lnTo>
                  <a:lnTo>
                    <a:pt x="500" y="979"/>
                  </a:lnTo>
                  <a:lnTo>
                    <a:pt x="482" y="964"/>
                  </a:lnTo>
                  <a:lnTo>
                    <a:pt x="466" y="951"/>
                  </a:lnTo>
                  <a:lnTo>
                    <a:pt x="466" y="951"/>
                  </a:lnTo>
                  <a:lnTo>
                    <a:pt x="432" y="921"/>
                  </a:lnTo>
                  <a:lnTo>
                    <a:pt x="399" y="890"/>
                  </a:lnTo>
                  <a:lnTo>
                    <a:pt x="366" y="858"/>
                  </a:lnTo>
                  <a:lnTo>
                    <a:pt x="335" y="826"/>
                  </a:lnTo>
                  <a:lnTo>
                    <a:pt x="275" y="759"/>
                  </a:lnTo>
                  <a:lnTo>
                    <a:pt x="215" y="691"/>
                  </a:lnTo>
                  <a:lnTo>
                    <a:pt x="215" y="691"/>
                  </a:lnTo>
                  <a:lnTo>
                    <a:pt x="202" y="677"/>
                  </a:lnTo>
                  <a:lnTo>
                    <a:pt x="190" y="661"/>
                  </a:lnTo>
                  <a:lnTo>
                    <a:pt x="166" y="628"/>
                  </a:lnTo>
                  <a:lnTo>
                    <a:pt x="145" y="594"/>
                  </a:lnTo>
                  <a:lnTo>
                    <a:pt x="127" y="559"/>
                  </a:lnTo>
                  <a:lnTo>
                    <a:pt x="127" y="559"/>
                  </a:lnTo>
                  <a:lnTo>
                    <a:pt x="118" y="543"/>
                  </a:lnTo>
                  <a:lnTo>
                    <a:pt x="106" y="529"/>
                  </a:lnTo>
                  <a:lnTo>
                    <a:pt x="83" y="497"/>
                  </a:lnTo>
                  <a:lnTo>
                    <a:pt x="71" y="482"/>
                  </a:lnTo>
                  <a:lnTo>
                    <a:pt x="60" y="466"/>
                  </a:lnTo>
                  <a:lnTo>
                    <a:pt x="52" y="449"/>
                  </a:lnTo>
                  <a:lnTo>
                    <a:pt x="46" y="432"/>
                  </a:lnTo>
                  <a:lnTo>
                    <a:pt x="46" y="432"/>
                  </a:lnTo>
                  <a:lnTo>
                    <a:pt x="49" y="418"/>
                  </a:lnTo>
                  <a:lnTo>
                    <a:pt x="51" y="404"/>
                  </a:lnTo>
                  <a:lnTo>
                    <a:pt x="56" y="391"/>
                  </a:lnTo>
                  <a:lnTo>
                    <a:pt x="63" y="380"/>
                  </a:lnTo>
                  <a:lnTo>
                    <a:pt x="71" y="368"/>
                  </a:lnTo>
                  <a:lnTo>
                    <a:pt x="79" y="356"/>
                  </a:lnTo>
                  <a:lnTo>
                    <a:pt x="97" y="333"/>
                  </a:lnTo>
                  <a:lnTo>
                    <a:pt x="97" y="333"/>
                  </a:lnTo>
                  <a:lnTo>
                    <a:pt x="120" y="302"/>
                  </a:lnTo>
                  <a:lnTo>
                    <a:pt x="145" y="272"/>
                  </a:lnTo>
                  <a:lnTo>
                    <a:pt x="171" y="245"/>
                  </a:lnTo>
                  <a:lnTo>
                    <a:pt x="199" y="216"/>
                  </a:lnTo>
                  <a:lnTo>
                    <a:pt x="199" y="216"/>
                  </a:lnTo>
                  <a:lnTo>
                    <a:pt x="224" y="191"/>
                  </a:lnTo>
                  <a:lnTo>
                    <a:pt x="247" y="164"/>
                  </a:lnTo>
                  <a:lnTo>
                    <a:pt x="270" y="138"/>
                  </a:lnTo>
                  <a:lnTo>
                    <a:pt x="294" y="112"/>
                  </a:lnTo>
                  <a:lnTo>
                    <a:pt x="294" y="112"/>
                  </a:lnTo>
                  <a:lnTo>
                    <a:pt x="315" y="91"/>
                  </a:lnTo>
                  <a:lnTo>
                    <a:pt x="336" y="71"/>
                  </a:lnTo>
                  <a:lnTo>
                    <a:pt x="336" y="71"/>
                  </a:lnTo>
                  <a:lnTo>
                    <a:pt x="343" y="62"/>
                  </a:lnTo>
                  <a:lnTo>
                    <a:pt x="345" y="57"/>
                  </a:lnTo>
                  <a:lnTo>
                    <a:pt x="345" y="54"/>
                  </a:lnTo>
                  <a:lnTo>
                    <a:pt x="343" y="53"/>
                  </a:lnTo>
                  <a:lnTo>
                    <a:pt x="632" y="53"/>
                  </a:lnTo>
                  <a:lnTo>
                    <a:pt x="632" y="53"/>
                  </a:lnTo>
                  <a:lnTo>
                    <a:pt x="699" y="51"/>
                  </a:lnTo>
                  <a:lnTo>
                    <a:pt x="765" y="49"/>
                  </a:lnTo>
                  <a:lnTo>
                    <a:pt x="832" y="46"/>
                  </a:lnTo>
                  <a:lnTo>
                    <a:pt x="899" y="45"/>
                  </a:lnTo>
                  <a:lnTo>
                    <a:pt x="899" y="45"/>
                  </a:lnTo>
                  <a:lnTo>
                    <a:pt x="968" y="46"/>
                  </a:lnTo>
                  <a:lnTo>
                    <a:pt x="1037" y="47"/>
                  </a:lnTo>
                  <a:lnTo>
                    <a:pt x="1176" y="53"/>
                  </a:lnTo>
                  <a:lnTo>
                    <a:pt x="1316" y="58"/>
                  </a:lnTo>
                  <a:lnTo>
                    <a:pt x="1385" y="61"/>
                  </a:lnTo>
                  <a:lnTo>
                    <a:pt x="1455" y="61"/>
                  </a:lnTo>
                  <a:lnTo>
                    <a:pt x="1455" y="61"/>
                  </a:lnTo>
                  <a:lnTo>
                    <a:pt x="1463" y="59"/>
                  </a:lnTo>
                  <a:lnTo>
                    <a:pt x="1468" y="57"/>
                  </a:lnTo>
                  <a:lnTo>
                    <a:pt x="1468" y="57"/>
                  </a:lnTo>
                  <a:lnTo>
                    <a:pt x="1478" y="64"/>
                  </a:lnTo>
                  <a:lnTo>
                    <a:pt x="1489" y="72"/>
                  </a:lnTo>
                  <a:lnTo>
                    <a:pt x="1489" y="72"/>
                  </a:lnTo>
                  <a:lnTo>
                    <a:pt x="1515" y="93"/>
                  </a:lnTo>
                  <a:lnTo>
                    <a:pt x="1540" y="114"/>
                  </a:lnTo>
                  <a:lnTo>
                    <a:pt x="1563" y="138"/>
                  </a:lnTo>
                  <a:lnTo>
                    <a:pt x="1586" y="163"/>
                  </a:lnTo>
                  <a:lnTo>
                    <a:pt x="1586" y="163"/>
                  </a:lnTo>
                  <a:lnTo>
                    <a:pt x="1609" y="191"/>
                  </a:lnTo>
                  <a:lnTo>
                    <a:pt x="1633" y="221"/>
                  </a:lnTo>
                  <a:lnTo>
                    <a:pt x="1654" y="251"/>
                  </a:lnTo>
                  <a:lnTo>
                    <a:pt x="1674" y="283"/>
                  </a:lnTo>
                  <a:lnTo>
                    <a:pt x="1674" y="283"/>
                  </a:lnTo>
                  <a:lnTo>
                    <a:pt x="1685" y="296"/>
                  </a:lnTo>
                  <a:lnTo>
                    <a:pt x="1695" y="309"/>
                  </a:lnTo>
                  <a:lnTo>
                    <a:pt x="1720" y="333"/>
                  </a:lnTo>
                  <a:lnTo>
                    <a:pt x="1732" y="344"/>
                  </a:lnTo>
                  <a:lnTo>
                    <a:pt x="1744" y="357"/>
                  </a:lnTo>
                  <a:lnTo>
                    <a:pt x="1753" y="370"/>
                  </a:lnTo>
                  <a:lnTo>
                    <a:pt x="1762" y="384"/>
                  </a:lnTo>
                  <a:lnTo>
                    <a:pt x="1762" y="384"/>
                  </a:lnTo>
                  <a:lnTo>
                    <a:pt x="1765" y="389"/>
                  </a:lnTo>
                  <a:lnTo>
                    <a:pt x="1770" y="393"/>
                  </a:lnTo>
                  <a:lnTo>
                    <a:pt x="1770" y="393"/>
                  </a:lnTo>
                  <a:lnTo>
                    <a:pt x="1778" y="421"/>
                  </a:lnTo>
                  <a:lnTo>
                    <a:pt x="1782" y="437"/>
                  </a:lnTo>
                  <a:lnTo>
                    <a:pt x="1784" y="453"/>
                  </a:lnTo>
                  <a:lnTo>
                    <a:pt x="1786" y="469"/>
                  </a:lnTo>
                  <a:lnTo>
                    <a:pt x="1786" y="484"/>
                  </a:lnTo>
                  <a:lnTo>
                    <a:pt x="1783" y="500"/>
                  </a:lnTo>
                  <a:lnTo>
                    <a:pt x="1778" y="513"/>
                  </a:lnTo>
                  <a:lnTo>
                    <a:pt x="1778" y="513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6" name="Freeform 402"/>
            <p:cNvSpPr/>
            <p:nvPr/>
          </p:nvSpPr>
          <p:spPr bwMode="auto">
            <a:xfrm>
              <a:off x="5257801" y="1255713"/>
              <a:ext cx="703263" cy="26988"/>
            </a:xfrm>
            <a:custGeom>
              <a:avLst/>
              <a:gdLst/>
              <a:ahLst/>
              <a:cxnLst>
                <a:cxn ang="0">
                  <a:pos x="1763" y="29"/>
                </a:cxn>
                <a:cxn ang="0">
                  <a:pos x="1744" y="21"/>
                </a:cxn>
                <a:cxn ang="0">
                  <a:pos x="1720" y="18"/>
                </a:cxn>
                <a:cxn ang="0">
                  <a:pos x="1673" y="20"/>
                </a:cxn>
                <a:cxn ang="0">
                  <a:pos x="1592" y="22"/>
                </a:cxn>
                <a:cxn ang="0">
                  <a:pos x="1510" y="22"/>
                </a:cxn>
                <a:cxn ang="0">
                  <a:pos x="1451" y="21"/>
                </a:cxn>
                <a:cxn ang="0">
                  <a:pos x="1332" y="13"/>
                </a:cxn>
                <a:cxn ang="0">
                  <a:pos x="1273" y="12"/>
                </a:cxn>
                <a:cxn ang="0">
                  <a:pos x="1145" y="15"/>
                </a:cxn>
                <a:cxn ang="0">
                  <a:pos x="1016" y="16"/>
                </a:cxn>
                <a:cxn ang="0">
                  <a:pos x="769" y="13"/>
                </a:cxn>
                <a:cxn ang="0">
                  <a:pos x="273" y="3"/>
                </a:cxn>
                <a:cxn ang="0">
                  <a:pos x="26" y="0"/>
                </a:cxn>
                <a:cxn ang="0">
                  <a:pos x="20" y="0"/>
                </a:cxn>
                <a:cxn ang="0">
                  <a:pos x="10" y="4"/>
                </a:cxn>
                <a:cxn ang="0">
                  <a:pos x="4" y="11"/>
                </a:cxn>
                <a:cxn ang="0">
                  <a:pos x="0" y="18"/>
                </a:cxn>
                <a:cxn ang="0">
                  <a:pos x="0" y="28"/>
                </a:cxn>
                <a:cxn ang="0">
                  <a:pos x="4" y="35"/>
                </a:cxn>
                <a:cxn ang="0">
                  <a:pos x="10" y="42"/>
                </a:cxn>
                <a:cxn ang="0">
                  <a:pos x="20" y="45"/>
                </a:cxn>
                <a:cxn ang="0">
                  <a:pos x="26" y="46"/>
                </a:cxn>
                <a:cxn ang="0">
                  <a:pos x="256" y="49"/>
                </a:cxn>
                <a:cxn ang="0">
                  <a:pos x="717" y="59"/>
                </a:cxn>
                <a:cxn ang="0">
                  <a:pos x="947" y="60"/>
                </a:cxn>
                <a:cxn ang="0">
                  <a:pos x="1009" y="60"/>
                </a:cxn>
                <a:cxn ang="0">
                  <a:pos x="1196" y="55"/>
                </a:cxn>
                <a:cxn ang="0">
                  <a:pos x="1320" y="56"/>
                </a:cxn>
                <a:cxn ang="0">
                  <a:pos x="1413" y="62"/>
                </a:cxn>
                <a:cxn ang="0">
                  <a:pos x="1443" y="66"/>
                </a:cxn>
                <a:cxn ang="0">
                  <a:pos x="1527" y="69"/>
                </a:cxn>
                <a:cxn ang="0">
                  <a:pos x="1610" y="68"/>
                </a:cxn>
                <a:cxn ang="0">
                  <a:pos x="1673" y="66"/>
                </a:cxn>
                <a:cxn ang="0">
                  <a:pos x="1707" y="67"/>
                </a:cxn>
                <a:cxn ang="0">
                  <a:pos x="1727" y="64"/>
                </a:cxn>
                <a:cxn ang="0">
                  <a:pos x="1725" y="62"/>
                </a:cxn>
                <a:cxn ang="0">
                  <a:pos x="1731" y="66"/>
                </a:cxn>
                <a:cxn ang="0">
                  <a:pos x="1741" y="68"/>
                </a:cxn>
                <a:cxn ang="0">
                  <a:pos x="1750" y="68"/>
                </a:cxn>
                <a:cxn ang="0">
                  <a:pos x="1763" y="62"/>
                </a:cxn>
                <a:cxn ang="0">
                  <a:pos x="1770" y="50"/>
                </a:cxn>
                <a:cxn ang="0">
                  <a:pos x="1771" y="42"/>
                </a:cxn>
                <a:cxn ang="0">
                  <a:pos x="1767" y="34"/>
                </a:cxn>
                <a:cxn ang="0">
                  <a:pos x="1763" y="29"/>
                </a:cxn>
              </a:cxnLst>
              <a:rect l="0" t="0" r="r" b="b"/>
              <a:pathLst>
                <a:path w="1771" h="69">
                  <a:moveTo>
                    <a:pt x="1763" y="29"/>
                  </a:moveTo>
                  <a:lnTo>
                    <a:pt x="1763" y="29"/>
                  </a:lnTo>
                  <a:lnTo>
                    <a:pt x="1754" y="24"/>
                  </a:lnTo>
                  <a:lnTo>
                    <a:pt x="1744" y="21"/>
                  </a:lnTo>
                  <a:lnTo>
                    <a:pt x="1732" y="18"/>
                  </a:lnTo>
                  <a:lnTo>
                    <a:pt x="1720" y="18"/>
                  </a:lnTo>
                  <a:lnTo>
                    <a:pt x="1695" y="18"/>
                  </a:lnTo>
                  <a:lnTo>
                    <a:pt x="1673" y="20"/>
                  </a:lnTo>
                  <a:lnTo>
                    <a:pt x="1673" y="20"/>
                  </a:lnTo>
                  <a:lnTo>
                    <a:pt x="1592" y="22"/>
                  </a:lnTo>
                  <a:lnTo>
                    <a:pt x="1510" y="22"/>
                  </a:lnTo>
                  <a:lnTo>
                    <a:pt x="1510" y="22"/>
                  </a:lnTo>
                  <a:lnTo>
                    <a:pt x="1481" y="22"/>
                  </a:lnTo>
                  <a:lnTo>
                    <a:pt x="1451" y="21"/>
                  </a:lnTo>
                  <a:lnTo>
                    <a:pt x="1392" y="17"/>
                  </a:lnTo>
                  <a:lnTo>
                    <a:pt x="1332" y="13"/>
                  </a:lnTo>
                  <a:lnTo>
                    <a:pt x="1303" y="12"/>
                  </a:lnTo>
                  <a:lnTo>
                    <a:pt x="1273" y="12"/>
                  </a:lnTo>
                  <a:lnTo>
                    <a:pt x="1273" y="12"/>
                  </a:lnTo>
                  <a:lnTo>
                    <a:pt x="1145" y="15"/>
                  </a:lnTo>
                  <a:lnTo>
                    <a:pt x="1016" y="16"/>
                  </a:lnTo>
                  <a:lnTo>
                    <a:pt x="1016" y="16"/>
                  </a:lnTo>
                  <a:lnTo>
                    <a:pt x="893" y="15"/>
                  </a:lnTo>
                  <a:lnTo>
                    <a:pt x="769" y="13"/>
                  </a:lnTo>
                  <a:lnTo>
                    <a:pt x="521" y="8"/>
                  </a:lnTo>
                  <a:lnTo>
                    <a:pt x="273" y="3"/>
                  </a:lnTo>
                  <a:lnTo>
                    <a:pt x="149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20" y="0"/>
                  </a:lnTo>
                  <a:lnTo>
                    <a:pt x="14" y="1"/>
                  </a:lnTo>
                  <a:lnTo>
                    <a:pt x="10" y="4"/>
                  </a:lnTo>
                  <a:lnTo>
                    <a:pt x="7" y="7"/>
                  </a:lnTo>
                  <a:lnTo>
                    <a:pt x="4" y="11"/>
                  </a:lnTo>
                  <a:lnTo>
                    <a:pt x="1" y="15"/>
                  </a:lnTo>
                  <a:lnTo>
                    <a:pt x="0" y="18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1" y="32"/>
                  </a:lnTo>
                  <a:lnTo>
                    <a:pt x="4" y="35"/>
                  </a:lnTo>
                  <a:lnTo>
                    <a:pt x="7" y="38"/>
                  </a:lnTo>
                  <a:lnTo>
                    <a:pt x="10" y="42"/>
                  </a:lnTo>
                  <a:lnTo>
                    <a:pt x="14" y="43"/>
                  </a:lnTo>
                  <a:lnTo>
                    <a:pt x="20" y="45"/>
                  </a:lnTo>
                  <a:lnTo>
                    <a:pt x="26" y="46"/>
                  </a:lnTo>
                  <a:lnTo>
                    <a:pt x="26" y="46"/>
                  </a:lnTo>
                  <a:lnTo>
                    <a:pt x="141" y="46"/>
                  </a:lnTo>
                  <a:lnTo>
                    <a:pt x="256" y="49"/>
                  </a:lnTo>
                  <a:lnTo>
                    <a:pt x="487" y="54"/>
                  </a:lnTo>
                  <a:lnTo>
                    <a:pt x="717" y="59"/>
                  </a:lnTo>
                  <a:lnTo>
                    <a:pt x="832" y="60"/>
                  </a:lnTo>
                  <a:lnTo>
                    <a:pt x="947" y="60"/>
                  </a:lnTo>
                  <a:lnTo>
                    <a:pt x="947" y="60"/>
                  </a:lnTo>
                  <a:lnTo>
                    <a:pt x="1009" y="60"/>
                  </a:lnTo>
                  <a:lnTo>
                    <a:pt x="1071" y="59"/>
                  </a:lnTo>
                  <a:lnTo>
                    <a:pt x="1196" y="55"/>
                  </a:lnTo>
                  <a:lnTo>
                    <a:pt x="1258" y="55"/>
                  </a:lnTo>
                  <a:lnTo>
                    <a:pt x="1320" y="56"/>
                  </a:lnTo>
                  <a:lnTo>
                    <a:pt x="1381" y="59"/>
                  </a:lnTo>
                  <a:lnTo>
                    <a:pt x="1413" y="62"/>
                  </a:lnTo>
                  <a:lnTo>
                    <a:pt x="1443" y="66"/>
                  </a:lnTo>
                  <a:lnTo>
                    <a:pt x="1443" y="66"/>
                  </a:lnTo>
                  <a:lnTo>
                    <a:pt x="1485" y="68"/>
                  </a:lnTo>
                  <a:lnTo>
                    <a:pt x="1527" y="69"/>
                  </a:lnTo>
                  <a:lnTo>
                    <a:pt x="1568" y="69"/>
                  </a:lnTo>
                  <a:lnTo>
                    <a:pt x="1610" y="68"/>
                  </a:lnTo>
                  <a:lnTo>
                    <a:pt x="1610" y="68"/>
                  </a:lnTo>
                  <a:lnTo>
                    <a:pt x="1673" y="66"/>
                  </a:lnTo>
                  <a:lnTo>
                    <a:pt x="1673" y="66"/>
                  </a:lnTo>
                  <a:lnTo>
                    <a:pt x="1707" y="67"/>
                  </a:lnTo>
                  <a:lnTo>
                    <a:pt x="1723" y="66"/>
                  </a:lnTo>
                  <a:lnTo>
                    <a:pt x="1727" y="64"/>
                  </a:lnTo>
                  <a:lnTo>
                    <a:pt x="1727" y="63"/>
                  </a:lnTo>
                  <a:lnTo>
                    <a:pt x="1725" y="62"/>
                  </a:lnTo>
                  <a:lnTo>
                    <a:pt x="1725" y="62"/>
                  </a:lnTo>
                  <a:lnTo>
                    <a:pt x="1731" y="66"/>
                  </a:lnTo>
                  <a:lnTo>
                    <a:pt x="1736" y="67"/>
                  </a:lnTo>
                  <a:lnTo>
                    <a:pt x="1741" y="68"/>
                  </a:lnTo>
                  <a:lnTo>
                    <a:pt x="1745" y="68"/>
                  </a:lnTo>
                  <a:lnTo>
                    <a:pt x="1750" y="68"/>
                  </a:lnTo>
                  <a:lnTo>
                    <a:pt x="1755" y="66"/>
                  </a:lnTo>
                  <a:lnTo>
                    <a:pt x="1763" y="62"/>
                  </a:lnTo>
                  <a:lnTo>
                    <a:pt x="1769" y="54"/>
                  </a:lnTo>
                  <a:lnTo>
                    <a:pt x="1770" y="50"/>
                  </a:lnTo>
                  <a:lnTo>
                    <a:pt x="1771" y="46"/>
                  </a:lnTo>
                  <a:lnTo>
                    <a:pt x="1771" y="42"/>
                  </a:lnTo>
                  <a:lnTo>
                    <a:pt x="1770" y="38"/>
                  </a:lnTo>
                  <a:lnTo>
                    <a:pt x="1767" y="34"/>
                  </a:lnTo>
                  <a:lnTo>
                    <a:pt x="1763" y="29"/>
                  </a:lnTo>
                  <a:lnTo>
                    <a:pt x="1763" y="29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7" name="Freeform 403"/>
            <p:cNvSpPr/>
            <p:nvPr/>
          </p:nvSpPr>
          <p:spPr bwMode="auto">
            <a:xfrm>
              <a:off x="5435601" y="1260476"/>
              <a:ext cx="180975" cy="381000"/>
            </a:xfrm>
            <a:custGeom>
              <a:avLst/>
              <a:gdLst/>
              <a:ahLst/>
              <a:cxnLst>
                <a:cxn ang="0">
                  <a:pos x="454" y="924"/>
                </a:cxn>
                <a:cxn ang="0">
                  <a:pos x="432" y="877"/>
                </a:cxn>
                <a:cxn ang="0">
                  <a:pos x="394" y="782"/>
                </a:cxn>
                <a:cxn ang="0">
                  <a:pos x="373" y="735"/>
                </a:cxn>
                <a:cxn ang="0">
                  <a:pos x="343" y="672"/>
                </a:cxn>
                <a:cxn ang="0">
                  <a:pos x="245" y="488"/>
                </a:cxn>
                <a:cxn ang="0">
                  <a:pos x="232" y="464"/>
                </a:cxn>
                <a:cxn ang="0">
                  <a:pos x="187" y="395"/>
                </a:cxn>
                <a:cxn ang="0">
                  <a:pos x="160" y="348"/>
                </a:cxn>
                <a:cxn ang="0">
                  <a:pos x="135" y="298"/>
                </a:cxn>
                <a:cxn ang="0">
                  <a:pos x="122" y="264"/>
                </a:cxn>
                <a:cxn ang="0">
                  <a:pos x="100" y="193"/>
                </a:cxn>
                <a:cxn ang="0">
                  <a:pos x="87" y="158"/>
                </a:cxn>
                <a:cxn ang="0">
                  <a:pos x="62" y="91"/>
                </a:cxn>
                <a:cxn ang="0">
                  <a:pos x="51" y="57"/>
                </a:cxn>
                <a:cxn ang="0">
                  <a:pos x="46" y="22"/>
                </a:cxn>
                <a:cxn ang="0">
                  <a:pos x="45" y="17"/>
                </a:cxn>
                <a:cxn ang="0">
                  <a:pos x="41" y="9"/>
                </a:cxn>
                <a:cxn ang="0">
                  <a:pos x="34" y="4"/>
                </a:cxn>
                <a:cxn ang="0">
                  <a:pos x="23" y="0"/>
                </a:cxn>
                <a:cxn ang="0">
                  <a:pos x="10" y="4"/>
                </a:cxn>
                <a:cxn ang="0">
                  <a:pos x="4" y="9"/>
                </a:cxn>
                <a:cxn ang="0">
                  <a:pos x="0" y="17"/>
                </a:cxn>
                <a:cxn ang="0">
                  <a:pos x="0" y="22"/>
                </a:cxn>
                <a:cxn ang="0">
                  <a:pos x="4" y="52"/>
                </a:cxn>
                <a:cxn ang="0">
                  <a:pos x="19" y="108"/>
                </a:cxn>
                <a:cxn ang="0">
                  <a:pos x="29" y="136"/>
                </a:cxn>
                <a:cxn ang="0">
                  <a:pos x="51" y="199"/>
                </a:cxn>
                <a:cxn ang="0">
                  <a:pos x="71" y="261"/>
                </a:cxn>
                <a:cxn ang="0">
                  <a:pos x="81" y="289"/>
                </a:cxn>
                <a:cxn ang="0">
                  <a:pos x="118" y="369"/>
                </a:cxn>
                <a:cxn ang="0">
                  <a:pos x="126" y="383"/>
                </a:cxn>
                <a:cxn ang="0">
                  <a:pos x="152" y="422"/>
                </a:cxn>
                <a:cxn ang="0">
                  <a:pos x="178" y="462"/>
                </a:cxn>
                <a:cxn ang="0">
                  <a:pos x="186" y="475"/>
                </a:cxn>
                <a:cxn ang="0">
                  <a:pos x="220" y="539"/>
                </a:cxn>
                <a:cxn ang="0">
                  <a:pos x="254" y="601"/>
                </a:cxn>
                <a:cxn ang="0">
                  <a:pos x="269" y="635"/>
                </a:cxn>
                <a:cxn ang="0">
                  <a:pos x="291" y="690"/>
                </a:cxn>
                <a:cxn ang="0">
                  <a:pos x="309" y="724"/>
                </a:cxn>
                <a:cxn ang="0">
                  <a:pos x="320" y="739"/>
                </a:cxn>
                <a:cxn ang="0">
                  <a:pos x="333" y="758"/>
                </a:cxn>
                <a:cxn ang="0">
                  <a:pos x="339" y="781"/>
                </a:cxn>
                <a:cxn ang="0">
                  <a:pos x="351" y="812"/>
                </a:cxn>
                <a:cxn ang="0">
                  <a:pos x="356" y="821"/>
                </a:cxn>
                <a:cxn ang="0">
                  <a:pos x="373" y="851"/>
                </a:cxn>
                <a:cxn ang="0">
                  <a:pos x="388" y="883"/>
                </a:cxn>
                <a:cxn ang="0">
                  <a:pos x="407" y="931"/>
                </a:cxn>
                <a:cxn ang="0">
                  <a:pos x="415" y="947"/>
                </a:cxn>
                <a:cxn ang="0">
                  <a:pos x="420" y="955"/>
                </a:cxn>
                <a:cxn ang="0">
                  <a:pos x="428" y="958"/>
                </a:cxn>
                <a:cxn ang="0">
                  <a:pos x="437" y="958"/>
                </a:cxn>
                <a:cxn ang="0">
                  <a:pos x="452" y="949"/>
                </a:cxn>
                <a:cxn ang="0">
                  <a:pos x="456" y="941"/>
                </a:cxn>
                <a:cxn ang="0">
                  <a:pos x="457" y="934"/>
                </a:cxn>
                <a:cxn ang="0">
                  <a:pos x="454" y="924"/>
                </a:cxn>
              </a:cxnLst>
              <a:rect l="0" t="0" r="r" b="b"/>
              <a:pathLst>
                <a:path w="457" h="958">
                  <a:moveTo>
                    <a:pt x="454" y="924"/>
                  </a:moveTo>
                  <a:lnTo>
                    <a:pt x="454" y="924"/>
                  </a:lnTo>
                  <a:lnTo>
                    <a:pt x="442" y="901"/>
                  </a:lnTo>
                  <a:lnTo>
                    <a:pt x="432" y="877"/>
                  </a:lnTo>
                  <a:lnTo>
                    <a:pt x="412" y="830"/>
                  </a:lnTo>
                  <a:lnTo>
                    <a:pt x="394" y="782"/>
                  </a:lnTo>
                  <a:lnTo>
                    <a:pt x="384" y="758"/>
                  </a:lnTo>
                  <a:lnTo>
                    <a:pt x="373" y="735"/>
                  </a:lnTo>
                  <a:lnTo>
                    <a:pt x="373" y="735"/>
                  </a:lnTo>
                  <a:lnTo>
                    <a:pt x="343" y="672"/>
                  </a:lnTo>
                  <a:lnTo>
                    <a:pt x="310" y="611"/>
                  </a:lnTo>
                  <a:lnTo>
                    <a:pt x="245" y="488"/>
                  </a:lnTo>
                  <a:lnTo>
                    <a:pt x="245" y="488"/>
                  </a:lnTo>
                  <a:lnTo>
                    <a:pt x="232" y="464"/>
                  </a:lnTo>
                  <a:lnTo>
                    <a:pt x="217" y="441"/>
                  </a:lnTo>
                  <a:lnTo>
                    <a:pt x="187" y="395"/>
                  </a:lnTo>
                  <a:lnTo>
                    <a:pt x="173" y="371"/>
                  </a:lnTo>
                  <a:lnTo>
                    <a:pt x="160" y="348"/>
                  </a:lnTo>
                  <a:lnTo>
                    <a:pt x="147" y="324"/>
                  </a:lnTo>
                  <a:lnTo>
                    <a:pt x="135" y="298"/>
                  </a:lnTo>
                  <a:lnTo>
                    <a:pt x="135" y="298"/>
                  </a:lnTo>
                  <a:lnTo>
                    <a:pt x="122" y="264"/>
                  </a:lnTo>
                  <a:lnTo>
                    <a:pt x="110" y="229"/>
                  </a:lnTo>
                  <a:lnTo>
                    <a:pt x="100" y="193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4" y="125"/>
                  </a:lnTo>
                  <a:lnTo>
                    <a:pt x="62" y="91"/>
                  </a:lnTo>
                  <a:lnTo>
                    <a:pt x="55" y="74"/>
                  </a:lnTo>
                  <a:lnTo>
                    <a:pt x="51" y="57"/>
                  </a:lnTo>
                  <a:lnTo>
                    <a:pt x="47" y="40"/>
                  </a:lnTo>
                  <a:lnTo>
                    <a:pt x="46" y="22"/>
                  </a:lnTo>
                  <a:lnTo>
                    <a:pt x="46" y="22"/>
                  </a:lnTo>
                  <a:lnTo>
                    <a:pt x="45" y="17"/>
                  </a:lnTo>
                  <a:lnTo>
                    <a:pt x="44" y="13"/>
                  </a:lnTo>
                  <a:lnTo>
                    <a:pt x="41" y="9"/>
                  </a:lnTo>
                  <a:lnTo>
                    <a:pt x="38" y="5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3" y="0"/>
                  </a:lnTo>
                  <a:lnTo>
                    <a:pt x="13" y="1"/>
                  </a:lnTo>
                  <a:lnTo>
                    <a:pt x="10" y="4"/>
                  </a:lnTo>
                  <a:lnTo>
                    <a:pt x="7" y="5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6"/>
                  </a:lnTo>
                  <a:lnTo>
                    <a:pt x="4" y="52"/>
                  </a:lnTo>
                  <a:lnTo>
                    <a:pt x="10" y="80"/>
                  </a:lnTo>
                  <a:lnTo>
                    <a:pt x="19" y="108"/>
                  </a:lnTo>
                  <a:lnTo>
                    <a:pt x="29" y="136"/>
                  </a:lnTo>
                  <a:lnTo>
                    <a:pt x="29" y="136"/>
                  </a:lnTo>
                  <a:lnTo>
                    <a:pt x="41" y="167"/>
                  </a:lnTo>
                  <a:lnTo>
                    <a:pt x="51" y="199"/>
                  </a:lnTo>
                  <a:lnTo>
                    <a:pt x="61" y="230"/>
                  </a:lnTo>
                  <a:lnTo>
                    <a:pt x="71" y="261"/>
                  </a:lnTo>
                  <a:lnTo>
                    <a:pt x="71" y="261"/>
                  </a:lnTo>
                  <a:lnTo>
                    <a:pt x="81" y="289"/>
                  </a:lnTo>
                  <a:lnTo>
                    <a:pt x="93" y="315"/>
                  </a:lnTo>
                  <a:lnTo>
                    <a:pt x="118" y="369"/>
                  </a:lnTo>
                  <a:lnTo>
                    <a:pt x="118" y="369"/>
                  </a:lnTo>
                  <a:lnTo>
                    <a:pt x="126" y="383"/>
                  </a:lnTo>
                  <a:lnTo>
                    <a:pt x="134" y="396"/>
                  </a:lnTo>
                  <a:lnTo>
                    <a:pt x="152" y="422"/>
                  </a:lnTo>
                  <a:lnTo>
                    <a:pt x="170" y="448"/>
                  </a:lnTo>
                  <a:lnTo>
                    <a:pt x="178" y="462"/>
                  </a:lnTo>
                  <a:lnTo>
                    <a:pt x="186" y="475"/>
                  </a:lnTo>
                  <a:lnTo>
                    <a:pt x="186" y="475"/>
                  </a:lnTo>
                  <a:lnTo>
                    <a:pt x="202" y="507"/>
                  </a:lnTo>
                  <a:lnTo>
                    <a:pt x="220" y="539"/>
                  </a:lnTo>
                  <a:lnTo>
                    <a:pt x="254" y="601"/>
                  </a:lnTo>
                  <a:lnTo>
                    <a:pt x="254" y="601"/>
                  </a:lnTo>
                  <a:lnTo>
                    <a:pt x="262" y="617"/>
                  </a:lnTo>
                  <a:lnTo>
                    <a:pt x="269" y="635"/>
                  </a:lnTo>
                  <a:lnTo>
                    <a:pt x="283" y="672"/>
                  </a:lnTo>
                  <a:lnTo>
                    <a:pt x="291" y="690"/>
                  </a:lnTo>
                  <a:lnTo>
                    <a:pt x="300" y="709"/>
                  </a:lnTo>
                  <a:lnTo>
                    <a:pt x="309" y="724"/>
                  </a:lnTo>
                  <a:lnTo>
                    <a:pt x="320" y="739"/>
                  </a:lnTo>
                  <a:lnTo>
                    <a:pt x="320" y="739"/>
                  </a:lnTo>
                  <a:lnTo>
                    <a:pt x="326" y="748"/>
                  </a:lnTo>
                  <a:lnTo>
                    <a:pt x="333" y="758"/>
                  </a:lnTo>
                  <a:lnTo>
                    <a:pt x="337" y="770"/>
                  </a:lnTo>
                  <a:lnTo>
                    <a:pt x="339" y="781"/>
                  </a:lnTo>
                  <a:lnTo>
                    <a:pt x="346" y="802"/>
                  </a:lnTo>
                  <a:lnTo>
                    <a:pt x="351" y="812"/>
                  </a:lnTo>
                  <a:lnTo>
                    <a:pt x="356" y="821"/>
                  </a:lnTo>
                  <a:lnTo>
                    <a:pt x="356" y="821"/>
                  </a:lnTo>
                  <a:lnTo>
                    <a:pt x="365" y="836"/>
                  </a:lnTo>
                  <a:lnTo>
                    <a:pt x="373" y="851"/>
                  </a:lnTo>
                  <a:lnTo>
                    <a:pt x="381" y="867"/>
                  </a:lnTo>
                  <a:lnTo>
                    <a:pt x="388" y="883"/>
                  </a:lnTo>
                  <a:lnTo>
                    <a:pt x="399" y="915"/>
                  </a:lnTo>
                  <a:lnTo>
                    <a:pt x="407" y="931"/>
                  </a:lnTo>
                  <a:lnTo>
                    <a:pt x="415" y="947"/>
                  </a:lnTo>
                  <a:lnTo>
                    <a:pt x="415" y="947"/>
                  </a:lnTo>
                  <a:lnTo>
                    <a:pt x="418" y="951"/>
                  </a:lnTo>
                  <a:lnTo>
                    <a:pt x="420" y="955"/>
                  </a:lnTo>
                  <a:lnTo>
                    <a:pt x="424" y="957"/>
                  </a:lnTo>
                  <a:lnTo>
                    <a:pt x="428" y="958"/>
                  </a:lnTo>
                  <a:lnTo>
                    <a:pt x="433" y="958"/>
                  </a:lnTo>
                  <a:lnTo>
                    <a:pt x="437" y="958"/>
                  </a:lnTo>
                  <a:lnTo>
                    <a:pt x="445" y="955"/>
                  </a:lnTo>
                  <a:lnTo>
                    <a:pt x="452" y="949"/>
                  </a:lnTo>
                  <a:lnTo>
                    <a:pt x="454" y="945"/>
                  </a:lnTo>
                  <a:lnTo>
                    <a:pt x="456" y="941"/>
                  </a:lnTo>
                  <a:lnTo>
                    <a:pt x="457" y="938"/>
                  </a:lnTo>
                  <a:lnTo>
                    <a:pt x="457" y="934"/>
                  </a:lnTo>
                  <a:lnTo>
                    <a:pt x="456" y="928"/>
                  </a:lnTo>
                  <a:lnTo>
                    <a:pt x="454" y="924"/>
                  </a:lnTo>
                  <a:lnTo>
                    <a:pt x="454" y="92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8" name="Freeform 404"/>
            <p:cNvSpPr/>
            <p:nvPr/>
          </p:nvSpPr>
          <p:spPr bwMode="auto">
            <a:xfrm>
              <a:off x="5607051" y="1260476"/>
              <a:ext cx="146050" cy="387350"/>
            </a:xfrm>
            <a:custGeom>
              <a:avLst/>
              <a:gdLst/>
              <a:ahLst/>
              <a:cxnLst>
                <a:cxn ang="0">
                  <a:pos x="321" y="22"/>
                </a:cxn>
                <a:cxn ang="0">
                  <a:pos x="310" y="85"/>
                </a:cxn>
                <a:cxn ang="0">
                  <a:pos x="292" y="148"/>
                </a:cxn>
                <a:cxn ang="0">
                  <a:pos x="249" y="271"/>
                </a:cxn>
                <a:cxn ang="0">
                  <a:pos x="229" y="333"/>
                </a:cxn>
                <a:cxn ang="0">
                  <a:pos x="189" y="458"/>
                </a:cxn>
                <a:cxn ang="0">
                  <a:pos x="173" y="520"/>
                </a:cxn>
                <a:cxn ang="0">
                  <a:pos x="166" y="553"/>
                </a:cxn>
                <a:cxn ang="0">
                  <a:pos x="148" y="617"/>
                </a:cxn>
                <a:cxn ang="0">
                  <a:pos x="126" y="680"/>
                </a:cxn>
                <a:cxn ang="0">
                  <a:pos x="98" y="741"/>
                </a:cxn>
                <a:cxn ang="0">
                  <a:pos x="84" y="771"/>
                </a:cxn>
                <a:cxn ang="0">
                  <a:pos x="59" y="812"/>
                </a:cxn>
                <a:cxn ang="0">
                  <a:pos x="30" y="856"/>
                </a:cxn>
                <a:cxn ang="0">
                  <a:pos x="12" y="893"/>
                </a:cxn>
                <a:cxn ang="0">
                  <a:pos x="4" y="917"/>
                </a:cxn>
                <a:cxn ang="0">
                  <a:pos x="0" y="939"/>
                </a:cxn>
                <a:cxn ang="0">
                  <a:pos x="2" y="951"/>
                </a:cxn>
                <a:cxn ang="0">
                  <a:pos x="4" y="960"/>
                </a:cxn>
                <a:cxn ang="0">
                  <a:pos x="11" y="968"/>
                </a:cxn>
                <a:cxn ang="0">
                  <a:pos x="26" y="973"/>
                </a:cxn>
                <a:cxn ang="0">
                  <a:pos x="38" y="969"/>
                </a:cxn>
                <a:cxn ang="0">
                  <a:pos x="45" y="964"/>
                </a:cxn>
                <a:cxn ang="0">
                  <a:pos x="47" y="956"/>
                </a:cxn>
                <a:cxn ang="0">
                  <a:pos x="47" y="951"/>
                </a:cxn>
                <a:cxn ang="0">
                  <a:pos x="50" y="928"/>
                </a:cxn>
                <a:cxn ang="0">
                  <a:pos x="59" y="905"/>
                </a:cxn>
                <a:cxn ang="0">
                  <a:pos x="84" y="862"/>
                </a:cxn>
                <a:cxn ang="0">
                  <a:pos x="119" y="802"/>
                </a:cxn>
                <a:cxn ang="0">
                  <a:pos x="151" y="739"/>
                </a:cxn>
                <a:cxn ang="0">
                  <a:pos x="164" y="713"/>
                </a:cxn>
                <a:cxn ang="0">
                  <a:pos x="185" y="658"/>
                </a:cxn>
                <a:cxn ang="0">
                  <a:pos x="202" y="601"/>
                </a:cxn>
                <a:cxn ang="0">
                  <a:pos x="221" y="515"/>
                </a:cxn>
                <a:cxn ang="0">
                  <a:pos x="229" y="484"/>
                </a:cxn>
                <a:cxn ang="0">
                  <a:pos x="246" y="421"/>
                </a:cxn>
                <a:cxn ang="0">
                  <a:pos x="278" y="328"/>
                </a:cxn>
                <a:cxn ang="0">
                  <a:pos x="299" y="265"/>
                </a:cxn>
                <a:cxn ang="0">
                  <a:pos x="339" y="145"/>
                </a:cxn>
                <a:cxn ang="0">
                  <a:pos x="357" y="84"/>
                </a:cxn>
                <a:cxn ang="0">
                  <a:pos x="367" y="22"/>
                </a:cxn>
                <a:cxn ang="0">
                  <a:pos x="367" y="17"/>
                </a:cxn>
                <a:cxn ang="0">
                  <a:pos x="364" y="9"/>
                </a:cxn>
                <a:cxn ang="0">
                  <a:pos x="357" y="4"/>
                </a:cxn>
                <a:cxn ang="0">
                  <a:pos x="346" y="0"/>
                </a:cxn>
                <a:cxn ang="0">
                  <a:pos x="333" y="4"/>
                </a:cxn>
                <a:cxn ang="0">
                  <a:pos x="326" y="9"/>
                </a:cxn>
                <a:cxn ang="0">
                  <a:pos x="322" y="17"/>
                </a:cxn>
                <a:cxn ang="0">
                  <a:pos x="321" y="22"/>
                </a:cxn>
              </a:cxnLst>
              <a:rect l="0" t="0" r="r" b="b"/>
              <a:pathLst>
                <a:path w="367" h="973">
                  <a:moveTo>
                    <a:pt x="321" y="22"/>
                  </a:moveTo>
                  <a:lnTo>
                    <a:pt x="321" y="22"/>
                  </a:lnTo>
                  <a:lnTo>
                    <a:pt x="317" y="53"/>
                  </a:lnTo>
                  <a:lnTo>
                    <a:pt x="310" y="85"/>
                  </a:lnTo>
                  <a:lnTo>
                    <a:pt x="302" y="116"/>
                  </a:lnTo>
                  <a:lnTo>
                    <a:pt x="292" y="148"/>
                  </a:lnTo>
                  <a:lnTo>
                    <a:pt x="270" y="210"/>
                  </a:lnTo>
                  <a:lnTo>
                    <a:pt x="249" y="271"/>
                  </a:lnTo>
                  <a:lnTo>
                    <a:pt x="249" y="271"/>
                  </a:lnTo>
                  <a:lnTo>
                    <a:pt x="229" y="333"/>
                  </a:lnTo>
                  <a:lnTo>
                    <a:pt x="208" y="395"/>
                  </a:lnTo>
                  <a:lnTo>
                    <a:pt x="189" y="458"/>
                  </a:lnTo>
                  <a:lnTo>
                    <a:pt x="181" y="489"/>
                  </a:lnTo>
                  <a:lnTo>
                    <a:pt x="173" y="520"/>
                  </a:lnTo>
                  <a:lnTo>
                    <a:pt x="173" y="520"/>
                  </a:lnTo>
                  <a:lnTo>
                    <a:pt x="166" y="553"/>
                  </a:lnTo>
                  <a:lnTo>
                    <a:pt x="157" y="586"/>
                  </a:lnTo>
                  <a:lnTo>
                    <a:pt x="148" y="617"/>
                  </a:lnTo>
                  <a:lnTo>
                    <a:pt x="138" y="650"/>
                  </a:lnTo>
                  <a:lnTo>
                    <a:pt x="126" y="680"/>
                  </a:lnTo>
                  <a:lnTo>
                    <a:pt x="113" y="711"/>
                  </a:lnTo>
                  <a:lnTo>
                    <a:pt x="98" y="741"/>
                  </a:lnTo>
                  <a:lnTo>
                    <a:pt x="84" y="771"/>
                  </a:lnTo>
                  <a:lnTo>
                    <a:pt x="84" y="771"/>
                  </a:lnTo>
                  <a:lnTo>
                    <a:pt x="72" y="791"/>
                  </a:lnTo>
                  <a:lnTo>
                    <a:pt x="59" y="812"/>
                  </a:lnTo>
                  <a:lnTo>
                    <a:pt x="45" y="834"/>
                  </a:lnTo>
                  <a:lnTo>
                    <a:pt x="30" y="856"/>
                  </a:lnTo>
                  <a:lnTo>
                    <a:pt x="17" y="880"/>
                  </a:lnTo>
                  <a:lnTo>
                    <a:pt x="12" y="893"/>
                  </a:lnTo>
                  <a:lnTo>
                    <a:pt x="8" y="905"/>
                  </a:lnTo>
                  <a:lnTo>
                    <a:pt x="4" y="917"/>
                  </a:lnTo>
                  <a:lnTo>
                    <a:pt x="2" y="928"/>
                  </a:lnTo>
                  <a:lnTo>
                    <a:pt x="0" y="939"/>
                  </a:lnTo>
                  <a:lnTo>
                    <a:pt x="2" y="951"/>
                  </a:lnTo>
                  <a:lnTo>
                    <a:pt x="2" y="951"/>
                  </a:lnTo>
                  <a:lnTo>
                    <a:pt x="3" y="956"/>
                  </a:lnTo>
                  <a:lnTo>
                    <a:pt x="4" y="960"/>
                  </a:lnTo>
                  <a:lnTo>
                    <a:pt x="7" y="964"/>
                  </a:lnTo>
                  <a:lnTo>
                    <a:pt x="11" y="968"/>
                  </a:lnTo>
                  <a:lnTo>
                    <a:pt x="17" y="972"/>
                  </a:lnTo>
                  <a:lnTo>
                    <a:pt x="26" y="973"/>
                  </a:lnTo>
                  <a:lnTo>
                    <a:pt x="34" y="972"/>
                  </a:lnTo>
                  <a:lnTo>
                    <a:pt x="38" y="969"/>
                  </a:lnTo>
                  <a:lnTo>
                    <a:pt x="42" y="968"/>
                  </a:lnTo>
                  <a:lnTo>
                    <a:pt x="45" y="964"/>
                  </a:lnTo>
                  <a:lnTo>
                    <a:pt x="46" y="960"/>
                  </a:lnTo>
                  <a:lnTo>
                    <a:pt x="47" y="956"/>
                  </a:lnTo>
                  <a:lnTo>
                    <a:pt x="47" y="951"/>
                  </a:lnTo>
                  <a:lnTo>
                    <a:pt x="47" y="951"/>
                  </a:lnTo>
                  <a:lnTo>
                    <a:pt x="47" y="940"/>
                  </a:lnTo>
                  <a:lnTo>
                    <a:pt x="50" y="928"/>
                  </a:lnTo>
                  <a:lnTo>
                    <a:pt x="54" y="917"/>
                  </a:lnTo>
                  <a:lnTo>
                    <a:pt x="59" y="905"/>
                  </a:lnTo>
                  <a:lnTo>
                    <a:pt x="72" y="881"/>
                  </a:lnTo>
                  <a:lnTo>
                    <a:pt x="84" y="862"/>
                  </a:lnTo>
                  <a:lnTo>
                    <a:pt x="84" y="862"/>
                  </a:lnTo>
                  <a:lnTo>
                    <a:pt x="119" y="802"/>
                  </a:lnTo>
                  <a:lnTo>
                    <a:pt x="135" y="770"/>
                  </a:lnTo>
                  <a:lnTo>
                    <a:pt x="151" y="739"/>
                  </a:lnTo>
                  <a:lnTo>
                    <a:pt x="151" y="739"/>
                  </a:lnTo>
                  <a:lnTo>
                    <a:pt x="164" y="713"/>
                  </a:lnTo>
                  <a:lnTo>
                    <a:pt x="174" y="685"/>
                  </a:lnTo>
                  <a:lnTo>
                    <a:pt x="185" y="658"/>
                  </a:lnTo>
                  <a:lnTo>
                    <a:pt x="193" y="629"/>
                  </a:lnTo>
                  <a:lnTo>
                    <a:pt x="202" y="601"/>
                  </a:lnTo>
                  <a:lnTo>
                    <a:pt x="208" y="573"/>
                  </a:lnTo>
                  <a:lnTo>
                    <a:pt x="221" y="515"/>
                  </a:lnTo>
                  <a:lnTo>
                    <a:pt x="221" y="515"/>
                  </a:lnTo>
                  <a:lnTo>
                    <a:pt x="229" y="484"/>
                  </a:lnTo>
                  <a:lnTo>
                    <a:pt x="237" y="452"/>
                  </a:lnTo>
                  <a:lnTo>
                    <a:pt x="246" y="421"/>
                  </a:lnTo>
                  <a:lnTo>
                    <a:pt x="257" y="390"/>
                  </a:lnTo>
                  <a:lnTo>
                    <a:pt x="278" y="328"/>
                  </a:lnTo>
                  <a:lnTo>
                    <a:pt x="299" y="265"/>
                  </a:lnTo>
                  <a:lnTo>
                    <a:pt x="299" y="265"/>
                  </a:lnTo>
                  <a:lnTo>
                    <a:pt x="320" y="207"/>
                  </a:lnTo>
                  <a:lnTo>
                    <a:pt x="339" y="145"/>
                  </a:lnTo>
                  <a:lnTo>
                    <a:pt x="350" y="115"/>
                  </a:lnTo>
                  <a:lnTo>
                    <a:pt x="357" y="84"/>
                  </a:lnTo>
                  <a:lnTo>
                    <a:pt x="363" y="53"/>
                  </a:lnTo>
                  <a:lnTo>
                    <a:pt x="367" y="22"/>
                  </a:lnTo>
                  <a:lnTo>
                    <a:pt x="367" y="22"/>
                  </a:lnTo>
                  <a:lnTo>
                    <a:pt x="367" y="17"/>
                  </a:lnTo>
                  <a:lnTo>
                    <a:pt x="365" y="13"/>
                  </a:lnTo>
                  <a:lnTo>
                    <a:pt x="364" y="9"/>
                  </a:lnTo>
                  <a:lnTo>
                    <a:pt x="361" y="5"/>
                  </a:lnTo>
                  <a:lnTo>
                    <a:pt x="357" y="4"/>
                  </a:lnTo>
                  <a:lnTo>
                    <a:pt x="354" y="1"/>
                  </a:lnTo>
                  <a:lnTo>
                    <a:pt x="346" y="0"/>
                  </a:lnTo>
                  <a:lnTo>
                    <a:pt x="337" y="1"/>
                  </a:lnTo>
                  <a:lnTo>
                    <a:pt x="333" y="4"/>
                  </a:lnTo>
                  <a:lnTo>
                    <a:pt x="330" y="5"/>
                  </a:lnTo>
                  <a:lnTo>
                    <a:pt x="326" y="9"/>
                  </a:lnTo>
                  <a:lnTo>
                    <a:pt x="323" y="13"/>
                  </a:lnTo>
                  <a:lnTo>
                    <a:pt x="322" y="17"/>
                  </a:lnTo>
                  <a:lnTo>
                    <a:pt x="321" y="22"/>
                  </a:lnTo>
                  <a:lnTo>
                    <a:pt x="321" y="2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9" name="Freeform 405"/>
            <p:cNvSpPr/>
            <p:nvPr/>
          </p:nvSpPr>
          <p:spPr bwMode="auto">
            <a:xfrm>
              <a:off x="5372101" y="1096963"/>
              <a:ext cx="247650" cy="176213"/>
            </a:xfrm>
            <a:custGeom>
              <a:avLst/>
              <a:gdLst/>
              <a:ahLst/>
              <a:cxnLst>
                <a:cxn ang="0">
                  <a:pos x="586" y="6"/>
                </a:cxn>
                <a:cxn ang="0">
                  <a:pos x="529" y="63"/>
                </a:cxn>
                <a:cxn ang="0">
                  <a:pos x="407" y="169"/>
                </a:cxn>
                <a:cxn ang="0">
                  <a:pos x="346" y="220"/>
                </a:cxn>
                <a:cxn ang="0">
                  <a:pos x="321" y="243"/>
                </a:cxn>
                <a:cxn ang="0">
                  <a:pos x="276" y="293"/>
                </a:cxn>
                <a:cxn ang="0">
                  <a:pos x="253" y="316"/>
                </a:cxn>
                <a:cxn ang="0">
                  <a:pos x="241" y="328"/>
                </a:cxn>
                <a:cxn ang="0">
                  <a:pos x="210" y="367"/>
                </a:cxn>
                <a:cxn ang="0">
                  <a:pos x="198" y="379"/>
                </a:cxn>
                <a:cxn ang="0">
                  <a:pos x="186" y="390"/>
                </a:cxn>
                <a:cxn ang="0">
                  <a:pos x="180" y="384"/>
                </a:cxn>
                <a:cxn ang="0">
                  <a:pos x="169" y="341"/>
                </a:cxn>
                <a:cxn ang="0">
                  <a:pos x="146" y="256"/>
                </a:cxn>
                <a:cxn ang="0">
                  <a:pos x="131" y="216"/>
                </a:cxn>
                <a:cxn ang="0">
                  <a:pos x="92" y="115"/>
                </a:cxn>
                <a:cxn ang="0">
                  <a:pos x="70" y="64"/>
                </a:cxn>
                <a:cxn ang="0">
                  <a:pos x="44" y="20"/>
                </a:cxn>
                <a:cxn ang="0">
                  <a:pos x="41" y="16"/>
                </a:cxn>
                <a:cxn ang="0">
                  <a:pos x="33" y="10"/>
                </a:cxn>
                <a:cxn ang="0">
                  <a:pos x="24" y="9"/>
                </a:cxn>
                <a:cxn ang="0">
                  <a:pos x="12" y="13"/>
                </a:cxn>
                <a:cxn ang="0">
                  <a:pos x="3" y="21"/>
                </a:cxn>
                <a:cxn ang="0">
                  <a:pos x="0" y="29"/>
                </a:cxn>
                <a:cxn ang="0">
                  <a:pos x="2" y="38"/>
                </a:cxn>
                <a:cxn ang="0">
                  <a:pos x="4" y="42"/>
                </a:cxn>
                <a:cxn ang="0">
                  <a:pos x="28" y="84"/>
                </a:cxn>
                <a:cxn ang="0">
                  <a:pos x="45" y="128"/>
                </a:cxn>
                <a:cxn ang="0">
                  <a:pos x="71" y="196"/>
                </a:cxn>
                <a:cxn ang="0">
                  <a:pos x="82" y="217"/>
                </a:cxn>
                <a:cxn ang="0">
                  <a:pos x="102" y="264"/>
                </a:cxn>
                <a:cxn ang="0">
                  <a:pos x="117" y="315"/>
                </a:cxn>
                <a:cxn ang="0">
                  <a:pos x="139" y="417"/>
                </a:cxn>
                <a:cxn ang="0">
                  <a:pos x="142" y="422"/>
                </a:cxn>
                <a:cxn ang="0">
                  <a:pos x="148" y="430"/>
                </a:cxn>
                <a:cxn ang="0">
                  <a:pos x="157" y="434"/>
                </a:cxn>
                <a:cxn ang="0">
                  <a:pos x="168" y="433"/>
                </a:cxn>
                <a:cxn ang="0">
                  <a:pos x="173" y="430"/>
                </a:cxn>
                <a:cxn ang="0">
                  <a:pos x="181" y="438"/>
                </a:cxn>
                <a:cxn ang="0">
                  <a:pos x="191" y="442"/>
                </a:cxn>
                <a:cxn ang="0">
                  <a:pos x="203" y="439"/>
                </a:cxn>
                <a:cxn ang="0">
                  <a:pos x="211" y="430"/>
                </a:cxn>
                <a:cxn ang="0">
                  <a:pos x="215" y="425"/>
                </a:cxn>
                <a:cxn ang="0">
                  <a:pos x="231" y="408"/>
                </a:cxn>
                <a:cxn ang="0">
                  <a:pos x="252" y="387"/>
                </a:cxn>
                <a:cxn ang="0">
                  <a:pos x="274" y="361"/>
                </a:cxn>
                <a:cxn ang="0">
                  <a:pos x="299" y="336"/>
                </a:cxn>
                <a:cxn ang="0">
                  <a:pos x="312" y="326"/>
                </a:cxn>
                <a:cxn ang="0">
                  <a:pos x="344" y="289"/>
                </a:cxn>
                <a:cxn ang="0">
                  <a:pos x="378" y="252"/>
                </a:cxn>
                <a:cxn ang="0">
                  <a:pos x="392" y="241"/>
                </a:cxn>
                <a:cxn ang="0">
                  <a:pos x="508" y="142"/>
                </a:cxn>
                <a:cxn ang="0">
                  <a:pos x="619" y="39"/>
                </a:cxn>
                <a:cxn ang="0">
                  <a:pos x="622" y="35"/>
                </a:cxn>
                <a:cxn ang="0">
                  <a:pos x="626" y="27"/>
                </a:cxn>
                <a:cxn ang="0">
                  <a:pos x="624" y="18"/>
                </a:cxn>
                <a:cxn ang="0">
                  <a:pos x="619" y="8"/>
                </a:cxn>
                <a:cxn ang="0">
                  <a:pos x="607" y="1"/>
                </a:cxn>
                <a:cxn ang="0">
                  <a:pos x="600" y="0"/>
                </a:cxn>
                <a:cxn ang="0">
                  <a:pos x="590" y="4"/>
                </a:cxn>
                <a:cxn ang="0">
                  <a:pos x="586" y="6"/>
                </a:cxn>
              </a:cxnLst>
              <a:rect l="0" t="0" r="r" b="b"/>
              <a:pathLst>
                <a:path w="626" h="442">
                  <a:moveTo>
                    <a:pt x="586" y="6"/>
                  </a:moveTo>
                  <a:lnTo>
                    <a:pt x="586" y="6"/>
                  </a:lnTo>
                  <a:lnTo>
                    <a:pt x="558" y="35"/>
                  </a:lnTo>
                  <a:lnTo>
                    <a:pt x="529" y="63"/>
                  </a:lnTo>
                  <a:lnTo>
                    <a:pt x="469" y="116"/>
                  </a:lnTo>
                  <a:lnTo>
                    <a:pt x="407" y="169"/>
                  </a:lnTo>
                  <a:lnTo>
                    <a:pt x="346" y="220"/>
                  </a:lnTo>
                  <a:lnTo>
                    <a:pt x="346" y="220"/>
                  </a:lnTo>
                  <a:lnTo>
                    <a:pt x="333" y="231"/>
                  </a:lnTo>
                  <a:lnTo>
                    <a:pt x="321" y="243"/>
                  </a:lnTo>
                  <a:lnTo>
                    <a:pt x="299" y="268"/>
                  </a:lnTo>
                  <a:lnTo>
                    <a:pt x="276" y="293"/>
                  </a:lnTo>
                  <a:lnTo>
                    <a:pt x="265" y="305"/>
                  </a:lnTo>
                  <a:lnTo>
                    <a:pt x="253" y="316"/>
                  </a:lnTo>
                  <a:lnTo>
                    <a:pt x="253" y="316"/>
                  </a:lnTo>
                  <a:lnTo>
                    <a:pt x="241" y="328"/>
                  </a:lnTo>
                  <a:lnTo>
                    <a:pt x="231" y="341"/>
                  </a:lnTo>
                  <a:lnTo>
                    <a:pt x="210" y="367"/>
                  </a:lnTo>
                  <a:lnTo>
                    <a:pt x="210" y="367"/>
                  </a:lnTo>
                  <a:lnTo>
                    <a:pt x="198" y="379"/>
                  </a:lnTo>
                  <a:lnTo>
                    <a:pt x="186" y="390"/>
                  </a:lnTo>
                  <a:lnTo>
                    <a:pt x="186" y="390"/>
                  </a:lnTo>
                  <a:lnTo>
                    <a:pt x="184" y="387"/>
                  </a:lnTo>
                  <a:lnTo>
                    <a:pt x="180" y="384"/>
                  </a:lnTo>
                  <a:lnTo>
                    <a:pt x="180" y="384"/>
                  </a:lnTo>
                  <a:lnTo>
                    <a:pt x="169" y="341"/>
                  </a:lnTo>
                  <a:lnTo>
                    <a:pt x="159" y="298"/>
                  </a:lnTo>
                  <a:lnTo>
                    <a:pt x="146" y="256"/>
                  </a:lnTo>
                  <a:lnTo>
                    <a:pt x="131" y="216"/>
                  </a:lnTo>
                  <a:lnTo>
                    <a:pt x="131" y="216"/>
                  </a:lnTo>
                  <a:lnTo>
                    <a:pt x="112" y="166"/>
                  </a:lnTo>
                  <a:lnTo>
                    <a:pt x="92" y="115"/>
                  </a:lnTo>
                  <a:lnTo>
                    <a:pt x="82" y="89"/>
                  </a:lnTo>
                  <a:lnTo>
                    <a:pt x="70" y="64"/>
                  </a:lnTo>
                  <a:lnTo>
                    <a:pt x="58" y="40"/>
                  </a:lnTo>
                  <a:lnTo>
                    <a:pt x="44" y="20"/>
                  </a:lnTo>
                  <a:lnTo>
                    <a:pt x="44" y="20"/>
                  </a:lnTo>
                  <a:lnTo>
                    <a:pt x="41" y="16"/>
                  </a:lnTo>
                  <a:lnTo>
                    <a:pt x="37" y="12"/>
                  </a:lnTo>
                  <a:lnTo>
                    <a:pt x="33" y="10"/>
                  </a:lnTo>
                  <a:lnTo>
                    <a:pt x="28" y="9"/>
                  </a:lnTo>
                  <a:lnTo>
                    <a:pt x="24" y="9"/>
                  </a:lnTo>
                  <a:lnTo>
                    <a:pt x="20" y="9"/>
                  </a:lnTo>
                  <a:lnTo>
                    <a:pt x="12" y="13"/>
                  </a:lnTo>
                  <a:lnTo>
                    <a:pt x="6" y="18"/>
                  </a:lnTo>
                  <a:lnTo>
                    <a:pt x="3" y="21"/>
                  </a:lnTo>
                  <a:lnTo>
                    <a:pt x="2" y="25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4" y="42"/>
                  </a:lnTo>
                  <a:lnTo>
                    <a:pt x="17" y="63"/>
                  </a:lnTo>
                  <a:lnTo>
                    <a:pt x="28" y="84"/>
                  </a:lnTo>
                  <a:lnTo>
                    <a:pt x="37" y="106"/>
                  </a:lnTo>
                  <a:lnTo>
                    <a:pt x="45" y="128"/>
                  </a:lnTo>
                  <a:lnTo>
                    <a:pt x="62" y="174"/>
                  </a:lnTo>
                  <a:lnTo>
                    <a:pt x="71" y="196"/>
                  </a:lnTo>
                  <a:lnTo>
                    <a:pt x="82" y="217"/>
                  </a:lnTo>
                  <a:lnTo>
                    <a:pt x="82" y="217"/>
                  </a:lnTo>
                  <a:lnTo>
                    <a:pt x="92" y="239"/>
                  </a:lnTo>
                  <a:lnTo>
                    <a:pt x="102" y="264"/>
                  </a:lnTo>
                  <a:lnTo>
                    <a:pt x="110" y="289"/>
                  </a:lnTo>
                  <a:lnTo>
                    <a:pt x="117" y="315"/>
                  </a:lnTo>
                  <a:lnTo>
                    <a:pt x="130" y="367"/>
                  </a:lnTo>
                  <a:lnTo>
                    <a:pt x="139" y="417"/>
                  </a:lnTo>
                  <a:lnTo>
                    <a:pt x="139" y="417"/>
                  </a:lnTo>
                  <a:lnTo>
                    <a:pt x="142" y="422"/>
                  </a:lnTo>
                  <a:lnTo>
                    <a:pt x="144" y="426"/>
                  </a:lnTo>
                  <a:lnTo>
                    <a:pt x="148" y="430"/>
                  </a:lnTo>
                  <a:lnTo>
                    <a:pt x="152" y="433"/>
                  </a:lnTo>
                  <a:lnTo>
                    <a:pt x="157" y="434"/>
                  </a:lnTo>
                  <a:lnTo>
                    <a:pt x="163" y="434"/>
                  </a:lnTo>
                  <a:lnTo>
                    <a:pt x="168" y="433"/>
                  </a:lnTo>
                  <a:lnTo>
                    <a:pt x="173" y="430"/>
                  </a:lnTo>
                  <a:lnTo>
                    <a:pt x="173" y="430"/>
                  </a:lnTo>
                  <a:lnTo>
                    <a:pt x="177" y="435"/>
                  </a:lnTo>
                  <a:lnTo>
                    <a:pt x="181" y="438"/>
                  </a:lnTo>
                  <a:lnTo>
                    <a:pt x="186" y="441"/>
                  </a:lnTo>
                  <a:lnTo>
                    <a:pt x="191" y="442"/>
                  </a:lnTo>
                  <a:lnTo>
                    <a:pt x="198" y="441"/>
                  </a:lnTo>
                  <a:lnTo>
                    <a:pt x="203" y="439"/>
                  </a:lnTo>
                  <a:lnTo>
                    <a:pt x="207" y="435"/>
                  </a:lnTo>
                  <a:lnTo>
                    <a:pt x="211" y="430"/>
                  </a:lnTo>
                  <a:lnTo>
                    <a:pt x="211" y="430"/>
                  </a:lnTo>
                  <a:lnTo>
                    <a:pt x="215" y="425"/>
                  </a:lnTo>
                  <a:lnTo>
                    <a:pt x="220" y="420"/>
                  </a:lnTo>
                  <a:lnTo>
                    <a:pt x="231" y="408"/>
                  </a:lnTo>
                  <a:lnTo>
                    <a:pt x="242" y="397"/>
                  </a:lnTo>
                  <a:lnTo>
                    <a:pt x="252" y="387"/>
                  </a:lnTo>
                  <a:lnTo>
                    <a:pt x="252" y="387"/>
                  </a:lnTo>
                  <a:lnTo>
                    <a:pt x="274" y="361"/>
                  </a:lnTo>
                  <a:lnTo>
                    <a:pt x="287" y="348"/>
                  </a:lnTo>
                  <a:lnTo>
                    <a:pt x="299" y="336"/>
                  </a:lnTo>
                  <a:lnTo>
                    <a:pt x="299" y="336"/>
                  </a:lnTo>
                  <a:lnTo>
                    <a:pt x="312" y="326"/>
                  </a:lnTo>
                  <a:lnTo>
                    <a:pt x="322" y="314"/>
                  </a:lnTo>
                  <a:lnTo>
                    <a:pt x="344" y="289"/>
                  </a:lnTo>
                  <a:lnTo>
                    <a:pt x="367" y="264"/>
                  </a:lnTo>
                  <a:lnTo>
                    <a:pt x="378" y="252"/>
                  </a:lnTo>
                  <a:lnTo>
                    <a:pt x="392" y="241"/>
                  </a:lnTo>
                  <a:lnTo>
                    <a:pt x="392" y="241"/>
                  </a:lnTo>
                  <a:lnTo>
                    <a:pt x="450" y="192"/>
                  </a:lnTo>
                  <a:lnTo>
                    <a:pt x="508" y="142"/>
                  </a:lnTo>
                  <a:lnTo>
                    <a:pt x="564" y="91"/>
                  </a:lnTo>
                  <a:lnTo>
                    <a:pt x="619" y="39"/>
                  </a:lnTo>
                  <a:lnTo>
                    <a:pt x="619" y="39"/>
                  </a:lnTo>
                  <a:lnTo>
                    <a:pt x="622" y="35"/>
                  </a:lnTo>
                  <a:lnTo>
                    <a:pt x="624" y="31"/>
                  </a:lnTo>
                  <a:lnTo>
                    <a:pt x="626" y="27"/>
                  </a:lnTo>
                  <a:lnTo>
                    <a:pt x="626" y="22"/>
                  </a:lnTo>
                  <a:lnTo>
                    <a:pt x="624" y="18"/>
                  </a:lnTo>
                  <a:lnTo>
                    <a:pt x="623" y="14"/>
                  </a:lnTo>
                  <a:lnTo>
                    <a:pt x="619" y="8"/>
                  </a:lnTo>
                  <a:lnTo>
                    <a:pt x="611" y="3"/>
                  </a:lnTo>
                  <a:lnTo>
                    <a:pt x="607" y="1"/>
                  </a:lnTo>
                  <a:lnTo>
                    <a:pt x="603" y="0"/>
                  </a:lnTo>
                  <a:lnTo>
                    <a:pt x="600" y="0"/>
                  </a:lnTo>
                  <a:lnTo>
                    <a:pt x="596" y="1"/>
                  </a:lnTo>
                  <a:lnTo>
                    <a:pt x="590" y="4"/>
                  </a:lnTo>
                  <a:lnTo>
                    <a:pt x="586" y="6"/>
                  </a:lnTo>
                  <a:lnTo>
                    <a:pt x="586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0" name="Freeform 407"/>
            <p:cNvSpPr/>
            <p:nvPr/>
          </p:nvSpPr>
          <p:spPr bwMode="auto">
            <a:xfrm>
              <a:off x="5599113" y="1095375"/>
              <a:ext cx="249238" cy="177800"/>
            </a:xfrm>
            <a:custGeom>
              <a:avLst/>
              <a:gdLst/>
              <a:ahLst/>
              <a:cxnLst>
                <a:cxn ang="0">
                  <a:pos x="577" y="76"/>
                </a:cxn>
                <a:cxn ang="0">
                  <a:pos x="538" y="154"/>
                </a:cxn>
                <a:cxn ang="0">
                  <a:pos x="474" y="255"/>
                </a:cxn>
                <a:cxn ang="0">
                  <a:pos x="426" y="320"/>
                </a:cxn>
                <a:cxn ang="0">
                  <a:pos x="403" y="358"/>
                </a:cxn>
                <a:cxn ang="0">
                  <a:pos x="382" y="385"/>
                </a:cxn>
                <a:cxn ang="0">
                  <a:pos x="367" y="394"/>
                </a:cxn>
                <a:cxn ang="0">
                  <a:pos x="348" y="386"/>
                </a:cxn>
                <a:cxn ang="0">
                  <a:pos x="317" y="344"/>
                </a:cxn>
                <a:cxn ang="0">
                  <a:pos x="278" y="286"/>
                </a:cxn>
                <a:cxn ang="0">
                  <a:pos x="224" y="225"/>
                </a:cxn>
                <a:cxn ang="0">
                  <a:pos x="151" y="140"/>
                </a:cxn>
                <a:cxn ang="0">
                  <a:pos x="99" y="72"/>
                </a:cxn>
                <a:cxn ang="0">
                  <a:pos x="59" y="35"/>
                </a:cxn>
                <a:cxn ang="0">
                  <a:pos x="49" y="22"/>
                </a:cxn>
                <a:cxn ang="0">
                  <a:pos x="38" y="8"/>
                </a:cxn>
                <a:cxn ang="0">
                  <a:pos x="27" y="0"/>
                </a:cxn>
                <a:cxn ang="0">
                  <a:pos x="15" y="1"/>
                </a:cxn>
                <a:cxn ang="0">
                  <a:pos x="2" y="18"/>
                </a:cxn>
                <a:cxn ang="0">
                  <a:pos x="2" y="31"/>
                </a:cxn>
                <a:cxn ang="0">
                  <a:pos x="6" y="39"/>
                </a:cxn>
                <a:cxn ang="0">
                  <a:pos x="122" y="178"/>
                </a:cxn>
                <a:cxn ang="0">
                  <a:pos x="182" y="247"/>
                </a:cxn>
                <a:cxn ang="0">
                  <a:pos x="246" y="319"/>
                </a:cxn>
                <a:cxn ang="0">
                  <a:pos x="266" y="352"/>
                </a:cxn>
                <a:cxn ang="0">
                  <a:pos x="287" y="387"/>
                </a:cxn>
                <a:cxn ang="0">
                  <a:pos x="326" y="430"/>
                </a:cxn>
                <a:cxn ang="0">
                  <a:pos x="346" y="446"/>
                </a:cxn>
                <a:cxn ang="0">
                  <a:pos x="359" y="449"/>
                </a:cxn>
                <a:cxn ang="0">
                  <a:pos x="375" y="441"/>
                </a:cxn>
                <a:cxn ang="0">
                  <a:pos x="392" y="438"/>
                </a:cxn>
                <a:cxn ang="0">
                  <a:pos x="401" y="430"/>
                </a:cxn>
                <a:cxn ang="0">
                  <a:pos x="411" y="419"/>
                </a:cxn>
                <a:cxn ang="0">
                  <a:pos x="435" y="390"/>
                </a:cxn>
                <a:cxn ang="0">
                  <a:pos x="499" y="301"/>
                </a:cxn>
                <a:cxn ang="0">
                  <a:pos x="535" y="243"/>
                </a:cxn>
                <a:cxn ang="0">
                  <a:pos x="606" y="124"/>
                </a:cxn>
                <a:cxn ang="0">
                  <a:pos x="631" y="60"/>
                </a:cxn>
                <a:cxn ang="0">
                  <a:pos x="631" y="50"/>
                </a:cxn>
                <a:cxn ang="0">
                  <a:pos x="626" y="39"/>
                </a:cxn>
                <a:cxn ang="0">
                  <a:pos x="606" y="31"/>
                </a:cxn>
                <a:cxn ang="0">
                  <a:pos x="594" y="35"/>
                </a:cxn>
                <a:cxn ang="0">
                  <a:pos x="586" y="48"/>
                </a:cxn>
              </a:cxnLst>
              <a:rect l="0" t="0" r="r" b="b"/>
              <a:pathLst>
                <a:path w="631" h="449">
                  <a:moveTo>
                    <a:pt x="586" y="48"/>
                  </a:moveTo>
                  <a:lnTo>
                    <a:pt x="586" y="48"/>
                  </a:lnTo>
                  <a:lnTo>
                    <a:pt x="577" y="76"/>
                  </a:lnTo>
                  <a:lnTo>
                    <a:pt x="567" y="102"/>
                  </a:lnTo>
                  <a:lnTo>
                    <a:pt x="552" y="130"/>
                  </a:lnTo>
                  <a:lnTo>
                    <a:pt x="538" y="154"/>
                  </a:lnTo>
                  <a:lnTo>
                    <a:pt x="507" y="205"/>
                  </a:lnTo>
                  <a:lnTo>
                    <a:pt x="474" y="255"/>
                  </a:lnTo>
                  <a:lnTo>
                    <a:pt x="474" y="255"/>
                  </a:lnTo>
                  <a:lnTo>
                    <a:pt x="463" y="272"/>
                  </a:lnTo>
                  <a:lnTo>
                    <a:pt x="452" y="288"/>
                  </a:lnTo>
                  <a:lnTo>
                    <a:pt x="426" y="320"/>
                  </a:lnTo>
                  <a:lnTo>
                    <a:pt x="426" y="320"/>
                  </a:lnTo>
                  <a:lnTo>
                    <a:pt x="415" y="337"/>
                  </a:lnTo>
                  <a:lnTo>
                    <a:pt x="403" y="358"/>
                  </a:lnTo>
                  <a:lnTo>
                    <a:pt x="397" y="369"/>
                  </a:lnTo>
                  <a:lnTo>
                    <a:pt x="389" y="378"/>
                  </a:lnTo>
                  <a:lnTo>
                    <a:pt x="382" y="385"/>
                  </a:lnTo>
                  <a:lnTo>
                    <a:pt x="375" y="390"/>
                  </a:lnTo>
                  <a:lnTo>
                    <a:pt x="375" y="390"/>
                  </a:lnTo>
                  <a:lnTo>
                    <a:pt x="367" y="394"/>
                  </a:lnTo>
                  <a:lnTo>
                    <a:pt x="361" y="399"/>
                  </a:lnTo>
                  <a:lnTo>
                    <a:pt x="361" y="399"/>
                  </a:lnTo>
                  <a:lnTo>
                    <a:pt x="348" y="386"/>
                  </a:lnTo>
                  <a:lnTo>
                    <a:pt x="338" y="373"/>
                  </a:lnTo>
                  <a:lnTo>
                    <a:pt x="327" y="358"/>
                  </a:lnTo>
                  <a:lnTo>
                    <a:pt x="317" y="344"/>
                  </a:lnTo>
                  <a:lnTo>
                    <a:pt x="299" y="315"/>
                  </a:lnTo>
                  <a:lnTo>
                    <a:pt x="278" y="286"/>
                  </a:lnTo>
                  <a:lnTo>
                    <a:pt x="278" y="286"/>
                  </a:lnTo>
                  <a:lnTo>
                    <a:pt x="261" y="266"/>
                  </a:lnTo>
                  <a:lnTo>
                    <a:pt x="242" y="246"/>
                  </a:lnTo>
                  <a:lnTo>
                    <a:pt x="224" y="225"/>
                  </a:lnTo>
                  <a:lnTo>
                    <a:pt x="206" y="205"/>
                  </a:lnTo>
                  <a:lnTo>
                    <a:pt x="206" y="205"/>
                  </a:lnTo>
                  <a:lnTo>
                    <a:pt x="151" y="140"/>
                  </a:lnTo>
                  <a:lnTo>
                    <a:pt x="125" y="106"/>
                  </a:lnTo>
                  <a:lnTo>
                    <a:pt x="99" y="72"/>
                  </a:lnTo>
                  <a:lnTo>
                    <a:pt x="99" y="72"/>
                  </a:lnTo>
                  <a:lnTo>
                    <a:pt x="89" y="60"/>
                  </a:lnTo>
                  <a:lnTo>
                    <a:pt x="82" y="52"/>
                  </a:lnTo>
                  <a:lnTo>
                    <a:pt x="59" y="35"/>
                  </a:lnTo>
                  <a:lnTo>
                    <a:pt x="59" y="35"/>
                  </a:lnTo>
                  <a:lnTo>
                    <a:pt x="54" y="29"/>
                  </a:lnTo>
                  <a:lnTo>
                    <a:pt x="49" y="22"/>
                  </a:lnTo>
                  <a:lnTo>
                    <a:pt x="44" y="14"/>
                  </a:lnTo>
                  <a:lnTo>
                    <a:pt x="38" y="8"/>
                  </a:lnTo>
                  <a:lnTo>
                    <a:pt x="38" y="8"/>
                  </a:lnTo>
                  <a:lnTo>
                    <a:pt x="34" y="4"/>
                  </a:lnTo>
                  <a:lnTo>
                    <a:pt x="30" y="1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5" y="1"/>
                  </a:lnTo>
                  <a:lnTo>
                    <a:pt x="8" y="7"/>
                  </a:lnTo>
                  <a:lnTo>
                    <a:pt x="3" y="14"/>
                  </a:lnTo>
                  <a:lnTo>
                    <a:pt x="2" y="18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1"/>
                  </a:lnTo>
                  <a:lnTo>
                    <a:pt x="3" y="35"/>
                  </a:lnTo>
                  <a:lnTo>
                    <a:pt x="6" y="39"/>
                  </a:lnTo>
                  <a:lnTo>
                    <a:pt x="6" y="39"/>
                  </a:lnTo>
                  <a:lnTo>
                    <a:pt x="44" y="84"/>
                  </a:lnTo>
                  <a:lnTo>
                    <a:pt x="83" y="130"/>
                  </a:lnTo>
                  <a:lnTo>
                    <a:pt x="122" y="178"/>
                  </a:lnTo>
                  <a:lnTo>
                    <a:pt x="161" y="224"/>
                  </a:lnTo>
                  <a:lnTo>
                    <a:pt x="161" y="224"/>
                  </a:lnTo>
                  <a:lnTo>
                    <a:pt x="182" y="247"/>
                  </a:lnTo>
                  <a:lnTo>
                    <a:pt x="204" y="271"/>
                  </a:lnTo>
                  <a:lnTo>
                    <a:pt x="225" y="294"/>
                  </a:lnTo>
                  <a:lnTo>
                    <a:pt x="246" y="319"/>
                  </a:lnTo>
                  <a:lnTo>
                    <a:pt x="246" y="319"/>
                  </a:lnTo>
                  <a:lnTo>
                    <a:pt x="257" y="335"/>
                  </a:lnTo>
                  <a:lnTo>
                    <a:pt x="266" y="352"/>
                  </a:lnTo>
                  <a:lnTo>
                    <a:pt x="276" y="370"/>
                  </a:lnTo>
                  <a:lnTo>
                    <a:pt x="287" y="387"/>
                  </a:lnTo>
                  <a:lnTo>
                    <a:pt x="287" y="387"/>
                  </a:lnTo>
                  <a:lnTo>
                    <a:pt x="299" y="403"/>
                  </a:lnTo>
                  <a:lnTo>
                    <a:pt x="312" y="417"/>
                  </a:lnTo>
                  <a:lnTo>
                    <a:pt x="326" y="430"/>
                  </a:lnTo>
                  <a:lnTo>
                    <a:pt x="341" y="443"/>
                  </a:lnTo>
                  <a:lnTo>
                    <a:pt x="341" y="443"/>
                  </a:lnTo>
                  <a:lnTo>
                    <a:pt x="346" y="446"/>
                  </a:lnTo>
                  <a:lnTo>
                    <a:pt x="350" y="447"/>
                  </a:lnTo>
                  <a:lnTo>
                    <a:pt x="355" y="449"/>
                  </a:lnTo>
                  <a:lnTo>
                    <a:pt x="359" y="449"/>
                  </a:lnTo>
                  <a:lnTo>
                    <a:pt x="363" y="447"/>
                  </a:lnTo>
                  <a:lnTo>
                    <a:pt x="368" y="446"/>
                  </a:lnTo>
                  <a:lnTo>
                    <a:pt x="375" y="441"/>
                  </a:lnTo>
                  <a:lnTo>
                    <a:pt x="375" y="441"/>
                  </a:lnTo>
                  <a:lnTo>
                    <a:pt x="384" y="441"/>
                  </a:lnTo>
                  <a:lnTo>
                    <a:pt x="392" y="438"/>
                  </a:lnTo>
                  <a:lnTo>
                    <a:pt x="395" y="437"/>
                  </a:lnTo>
                  <a:lnTo>
                    <a:pt x="398" y="433"/>
                  </a:lnTo>
                  <a:lnTo>
                    <a:pt x="401" y="430"/>
                  </a:lnTo>
                  <a:lnTo>
                    <a:pt x="402" y="425"/>
                  </a:lnTo>
                  <a:lnTo>
                    <a:pt x="402" y="425"/>
                  </a:lnTo>
                  <a:lnTo>
                    <a:pt x="411" y="419"/>
                  </a:lnTo>
                  <a:lnTo>
                    <a:pt x="419" y="409"/>
                  </a:lnTo>
                  <a:lnTo>
                    <a:pt x="435" y="390"/>
                  </a:lnTo>
                  <a:lnTo>
                    <a:pt x="435" y="390"/>
                  </a:lnTo>
                  <a:lnTo>
                    <a:pt x="467" y="347"/>
                  </a:lnTo>
                  <a:lnTo>
                    <a:pt x="484" y="324"/>
                  </a:lnTo>
                  <a:lnTo>
                    <a:pt x="499" y="301"/>
                  </a:lnTo>
                  <a:lnTo>
                    <a:pt x="499" y="301"/>
                  </a:lnTo>
                  <a:lnTo>
                    <a:pt x="517" y="272"/>
                  </a:lnTo>
                  <a:lnTo>
                    <a:pt x="535" y="243"/>
                  </a:lnTo>
                  <a:lnTo>
                    <a:pt x="573" y="184"/>
                  </a:lnTo>
                  <a:lnTo>
                    <a:pt x="590" y="154"/>
                  </a:lnTo>
                  <a:lnTo>
                    <a:pt x="606" y="124"/>
                  </a:lnTo>
                  <a:lnTo>
                    <a:pt x="620" y="93"/>
                  </a:lnTo>
                  <a:lnTo>
                    <a:pt x="626" y="76"/>
                  </a:lnTo>
                  <a:lnTo>
                    <a:pt x="631" y="60"/>
                  </a:lnTo>
                  <a:lnTo>
                    <a:pt x="631" y="60"/>
                  </a:lnTo>
                  <a:lnTo>
                    <a:pt x="631" y="55"/>
                  </a:lnTo>
                  <a:lnTo>
                    <a:pt x="631" y="50"/>
                  </a:lnTo>
                  <a:lnTo>
                    <a:pt x="630" y="46"/>
                  </a:lnTo>
                  <a:lnTo>
                    <a:pt x="628" y="42"/>
                  </a:lnTo>
                  <a:lnTo>
                    <a:pt x="626" y="39"/>
                  </a:lnTo>
                  <a:lnTo>
                    <a:pt x="622" y="37"/>
                  </a:lnTo>
                  <a:lnTo>
                    <a:pt x="614" y="33"/>
                  </a:lnTo>
                  <a:lnTo>
                    <a:pt x="606" y="31"/>
                  </a:lnTo>
                  <a:lnTo>
                    <a:pt x="602" y="33"/>
                  </a:lnTo>
                  <a:lnTo>
                    <a:pt x="598" y="34"/>
                  </a:lnTo>
                  <a:lnTo>
                    <a:pt x="594" y="35"/>
                  </a:lnTo>
                  <a:lnTo>
                    <a:pt x="590" y="39"/>
                  </a:lnTo>
                  <a:lnTo>
                    <a:pt x="588" y="43"/>
                  </a:lnTo>
                  <a:lnTo>
                    <a:pt x="586" y="48"/>
                  </a:lnTo>
                  <a:lnTo>
                    <a:pt x="586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vert="horz" wrap="square" lIns="79689" tIns="39844" rIns="79689" bIns="39844" numCol="1" anchor="t" anchorCtr="0" compatLnSpc="1"/>
            <a:lstStyle/>
            <a:p>
              <a:endParaRPr lang="zh-CN" altLang="en-US" sz="157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1" name="文本框 160"/>
          <p:cNvSpPr txBox="1"/>
          <p:nvPr/>
        </p:nvSpPr>
        <p:spPr>
          <a:xfrm>
            <a:off x="6637671" y="3140572"/>
            <a:ext cx="1553157" cy="46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sz="2440">
                <a:solidFill>
                  <a:schemeClr val="bg1"/>
                </a:solidFill>
                <a:cs typeface="+mn-ea"/>
                <a:sym typeface="+mn-lt"/>
              </a:rPr>
              <a:t>2</a:t>
            </a:r>
            <a:r>
              <a:rPr lang="zh-CN" altLang="en-US" sz="2440">
                <a:solidFill>
                  <a:schemeClr val="bg1"/>
                </a:solidFill>
                <a:cs typeface="+mn-ea"/>
                <a:sym typeface="+mn-lt"/>
              </a:rPr>
              <a:t>章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0" grpId="0"/>
      <p:bldP spid="1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57671" y="689872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信号与槽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14BCB40-9071-4701-84E0-5FFC848079A1}"/>
              </a:ext>
            </a:extLst>
          </p:cNvPr>
          <p:cNvSpPr txBox="1"/>
          <p:nvPr/>
        </p:nvSpPr>
        <p:spPr>
          <a:xfrm>
            <a:off x="655053" y="1907714"/>
            <a:ext cx="9587407" cy="369331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QMetaObject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::Connectio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QObject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::connect(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QObject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*sender,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char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*signal,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C0C0C0"/>
              </a:solidFill>
              <a:effectLst/>
            </a:endParaRPr>
          </a:p>
          <a:p>
            <a:pPr lvl="8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QObject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*receiver,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char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*member,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8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FF"/>
                </a:highlight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00FFFF"/>
                </a:highlight>
              </a:rPr>
              <a:t>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::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00FFFF"/>
                </a:highlight>
              </a:rPr>
              <a:t>ConnectionType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FF"/>
                </a:highlight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FF"/>
                </a:highlight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00FFFF"/>
                </a:highlight>
              </a:rPr>
              <a:t>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::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00FFFF"/>
                </a:highlight>
              </a:rPr>
              <a:t>AutoConnection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 Unicode MS"/>
              </a:rPr>
              <a:t>//如果信号和槽函数带有参数，需要注明参数类型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connect(spinNum,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SIGNAL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(valueChanged(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this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SLOT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(updateStatus(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int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)));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endParaRPr lang="en-US" altLang="zh-CN">
              <a:solidFill>
                <a:schemeClr val="tx1"/>
              </a:solidFill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QMetaObject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::Connectio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QObject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::connect(cosnt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QObject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*sender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00"/>
                </a:highlight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highlight>
                  <a:srgbClr val="00FF00"/>
                </a:highlight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00"/>
                </a:highlight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00FF00"/>
                </a:highlight>
              </a:rPr>
              <a:t>QMetaMethod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00"/>
                </a:highlight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&amp;signal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8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QObject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*receivers,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highlight>
                  <a:srgbClr val="00FF00"/>
                </a:highlight>
              </a:rPr>
              <a:t>const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00"/>
                </a:highlight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00FF00"/>
                </a:highlight>
              </a:rPr>
              <a:t>QMetaMethod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00"/>
                </a:highlight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</a:rPr>
              <a:t>&amp;method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8"/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00FFFF"/>
                </a:highlight>
              </a:rPr>
              <a:t>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::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00FFFF"/>
                </a:highlight>
              </a:rPr>
              <a:t>ConnectionType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FF"/>
                </a:highlight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=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  <a:highlight>
                  <a:srgbClr val="00FFFF"/>
                </a:highlight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00FFFF"/>
                </a:highlight>
              </a:rPr>
              <a:t>Qt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::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00FFFF"/>
                </a:highlight>
              </a:rPr>
              <a:t>AutoConnection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lang="en-US" altLang="zh-CN">
              <a:solidFill>
                <a:schemeClr val="tx1"/>
              </a:solidFill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//对于信号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或槽函数名称是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  <a:latin typeface="Arial" panose="020B0604020202020204" pitchFamily="34" charset="0"/>
              </a:rPr>
              <a:t>唯一的，</a:t>
            </a:r>
            <a:r>
              <a:rPr lang="zh-CN" altLang="en-US">
                <a:solidFill>
                  <a:srgbClr val="008000"/>
                </a:solidFill>
                <a:latin typeface="Arial" panose="020B0604020202020204" pitchFamily="34" charset="0"/>
              </a:rPr>
              <a:t>不存在歧义的情况下可以省略参数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panose="020B0604020202020204" pitchFamily="34" charset="0"/>
            </a:endParaRPr>
          </a:p>
          <a:p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connect(lineEdit,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&amp;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  <a:highlight>
                  <a:srgbClr val="00FF00"/>
                </a:highlight>
                <a:latin typeface="Arial Unicode MS"/>
              </a:rPr>
              <a:t>QLineEdit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::textChanged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  <a:latin typeface="Arial Unicode MS"/>
              </a:rPr>
              <a:t>this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&amp;widget::on_textChanged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zh-CN" altLang="zh-CN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B29976-2131-4023-951B-A8084D247800}"/>
              </a:ext>
            </a:extLst>
          </p:cNvPr>
          <p:cNvSpPr/>
          <p:nvPr/>
        </p:nvSpPr>
        <p:spPr>
          <a:xfrm>
            <a:off x="299807" y="2755434"/>
            <a:ext cx="9352344" cy="671331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92DDBDD-7C74-46AE-A639-074AD8639008}"/>
              </a:ext>
            </a:extLst>
          </p:cNvPr>
          <p:cNvSpPr/>
          <p:nvPr/>
        </p:nvSpPr>
        <p:spPr>
          <a:xfrm>
            <a:off x="299807" y="4975640"/>
            <a:ext cx="9352344" cy="671331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A1A97A-F7A0-DEF9-6996-9D7761151992}"/>
              </a:ext>
            </a:extLst>
          </p:cNvPr>
          <p:cNvSpPr txBox="1"/>
          <p:nvPr/>
        </p:nvSpPr>
        <p:spPr>
          <a:xfrm>
            <a:off x="557671" y="1023880"/>
            <a:ext cx="6853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信号与槽是元对象系统支持的，对象间通信所采取的机制。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9F3EDF-9AB6-55C9-4D76-6BFB91D57903}"/>
              </a:ext>
            </a:extLst>
          </p:cNvPr>
          <p:cNvSpPr txBox="1"/>
          <p:nvPr/>
        </p:nvSpPr>
        <p:spPr>
          <a:xfrm>
            <a:off x="587884" y="5975360"/>
            <a:ext cx="9479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如果信号和槽函数都存在重载的情况，则需要使用</a:t>
            </a:r>
            <a:r>
              <a:rPr lang="en-US" altLang="zh-CN" sz="2000">
                <a:solidFill>
                  <a:schemeClr val="bg1"/>
                </a:solidFill>
              </a:rPr>
              <a:t>qOverload&lt;</a:t>
            </a:r>
            <a:r>
              <a:rPr lang="zh-CN" altLang="en-US" sz="2000">
                <a:solidFill>
                  <a:schemeClr val="bg1"/>
                </a:solidFill>
              </a:rPr>
              <a:t>参数类型</a:t>
            </a:r>
            <a:r>
              <a:rPr lang="en-US" altLang="zh-CN" sz="2000">
                <a:solidFill>
                  <a:schemeClr val="bg1"/>
                </a:solidFill>
              </a:rPr>
              <a:t>&gt;</a:t>
            </a:r>
            <a:r>
              <a:rPr lang="zh-CN" altLang="en-US" sz="2000">
                <a:solidFill>
                  <a:schemeClr val="bg1"/>
                </a:solidFill>
              </a:rPr>
              <a:t>进行指定：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1211F9-5124-9593-6307-3EA8835D007E}"/>
              </a:ext>
            </a:extLst>
          </p:cNvPr>
          <p:cNvSpPr txBox="1"/>
          <p:nvPr/>
        </p:nvSpPr>
        <p:spPr>
          <a:xfrm>
            <a:off x="655053" y="6469986"/>
            <a:ext cx="85252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569CD6"/>
                </a:solidFill>
                <a:effectLst/>
              </a:rPr>
              <a:t>void</a:t>
            </a:r>
            <a:r>
              <a:rPr lang="en-US" altLang="zh-CN" b="0">
                <a:solidFill>
                  <a:srgbClr val="FFFFFF"/>
                </a:solidFill>
                <a:effectLst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</a:rPr>
              <a:t>do_click</a:t>
            </a:r>
            <a:r>
              <a:rPr lang="en-US" altLang="zh-CN" b="0">
                <a:solidFill>
                  <a:srgbClr val="FFFFFF"/>
                </a:solidFill>
                <a:effectLst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</a:rPr>
              <a:t>bool</a:t>
            </a:r>
            <a:r>
              <a:rPr lang="en-US" altLang="zh-CN" b="0">
                <a:solidFill>
                  <a:srgbClr val="FFFFFF"/>
                </a:solidFill>
                <a:effectLst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</a:rPr>
              <a:t>checked</a:t>
            </a:r>
            <a:r>
              <a:rPr lang="en-US" altLang="zh-CN" b="0">
                <a:solidFill>
                  <a:srgbClr val="FFFFFF"/>
                </a:solidFill>
                <a:effectLst/>
              </a:rPr>
              <a:t>);</a:t>
            </a:r>
          </a:p>
          <a:p>
            <a:r>
              <a:rPr lang="en-US" altLang="zh-CN" b="0">
                <a:solidFill>
                  <a:srgbClr val="569CD6"/>
                </a:solidFill>
                <a:effectLst/>
              </a:rPr>
              <a:t>void</a:t>
            </a:r>
            <a:r>
              <a:rPr lang="en-US" altLang="zh-CN" b="0">
                <a:solidFill>
                  <a:srgbClr val="FFFFFF"/>
                </a:solidFill>
                <a:effectLst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</a:rPr>
              <a:t>do_click</a:t>
            </a:r>
            <a:r>
              <a:rPr lang="en-US" altLang="zh-CN" b="0">
                <a:solidFill>
                  <a:srgbClr val="FFFFFF"/>
                </a:solidFill>
                <a:effectLst/>
              </a:rPr>
              <a:t>();</a:t>
            </a:r>
          </a:p>
          <a:p>
            <a:br>
              <a:rPr lang="en-US" altLang="zh-CN" b="0">
                <a:solidFill>
                  <a:srgbClr val="FFFFFF"/>
                </a:solidFill>
                <a:effectLst/>
              </a:rPr>
            </a:br>
            <a:r>
              <a:rPr lang="en-US" altLang="zh-CN" b="0">
                <a:solidFill>
                  <a:srgbClr val="DCDCAA"/>
                </a:solidFill>
                <a:effectLst/>
              </a:rPr>
              <a:t>connect</a:t>
            </a:r>
            <a:r>
              <a:rPr lang="en-US" altLang="zh-CN" b="0">
                <a:solidFill>
                  <a:srgbClr val="FFFFFF"/>
                </a:solidFill>
                <a:effectLst/>
              </a:rPr>
              <a:t>(</a:t>
            </a:r>
            <a:r>
              <a:rPr lang="en-US" altLang="zh-CN" b="0">
                <a:solidFill>
                  <a:srgbClr val="9CDCFE"/>
                </a:solidFill>
                <a:effectLst/>
              </a:rPr>
              <a:t>ui</a:t>
            </a:r>
            <a:r>
              <a:rPr lang="en-US" altLang="zh-CN" b="0">
                <a:solidFill>
                  <a:srgbClr val="FFFFFF"/>
                </a:solidFill>
                <a:effectLst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</a:rPr>
              <a:t>checkBox</a:t>
            </a:r>
            <a:r>
              <a:rPr lang="en-US" altLang="zh-CN" b="0">
                <a:solidFill>
                  <a:srgbClr val="FFFFFF"/>
                </a:solidFill>
                <a:effectLst/>
              </a:rPr>
              <a:t>,</a:t>
            </a:r>
            <a:r>
              <a:rPr lang="en-US" altLang="zh-CN" b="0">
                <a:solidFill>
                  <a:srgbClr val="D4D4D4"/>
                </a:solidFill>
                <a:effectLst/>
              </a:rPr>
              <a:t>&amp;</a:t>
            </a:r>
            <a:r>
              <a:rPr lang="en-US" altLang="zh-CN" b="0">
                <a:solidFill>
                  <a:srgbClr val="4EC9B0"/>
                </a:solidFill>
                <a:effectLst/>
              </a:rPr>
              <a:t>QCheckBox</a:t>
            </a:r>
            <a:r>
              <a:rPr lang="en-US" altLang="zh-CN" b="0">
                <a:solidFill>
                  <a:srgbClr val="FFFFFF"/>
                </a:solidFill>
                <a:effectLst/>
              </a:rPr>
              <a:t>::clicked,</a:t>
            </a:r>
            <a:r>
              <a:rPr lang="en-US" altLang="zh-CN" b="0">
                <a:solidFill>
                  <a:srgbClr val="569CD6"/>
                </a:solidFill>
                <a:effectLst/>
              </a:rPr>
              <a:t>this</a:t>
            </a:r>
            <a:r>
              <a:rPr lang="en-US" altLang="zh-CN" b="0">
                <a:solidFill>
                  <a:srgbClr val="FFFFFF"/>
                </a:solidFill>
                <a:effectLst/>
              </a:rPr>
              <a:t>,</a:t>
            </a:r>
            <a:r>
              <a:rPr lang="en-US" altLang="zh-CN" b="0">
                <a:solidFill>
                  <a:srgbClr val="DCDCAA"/>
                </a:solidFill>
                <a:effectLst/>
              </a:rPr>
              <a:t>qOverload</a:t>
            </a:r>
            <a:r>
              <a:rPr lang="en-US" altLang="zh-CN" b="0">
                <a:solidFill>
                  <a:srgbClr val="FFFFFF"/>
                </a:solidFill>
                <a:effectLst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</a:rPr>
              <a:t>bool</a:t>
            </a:r>
            <a:r>
              <a:rPr lang="en-US" altLang="zh-CN" b="0">
                <a:solidFill>
                  <a:srgbClr val="FFFFFF"/>
                </a:solidFill>
                <a:effectLst/>
              </a:rPr>
              <a:t>&gt;(</a:t>
            </a:r>
            <a:r>
              <a:rPr lang="en-US" altLang="zh-CN" b="0">
                <a:solidFill>
                  <a:srgbClr val="D4D4D4"/>
                </a:solidFill>
                <a:effectLst/>
              </a:rPr>
              <a:t>&amp;</a:t>
            </a:r>
            <a:r>
              <a:rPr lang="en-US" altLang="zh-CN" b="0">
                <a:solidFill>
                  <a:srgbClr val="4EC9B0"/>
                </a:solidFill>
                <a:effectLst/>
              </a:rPr>
              <a:t>Widget</a:t>
            </a:r>
            <a:r>
              <a:rPr lang="en-US" altLang="zh-CN" b="0">
                <a:solidFill>
                  <a:srgbClr val="FFFFFF"/>
                </a:solidFill>
                <a:effectLst/>
              </a:rPr>
              <a:t>::do_click));</a:t>
            </a:r>
          </a:p>
          <a:p>
            <a:r>
              <a:rPr lang="en-US" altLang="zh-CN" b="0">
                <a:solidFill>
                  <a:srgbClr val="DCDCAA"/>
                </a:solidFill>
                <a:effectLst/>
              </a:rPr>
              <a:t>connect</a:t>
            </a:r>
            <a:r>
              <a:rPr lang="en-US" altLang="zh-CN" b="0">
                <a:solidFill>
                  <a:srgbClr val="FFFFFF"/>
                </a:solidFill>
                <a:effectLst/>
              </a:rPr>
              <a:t>(</a:t>
            </a:r>
            <a:r>
              <a:rPr lang="en-US" altLang="zh-CN" b="0">
                <a:solidFill>
                  <a:srgbClr val="9CDCFE"/>
                </a:solidFill>
                <a:effectLst/>
              </a:rPr>
              <a:t>ui</a:t>
            </a:r>
            <a:r>
              <a:rPr lang="en-US" altLang="zh-CN" b="0">
                <a:solidFill>
                  <a:srgbClr val="FFFFFF"/>
                </a:solidFill>
                <a:effectLst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</a:rPr>
              <a:t>checkBox</a:t>
            </a:r>
            <a:r>
              <a:rPr lang="en-US" altLang="zh-CN" b="0">
                <a:solidFill>
                  <a:srgbClr val="FFFFFF"/>
                </a:solidFill>
                <a:effectLst/>
              </a:rPr>
              <a:t>,</a:t>
            </a:r>
            <a:r>
              <a:rPr lang="en-US" altLang="zh-CN" b="0">
                <a:solidFill>
                  <a:srgbClr val="D4D4D4"/>
                </a:solidFill>
                <a:effectLst/>
              </a:rPr>
              <a:t>&amp;</a:t>
            </a:r>
            <a:r>
              <a:rPr lang="en-US" altLang="zh-CN" b="0">
                <a:solidFill>
                  <a:srgbClr val="4EC9B0"/>
                </a:solidFill>
                <a:effectLst/>
              </a:rPr>
              <a:t>QCheckBox</a:t>
            </a:r>
            <a:r>
              <a:rPr lang="en-US" altLang="zh-CN" b="0">
                <a:solidFill>
                  <a:srgbClr val="FFFFFF"/>
                </a:solidFill>
                <a:effectLst/>
              </a:rPr>
              <a:t>::clicked,</a:t>
            </a:r>
            <a:r>
              <a:rPr lang="en-US" altLang="zh-CN" b="0">
                <a:solidFill>
                  <a:srgbClr val="569CD6"/>
                </a:solidFill>
                <a:effectLst/>
              </a:rPr>
              <a:t>this</a:t>
            </a:r>
            <a:r>
              <a:rPr lang="en-US" altLang="zh-CN" b="0">
                <a:solidFill>
                  <a:srgbClr val="FFFFFF"/>
                </a:solidFill>
                <a:effectLst/>
              </a:rPr>
              <a:t>,</a:t>
            </a:r>
            <a:r>
              <a:rPr lang="en-US" altLang="zh-CN" b="0">
                <a:solidFill>
                  <a:srgbClr val="DCDCAA"/>
                </a:solidFill>
                <a:effectLst/>
              </a:rPr>
              <a:t>qOverload</a:t>
            </a:r>
            <a:r>
              <a:rPr lang="en-US" altLang="zh-CN" b="0">
                <a:solidFill>
                  <a:srgbClr val="FFFFFF"/>
                </a:solidFill>
                <a:effectLst/>
              </a:rPr>
              <a:t>&lt;&gt;(</a:t>
            </a:r>
            <a:r>
              <a:rPr lang="en-US" altLang="zh-CN" b="0">
                <a:solidFill>
                  <a:srgbClr val="D4D4D4"/>
                </a:solidFill>
                <a:effectLst/>
              </a:rPr>
              <a:t>&amp;</a:t>
            </a:r>
            <a:r>
              <a:rPr lang="en-US" altLang="zh-CN" b="0">
                <a:solidFill>
                  <a:srgbClr val="4EC9B0"/>
                </a:solidFill>
                <a:effectLst/>
              </a:rPr>
              <a:t>Widget</a:t>
            </a:r>
            <a:r>
              <a:rPr lang="en-US" altLang="zh-CN" b="0">
                <a:solidFill>
                  <a:srgbClr val="FFFFFF"/>
                </a:solidFill>
                <a:effectLst/>
              </a:rPr>
              <a:t>::do_click));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C59097A-1C2B-DCB1-2C14-CE6B51C335C1}"/>
              </a:ext>
            </a:extLst>
          </p:cNvPr>
          <p:cNvSpPr/>
          <p:nvPr/>
        </p:nvSpPr>
        <p:spPr>
          <a:xfrm>
            <a:off x="4335513" y="6638960"/>
            <a:ext cx="5316638" cy="5109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void QCheckBox::clicked</a:t>
            </a:r>
            <a:r>
              <a:rPr lang="zh-CN" altLang="en-US"/>
              <a:t>（</a:t>
            </a:r>
            <a:r>
              <a:rPr lang="en-US" altLang="zh-CN"/>
              <a:t>bool checked=false</a:t>
            </a:r>
            <a:r>
              <a:rPr lang="zh-CN" altLang="en-US"/>
              <a:t>）</a:t>
            </a:r>
            <a:r>
              <a:rPr lang="en-US" altLang="zh-CN"/>
              <a:t>;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EC635E-511A-9077-6ED7-7BFC5A8FF324}"/>
              </a:ext>
            </a:extLst>
          </p:cNvPr>
          <p:cNvSpPr txBox="1"/>
          <p:nvPr/>
        </p:nvSpPr>
        <p:spPr>
          <a:xfrm>
            <a:off x="655053" y="8041830"/>
            <a:ext cx="9413980" cy="255454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bg1"/>
                </a:solidFill>
              </a:rPr>
              <a:t>最后一个参数：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Qt::ConnectionType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表示了信号与槽槽之间的关联方式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</a:rPr>
              <a:t>Qt::AutoConnection</a:t>
            </a:r>
            <a:r>
              <a:rPr lang="zh-CN" altLang="en-US" sz="2000">
                <a:solidFill>
                  <a:schemeClr val="bg1"/>
                </a:solidFill>
              </a:rPr>
              <a:t>（缺省值）：自动确定关联方式。</a:t>
            </a:r>
            <a:endParaRPr lang="en-US" altLang="zh-CN" sz="200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Qt::DirectConnection</a:t>
            </a:r>
            <a:r>
              <a:rPr kumimoji="0" lang="zh-CN" alt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</a:rPr>
              <a:t>：信号被发射时，槽立即执行，槽函数与信号在同一线程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solidFill>
                  <a:schemeClr val="bg1"/>
                </a:solidFill>
              </a:rPr>
              <a:t>Qt::QueuedConnection</a:t>
            </a:r>
            <a:r>
              <a:rPr lang="zh-CN" altLang="en-US" sz="2000">
                <a:solidFill>
                  <a:schemeClr val="bg1"/>
                </a:solidFill>
              </a:rPr>
              <a:t>：事件循环回到接收者线程后执行槽，槽与信号在不同线程</a:t>
            </a:r>
            <a:endParaRPr lang="en-US" altLang="zh-CN" sz="2000">
              <a:solidFill>
                <a:schemeClr val="bg1"/>
              </a:solidFill>
            </a:endParaRPr>
          </a:p>
          <a:p>
            <a:r>
              <a:rPr lang="en-US" altLang="zh-CN" sz="2000">
                <a:solidFill>
                  <a:schemeClr val="bg1"/>
                </a:solidFill>
              </a:rPr>
              <a:t>Qt::BlockingQueueConnection</a:t>
            </a:r>
            <a:r>
              <a:rPr lang="zh-CN" altLang="en-US" sz="2000">
                <a:solidFill>
                  <a:schemeClr val="bg1"/>
                </a:solidFill>
              </a:rPr>
              <a:t>：与</a:t>
            </a:r>
            <a:r>
              <a:rPr lang="en-US" altLang="zh-CN" sz="2000">
                <a:solidFill>
                  <a:schemeClr val="bg1"/>
                </a:solidFill>
              </a:rPr>
              <a:t>Qt::QueuedConnection</a:t>
            </a:r>
            <a:r>
              <a:rPr lang="zh-CN" altLang="en-US" sz="2000">
                <a:solidFill>
                  <a:schemeClr val="bg1"/>
                </a:solidFill>
              </a:rPr>
              <a:t>相似，信号线程会被阻塞直到槽执行完毕。当槽函数与信号在同一线程，会造成死锁。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33F872-DA67-6F59-E495-8D40F8CF6223}"/>
              </a:ext>
            </a:extLst>
          </p:cNvPr>
          <p:cNvSpPr txBox="1"/>
          <p:nvPr/>
        </p:nvSpPr>
        <p:spPr>
          <a:xfrm>
            <a:off x="587884" y="10768239"/>
            <a:ext cx="9799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上面的形式都是静态函数版本，无法获得对象本身的</a:t>
            </a:r>
            <a:r>
              <a:rPr lang="en-US" altLang="zh-CN" sz="2000">
                <a:solidFill>
                  <a:schemeClr val="bg1"/>
                </a:solidFill>
              </a:rPr>
              <a:t>this</a:t>
            </a:r>
            <a:r>
              <a:rPr lang="zh-CN" altLang="en-US" sz="2000">
                <a:solidFill>
                  <a:schemeClr val="bg1"/>
                </a:solidFill>
              </a:rPr>
              <a:t>指针。还有成员函数的版本：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2EAB46-CA91-0DCB-B828-5A4418E0D045}"/>
              </a:ext>
            </a:extLst>
          </p:cNvPr>
          <p:cNvSpPr txBox="1"/>
          <p:nvPr/>
        </p:nvSpPr>
        <p:spPr>
          <a:xfrm>
            <a:off x="683895" y="11303632"/>
            <a:ext cx="93835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(spinNum,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valueChanged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)),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SLOT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updateStatus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)));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4F2E9B-0C1F-9B0F-3CFA-49ED0A66EF30}"/>
              </a:ext>
            </a:extLst>
          </p:cNvPr>
          <p:cNvSpPr txBox="1"/>
          <p:nvPr/>
        </p:nvSpPr>
        <p:spPr>
          <a:xfrm>
            <a:off x="587884" y="1459558"/>
            <a:ext cx="5314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chemeClr val="bg1"/>
                </a:solidFill>
                <a:effectLst/>
                <a:highlight>
                  <a:srgbClr val="0000FF"/>
                </a:highlight>
                <a:latin typeface="Consolas" panose="020B0609020204030204" pitchFamily="49" charset="0"/>
              </a:rPr>
              <a:t>connect</a:t>
            </a:r>
            <a:r>
              <a:rPr lang="zh-CN" altLang="en-US" b="0">
                <a:solidFill>
                  <a:schemeClr val="bg1"/>
                </a:solidFill>
                <a:effectLst/>
                <a:highlight>
                  <a:srgbClr val="0000FF"/>
                </a:highlight>
                <a:latin typeface="Consolas" panose="020B0609020204030204" pitchFamily="49" charset="0"/>
              </a:rPr>
              <a:t>函数的使用</a:t>
            </a:r>
            <a:endParaRPr lang="zh-CN" altLang="en-US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06" name="墨迹 505">
                <a:extLst>
                  <a:ext uri="{FF2B5EF4-FFF2-40B4-BE49-F238E27FC236}">
                    <a16:creationId xmlns:a16="http://schemas.microsoft.com/office/drawing/2014/main" id="{E1E7B0A3-B694-3723-6D79-2675F8C181B9}"/>
                  </a:ext>
                </a:extLst>
              </p14:cNvPr>
              <p14:cNvContentPartPr/>
              <p14:nvPr/>
            </p14:nvContentPartPr>
            <p14:xfrm>
              <a:off x="8571480" y="2559960"/>
              <a:ext cx="356040" cy="167400"/>
            </p14:xfrm>
          </p:contentPart>
        </mc:Choice>
        <mc:Fallback xmlns="">
          <p:pic>
            <p:nvPicPr>
              <p:cNvPr id="506" name="墨迹 505">
                <a:extLst>
                  <a:ext uri="{FF2B5EF4-FFF2-40B4-BE49-F238E27FC236}">
                    <a16:creationId xmlns:a16="http://schemas.microsoft.com/office/drawing/2014/main" id="{E1E7B0A3-B694-3723-6D79-2675F8C181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62480" y="2551320"/>
                <a:ext cx="3736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7" name="墨迹 506">
                <a:extLst>
                  <a:ext uri="{FF2B5EF4-FFF2-40B4-BE49-F238E27FC236}">
                    <a16:creationId xmlns:a16="http://schemas.microsoft.com/office/drawing/2014/main" id="{EFD0DB4A-1596-8205-6655-CE8E884CAFC3}"/>
                  </a:ext>
                </a:extLst>
              </p14:cNvPr>
              <p14:cNvContentPartPr/>
              <p14:nvPr/>
            </p14:nvContentPartPr>
            <p14:xfrm>
              <a:off x="8487960" y="4761720"/>
              <a:ext cx="428760" cy="242280"/>
            </p14:xfrm>
          </p:contentPart>
        </mc:Choice>
        <mc:Fallback xmlns="">
          <p:pic>
            <p:nvPicPr>
              <p:cNvPr id="507" name="墨迹 506">
                <a:extLst>
                  <a:ext uri="{FF2B5EF4-FFF2-40B4-BE49-F238E27FC236}">
                    <a16:creationId xmlns:a16="http://schemas.microsoft.com/office/drawing/2014/main" id="{EFD0DB4A-1596-8205-6655-CE8E884CAF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79320" y="4753080"/>
                <a:ext cx="44640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6" name="墨迹 515">
                <a:extLst>
                  <a:ext uri="{FF2B5EF4-FFF2-40B4-BE49-F238E27FC236}">
                    <a16:creationId xmlns:a16="http://schemas.microsoft.com/office/drawing/2014/main" id="{0CCDFA93-35C4-21A6-DFE6-4AEF9A62752E}"/>
                  </a:ext>
                </a:extLst>
              </p14:cNvPr>
              <p14:cNvContentPartPr/>
              <p14:nvPr/>
            </p14:nvContentPartPr>
            <p14:xfrm>
              <a:off x="1310280" y="9829800"/>
              <a:ext cx="360" cy="360"/>
            </p14:xfrm>
          </p:contentPart>
        </mc:Choice>
        <mc:Fallback xmlns="">
          <p:pic>
            <p:nvPicPr>
              <p:cNvPr id="516" name="墨迹 515">
                <a:extLst>
                  <a:ext uri="{FF2B5EF4-FFF2-40B4-BE49-F238E27FC236}">
                    <a16:creationId xmlns:a16="http://schemas.microsoft.com/office/drawing/2014/main" id="{0CCDFA93-35C4-21A6-DFE6-4AEF9A6275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01280" y="982080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9685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F26F73D-7756-4305-CA49-6F8CF3851C11}"/>
              </a:ext>
            </a:extLst>
          </p:cNvPr>
          <p:cNvSpPr txBox="1"/>
          <p:nvPr/>
        </p:nvSpPr>
        <p:spPr>
          <a:xfrm>
            <a:off x="624839" y="6704841"/>
            <a:ext cx="9587407" cy="4001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800080"/>
                </a:solidFill>
                <a:effectLst/>
              </a:rPr>
              <a:t>QSpinBox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*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spinbox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=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qobject_cast&lt;</a:t>
            </a:r>
            <a:r>
              <a:rPr lang="en-US" altLang="zh-CN" sz="2000">
                <a:solidFill>
                  <a:srgbClr val="800080"/>
                </a:solidFill>
                <a:effectLst/>
              </a:rPr>
              <a:t>QSpinBox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*&gt;(sender());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249BFE-E7B6-F9E3-9628-7D89C57CC52F}"/>
              </a:ext>
            </a:extLst>
          </p:cNvPr>
          <p:cNvSpPr txBox="1"/>
          <p:nvPr/>
        </p:nvSpPr>
        <p:spPr>
          <a:xfrm>
            <a:off x="624840" y="6304731"/>
            <a:ext cx="71881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在槽函数里，使用</a:t>
            </a:r>
            <a:r>
              <a:rPr lang="en-US" altLang="zh-CN" sz="2000">
                <a:solidFill>
                  <a:schemeClr val="bg1"/>
                </a:solidFill>
              </a:rPr>
              <a:t>QObject::sender()</a:t>
            </a:r>
            <a:r>
              <a:rPr lang="zh-CN" altLang="en-US" sz="2000">
                <a:solidFill>
                  <a:schemeClr val="bg1"/>
                </a:solidFill>
              </a:rPr>
              <a:t>可以获取信号发射者的指针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76D7BB4-6BC5-6A60-1695-31BFC64DFE32}"/>
              </a:ext>
            </a:extLst>
          </p:cNvPr>
          <p:cNvSpPr txBox="1"/>
          <p:nvPr/>
        </p:nvSpPr>
        <p:spPr>
          <a:xfrm>
            <a:off x="694287" y="7838466"/>
            <a:ext cx="9587407" cy="37856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class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QPerson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public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QObject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{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Q_OBJECT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private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m_age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10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public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void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incAge();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signals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void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ageChanged(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value);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void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QPerson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::incAge() {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m_age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++;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emit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ageChanged(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m_age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//发射信号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61558C-0FDD-2D7F-95EF-9CFCA2917F5A}"/>
              </a:ext>
            </a:extLst>
          </p:cNvPr>
          <p:cNvSpPr txBox="1"/>
          <p:nvPr/>
        </p:nvSpPr>
        <p:spPr>
          <a:xfrm>
            <a:off x="694288" y="730500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highlight>
                  <a:srgbClr val="0000FF"/>
                </a:highlight>
              </a:rPr>
              <a:t>自定义信号及其使用</a:t>
            </a:r>
            <a:endParaRPr lang="zh-CN" altLang="en-US" sz="20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5DE719-E1D4-DE47-3CA0-5EAE1881F1AA}"/>
              </a:ext>
            </a:extLst>
          </p:cNvPr>
          <p:cNvSpPr/>
          <p:nvPr/>
        </p:nvSpPr>
        <p:spPr>
          <a:xfrm>
            <a:off x="5350669" y="8695146"/>
            <a:ext cx="5093072" cy="8416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信号函数必须无返回值，但可以有输入参数</a:t>
            </a:r>
            <a:endParaRPr lang="en-US" altLang="zh-CN"/>
          </a:p>
          <a:p>
            <a:pPr algn="ctr"/>
            <a:r>
              <a:rPr lang="zh-CN" altLang="en-US"/>
              <a:t>信号函数无需实现，只需在某些条件下发射信号</a:t>
            </a:r>
            <a:endParaRPr lang="en-US" altLang="zh-CN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374B43-8787-1992-6457-BBBBAA91A75F}"/>
              </a:ext>
            </a:extLst>
          </p:cNvPr>
          <p:cNvSpPr txBox="1"/>
          <p:nvPr/>
        </p:nvSpPr>
        <p:spPr>
          <a:xfrm>
            <a:off x="563899" y="688542"/>
            <a:ext cx="2753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highlight>
                  <a:srgbClr val="0000FF"/>
                </a:highlight>
              </a:rPr>
              <a:t>disconnect()</a:t>
            </a:r>
            <a:r>
              <a:rPr lang="zh-CN" altLang="en-US" sz="2000">
                <a:solidFill>
                  <a:schemeClr val="bg1"/>
                </a:solidFill>
                <a:highlight>
                  <a:srgbClr val="0000FF"/>
                </a:highlight>
              </a:rPr>
              <a:t>函数的使用</a:t>
            </a:r>
            <a:endParaRPr lang="zh-CN" altLang="en-US" sz="20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5636875-1D4B-18CA-7B65-C02073D6B233}"/>
              </a:ext>
            </a:extLst>
          </p:cNvPr>
          <p:cNvSpPr txBox="1"/>
          <p:nvPr/>
        </p:nvSpPr>
        <p:spPr>
          <a:xfrm>
            <a:off x="563899" y="1188678"/>
            <a:ext cx="987984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解除与一个</a:t>
            </a:r>
            <a:r>
              <a:rPr lang="en-US" altLang="zh-CN" sz="2000">
                <a:solidFill>
                  <a:schemeClr val="bg1"/>
                </a:solidFill>
              </a:rPr>
              <a:t>sender</a:t>
            </a:r>
            <a:r>
              <a:rPr lang="zh-CN" altLang="en-US" sz="2000">
                <a:solidFill>
                  <a:schemeClr val="bg1"/>
                </a:solidFill>
              </a:rPr>
              <a:t>所有</a:t>
            </a:r>
            <a:r>
              <a:rPr lang="en-US" altLang="zh-CN" sz="2000">
                <a:solidFill>
                  <a:schemeClr val="bg1"/>
                </a:solidFill>
              </a:rPr>
              <a:t>signal</a:t>
            </a:r>
            <a:r>
              <a:rPr lang="zh-CN" altLang="en-US" sz="2000">
                <a:solidFill>
                  <a:schemeClr val="bg1"/>
                </a:solidFill>
              </a:rPr>
              <a:t>的连接：</a:t>
            </a:r>
            <a:endParaRPr lang="en-US" altLang="zh-CN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解除与一个特定信号的所有连接：</a:t>
            </a:r>
            <a:endParaRPr lang="en-US" altLang="zh-CN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解除与一个特定</a:t>
            </a:r>
            <a:r>
              <a:rPr lang="en-US" altLang="zh-CN" sz="2000">
                <a:solidFill>
                  <a:schemeClr val="bg1"/>
                </a:solidFill>
              </a:rPr>
              <a:t>receiver</a:t>
            </a:r>
            <a:r>
              <a:rPr lang="zh-CN" altLang="en-US" sz="2000">
                <a:solidFill>
                  <a:schemeClr val="bg1"/>
                </a:solidFill>
              </a:rPr>
              <a:t>的所有连接：</a:t>
            </a:r>
            <a:endParaRPr lang="en-US" altLang="zh-CN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altLang="zh-CN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000">
                <a:solidFill>
                  <a:schemeClr val="bg1"/>
                </a:solidFill>
              </a:rPr>
              <a:t>解除一对特定的信号和槽的连接：</a:t>
            </a:r>
            <a:endParaRPr lang="en-US" altLang="zh-CN" sz="200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8BC05B9-0193-91AE-FC2F-4CFA9213F7B9}"/>
              </a:ext>
            </a:extLst>
          </p:cNvPr>
          <p:cNvSpPr txBox="1"/>
          <p:nvPr/>
        </p:nvSpPr>
        <p:spPr>
          <a:xfrm>
            <a:off x="980036" y="1662949"/>
            <a:ext cx="83544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disconnect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(myObject,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静态函数</a:t>
            </a:r>
            <a:endParaRPr lang="zh-CN" altLang="en-US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myObject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disconnect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                    //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成员函数</a:t>
            </a:r>
            <a:endParaRPr lang="zh-CN" altLang="en-US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351558C-3531-2A78-70BC-11DB41AC4951}"/>
              </a:ext>
            </a:extLst>
          </p:cNvPr>
          <p:cNvSpPr txBox="1"/>
          <p:nvPr/>
        </p:nvSpPr>
        <p:spPr>
          <a:xfrm>
            <a:off x="980036" y="2909445"/>
            <a:ext cx="8354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disconnect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(myObject,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mySignal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()),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myObject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disconnect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mySignal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()));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7E1BDDA-BFDF-AA96-D2B8-7E2060F67C24}"/>
              </a:ext>
            </a:extLst>
          </p:cNvPr>
          <p:cNvSpPr txBox="1"/>
          <p:nvPr/>
        </p:nvSpPr>
        <p:spPr>
          <a:xfrm>
            <a:off x="980036" y="4137768"/>
            <a:ext cx="83544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disconnect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(myObject,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myReceiver,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myObject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disconnect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(myReceiver);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19E0974-68D7-003B-7CE5-214DAA4D3338}"/>
              </a:ext>
            </a:extLst>
          </p:cNvPr>
          <p:cNvSpPr txBox="1"/>
          <p:nvPr/>
        </p:nvSpPr>
        <p:spPr>
          <a:xfrm>
            <a:off x="980036" y="5199598"/>
            <a:ext cx="8054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FFFFFF"/>
                </a:solidFill>
                <a:effectLst/>
              </a:rPr>
              <a:t> </a:t>
            </a:r>
            <a:r>
              <a:rPr lang="en-US" altLang="zh-CN" b="0">
                <a:solidFill>
                  <a:srgbClr val="DCDCAA"/>
                </a:solidFill>
                <a:effectLst/>
              </a:rPr>
              <a:t>disconnect</a:t>
            </a:r>
            <a:r>
              <a:rPr lang="en-US" altLang="zh-CN" b="0">
                <a:solidFill>
                  <a:srgbClr val="FFFFFF"/>
                </a:solidFill>
                <a:effectLst/>
              </a:rPr>
              <a:t>(lineEdit, </a:t>
            </a:r>
            <a:r>
              <a:rPr lang="en-US" altLang="zh-CN" b="0">
                <a:solidFill>
                  <a:srgbClr val="D4D4D4"/>
                </a:solidFill>
                <a:effectLst/>
              </a:rPr>
              <a:t>&amp;</a:t>
            </a:r>
            <a:r>
              <a:rPr lang="en-US" altLang="zh-CN" b="0">
                <a:solidFill>
                  <a:srgbClr val="4EC9B0"/>
                </a:solidFill>
                <a:effectLst/>
              </a:rPr>
              <a:t>QLineEdit</a:t>
            </a:r>
            <a:r>
              <a:rPr lang="en-US" altLang="zh-CN" b="0">
                <a:solidFill>
                  <a:srgbClr val="FFFFFF"/>
                </a:solidFill>
                <a:effectLst/>
              </a:rPr>
              <a:t>::textChanged,label, </a:t>
            </a:r>
            <a:r>
              <a:rPr lang="en-US" altLang="zh-CN" b="0">
                <a:solidFill>
                  <a:srgbClr val="D4D4D4"/>
                </a:solidFill>
                <a:effectLst/>
              </a:rPr>
              <a:t>&amp;</a:t>
            </a:r>
            <a:r>
              <a:rPr lang="en-US" altLang="zh-CN" b="0">
                <a:solidFill>
                  <a:srgbClr val="4EC9B0"/>
                </a:solidFill>
                <a:effectLst/>
              </a:rPr>
              <a:t>QLabel</a:t>
            </a:r>
            <a:r>
              <a:rPr lang="en-US" altLang="zh-CN" b="0">
                <a:solidFill>
                  <a:srgbClr val="FFFFFF"/>
                </a:solidFill>
                <a:effectLst/>
              </a:rPr>
              <a:t>::setText);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31B6D54-356A-892D-D79C-570AD2EF73FE}"/>
              </a:ext>
            </a:extLst>
          </p:cNvPr>
          <p:cNvSpPr txBox="1"/>
          <p:nvPr/>
        </p:nvSpPr>
        <p:spPr>
          <a:xfrm>
            <a:off x="624839" y="5789938"/>
            <a:ext cx="15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highlight>
                  <a:srgbClr val="0000FF"/>
                </a:highlight>
              </a:rPr>
              <a:t>sender()</a:t>
            </a:r>
            <a:r>
              <a:rPr lang="zh-CN" altLang="en-US" sz="2000">
                <a:solidFill>
                  <a:schemeClr val="bg1"/>
                </a:solidFill>
                <a:highlight>
                  <a:srgbClr val="0000FF"/>
                </a:highlight>
              </a:rPr>
              <a:t>函数</a:t>
            </a:r>
            <a:endParaRPr lang="zh-CN" altLang="en-US" sz="20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1866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32931" y="644152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对象树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DA1A97A-F7A0-DEF9-6996-9D7761151992}"/>
              </a:ext>
            </a:extLst>
          </p:cNvPr>
          <p:cNvSpPr txBox="1"/>
          <p:nvPr/>
        </p:nvSpPr>
        <p:spPr>
          <a:xfrm>
            <a:off x="732931" y="978160"/>
            <a:ext cx="9174480" cy="16312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QObject</a:t>
            </a:r>
            <a:r>
              <a:rPr lang="zh-CN" altLang="en-US" sz="2000">
                <a:solidFill>
                  <a:schemeClr val="bg1"/>
                </a:solidFill>
              </a:rPr>
              <a:t>以对象树的形式组织自己，其构造函数里有一个</a:t>
            </a:r>
            <a:r>
              <a:rPr lang="en-US" altLang="zh-CN" sz="2000">
                <a:solidFill>
                  <a:schemeClr val="bg1"/>
                </a:solidFill>
              </a:rPr>
              <a:t>parent</a:t>
            </a:r>
            <a:r>
              <a:rPr lang="zh-CN" altLang="en-US" sz="2000">
                <a:solidFill>
                  <a:schemeClr val="bg1"/>
                </a:solidFill>
              </a:rPr>
              <a:t>参数。当用另一个对象作为父对象创建一个</a:t>
            </a:r>
            <a:r>
              <a:rPr lang="en-US" altLang="zh-CN" sz="2000">
                <a:solidFill>
                  <a:schemeClr val="bg1"/>
                </a:solidFill>
              </a:rPr>
              <a:t>QObject</a:t>
            </a:r>
            <a:r>
              <a:rPr lang="zh-CN" altLang="en-US" sz="2000">
                <a:solidFill>
                  <a:schemeClr val="bg1"/>
                </a:solidFill>
              </a:rPr>
              <a:t>时，它会被添加到父对象的</a:t>
            </a:r>
            <a:r>
              <a:rPr lang="en-US" altLang="zh-CN" sz="2000">
                <a:solidFill>
                  <a:schemeClr val="bg1"/>
                </a:solidFill>
              </a:rPr>
              <a:t>children()</a:t>
            </a:r>
            <a:r>
              <a:rPr lang="zh-CN" altLang="en-US" sz="2000">
                <a:solidFill>
                  <a:schemeClr val="bg1"/>
                </a:solidFill>
              </a:rPr>
              <a:t>列表中，而当父对象被删除时是时，它会被删除。这种方法非常适合</a:t>
            </a:r>
            <a:r>
              <a:rPr lang="en-US" altLang="zh-CN" sz="2000">
                <a:solidFill>
                  <a:schemeClr val="bg1"/>
                </a:solidFill>
              </a:rPr>
              <a:t>GUI</a:t>
            </a:r>
            <a:r>
              <a:rPr lang="zh-CN" altLang="en-US" sz="2000">
                <a:solidFill>
                  <a:schemeClr val="bg1"/>
                </a:solidFill>
              </a:rPr>
              <a:t>对象的需求。例如，</a:t>
            </a:r>
            <a:r>
              <a:rPr lang="en-US" altLang="zh-CN" sz="2000">
                <a:solidFill>
                  <a:schemeClr val="bg1"/>
                </a:solidFill>
              </a:rPr>
              <a:t>QShortcut(</a:t>
            </a:r>
            <a:r>
              <a:rPr lang="zh-CN" altLang="en-US" sz="2000">
                <a:solidFill>
                  <a:schemeClr val="bg1"/>
                </a:solidFill>
              </a:rPr>
              <a:t>键盘快捷键</a:t>
            </a:r>
            <a:r>
              <a:rPr lang="en-US" altLang="zh-CN" sz="2000">
                <a:solidFill>
                  <a:schemeClr val="bg1"/>
                </a:solidFill>
              </a:rPr>
              <a:t>)</a:t>
            </a:r>
            <a:r>
              <a:rPr lang="zh-CN" altLang="en-US" sz="2000">
                <a:solidFill>
                  <a:schemeClr val="bg1"/>
                </a:solidFill>
              </a:rPr>
              <a:t>是相关窗口的子对象，因此当用户关闭该窗口时，快捷键也会被删除。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A9908D1-4DA0-678B-A0FD-0FB37A0C1D85}"/>
              </a:ext>
            </a:extLst>
          </p:cNvPr>
          <p:cNvSpPr txBox="1"/>
          <p:nvPr/>
        </p:nvSpPr>
        <p:spPr>
          <a:xfrm>
            <a:off x="656731" y="2743329"/>
            <a:ext cx="1957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highlight>
                  <a:srgbClr val="0000FF"/>
                </a:highlight>
              </a:rPr>
              <a:t>children()</a:t>
            </a:r>
            <a:r>
              <a:rPr lang="zh-CN" altLang="en-US" sz="2000">
                <a:solidFill>
                  <a:schemeClr val="bg1"/>
                </a:solidFill>
                <a:highlight>
                  <a:srgbClr val="0000FF"/>
                </a:highlight>
              </a:rPr>
              <a:t>函数：</a:t>
            </a:r>
            <a:endParaRPr lang="zh-CN" altLang="en-US" sz="20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7C21B9B-DFE8-BE70-72A4-3C76E786CB6A}"/>
              </a:ext>
            </a:extLst>
          </p:cNvPr>
          <p:cNvSpPr txBox="1"/>
          <p:nvPr/>
        </p:nvSpPr>
        <p:spPr>
          <a:xfrm>
            <a:off x="656731" y="3143439"/>
            <a:ext cx="92506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返回对象的子对象列表</a:t>
            </a:r>
            <a:endParaRPr lang="zh-CN" altLang="en-US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QObjectList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QObject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函数的返回类型是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QObject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类型指针列表</a:t>
            </a:r>
            <a:endParaRPr lang="zh-CN" altLang="en-US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QList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QObject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*&gt;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QObjectList;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CA3EEE-287C-6673-6197-BA77035C05DD}"/>
              </a:ext>
            </a:extLst>
          </p:cNvPr>
          <p:cNvSpPr/>
          <p:nvPr/>
        </p:nvSpPr>
        <p:spPr>
          <a:xfrm>
            <a:off x="1167271" y="4677977"/>
            <a:ext cx="8229600" cy="3429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/>
              <a:t>对于界面上的容器类组件，容器内所有的组件（包括布局）都是其子对象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0AC7751-2F72-96D3-465A-C97BE7A8484E}"/>
              </a:ext>
            </a:extLst>
          </p:cNvPr>
          <p:cNvSpPr txBox="1"/>
          <p:nvPr/>
        </p:nvSpPr>
        <p:spPr>
          <a:xfrm>
            <a:off x="656731" y="5268587"/>
            <a:ext cx="957692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示例：修改所有按钮的名称</a:t>
            </a:r>
            <a:endParaRPr lang="en-US" altLang="zh-CN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QObjectList objList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ui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groupBox_Btns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children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获取分组框的子对象列表</a:t>
            </a:r>
            <a:br>
              <a:rPr lang="zh-CN" alt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objList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();i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QMetaObject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objList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(i)-&gt;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metaObject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获取元对象</a:t>
            </a:r>
            <a:endParaRPr lang="zh-CN" altLang="en-US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QString className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QString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(className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"QPushButton"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QPushButton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qobject_cast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QPushButton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objList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(i));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QString str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setText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(str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DB085B4-5574-1785-D338-1508B02CF9A5}"/>
              </a:ext>
            </a:extLst>
          </p:cNvPr>
          <p:cNvSpPr txBox="1"/>
          <p:nvPr/>
        </p:nvSpPr>
        <p:spPr>
          <a:xfrm>
            <a:off x="592251" y="9019116"/>
            <a:ext cx="2042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highlight>
                  <a:srgbClr val="0000FF"/>
                </a:highlight>
              </a:rPr>
              <a:t>findChild()</a:t>
            </a:r>
            <a:r>
              <a:rPr lang="zh-CN" altLang="en-US" sz="2000">
                <a:solidFill>
                  <a:schemeClr val="bg1"/>
                </a:solidFill>
                <a:highlight>
                  <a:srgbClr val="0000FF"/>
                </a:highlight>
              </a:rPr>
              <a:t>函数：</a:t>
            </a:r>
            <a:endParaRPr lang="zh-CN" altLang="en-US" sz="20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B2A07E1F-0B86-948F-BC7C-3B18B898629A}"/>
              </a:ext>
            </a:extLst>
          </p:cNvPr>
          <p:cNvSpPr txBox="1"/>
          <p:nvPr/>
        </p:nvSpPr>
        <p:spPr>
          <a:xfrm>
            <a:off x="592250" y="9419226"/>
            <a:ext cx="8952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返回此对象的一个具有给定名称的子对象，该子对象可以转换为类型T，如果没有该对象，则返回nullptr。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4CB980C-E733-99F3-59DB-960927083A45}"/>
              </a:ext>
            </a:extLst>
          </p:cNvPr>
          <p:cNvSpPr txBox="1"/>
          <p:nvPr/>
        </p:nvSpPr>
        <p:spPr>
          <a:xfrm>
            <a:off x="656730" y="10797788"/>
            <a:ext cx="9356655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省略name将匹配所有对象。搜索是递归执行的，除非options指定为FindDirectChildrenOnly。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C77AD26-4E8E-6CD7-19EB-6CC208ECBB96}"/>
              </a:ext>
            </a:extLst>
          </p:cNvPr>
          <p:cNvSpPr txBox="1"/>
          <p:nvPr/>
        </p:nvSpPr>
        <p:spPr>
          <a:xfrm>
            <a:off x="516050" y="10050611"/>
            <a:ext cx="95769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QObject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findChild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QString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QString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altLang="zh-CN">
                <a:solidFill>
                  <a:srgbClr val="FFFFFF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FindChildOptions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FindChildrenRecursively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altLang="zh-CN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D0E1914-ECD8-F0D2-9D5B-3750839A0B5E}"/>
              </a:ext>
            </a:extLst>
          </p:cNvPr>
          <p:cNvSpPr txBox="1"/>
          <p:nvPr/>
        </p:nvSpPr>
        <p:spPr>
          <a:xfrm>
            <a:off x="634241" y="11328327"/>
            <a:ext cx="93566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7CA668"/>
                </a:solidFill>
                <a:effectLst/>
              </a:rPr>
              <a:t>//</a:t>
            </a:r>
            <a:r>
              <a:rPr lang="zh-CN" altLang="en-US" b="0">
                <a:solidFill>
                  <a:srgbClr val="7CA668"/>
                </a:solidFill>
                <a:effectLst/>
              </a:rPr>
              <a:t>返回</a:t>
            </a:r>
            <a:r>
              <a:rPr lang="en-US" altLang="zh-CN" b="0">
                <a:solidFill>
                  <a:srgbClr val="7CA668"/>
                </a:solidFill>
                <a:effectLst/>
              </a:rPr>
              <a:t>parentWidget</a:t>
            </a:r>
            <a:r>
              <a:rPr lang="zh-CN" altLang="en-US" b="0">
                <a:solidFill>
                  <a:srgbClr val="7CA668"/>
                </a:solidFill>
                <a:effectLst/>
              </a:rPr>
              <a:t>的一个子按钮</a:t>
            </a:r>
            <a:r>
              <a:rPr lang="en-US" altLang="zh-CN" b="0">
                <a:solidFill>
                  <a:srgbClr val="7CA668"/>
                </a:solidFill>
                <a:effectLst/>
              </a:rPr>
              <a:t>QPushButton</a:t>
            </a:r>
            <a:r>
              <a:rPr lang="zh-CN" altLang="en-US" b="0">
                <a:solidFill>
                  <a:srgbClr val="7CA668"/>
                </a:solidFill>
                <a:effectLst/>
              </a:rPr>
              <a:t>，名为</a:t>
            </a:r>
            <a:r>
              <a:rPr lang="en-US" altLang="zh-CN" b="0">
                <a:solidFill>
                  <a:srgbClr val="7CA668"/>
                </a:solidFill>
                <a:effectLst/>
              </a:rPr>
              <a:t>"button1“</a:t>
            </a:r>
            <a:endParaRPr lang="en-US" altLang="zh-CN">
              <a:solidFill>
                <a:srgbClr val="7CA668"/>
              </a:solidFill>
            </a:endParaRPr>
          </a:p>
          <a:p>
            <a:r>
              <a:rPr lang="en-US" altLang="zh-CN">
                <a:solidFill>
                  <a:srgbClr val="7CA668"/>
                </a:solidFill>
              </a:rPr>
              <a:t>//</a:t>
            </a:r>
            <a:r>
              <a:rPr lang="zh-CN" altLang="en-US" b="0">
                <a:solidFill>
                  <a:srgbClr val="7CA668"/>
                </a:solidFill>
                <a:effectLst/>
              </a:rPr>
              <a:t>即使这个按钮不是父元素的直接子元素</a:t>
            </a:r>
            <a:r>
              <a:rPr lang="en-US" altLang="zh-CN" b="0">
                <a:solidFill>
                  <a:srgbClr val="7CA668"/>
                </a:solidFill>
                <a:effectLst/>
              </a:rPr>
              <a:t>:</a:t>
            </a:r>
            <a:endParaRPr lang="zh-CN" altLang="en-US" b="0">
              <a:solidFill>
                <a:srgbClr val="FFFFFF"/>
              </a:solidFill>
              <a:effectLst/>
            </a:endParaRPr>
          </a:p>
          <a:p>
            <a:r>
              <a:rPr lang="zh-CN" altLang="en-US" b="0">
                <a:solidFill>
                  <a:srgbClr val="FFFFFF"/>
                </a:solidFill>
                <a:effectLst/>
              </a:rPr>
              <a:t> </a:t>
            </a:r>
            <a:r>
              <a:rPr lang="en-US" altLang="zh-CN" b="0">
                <a:solidFill>
                  <a:srgbClr val="FFFFFF"/>
                </a:solidFill>
                <a:effectLst/>
              </a:rPr>
              <a:t>QPushButton </a:t>
            </a:r>
            <a:r>
              <a:rPr lang="en-US" altLang="zh-CN" b="0">
                <a:solidFill>
                  <a:srgbClr val="D4D4D4"/>
                </a:solidFill>
                <a:effectLst/>
              </a:rPr>
              <a:t>*</a:t>
            </a:r>
            <a:r>
              <a:rPr lang="en-US" altLang="zh-CN" b="0">
                <a:solidFill>
                  <a:srgbClr val="FFFFFF"/>
                </a:solidFill>
                <a:effectLst/>
              </a:rPr>
              <a:t>button </a:t>
            </a:r>
            <a:r>
              <a:rPr lang="en-US" altLang="zh-CN" b="0">
                <a:solidFill>
                  <a:srgbClr val="D4D4D4"/>
                </a:solidFill>
                <a:effectLst/>
              </a:rPr>
              <a:t>=</a:t>
            </a:r>
            <a:r>
              <a:rPr lang="en-US" altLang="zh-CN" b="0">
                <a:solidFill>
                  <a:srgbClr val="FFFFFF"/>
                </a:solidFill>
                <a:effectLst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</a:rPr>
              <a:t>parentWidget</a:t>
            </a:r>
            <a:r>
              <a:rPr lang="en-US" altLang="zh-CN" b="0">
                <a:solidFill>
                  <a:srgbClr val="FFFFFF"/>
                </a:solidFill>
                <a:effectLst/>
              </a:rPr>
              <a:t>-&gt;</a:t>
            </a:r>
            <a:r>
              <a:rPr lang="en-US" altLang="zh-CN" b="0">
                <a:solidFill>
                  <a:srgbClr val="9CDCFE"/>
                </a:solidFill>
                <a:effectLst/>
              </a:rPr>
              <a:t>findChild</a:t>
            </a:r>
            <a:r>
              <a:rPr lang="en-US" altLang="zh-CN" b="0">
                <a:solidFill>
                  <a:srgbClr val="D4D4D4"/>
                </a:solidFill>
                <a:effectLst/>
              </a:rPr>
              <a:t>&lt;</a:t>
            </a:r>
            <a:r>
              <a:rPr lang="en-US" altLang="zh-CN" b="0">
                <a:solidFill>
                  <a:srgbClr val="FFFFFF"/>
                </a:solidFill>
                <a:effectLst/>
              </a:rPr>
              <a:t>QPushButton </a:t>
            </a:r>
            <a:r>
              <a:rPr lang="en-US" altLang="zh-CN" b="0">
                <a:solidFill>
                  <a:srgbClr val="D4D4D4"/>
                </a:solidFill>
                <a:effectLst/>
              </a:rPr>
              <a:t>*&gt;</a:t>
            </a:r>
            <a:r>
              <a:rPr lang="en-US" altLang="zh-CN" b="0">
                <a:solidFill>
                  <a:srgbClr val="FFFFFF"/>
                </a:solidFill>
                <a:effectLst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</a:rPr>
              <a:t>"button1"</a:t>
            </a:r>
            <a:r>
              <a:rPr lang="en-US" altLang="zh-CN" b="0">
                <a:solidFill>
                  <a:srgbClr val="FFFFFF"/>
                </a:solidFill>
                <a:effectLst/>
              </a:rPr>
              <a:t>);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BCCDA42-DBAF-AD09-8C95-77BB9563E638}"/>
              </a:ext>
            </a:extLst>
          </p:cNvPr>
          <p:cNvSpPr txBox="1"/>
          <p:nvPr/>
        </p:nvSpPr>
        <p:spPr>
          <a:xfrm>
            <a:off x="669098" y="12255712"/>
            <a:ext cx="239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highlight>
                  <a:srgbClr val="0000FF"/>
                </a:highlight>
              </a:rPr>
              <a:t>findChildren()</a:t>
            </a:r>
            <a:r>
              <a:rPr lang="zh-CN" altLang="en-US" sz="2000">
                <a:solidFill>
                  <a:schemeClr val="bg1"/>
                </a:solidFill>
                <a:highlight>
                  <a:srgbClr val="0000FF"/>
                </a:highlight>
              </a:rPr>
              <a:t>函数：</a:t>
            </a:r>
            <a:endParaRPr lang="zh-CN" altLang="en-US" sz="2000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481" name="文本框 480">
            <a:extLst>
              <a:ext uri="{FF2B5EF4-FFF2-40B4-BE49-F238E27FC236}">
                <a16:creationId xmlns:a16="http://schemas.microsoft.com/office/drawing/2014/main" id="{03437C37-32CC-6726-63C8-9D89B04B411A}"/>
              </a:ext>
            </a:extLst>
          </p:cNvPr>
          <p:cNvSpPr txBox="1"/>
          <p:nvPr/>
        </p:nvSpPr>
        <p:spPr>
          <a:xfrm>
            <a:off x="516051" y="12706889"/>
            <a:ext cx="59380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返回此对象的所有具有给定名称的子对象，这些子对象可以转换为类型T，如果没有此类对象，则返回一个空列表。省略name参数将匹配所有对象的名称。搜索是递归执行的，除非options指定了FindDirectChildrenOnly选项。</a:t>
            </a:r>
          </a:p>
        </p:txBody>
      </p:sp>
      <p:sp>
        <p:nvSpPr>
          <p:cNvPr id="483" name="文本框 482">
            <a:extLst>
              <a:ext uri="{FF2B5EF4-FFF2-40B4-BE49-F238E27FC236}">
                <a16:creationId xmlns:a16="http://schemas.microsoft.com/office/drawing/2014/main" id="{7AFC10EF-4498-4FE8-5FE4-93243750D284}"/>
              </a:ext>
            </a:extLst>
          </p:cNvPr>
          <p:cNvSpPr txBox="1"/>
          <p:nvPr/>
        </p:nvSpPr>
        <p:spPr>
          <a:xfrm>
            <a:off x="455090" y="13791426"/>
            <a:ext cx="85684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FFFFFF"/>
                </a:solidFill>
                <a:effectLst/>
              </a:rPr>
              <a:t> QList</a:t>
            </a:r>
            <a:r>
              <a:rPr lang="en-US" altLang="zh-CN" b="0">
                <a:solidFill>
                  <a:srgbClr val="D4D4D4"/>
                </a:solidFill>
                <a:effectLst/>
              </a:rPr>
              <a:t>&lt;</a:t>
            </a:r>
            <a:r>
              <a:rPr lang="en-US" altLang="zh-CN" b="0">
                <a:solidFill>
                  <a:srgbClr val="FFFFFF"/>
                </a:solidFill>
                <a:effectLst/>
              </a:rPr>
              <a:t>QWidget </a:t>
            </a:r>
            <a:r>
              <a:rPr lang="en-US" altLang="zh-CN" b="0">
                <a:solidFill>
                  <a:srgbClr val="D4D4D4"/>
                </a:solidFill>
                <a:effectLst/>
              </a:rPr>
              <a:t>*&gt;</a:t>
            </a:r>
            <a:r>
              <a:rPr lang="en-US" altLang="zh-CN" b="0">
                <a:solidFill>
                  <a:srgbClr val="FFFFFF"/>
                </a:solidFill>
                <a:effectLst/>
              </a:rPr>
              <a:t> widgets </a:t>
            </a:r>
            <a:r>
              <a:rPr lang="en-US" altLang="zh-CN" b="0">
                <a:solidFill>
                  <a:srgbClr val="D4D4D4"/>
                </a:solidFill>
                <a:effectLst/>
              </a:rPr>
              <a:t>=</a:t>
            </a:r>
            <a:r>
              <a:rPr lang="en-US" altLang="zh-CN" b="0">
                <a:solidFill>
                  <a:srgbClr val="FFFFFF"/>
                </a:solidFill>
                <a:effectLst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</a:rPr>
              <a:t>parentWidget</a:t>
            </a:r>
            <a:r>
              <a:rPr lang="en-US" altLang="zh-CN" b="0">
                <a:solidFill>
                  <a:srgbClr val="FFFFFF"/>
                </a:solidFill>
                <a:effectLst/>
              </a:rPr>
              <a:t>.</a:t>
            </a:r>
            <a:r>
              <a:rPr lang="en-US" altLang="zh-CN" b="0">
                <a:solidFill>
                  <a:srgbClr val="9CDCFE"/>
                </a:solidFill>
                <a:effectLst/>
              </a:rPr>
              <a:t>findChildren</a:t>
            </a:r>
            <a:r>
              <a:rPr lang="en-US" altLang="zh-CN" b="0">
                <a:solidFill>
                  <a:srgbClr val="D4D4D4"/>
                </a:solidFill>
                <a:effectLst/>
              </a:rPr>
              <a:t>&lt;</a:t>
            </a:r>
            <a:r>
              <a:rPr lang="en-US" altLang="zh-CN" b="0">
                <a:solidFill>
                  <a:srgbClr val="FFFFFF"/>
                </a:solidFill>
                <a:effectLst/>
              </a:rPr>
              <a:t>QWidget </a:t>
            </a:r>
            <a:r>
              <a:rPr lang="en-US" altLang="zh-CN" b="0">
                <a:solidFill>
                  <a:srgbClr val="D4D4D4"/>
                </a:solidFill>
                <a:effectLst/>
              </a:rPr>
              <a:t>*&gt;</a:t>
            </a:r>
            <a:r>
              <a:rPr lang="en-US" altLang="zh-CN" b="0">
                <a:solidFill>
                  <a:srgbClr val="FFFFFF"/>
                </a:solidFill>
                <a:effectLst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</a:rPr>
              <a:t>"widgetname"</a:t>
            </a:r>
            <a:r>
              <a:rPr lang="en-US" altLang="zh-CN" b="0">
                <a:solidFill>
                  <a:srgbClr val="FFFFFF"/>
                </a:solidFill>
                <a:effectLst/>
              </a:rPr>
              <a:t>);</a:t>
            </a:r>
          </a:p>
        </p:txBody>
      </p:sp>
      <p:sp>
        <p:nvSpPr>
          <p:cNvPr id="883" name="文本框 882">
            <a:extLst>
              <a:ext uri="{FF2B5EF4-FFF2-40B4-BE49-F238E27FC236}">
                <a16:creationId xmlns:a16="http://schemas.microsoft.com/office/drawing/2014/main" id="{3992015E-D1FC-58FF-2058-8179D78F3A44}"/>
              </a:ext>
            </a:extLst>
          </p:cNvPr>
          <p:cNvSpPr txBox="1"/>
          <p:nvPr/>
        </p:nvSpPr>
        <p:spPr>
          <a:xfrm>
            <a:off x="6608306" y="12787493"/>
            <a:ext cx="3484673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tx1"/>
                </a:solidFill>
              </a:rPr>
              <a:t>函数原型与</a:t>
            </a:r>
            <a:r>
              <a:rPr lang="en-US" altLang="zh-CN">
                <a:solidFill>
                  <a:schemeClr val="tx1"/>
                </a:solidFill>
              </a:rPr>
              <a:t>findChild()</a:t>
            </a:r>
            <a:r>
              <a:rPr lang="zh-CN" altLang="en-US">
                <a:solidFill>
                  <a:schemeClr val="tx1"/>
                </a:solidFill>
              </a:rPr>
              <a:t>类似，但</a:t>
            </a:r>
            <a:r>
              <a:rPr lang="en-US" altLang="zh-CN">
                <a:solidFill>
                  <a:schemeClr val="tx1"/>
                </a:solidFill>
              </a:rPr>
              <a:t>QT5.0</a:t>
            </a:r>
            <a:r>
              <a:rPr lang="zh-CN" altLang="en-US">
                <a:solidFill>
                  <a:schemeClr val="tx1"/>
                </a:solidFill>
              </a:rPr>
              <a:t>之后多了一个版本，第一个参数接受</a:t>
            </a:r>
            <a:r>
              <a:rPr lang="en-US" altLang="zh-CN">
                <a:solidFill>
                  <a:schemeClr val="tx1"/>
                </a:solidFill>
              </a:rPr>
              <a:t>QRegularExpression</a:t>
            </a:r>
            <a:r>
              <a:rPr lang="zh-CN" altLang="en-US">
                <a:solidFill>
                  <a:schemeClr val="tx1"/>
                </a:solidFill>
              </a:rPr>
              <a:t>类型</a:t>
            </a:r>
          </a:p>
        </p:txBody>
      </p:sp>
    </p:spTree>
    <p:extLst>
      <p:ext uri="{BB962C8B-B14F-4D97-AF65-F5344CB8AC3E}">
        <p14:creationId xmlns:p14="http://schemas.microsoft.com/office/powerpoint/2010/main" val="4281698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37699" y="745264"/>
            <a:ext cx="91744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元对象系统功能测试示例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14BA638-99AB-56FC-7DDF-6626AB940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159" y="745264"/>
            <a:ext cx="4838700" cy="3648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FADA051-6BE0-22F3-EBAB-FBBA91C64721}"/>
              </a:ext>
            </a:extLst>
          </p:cNvPr>
          <p:cNvSpPr txBox="1"/>
          <p:nvPr/>
        </p:nvSpPr>
        <p:spPr>
          <a:xfrm>
            <a:off x="637699" y="1292004"/>
            <a:ext cx="4071461" cy="2953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  <a:effectLst/>
              </a:rPr>
              <a:t>Qt</a:t>
            </a:r>
            <a:r>
              <a:rPr lang="zh-CN" altLang="en-US">
                <a:solidFill>
                  <a:schemeClr val="bg1"/>
                </a:solidFill>
                <a:effectLst/>
              </a:rPr>
              <a:t>的元对象系统（</a:t>
            </a:r>
            <a:r>
              <a:rPr lang="en-US" altLang="zh-CN">
                <a:solidFill>
                  <a:schemeClr val="bg1"/>
                </a:solidFill>
                <a:effectLst/>
              </a:rPr>
              <a:t>Meta-Object System</a:t>
            </a:r>
            <a:r>
              <a:rPr lang="zh-CN" altLang="en-US">
                <a:solidFill>
                  <a:schemeClr val="bg1"/>
                </a:solidFill>
                <a:effectLst/>
              </a:rPr>
              <a:t>）是</a:t>
            </a:r>
            <a:r>
              <a:rPr lang="en-US" altLang="zh-CN">
                <a:solidFill>
                  <a:schemeClr val="bg1"/>
                </a:solidFill>
                <a:effectLst/>
              </a:rPr>
              <a:t>Qt</a:t>
            </a:r>
            <a:r>
              <a:rPr lang="zh-CN" altLang="en-US">
                <a:solidFill>
                  <a:schemeClr val="bg1"/>
                </a:solidFill>
                <a:effectLst/>
              </a:rPr>
              <a:t>编程的基础，它对标准</a:t>
            </a:r>
            <a:r>
              <a:rPr lang="en-US" altLang="zh-CN">
                <a:solidFill>
                  <a:schemeClr val="bg1"/>
                </a:solidFill>
                <a:effectLst/>
              </a:rPr>
              <a:t>C++</a:t>
            </a:r>
            <a:r>
              <a:rPr lang="zh-CN" altLang="en-US">
                <a:solidFill>
                  <a:schemeClr val="bg1"/>
                </a:solidFill>
                <a:effectLst/>
              </a:rPr>
              <a:t>语言进行了扩展，支持信号与槽、属性等特性。本示例基于</a:t>
            </a:r>
            <a:r>
              <a:rPr lang="en-US" altLang="zh-CN">
                <a:solidFill>
                  <a:schemeClr val="bg1"/>
                </a:solidFill>
                <a:effectLst/>
              </a:rPr>
              <a:t>QObject</a:t>
            </a:r>
            <a:r>
              <a:rPr lang="zh-CN" altLang="en-US">
                <a:solidFill>
                  <a:schemeClr val="bg1"/>
                </a:solidFill>
                <a:effectLst/>
              </a:rPr>
              <a:t>自定义了一个类</a:t>
            </a:r>
            <a:r>
              <a:rPr lang="en-US" altLang="zh-CN">
                <a:solidFill>
                  <a:schemeClr val="bg1"/>
                </a:solidFill>
                <a:effectLst/>
              </a:rPr>
              <a:t>TPerson</a:t>
            </a:r>
            <a:r>
              <a:rPr lang="zh-CN" altLang="en-US">
                <a:solidFill>
                  <a:schemeClr val="bg1"/>
                </a:solidFill>
                <a:effectLst/>
              </a:rPr>
              <a:t>，演示元对象系统一些特性的使用，包括定义类信息，定义属性，定义动态属性，自定义信号等。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AB023F-BE75-7E88-C958-56529784DB05}"/>
              </a:ext>
            </a:extLst>
          </p:cNvPr>
          <p:cNvSpPr txBox="1"/>
          <p:nvPr/>
        </p:nvSpPr>
        <p:spPr>
          <a:xfrm>
            <a:off x="1169941" y="4792980"/>
            <a:ext cx="86422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Widget</a:t>
            </a:r>
            <a:r>
              <a:rPr lang="zh-CN" altLang="en-US" sz="2000">
                <a:solidFill>
                  <a:schemeClr val="bg1"/>
                </a:solidFill>
              </a:rPr>
              <a:t>类定义两个</a:t>
            </a:r>
            <a:r>
              <a:rPr lang="en-US" altLang="zh-CN" sz="2000">
                <a:solidFill>
                  <a:schemeClr val="bg1"/>
                </a:solidFill>
              </a:rPr>
              <a:t>TPerson</a:t>
            </a:r>
            <a:r>
              <a:rPr lang="zh-CN" altLang="en-US" sz="2000">
                <a:solidFill>
                  <a:schemeClr val="bg1"/>
                </a:solidFill>
              </a:rPr>
              <a:t>指针（</a:t>
            </a:r>
            <a:r>
              <a:rPr lang="en-US" altLang="zh-CN" sz="2000">
                <a:solidFill>
                  <a:schemeClr val="bg1"/>
                </a:solidFill>
              </a:rPr>
              <a:t>boy</a:t>
            </a:r>
            <a:r>
              <a:rPr lang="zh-CN" altLang="en-US" sz="2000">
                <a:solidFill>
                  <a:schemeClr val="bg1"/>
                </a:solidFill>
              </a:rPr>
              <a:t>和</a:t>
            </a:r>
            <a:r>
              <a:rPr lang="en-US" altLang="zh-CN" sz="2000">
                <a:solidFill>
                  <a:schemeClr val="bg1"/>
                </a:solidFill>
              </a:rPr>
              <a:t>girl</a:t>
            </a:r>
            <a:r>
              <a:rPr lang="zh-CN" altLang="en-US" sz="2000">
                <a:solidFill>
                  <a:schemeClr val="bg1"/>
                </a:solidFill>
              </a:rPr>
              <a:t>），并且定义两个自定义槽函数。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593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F2C2B6B6-A97C-4D7C-8317-876FE1C32688}"/>
                  </a:ext>
                </a:extLst>
              </p14:cNvPr>
              <p14:cNvContentPartPr/>
              <p14:nvPr/>
            </p14:nvContentPartPr>
            <p14:xfrm>
              <a:off x="75660" y="37740"/>
              <a:ext cx="360" cy="36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F2C2B6B6-A97C-4D7C-8317-876FE1C326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020" y="291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7548F051-AC9A-411C-8980-B1A92D49E88D}"/>
                  </a:ext>
                </a:extLst>
              </p14:cNvPr>
              <p14:cNvContentPartPr/>
              <p14:nvPr/>
            </p14:nvContentPartPr>
            <p14:xfrm>
              <a:off x="45420" y="91020"/>
              <a:ext cx="360" cy="36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7548F051-AC9A-411C-8980-B1A92D49E8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80" y="823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E6F78C37-358A-4075-98A6-77ED4EE41CFC}"/>
                  </a:ext>
                </a:extLst>
              </p14:cNvPr>
              <p14:cNvContentPartPr/>
              <p14:nvPr/>
            </p14:nvContentPartPr>
            <p14:xfrm>
              <a:off x="-190740" y="495000"/>
              <a:ext cx="360" cy="36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E6F78C37-358A-4075-98A6-77ED4EE41C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99380" y="4863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625CB03A-D75B-3515-E8C1-B2E7AB513EA1}"/>
              </a:ext>
            </a:extLst>
          </p:cNvPr>
          <p:cNvSpPr txBox="1"/>
          <p:nvPr/>
        </p:nvSpPr>
        <p:spPr>
          <a:xfrm>
            <a:off x="478791" y="589351"/>
            <a:ext cx="13452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highlight>
                  <a:srgbClr val="0000FF"/>
                </a:highlight>
              </a:rPr>
              <a:t>3.4 </a:t>
            </a:r>
            <a:r>
              <a:rPr lang="zh-CN" altLang="en-US" sz="2000" b="1">
                <a:solidFill>
                  <a:schemeClr val="bg1"/>
                </a:solidFill>
                <a:highlight>
                  <a:srgbClr val="0000FF"/>
                </a:highlight>
              </a:rPr>
              <a:t>容器类</a:t>
            </a:r>
            <a:endParaRPr lang="zh-CN" altLang="en-US" sz="2000" b="1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0B52F9-29C4-10EC-7DC8-6BEC42394667}"/>
              </a:ext>
            </a:extLst>
          </p:cNvPr>
          <p:cNvSpPr txBox="1"/>
          <p:nvPr/>
        </p:nvSpPr>
        <p:spPr>
          <a:xfrm>
            <a:off x="478791" y="989461"/>
            <a:ext cx="96654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Qt库提供了一组通用的基于模板的容器类。可用于存储指定类型的项。例如，如果需要一个大小可变的QString数组，可以使用QList&lt;QString&gt;或</a:t>
            </a:r>
            <a:r>
              <a:rPr lang="en-US" altLang="zh-CN">
                <a:solidFill>
                  <a:schemeClr val="bg1"/>
                </a:solidFill>
              </a:rPr>
              <a:t>QStringList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44ECE7-B359-F856-81EA-D1EC3259C8C3}"/>
              </a:ext>
            </a:extLst>
          </p:cNvPr>
          <p:cNvSpPr txBox="1"/>
          <p:nvPr/>
        </p:nvSpPr>
        <p:spPr>
          <a:xfrm>
            <a:off x="580392" y="1712736"/>
            <a:ext cx="9563895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Qt</a:t>
            </a:r>
            <a:r>
              <a:rPr lang="zh-CN" altLang="en-US"/>
              <a:t>容器类成比STL容器更轻巧（速度和存储优化）、更安全（线程安全）、更易使用。如果不熟悉STL，或者更喜欢用“Qt的方式”写代码，可以选用</a:t>
            </a:r>
            <a:r>
              <a:rPr lang="en-US" altLang="zh-CN"/>
              <a:t>Qt</a:t>
            </a:r>
            <a:r>
              <a:rPr lang="zh-CN" altLang="en-US"/>
              <a:t>容器类。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843BC3A-86B3-F833-55F0-59D2DA50FE13}"/>
              </a:ext>
            </a:extLst>
          </p:cNvPr>
          <p:cNvSpPr txBox="1"/>
          <p:nvPr/>
        </p:nvSpPr>
        <p:spPr>
          <a:xfrm>
            <a:off x="580392" y="2436011"/>
            <a:ext cx="95638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Qt</a:t>
            </a:r>
            <a:r>
              <a:rPr lang="zh-CN" altLang="en-US">
                <a:solidFill>
                  <a:schemeClr val="bg1"/>
                </a:solidFill>
              </a:rPr>
              <a:t>容器提供了用于遍历的迭代器。STL风格的迭代器是最高效的迭代器，可以与Qt和STL的泛型算法一起使用。提供java风格的迭代器是为了向后兼容。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BB2F61-E744-FCB6-6029-D60755BB1DA7}"/>
              </a:ext>
            </a:extLst>
          </p:cNvPr>
          <p:cNvSpPr txBox="1"/>
          <p:nvPr/>
        </p:nvSpPr>
        <p:spPr>
          <a:xfrm>
            <a:off x="536972" y="8781626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highlight>
                  <a:srgbClr val="0000FF"/>
                </a:highlight>
              </a:rPr>
              <a:t>关联容器</a:t>
            </a:r>
            <a:endParaRPr lang="zh-CN" altLang="en-US" sz="2000" b="1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0621252-3EBE-9448-AB8C-4DC363177555}"/>
              </a:ext>
            </a:extLst>
          </p:cNvPr>
          <p:cNvSpPr txBox="1"/>
          <p:nvPr/>
        </p:nvSpPr>
        <p:spPr>
          <a:xfrm>
            <a:off x="478791" y="324400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highlight>
                  <a:srgbClr val="0000FF"/>
                </a:highlight>
              </a:rPr>
              <a:t>顺序容器</a:t>
            </a:r>
            <a:endParaRPr lang="zh-CN" altLang="en-US" sz="2000" b="1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10772FA-17B8-DE7A-9B77-014F69B7AD79}"/>
              </a:ext>
            </a:extLst>
          </p:cNvPr>
          <p:cNvSpPr txBox="1"/>
          <p:nvPr/>
        </p:nvSpPr>
        <p:spPr>
          <a:xfrm>
            <a:off x="478789" y="3674891"/>
            <a:ext cx="95638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QList、QStack和QQueue。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对于大多数应用程序来说，QList是最好的选择。它提供了非常快的追加。如果确实需要使用链表，可以使用std::list。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QStack和QQueue是便利类，提供了LIFO和FIFO语义。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4E13859-4D38-627B-B0FC-0158A2A0A1D6}"/>
              </a:ext>
            </a:extLst>
          </p:cNvPr>
          <p:cNvSpPr txBox="1"/>
          <p:nvPr/>
        </p:nvSpPr>
        <p:spPr>
          <a:xfrm>
            <a:off x="536969" y="9227902"/>
            <a:ext cx="94475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QMap、QMultiMap、QHash、QMultiHash和QSet。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“</a:t>
            </a:r>
            <a:r>
              <a:rPr lang="en-US" altLang="zh-CN">
                <a:solidFill>
                  <a:schemeClr val="bg1"/>
                </a:solidFill>
              </a:rPr>
              <a:t>multi</a:t>
            </a:r>
            <a:r>
              <a:rPr lang="zh-CN" altLang="en-US">
                <a:solidFill>
                  <a:schemeClr val="bg1"/>
                </a:solidFill>
              </a:rPr>
              <a:t>”容器支持与一个键关联的多个值。</a:t>
            </a:r>
            <a:endParaRPr lang="en-US" altLang="zh-CN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bg1"/>
                </a:solidFill>
              </a:rPr>
              <a:t>“</a:t>
            </a:r>
            <a:r>
              <a:rPr lang="en-US" altLang="zh-CN">
                <a:solidFill>
                  <a:schemeClr val="bg1"/>
                </a:solidFill>
              </a:rPr>
              <a:t>hash</a:t>
            </a:r>
            <a:r>
              <a:rPr lang="zh-CN" altLang="en-US">
                <a:solidFill>
                  <a:schemeClr val="bg1"/>
                </a:solidFill>
              </a:rPr>
              <a:t>”容器通过使用散列函数而不是在有序集合上进行二分查找，从而提供了更快的查找速度。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008DFD6-0747-2275-7FEC-F7715337AA04}"/>
              </a:ext>
            </a:extLst>
          </p:cNvPr>
          <p:cNvSpPr txBox="1"/>
          <p:nvPr/>
        </p:nvSpPr>
        <p:spPr>
          <a:xfrm>
            <a:off x="723899" y="4970182"/>
            <a:ext cx="95638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QList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list;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定义一个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类型的数据列表</a:t>
            </a:r>
            <a:endParaRPr lang="zh-CN" altLang="en-US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QList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list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初始化列表数据</a:t>
            </a:r>
            <a:endParaRPr lang="zh-CN" altLang="en-US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QList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初始化列表元素个数为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，所有元素默认为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0</a:t>
            </a:r>
            <a:endParaRPr lang="zh-CN" altLang="en-US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QList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QString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strList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"pass"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//10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个元素，每个元素都被初始化为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altLang="zh-CN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C5DF3DA-A421-C1AC-A62E-08A47E30BBCB}"/>
              </a:ext>
            </a:extLst>
          </p:cNvPr>
          <p:cNvSpPr txBox="1"/>
          <p:nvPr/>
        </p:nvSpPr>
        <p:spPr>
          <a:xfrm>
            <a:off x="1563908" y="6231979"/>
            <a:ext cx="7495261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FFFFFF"/>
                </a:solidFill>
                <a:effectLst/>
                <a:highlight>
                  <a:srgbClr val="0000FF"/>
                </a:highlight>
                <a:latin typeface="Consolas" panose="020B0609020204030204" pitchFamily="49" charset="0"/>
              </a:rPr>
              <a:t>QList</a:t>
            </a:r>
            <a:r>
              <a:rPr lang="zh-CN" altLang="en-US"/>
              <a:t>将数据项存储在相邻的内存位置，并提供快速的基于索引的访问。在Qt 5中QVector&lt;T&gt;曾经是一个不同的类，但现在是一个简单的别名QList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FFD306D-9761-719F-FC41-8B4A3D6330BB}"/>
              </a:ext>
            </a:extLst>
          </p:cNvPr>
          <p:cNvSpPr txBox="1"/>
          <p:nvPr/>
        </p:nvSpPr>
        <p:spPr>
          <a:xfrm>
            <a:off x="937259" y="7109594"/>
            <a:ext cx="1014730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FFFFFF"/>
                </a:solidFill>
                <a:effectLst/>
              </a:rPr>
              <a:t>QList</a:t>
            </a:r>
            <a:r>
              <a:rPr lang="en-US" altLang="zh-CN" b="0">
                <a:solidFill>
                  <a:srgbClr val="D4D4D4"/>
                </a:solidFill>
                <a:effectLst/>
              </a:rPr>
              <a:t>&lt;</a:t>
            </a:r>
            <a:r>
              <a:rPr lang="en-US" altLang="zh-CN" b="0">
                <a:solidFill>
                  <a:srgbClr val="FFFFFF"/>
                </a:solidFill>
                <a:effectLst/>
              </a:rPr>
              <a:t>QString</a:t>
            </a:r>
            <a:r>
              <a:rPr lang="en-US" altLang="zh-CN" b="0">
                <a:solidFill>
                  <a:srgbClr val="D4D4D4"/>
                </a:solidFill>
                <a:effectLst/>
              </a:rPr>
              <a:t>&gt;</a:t>
            </a:r>
            <a:r>
              <a:rPr lang="en-US" altLang="zh-CN" b="0">
                <a:solidFill>
                  <a:srgbClr val="FFFFFF"/>
                </a:solidFill>
                <a:effectLst/>
              </a:rPr>
              <a:t> list;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</a:rPr>
              <a:t>list</a:t>
            </a:r>
            <a:r>
              <a:rPr lang="en-US" altLang="zh-CN" b="0">
                <a:solidFill>
                  <a:srgbClr val="D4D4D4"/>
                </a:solidFill>
                <a:effectLst/>
              </a:rPr>
              <a:t>&lt;&lt;</a:t>
            </a:r>
            <a:r>
              <a:rPr lang="en-US" altLang="zh-CN" b="0">
                <a:solidFill>
                  <a:srgbClr val="CE9178"/>
                </a:solidFill>
                <a:effectLst/>
              </a:rPr>
              <a:t>"Monday"</a:t>
            </a:r>
            <a:r>
              <a:rPr lang="en-US" altLang="zh-CN" b="0">
                <a:solidFill>
                  <a:srgbClr val="D4D4D4"/>
                </a:solidFill>
                <a:effectLst/>
              </a:rPr>
              <a:t>&lt;&lt;</a:t>
            </a:r>
            <a:r>
              <a:rPr lang="en-US" altLang="zh-CN" b="0">
                <a:solidFill>
                  <a:srgbClr val="CE9178"/>
                </a:solidFill>
                <a:effectLst/>
              </a:rPr>
              <a:t>"Tuesday"</a:t>
            </a:r>
            <a:r>
              <a:rPr lang="en-US" altLang="zh-CN" b="0">
                <a:solidFill>
                  <a:srgbClr val="D4D4D4"/>
                </a:solidFill>
                <a:effectLst/>
              </a:rPr>
              <a:t>&lt;&lt;</a:t>
            </a:r>
            <a:r>
              <a:rPr lang="en-US" altLang="zh-CN" b="0">
                <a:solidFill>
                  <a:srgbClr val="CE9178"/>
                </a:solidFill>
                <a:effectLst/>
              </a:rPr>
              <a:t>"Wednesday"</a:t>
            </a:r>
            <a:r>
              <a:rPr lang="en-US" altLang="zh-CN" b="0">
                <a:solidFill>
                  <a:srgbClr val="D4D4D4"/>
                </a:solidFill>
                <a:effectLst/>
              </a:rPr>
              <a:t>&lt;&lt;</a:t>
            </a:r>
            <a:r>
              <a:rPr lang="en-US" altLang="zh-CN" b="0">
                <a:solidFill>
                  <a:srgbClr val="CE9178"/>
                </a:solidFill>
                <a:effectLst/>
              </a:rPr>
              <a:t>"Thursday"</a:t>
            </a:r>
            <a:r>
              <a:rPr lang="en-US" altLang="zh-CN" b="0">
                <a:solidFill>
                  <a:srgbClr val="FFFFFF"/>
                </a:solidFill>
                <a:effectLst/>
              </a:rPr>
              <a:t>;</a:t>
            </a:r>
          </a:p>
          <a:p>
            <a:r>
              <a:rPr lang="en-US" altLang="zh-CN" b="0">
                <a:solidFill>
                  <a:srgbClr val="9CDCFE"/>
                </a:solidFill>
                <a:effectLst/>
              </a:rPr>
              <a:t>list</a:t>
            </a:r>
            <a:r>
              <a:rPr lang="en-US" altLang="zh-CN" b="0">
                <a:solidFill>
                  <a:srgbClr val="FFFFFF"/>
                </a:solidFill>
                <a:effectLst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</a:rPr>
              <a:t>append</a:t>
            </a:r>
            <a:r>
              <a:rPr lang="en-US" altLang="zh-CN" b="0">
                <a:solidFill>
                  <a:srgbClr val="FFFFFF"/>
                </a:solidFill>
                <a:effectLst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</a:rPr>
              <a:t>"Friday"</a:t>
            </a:r>
            <a:r>
              <a:rPr lang="en-US" altLang="zh-CN" b="0">
                <a:solidFill>
                  <a:srgbClr val="FFFFFF"/>
                </a:solidFill>
                <a:effectLst/>
              </a:rPr>
              <a:t>);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</a:rPr>
              <a:t>QString str1</a:t>
            </a:r>
            <a:r>
              <a:rPr lang="en-US" altLang="zh-CN" b="0">
                <a:solidFill>
                  <a:srgbClr val="D4D4D4"/>
                </a:solidFill>
                <a:effectLst/>
              </a:rPr>
              <a:t>=</a:t>
            </a:r>
            <a:r>
              <a:rPr lang="en-US" altLang="zh-CN" b="0">
                <a:solidFill>
                  <a:srgbClr val="9CDCFE"/>
                </a:solidFill>
                <a:effectLst/>
              </a:rPr>
              <a:t>list</a:t>
            </a:r>
            <a:r>
              <a:rPr lang="en-US" altLang="zh-CN" b="0">
                <a:solidFill>
                  <a:srgbClr val="FFFFFF"/>
                </a:solidFill>
                <a:effectLst/>
              </a:rPr>
              <a:t>[</a:t>
            </a:r>
            <a:r>
              <a:rPr lang="en-US" altLang="zh-CN" b="0">
                <a:solidFill>
                  <a:srgbClr val="B5CEA8"/>
                </a:solidFill>
                <a:effectLst/>
              </a:rPr>
              <a:t>0</a:t>
            </a:r>
            <a:r>
              <a:rPr lang="en-US" altLang="zh-CN" b="0">
                <a:solidFill>
                  <a:srgbClr val="FFFFFF"/>
                </a:solidFill>
                <a:effectLst/>
              </a:rPr>
              <a:t>];        	</a:t>
            </a:r>
            <a:r>
              <a:rPr lang="en-US" altLang="zh-CN">
                <a:solidFill>
                  <a:srgbClr val="7CA668"/>
                </a:solidFill>
              </a:rPr>
              <a:t>//QList::const_reference QList::</a:t>
            </a:r>
            <a:r>
              <a:rPr lang="en-US" altLang="zh-CN">
                <a:solidFill>
                  <a:srgbClr val="7CA668"/>
                </a:solidFill>
                <a:highlight>
                  <a:srgbClr val="00FF00"/>
                </a:highlight>
              </a:rPr>
              <a:t>operator[]</a:t>
            </a:r>
            <a:r>
              <a:rPr lang="en-US" altLang="zh-CN">
                <a:solidFill>
                  <a:srgbClr val="7CA668"/>
                </a:solidFill>
              </a:rPr>
              <a:t>(qsizetype i) const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</a:rPr>
              <a:t>QString str2</a:t>
            </a:r>
            <a:r>
              <a:rPr lang="en-US" altLang="zh-CN" b="0">
                <a:solidFill>
                  <a:srgbClr val="D4D4D4"/>
                </a:solidFill>
                <a:effectLst/>
              </a:rPr>
              <a:t>=</a:t>
            </a:r>
            <a:r>
              <a:rPr lang="en-US" altLang="zh-CN" b="0">
                <a:solidFill>
                  <a:srgbClr val="9CDCFE"/>
                </a:solidFill>
                <a:effectLst/>
              </a:rPr>
              <a:t>list</a:t>
            </a:r>
            <a:r>
              <a:rPr lang="en-US" altLang="zh-CN" b="0">
                <a:solidFill>
                  <a:srgbClr val="FFFFFF"/>
                </a:solidFill>
                <a:effectLst/>
              </a:rPr>
              <a:t>.</a:t>
            </a:r>
            <a:r>
              <a:rPr lang="en-US" altLang="zh-CN" b="0">
                <a:solidFill>
                  <a:srgbClr val="9CDCFE"/>
                </a:solidFill>
                <a:effectLst/>
              </a:rPr>
              <a:t>at</a:t>
            </a:r>
            <a:r>
              <a:rPr lang="en-US" altLang="zh-CN">
                <a:solidFill>
                  <a:srgbClr val="FFFFFF"/>
                </a:solidFill>
              </a:rPr>
              <a:t>(1);  	</a:t>
            </a:r>
            <a:r>
              <a:rPr lang="en-US" altLang="zh-CN">
                <a:solidFill>
                  <a:srgbClr val="7CA668"/>
                </a:solidFill>
              </a:rPr>
              <a:t>//QList::const_reference QList::</a:t>
            </a:r>
            <a:r>
              <a:rPr lang="en-US" altLang="zh-CN">
                <a:solidFill>
                  <a:srgbClr val="7CA668"/>
                </a:solidFill>
                <a:highlight>
                  <a:srgbClr val="00FF00"/>
                </a:highlight>
              </a:rPr>
              <a:t>at</a:t>
            </a:r>
            <a:r>
              <a:rPr lang="en-US" altLang="zh-CN">
                <a:solidFill>
                  <a:srgbClr val="7CA668"/>
                </a:solidFill>
              </a:rPr>
              <a:t>(qsizetype i) const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28F6F852-015A-19BD-A17D-91247DDFD0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6711" y="6914319"/>
            <a:ext cx="3457575" cy="990600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681438A5-47DD-899D-DCBE-209042A9E5F9}"/>
              </a:ext>
            </a:extLst>
          </p:cNvPr>
          <p:cNvSpPr txBox="1"/>
          <p:nvPr/>
        </p:nvSpPr>
        <p:spPr>
          <a:xfrm>
            <a:off x="580392" y="10516034"/>
            <a:ext cx="91998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QMap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QString,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map;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"seven"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endParaRPr lang="en-US" altLang="zh-CN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"twelve"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num1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//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如果在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中没有指定键的项，这些函数返回一个默认构造的值。</a:t>
            </a:r>
            <a:endParaRPr lang="zh-CN" altLang="en-US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num2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"thirteen"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num3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"thirteen"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//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还有一个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value()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重载方法，如果指定的键不存在，则使用第二个参数作为默认值</a:t>
            </a:r>
            <a:endParaRPr lang="zh-CN" altLang="en-US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num4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"thirteen"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7BD934E1-DA3D-4FB3-AA37-089A71170023}"/>
              </a:ext>
            </a:extLst>
          </p:cNvPr>
          <p:cNvSpPr/>
          <p:nvPr/>
        </p:nvSpPr>
        <p:spPr>
          <a:xfrm>
            <a:off x="4145280" y="3244003"/>
            <a:ext cx="5634992" cy="4793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学习路径：</a:t>
            </a:r>
            <a:r>
              <a:rPr lang="zh-CN" altLang="en-US">
                <a:highlight>
                  <a:srgbClr val="008000"/>
                </a:highlight>
              </a:rPr>
              <a:t>数据结构与算法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en-US" altLang="zh-CN">
                <a:highlight>
                  <a:srgbClr val="008000"/>
                </a:highlight>
              </a:rPr>
              <a:t>C++</a:t>
            </a:r>
            <a:r>
              <a:rPr lang="zh-CN" altLang="en-US">
                <a:highlight>
                  <a:srgbClr val="008000"/>
                </a:highlight>
              </a:rPr>
              <a:t>标准库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en-US" altLang="zh-CN">
                <a:highlight>
                  <a:srgbClr val="008000"/>
                </a:highlight>
                <a:sym typeface="Wingdings" panose="05000000000000000000" pitchFamily="2" charset="2"/>
              </a:rPr>
              <a:t>Qt </a:t>
            </a:r>
            <a:r>
              <a:rPr lang="zh-CN" altLang="en-US">
                <a:highlight>
                  <a:srgbClr val="008000"/>
                </a:highlight>
                <a:sym typeface="Wingdings" panose="05000000000000000000" pitchFamily="2" charset="2"/>
              </a:rPr>
              <a:t>容器</a:t>
            </a:r>
            <a:endParaRPr lang="zh-CN" altLang="en-US"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3337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C6C1C28-97B9-66D2-23F2-01446D754CE9}"/>
              </a:ext>
            </a:extLst>
          </p:cNvPr>
          <p:cNvSpPr txBox="1"/>
          <p:nvPr/>
        </p:nvSpPr>
        <p:spPr>
          <a:xfrm>
            <a:off x="499111" y="561371"/>
            <a:ext cx="1830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highlight>
                  <a:srgbClr val="0000FF"/>
                </a:highlight>
              </a:rPr>
              <a:t>STL</a:t>
            </a:r>
            <a:r>
              <a:rPr lang="zh-CN" altLang="en-US" sz="2000" b="1">
                <a:solidFill>
                  <a:schemeClr val="bg1"/>
                </a:solidFill>
                <a:highlight>
                  <a:srgbClr val="0000FF"/>
                </a:highlight>
              </a:rPr>
              <a:t>风格迭代器</a:t>
            </a:r>
            <a:endParaRPr lang="zh-CN" altLang="en-US" sz="2000" b="1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64E24C-4663-D1B8-1C42-8DB3900F8908}"/>
              </a:ext>
            </a:extLst>
          </p:cNvPr>
          <p:cNvSpPr txBox="1"/>
          <p:nvPr/>
        </p:nvSpPr>
        <p:spPr>
          <a:xfrm>
            <a:off x="421640" y="1001373"/>
            <a:ext cx="9626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对于每个容器类，都有两种stl风格的迭代器类型:一种提供只读访问，另一种提供读写访问。应该尽可能使用只读迭代器，因为它们比读写迭代器更快。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24F8874-4CE4-A999-54B5-38569063F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69" y="1670011"/>
            <a:ext cx="9626600" cy="194675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C808589-1770-61CC-11DA-49CCDE8C8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320" y="4597425"/>
            <a:ext cx="4582795" cy="131290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47C639D-66AA-86D9-5C7D-CF8162A318FD}"/>
              </a:ext>
            </a:extLst>
          </p:cNvPr>
          <p:cNvSpPr txBox="1"/>
          <p:nvPr/>
        </p:nvSpPr>
        <p:spPr>
          <a:xfrm>
            <a:off x="421640" y="3694246"/>
            <a:ext cx="9626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STL迭代器的API以数组中的指针为模型。例如，++操作符使迭代器向前移动到下一项，而*操作符返回迭代器所指向的项。事实上，</a:t>
            </a:r>
            <a:r>
              <a:rPr lang="zh-CN" altLang="en-US">
                <a:solidFill>
                  <a:schemeClr val="bg1"/>
                </a:solidFill>
                <a:highlight>
                  <a:srgbClr val="008000"/>
                </a:highlight>
              </a:rPr>
              <a:t>对于将元素存储在相邻内存位置的QList和QStack来说，iterator类型只是T *的typedef类型，而const_iterator类型只是const T *的typedef类型。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B43CCC1-398A-7315-AC5C-C50A0DC10301}"/>
              </a:ext>
            </a:extLst>
          </p:cNvPr>
          <p:cNvSpPr txBox="1"/>
          <p:nvPr/>
        </p:nvSpPr>
        <p:spPr>
          <a:xfrm>
            <a:off x="421640" y="4673431"/>
            <a:ext cx="5313680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stl风格的迭代器直接指向元素。容器的begin()函数返回指向容器中第一个元素的迭代器。end()函数返指向容器尾后位置的迭代器。永远不要对</a:t>
            </a:r>
            <a:r>
              <a:rPr lang="en-US" altLang="zh-CN">
                <a:solidFill>
                  <a:schemeClr val="bg1"/>
                </a:solidFill>
              </a:rPr>
              <a:t>e</a:t>
            </a:r>
            <a:r>
              <a:rPr lang="zh-CN" altLang="en-US">
                <a:solidFill>
                  <a:schemeClr val="bg1"/>
                </a:solidFill>
              </a:rPr>
              <a:t>nd()解引用。begin()等于end()表示列表为空。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9FEEE19-5B56-489E-33F4-F5032ECA456E}"/>
              </a:ext>
            </a:extLst>
          </p:cNvPr>
          <p:cNvSpPr txBox="1"/>
          <p:nvPr/>
        </p:nvSpPr>
        <p:spPr>
          <a:xfrm>
            <a:off x="421640" y="6320008"/>
            <a:ext cx="785876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QList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QString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list;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list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"C"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"D"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QList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QString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&gt;::</a:t>
            </a:r>
            <a:r>
              <a:rPr lang="en-US" altLang="zh-CN" b="0">
                <a:solidFill>
                  <a:srgbClr val="FFFFFF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reverse_iterator 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(i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rbegin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 i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highlight>
                  <a:srgbClr val="008000"/>
                </a:highlight>
                <a:latin typeface="Consolas" panose="020B0609020204030204" pitchFamily="49" charset="0"/>
              </a:rPr>
              <a:t>rend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i)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9DA1D74-AB6F-A40A-DD5B-DCCBC8546F08}"/>
              </a:ext>
            </a:extLst>
          </p:cNvPr>
          <p:cNvSpPr txBox="1"/>
          <p:nvPr/>
        </p:nvSpPr>
        <p:spPr>
          <a:xfrm>
            <a:off x="499111" y="5933945"/>
            <a:ext cx="6916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stl风格的</a:t>
            </a:r>
            <a:r>
              <a:rPr lang="zh-CN" altLang="en-US">
                <a:solidFill>
                  <a:schemeClr val="bg1"/>
                </a:solidFill>
                <a:highlight>
                  <a:srgbClr val="008000"/>
                </a:highlight>
              </a:rPr>
              <a:t>反向迭代器</a:t>
            </a:r>
            <a:r>
              <a:rPr lang="zh-CN" altLang="en-US">
                <a:solidFill>
                  <a:schemeClr val="bg1"/>
                </a:solidFill>
              </a:rPr>
              <a:t>示例: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9F6BEE1-E447-EA8D-C5A1-A5486BABB8A8}"/>
              </a:ext>
            </a:extLst>
          </p:cNvPr>
          <p:cNvSpPr txBox="1"/>
          <p:nvPr/>
        </p:nvSpPr>
        <p:spPr>
          <a:xfrm>
            <a:off x="499110" y="7826905"/>
            <a:ext cx="78587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对于只读访问，可以使用const_iterator、constBegin()和constEnd()。例如: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BAA2C73-358E-E649-03CA-BB7A30C23ECB}"/>
              </a:ext>
            </a:extLst>
          </p:cNvPr>
          <p:cNvSpPr txBox="1"/>
          <p:nvPr/>
        </p:nvSpPr>
        <p:spPr>
          <a:xfrm>
            <a:off x="482916" y="8209058"/>
            <a:ext cx="8579803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QList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QString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&gt;::const_iterator i;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(i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constBegin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 i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constEnd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i)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qDebug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i;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5B1DBC3-E21A-968A-3DAB-F0FC3D8F5441}"/>
              </a:ext>
            </a:extLst>
          </p:cNvPr>
          <p:cNvSpPr txBox="1"/>
          <p:nvPr/>
        </p:nvSpPr>
        <p:spPr>
          <a:xfrm>
            <a:off x="482916" y="9142838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关联容器迭代器的用法也类似：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601D626-6F5C-C63E-0CAA-8EE1EE695BCE}"/>
              </a:ext>
            </a:extLst>
          </p:cNvPr>
          <p:cNvSpPr txBox="1"/>
          <p:nvPr/>
        </p:nvSpPr>
        <p:spPr>
          <a:xfrm>
            <a:off x="441467" y="9500774"/>
            <a:ext cx="7518400" cy="147732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QMap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map;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...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QMap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&gt;::const_iterator i;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(i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constBegin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 i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constEnd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i)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qDebug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22C62E9-DDB3-04AA-0100-94C2E1358AE6}"/>
              </a:ext>
            </a:extLst>
          </p:cNvPr>
          <p:cNvSpPr txBox="1"/>
          <p:nvPr/>
        </p:nvSpPr>
        <p:spPr>
          <a:xfrm>
            <a:off x="161260" y="11246386"/>
            <a:ext cx="40970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由于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隐式共享</a:t>
            </a:r>
            <a:r>
              <a:rPr lang="zh-CN" altLang="en-US">
                <a:solidFill>
                  <a:schemeClr val="bg1"/>
                </a:solidFill>
              </a:rPr>
              <a:t>，函数返回一个容器的开销非常小。Qt API包含了许多函数，可以为每个值返回一个QList或QStringList(例如，QSplitter::sizes())。如果想使用STL迭代器迭代它们，应该始终获取容器的副本并迭代该副本。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7AE3897B-4DB4-5174-C5EA-3A3428DD95B1}"/>
              </a:ext>
            </a:extLst>
          </p:cNvPr>
          <p:cNvSpPr txBox="1"/>
          <p:nvPr/>
        </p:nvSpPr>
        <p:spPr>
          <a:xfrm>
            <a:off x="4351020" y="11067852"/>
            <a:ext cx="6112858" cy="31393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// RIGHT</a:t>
            </a:r>
            <a:endParaRPr lang="en-US" altLang="zh-CN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QList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sizes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splitter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sizes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QList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&gt;::const_iterator i;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(i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sizes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 i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sizes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i)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...</a:t>
            </a:r>
          </a:p>
          <a:p>
            <a:b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// WRONG</a:t>
            </a:r>
            <a:endParaRPr lang="en-US" altLang="zh-CN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QList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&gt;::const_iterator i;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(i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splitter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sizes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i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splitter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sizes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i)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...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550A721-D2DA-B589-087E-FE572DDA9C44}"/>
              </a:ext>
            </a:extLst>
          </p:cNvPr>
          <p:cNvSpPr/>
          <p:nvPr/>
        </p:nvSpPr>
        <p:spPr>
          <a:xfrm>
            <a:off x="304800" y="13116560"/>
            <a:ext cx="3810000" cy="72228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</a:rPr>
              <a:t>只传递指向数据的指针，只有当函数写入数据时，数据才会被复制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6288973-14B5-EA63-B63F-78F47A9CA336}"/>
              </a:ext>
            </a:extLst>
          </p:cNvPr>
          <p:cNvGrpSpPr/>
          <p:nvPr/>
        </p:nvGrpSpPr>
        <p:grpSpPr>
          <a:xfrm>
            <a:off x="882240" y="2426040"/>
            <a:ext cx="2662200" cy="118800"/>
            <a:chOff x="882240" y="2426040"/>
            <a:chExt cx="2662200" cy="11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88D0FFEA-FC23-796F-E536-D525913A1463}"/>
                    </a:ext>
                  </a:extLst>
                </p14:cNvPr>
                <p14:cNvContentPartPr/>
                <p14:nvPr/>
              </p14:nvContentPartPr>
              <p14:xfrm>
                <a:off x="882240" y="2491200"/>
                <a:ext cx="608040" cy="5364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88D0FFEA-FC23-796F-E536-D525913A146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73240" y="2482560"/>
                  <a:ext cx="6256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6D66B76F-3904-BD65-ADA0-7AC94FBE45A3}"/>
                    </a:ext>
                  </a:extLst>
                </p14:cNvPr>
                <p14:cNvContentPartPr/>
                <p14:nvPr/>
              </p14:nvContentPartPr>
              <p14:xfrm>
                <a:off x="1822560" y="2426040"/>
                <a:ext cx="794520" cy="7200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6D66B76F-3904-BD65-ADA0-7AC94FBE45A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13920" y="2417400"/>
                  <a:ext cx="8121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4" name="墨迹 53">
                  <a:extLst>
                    <a:ext uri="{FF2B5EF4-FFF2-40B4-BE49-F238E27FC236}">
                      <a16:creationId xmlns:a16="http://schemas.microsoft.com/office/drawing/2014/main" id="{632E5696-6A3A-8B0C-0A35-9C474D1DC0A5}"/>
                    </a:ext>
                  </a:extLst>
                </p14:cNvPr>
                <p14:cNvContentPartPr/>
                <p14:nvPr/>
              </p14:nvContentPartPr>
              <p14:xfrm>
                <a:off x="2994360" y="2437920"/>
                <a:ext cx="550080" cy="22680"/>
              </p14:xfrm>
            </p:contentPart>
          </mc:Choice>
          <mc:Fallback xmlns="">
            <p:pic>
              <p:nvPicPr>
                <p:cNvPr id="54" name="墨迹 53">
                  <a:extLst>
                    <a:ext uri="{FF2B5EF4-FFF2-40B4-BE49-F238E27FC236}">
                      <a16:creationId xmlns:a16="http://schemas.microsoft.com/office/drawing/2014/main" id="{632E5696-6A3A-8B0C-0A35-9C474D1DC0A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985360" y="2428920"/>
                  <a:ext cx="567720" cy="4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92B0EB5D-39DB-2130-342E-2A7ABC9C0170}"/>
                  </a:ext>
                </a:extLst>
              </p14:cNvPr>
              <p14:cNvContentPartPr/>
              <p14:nvPr/>
            </p14:nvContentPartPr>
            <p14:xfrm>
              <a:off x="988440" y="2901960"/>
              <a:ext cx="479880" cy="46800"/>
            </p14:xfrm>
          </p:contentPart>
        </mc:Choice>
        <mc:Fallback xmlns=""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92B0EB5D-39DB-2130-342E-2A7ABC9C017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9800" y="2893320"/>
                <a:ext cx="49752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7206B527-048D-BDC3-AB29-4DCD730DF1D3}"/>
                  </a:ext>
                </a:extLst>
              </p14:cNvPr>
              <p14:cNvContentPartPr/>
              <p14:nvPr/>
            </p14:nvContentPartPr>
            <p14:xfrm>
              <a:off x="876120" y="3247920"/>
              <a:ext cx="536400" cy="3600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7206B527-048D-BDC3-AB29-4DCD730DF1D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7120" y="3239280"/>
                <a:ext cx="5540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2BC9600E-DC57-7DFA-740F-2021C3B86E77}"/>
                  </a:ext>
                </a:extLst>
              </p14:cNvPr>
              <p14:cNvContentPartPr/>
              <p14:nvPr/>
            </p14:nvContentPartPr>
            <p14:xfrm>
              <a:off x="2240160" y="3246120"/>
              <a:ext cx="491040" cy="2844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2BC9600E-DC57-7DFA-740F-2021C3B86E7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31160" y="3237120"/>
                <a:ext cx="5086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185CCB15-0B4F-21B1-42B0-63C8687577E4}"/>
                  </a:ext>
                </a:extLst>
              </p14:cNvPr>
              <p14:cNvContentPartPr/>
              <p14:nvPr/>
            </p14:nvContentPartPr>
            <p14:xfrm>
              <a:off x="2735160" y="3581280"/>
              <a:ext cx="531000" cy="28440"/>
            </p14:xfrm>
          </p:contentPart>
        </mc:Choice>
        <mc:Fallback xmlns=""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185CCB15-0B4F-21B1-42B0-63C8687577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726160" y="3572280"/>
                <a:ext cx="548640" cy="4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9070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0C6C1C28-97B9-66D2-23F2-01446D754CE9}"/>
              </a:ext>
            </a:extLst>
          </p:cNvPr>
          <p:cNvSpPr txBox="1"/>
          <p:nvPr/>
        </p:nvSpPr>
        <p:spPr>
          <a:xfrm>
            <a:off x="499111" y="637317"/>
            <a:ext cx="41344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>
                <a:solidFill>
                  <a:srgbClr val="DCDCAA"/>
                </a:solidFill>
                <a:effectLst/>
                <a:highlight>
                  <a:srgbClr val="0000FF"/>
                </a:highlight>
                <a:latin typeface="Consolas" panose="020B0609020204030204" pitchFamily="49" charset="0"/>
              </a:rPr>
              <a:t>foreach</a:t>
            </a:r>
            <a:r>
              <a:rPr lang="en-US" altLang="zh-CN" sz="2000" b="0">
                <a:solidFill>
                  <a:srgbClr val="FFFFFF"/>
                </a:solidFill>
                <a:effectLst/>
                <a:highlight>
                  <a:srgbClr val="0000FF"/>
                </a:highlight>
                <a:latin typeface="Consolas" panose="020B0609020204030204" pitchFamily="49" charset="0"/>
              </a:rPr>
              <a:t>(variable, container)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B15D43-270F-2530-20F4-84AF7B0C4AB5}"/>
              </a:ext>
            </a:extLst>
          </p:cNvPr>
          <p:cNvSpPr txBox="1"/>
          <p:nvPr/>
        </p:nvSpPr>
        <p:spPr>
          <a:xfrm>
            <a:off x="4633576" y="654902"/>
            <a:ext cx="5737244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/>
              <a:t>从Qt 5.7开始，不鼓励使用此宏。它将在未来的Qt版本中被删除。请根据需要使用</a:t>
            </a:r>
            <a:r>
              <a:rPr lang="en-US" altLang="zh-CN"/>
              <a:t>C</a:t>
            </a:r>
            <a:r>
              <a:rPr lang="zh-CN" altLang="en-US"/>
              <a:t>++ 11 的 range-for。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0274D6-5010-890C-AD20-1BBB2580C53C}"/>
              </a:ext>
            </a:extLst>
          </p:cNvPr>
          <p:cNvSpPr txBox="1"/>
          <p:nvPr/>
        </p:nvSpPr>
        <p:spPr>
          <a:xfrm>
            <a:off x="677882" y="1686749"/>
            <a:ext cx="3683616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QList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QString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values;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...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QString str;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(str, values)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qDebug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str;</a:t>
            </a:r>
          </a:p>
          <a:p>
            <a:endParaRPr lang="en-US" altLang="zh-CN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8043C6-C3EB-9F04-932A-0616E1A09360}"/>
              </a:ext>
            </a:extLst>
          </p:cNvPr>
          <p:cNvSpPr txBox="1"/>
          <p:nvPr/>
        </p:nvSpPr>
        <p:spPr>
          <a:xfrm>
            <a:off x="399542" y="994003"/>
            <a:ext cx="43810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和其他c++循环一样，遍历循环的主体可以使用大括号，还可以使用break离开循环: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F6006B2-1ACC-AB42-2C9C-F9555CE60231}"/>
              </a:ext>
            </a:extLst>
          </p:cNvPr>
          <p:cNvSpPr txBox="1"/>
          <p:nvPr/>
        </p:nvSpPr>
        <p:spPr>
          <a:xfrm>
            <a:off x="4780627" y="1473094"/>
            <a:ext cx="5439250" cy="203132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QList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QString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values;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...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QString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str, values) {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isEmpty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qDebug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str;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EE4A4E5-B273-A2E5-8A27-895910FFD90D}"/>
              </a:ext>
            </a:extLst>
          </p:cNvPr>
          <p:cNvSpPr txBox="1"/>
          <p:nvPr/>
        </p:nvSpPr>
        <p:spPr>
          <a:xfrm>
            <a:off x="258753" y="3504419"/>
            <a:ext cx="10008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使用QMap和QHash, foreach会自动访问(键，值)对的值，所以不要在容器上调用values()(它会生成一个不必要的副本)。如果想同时遍历键和值，可以使用迭代器(速度更快)，也可以同时获取键和值: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9382BD5-DA41-93E2-234E-D8DDA6DB0606}"/>
              </a:ext>
            </a:extLst>
          </p:cNvPr>
          <p:cNvSpPr txBox="1"/>
          <p:nvPr/>
        </p:nvSpPr>
        <p:spPr>
          <a:xfrm>
            <a:off x="648345" y="4150750"/>
            <a:ext cx="9298912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QMap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QString,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map;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...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QString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str,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qDebug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str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(str);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4928513-EEB1-B4C2-03E2-49448792E312}"/>
              </a:ext>
            </a:extLst>
          </p:cNvPr>
          <p:cNvSpPr txBox="1"/>
          <p:nvPr/>
        </p:nvSpPr>
        <p:spPr>
          <a:xfrm>
            <a:off x="6139466" y="4280828"/>
            <a:ext cx="3807791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CN"/>
              <a:t>foreach</a:t>
            </a:r>
            <a:r>
              <a:rPr lang="zh-CN" altLang="en-US"/>
              <a:t>遍历容器时会创建容器的副本，所以无法修改容器的数据。</a:t>
            </a:r>
          </a:p>
        </p:txBody>
      </p:sp>
    </p:spTree>
    <p:extLst>
      <p:ext uri="{BB962C8B-B14F-4D97-AF65-F5344CB8AC3E}">
        <p14:creationId xmlns:p14="http://schemas.microsoft.com/office/powerpoint/2010/main" val="98304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E6F78C37-358A-4075-98A6-77ED4EE41CFC}"/>
                  </a:ext>
                </a:extLst>
              </p14:cNvPr>
              <p14:cNvContentPartPr/>
              <p14:nvPr/>
            </p14:nvContentPartPr>
            <p14:xfrm>
              <a:off x="-190740" y="495000"/>
              <a:ext cx="360" cy="36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E6F78C37-358A-4075-98A6-77ED4EE41C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99380" y="4863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625CB03A-D75B-3515-E8C1-B2E7AB513EA1}"/>
              </a:ext>
            </a:extLst>
          </p:cNvPr>
          <p:cNvSpPr txBox="1"/>
          <p:nvPr/>
        </p:nvSpPr>
        <p:spPr>
          <a:xfrm>
            <a:off x="478791" y="589351"/>
            <a:ext cx="2635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highlight>
                  <a:srgbClr val="0000FF"/>
                </a:highlight>
              </a:rPr>
              <a:t>3.5 </a:t>
            </a:r>
            <a:r>
              <a:rPr lang="zh-CN" altLang="en-US" sz="2000" b="1">
                <a:solidFill>
                  <a:schemeClr val="bg1"/>
                </a:solidFill>
                <a:highlight>
                  <a:srgbClr val="0000FF"/>
                </a:highlight>
              </a:rPr>
              <a:t>其他常用的基础类</a:t>
            </a:r>
            <a:endParaRPr lang="zh-CN" altLang="en-US" sz="2000" b="1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16DF8C4-8DEE-5317-7524-89CCC866905F}"/>
              </a:ext>
            </a:extLst>
          </p:cNvPr>
          <p:cNvSpPr txBox="1"/>
          <p:nvPr/>
        </p:nvSpPr>
        <p:spPr>
          <a:xfrm>
            <a:off x="478791" y="965433"/>
            <a:ext cx="5433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>
                <a:solidFill>
                  <a:srgbClr val="FFC000"/>
                </a:solidFill>
              </a:rPr>
              <a:t>QVariant类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81BED4-8114-0D92-7643-A25A0EDF7F00}"/>
              </a:ext>
            </a:extLst>
          </p:cNvPr>
          <p:cNvSpPr txBox="1"/>
          <p:nvPr/>
        </p:nvSpPr>
        <p:spPr>
          <a:xfrm>
            <a:off x="478791" y="1350154"/>
            <a:ext cx="4235449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类似于Qt常见数据类型的union（类型不确定，某时刻只能为一种类型）。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491DA3-E42B-AB50-B0DE-0120028E1213}"/>
              </a:ext>
            </a:extLst>
          </p:cNvPr>
          <p:cNvSpPr txBox="1"/>
          <p:nvPr/>
        </p:nvSpPr>
        <p:spPr>
          <a:xfrm>
            <a:off x="4899359" y="789406"/>
            <a:ext cx="5430520" cy="120032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/>
              <a:t>C</a:t>
            </a:r>
            <a:r>
              <a:rPr lang="zh-CN" altLang="en-US"/>
              <a:t>++的</a:t>
            </a:r>
            <a:r>
              <a:rPr lang="en-US" altLang="zh-CN"/>
              <a:t>union</a:t>
            </a:r>
            <a:r>
              <a:rPr lang="zh-CN" altLang="en-US"/>
              <a:t>不支持具有非默认构造函数或析构函数的类型，所以大多数有趣的Qt类不能在</a:t>
            </a:r>
            <a:r>
              <a:rPr lang="en-US" altLang="zh-CN"/>
              <a:t>union</a:t>
            </a:r>
            <a:r>
              <a:rPr lang="zh-CN" altLang="en-US"/>
              <a:t>中使用。如果没有QVariant，这对于QObject::property()和数据库相关等来说将是一个问题。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D340BA-2979-F6B9-AE4F-B9B4F97A867D}"/>
              </a:ext>
            </a:extLst>
          </p:cNvPr>
          <p:cNvSpPr txBox="1"/>
          <p:nvPr/>
        </p:nvSpPr>
        <p:spPr>
          <a:xfrm>
            <a:off x="3770630" y="2210040"/>
            <a:ext cx="647065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QVariant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QObject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endParaRPr lang="en-US" altLang="zh-CN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3C83395-0272-4549-31B3-C9F378A247E5}"/>
              </a:ext>
            </a:extLst>
          </p:cNvPr>
          <p:cNvSpPr txBox="1"/>
          <p:nvPr/>
        </p:nvSpPr>
        <p:spPr>
          <a:xfrm>
            <a:off x="599440" y="2179262"/>
            <a:ext cx="3277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QObject::property()</a:t>
            </a:r>
            <a:r>
              <a:rPr lang="zh-CN" altLang="en-US" sz="2000">
                <a:solidFill>
                  <a:schemeClr val="bg1"/>
                </a:solidFill>
              </a:rPr>
              <a:t>的原型：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CC0543B-4D67-831B-9AD4-D36DEB10ED4C}"/>
              </a:ext>
            </a:extLst>
          </p:cNvPr>
          <p:cNvSpPr txBox="1"/>
          <p:nvPr/>
        </p:nvSpPr>
        <p:spPr>
          <a:xfrm>
            <a:off x="786618" y="2647677"/>
            <a:ext cx="905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各种属性的数据类型不同，需要使用</a:t>
            </a:r>
            <a:r>
              <a:rPr lang="en-US" altLang="zh-CN" sz="2000">
                <a:solidFill>
                  <a:schemeClr val="bg1"/>
                </a:solidFill>
              </a:rPr>
              <a:t>QVariant</a:t>
            </a:r>
            <a:r>
              <a:rPr lang="zh-CN" altLang="en-US" sz="2000">
                <a:solidFill>
                  <a:schemeClr val="bg1"/>
                </a:solidFill>
              </a:rPr>
              <a:t>类表示可以存储任何类型的数据。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6314A15-597B-159C-79E4-E9B91089AE72}"/>
              </a:ext>
            </a:extLst>
          </p:cNvPr>
          <p:cNvSpPr txBox="1"/>
          <p:nvPr/>
        </p:nvSpPr>
        <p:spPr>
          <a:xfrm>
            <a:off x="529289" y="3217692"/>
            <a:ext cx="977138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/>
              <a:t>名为toT()的方法(例如toInt()、toString())是const。用于转换为具体的类型。toT()会进行复制和转换，而不会改变对象本身。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1ECDD2C-BF90-5C01-27E7-DE48B04EA526}"/>
              </a:ext>
            </a:extLst>
          </p:cNvPr>
          <p:cNvSpPr txBox="1"/>
          <p:nvPr/>
        </p:nvSpPr>
        <p:spPr>
          <a:xfrm>
            <a:off x="926952" y="3937818"/>
            <a:ext cx="8911568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QVariant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173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QString str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    //str="173"</a:t>
            </a:r>
            <a:endParaRPr lang="en-US" altLang="zh-CN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val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      //val=173</a:t>
            </a:r>
          </a:p>
          <a:p>
            <a:endParaRPr lang="en-US" altLang="zh-CN">
              <a:solidFill>
                <a:srgbClr val="7CA668"/>
              </a:solidFill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QStringList strList;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strList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"one"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setValue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(strList);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                 //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给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赋值一个字符串列表</a:t>
            </a:r>
            <a:endParaRPr lang="zh-CN" altLang="en-US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QStringList value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toStringList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  //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转换为字符串列表</a:t>
            </a:r>
            <a:endParaRPr lang="zh-CN" altLang="en-US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FB1B43-A63A-5EC7-EB5B-93A4D07CBF69}"/>
              </a:ext>
            </a:extLst>
          </p:cNvPr>
          <p:cNvSpPr txBox="1"/>
          <p:nvPr/>
        </p:nvSpPr>
        <p:spPr>
          <a:xfrm>
            <a:off x="844709" y="7590347"/>
            <a:ext cx="8898255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QFont font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       //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窗口的字体</a:t>
            </a:r>
            <a:endParaRPr lang="zh-CN" altLang="en-US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QVariant var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font;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             //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赋值给一个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QVariant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变量</a:t>
            </a:r>
            <a:endParaRPr lang="zh-CN" altLang="en-US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QFont font2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QFont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转换为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QFont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类型</a:t>
            </a:r>
            <a:endParaRPr lang="zh-CN" altLang="en-US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C7FC05-E2C9-B46C-AD09-19BA78DB922B}"/>
              </a:ext>
            </a:extLst>
          </p:cNvPr>
          <p:cNvSpPr txBox="1"/>
          <p:nvPr/>
        </p:nvSpPr>
        <p:spPr>
          <a:xfrm>
            <a:off x="529289" y="6551906"/>
            <a:ext cx="9511190" cy="92333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由于QVariant是Qt核心模块的一部分，不能提供到Qt GUI中定义的数据类型的转换函数，因此对于</a:t>
            </a:r>
            <a:r>
              <a:rPr lang="en-US" altLang="zh-CN"/>
              <a:t>Qt GUI</a:t>
            </a:r>
            <a:r>
              <a:rPr lang="zh-CN" altLang="en-US"/>
              <a:t>模块中的一些类，</a:t>
            </a:r>
            <a:r>
              <a:rPr lang="en-US" altLang="zh-CN"/>
              <a:t>QVariant</a:t>
            </a:r>
            <a:r>
              <a:rPr lang="zh-CN" altLang="en-US"/>
              <a:t>没有相应的</a:t>
            </a:r>
            <a:r>
              <a:rPr lang="en-US" altLang="zh-CN"/>
              <a:t>toT</a:t>
            </a:r>
            <a:r>
              <a:rPr lang="zh-CN" altLang="en-US"/>
              <a:t>函数，需要通过</a:t>
            </a:r>
            <a:r>
              <a:rPr lang="en-US" altLang="zh-CN"/>
              <a:t>QVariant::value()</a:t>
            </a:r>
            <a:r>
              <a:rPr lang="zh-CN" altLang="en-US"/>
              <a:t>函数来得到指定类型的值：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031D2DD-A4E6-0B54-7477-8000C132E7F5}"/>
              </a:ext>
            </a:extLst>
          </p:cNvPr>
          <p:cNvSpPr txBox="1"/>
          <p:nvPr/>
        </p:nvSpPr>
        <p:spPr>
          <a:xfrm>
            <a:off x="478791" y="8749359"/>
            <a:ext cx="5433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FFC000"/>
                </a:solidFill>
              </a:rPr>
              <a:t>QFlags</a:t>
            </a:r>
            <a:r>
              <a:rPr lang="zh-CN" altLang="en-US" b="1">
                <a:solidFill>
                  <a:srgbClr val="FFC000"/>
                </a:solidFill>
              </a:rPr>
              <a:t>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102E46F-EB28-E590-827A-BE2350DDD821}"/>
              </a:ext>
            </a:extLst>
          </p:cNvPr>
          <p:cNvSpPr txBox="1"/>
          <p:nvPr/>
        </p:nvSpPr>
        <p:spPr>
          <a:xfrm>
            <a:off x="493475" y="9154330"/>
            <a:ext cx="934504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/>
              <a:t>QFlags&lt;Enum&gt;类是模板类，Enum是枚举类型。QFlags在Qt中用于存储枚举值的或运算组合。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7B751FA-26E8-8952-D27A-C7C56EFC9D87}"/>
              </a:ext>
            </a:extLst>
          </p:cNvPr>
          <p:cNvSpPr txBox="1"/>
          <p:nvPr/>
        </p:nvSpPr>
        <p:spPr>
          <a:xfrm>
            <a:off x="478791" y="9629010"/>
            <a:ext cx="95616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Qt使用QFlags提供类型安全（与</a:t>
            </a:r>
            <a:r>
              <a:rPr lang="en-US" altLang="zh-CN">
                <a:solidFill>
                  <a:schemeClr val="bg1"/>
                </a:solidFill>
              </a:rPr>
              <a:t>C++</a:t>
            </a:r>
            <a:r>
              <a:rPr lang="zh-CN" altLang="en-US">
                <a:solidFill>
                  <a:schemeClr val="bg1"/>
                </a:solidFill>
              </a:rPr>
              <a:t>用</a:t>
            </a:r>
            <a:r>
              <a:rPr lang="en-US" altLang="zh-CN">
                <a:solidFill>
                  <a:schemeClr val="bg1"/>
                </a:solidFill>
              </a:rPr>
              <a:t>int</a:t>
            </a:r>
            <a:r>
              <a:rPr lang="zh-CN" altLang="en-US">
                <a:solidFill>
                  <a:schemeClr val="bg1"/>
                </a:solidFill>
              </a:rPr>
              <a:t>或</a:t>
            </a:r>
            <a:r>
              <a:rPr lang="en-US" altLang="zh-CN">
                <a:solidFill>
                  <a:schemeClr val="bg1"/>
                </a:solidFill>
              </a:rPr>
              <a:t>uint</a:t>
            </a:r>
            <a:r>
              <a:rPr lang="zh-CN" altLang="en-US">
                <a:solidFill>
                  <a:schemeClr val="bg1"/>
                </a:solidFill>
              </a:rPr>
              <a:t>相比）。例如，Qt::Alignment类型只是QFlags&lt;Qt::AlignmentFlag&gt;的typedef类型。QLabel::setAlignment()接受一个Qt::Alignment参数，这意味着Qt::AlignmentFlag值或{}的任何组合都是合法的: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838315A-F08E-33D9-DE33-F67446A788C6}"/>
              </a:ext>
            </a:extLst>
          </p:cNvPr>
          <p:cNvSpPr txBox="1"/>
          <p:nvPr/>
        </p:nvSpPr>
        <p:spPr>
          <a:xfrm>
            <a:off x="786618" y="10626134"/>
            <a:ext cx="815848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setAlignment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::AlignLeft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::AlignTop);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setAlignment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({ });</a:t>
            </a:r>
          </a:p>
        </p:txBody>
      </p:sp>
      <p:sp>
        <p:nvSpPr>
          <p:cNvPr id="414" name="文本框 413">
            <a:extLst>
              <a:ext uri="{FF2B5EF4-FFF2-40B4-BE49-F238E27FC236}">
                <a16:creationId xmlns:a16="http://schemas.microsoft.com/office/drawing/2014/main" id="{B5DAB4B5-4BE1-7EED-677E-73C91E36C47C}"/>
              </a:ext>
            </a:extLst>
          </p:cNvPr>
          <p:cNvSpPr txBox="1"/>
          <p:nvPr/>
        </p:nvSpPr>
        <p:spPr>
          <a:xfrm>
            <a:off x="5912437" y="11354270"/>
            <a:ext cx="3914775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::AlignmentFlag 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flags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::Alignment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61" name="墨迹 660">
                <a:extLst>
                  <a:ext uri="{FF2B5EF4-FFF2-40B4-BE49-F238E27FC236}">
                    <a16:creationId xmlns:a16="http://schemas.microsoft.com/office/drawing/2014/main" id="{91993841-817F-B371-5E07-B848E6CF453D}"/>
                  </a:ext>
                </a:extLst>
              </p14:cNvPr>
              <p14:cNvContentPartPr/>
              <p14:nvPr/>
            </p14:nvContentPartPr>
            <p14:xfrm>
              <a:off x="8284200" y="10050480"/>
              <a:ext cx="21600" cy="360"/>
            </p14:xfrm>
          </p:contentPart>
        </mc:Choice>
        <mc:Fallback>
          <p:pic>
            <p:nvPicPr>
              <p:cNvPr id="661" name="墨迹 660">
                <a:extLst>
                  <a:ext uri="{FF2B5EF4-FFF2-40B4-BE49-F238E27FC236}">
                    <a16:creationId xmlns:a16="http://schemas.microsoft.com/office/drawing/2014/main" id="{91993841-817F-B371-5E07-B848E6CF45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75560" y="10041480"/>
                <a:ext cx="3924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9343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A6E55EE-F3E0-04E2-E330-BDA706B3FE72}"/>
              </a:ext>
            </a:extLst>
          </p:cNvPr>
          <p:cNvSpPr txBox="1"/>
          <p:nvPr/>
        </p:nvSpPr>
        <p:spPr>
          <a:xfrm>
            <a:off x="904399" y="820042"/>
            <a:ext cx="859520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如果想在</a:t>
            </a:r>
            <a:r>
              <a:rPr lang="en-US" altLang="zh-CN">
                <a:solidFill>
                  <a:schemeClr val="bg1"/>
                </a:solidFill>
              </a:rPr>
              <a:t>QFlags</a:t>
            </a:r>
            <a:r>
              <a:rPr lang="zh-CN" altLang="en-US">
                <a:solidFill>
                  <a:schemeClr val="bg1"/>
                </a:solidFill>
              </a:rPr>
              <a:t>中使用自定义类型的枚举类型，可以使用</a:t>
            </a:r>
            <a:r>
              <a:rPr lang="en-US" altLang="zh-CN">
                <a:solidFill>
                  <a:schemeClr val="bg1"/>
                </a:solidFill>
              </a:rPr>
              <a:t>Q_DECLARE_FLAGS()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>
                <a:solidFill>
                  <a:schemeClr val="bg1"/>
                </a:solidFill>
              </a:rPr>
              <a:t>Q_DECLARE_OPERATORS_FOR_FLAGS()</a:t>
            </a:r>
            <a:r>
              <a:rPr lang="zh-CN" altLang="en-US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CB79ED-41B1-BF86-EC2E-98D69535D147}"/>
              </a:ext>
            </a:extLst>
          </p:cNvPr>
          <p:cNvSpPr txBox="1"/>
          <p:nvPr/>
        </p:nvSpPr>
        <p:spPr>
          <a:xfrm>
            <a:off x="726439" y="1637943"/>
            <a:ext cx="8595201" cy="39703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endParaRPr lang="en-US" altLang="zh-CN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altLang="zh-CN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NoOptions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0x0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ShowTabs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0x1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ShowAll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0x2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SqueezeBlank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0x4</a:t>
            </a:r>
            <a:endParaRPr lang="en-US" altLang="zh-CN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};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Q_DECLARE_FLAGS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...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b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Q_DECLARE_OPERATORS_FOR_FLAGS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528A10-30A2-4523-28E6-0F20B4EDC121}"/>
              </a:ext>
            </a:extLst>
          </p:cNvPr>
          <p:cNvSpPr txBox="1"/>
          <p:nvPr/>
        </p:nvSpPr>
        <p:spPr>
          <a:xfrm>
            <a:off x="5953760" y="3725595"/>
            <a:ext cx="363728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/>
              <a:t>然后可以使用MyClass::Options类型来存储MyClass::Option值的组合。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9C182B-405D-B1E7-A987-45B717B0E482}"/>
              </a:ext>
            </a:extLst>
          </p:cNvPr>
          <p:cNvSpPr txBox="1"/>
          <p:nvPr/>
        </p:nvSpPr>
        <p:spPr>
          <a:xfrm>
            <a:off x="659368" y="5661651"/>
            <a:ext cx="54336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>
                <a:solidFill>
                  <a:srgbClr val="FFC000"/>
                </a:solidFill>
              </a:rPr>
              <a:t>QRandomGenerator</a:t>
            </a:r>
            <a:r>
              <a:rPr lang="zh-CN" altLang="en-US" b="1">
                <a:solidFill>
                  <a:srgbClr val="FFC000"/>
                </a:solidFill>
              </a:rPr>
              <a:t>类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F368331-D91B-D869-4D8E-2DACEA84CBC1}"/>
              </a:ext>
            </a:extLst>
          </p:cNvPr>
          <p:cNvSpPr txBox="1"/>
          <p:nvPr/>
        </p:nvSpPr>
        <p:spPr>
          <a:xfrm>
            <a:off x="659368" y="6030983"/>
            <a:ext cx="9306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QRandomGenerator是高质量的随机数生成器。与</a:t>
            </a:r>
            <a:r>
              <a:rPr lang="en-US" altLang="zh-CN">
                <a:solidFill>
                  <a:schemeClr val="bg1"/>
                </a:solidFill>
              </a:rPr>
              <a:t>C</a:t>
            </a:r>
            <a:r>
              <a:rPr lang="zh-CN" altLang="en-US">
                <a:solidFill>
                  <a:schemeClr val="bg1"/>
                </a:solidFill>
              </a:rPr>
              <a:t>++随机引擎一样，QRandomGenerator可以通过构造函数填充用户提供的种子值，如果种子值确定，那么这个类生成的数字序列是确定的。也就是说，给定相同的种子值，QRandomGenerator将生成相同的数字序列。但是给不同的种子，结果应该会有明显的区别，函数原型如下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4CBD22-4A3D-BC57-2B7B-D8F961778934}"/>
              </a:ext>
            </a:extLst>
          </p:cNvPr>
          <p:cNvSpPr txBox="1"/>
          <p:nvPr/>
        </p:nvSpPr>
        <p:spPr>
          <a:xfrm>
            <a:off x="1231979" y="7200106"/>
            <a:ext cx="7940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QRandomGenerator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QRandomGenerator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(quint32 seedValue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5A35D93-1FAB-327B-D3E8-FE806D1CD6C5}"/>
              </a:ext>
            </a:extLst>
          </p:cNvPr>
          <p:cNvSpPr txBox="1"/>
          <p:nvPr/>
        </p:nvSpPr>
        <p:spPr>
          <a:xfrm>
            <a:off x="750426" y="7861398"/>
            <a:ext cx="8903146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QRandomGenerator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rand1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QRandomGenerator</a:t>
            </a:r>
            <a:r>
              <a:rPr lang="zh-CN" alt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（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QDataTime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currentMSecsSinceEpoch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QRandomGenerator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rand2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QRandomGenerator</a:t>
            </a:r>
            <a:r>
              <a:rPr lang="zh-CN" alt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（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QDataTime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currentMSecsSinceEpoch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qDebug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"R1=%u,R2=%u"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rand1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(),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rand2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FDF9A77-082E-FE50-A7FE-30AD7D7FBB5A}"/>
              </a:ext>
            </a:extLst>
          </p:cNvPr>
          <p:cNvSpPr txBox="1"/>
          <p:nvPr/>
        </p:nvSpPr>
        <p:spPr>
          <a:xfrm>
            <a:off x="8927942" y="7861398"/>
            <a:ext cx="787395" cy="400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tx1"/>
                </a:solidFill>
              </a:rPr>
              <a:t>demo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18FB341-3F26-802D-3E9B-3E2E77528302}"/>
              </a:ext>
            </a:extLst>
          </p:cNvPr>
          <p:cNvSpPr txBox="1"/>
          <p:nvPr/>
        </p:nvSpPr>
        <p:spPr>
          <a:xfrm>
            <a:off x="576063" y="9756339"/>
            <a:ext cx="9473009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just"/>
            <a:r>
              <a:rPr lang="zh-CN" altLang="en-US"/>
              <a:t>QRandomGenerator::securelyseed()可用于创建一个QRandomGenerator，该QRandomGenerator通过QRandomGenerator::system()安全地产生种子值，这意味着它生成的数字序列不能轻易预测。</a:t>
            </a:r>
            <a:r>
              <a:rPr lang="zh-CN" altLang="en-US">
                <a:highlight>
                  <a:srgbClr val="008000"/>
                </a:highlight>
              </a:rPr>
              <a:t>此外，QRandomGenerator::global()返回一个QRandomGenerator的全局实例（使用securelyseed）</a:t>
            </a:r>
            <a:r>
              <a:rPr lang="zh-CN" altLang="en-US"/>
              <a:t>。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31F858A-22DA-F4D9-2135-0C28F7180F48}"/>
              </a:ext>
            </a:extLst>
          </p:cNvPr>
          <p:cNvSpPr txBox="1"/>
          <p:nvPr/>
        </p:nvSpPr>
        <p:spPr>
          <a:xfrm>
            <a:off x="1000760" y="11204245"/>
            <a:ext cx="8498840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QColor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fromRgb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QRandomGenerator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());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BD81209-F190-4170-C873-0340D8C59707}"/>
              </a:ext>
            </a:extLst>
          </p:cNvPr>
          <p:cNvSpPr txBox="1"/>
          <p:nvPr/>
        </p:nvSpPr>
        <p:spPr>
          <a:xfrm>
            <a:off x="576063" y="11621099"/>
            <a:ext cx="5519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QRandomGenerator</a:t>
            </a:r>
            <a:r>
              <a:rPr lang="zh-CN" altLang="en-US" sz="2000">
                <a:solidFill>
                  <a:schemeClr val="bg1"/>
                </a:solidFill>
              </a:rPr>
              <a:t>有几个基本函数定义如下：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9242C7E-44E4-ED78-93CA-CE28844D0FDC}"/>
              </a:ext>
            </a:extLst>
          </p:cNvPr>
          <p:cNvSpPr txBox="1"/>
          <p:nvPr/>
        </p:nvSpPr>
        <p:spPr>
          <a:xfrm>
            <a:off x="659368" y="12140751"/>
            <a:ext cx="86622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quint64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QRandomGenerator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generate64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quint32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QRandomGenerator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QRandomGenerator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generateDouble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//[0,1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）区间的浮点数</a:t>
            </a:r>
            <a:endParaRPr lang="zh-CN" altLang="en-US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87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D3051D-B065-A14D-4637-41924ADE42E8}"/>
              </a:ext>
            </a:extLst>
          </p:cNvPr>
          <p:cNvSpPr txBox="1"/>
          <p:nvPr/>
        </p:nvSpPr>
        <p:spPr>
          <a:xfrm>
            <a:off x="487680" y="589280"/>
            <a:ext cx="953515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QRandomGenerator</a:t>
            </a:r>
            <a:r>
              <a:rPr lang="zh-CN" altLang="en-US" sz="2000">
                <a:solidFill>
                  <a:schemeClr val="bg1"/>
                </a:solidFill>
              </a:rPr>
              <a:t>还支持括号运算符：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1DE329-6552-0B04-EB86-2242BAA4DBC3}"/>
              </a:ext>
            </a:extLst>
          </p:cNvPr>
          <p:cNvSpPr txBox="1"/>
          <p:nvPr/>
        </p:nvSpPr>
        <p:spPr>
          <a:xfrm>
            <a:off x="487680" y="989390"/>
            <a:ext cx="835152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QRandomGenerator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QDateTime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currentSecsSinceEpoch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i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;i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qDebug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"number=%u"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());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//rand()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等同于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rand.generate()</a:t>
            </a:r>
            <a:endParaRPr lang="en-US" altLang="zh-CN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BAF13B-689F-494E-8543-476C4D5327BE}"/>
              </a:ext>
            </a:extLst>
          </p:cNvPr>
          <p:cNvSpPr txBox="1"/>
          <p:nvPr/>
        </p:nvSpPr>
        <p:spPr>
          <a:xfrm>
            <a:off x="544989" y="1970626"/>
            <a:ext cx="9535158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QRandomGenerator</a:t>
            </a:r>
            <a:r>
              <a:rPr lang="zh-CN" altLang="en-US" sz="1800">
                <a:solidFill>
                  <a:schemeClr val="bg1"/>
                </a:solidFill>
              </a:rPr>
              <a:t>的</a:t>
            </a:r>
            <a:r>
              <a:rPr lang="en-US" altLang="zh-CN" sz="1800">
                <a:solidFill>
                  <a:schemeClr val="bg1"/>
                </a:solidFill>
              </a:rPr>
              <a:t>fillRange</a:t>
            </a:r>
            <a:r>
              <a:rPr lang="zh-CN" altLang="en-US" sz="1800">
                <a:solidFill>
                  <a:schemeClr val="bg1"/>
                </a:solidFill>
              </a:rPr>
              <a:t>函数可以生成一组随机数：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E78D234-ADC1-3198-BEE0-BEA2882CEABE}"/>
              </a:ext>
            </a:extLst>
          </p:cNvPr>
          <p:cNvSpPr txBox="1"/>
          <p:nvPr/>
        </p:nvSpPr>
        <p:spPr>
          <a:xfrm>
            <a:off x="544988" y="2397864"/>
            <a:ext cx="9535159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QList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quint32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list;</a:t>
            </a:r>
          </a:p>
          <a:p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QRandomGenerator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fillRange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endParaRPr lang="en-US" altLang="zh-CN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quint32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QRandomGenerator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fillRange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(array);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生成随机数并填充数组</a:t>
            </a:r>
            <a:endParaRPr lang="zh-CN" altLang="en-US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583E06F-A41D-36F2-B8C0-ADA23D696923}"/>
              </a:ext>
            </a:extLst>
          </p:cNvPr>
          <p:cNvSpPr txBox="1"/>
          <p:nvPr/>
        </p:nvSpPr>
        <p:spPr>
          <a:xfrm>
            <a:off x="544987" y="4348066"/>
            <a:ext cx="95351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1800">
                <a:solidFill>
                  <a:schemeClr val="bg1"/>
                </a:solidFill>
              </a:rPr>
              <a:t>QRandomGenerator</a:t>
            </a:r>
            <a:r>
              <a:rPr lang="zh-CN" altLang="en-US" sz="1800">
                <a:solidFill>
                  <a:schemeClr val="bg1"/>
                </a:solidFill>
              </a:rPr>
              <a:t>的</a:t>
            </a:r>
            <a:r>
              <a:rPr lang="en-US" altLang="zh-CN" sz="1800">
                <a:solidFill>
                  <a:schemeClr val="bg1"/>
                </a:solidFill>
              </a:rPr>
              <a:t>bounded</a:t>
            </a:r>
            <a:r>
              <a:rPr lang="zh-CN" altLang="en-US" sz="1800">
                <a:solidFill>
                  <a:schemeClr val="bg1"/>
                </a:solidFill>
              </a:rPr>
              <a:t>函数可以生成指定范围内的随机数：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C3BCAA4-726E-32B0-4490-F6AEE03BAF98}"/>
              </a:ext>
            </a:extLst>
          </p:cNvPr>
          <p:cNvSpPr txBox="1"/>
          <p:nvPr/>
        </p:nvSpPr>
        <p:spPr>
          <a:xfrm>
            <a:off x="487680" y="4775304"/>
            <a:ext cx="9535158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QRandomGenerator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bounded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quint32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QRandomGenerator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bounded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quint32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quint32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QRandomGenerator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bounded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quint32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lowest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quint32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QRandomGenerator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bounded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QRandomGenerator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bounded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lowest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quint64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QRandomGenerator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bounded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quint64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highest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FDE931D-57B6-39ED-F599-B9B8C4182BAB}"/>
              </a:ext>
            </a:extLst>
          </p:cNvPr>
          <p:cNvSpPr txBox="1"/>
          <p:nvPr/>
        </p:nvSpPr>
        <p:spPr>
          <a:xfrm>
            <a:off x="878840" y="7015440"/>
            <a:ext cx="8067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quint32 v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QRandomGenerator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global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bounded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2A289AF-4E22-8D93-7F0E-8783ED7D0AB6}"/>
              </a:ext>
            </a:extLst>
          </p:cNvPr>
          <p:cNvSpPr txBox="1"/>
          <p:nvPr/>
        </p:nvSpPr>
        <p:spPr>
          <a:xfrm>
            <a:off x="487680" y="6564188"/>
            <a:ext cx="8458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例如，要获得</a:t>
            </a:r>
            <a:r>
              <a:rPr lang="en-US" altLang="zh-CN">
                <a:solidFill>
                  <a:schemeClr val="bg1"/>
                </a:solidFill>
              </a:rPr>
              <a:t>[60,101)</a:t>
            </a:r>
            <a:r>
              <a:rPr lang="zh-CN" altLang="en-US">
                <a:solidFill>
                  <a:schemeClr val="bg1"/>
                </a:solidFill>
              </a:rPr>
              <a:t>之间的值，可以这样写:</a:t>
            </a:r>
          </a:p>
        </p:txBody>
      </p:sp>
    </p:spTree>
    <p:extLst>
      <p:ext uri="{BB962C8B-B14F-4D97-AF65-F5344CB8AC3E}">
        <p14:creationId xmlns:p14="http://schemas.microsoft.com/office/powerpoint/2010/main" val="234611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A7A9E53-8EC5-5992-D310-566A65C9305D}"/>
              </a:ext>
            </a:extLst>
          </p:cNvPr>
          <p:cNvSpPr txBox="1"/>
          <p:nvPr/>
        </p:nvSpPr>
        <p:spPr>
          <a:xfrm>
            <a:off x="4313379" y="116091"/>
            <a:ext cx="3029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accent3"/>
                </a:solidFill>
              </a:rPr>
              <a:t>第三章：</a:t>
            </a:r>
            <a:r>
              <a:rPr lang="en-US" altLang="zh-CN" sz="2000" b="1">
                <a:solidFill>
                  <a:schemeClr val="accent3"/>
                </a:solidFill>
              </a:rPr>
              <a:t>Qt</a:t>
            </a:r>
            <a:r>
              <a:rPr lang="zh-CN" altLang="en-US" sz="2000" b="1">
                <a:solidFill>
                  <a:schemeClr val="accent3"/>
                </a:solidFill>
              </a:rPr>
              <a:t>框架功能概述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0F00E54-1DCF-685A-9BA1-7F0DF715B147}"/>
              </a:ext>
            </a:extLst>
          </p:cNvPr>
          <p:cNvSpPr txBox="1"/>
          <p:nvPr/>
        </p:nvSpPr>
        <p:spPr>
          <a:xfrm>
            <a:off x="480699" y="587783"/>
            <a:ext cx="2125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highlight>
                  <a:srgbClr val="0000FF"/>
                </a:highlight>
              </a:rPr>
              <a:t>3.1 Qt</a:t>
            </a:r>
            <a:r>
              <a:rPr lang="zh-CN" altLang="en-US" sz="2000" b="1">
                <a:solidFill>
                  <a:schemeClr val="bg1"/>
                </a:solidFill>
                <a:highlight>
                  <a:srgbClr val="0000FF"/>
                </a:highlight>
              </a:rPr>
              <a:t>类库的模块</a:t>
            </a:r>
            <a:endParaRPr lang="zh-CN" altLang="en-US" sz="2000" b="1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CE8724D-A109-89D2-BEE8-98C8B2E7FD7E}"/>
              </a:ext>
            </a:extLst>
          </p:cNvPr>
          <p:cNvSpPr txBox="1"/>
          <p:nvPr/>
        </p:nvSpPr>
        <p:spPr>
          <a:xfrm>
            <a:off x="586899" y="969831"/>
            <a:ext cx="9451340" cy="14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Qt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框架中的模块分为两大类：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i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Qt </a:t>
            </a:r>
            <a:r>
              <a:rPr lang="zh-CN" altLang="en-US" sz="2000" b="1" i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基本模块（</a:t>
            </a:r>
            <a:r>
              <a:rPr lang="en-US" altLang="zh-CN" sz="2000" b="1" i="0">
                <a:solidFill>
                  <a:schemeClr val="accent5">
                    <a:lumMod val="20000"/>
                    <a:lumOff val="80000"/>
                  </a:schemeClr>
                </a:solidFill>
                <a:effectLst/>
                <a:latin typeface="-apple-system"/>
              </a:rPr>
              <a:t>Qt Essentials)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：提供了 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Qt 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在所有平台上的基本功能。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chemeClr val="accent5">
                    <a:lumMod val="20000"/>
                    <a:lumOff val="80000"/>
                  </a:schemeClr>
                </a:solidFill>
                <a:latin typeface="-apple-system"/>
              </a:rPr>
              <a:t>Qt </a:t>
            </a:r>
            <a:r>
              <a:rPr lang="zh-CN" altLang="en-US" sz="2000" b="1">
                <a:solidFill>
                  <a:schemeClr val="accent5">
                    <a:lumMod val="20000"/>
                    <a:lumOff val="80000"/>
                  </a:schemeClr>
                </a:solidFill>
                <a:latin typeface="-apple-system"/>
              </a:rPr>
              <a:t>附加模块（</a:t>
            </a:r>
            <a:r>
              <a:rPr lang="en-US" altLang="zh-CN" sz="2000" b="1">
                <a:solidFill>
                  <a:schemeClr val="accent5">
                    <a:lumMod val="20000"/>
                    <a:lumOff val="80000"/>
                  </a:schemeClr>
                </a:solidFill>
                <a:latin typeface="-apple-system"/>
              </a:rPr>
              <a:t>Qt Add-Ons)</a:t>
            </a:r>
            <a:r>
              <a:rPr lang="zh-CN" altLang="en-US" sz="2000" b="1">
                <a:solidFill>
                  <a:schemeClr val="accent5">
                    <a:lumMod val="20000"/>
                    <a:lumOff val="80000"/>
                  </a:schemeClr>
                </a:solidFill>
                <a:latin typeface="-apple-system"/>
              </a:rPr>
              <a:t>：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实现一些特定功能的模块。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37309BCF-DB42-24E2-413C-507234157429}"/>
                  </a:ext>
                </a:extLst>
              </p14:cNvPr>
              <p14:cNvContentPartPr/>
              <p14:nvPr/>
            </p14:nvContentPartPr>
            <p14:xfrm>
              <a:off x="-190581" y="835493"/>
              <a:ext cx="360" cy="360"/>
            </p14:xfrm>
          </p:contentPart>
        </mc:Choice>
        <mc:Fallback xmlns=""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37309BCF-DB42-24E2-413C-5072341574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99581" y="82649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7A74DB16-5DB1-7AB1-267C-99911AEA9038}"/>
                  </a:ext>
                </a:extLst>
              </p14:cNvPr>
              <p14:cNvContentPartPr/>
              <p14:nvPr/>
            </p14:nvContentPartPr>
            <p14:xfrm>
              <a:off x="9974379" y="1543973"/>
              <a:ext cx="360" cy="360"/>
            </p14:xfrm>
          </p:contentPart>
        </mc:Choice>
        <mc:Fallback xmlns=""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7A74DB16-5DB1-7AB1-267C-99911AEA90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65379" y="1534973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8" name="表格 8">
            <a:extLst>
              <a:ext uri="{FF2B5EF4-FFF2-40B4-BE49-F238E27FC236}">
                <a16:creationId xmlns:a16="http://schemas.microsoft.com/office/drawing/2014/main" id="{E499C339-87E0-6C5D-9A18-80026BA89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946816"/>
              </p:ext>
            </p:extLst>
          </p:nvPr>
        </p:nvGraphicFramePr>
        <p:xfrm>
          <a:off x="858190" y="2941623"/>
          <a:ext cx="8908757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290">
                  <a:extLst>
                    <a:ext uri="{9D8B030D-6E8A-4147-A177-3AD203B41FA5}">
                      <a16:colId xmlns:a16="http://schemas.microsoft.com/office/drawing/2014/main" val="556612945"/>
                    </a:ext>
                  </a:extLst>
                </a:gridCol>
                <a:gridCol w="6434467">
                  <a:extLst>
                    <a:ext uri="{9D8B030D-6E8A-4147-A177-3AD203B41FA5}">
                      <a16:colId xmlns:a16="http://schemas.microsoft.com/office/drawing/2014/main" val="18466928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>
                          <a:solidFill>
                            <a:schemeClr val="bg1"/>
                          </a:solidFill>
                          <a:effectLst/>
                        </a:rPr>
                        <a:t>模块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>
                          <a:solidFill>
                            <a:schemeClr val="bg1"/>
                          </a:solidFill>
                          <a:effectLst/>
                        </a:rPr>
                        <a:t>描述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668719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Core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Qt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框架的核心，定义了元对象系统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319207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GUI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设计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GUI 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界面的基础类，包括事件处理、文字处理等</a:t>
                      </a:r>
                      <a:endParaRPr lang="en-US" altLang="zh-CN" sz="1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07591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Qt Widgets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提供用于创建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GUI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的各种界面组件类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171888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D-Bus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D-Bus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是实现进程间通信（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inter process communication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IPC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）和远程过程调用（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remote procedure call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，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RPC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）的一种通信协议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131193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Qt Test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提供一些对应用程序和库进行单元测试的类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744764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Qt QML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提供用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QML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编程的框架，定义了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QML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和基础引擎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899128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Quick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用于开发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QML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应用程序的标准库，提供创建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UI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的一些基本类型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313677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Quick Controls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提供一套基于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Qt Quick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的控件，可用于创建复杂的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UI</a:t>
                      </a:r>
                      <a:endParaRPr lang="zh-CN" altLang="en-US" sz="1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3183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Quick Dialogs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提供通过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QML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使用系统对话框的功能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587519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Qt Quick Layouts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提供用于管理界面布局的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QML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类型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251537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Qt Quick Test</a:t>
                      </a:r>
                      <a:endParaRPr lang="en-US" sz="18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提供</a:t>
                      </a:r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QML</a:t>
                      </a:r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应用程序的单元测试框架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181637099"/>
                  </a:ext>
                </a:extLst>
              </a:tr>
            </a:tbl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10DD2099-3B68-A6E9-00C1-F937950D79A1}"/>
              </a:ext>
            </a:extLst>
          </p:cNvPr>
          <p:cNvSpPr txBox="1"/>
          <p:nvPr/>
        </p:nvSpPr>
        <p:spPr>
          <a:xfrm>
            <a:off x="858190" y="2532098"/>
            <a:ext cx="1217000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2000" b="1" i="0">
                <a:solidFill>
                  <a:srgbClr val="444444"/>
                </a:solidFill>
                <a:effectLst/>
                <a:latin typeface="Helvetica Neue"/>
              </a:rPr>
              <a:t>基本模块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FD02902-8F37-7CB2-091D-61A28186A6F5}"/>
              </a:ext>
            </a:extLst>
          </p:cNvPr>
          <p:cNvSpPr txBox="1"/>
          <p:nvPr/>
        </p:nvSpPr>
        <p:spPr>
          <a:xfrm>
            <a:off x="858190" y="8297352"/>
            <a:ext cx="8908757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其他模块都依赖于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Qt Core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模块，使用 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qmake 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构建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GUI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项目时，</a:t>
            </a:r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qmake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项目配置文件中会自动加入如下语句：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ED673239-6AC2-B5D8-0D05-FD94ECD0A23A}"/>
              </a:ext>
            </a:extLst>
          </p:cNvPr>
          <p:cNvSpPr txBox="1"/>
          <p:nvPr/>
        </p:nvSpPr>
        <p:spPr>
          <a:xfrm>
            <a:off x="906694" y="9103273"/>
            <a:ext cx="83693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QT +=  core gui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5F64FB8-2129-45FF-5993-7A368D89C32D}"/>
              </a:ext>
            </a:extLst>
          </p:cNvPr>
          <p:cNvSpPr txBox="1"/>
          <p:nvPr/>
        </p:nvSpPr>
        <p:spPr>
          <a:xfrm>
            <a:off x="906694" y="10063544"/>
            <a:ext cx="836930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QT += multimedia multimediawidgets</a:t>
            </a:r>
          </a:p>
          <a:p>
            <a:r>
              <a:rPr lang="en-US" altLang="zh-CN" b="0" i="0">
                <a:solidFill>
                  <a:srgbClr val="4D4D4D"/>
                </a:solidFill>
                <a:effectLst/>
                <a:latin typeface="-apple-system"/>
              </a:rPr>
              <a:t>QT += sql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86F6F0F3-1C52-D55F-54AA-3357C01C586B}"/>
              </a:ext>
            </a:extLst>
          </p:cNvPr>
          <p:cNvSpPr txBox="1"/>
          <p:nvPr/>
        </p:nvSpPr>
        <p:spPr>
          <a:xfrm>
            <a:off x="858190" y="9692396"/>
            <a:ext cx="8466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其他模块一般不会被自动加入，在项目中使用某个模块，可以在项目配置中添加：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AC829C3C-EB10-858B-40CF-AD3377097C0E}"/>
              </a:ext>
            </a:extLst>
          </p:cNvPr>
          <p:cNvSpPr txBox="1"/>
          <p:nvPr/>
        </p:nvSpPr>
        <p:spPr>
          <a:xfrm>
            <a:off x="743242" y="698340"/>
            <a:ext cx="1470274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 b="0" i="0">
                <a:solidFill>
                  <a:srgbClr val="4D4D4D"/>
                </a:solidFill>
                <a:effectLst/>
                <a:latin typeface="-apple-system"/>
              </a:rPr>
              <a:t>Qt</a:t>
            </a:r>
            <a:r>
              <a:rPr lang="zh-CN" altLang="en-US" sz="2000" b="0" i="0">
                <a:solidFill>
                  <a:srgbClr val="4D4D4D"/>
                </a:solidFill>
                <a:effectLst/>
                <a:latin typeface="-apple-system"/>
              </a:rPr>
              <a:t>附加模块</a:t>
            </a:r>
            <a:endParaRPr lang="zh-CN" altLang="en-US" sz="2000" b="1" i="0">
              <a:solidFill>
                <a:srgbClr val="444444"/>
              </a:solidFill>
              <a:effectLst/>
              <a:latin typeface="Helvetica Neue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460CCE-EE24-74A7-3A3B-EB0303454DF9}"/>
              </a:ext>
            </a:extLst>
          </p:cNvPr>
          <p:cNvSpPr txBox="1"/>
          <p:nvPr/>
        </p:nvSpPr>
        <p:spPr>
          <a:xfrm>
            <a:off x="858190" y="10010427"/>
            <a:ext cx="8908757" cy="70788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CN" sz="2000" b="0" i="0">
                <a:solidFill>
                  <a:schemeClr val="bg1"/>
                </a:solidFill>
                <a:effectLst/>
                <a:latin typeface="-apple-system"/>
              </a:rPr>
              <a:t>Qt </a:t>
            </a:r>
            <a:r>
              <a:rPr lang="zh-CN" altLang="en-US" sz="2000" b="0" i="0">
                <a:solidFill>
                  <a:schemeClr val="bg1"/>
                </a:solidFill>
                <a:effectLst/>
                <a:latin typeface="-apple-system"/>
              </a:rPr>
              <a:t>附加模块可以实现一些特定目的。可能只在某些开发平台上有，或只能用于某些操作系统，或只是为了向后兼容。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C50E87B-A356-2780-C185-92E899EF0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75" y="1287939"/>
            <a:ext cx="8696325" cy="841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95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955469-16CC-49BD-8E85-B390C2A2F415}"/>
              </a:ext>
            </a:extLst>
          </p:cNvPr>
          <p:cNvSpPr txBox="1"/>
          <p:nvPr/>
        </p:nvSpPr>
        <p:spPr>
          <a:xfrm>
            <a:off x="586740" y="894080"/>
            <a:ext cx="94513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&lt;QtGlobal&gt;</a:t>
            </a:r>
            <a:r>
              <a:rPr lang="zh-CN" altLang="en-US" sz="2000">
                <a:solidFill>
                  <a:schemeClr val="bg1"/>
                </a:solidFill>
              </a:rPr>
              <a:t>头文件</a:t>
            </a:r>
            <a:r>
              <a:rPr lang="en-US" altLang="zh-CN" sz="2000">
                <a:solidFill>
                  <a:schemeClr val="bg1"/>
                </a:solidFill>
              </a:rPr>
              <a:t>(Qt</a:t>
            </a:r>
            <a:r>
              <a:rPr lang="zh-CN" altLang="en-US" sz="2000">
                <a:solidFill>
                  <a:schemeClr val="bg1"/>
                </a:solidFill>
              </a:rPr>
              <a:t>类的头文件都会包含该文件</a:t>
            </a:r>
            <a:r>
              <a:rPr lang="en-US" altLang="zh-CN" sz="2000">
                <a:solidFill>
                  <a:schemeClr val="bg1"/>
                </a:solidFill>
              </a:rPr>
              <a:t>)</a:t>
            </a:r>
            <a:r>
              <a:rPr lang="zh-CN" altLang="en-US" sz="2000">
                <a:solidFill>
                  <a:schemeClr val="bg1"/>
                </a:solidFill>
              </a:rPr>
              <a:t>包含了</a:t>
            </a:r>
            <a:r>
              <a:rPr lang="en-US" altLang="zh-CN" sz="2000">
                <a:solidFill>
                  <a:schemeClr val="bg1"/>
                </a:solidFill>
              </a:rPr>
              <a:t>Qt</a:t>
            </a:r>
            <a:r>
              <a:rPr lang="zh-CN" altLang="en-US" sz="2000">
                <a:solidFill>
                  <a:schemeClr val="bg1"/>
                </a:solidFill>
              </a:rPr>
              <a:t>类库的一些全局定义：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基本数据类型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函数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宏</a:t>
            </a:r>
            <a:endParaRPr lang="en-US" altLang="zh-CN" sz="2000">
              <a:solidFill>
                <a:schemeClr val="bg1"/>
              </a:solidFill>
            </a:endParaRPr>
          </a:p>
        </p:txBody>
      </p:sp>
      <p:graphicFrame>
        <p:nvGraphicFramePr>
          <p:cNvPr id="8" name="表格 9">
            <a:extLst>
              <a:ext uri="{FF2B5EF4-FFF2-40B4-BE49-F238E27FC236}">
                <a16:creationId xmlns:a16="http://schemas.microsoft.com/office/drawing/2014/main" id="{E6C74085-56B3-43C8-9A5C-4E07855E9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52029"/>
              </p:ext>
            </p:extLst>
          </p:nvPr>
        </p:nvGraphicFramePr>
        <p:xfrm>
          <a:off x="5043488" y="2444449"/>
          <a:ext cx="5246370" cy="713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8585">
                  <a:extLst>
                    <a:ext uri="{9D8B030D-6E8A-4147-A177-3AD203B41FA5}">
                      <a16:colId xmlns:a16="http://schemas.microsoft.com/office/drawing/2014/main" val="911547217"/>
                    </a:ext>
                  </a:extLst>
                </a:gridCol>
                <a:gridCol w="2299567">
                  <a:extLst>
                    <a:ext uri="{9D8B030D-6E8A-4147-A177-3AD203B41FA5}">
                      <a16:colId xmlns:a16="http://schemas.microsoft.com/office/drawing/2014/main" val="1386410902"/>
                    </a:ext>
                  </a:extLst>
                </a:gridCol>
                <a:gridCol w="978218">
                  <a:extLst>
                    <a:ext uri="{9D8B030D-6E8A-4147-A177-3AD203B41FA5}">
                      <a16:colId xmlns:a16="http://schemas.microsoft.com/office/drawing/2014/main" val="1341771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bg1"/>
                          </a:solidFill>
                          <a:effectLst/>
                        </a:rPr>
                        <a:t>Qt </a:t>
                      </a:r>
                      <a:r>
                        <a:rPr lang="zh-CN" altLang="en-US" sz="1800" b="1">
                          <a:solidFill>
                            <a:schemeClr val="bg1"/>
                          </a:solidFill>
                          <a:effectLst/>
                        </a:rPr>
                        <a:t>数据类型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>
                          <a:solidFill>
                            <a:schemeClr val="bg1"/>
                          </a:solidFill>
                          <a:effectLst/>
                        </a:rPr>
                        <a:t>等效定义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1">
                          <a:solidFill>
                            <a:schemeClr val="bg1"/>
                          </a:solidFill>
                          <a:effectLst/>
                        </a:rPr>
                        <a:t>字节数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636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qint8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signed char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42659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qint16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signed short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096049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qint32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signed int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6370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qint64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long long int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19859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qlonglong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long long int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88069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quint8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unsigned char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8557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quint16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unsigned short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45133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quint32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unsigned int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59939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quint64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unsigned long long int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973544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qulonglong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unsigned long long int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91157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uchar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unsigned char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57285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ushort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unsigned short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3453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uint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unsigned int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80924119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ulong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unsigned long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58104843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qreal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double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017045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qsizetype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ssize_t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06926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</a:rPr>
                        <a:t>qfloat16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8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281667612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BF264597-9E1F-445E-BD69-87E1A9B50354}"/>
              </a:ext>
            </a:extLst>
          </p:cNvPr>
          <p:cNvSpPr/>
          <p:nvPr/>
        </p:nvSpPr>
        <p:spPr>
          <a:xfrm>
            <a:off x="637064" y="4080641"/>
            <a:ext cx="4104640" cy="12293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-apple-system"/>
              </a:rPr>
              <a:t>qreal 缺省是 8 字节 double 类型浮点数，如果 Qt 使用 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-qreal float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-apple-system"/>
              </a:rPr>
              <a:t> 选项进行配置，就是 4 字节 float 类型的浮点数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B37C0BC-87AB-4712-A0A2-228FBBE89CE9}"/>
              </a:ext>
            </a:extLst>
          </p:cNvPr>
          <p:cNvSpPr/>
          <p:nvPr/>
        </p:nvSpPr>
        <p:spPr>
          <a:xfrm>
            <a:off x="637064" y="5563814"/>
            <a:ext cx="4104640" cy="12293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-apple-system"/>
              </a:rPr>
              <a:t>qfloat16 是 Qt 5.9.0 中新增的一个类，用于表示 16 位的浮点数，使用 </a:t>
            </a: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-apple-system"/>
              </a:rPr>
              <a:t>它</a:t>
            </a:r>
            <a: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-apple-system"/>
              </a:rPr>
              <a:t>需要包含头文件 &lt;QFloat16&gt;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A85997D-3EDA-4A94-9584-AFFEF98652CC}"/>
              </a:ext>
            </a:extLst>
          </p:cNvPr>
          <p:cNvSpPr txBox="1"/>
          <p:nvPr/>
        </p:nvSpPr>
        <p:spPr>
          <a:xfrm>
            <a:off x="478791" y="2558947"/>
            <a:ext cx="42125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>
                <a:solidFill>
                  <a:schemeClr val="bg1"/>
                </a:solidFill>
                <a:highlight>
                  <a:srgbClr val="800000"/>
                </a:highlight>
                <a:latin typeface="PingFang SC"/>
              </a:rPr>
              <a:t>数据类型</a:t>
            </a:r>
            <a:r>
              <a:rPr lang="zh-CN" altLang="en-US" b="1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PingFang SC"/>
              </a:rPr>
              <a:t>定义</a:t>
            </a:r>
            <a:endParaRPr lang="en-US" altLang="zh-CN" b="1" i="0">
              <a:solidFill>
                <a:schemeClr val="bg1"/>
              </a:solidFill>
              <a:effectLst/>
              <a:highlight>
                <a:srgbClr val="800000"/>
              </a:highlight>
              <a:latin typeface="PingFang SC"/>
            </a:endParaRPr>
          </a:p>
          <a:p>
            <a:pPr algn="l"/>
            <a:r>
              <a:rPr lang="zh-CN" altLang="en-US" sz="1800" b="0" i="0">
                <a:solidFill>
                  <a:schemeClr val="bg1"/>
                </a:solidFill>
                <a:effectLst/>
                <a:latin typeface="-apple-system"/>
              </a:rPr>
              <a:t>确保在各个平台上各数据类型都有统一确定的长度</a:t>
            </a:r>
            <a:endParaRPr lang="zh-CN" altLang="en-US" b="1" i="0">
              <a:solidFill>
                <a:schemeClr val="bg1"/>
              </a:solidFill>
              <a:effectLst/>
              <a:highlight>
                <a:srgbClr val="800000"/>
              </a:highlight>
              <a:latin typeface="PingFang SC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8FCC98-C019-4F6F-9BA5-A8B508FAA95B}"/>
              </a:ext>
            </a:extLst>
          </p:cNvPr>
          <p:cNvSpPr/>
          <p:nvPr/>
        </p:nvSpPr>
        <p:spPr>
          <a:xfrm>
            <a:off x="335280" y="2374999"/>
            <a:ext cx="10007600" cy="8239301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FC93791C-05A0-4C1D-AC51-D3C52117B667}"/>
                  </a:ext>
                </a:extLst>
              </p14:cNvPr>
              <p14:cNvContentPartPr/>
              <p14:nvPr/>
            </p14:nvContentPartPr>
            <p14:xfrm>
              <a:off x="-564420" y="1111980"/>
              <a:ext cx="360" cy="36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FC93791C-05A0-4C1D-AC51-D3C52117B6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73060" y="11033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F2C2B6B6-A97C-4D7C-8317-876FE1C32688}"/>
                  </a:ext>
                </a:extLst>
              </p14:cNvPr>
              <p14:cNvContentPartPr/>
              <p14:nvPr/>
            </p14:nvContentPartPr>
            <p14:xfrm>
              <a:off x="75660" y="37740"/>
              <a:ext cx="360" cy="36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F2C2B6B6-A97C-4D7C-8317-876FE1C326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020" y="291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7548F051-AC9A-411C-8980-B1A92D49E88D}"/>
                  </a:ext>
                </a:extLst>
              </p14:cNvPr>
              <p14:cNvContentPartPr/>
              <p14:nvPr/>
            </p14:nvContentPartPr>
            <p14:xfrm>
              <a:off x="45420" y="91020"/>
              <a:ext cx="360" cy="36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7548F051-AC9A-411C-8980-B1A92D49E8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80" y="823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E6F78C37-358A-4075-98A6-77ED4EE41CFC}"/>
                  </a:ext>
                </a:extLst>
              </p14:cNvPr>
              <p14:cNvContentPartPr/>
              <p14:nvPr/>
            </p14:nvContentPartPr>
            <p14:xfrm>
              <a:off x="-190740" y="495000"/>
              <a:ext cx="360" cy="36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E6F78C37-358A-4075-98A6-77ED4EE41C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99380" y="4863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04DDBA87-245B-4A48-807A-FAB5268D59C1}"/>
                  </a:ext>
                </a:extLst>
              </p14:cNvPr>
              <p14:cNvContentPartPr/>
              <p14:nvPr/>
            </p14:nvContentPartPr>
            <p14:xfrm>
              <a:off x="11193540" y="4716360"/>
              <a:ext cx="360" cy="360"/>
            </p14:xfrm>
          </p:contentPart>
        </mc:Choice>
        <mc:Fallback xmlns=""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04DDBA87-245B-4A48-807A-FAB5268D59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84900" y="470772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625CB03A-D75B-3515-E8C1-B2E7AB513EA1}"/>
              </a:ext>
            </a:extLst>
          </p:cNvPr>
          <p:cNvSpPr txBox="1"/>
          <p:nvPr/>
        </p:nvSpPr>
        <p:spPr>
          <a:xfrm>
            <a:off x="478791" y="589351"/>
            <a:ext cx="18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highlight>
                  <a:srgbClr val="0000FF"/>
                </a:highlight>
              </a:rPr>
              <a:t>3.2 Qt</a:t>
            </a:r>
            <a:r>
              <a:rPr lang="zh-CN" altLang="en-US" sz="2000" b="1">
                <a:solidFill>
                  <a:schemeClr val="bg1"/>
                </a:solidFill>
                <a:highlight>
                  <a:srgbClr val="0000FF"/>
                </a:highlight>
              </a:rPr>
              <a:t>全局定义</a:t>
            </a:r>
            <a:endParaRPr lang="zh-CN" altLang="en-US" sz="2000" b="1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98E1DC-B53C-3B62-7247-962E110FEA9B}"/>
              </a:ext>
            </a:extLst>
          </p:cNvPr>
          <p:cNvSpPr txBox="1"/>
          <p:nvPr/>
        </p:nvSpPr>
        <p:spPr>
          <a:xfrm>
            <a:off x="718343" y="3488840"/>
            <a:ext cx="3815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signed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qint8;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5F280A-7229-AE93-9F63-535269D868AA}"/>
              </a:ext>
            </a:extLst>
          </p:cNvPr>
          <p:cNvSpPr/>
          <p:nvPr/>
        </p:nvSpPr>
        <p:spPr>
          <a:xfrm>
            <a:off x="637064" y="7046987"/>
            <a:ext cx="4104640" cy="12293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-apple-system"/>
              </a:rPr>
              <a:t>qsizetype</a:t>
            </a: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-apple-system"/>
              </a:rPr>
              <a:t>是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-apple-system"/>
              </a:rPr>
              <a:t>Qt5.10</a:t>
            </a: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-apple-system"/>
              </a:rPr>
              <a:t>中增加的一种类型，等效于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-apple-system"/>
              </a:rPr>
              <a:t>POSIX</a:t>
            </a: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-apple-system"/>
              </a:rPr>
              <a:t>标准中的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-apple-system"/>
              </a:rPr>
              <a:t>ssize_t</a:t>
            </a: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-apple-system"/>
              </a:rPr>
              <a:t>，表示有符号整数。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BDC59449-DEB0-B6BB-4044-5FD51A1FDE17}"/>
              </a:ext>
            </a:extLst>
          </p:cNvPr>
          <p:cNvGrpSpPr/>
          <p:nvPr/>
        </p:nvGrpSpPr>
        <p:grpSpPr>
          <a:xfrm>
            <a:off x="2125680" y="8404860"/>
            <a:ext cx="3254040" cy="274680"/>
            <a:chOff x="2125680" y="8404860"/>
            <a:chExt cx="3254040" cy="27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8" name="墨迹 97">
                  <a:extLst>
                    <a:ext uri="{FF2B5EF4-FFF2-40B4-BE49-F238E27FC236}">
                      <a16:creationId xmlns:a16="http://schemas.microsoft.com/office/drawing/2014/main" id="{20918166-8641-5184-4B6F-699AB9954B83}"/>
                    </a:ext>
                  </a:extLst>
                </p14:cNvPr>
                <p14:cNvContentPartPr/>
                <p14:nvPr/>
              </p14:nvContentPartPr>
              <p14:xfrm>
                <a:off x="2125680" y="8404860"/>
                <a:ext cx="360" cy="360"/>
              </p14:xfrm>
            </p:contentPart>
          </mc:Choice>
          <mc:Fallback xmlns="">
            <p:pic>
              <p:nvPicPr>
                <p:cNvPr id="98" name="墨迹 97">
                  <a:extLst>
                    <a:ext uri="{FF2B5EF4-FFF2-40B4-BE49-F238E27FC236}">
                      <a16:creationId xmlns:a16="http://schemas.microsoft.com/office/drawing/2014/main" id="{20918166-8641-5184-4B6F-699AB9954B8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16680" y="8395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2" name="墨迹 111">
                  <a:extLst>
                    <a:ext uri="{FF2B5EF4-FFF2-40B4-BE49-F238E27FC236}">
                      <a16:creationId xmlns:a16="http://schemas.microsoft.com/office/drawing/2014/main" id="{5B0F4D24-249B-F6F7-E3EF-E9269E8F459B}"/>
                    </a:ext>
                  </a:extLst>
                </p14:cNvPr>
                <p14:cNvContentPartPr/>
                <p14:nvPr/>
              </p14:nvContentPartPr>
              <p14:xfrm>
                <a:off x="5321400" y="8671260"/>
                <a:ext cx="58320" cy="8280"/>
              </p14:xfrm>
            </p:contentPart>
          </mc:Choice>
          <mc:Fallback xmlns="">
            <p:pic>
              <p:nvPicPr>
                <p:cNvPr id="112" name="墨迹 111">
                  <a:extLst>
                    <a:ext uri="{FF2B5EF4-FFF2-40B4-BE49-F238E27FC236}">
                      <a16:creationId xmlns:a16="http://schemas.microsoft.com/office/drawing/2014/main" id="{5B0F4D24-249B-F6F7-E3EF-E9269E8F459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312400" y="8662260"/>
                  <a:ext cx="75960" cy="25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6578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9">
            <a:extLst>
              <a:ext uri="{FF2B5EF4-FFF2-40B4-BE49-F238E27FC236}">
                <a16:creationId xmlns:a16="http://schemas.microsoft.com/office/drawing/2014/main" id="{C04AFE16-1EA9-4EBE-B689-483BB62E5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702495"/>
              </p:ext>
            </p:extLst>
          </p:nvPr>
        </p:nvGraphicFramePr>
        <p:xfrm>
          <a:off x="700881" y="964998"/>
          <a:ext cx="9520238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6059">
                  <a:extLst>
                    <a:ext uri="{9D8B030D-6E8A-4147-A177-3AD203B41FA5}">
                      <a16:colId xmlns:a16="http://schemas.microsoft.com/office/drawing/2014/main" val="911547217"/>
                    </a:ext>
                  </a:extLst>
                </a:gridCol>
                <a:gridCol w="4224179">
                  <a:extLst>
                    <a:ext uri="{9D8B030D-6E8A-4147-A177-3AD203B41FA5}">
                      <a16:colId xmlns:a16="http://schemas.microsoft.com/office/drawing/2014/main" val="1386410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>
                          <a:solidFill>
                            <a:schemeClr val="bg1"/>
                          </a:solidFill>
                          <a:effectLst/>
                        </a:rPr>
                        <a:t>函数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>
                          <a:solidFill>
                            <a:schemeClr val="bg1"/>
                          </a:solidFill>
                          <a:effectLst/>
                        </a:rPr>
                        <a:t>功能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6361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600" b="0">
                          <a:solidFill>
                            <a:schemeClr val="tx1"/>
                          </a:solidFill>
                          <a:effectLst/>
                        </a:rPr>
                        <a:t>T qAbs(const T &amp;value)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返回变量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value 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的绝对值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42659118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l"/>
                      <a:r>
                        <a:rPr lang="fr-FR" sz="1600" b="0">
                          <a:solidFill>
                            <a:schemeClr val="tx1"/>
                          </a:solidFill>
                          <a:effectLst/>
                        </a:rPr>
                        <a:t>const T &amp;qBound(const T &amp;min, const T&amp;value, const T &amp;max)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返回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value 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限定在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min 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至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max 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范围之内的値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40960492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chemeClr val="tx1"/>
                          </a:solidFill>
                          <a:effectLst/>
                        </a:rPr>
                        <a:t>T qExchange(T &amp;obj, U &amp;&amp;newValue)</a:t>
                      </a:r>
                      <a:endParaRPr lang="fr-FR" sz="16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将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effectLst/>
                        </a:rPr>
                        <a:t>obj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的值用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effectLst/>
                        </a:rPr>
                        <a:t>newValue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替换，返回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effectLst/>
                        </a:rPr>
                        <a:t>obj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的旧值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9659738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b="0">
                          <a:solidFill>
                            <a:schemeClr val="tx1"/>
                          </a:solidFill>
                          <a:effectLst/>
                        </a:rPr>
                        <a:t>int qFpClassify(double val)</a:t>
                      </a:r>
                      <a:endParaRPr lang="fr-FR" sz="1600" b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返回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effectLst/>
                        </a:rPr>
                        <a:t>val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的分类（非数、正或负无穷、零）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431057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600" b="0">
                          <a:solidFill>
                            <a:schemeClr val="tx1"/>
                          </a:solidFill>
                          <a:effectLst/>
                        </a:rPr>
                        <a:t>bool qFuzzyCompar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r>
                        <a:rPr lang="fr-FR" sz="1600" b="0">
                          <a:solidFill>
                            <a:schemeClr val="tx1"/>
                          </a:solidFill>
                          <a:effectLst/>
                        </a:rPr>
                        <a:t>(doublc p1, double p2)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若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p1 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和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p2 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近似相等，返回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6370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bool qFuzzyIsNulI(double d)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如果参数 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effectLst/>
                        </a:rPr>
                        <a:t>d 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约等于 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，返回 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19859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double qInf(()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返回无穷大的数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880699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bool qIsFinite(double d) 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若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d 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是一个有限的数，返回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085572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bool qIsInf(double d) 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若 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effectLst/>
                        </a:rPr>
                        <a:t>d 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是一个无限大的数，返回 </a:t>
                      </a:r>
                      <a:r>
                        <a:rPr lang="en-US" altLang="zh-CN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45133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bool qIsNaN(double d)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若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d 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不是一个数，返回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599396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600" b="0">
                          <a:solidFill>
                            <a:schemeClr val="tx1"/>
                          </a:solidFill>
                          <a:effectLst/>
                        </a:rPr>
                        <a:t>const T &amp;qMax(const T&amp;value1, const T&amp;value2)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返回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value1 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和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value2 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中较大的值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97354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fr-FR" sz="1600" b="0">
                          <a:solidFill>
                            <a:schemeClr val="tx1"/>
                          </a:solidFill>
                          <a:effectLst/>
                        </a:rPr>
                        <a:t>const T &amp;qMin(const T&amp;value1, const T&amp;value2)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返回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value1 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和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value2 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中较小的值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2911573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qint64 qRound64(double value) 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将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value 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近似为最接近的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qint64 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整数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357285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int qRound(double value)</a:t>
                      </a: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将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value 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近似为最接近的 </a:t>
                      </a:r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int </a:t>
                      </a:r>
                      <a:r>
                        <a:rPr lang="zh-CN" altLang="en-US" sz="1600" b="0">
                          <a:solidFill>
                            <a:schemeClr val="tx1"/>
                          </a:solidFill>
                          <a:effectLst/>
                        </a:rPr>
                        <a:t>整数</a:t>
                      </a:r>
                    </a:p>
                  </a:txBody>
                  <a:tcPr marL="60960" marR="60960" marT="60960" marB="60960" anchor="ctr"/>
                </a:tc>
                <a:extLst>
                  <a:ext uri="{0D108BD9-81ED-4DB2-BD59-A6C34878D82A}">
                    <a16:rowId xmlns:a16="http://schemas.microsoft.com/office/drawing/2014/main" val="1345313816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B030ECD2-DFFC-4BF9-B61B-BB809748E37B}"/>
              </a:ext>
            </a:extLst>
          </p:cNvPr>
          <p:cNvSpPr/>
          <p:nvPr/>
        </p:nvSpPr>
        <p:spPr>
          <a:xfrm>
            <a:off x="2371169" y="6768636"/>
            <a:ext cx="5882799" cy="8629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-apple-system"/>
              </a:rPr>
              <a:t>还有一些基础的数学运算函数在 </a:t>
            </a:r>
            <a:r>
              <a:rPr kumimoji="0" lang="en-US" altLang="zh-CN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-apple-system"/>
              </a:rPr>
              <a:t>&lt;QtMath&gt; </a:t>
            </a:r>
            <a:r>
              <a:rPr kumimoji="0" lang="zh-CN" altLang="en-US" sz="18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-apple-system"/>
              </a:rPr>
              <a:t>头文件中定义，比如三角运算函数、弧度与角度之间的转换函数等。</a:t>
            </a:r>
            <a:endParaRPr kumimoji="0" lang="zh-CN" altLang="zh-CN" sz="2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360DCE-5A08-4C98-B080-B84D24DAFEB6}"/>
              </a:ext>
            </a:extLst>
          </p:cNvPr>
          <p:cNvSpPr txBox="1"/>
          <p:nvPr/>
        </p:nvSpPr>
        <p:spPr>
          <a:xfrm>
            <a:off x="615951" y="595666"/>
            <a:ext cx="7400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PingFang SC"/>
              </a:rPr>
              <a:t>全局函数定义</a:t>
            </a:r>
          </a:p>
        </p:txBody>
      </p:sp>
    </p:spTree>
    <p:extLst>
      <p:ext uri="{BB962C8B-B14F-4D97-AF65-F5344CB8AC3E}">
        <p14:creationId xmlns:p14="http://schemas.microsoft.com/office/powerpoint/2010/main" val="96422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87360DCE-5A08-4C98-B080-B84D24DAFEB6}"/>
              </a:ext>
            </a:extLst>
          </p:cNvPr>
          <p:cNvSpPr txBox="1"/>
          <p:nvPr/>
        </p:nvSpPr>
        <p:spPr>
          <a:xfrm>
            <a:off x="699771" y="567213"/>
            <a:ext cx="7400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1" i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PingFang SC"/>
              </a:rPr>
              <a:t>宏定义</a:t>
            </a:r>
            <a:endParaRPr lang="en-US" altLang="zh-CN" b="1" i="0">
              <a:solidFill>
                <a:schemeClr val="bg1"/>
              </a:solidFill>
              <a:effectLst/>
              <a:highlight>
                <a:srgbClr val="800000"/>
              </a:highlight>
              <a:latin typeface="PingFang SC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9AB32DB-F42D-4C4C-A51F-79CF89CE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00352"/>
            <a:ext cx="65" cy="60070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32057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50B29CA-B351-493A-93A9-D100A5C06CD6}"/>
              </a:ext>
            </a:extLst>
          </p:cNvPr>
          <p:cNvSpPr/>
          <p:nvPr/>
        </p:nvSpPr>
        <p:spPr>
          <a:xfrm>
            <a:off x="722923" y="2315974"/>
            <a:ext cx="9290049" cy="8052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ea typeface="-apple-system"/>
              </a:rPr>
              <a:t>QT_VERSION</a:t>
            </a:r>
            <a:r>
              <a:rPr kumimoji="0" lang="zh-CN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-apple-system"/>
              </a:rPr>
              <a:t>：这个宏展开为数值形式 0xMMNNPP (MM = major, NN = minor, PP = patch) 表示 Qt 编译器版本。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ea typeface="-apple-system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D00D9B9-2463-44B4-A9D3-A466D24F4E58}"/>
              </a:ext>
            </a:extLst>
          </p:cNvPr>
          <p:cNvSpPr/>
          <p:nvPr/>
        </p:nvSpPr>
        <p:spPr>
          <a:xfrm>
            <a:off x="722922" y="3939317"/>
            <a:ext cx="9290049" cy="51410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ea typeface="-apple-system"/>
              </a:rPr>
              <a:t>QT_VERSION_STR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-apple-system"/>
              </a:rPr>
              <a:t>：这个宏展开为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-apple-system"/>
              </a:rPr>
              <a:t>Qt 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-apple-system"/>
              </a:rPr>
              <a:t>版本号的字符串。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ea typeface="-apple-system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8B5331F-37F3-4254-98F0-517F474C00C4}"/>
              </a:ext>
            </a:extLst>
          </p:cNvPr>
          <p:cNvSpPr/>
          <p:nvPr/>
        </p:nvSpPr>
        <p:spPr>
          <a:xfrm>
            <a:off x="780831" y="6172264"/>
            <a:ext cx="8993529" cy="118234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#if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Q_BYTE_ORDER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==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Q_LITTLE_ENDIAN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000080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...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#endif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66D1C4D0-09D4-4B9D-AFDF-22CC1F1189DE}"/>
              </a:ext>
            </a:extLst>
          </p:cNvPr>
          <p:cNvSpPr/>
          <p:nvPr/>
        </p:nvSpPr>
        <p:spPr>
          <a:xfrm>
            <a:off x="738163" y="5008170"/>
            <a:ext cx="9290049" cy="9560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ea typeface="-apple-system"/>
              </a:rPr>
              <a:t>Q_BYTE_ORDER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-apple-system"/>
              </a:rPr>
              <a:t>、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ea typeface="-apple-system"/>
              </a:rPr>
              <a:t>Q_BIG_ENDIAN 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-apple-system"/>
              </a:rPr>
              <a:t>和 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ea typeface="-apple-system"/>
              </a:rPr>
              <a:t>Q_LITTLE_ENDIAN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ea typeface="-apple-system"/>
              </a:rPr>
              <a:t>：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ea typeface="-apple-system"/>
              </a:rPr>
              <a:t>Q_BYTE_ORDER 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-apple-system"/>
              </a:rPr>
              <a:t>表示系统内存中数据的字节序，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ea typeface="-apple-system"/>
              </a:rPr>
              <a:t>Q_BIG_ENDIAN 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-apple-system"/>
              </a:rPr>
              <a:t>表示大端字节序，</a:t>
            </a:r>
            <a:r>
              <a:rPr kumimoji="0" lang="en-US" altLang="zh-CN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ea typeface="-apple-system"/>
              </a:rPr>
              <a:t>Q_LITTLE_ ENDIAN </a:t>
            </a:r>
            <a:r>
              <a:rPr kumimoji="0" lang="zh-CN" altLang="en-US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ea typeface="-apple-system"/>
              </a:rPr>
              <a:t>表示小端字节序。在需要判断系统字节序时会用到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ea typeface="-apple-system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F66F982-8DA3-4DDB-9913-9E192C81CA46}"/>
              </a:ext>
            </a:extLst>
          </p:cNvPr>
          <p:cNvSpPr/>
          <p:nvPr/>
        </p:nvSpPr>
        <p:spPr>
          <a:xfrm>
            <a:off x="738163" y="7562634"/>
            <a:ext cx="9290049" cy="70940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zh-CN" b="0" i="0">
                <a:solidFill>
                  <a:srgbClr val="FFFF00"/>
                </a:solidFill>
                <a:effectLst/>
                <a:latin typeface="-apple-system"/>
              </a:rPr>
              <a:t>Q_DECL_IMPORT 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和 </a:t>
            </a:r>
            <a:r>
              <a:rPr lang="en-US" altLang="zh-CN" b="0" i="0">
                <a:solidFill>
                  <a:srgbClr val="FFFF00"/>
                </a:solidFill>
                <a:effectLst/>
                <a:latin typeface="-apple-system"/>
              </a:rPr>
              <a:t>Q_DECL_EXPORT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：在使用或设计共享库时，用于导入或导出库的内容，后续章节有其使用实例。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1FC9DA3-30B4-DEAE-6EBF-62024224AC70}"/>
              </a:ext>
            </a:extLst>
          </p:cNvPr>
          <p:cNvSpPr txBox="1"/>
          <p:nvPr/>
        </p:nvSpPr>
        <p:spPr>
          <a:xfrm>
            <a:off x="738163" y="3202990"/>
            <a:ext cx="8210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QString str;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qDebug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asprintf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"0X%0X"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,QT_VERSION);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BA62419-3744-CD37-5F87-C26AC773E24A}"/>
              </a:ext>
            </a:extLst>
          </p:cNvPr>
          <p:cNvSpPr txBox="1"/>
          <p:nvPr/>
        </p:nvSpPr>
        <p:spPr>
          <a:xfrm>
            <a:off x="1195657" y="4507131"/>
            <a:ext cx="5311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qDebug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QT_VERSION_STR;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405300B-80A5-B2DB-7E89-51963C5B70A8}"/>
              </a:ext>
            </a:extLst>
          </p:cNvPr>
          <p:cNvSpPr/>
          <p:nvPr/>
        </p:nvSpPr>
        <p:spPr>
          <a:xfrm>
            <a:off x="734497" y="8460545"/>
            <a:ext cx="9290049" cy="3404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b="0" i="0">
                <a:solidFill>
                  <a:srgbClr val="FFFF00"/>
                </a:solidFill>
                <a:effectLst/>
              </a:rPr>
              <a:t>Q_UNUSED(name)</a:t>
            </a:r>
            <a:r>
              <a:rPr lang="zh-CN" altLang="en-US" b="0" i="0">
                <a:solidFill>
                  <a:schemeClr val="bg1"/>
                </a:solidFill>
                <a:effectLst/>
              </a:rPr>
              <a:t>：这个宏用于在函数中定义不在函数体里使用的参数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ea typeface="-apple-system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33CE63-C423-4785-7895-190FC89EA5EE}"/>
              </a:ext>
            </a:extLst>
          </p:cNvPr>
          <p:cNvSpPr/>
          <p:nvPr/>
        </p:nvSpPr>
        <p:spPr>
          <a:xfrm>
            <a:off x="722922" y="8801030"/>
            <a:ext cx="8993529" cy="164360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void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MainWindow::on_imageSaved(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int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id,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const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QString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&amp;fileName)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{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Q_UNUSED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(id);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LabInfo-&gt;setText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"图片保存为："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+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fileName);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35633D-3843-D610-2C14-8EF8299932E4}"/>
              </a:ext>
            </a:extLst>
          </p:cNvPr>
          <p:cNvSpPr/>
          <p:nvPr/>
        </p:nvSpPr>
        <p:spPr>
          <a:xfrm>
            <a:off x="711346" y="10732923"/>
            <a:ext cx="9290049" cy="34048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b="0" i="0">
                <a:solidFill>
                  <a:srgbClr val="FFFF00"/>
                </a:solidFill>
                <a:effectLst/>
                <a:latin typeface="-apple-system"/>
              </a:rPr>
              <a:t>foreach(variable, container)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：用于容器类的遍历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ea typeface="-apple-system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98EFB34-42BC-86B0-394A-12203800F55B}"/>
              </a:ext>
            </a:extLst>
          </p:cNvPr>
          <p:cNvSpPr/>
          <p:nvPr/>
        </p:nvSpPr>
        <p:spPr>
          <a:xfrm>
            <a:off x="699771" y="11073409"/>
            <a:ext cx="8993529" cy="74861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foreach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const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QString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&amp;codecName,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recorder-&gt;supportedAudioCodecs())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00"/>
                </a:solidFill>
                <a:effectLst/>
              </a:rPr>
              <a:t>ui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-&gt;comboCodec-&gt;addItem(codecName);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B9E7DD8-56DA-3AAD-0F60-36487710677B}"/>
              </a:ext>
            </a:extLst>
          </p:cNvPr>
          <p:cNvSpPr/>
          <p:nvPr/>
        </p:nvSpPr>
        <p:spPr>
          <a:xfrm>
            <a:off x="734497" y="1112132"/>
            <a:ext cx="9290049" cy="48613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b="0" i="0">
                <a:solidFill>
                  <a:srgbClr val="FFFF00"/>
                </a:solidFill>
                <a:effectLst/>
                <a:latin typeface="-apple-system"/>
              </a:rPr>
              <a:t>qDebug(const char * message,…</a:t>
            </a:r>
            <a:r>
              <a:rPr lang="zh-CN" altLang="en-US" b="0" i="0">
                <a:solidFill>
                  <a:srgbClr val="FFFF00"/>
                </a:solidFill>
                <a:effectLst/>
                <a:latin typeface="-apple-system"/>
              </a:rPr>
              <a:t>）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：在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debugger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窗体显示信息</a:t>
            </a:r>
            <a:r>
              <a:rPr lang="en-US" altLang="zh-CN">
                <a:solidFill>
                  <a:schemeClr val="bg1"/>
                </a:solidFill>
                <a:latin typeface="-apple-system"/>
              </a:rPr>
              <a:t>.</a:t>
            </a:r>
            <a:endParaRPr kumimoji="0" lang="en-US" altLang="zh-CN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ea typeface="-apple-system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07D9B8-2F77-D228-EE86-2BEC161FDD79}"/>
              </a:ext>
            </a:extLst>
          </p:cNvPr>
          <p:cNvSpPr txBox="1"/>
          <p:nvPr/>
        </p:nvSpPr>
        <p:spPr>
          <a:xfrm>
            <a:off x="754252" y="1598269"/>
            <a:ext cx="9140161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类似的宏还有 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qWarning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、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qCritical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、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qFatal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、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qInfo 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等，也是用于在 </a:t>
            </a:r>
            <a:r>
              <a:rPr lang="en-US" altLang="zh-CN" b="0" i="0">
                <a:solidFill>
                  <a:schemeClr val="bg1"/>
                </a:solidFill>
                <a:effectLst/>
                <a:latin typeface="-apple-system"/>
              </a:rPr>
              <a:t>debugger </a:t>
            </a:r>
            <a:r>
              <a:rPr lang="zh-CN" altLang="en-US" b="0" i="0">
                <a:solidFill>
                  <a:schemeClr val="bg1"/>
                </a:solidFill>
                <a:effectLst/>
                <a:latin typeface="-apple-system"/>
              </a:rPr>
              <a:t>窗体显示信息。</a:t>
            </a:r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29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C955469-16CC-49BD-8E85-B390C2A2F415}"/>
              </a:ext>
            </a:extLst>
          </p:cNvPr>
          <p:cNvSpPr txBox="1"/>
          <p:nvPr/>
        </p:nvSpPr>
        <p:spPr>
          <a:xfrm>
            <a:off x="586740" y="894080"/>
            <a:ext cx="9451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QT</a:t>
            </a:r>
            <a:r>
              <a:rPr lang="zh-CN" altLang="en-US" sz="2000">
                <a:solidFill>
                  <a:schemeClr val="bg1"/>
                </a:solidFill>
              </a:rPr>
              <a:t>中引入元对象系统对标准</a:t>
            </a:r>
            <a:r>
              <a:rPr lang="en-US" altLang="zh-CN" sz="2000">
                <a:solidFill>
                  <a:schemeClr val="bg1"/>
                </a:solidFill>
              </a:rPr>
              <a:t>C++</a:t>
            </a:r>
            <a:r>
              <a:rPr lang="zh-CN" altLang="en-US" sz="2000">
                <a:solidFill>
                  <a:schemeClr val="bg1"/>
                </a:solidFill>
              </a:rPr>
              <a:t>语言进行了扩展。</a:t>
            </a:r>
            <a:endParaRPr lang="en-US" altLang="zh-CN" sz="200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FC93791C-05A0-4C1D-AC51-D3C52117B667}"/>
                  </a:ext>
                </a:extLst>
              </p14:cNvPr>
              <p14:cNvContentPartPr/>
              <p14:nvPr/>
            </p14:nvContentPartPr>
            <p14:xfrm>
              <a:off x="-564420" y="1111980"/>
              <a:ext cx="360" cy="360"/>
            </p14:xfrm>
          </p:contentPart>
        </mc:Choice>
        <mc:Fallback xmlns=""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FC93791C-05A0-4C1D-AC51-D3C52117B6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573060" y="11033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F2C2B6B6-A97C-4D7C-8317-876FE1C32688}"/>
                  </a:ext>
                </a:extLst>
              </p14:cNvPr>
              <p14:cNvContentPartPr/>
              <p14:nvPr/>
            </p14:nvContentPartPr>
            <p14:xfrm>
              <a:off x="75660" y="37740"/>
              <a:ext cx="360" cy="36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F2C2B6B6-A97C-4D7C-8317-876FE1C3268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020" y="2910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7548F051-AC9A-411C-8980-B1A92D49E88D}"/>
                  </a:ext>
                </a:extLst>
              </p14:cNvPr>
              <p14:cNvContentPartPr/>
              <p14:nvPr/>
            </p14:nvContentPartPr>
            <p14:xfrm>
              <a:off x="45420" y="91020"/>
              <a:ext cx="360" cy="360"/>
            </p14:xfrm>
          </p:contentPart>
        </mc:Choice>
        <mc:Fallback xmlns=""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7548F051-AC9A-411C-8980-B1A92D49E88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780" y="823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E6F78C37-358A-4075-98A6-77ED4EE41CFC}"/>
                  </a:ext>
                </a:extLst>
              </p14:cNvPr>
              <p14:cNvContentPartPr/>
              <p14:nvPr/>
            </p14:nvContentPartPr>
            <p14:xfrm>
              <a:off x="-190740" y="495000"/>
              <a:ext cx="360" cy="360"/>
            </p14:xfrm>
          </p:contentPart>
        </mc:Choice>
        <mc:Fallback xmlns=""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E6F78C37-358A-4075-98A6-77ED4EE41C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99380" y="4863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625CB03A-D75B-3515-E8C1-B2E7AB513EA1}"/>
              </a:ext>
            </a:extLst>
          </p:cNvPr>
          <p:cNvSpPr txBox="1"/>
          <p:nvPr/>
        </p:nvSpPr>
        <p:spPr>
          <a:xfrm>
            <a:off x="478791" y="589351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bg1"/>
                </a:solidFill>
                <a:highlight>
                  <a:srgbClr val="0000FF"/>
                </a:highlight>
              </a:rPr>
              <a:t>3.3 Qt</a:t>
            </a:r>
            <a:r>
              <a:rPr lang="zh-CN" altLang="en-US" sz="2000" b="1">
                <a:solidFill>
                  <a:schemeClr val="bg1"/>
                </a:solidFill>
                <a:highlight>
                  <a:srgbClr val="0000FF"/>
                </a:highlight>
              </a:rPr>
              <a:t>的元对象系统</a:t>
            </a:r>
            <a:endParaRPr lang="zh-CN" altLang="en-US" sz="2000" b="1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FB8708-A879-6D8B-D8AC-548332EF91C1}"/>
              </a:ext>
            </a:extLst>
          </p:cNvPr>
          <p:cNvSpPr txBox="1"/>
          <p:nvPr/>
        </p:nvSpPr>
        <p:spPr>
          <a:xfrm>
            <a:off x="586740" y="128798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highlight>
                  <a:srgbClr val="800000"/>
                </a:highlight>
              </a:rPr>
              <a:t>概述</a:t>
            </a:r>
            <a:endParaRPr lang="zh-CN" altLang="en-US" sz="2000" b="1" dirty="0">
              <a:solidFill>
                <a:schemeClr val="bg1"/>
              </a:solidFill>
              <a:highlight>
                <a:srgbClr val="800000"/>
              </a:highlight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8A3F1C-F4FF-873A-9611-CDBF77DD5698}"/>
              </a:ext>
            </a:extLst>
          </p:cNvPr>
          <p:cNvSpPr txBox="1"/>
          <p:nvPr/>
        </p:nvSpPr>
        <p:spPr>
          <a:xfrm>
            <a:off x="478791" y="1669190"/>
            <a:ext cx="93573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QObject</a:t>
            </a:r>
            <a:r>
              <a:rPr lang="zh-CN" altLang="en-US" sz="2000">
                <a:solidFill>
                  <a:schemeClr val="bg1"/>
                </a:solidFill>
              </a:rPr>
              <a:t>类是所有使用元对象系统的类的基类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必须在一个类的开头部分插入宏</a:t>
            </a:r>
            <a:r>
              <a:rPr lang="en-US" altLang="zh-CN" sz="2000">
                <a:solidFill>
                  <a:schemeClr val="bg1"/>
                </a:solidFill>
              </a:rPr>
              <a:t>Q_OBJECT</a:t>
            </a:r>
            <a:r>
              <a:rPr lang="zh-CN" altLang="en-US" sz="2000">
                <a:solidFill>
                  <a:schemeClr val="bg1"/>
                </a:solidFill>
              </a:rPr>
              <a:t>，才可以使用元对象系统的特性。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</a:t>
            </a: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MOC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发现类中定义了</a:t>
            </a: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Q_OBJECT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宏时，会为其生成相应的</a:t>
            </a:r>
            <a:r>
              <a:rPr lang="en-US" altLang="zh-CN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C++</a:t>
            </a:r>
            <a:r>
              <a:rPr lang="zh-CN" altLang="en-US" sz="20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源文件</a:t>
            </a:r>
            <a:endParaRPr lang="en-US" altLang="zh-CN" sz="2000" b="1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元对象编译器（</a:t>
            </a:r>
            <a:r>
              <a:rPr lang="en-US" altLang="zh-CN" sz="2000">
                <a:solidFill>
                  <a:schemeClr val="bg1"/>
                </a:solidFill>
              </a:rPr>
              <a:t>Meta-Object Compiler</a:t>
            </a:r>
            <a:r>
              <a:rPr lang="zh-CN" altLang="en-US" sz="2000">
                <a:solidFill>
                  <a:schemeClr val="bg1"/>
                </a:solidFill>
              </a:rPr>
              <a:t>，</a:t>
            </a:r>
            <a:r>
              <a:rPr lang="en-US" altLang="zh-CN" sz="2000">
                <a:solidFill>
                  <a:schemeClr val="bg1"/>
                </a:solidFill>
              </a:rPr>
              <a:t>MOC</a:t>
            </a:r>
            <a:r>
              <a:rPr lang="zh-CN" altLang="en-US" sz="2000">
                <a:solidFill>
                  <a:schemeClr val="bg1"/>
                </a:solidFill>
              </a:rPr>
              <a:t>）是一个预处理器，先将</a:t>
            </a:r>
            <a:r>
              <a:rPr lang="en-US" altLang="zh-CN" sz="2000">
                <a:solidFill>
                  <a:schemeClr val="bg1"/>
                </a:solidFill>
              </a:rPr>
              <a:t>Qt</a:t>
            </a:r>
            <a:r>
              <a:rPr lang="zh-CN" altLang="en-US" sz="2000">
                <a:solidFill>
                  <a:schemeClr val="bg1"/>
                </a:solidFill>
              </a:rPr>
              <a:t>的特性程序转换为标准</a:t>
            </a:r>
            <a:r>
              <a:rPr lang="en-US" altLang="zh-CN" sz="2000">
                <a:solidFill>
                  <a:schemeClr val="bg1"/>
                </a:solidFill>
              </a:rPr>
              <a:t>C++</a:t>
            </a:r>
            <a:r>
              <a:rPr lang="zh-CN" altLang="en-US" sz="2000">
                <a:solidFill>
                  <a:schemeClr val="bg1"/>
                </a:solidFill>
              </a:rPr>
              <a:t>程序，在由标准</a:t>
            </a:r>
            <a:r>
              <a:rPr lang="en-US" altLang="zh-CN" sz="2000">
                <a:solidFill>
                  <a:schemeClr val="bg1"/>
                </a:solidFill>
              </a:rPr>
              <a:t>C++</a:t>
            </a:r>
            <a:r>
              <a:rPr lang="zh-CN" altLang="en-US" sz="2000">
                <a:solidFill>
                  <a:schemeClr val="bg1"/>
                </a:solidFill>
              </a:rPr>
              <a:t>编译器进行编译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4AB39F-D594-0B38-31F0-31462E1BCD8E}"/>
              </a:ext>
            </a:extLst>
          </p:cNvPr>
          <p:cNvSpPr txBox="1"/>
          <p:nvPr/>
        </p:nvSpPr>
        <p:spPr>
          <a:xfrm>
            <a:off x="633730" y="3725666"/>
            <a:ext cx="9357360" cy="41946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highlight>
                  <a:srgbClr val="008000"/>
                </a:highlight>
              </a:rPr>
              <a:t>元对象（</a:t>
            </a:r>
            <a:r>
              <a:rPr lang="en-US" altLang="zh-CN" sz="2000">
                <a:solidFill>
                  <a:schemeClr val="bg1"/>
                </a:solidFill>
                <a:highlight>
                  <a:srgbClr val="008000"/>
                </a:highlight>
              </a:rPr>
              <a:t>meta object</a:t>
            </a:r>
            <a:r>
              <a:rPr lang="zh-CN" altLang="en-US" sz="2000">
                <a:solidFill>
                  <a:schemeClr val="bg1"/>
                </a:solidFill>
                <a:highlight>
                  <a:srgbClr val="008000"/>
                </a:highlight>
              </a:rPr>
              <a:t>）</a:t>
            </a:r>
            <a:r>
              <a:rPr lang="zh-CN" altLang="en-US" sz="2000">
                <a:solidFill>
                  <a:schemeClr val="bg1"/>
                </a:solidFill>
              </a:rPr>
              <a:t>：每个</a:t>
            </a:r>
            <a:r>
              <a:rPr lang="en-US" altLang="zh-CN" sz="2000">
                <a:solidFill>
                  <a:schemeClr val="bg1"/>
                </a:solidFill>
              </a:rPr>
              <a:t>QObject</a:t>
            </a:r>
            <a:r>
              <a:rPr lang="zh-CN" altLang="en-US" sz="2000">
                <a:solidFill>
                  <a:schemeClr val="bg1"/>
                </a:solidFill>
              </a:rPr>
              <a:t>及其子类的实例都有一个元对象（静态变量</a:t>
            </a:r>
            <a:r>
              <a:rPr lang="en-US" altLang="zh-CN" sz="2000">
                <a:solidFill>
                  <a:schemeClr val="bg1"/>
                </a:solidFill>
              </a:rPr>
              <a:t>staticMetaObject</a:t>
            </a:r>
            <a:r>
              <a:rPr lang="zh-CN" altLang="en-US" sz="2000">
                <a:solidFill>
                  <a:schemeClr val="bg1"/>
                </a:solidFill>
              </a:rPr>
              <a:t>）。函数</a:t>
            </a:r>
            <a:r>
              <a:rPr lang="en-US" altLang="zh-CN" sz="2000">
                <a:solidFill>
                  <a:schemeClr val="bg1"/>
                </a:solidFill>
              </a:rPr>
              <a:t>metaObject()</a:t>
            </a:r>
            <a:r>
              <a:rPr lang="zh-CN" altLang="en-US" sz="2000">
                <a:solidFill>
                  <a:schemeClr val="bg1"/>
                </a:solidFill>
              </a:rPr>
              <a:t>可以返回它的指针。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highlight>
                  <a:srgbClr val="008000"/>
                </a:highlight>
              </a:rPr>
              <a:t>类型信息</a:t>
            </a:r>
            <a:r>
              <a:rPr lang="zh-CN" altLang="en-US" sz="2000">
                <a:solidFill>
                  <a:schemeClr val="bg1"/>
                </a:solidFill>
              </a:rPr>
              <a:t>：</a:t>
            </a:r>
            <a:r>
              <a:rPr lang="en-US" altLang="zh-CN" sz="2000">
                <a:solidFill>
                  <a:schemeClr val="bg1"/>
                </a:solidFill>
              </a:rPr>
              <a:t>QObject</a:t>
            </a:r>
            <a:r>
              <a:rPr lang="zh-CN" altLang="en-US" sz="2000">
                <a:solidFill>
                  <a:schemeClr val="bg1"/>
                </a:solidFill>
              </a:rPr>
              <a:t>的</a:t>
            </a:r>
            <a:r>
              <a:rPr lang="en-US" altLang="zh-CN" sz="2000">
                <a:solidFill>
                  <a:schemeClr val="bg1"/>
                </a:solidFill>
              </a:rPr>
              <a:t>inherits()</a:t>
            </a:r>
            <a:r>
              <a:rPr lang="zh-CN" altLang="en-US" sz="2000">
                <a:solidFill>
                  <a:schemeClr val="bg1"/>
                </a:solidFill>
              </a:rPr>
              <a:t>函数可以判断继承关系。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highlight>
                  <a:srgbClr val="008000"/>
                </a:highlight>
              </a:rPr>
              <a:t>动态翻译</a:t>
            </a:r>
            <a:r>
              <a:rPr lang="zh-CN" altLang="en-US" sz="2000">
                <a:solidFill>
                  <a:schemeClr val="bg1"/>
                </a:solidFill>
              </a:rPr>
              <a:t>：函数</a:t>
            </a:r>
            <a:r>
              <a:rPr lang="en-US" altLang="zh-CN" sz="2000">
                <a:solidFill>
                  <a:schemeClr val="bg1"/>
                </a:solidFill>
              </a:rPr>
              <a:t>tr()</a:t>
            </a:r>
            <a:r>
              <a:rPr lang="zh-CN" altLang="en-US" sz="2000">
                <a:solidFill>
                  <a:schemeClr val="bg1"/>
                </a:solidFill>
              </a:rPr>
              <a:t>返回一个字符串的翻译版本。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highlight>
                  <a:srgbClr val="008000"/>
                </a:highlight>
              </a:rPr>
              <a:t>对象树</a:t>
            </a:r>
            <a:r>
              <a:rPr lang="zh-CN" altLang="en-US" sz="2000">
                <a:solidFill>
                  <a:schemeClr val="bg1"/>
                </a:solidFill>
              </a:rPr>
              <a:t>：表示对象间从属关系的树状结构。</a:t>
            </a:r>
            <a:r>
              <a:rPr lang="en-US" altLang="zh-CN" sz="2000">
                <a:solidFill>
                  <a:schemeClr val="bg1"/>
                </a:solidFill>
              </a:rPr>
              <a:t>QObject</a:t>
            </a:r>
            <a:r>
              <a:rPr lang="zh-CN" altLang="en-US" sz="2000">
                <a:solidFill>
                  <a:schemeClr val="bg1"/>
                </a:solidFill>
              </a:rPr>
              <a:t>提供了</a:t>
            </a:r>
            <a:r>
              <a:rPr lang="en-US" altLang="zh-CN" sz="2000">
                <a:solidFill>
                  <a:schemeClr val="bg1"/>
                </a:solidFill>
              </a:rPr>
              <a:t>parent()</a:t>
            </a:r>
            <a:r>
              <a:rPr lang="zh-CN" altLang="en-US" sz="2000">
                <a:solidFill>
                  <a:schemeClr val="bg1"/>
                </a:solidFill>
              </a:rPr>
              <a:t>、</a:t>
            </a:r>
            <a:r>
              <a:rPr lang="en-US" altLang="zh-CN" sz="2000">
                <a:solidFill>
                  <a:schemeClr val="bg1"/>
                </a:solidFill>
              </a:rPr>
              <a:t>children()</a:t>
            </a:r>
            <a:r>
              <a:rPr lang="zh-CN" altLang="en-US" sz="2000">
                <a:solidFill>
                  <a:schemeClr val="bg1"/>
                </a:solidFill>
              </a:rPr>
              <a:t>、</a:t>
            </a:r>
            <a:r>
              <a:rPr lang="en-US" altLang="zh-CN" sz="2000">
                <a:solidFill>
                  <a:schemeClr val="bg1"/>
                </a:solidFill>
              </a:rPr>
              <a:t>findChildren()</a:t>
            </a:r>
            <a:r>
              <a:rPr lang="zh-CN" altLang="en-US" sz="2000">
                <a:solidFill>
                  <a:schemeClr val="bg1"/>
                </a:solidFill>
              </a:rPr>
              <a:t>等函数。</a:t>
            </a:r>
            <a:r>
              <a:rPr lang="zh-CN" altLang="en-US" sz="2000" b="1">
                <a:solidFill>
                  <a:schemeClr val="bg1"/>
                </a:solidFill>
                <a:highlight>
                  <a:srgbClr val="800080"/>
                </a:highlight>
              </a:rPr>
              <a:t>对象树中的某个对象被删除时，它的子对象也将被删除</a:t>
            </a:r>
            <a:r>
              <a:rPr lang="zh-CN" altLang="en-US" sz="2000" b="1">
                <a:solidFill>
                  <a:schemeClr val="bg1"/>
                </a:solidFill>
              </a:rPr>
              <a:t>。</a:t>
            </a:r>
            <a:endParaRPr lang="en-US" altLang="zh-CN" sz="2000" b="1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highlight>
                  <a:srgbClr val="008000"/>
                </a:highlight>
              </a:rPr>
              <a:t>信号和槽</a:t>
            </a:r>
            <a:r>
              <a:rPr lang="zh-CN" altLang="en-US" sz="2000" b="1">
                <a:solidFill>
                  <a:schemeClr val="bg1"/>
                </a:solidFill>
              </a:rPr>
              <a:t>：</a:t>
            </a:r>
            <a:r>
              <a:rPr lang="zh-CN" altLang="en-US" sz="2000">
                <a:solidFill>
                  <a:schemeClr val="bg1"/>
                </a:solidFill>
              </a:rPr>
              <a:t>对象间的通信机制。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  <a:highlight>
                  <a:srgbClr val="008000"/>
                </a:highlight>
              </a:rPr>
              <a:t>属性系统</a:t>
            </a:r>
            <a:r>
              <a:rPr lang="zh-CN" altLang="en-US" sz="2000">
                <a:solidFill>
                  <a:schemeClr val="bg1"/>
                </a:solidFill>
              </a:rPr>
              <a:t>：可以使用宏</a:t>
            </a:r>
            <a:r>
              <a:rPr lang="en-US" altLang="zh-CN" sz="2000">
                <a:solidFill>
                  <a:schemeClr val="bg1"/>
                </a:solidFill>
              </a:rPr>
              <a:t>Q_PROPERTY</a:t>
            </a:r>
            <a:r>
              <a:rPr lang="zh-CN" altLang="en-US" sz="2000">
                <a:solidFill>
                  <a:schemeClr val="bg1"/>
                </a:solidFill>
              </a:rPr>
              <a:t>定义属性，</a:t>
            </a:r>
            <a:r>
              <a:rPr lang="en-US" altLang="zh-CN" sz="2000">
                <a:solidFill>
                  <a:schemeClr val="bg1"/>
                </a:solidFill>
              </a:rPr>
              <a:t>QObject</a:t>
            </a:r>
            <a:r>
              <a:rPr lang="zh-CN" altLang="en-US" sz="2000">
                <a:solidFill>
                  <a:schemeClr val="bg1"/>
                </a:solidFill>
              </a:rPr>
              <a:t>的</a:t>
            </a:r>
            <a:r>
              <a:rPr lang="en-US" altLang="zh-CN" sz="2000">
                <a:solidFill>
                  <a:schemeClr val="bg1"/>
                </a:solidFill>
              </a:rPr>
              <a:t>setProperty()</a:t>
            </a:r>
            <a:r>
              <a:rPr lang="zh-CN" altLang="en-US" sz="2000">
                <a:solidFill>
                  <a:schemeClr val="bg1"/>
                </a:solidFill>
              </a:rPr>
              <a:t>会设置属性的值或定义动态属性；</a:t>
            </a:r>
            <a:r>
              <a:rPr lang="en-US" altLang="zh-CN" sz="2000">
                <a:solidFill>
                  <a:schemeClr val="bg1"/>
                </a:solidFill>
              </a:rPr>
              <a:t>property</a:t>
            </a:r>
            <a:r>
              <a:rPr lang="zh-CN" altLang="en-US" sz="2000">
                <a:solidFill>
                  <a:schemeClr val="bg1"/>
                </a:solidFill>
              </a:rPr>
              <a:t>函数会返回属性的值。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EF7BE42-8CC7-736A-D840-365A0BB410AF}"/>
              </a:ext>
            </a:extLst>
          </p:cNvPr>
          <p:cNvSpPr txBox="1"/>
          <p:nvPr/>
        </p:nvSpPr>
        <p:spPr>
          <a:xfrm>
            <a:off x="672158" y="3342731"/>
            <a:ext cx="1130438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Object</a:t>
            </a:r>
            <a:r>
              <a:rPr lang="zh-CN" altLang="en-US" sz="2000">
                <a:solidFill>
                  <a:schemeClr val="bg1"/>
                </a:solidFill>
              </a:rPr>
              <a:t>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6E17DE-F3F7-BF93-DEEB-0BD44BA2EB2E}"/>
              </a:ext>
            </a:extLst>
          </p:cNvPr>
          <p:cNvSpPr txBox="1"/>
          <p:nvPr/>
        </p:nvSpPr>
        <p:spPr>
          <a:xfrm>
            <a:off x="633730" y="7993113"/>
            <a:ext cx="1842492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</a:rPr>
              <a:t>QMetaObject</a:t>
            </a:r>
            <a:r>
              <a:rPr lang="zh-CN" altLang="en-US" sz="2000">
                <a:solidFill>
                  <a:schemeClr val="bg1"/>
                </a:solidFill>
              </a:rPr>
              <a:t>类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20968BE-11D9-6A1D-15C4-CD68BC69A491}"/>
              </a:ext>
            </a:extLst>
          </p:cNvPr>
          <p:cNvSpPr txBox="1"/>
          <p:nvPr/>
        </p:nvSpPr>
        <p:spPr>
          <a:xfrm>
            <a:off x="586740" y="8535858"/>
            <a:ext cx="94513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>
                <a:solidFill>
                  <a:schemeClr val="bg1"/>
                </a:solidFill>
              </a:rPr>
              <a:t>元对象是对类的描述，包含类信息、方法、属性等元数据。</a:t>
            </a:r>
            <a:endParaRPr lang="en-US" altLang="zh-CN" sz="200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chemeClr val="bg1"/>
                </a:solidFill>
              </a:rPr>
              <a:t>QObject</a:t>
            </a:r>
            <a:r>
              <a:rPr lang="zh-CN" altLang="en-US" sz="2000">
                <a:solidFill>
                  <a:schemeClr val="bg1"/>
                </a:solidFill>
              </a:rPr>
              <a:t>和</a:t>
            </a:r>
            <a:r>
              <a:rPr lang="en-US" altLang="zh-CN" sz="2000">
                <a:solidFill>
                  <a:schemeClr val="bg1"/>
                </a:solidFill>
              </a:rPr>
              <a:t>QMetaObject</a:t>
            </a:r>
            <a:r>
              <a:rPr lang="zh-CN" altLang="en-US" sz="2000">
                <a:solidFill>
                  <a:schemeClr val="bg1"/>
                </a:solidFill>
              </a:rPr>
              <a:t>提供了一些函数接口，可以获取运行时类型信息，类似标准</a:t>
            </a:r>
            <a:r>
              <a:rPr lang="en-US" altLang="zh-CN" sz="2000">
                <a:solidFill>
                  <a:schemeClr val="bg1"/>
                </a:solidFill>
              </a:rPr>
              <a:t>C++</a:t>
            </a:r>
            <a:r>
              <a:rPr lang="zh-CN" altLang="en-US" sz="2000">
                <a:solidFill>
                  <a:schemeClr val="bg1"/>
                </a:solidFill>
              </a:rPr>
              <a:t>中的</a:t>
            </a:r>
            <a:r>
              <a:rPr lang="en-US" altLang="zh-CN" sz="2000">
                <a:solidFill>
                  <a:schemeClr val="bg1"/>
                </a:solidFill>
              </a:rPr>
              <a:t>RTTI</a:t>
            </a:r>
            <a:r>
              <a:rPr lang="zh-CN" altLang="en-US" sz="2000">
                <a:solidFill>
                  <a:schemeClr val="bg1"/>
                </a:solidFill>
              </a:rPr>
              <a:t>（</a:t>
            </a:r>
            <a:r>
              <a:rPr lang="en-US" altLang="zh-CN" sz="2000">
                <a:solidFill>
                  <a:schemeClr val="bg1"/>
                </a:solidFill>
              </a:rPr>
              <a:t>runtime type information</a:t>
            </a:r>
            <a:r>
              <a:rPr lang="zh-CN" altLang="en-US" sz="2000">
                <a:solidFill>
                  <a:schemeClr val="bg1"/>
                </a:solidFill>
              </a:rPr>
              <a:t>）。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FA33A32-8944-176E-1C8F-09FF64E32221}"/>
              </a:ext>
            </a:extLst>
          </p:cNvPr>
          <p:cNvSpPr txBox="1"/>
          <p:nvPr/>
        </p:nvSpPr>
        <p:spPr>
          <a:xfrm>
            <a:off x="672158" y="9551521"/>
            <a:ext cx="96605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[]){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QApplication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(argc, argv);</a:t>
            </a:r>
          </a:p>
          <a:p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//QObject::metaObject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返回类关联的元对象</a:t>
            </a:r>
            <a:endParaRPr lang="zh-CN" altLang="en-US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QObject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btn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QPushButton;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qDebug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metaObject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//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返回“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QPushButton”</a:t>
            </a:r>
            <a:endParaRPr lang="en-US" altLang="zh-CN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FFFFFF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    QPushButton </a:t>
            </a:r>
            <a:r>
              <a:rPr lang="en-US" altLang="zh-CN" b="0">
                <a:solidFill>
                  <a:srgbClr val="D4D4D4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FFFFFF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btnPush</a:t>
            </a:r>
            <a:r>
              <a:rPr lang="en-US" altLang="zh-CN" b="0">
                <a:solidFill>
                  <a:srgbClr val="D4D4D4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DCDCAA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qobject_cast</a:t>
            </a:r>
            <a:r>
              <a:rPr lang="en-US" altLang="zh-CN" b="0">
                <a:solidFill>
                  <a:srgbClr val="FFFFFF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&lt;</a:t>
            </a:r>
            <a:r>
              <a:rPr lang="en-US" altLang="zh-CN" b="0">
                <a:solidFill>
                  <a:srgbClr val="4EC9B0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QPushButton</a:t>
            </a:r>
            <a:r>
              <a:rPr lang="en-US" altLang="zh-CN" b="0">
                <a:solidFill>
                  <a:srgbClr val="D4D4D4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FFFFFF"/>
                </a:solidFill>
                <a:effectLst/>
                <a:highlight>
                  <a:srgbClr val="800080"/>
                </a:highlight>
                <a:latin typeface="Consolas" panose="020B0609020204030204" pitchFamily="49" charset="0"/>
              </a:rPr>
              <a:t>&gt;(btn);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qDebug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btnPush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metaObject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QTimer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timer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QTimer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              //QTimer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是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QObject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的子类</a:t>
            </a:r>
            <a:endParaRPr lang="zh-CN" altLang="en-US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qDebug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inherits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"QTimer"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       //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返回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CN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qDebug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inherits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"QObject"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      //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返回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altLang="zh-CN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qDebug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inherits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"QAbstrctButton"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返回</a:t>
            </a:r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altLang="zh-CN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   //superClass</a:t>
            </a:r>
            <a:r>
              <a:rPr lang="zh-CN" altLang="en-US" b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返回父类的元对象</a:t>
            </a:r>
            <a:endParaRPr lang="zh-CN" altLang="en-US" b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qDebug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metaObject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superClass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5FE17EC-65F3-7F1C-C6A7-524EA89EB2B9}"/>
              </a:ext>
            </a:extLst>
          </p:cNvPr>
          <p:cNvSpPr/>
          <p:nvPr/>
        </p:nvSpPr>
        <p:spPr>
          <a:xfrm>
            <a:off x="5792142" y="9285627"/>
            <a:ext cx="4393258" cy="81705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qobject_cast</a:t>
            </a:r>
            <a:r>
              <a:rPr lang="zh-CN" altLang="en-US"/>
              <a:t>类似于标准</a:t>
            </a:r>
            <a:r>
              <a:rPr lang="en-US" altLang="zh-CN"/>
              <a:t>C++</a:t>
            </a:r>
            <a:r>
              <a:rPr lang="zh-CN" altLang="en-US"/>
              <a:t>中的</a:t>
            </a:r>
            <a:r>
              <a:rPr lang="en-US" altLang="zh-CN"/>
              <a:t>dynamic_cast</a:t>
            </a:r>
            <a:r>
              <a:rPr lang="zh-CN" altLang="en-US"/>
              <a:t>，但无需编译器开启</a:t>
            </a:r>
            <a:r>
              <a:rPr lang="en-US" altLang="zh-CN"/>
              <a:t>RTTI</a:t>
            </a:r>
            <a:r>
              <a:rPr lang="zh-CN" altLang="en-US"/>
              <a:t>支持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988B6E35-0DFC-55EC-0C79-F812985FB25D}"/>
              </a:ext>
            </a:extLst>
          </p:cNvPr>
          <p:cNvCxnSpPr/>
          <p:nvPr/>
        </p:nvCxnSpPr>
        <p:spPr>
          <a:xfrm flipV="1">
            <a:off x="6492240" y="10102685"/>
            <a:ext cx="0" cy="111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496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6007CC6F-8049-4693-B025-CE8925E0F4EA}"/>
              </a:ext>
            </a:extLst>
          </p:cNvPr>
          <p:cNvSpPr txBox="1"/>
          <p:nvPr/>
        </p:nvSpPr>
        <p:spPr>
          <a:xfrm>
            <a:off x="957596" y="2079012"/>
            <a:ext cx="8640501" cy="440120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 Q_PROPERTY(</a:t>
            </a:r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type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r>
              <a:rPr lang="zh-CN" altLang="en-US" sz="2000">
                <a:solidFill>
                  <a:schemeClr val="bg1"/>
                </a:solidFill>
                <a:highlight>
                  <a:srgbClr val="FF0000"/>
                </a:highlight>
              </a:rPr>
              <a:t>name</a:t>
            </a:r>
            <a:r>
              <a:rPr lang="zh-CN" altLang="en-US" sz="2000">
                <a:solidFill>
                  <a:schemeClr val="bg1"/>
                </a:solidFill>
              </a:rPr>
              <a:t> </a:t>
            </a:r>
            <a:endParaRPr lang="en-US" altLang="zh-CN" sz="2000">
              <a:solidFill>
                <a:schemeClr val="bg1"/>
              </a:solidFill>
            </a:endParaRPr>
          </a:p>
          <a:p>
            <a:pPr lvl="3"/>
            <a:r>
              <a:rPr lang="en-US" altLang="zh-CN" sz="2000">
                <a:solidFill>
                  <a:schemeClr val="bg1"/>
                </a:solidFill>
              </a:rPr>
              <a:t>(</a:t>
            </a:r>
            <a:r>
              <a:rPr lang="zh-CN" altLang="en-US" sz="2000">
                <a:solidFill>
                  <a:srgbClr val="FFC000"/>
                </a:solidFill>
              </a:rPr>
              <a:t>READ</a:t>
            </a:r>
            <a:r>
              <a:rPr lang="zh-CN" altLang="en-US" sz="2000">
                <a:solidFill>
                  <a:schemeClr val="bg1"/>
                </a:solidFill>
              </a:rPr>
              <a:t> getFunction [</a:t>
            </a:r>
            <a:r>
              <a:rPr lang="zh-CN" altLang="en-US" sz="2000">
                <a:solidFill>
                  <a:srgbClr val="FFC000"/>
                </a:solidFill>
              </a:rPr>
              <a:t>WRITE</a:t>
            </a:r>
            <a:r>
              <a:rPr lang="zh-CN" altLang="en-US" sz="2000">
                <a:solidFill>
                  <a:schemeClr val="bg1"/>
                </a:solidFill>
              </a:rPr>
              <a:t> setFunction]</a:t>
            </a:r>
            <a:r>
              <a:rPr lang="en-US" altLang="zh-CN" sz="2000">
                <a:solidFill>
                  <a:schemeClr val="bg1"/>
                </a:solidFill>
              </a:rPr>
              <a:t>|</a:t>
            </a:r>
          </a:p>
          <a:p>
            <a:pPr lvl="3"/>
            <a:r>
              <a:rPr lang="zh-CN" altLang="en-US" sz="2000">
                <a:solidFill>
                  <a:schemeClr val="bg1"/>
                </a:solidFill>
              </a:rPr>
              <a:t> </a:t>
            </a:r>
            <a:r>
              <a:rPr lang="en-US" altLang="zh-CN" sz="2000">
                <a:solidFill>
                  <a:srgbClr val="FFC000"/>
                </a:solidFill>
              </a:rPr>
              <a:t>MEMBER</a:t>
            </a:r>
            <a:r>
              <a:rPr lang="en-US" altLang="zh-CN" sz="2000">
                <a:solidFill>
                  <a:schemeClr val="bg1"/>
                </a:solidFill>
              </a:rPr>
              <a:t> memberName[(</a:t>
            </a:r>
            <a:r>
              <a:rPr lang="zh-CN" altLang="en-US" sz="2000">
                <a:solidFill>
                  <a:srgbClr val="FFC000"/>
                </a:solidFill>
              </a:rPr>
              <a:t>READ</a:t>
            </a:r>
            <a:r>
              <a:rPr lang="en-US" altLang="zh-CN" sz="2000">
                <a:solidFill>
                  <a:schemeClr val="bg1"/>
                </a:solidFill>
              </a:rPr>
              <a:t> getFunction | </a:t>
            </a:r>
            <a:r>
              <a:rPr lang="zh-CN" altLang="en-US" sz="2000">
                <a:solidFill>
                  <a:srgbClr val="FFC000"/>
                </a:solidFill>
              </a:rPr>
              <a:t>WRITE</a:t>
            </a:r>
            <a:r>
              <a:rPr lang="en-US" altLang="zh-CN" sz="2000">
                <a:solidFill>
                  <a:schemeClr val="bg1"/>
                </a:solidFill>
              </a:rPr>
              <a:t> setFunction)] )</a:t>
            </a:r>
          </a:p>
          <a:p>
            <a:pPr lvl="3"/>
            <a:r>
              <a:rPr lang="zh-CN" altLang="en-US" sz="2000">
                <a:solidFill>
                  <a:schemeClr val="bg1"/>
                </a:solidFill>
              </a:rPr>
              <a:t>[</a:t>
            </a:r>
            <a:r>
              <a:rPr lang="zh-CN" altLang="en-US" sz="2000">
                <a:solidFill>
                  <a:srgbClr val="FFC000"/>
                </a:solidFill>
              </a:rPr>
              <a:t>RESET</a:t>
            </a:r>
            <a:r>
              <a:rPr lang="zh-CN" altLang="en-US" sz="2000">
                <a:solidFill>
                  <a:schemeClr val="bg1"/>
                </a:solidFill>
              </a:rPr>
              <a:t> resetFunction] </a:t>
            </a:r>
            <a:endParaRPr lang="en-US" altLang="zh-CN" sz="2000">
              <a:solidFill>
                <a:schemeClr val="bg1"/>
              </a:solidFill>
            </a:endParaRPr>
          </a:p>
          <a:p>
            <a:pPr lvl="3"/>
            <a:r>
              <a:rPr lang="zh-CN" altLang="en-US" sz="2000">
                <a:solidFill>
                  <a:schemeClr val="bg1"/>
                </a:solidFill>
              </a:rPr>
              <a:t>[</a:t>
            </a:r>
            <a:r>
              <a:rPr lang="zh-CN" altLang="en-US" sz="2000">
                <a:solidFill>
                  <a:srgbClr val="FFC000"/>
                </a:solidFill>
              </a:rPr>
              <a:t>NOTIFY</a:t>
            </a:r>
            <a:r>
              <a:rPr lang="zh-CN" altLang="en-US" sz="2000">
                <a:solidFill>
                  <a:schemeClr val="bg1"/>
                </a:solidFill>
              </a:rPr>
              <a:t> notifySignal] </a:t>
            </a:r>
            <a:endParaRPr lang="en-US" altLang="zh-CN" sz="2000">
              <a:solidFill>
                <a:schemeClr val="bg1"/>
              </a:solidFill>
            </a:endParaRPr>
          </a:p>
          <a:p>
            <a:pPr lvl="3"/>
            <a:r>
              <a:rPr lang="en-US" altLang="zh-CN" sz="2000">
                <a:solidFill>
                  <a:schemeClr val="bg1"/>
                </a:solidFill>
              </a:rPr>
              <a:t>[</a:t>
            </a:r>
            <a:r>
              <a:rPr lang="en-US" altLang="zh-CN" sz="2000">
                <a:solidFill>
                  <a:srgbClr val="FFC000"/>
                </a:solidFill>
              </a:rPr>
              <a:t>REVISION</a:t>
            </a:r>
            <a:r>
              <a:rPr lang="en-US" altLang="zh-CN" sz="2000">
                <a:solidFill>
                  <a:schemeClr val="bg1"/>
                </a:solidFill>
              </a:rPr>
              <a:t> int|</a:t>
            </a:r>
            <a:r>
              <a:rPr lang="en-US" altLang="zh-CN" sz="2000">
                <a:solidFill>
                  <a:srgbClr val="FFC000"/>
                </a:solidFill>
              </a:rPr>
              <a:t>REVISION</a:t>
            </a:r>
            <a:r>
              <a:rPr lang="en-US" altLang="zh-CN" sz="2000">
                <a:solidFill>
                  <a:schemeClr val="bg1"/>
                </a:solidFill>
              </a:rPr>
              <a:t>(int[,int])]</a:t>
            </a:r>
          </a:p>
          <a:p>
            <a:pPr lvl="3"/>
            <a:r>
              <a:rPr lang="zh-CN" altLang="en-US" sz="2000">
                <a:solidFill>
                  <a:schemeClr val="bg1"/>
                </a:solidFill>
              </a:rPr>
              <a:t>[</a:t>
            </a:r>
            <a:r>
              <a:rPr lang="zh-CN" altLang="en-US" sz="2000">
                <a:solidFill>
                  <a:srgbClr val="FFC000"/>
                </a:solidFill>
              </a:rPr>
              <a:t>DESIGNABLE</a:t>
            </a:r>
            <a:r>
              <a:rPr lang="zh-CN" altLang="en-US" sz="2000">
                <a:solidFill>
                  <a:schemeClr val="bg1"/>
                </a:solidFill>
              </a:rPr>
              <a:t> bool] </a:t>
            </a:r>
            <a:endParaRPr lang="en-US" altLang="zh-CN" sz="2000">
              <a:solidFill>
                <a:schemeClr val="bg1"/>
              </a:solidFill>
            </a:endParaRPr>
          </a:p>
          <a:p>
            <a:pPr lvl="3"/>
            <a:r>
              <a:rPr lang="zh-CN" altLang="en-US" sz="2000">
                <a:solidFill>
                  <a:schemeClr val="bg1"/>
                </a:solidFill>
              </a:rPr>
              <a:t>[</a:t>
            </a:r>
            <a:r>
              <a:rPr lang="zh-CN" altLang="en-US" sz="2000">
                <a:solidFill>
                  <a:srgbClr val="FFC000"/>
                </a:solidFill>
              </a:rPr>
              <a:t>SCRIPTABLE</a:t>
            </a:r>
            <a:r>
              <a:rPr lang="zh-CN" altLang="en-US" sz="2000">
                <a:solidFill>
                  <a:schemeClr val="bg1"/>
                </a:solidFill>
              </a:rPr>
              <a:t> bool] </a:t>
            </a:r>
            <a:endParaRPr lang="en-US" altLang="zh-CN" sz="2000">
              <a:solidFill>
                <a:schemeClr val="bg1"/>
              </a:solidFill>
            </a:endParaRPr>
          </a:p>
          <a:p>
            <a:pPr lvl="3"/>
            <a:r>
              <a:rPr lang="zh-CN" altLang="en-US" sz="2000">
                <a:solidFill>
                  <a:schemeClr val="bg1"/>
                </a:solidFill>
              </a:rPr>
              <a:t>[</a:t>
            </a:r>
            <a:r>
              <a:rPr lang="zh-CN" altLang="en-US" sz="2000">
                <a:solidFill>
                  <a:srgbClr val="FFC000"/>
                </a:solidFill>
              </a:rPr>
              <a:t>STORED</a:t>
            </a:r>
            <a:r>
              <a:rPr lang="zh-CN" altLang="en-US" sz="2000">
                <a:solidFill>
                  <a:schemeClr val="bg1"/>
                </a:solidFill>
              </a:rPr>
              <a:t> bool] </a:t>
            </a:r>
            <a:endParaRPr lang="en-US" altLang="zh-CN" sz="2000">
              <a:solidFill>
                <a:schemeClr val="bg1"/>
              </a:solidFill>
            </a:endParaRPr>
          </a:p>
          <a:p>
            <a:pPr lvl="3"/>
            <a:r>
              <a:rPr lang="zh-CN" altLang="en-US" sz="2000">
                <a:solidFill>
                  <a:schemeClr val="bg1"/>
                </a:solidFill>
              </a:rPr>
              <a:t>[</a:t>
            </a:r>
            <a:r>
              <a:rPr lang="zh-CN" altLang="en-US" sz="2000">
                <a:solidFill>
                  <a:srgbClr val="FFC000"/>
                </a:solidFill>
              </a:rPr>
              <a:t>USER</a:t>
            </a:r>
            <a:r>
              <a:rPr lang="zh-CN" altLang="en-US" sz="2000">
                <a:solidFill>
                  <a:schemeClr val="bg1"/>
                </a:solidFill>
              </a:rPr>
              <a:t> bool] </a:t>
            </a:r>
            <a:endParaRPr lang="en-US" altLang="zh-CN" sz="2000">
              <a:solidFill>
                <a:schemeClr val="bg1"/>
              </a:solidFill>
            </a:endParaRPr>
          </a:p>
          <a:p>
            <a:pPr lvl="3"/>
            <a:r>
              <a:rPr lang="zh-CN" altLang="en-US" sz="2000">
                <a:solidFill>
                  <a:schemeClr val="bg1"/>
                </a:solidFill>
              </a:rPr>
              <a:t>[</a:t>
            </a:r>
            <a:r>
              <a:rPr lang="en-US" altLang="zh-CN" sz="2000">
                <a:solidFill>
                  <a:srgbClr val="FFC000"/>
                </a:solidFill>
              </a:rPr>
              <a:t>BINDABLE</a:t>
            </a:r>
            <a:r>
              <a:rPr lang="zh-CN" altLang="en-US" sz="2000">
                <a:solidFill>
                  <a:schemeClr val="bg1"/>
                </a:solidFill>
              </a:rPr>
              <a:t> bool] </a:t>
            </a:r>
            <a:endParaRPr lang="en-US" altLang="zh-CN" sz="2000">
              <a:solidFill>
                <a:schemeClr val="bg1"/>
              </a:solidFill>
            </a:endParaRPr>
          </a:p>
          <a:p>
            <a:pPr lvl="3"/>
            <a:r>
              <a:rPr lang="zh-CN" altLang="en-US" sz="2000">
                <a:solidFill>
                  <a:schemeClr val="bg1"/>
                </a:solidFill>
              </a:rPr>
              <a:t>[</a:t>
            </a:r>
            <a:r>
              <a:rPr lang="zh-CN" altLang="en-US" sz="2000">
                <a:solidFill>
                  <a:srgbClr val="FFC000"/>
                </a:solidFill>
              </a:rPr>
              <a:t>CONSTANT</a:t>
            </a:r>
            <a:r>
              <a:rPr lang="zh-CN" altLang="en-US" sz="2000">
                <a:solidFill>
                  <a:schemeClr val="bg1"/>
                </a:solidFill>
              </a:rPr>
              <a:t>] </a:t>
            </a:r>
            <a:endParaRPr lang="en-US" altLang="zh-CN" sz="2000">
              <a:solidFill>
                <a:schemeClr val="bg1"/>
              </a:solidFill>
            </a:endParaRPr>
          </a:p>
          <a:p>
            <a:pPr lvl="3"/>
            <a:r>
              <a:rPr lang="zh-CN" altLang="en-US" sz="2000">
                <a:solidFill>
                  <a:schemeClr val="bg1"/>
                </a:solidFill>
              </a:rPr>
              <a:t>[</a:t>
            </a:r>
            <a:r>
              <a:rPr lang="zh-CN" altLang="en-US" sz="2000">
                <a:solidFill>
                  <a:srgbClr val="FFC000"/>
                </a:solidFill>
              </a:rPr>
              <a:t>FINAL</a:t>
            </a:r>
            <a:r>
              <a:rPr lang="zh-CN" altLang="en-US" sz="2000">
                <a:solidFill>
                  <a:schemeClr val="bg1"/>
                </a:solidFill>
              </a:rPr>
              <a:t>]</a:t>
            </a:r>
            <a:endParaRPr lang="en-US" altLang="zh-CN" sz="2000">
              <a:solidFill>
                <a:schemeClr val="bg1"/>
              </a:solidFill>
            </a:endParaRPr>
          </a:p>
          <a:p>
            <a:pPr lvl="3"/>
            <a:r>
              <a:rPr lang="en-US" altLang="zh-CN" sz="2000">
                <a:solidFill>
                  <a:schemeClr val="bg1"/>
                </a:solidFill>
              </a:rPr>
              <a:t>[</a:t>
            </a:r>
            <a:r>
              <a:rPr lang="en-US" altLang="zh-CN" sz="2000">
                <a:solidFill>
                  <a:srgbClr val="FFC000"/>
                </a:solidFill>
              </a:rPr>
              <a:t>REQUIRED</a:t>
            </a:r>
            <a:r>
              <a:rPr lang="en-US" altLang="zh-CN" sz="2000">
                <a:solidFill>
                  <a:schemeClr val="bg1"/>
                </a:solidFill>
              </a:rPr>
              <a:t>]</a:t>
            </a:r>
            <a:r>
              <a:rPr lang="zh-CN" altLang="en-US" sz="2000">
                <a:solidFill>
                  <a:schemeClr val="bg1"/>
                </a:solidFill>
              </a:rPr>
              <a:t>)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1AB8CB3-694A-41E9-A620-ADF16ACEE5C9}"/>
              </a:ext>
            </a:extLst>
          </p:cNvPr>
          <p:cNvSpPr txBox="1"/>
          <p:nvPr/>
        </p:nvSpPr>
        <p:spPr>
          <a:xfrm>
            <a:off x="646303" y="739426"/>
            <a:ext cx="30824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  <a:highlight>
                  <a:srgbClr val="800000"/>
                </a:highlight>
              </a:rPr>
              <a:t>属性系统</a:t>
            </a:r>
            <a:r>
              <a:rPr lang="en-US" altLang="zh-CN" sz="2000">
                <a:solidFill>
                  <a:schemeClr val="bg1"/>
                </a:solidFill>
                <a:highlight>
                  <a:srgbClr val="800000"/>
                </a:highlight>
              </a:rPr>
              <a:t>:</a:t>
            </a:r>
          </a:p>
          <a:p>
            <a:r>
              <a:rPr lang="zh-CN" altLang="en-US" sz="2000">
                <a:solidFill>
                  <a:schemeClr val="bg1"/>
                </a:solidFill>
              </a:rPr>
              <a:t>在</a:t>
            </a:r>
            <a:r>
              <a:rPr lang="en-US" altLang="zh-CN" sz="2000">
                <a:solidFill>
                  <a:schemeClr val="bg1"/>
                </a:solidFill>
              </a:rPr>
              <a:t>OObject</a:t>
            </a:r>
            <a:r>
              <a:rPr lang="zh-CN" altLang="en-US" sz="2000">
                <a:solidFill>
                  <a:schemeClr val="bg1"/>
                </a:solidFill>
              </a:rPr>
              <a:t>的子类中可以通过Q_PROPERTY宏定义属性：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9E342B-D2AE-45F5-8BB2-63A12ABE1DEB}"/>
              </a:ext>
            </a:extLst>
          </p:cNvPr>
          <p:cNvSpPr/>
          <p:nvPr/>
        </p:nvSpPr>
        <p:spPr>
          <a:xfrm>
            <a:off x="769506" y="6511109"/>
            <a:ext cx="9086126" cy="24583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class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QMyWidget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public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QWidget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rgbClr val="80008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{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Q_OBJECT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Q_PROPERTY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bool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focus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READ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hasFocus)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Q_PROPERTY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bool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enabled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READ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isEnabled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WRITE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setEnabled)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Q_PROPERTY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QCursor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cursor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READ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cursor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WRITE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SetCursor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RESET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C0C0C0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unsetCursor)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CN" sz="2000" b="0" i="0" u="none" strike="noStrike" cap="none" normalizeH="0" baseline="0">
                <a:ln>
                  <a:noFill/>
                </a:ln>
                <a:solidFill>
                  <a:srgbClr val="808000"/>
                </a:solidFill>
                <a:effectLst/>
              </a:rPr>
              <a:t>……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};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2A49782-4B12-4637-9982-B98D54398526}"/>
              </a:ext>
            </a:extLst>
          </p:cNvPr>
          <p:cNvSpPr/>
          <p:nvPr/>
        </p:nvSpPr>
        <p:spPr>
          <a:xfrm>
            <a:off x="6285190" y="9770862"/>
            <a:ext cx="3931920" cy="701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setProperty</a:t>
            </a:r>
            <a:r>
              <a:rPr lang="zh-CN" altLang="en-US"/>
              <a:t>可以在运行时为类定义一个新的属性，称之为动态属性</a:t>
            </a:r>
            <a:endParaRPr lang="en-US" altLang="zh-CN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59731D3-A6FB-180B-81D6-024782AFCC4A}"/>
              </a:ext>
            </a:extLst>
          </p:cNvPr>
          <p:cNvSpPr/>
          <p:nvPr/>
        </p:nvSpPr>
        <p:spPr>
          <a:xfrm>
            <a:off x="4484487" y="2109904"/>
            <a:ext cx="2261235" cy="3386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属性的</a:t>
            </a:r>
            <a:r>
              <a:rPr lang="zh-CN" altLang="en-US">
                <a:highlight>
                  <a:srgbClr val="800000"/>
                </a:highlight>
              </a:rPr>
              <a:t>类型</a:t>
            </a:r>
            <a:r>
              <a:rPr lang="zh-CN" altLang="en-US"/>
              <a:t>和</a:t>
            </a:r>
            <a:r>
              <a:rPr lang="zh-CN" altLang="en-US">
                <a:highlight>
                  <a:srgbClr val="FF0000"/>
                </a:highlight>
              </a:rPr>
              <a:t>名称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7444811-260F-9C52-E767-ACE71D379209}"/>
              </a:ext>
            </a:extLst>
          </p:cNvPr>
          <p:cNvSpPr/>
          <p:nvPr/>
        </p:nvSpPr>
        <p:spPr>
          <a:xfrm>
            <a:off x="7452110" y="2234489"/>
            <a:ext cx="1757680" cy="36955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[ ] </a:t>
            </a:r>
            <a:r>
              <a:rPr lang="zh-CN" altLang="en-US"/>
              <a:t>表示可选项</a:t>
            </a:r>
          </a:p>
        </p:txBody>
      </p:sp>
      <p:sp>
        <p:nvSpPr>
          <p:cNvPr id="4" name="左大括号 3">
            <a:extLst>
              <a:ext uri="{FF2B5EF4-FFF2-40B4-BE49-F238E27FC236}">
                <a16:creationId xmlns:a16="http://schemas.microsoft.com/office/drawing/2014/main" id="{51695C7E-B53D-EE6F-3C70-EFAC057996C6}"/>
              </a:ext>
            </a:extLst>
          </p:cNvPr>
          <p:cNvSpPr/>
          <p:nvPr/>
        </p:nvSpPr>
        <p:spPr>
          <a:xfrm>
            <a:off x="1781928" y="2602311"/>
            <a:ext cx="467360" cy="3567443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55EE6D-4224-3903-B0CF-60EAA3FEA97E}"/>
              </a:ext>
            </a:extLst>
          </p:cNvPr>
          <p:cNvSpPr txBox="1"/>
          <p:nvPr/>
        </p:nvSpPr>
        <p:spPr>
          <a:xfrm>
            <a:off x="892709" y="415085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accent1">
                    <a:lumMod val="20000"/>
                    <a:lumOff val="80000"/>
                  </a:schemeClr>
                </a:solidFill>
              </a:rPr>
              <a:t>关键字</a:t>
            </a:r>
            <a:endParaRPr lang="zh-CN" altLang="en-US" sz="2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F38591-CA06-E22E-A2BC-0B6B539407AD}"/>
              </a:ext>
            </a:extLst>
          </p:cNvPr>
          <p:cNvSpPr txBox="1"/>
          <p:nvPr/>
        </p:nvSpPr>
        <p:spPr>
          <a:xfrm>
            <a:off x="5615104" y="3006804"/>
            <a:ext cx="4115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bg1"/>
                </a:solidFill>
                <a:highlight>
                  <a:srgbClr val="008000"/>
                </a:highlight>
              </a:rPr>
              <a:t>MEMBER</a:t>
            </a:r>
            <a:r>
              <a:rPr lang="zh-CN" altLang="en-US" sz="2000">
                <a:solidFill>
                  <a:schemeClr val="bg1"/>
                </a:solidFill>
                <a:highlight>
                  <a:srgbClr val="008000"/>
                </a:highlight>
              </a:rPr>
              <a:t>指定一个成员变量与属性关联，没有</a:t>
            </a:r>
            <a:r>
              <a:rPr lang="en-US" altLang="zh-CN" sz="2000">
                <a:solidFill>
                  <a:schemeClr val="bg1"/>
                </a:solidFill>
                <a:highlight>
                  <a:srgbClr val="008000"/>
                </a:highlight>
              </a:rPr>
              <a:t>MEMBER</a:t>
            </a:r>
            <a:r>
              <a:rPr lang="zh-CN" altLang="en-US" sz="2000">
                <a:solidFill>
                  <a:schemeClr val="bg1"/>
                </a:solidFill>
                <a:highlight>
                  <a:srgbClr val="008000"/>
                </a:highlight>
              </a:rPr>
              <a:t>时必须有</a:t>
            </a:r>
            <a:r>
              <a:rPr lang="en-US" altLang="zh-CN" sz="2000">
                <a:solidFill>
                  <a:schemeClr val="bg1"/>
                </a:solidFill>
                <a:highlight>
                  <a:srgbClr val="008000"/>
                </a:highlight>
              </a:rPr>
              <a:t>READ</a:t>
            </a:r>
            <a:endParaRPr lang="zh-CN" altLang="en-US" sz="2000" dirty="0">
              <a:solidFill>
                <a:schemeClr val="bg1"/>
              </a:solidFill>
              <a:highlight>
                <a:srgbClr val="008000"/>
              </a:highlight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5ED1B8-9BA4-3035-DA66-7BF3654777CF}"/>
              </a:ext>
            </a:extLst>
          </p:cNvPr>
          <p:cNvSpPr txBox="1"/>
          <p:nvPr/>
        </p:nvSpPr>
        <p:spPr>
          <a:xfrm>
            <a:off x="4154287" y="5740271"/>
            <a:ext cx="310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>
                <a:solidFill>
                  <a:schemeClr val="bg1"/>
                </a:solidFill>
                <a:highlight>
                  <a:srgbClr val="008000"/>
                </a:highlight>
              </a:rPr>
              <a:t>不能被子类重写（</a:t>
            </a:r>
            <a:r>
              <a:rPr lang="en-US" altLang="zh-CN" sz="1800">
                <a:solidFill>
                  <a:schemeClr val="bg1"/>
                </a:solidFill>
                <a:highlight>
                  <a:srgbClr val="008000"/>
                </a:highlight>
              </a:rPr>
              <a:t>override</a:t>
            </a:r>
            <a:r>
              <a:rPr lang="zh-CN" altLang="en-US" sz="1800">
                <a:solidFill>
                  <a:schemeClr val="bg1"/>
                </a:solidFill>
                <a:highlight>
                  <a:srgbClr val="008000"/>
                </a:highlight>
              </a:rPr>
              <a:t>）</a:t>
            </a:r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6674B3D-E3C3-CCEB-33A4-8E8998B7FA73}"/>
              </a:ext>
            </a:extLst>
          </p:cNvPr>
          <p:cNvCxnSpPr/>
          <p:nvPr/>
        </p:nvCxnSpPr>
        <p:spPr>
          <a:xfrm>
            <a:off x="3143367" y="5924937"/>
            <a:ext cx="111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0A38954-A3C9-CD0B-00D5-E320C65AC596}"/>
              </a:ext>
            </a:extLst>
          </p:cNvPr>
          <p:cNvSpPr txBox="1"/>
          <p:nvPr/>
        </p:nvSpPr>
        <p:spPr>
          <a:xfrm>
            <a:off x="4260967" y="4451122"/>
            <a:ext cx="5313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highlight>
                  <a:srgbClr val="008000"/>
                </a:highlight>
              </a:rPr>
              <a:t>STORED表示属性是否独立存在，或依赖于其他值。在存储对象的状态时是否必须保存属性值。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2F5FC58-C9AD-4566-BCAD-5A870C7DC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907" y="677419"/>
            <a:ext cx="5915025" cy="1390650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DD8F0331-2E55-0CEE-934A-22573D59A63F}"/>
              </a:ext>
            </a:extLst>
          </p:cNvPr>
          <p:cNvSpPr txBox="1"/>
          <p:nvPr/>
        </p:nvSpPr>
        <p:spPr>
          <a:xfrm>
            <a:off x="6419602" y="3678624"/>
            <a:ext cx="343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highlight>
                  <a:srgbClr val="008000"/>
                </a:highlight>
              </a:rPr>
              <a:t>在特定版本的API中使用的属性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13E9C78-5C7D-9AD1-76F4-2AC76E67922A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913120" y="3863290"/>
            <a:ext cx="506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6FEFBD50-B8B3-69DB-E935-656EAA24D6BB}"/>
              </a:ext>
            </a:extLst>
          </p:cNvPr>
          <p:cNvSpPr txBox="1"/>
          <p:nvPr/>
        </p:nvSpPr>
        <p:spPr>
          <a:xfrm>
            <a:off x="709776" y="8969427"/>
            <a:ext cx="902123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argc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argv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[])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QApplication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(argc, argv);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QPushButton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button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QPushButton;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QObject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object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button;</a:t>
            </a:r>
          </a:p>
          <a:p>
            <a:b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isFlat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"flateee"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toBool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qDebug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isFlat;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setProperty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"flateee"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isFlat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"flateee"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toBool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qDebug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isFlat;</a:t>
            </a:r>
          </a:p>
          <a:p>
            <a:b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QMetaObject 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metaObject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index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indexOfProperty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"down"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QMetaProperty prop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property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(index);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res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isWritable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qDebug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down(QPushButton) isWritable?: "</a:t>
            </a:r>
            <a:r>
              <a:rPr lang="en-US" altLang="zh-CN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res;</a:t>
            </a:r>
          </a:p>
          <a:p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CB7EACD0-2B98-7BB8-787D-9A8E5CFDF488}"/>
              </a:ext>
            </a:extLst>
          </p:cNvPr>
          <p:cNvSpPr/>
          <p:nvPr/>
        </p:nvSpPr>
        <p:spPr>
          <a:xfrm>
            <a:off x="7258167" y="12162229"/>
            <a:ext cx="2595765" cy="7010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QMetaProperty</a:t>
            </a:r>
            <a:r>
              <a:rPr lang="zh-CN" altLang="en-US" b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是属性元数据类型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445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C9D5D07-A507-9AFA-EFA7-71F445F94A5C}"/>
              </a:ext>
            </a:extLst>
          </p:cNvPr>
          <p:cNvSpPr txBox="1"/>
          <p:nvPr/>
        </p:nvSpPr>
        <p:spPr>
          <a:xfrm>
            <a:off x="628981" y="650511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chemeClr val="bg1"/>
                </a:solidFill>
              </a:rPr>
              <a:t>类的附加信息</a:t>
            </a:r>
            <a:endParaRPr lang="zh-CN" altLang="en-US" sz="2000" dirty="0">
              <a:solidFill>
                <a:schemeClr val="bg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3A13281-B0FC-15A1-A621-A07C4D750784}"/>
              </a:ext>
            </a:extLst>
          </p:cNvPr>
          <p:cNvSpPr/>
          <p:nvPr/>
        </p:nvSpPr>
        <p:spPr>
          <a:xfrm>
            <a:off x="769506" y="1123712"/>
            <a:ext cx="9086126" cy="31206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</a:rPr>
              <a:t>Q_OBJECT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Q_CLASSINFO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"author"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"Wang"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Q_CLASSINFO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"compay"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"UPC"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800080"/>
                </a:solidFill>
                <a:effectLst/>
              </a:rPr>
              <a:t>Q_CLASSINFO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"version"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8000"/>
                </a:solidFill>
                <a:effectLst/>
              </a:rPr>
              <a:t>"3.0.1"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zh-CN" sz="2000">
                <a:solidFill>
                  <a:srgbClr val="800080"/>
                </a:solidFill>
                <a:effectLst/>
              </a:rPr>
              <a:t>QMyWidget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*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myWidget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/>
              <a:t>=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>
                <a:solidFill>
                  <a:srgbClr val="808000"/>
                </a:solidFill>
                <a:effectLst/>
              </a:rPr>
              <a:t>new</a:t>
            </a:r>
            <a:r>
              <a:rPr lang="en-US" altLang="zh-CN" sz="2000">
                <a:solidFill>
                  <a:srgbClr val="C0C0C0"/>
                </a:solidFill>
                <a:effectLst/>
              </a:rPr>
              <a:t> </a:t>
            </a:r>
            <a:r>
              <a:rPr lang="en-US" altLang="zh-CN" sz="2000">
                <a:solidFill>
                  <a:srgbClr val="800080"/>
                </a:solidFill>
                <a:effectLst/>
              </a:rPr>
              <a:t>QMyWidget</a:t>
            </a:r>
            <a:r>
              <a:rPr lang="en-US" altLang="zh-CN" sz="2000"/>
              <a:t>;</a:t>
            </a:r>
            <a:endParaRPr lang="zh-CN" altLang="en-US" sz="200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qDebug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()&lt;&lt;myWidget-&gt;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metaObject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()-&gt;classInfo(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" panose="020B0604020202020204" pitchFamily="34" charset="0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).name();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qDebug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()&lt;&lt;myWidget-&gt;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metaObject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()-&gt;classInfo(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0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).value();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b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</a:b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qDebug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()&lt;&lt;myWidget-&gt;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metaObject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()-&gt;classInfo(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).name();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qDebug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()&lt;&lt;myWidget-&gt;</a:t>
            </a:r>
            <a:r>
              <a:rPr kumimoji="0" lang="zh-CN" altLang="zh-CN" sz="2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metaObject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()-&gt;classInfo(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</a:rPr>
              <a:t>1</a:t>
            </a:r>
            <a:r>
              <a:rPr kumimoji="0" lang="zh-CN" altLang="zh-C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).value();</a:t>
            </a:r>
            <a:endParaRPr kumimoji="0" lang="zh-CN" altLang="zh-CN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8C3881-B1DD-2D05-9DA9-39E1EA362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632" y="1344176"/>
            <a:ext cx="3438525" cy="16764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D456A34-D2C5-EF3E-F441-C745103925A4}"/>
              </a:ext>
            </a:extLst>
          </p:cNvPr>
          <p:cNvSpPr/>
          <p:nvPr/>
        </p:nvSpPr>
        <p:spPr>
          <a:xfrm>
            <a:off x="8775242" y="2651760"/>
            <a:ext cx="1220915" cy="487680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77595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字幕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反射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40000"/>
                <a:lumMod val="105000"/>
              </a:schemeClr>
            </a:gs>
            <a:gs pos="41000">
              <a:schemeClr val="phClr">
                <a:tint val="57000"/>
                <a:satMod val="160000"/>
                <a:lumMod val="99000"/>
              </a:schemeClr>
            </a:gs>
            <a:gs pos="100000">
              <a:schemeClr val="phClr">
                <a:tint val="80000"/>
                <a:satMod val="18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15000"/>
                <a:lumMod val="114000"/>
              </a:schemeClr>
            </a:gs>
            <a:gs pos="60000">
              <a:schemeClr val="phClr">
                <a:tint val="100000"/>
                <a:shade val="96000"/>
                <a:satMod val="100000"/>
                <a:lumMod val="108000"/>
              </a:schemeClr>
            </a:gs>
            <a:gs pos="100000">
              <a:schemeClr val="phClr">
                <a:shade val="91000"/>
                <a:sat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50800" dist="31750" dir="5400000" sy="98000" rotWithShape="0">
              <a:srgbClr val="000000">
                <a:alpha val="4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4800000"/>
            </a:lightRig>
          </a:scene3d>
          <a:sp3d prstMaterial="matte">
            <a:bevelT w="25400" h="44450"/>
          </a:sp3d>
        </a:effectStyle>
        <a:effectStyle>
          <a:effectLst>
            <a:reflection blurRad="25400" stA="32000" endPos="28000" dist="8889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第4章：程序流程之循环</Template>
  <TotalTime>15692</TotalTime>
  <Words>5615</Words>
  <Application>Microsoft Office PowerPoint</Application>
  <PresentationFormat>自定义</PresentationFormat>
  <Paragraphs>511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-apple-system</vt:lpstr>
      <vt:lpstr>Arial Unicode MS</vt:lpstr>
      <vt:lpstr>Helvetica Neue</vt:lpstr>
      <vt:lpstr>PingFang SC</vt:lpstr>
      <vt:lpstr>等线</vt:lpstr>
      <vt:lpstr>华文琥珀</vt:lpstr>
      <vt:lpstr>Arial</vt:lpstr>
      <vt:lpstr>Calibri</vt:lpstr>
      <vt:lpstr>Cambria</vt:lpstr>
      <vt:lpstr>Consolas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蔡乐</dc:creator>
  <cp:lastModifiedBy>乐</cp:lastModifiedBy>
  <cp:revision>1503</cp:revision>
  <dcterms:created xsi:type="dcterms:W3CDTF">2020-06-26T01:00:00Z</dcterms:created>
  <dcterms:modified xsi:type="dcterms:W3CDTF">2023-04-14T08:41:39Z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35C8A0B9FA4B4BC7B03E97E74C2317FB</vt:lpwstr>
  </property>
</Properties>
</file>