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5" r:id="rId8"/>
    <p:sldId id="262" r:id="rId9"/>
    <p:sldId id="263" r:id="rId10"/>
    <p:sldId id="264" r:id="rId11"/>
    <p:sldId id="265" r:id="rId12"/>
    <p:sldId id="266" r:id="rId13"/>
    <p:sldId id="267" r:id="rId14"/>
    <p:sldId id="268" r:id="rId15"/>
    <p:sldId id="269" r:id="rId16"/>
    <p:sldId id="278" r:id="rId17"/>
    <p:sldId id="279" r:id="rId18"/>
    <p:sldId id="270" r:id="rId19"/>
    <p:sldId id="271" r:id="rId20"/>
    <p:sldId id="272" r:id="rId21"/>
    <p:sldId id="273" r:id="rId22"/>
    <p:sldId id="277" r:id="rId23"/>
    <p:sldId id="276" r:id="rId24"/>
    <p:sldId id="274"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674B9-0F5D-09A1-3319-E7BC0465A235}" v="1131" dt="2020-10-13T02:30: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8"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9"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1"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2"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3"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4"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6"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7"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8"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9"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0"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1"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49"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1"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3"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4"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8"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9"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0"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2"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3"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4"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7"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8"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0"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1"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3"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4"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5"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6"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8"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9"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0"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1"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2"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3"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9"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1"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2"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7"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8"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0"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1"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2"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4"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5"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6"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descr="Celestia-R1---OverlayTitleHD.png"/>
          <p:cNvPicPr/>
          <p:nvPr/>
        </p:nvPicPr>
        <p:blipFill>
          <a:blip r:embed="rId15"/>
          <a:stretch/>
        </p:blipFill>
        <p:spPr>
          <a:xfrm>
            <a:off x="0" y="0"/>
            <a:ext cx="12188520" cy="6855840"/>
          </a:xfrm>
          <a:prstGeom prst="rect">
            <a:avLst/>
          </a:prstGeom>
          <a:ln>
            <a:noFill/>
          </a:ln>
        </p:spPr>
      </p:pic>
      <p:sp>
        <p:nvSpPr>
          <p:cNvPr id="7" name="PlaceHolder 1"/>
          <p:cNvSpPr>
            <a:spLocks noGrp="1"/>
          </p:cNvSpPr>
          <p:nvPr>
            <p:ph type="title"/>
          </p:nvPr>
        </p:nvSpPr>
        <p:spPr>
          <a:xfrm>
            <a:off x="3962520" y="1964160"/>
            <a:ext cx="7197480" cy="2421000"/>
          </a:xfrm>
          <a:prstGeom prst="rect">
            <a:avLst/>
          </a:prstGeom>
        </p:spPr>
        <p:txBody>
          <a:bodyPr anchor="b">
            <a:normAutofit fontScale="70000"/>
          </a:bodyPr>
          <a:lstStyle/>
          <a:p>
            <a:pPr algn="r">
              <a:lnSpc>
                <a:spcPct val="100000"/>
              </a:lnSpc>
            </a:pPr>
            <a:r>
              <a:rPr lang="es-ES" sz="4800" b="0" strike="noStrike" cap="all" spc="-1">
                <a:solidFill>
                  <a:srgbClr val="FFFFFF"/>
                </a:solidFill>
                <a:latin typeface="Calibri Light"/>
              </a:rPr>
              <a:t>Haga clic para modificar el estilo de título del patrón</a:t>
            </a:r>
            <a:endParaRPr lang="es-ES" sz="4800" b="0" strike="noStrike" spc="-1">
              <a:solidFill>
                <a:srgbClr val="FFFFFF"/>
              </a:solidFill>
              <a:latin typeface="Calibri"/>
            </a:endParaRPr>
          </a:p>
        </p:txBody>
      </p:sp>
      <p:sp>
        <p:nvSpPr>
          <p:cNvPr id="2" name="PlaceHolder 2"/>
          <p:cNvSpPr>
            <a:spLocks noGrp="1"/>
          </p:cNvSpPr>
          <p:nvPr>
            <p:ph type="dt"/>
          </p:nvPr>
        </p:nvSpPr>
        <p:spPr>
          <a:xfrm>
            <a:off x="8932680" y="5870520"/>
            <a:ext cx="1599840" cy="377640"/>
          </a:xfrm>
          <a:prstGeom prst="rect">
            <a:avLst/>
          </a:prstGeom>
        </p:spPr>
        <p:txBody>
          <a:bodyPr anchor="ctr">
            <a:noAutofit/>
          </a:bodyPr>
          <a:lstStyle/>
          <a:p>
            <a:pPr algn="r">
              <a:lnSpc>
                <a:spcPct val="100000"/>
              </a:lnSpc>
            </a:pPr>
            <a:fld id="{1F0BB9EB-B4FC-4DFC-BBA6-6C0070287679}" type="datetime">
              <a:rPr lang="es-ES" sz="1000" b="0" strike="noStrike" spc="-1">
                <a:solidFill>
                  <a:srgbClr val="FFFFFF"/>
                </a:solidFill>
                <a:latin typeface="Calibri"/>
              </a:rPr>
              <a:t>12/10/2020</a:t>
            </a:fld>
            <a:endParaRPr lang="es-CO" sz="1000" b="0" strike="noStrike" spc="-1">
              <a:latin typeface="Times New Roman"/>
            </a:endParaRPr>
          </a:p>
        </p:txBody>
      </p:sp>
      <p:sp>
        <p:nvSpPr>
          <p:cNvPr id="3" name="PlaceHolder 3"/>
          <p:cNvSpPr>
            <a:spLocks noGrp="1"/>
          </p:cNvSpPr>
          <p:nvPr>
            <p:ph type="ftr"/>
          </p:nvPr>
        </p:nvSpPr>
        <p:spPr>
          <a:xfrm>
            <a:off x="3962520" y="5870520"/>
            <a:ext cx="4893480" cy="377640"/>
          </a:xfrm>
          <a:prstGeom prst="rect">
            <a:avLst/>
          </a:prstGeom>
        </p:spPr>
        <p:txBody>
          <a:bodyPr anchor="ctr">
            <a:noAutofit/>
          </a:bodyPr>
          <a:lstStyle/>
          <a:p>
            <a:endParaRPr lang="es-CO" sz="2400" b="0" strike="noStrike" spc="-1">
              <a:latin typeface="Times New Roman"/>
            </a:endParaRPr>
          </a:p>
        </p:txBody>
      </p:sp>
      <p:sp>
        <p:nvSpPr>
          <p:cNvPr id="4" name="PlaceHolder 4"/>
          <p:cNvSpPr>
            <a:spLocks noGrp="1"/>
          </p:cNvSpPr>
          <p:nvPr>
            <p:ph type="sldNum"/>
          </p:nvPr>
        </p:nvSpPr>
        <p:spPr>
          <a:xfrm>
            <a:off x="10608840" y="5870520"/>
            <a:ext cx="550800" cy="377640"/>
          </a:xfrm>
          <a:prstGeom prst="rect">
            <a:avLst/>
          </a:prstGeom>
        </p:spPr>
        <p:txBody>
          <a:bodyPr anchor="ctr">
            <a:noAutofit/>
          </a:bodyPr>
          <a:lstStyle/>
          <a:p>
            <a:pPr algn="r">
              <a:lnSpc>
                <a:spcPct val="100000"/>
              </a:lnSpc>
            </a:pPr>
            <a:fld id="{4EA2505E-7C5E-4FFD-9A3C-C16497EC9F77}" type="slidenum">
              <a:rPr lang="es-ES" sz="1000" b="0" strike="noStrike" spc="-1">
                <a:solidFill>
                  <a:srgbClr val="FFFFFF"/>
                </a:solidFill>
                <a:latin typeface="Calibri"/>
              </a:rPr>
              <a:t>‹#›</a:t>
            </a:fld>
            <a:endParaRPr lang="es-CO" sz="10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1800" b="0" strike="noStrike" spc="-1">
                <a:solidFill>
                  <a:srgbClr val="FFFFFF"/>
                </a:solidFill>
                <a:latin typeface="Calibri"/>
              </a:rPr>
              <a:t>Click to edit the outline text format</a:t>
            </a:r>
          </a:p>
          <a:p>
            <a:pPr marL="864000" lvl="1" indent="-324000">
              <a:spcBef>
                <a:spcPts val="1134"/>
              </a:spcBef>
              <a:buClr>
                <a:srgbClr val="000000"/>
              </a:buClr>
              <a:buSzPct val="75000"/>
              <a:buFont typeface="Symbol" charset="2"/>
              <a:buChar char=""/>
            </a:pPr>
            <a:r>
              <a:rPr lang="es-ES" sz="1400" b="0" strike="noStrike" spc="-1">
                <a:solidFill>
                  <a:srgbClr val="FFFFFF"/>
                </a:solidFill>
                <a:latin typeface="Calibri"/>
              </a:rPr>
              <a:t>Second Outline Level</a:t>
            </a:r>
          </a:p>
          <a:p>
            <a:pPr marL="1296000" lvl="2" indent="-288000">
              <a:spcBef>
                <a:spcPts val="850"/>
              </a:spcBef>
              <a:buClr>
                <a:srgbClr val="000000"/>
              </a:buClr>
              <a:buSzPct val="45000"/>
              <a:buFont typeface="Wingdings" charset="2"/>
              <a:buChar char=""/>
            </a:pPr>
            <a:r>
              <a:rPr lang="es-ES" sz="1200" b="0" strike="noStrike" spc="-1">
                <a:solidFill>
                  <a:srgbClr val="FFFFFF"/>
                </a:solidFill>
                <a:latin typeface="Calibri"/>
              </a:rPr>
              <a:t>Third Outline Level</a:t>
            </a:r>
          </a:p>
          <a:p>
            <a:pPr marL="1728000" lvl="3" indent="-216000">
              <a:spcBef>
                <a:spcPts val="567"/>
              </a:spcBef>
              <a:buClr>
                <a:srgbClr val="000000"/>
              </a:buClr>
              <a:buSzPct val="75000"/>
              <a:buFont typeface="Symbol" charset="2"/>
              <a:buChar char=""/>
            </a:pPr>
            <a:r>
              <a:rPr lang="es-ES" sz="1200" b="0" strike="noStrike" spc="-1">
                <a:solidFill>
                  <a:srgbClr val="FFFFFF"/>
                </a:solidFill>
                <a:latin typeface="Calibri"/>
              </a:rPr>
              <a:t>Fourth Outline Level</a:t>
            </a:r>
          </a:p>
          <a:p>
            <a:pPr marL="2160000" lvl="4" indent="-216000">
              <a:spcBef>
                <a:spcPts val="283"/>
              </a:spcBef>
              <a:buClr>
                <a:srgbClr val="000000"/>
              </a:buClr>
              <a:buSzPct val="45000"/>
              <a:buFont typeface="Wingdings" charset="2"/>
              <a:buChar char=""/>
            </a:pPr>
            <a:r>
              <a:rPr lang="es-ES" sz="2000" b="0" strike="noStrike" spc="-1">
                <a:solidFill>
                  <a:srgbClr val="FFFFFF"/>
                </a:solidFill>
                <a:latin typeface="Calibri"/>
              </a:rPr>
              <a:t>Fifth Outline Level</a:t>
            </a:r>
          </a:p>
          <a:p>
            <a:pPr marL="2592000" lvl="5" indent="-216000">
              <a:spcBef>
                <a:spcPts val="283"/>
              </a:spcBef>
              <a:buClr>
                <a:srgbClr val="000000"/>
              </a:buClr>
              <a:buSzPct val="45000"/>
              <a:buFont typeface="Wingdings" charset="2"/>
              <a:buChar char=""/>
            </a:pPr>
            <a:r>
              <a:rPr lang="es-ES" sz="2000" b="0" strike="noStrike" spc="-1">
                <a:solidFill>
                  <a:srgbClr val="FFFFFF"/>
                </a:solidFill>
                <a:latin typeface="Calibri"/>
              </a:rPr>
              <a:t>Sixth Outline Level</a:t>
            </a:r>
          </a:p>
          <a:p>
            <a:pPr marL="3024000" lvl="6" indent="-216000">
              <a:spcBef>
                <a:spcPts val="283"/>
              </a:spcBef>
              <a:buClr>
                <a:srgbClr val="000000"/>
              </a:buClr>
              <a:buSzPct val="45000"/>
              <a:buFont typeface="Wingdings" charset="2"/>
              <a:buChar char=""/>
            </a:pPr>
            <a:r>
              <a:rPr lang="es-E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descr="Celestia-R1---OverlayContentHD.png"/>
          <p:cNvPicPr/>
          <p:nvPr/>
        </p:nvPicPr>
        <p:blipFill>
          <a:blip r:embed="rId15"/>
          <a:stretch/>
        </p:blipFill>
        <p:spPr>
          <a:xfrm>
            <a:off x="0" y="0"/>
            <a:ext cx="12188520" cy="6855840"/>
          </a:xfrm>
          <a:prstGeom prst="rect">
            <a:avLst/>
          </a:prstGeom>
          <a:ln>
            <a:noFill/>
          </a:ln>
        </p:spPr>
      </p:pic>
      <p:sp>
        <p:nvSpPr>
          <p:cNvPr id="43" name="PlaceHolder 1"/>
          <p:cNvSpPr>
            <a:spLocks noGrp="1"/>
          </p:cNvSpPr>
          <p:nvPr>
            <p:ph type="title"/>
          </p:nvPr>
        </p:nvSpPr>
        <p:spPr>
          <a:xfrm>
            <a:off x="685800" y="609480"/>
            <a:ext cx="10131120" cy="1455840"/>
          </a:xfrm>
          <a:prstGeom prst="rect">
            <a:avLst/>
          </a:prstGeom>
        </p:spPr>
        <p:txBody>
          <a:bodyPr anchor="ctr">
            <a:noAutofit/>
          </a:bodyPr>
          <a:lstStyle/>
          <a:p>
            <a:pPr>
              <a:lnSpc>
                <a:spcPct val="100000"/>
              </a:lnSpc>
            </a:pPr>
            <a:r>
              <a:rPr lang="es-ES" sz="3600" b="0" strike="noStrike" cap="all" spc="-1">
                <a:solidFill>
                  <a:srgbClr val="FFFFFF"/>
                </a:solidFill>
                <a:latin typeface="Calibri Light"/>
              </a:rPr>
              <a:t>Haga clic para modificar el estilo de título del patrón</a:t>
            </a:r>
            <a:endParaRPr lang="es-ES" sz="3600" b="0" strike="noStrike" spc="-1">
              <a:solidFill>
                <a:srgbClr val="FFFFFF"/>
              </a:solidFill>
              <a:latin typeface="Calibri"/>
            </a:endParaRPr>
          </a:p>
        </p:txBody>
      </p:sp>
      <p:sp>
        <p:nvSpPr>
          <p:cNvPr id="44" name="PlaceHolder 2"/>
          <p:cNvSpPr>
            <a:spLocks noGrp="1"/>
          </p:cNvSpPr>
          <p:nvPr>
            <p:ph type="body"/>
          </p:nvPr>
        </p:nvSpPr>
        <p:spPr>
          <a:xfrm>
            <a:off x="685800" y="2142000"/>
            <a:ext cx="10131120" cy="3648600"/>
          </a:xfrm>
          <a:prstGeom prst="rect">
            <a:avLst/>
          </a:prstGeom>
        </p:spPr>
        <p:txBody>
          <a:bodyPr anchor="ctr">
            <a:noAutofit/>
          </a:bodyPr>
          <a:lstStyle/>
          <a:p>
            <a:pPr marL="285840" indent="-285480">
              <a:lnSpc>
                <a:spcPct val="100000"/>
              </a:lnSpc>
              <a:spcAft>
                <a:spcPts val="1001"/>
              </a:spcAft>
              <a:buClr>
                <a:srgbClr val="FFFFFF"/>
              </a:buClr>
              <a:buFont typeface="Arial"/>
              <a:buChar char="•"/>
            </a:pPr>
            <a:r>
              <a:rPr lang="es-ES" sz="1800" b="0" strike="noStrike" spc="-1">
                <a:solidFill>
                  <a:srgbClr val="FFFFFF"/>
                </a:solidFill>
                <a:latin typeface="Calibri"/>
              </a:rPr>
              <a:t>Haga clic para modificar el estilo de texto del patrón</a:t>
            </a:r>
          </a:p>
          <a:p>
            <a:pPr marL="743040" lvl="1" indent="-285480">
              <a:lnSpc>
                <a:spcPct val="100000"/>
              </a:lnSpc>
              <a:spcAft>
                <a:spcPts val="1001"/>
              </a:spcAft>
              <a:buClr>
                <a:srgbClr val="FFFFFF"/>
              </a:buClr>
              <a:buFont typeface="Arial"/>
              <a:buChar char="•"/>
            </a:pPr>
            <a:r>
              <a:rPr lang="es-ES" sz="1600" b="0" strike="noStrike" spc="-1">
                <a:solidFill>
                  <a:srgbClr val="FFFFFF"/>
                </a:solidFill>
                <a:latin typeface="Calibri"/>
              </a:rPr>
              <a:t>Segundo nivel</a:t>
            </a:r>
          </a:p>
          <a:p>
            <a:pPr marL="1200240" lvl="2" indent="-285480">
              <a:lnSpc>
                <a:spcPct val="100000"/>
              </a:lnSpc>
              <a:spcAft>
                <a:spcPts val="1001"/>
              </a:spcAft>
              <a:buClr>
                <a:srgbClr val="FFFFFF"/>
              </a:buClr>
              <a:buFont typeface="Arial"/>
              <a:buChar char="•"/>
            </a:pPr>
            <a:r>
              <a:rPr lang="es-ES" sz="1400" b="0" strike="noStrike" spc="-1">
                <a:solidFill>
                  <a:srgbClr val="FFFFFF"/>
                </a:solidFill>
                <a:latin typeface="Calibri"/>
              </a:rPr>
              <a:t>Tercer nivel</a:t>
            </a:r>
          </a:p>
          <a:p>
            <a:pPr marL="1542960" lvl="3" indent="-171000">
              <a:lnSpc>
                <a:spcPct val="100000"/>
              </a:lnSpc>
              <a:spcAft>
                <a:spcPts val="1001"/>
              </a:spcAft>
              <a:buClr>
                <a:srgbClr val="FFFFFF"/>
              </a:buClr>
              <a:buFont typeface="Arial"/>
              <a:buChar char="•"/>
            </a:pPr>
            <a:r>
              <a:rPr lang="es-ES" sz="1200" b="0" strike="noStrike" spc="-1">
                <a:solidFill>
                  <a:srgbClr val="FFFFFF"/>
                </a:solidFill>
                <a:latin typeface="Calibri"/>
              </a:rPr>
              <a:t>Cuarto nivel</a:t>
            </a:r>
          </a:p>
          <a:p>
            <a:pPr marL="2000160" lvl="4" indent="-171000">
              <a:lnSpc>
                <a:spcPct val="100000"/>
              </a:lnSpc>
              <a:spcAft>
                <a:spcPts val="1001"/>
              </a:spcAft>
              <a:buClr>
                <a:srgbClr val="FFFFFF"/>
              </a:buClr>
              <a:buFont typeface="Arial"/>
              <a:buChar char="•"/>
            </a:pPr>
            <a:r>
              <a:rPr lang="es-ES" sz="1200" b="0" strike="noStrike" spc="-1">
                <a:solidFill>
                  <a:srgbClr val="FFFFFF"/>
                </a:solidFill>
                <a:latin typeface="Calibri"/>
              </a:rPr>
              <a:t>Quinto nivel</a:t>
            </a:r>
          </a:p>
        </p:txBody>
      </p:sp>
      <p:sp>
        <p:nvSpPr>
          <p:cNvPr id="45" name="PlaceHolder 3"/>
          <p:cNvSpPr>
            <a:spLocks noGrp="1"/>
          </p:cNvSpPr>
          <p:nvPr>
            <p:ph type="dt"/>
          </p:nvPr>
        </p:nvSpPr>
        <p:spPr>
          <a:xfrm>
            <a:off x="8589600" y="5870520"/>
            <a:ext cx="1599840" cy="377640"/>
          </a:xfrm>
          <a:prstGeom prst="rect">
            <a:avLst/>
          </a:prstGeom>
        </p:spPr>
        <p:txBody>
          <a:bodyPr anchor="ctr">
            <a:noAutofit/>
          </a:bodyPr>
          <a:lstStyle/>
          <a:p>
            <a:pPr algn="r">
              <a:lnSpc>
                <a:spcPct val="100000"/>
              </a:lnSpc>
            </a:pPr>
            <a:fld id="{5D3EDF92-D2A9-428D-931A-E9803C55D93A}" type="datetime">
              <a:rPr lang="es-ES" sz="1000" b="0" strike="noStrike" spc="-1">
                <a:solidFill>
                  <a:srgbClr val="FFFFFF"/>
                </a:solidFill>
                <a:latin typeface="Calibri"/>
              </a:rPr>
              <a:t>12/10/2020</a:t>
            </a:fld>
            <a:endParaRPr lang="es-CO" sz="1000" b="0" strike="noStrike" spc="-1">
              <a:latin typeface="Times New Roman"/>
            </a:endParaRPr>
          </a:p>
        </p:txBody>
      </p:sp>
      <p:sp>
        <p:nvSpPr>
          <p:cNvPr id="46" name="PlaceHolder 4"/>
          <p:cNvSpPr>
            <a:spLocks noGrp="1"/>
          </p:cNvSpPr>
          <p:nvPr>
            <p:ph type="ftr"/>
          </p:nvPr>
        </p:nvSpPr>
        <p:spPr>
          <a:xfrm>
            <a:off x="685800" y="5870520"/>
            <a:ext cx="7827120" cy="377640"/>
          </a:xfrm>
          <a:prstGeom prst="rect">
            <a:avLst/>
          </a:prstGeom>
        </p:spPr>
        <p:txBody>
          <a:bodyPr anchor="ctr">
            <a:noAutofit/>
          </a:bodyPr>
          <a:lstStyle/>
          <a:p>
            <a:endParaRPr lang="es-CO" sz="2400" b="0" strike="noStrike" spc="-1">
              <a:latin typeface="Times New Roman"/>
            </a:endParaRPr>
          </a:p>
        </p:txBody>
      </p:sp>
      <p:sp>
        <p:nvSpPr>
          <p:cNvPr id="47" name="PlaceHolder 5"/>
          <p:cNvSpPr>
            <a:spLocks noGrp="1"/>
          </p:cNvSpPr>
          <p:nvPr>
            <p:ph type="sldNum"/>
          </p:nvPr>
        </p:nvSpPr>
        <p:spPr>
          <a:xfrm>
            <a:off x="10266120" y="5870520"/>
            <a:ext cx="550800" cy="377640"/>
          </a:xfrm>
          <a:prstGeom prst="rect">
            <a:avLst/>
          </a:prstGeom>
        </p:spPr>
        <p:txBody>
          <a:bodyPr anchor="ctr">
            <a:noAutofit/>
          </a:bodyPr>
          <a:lstStyle/>
          <a:p>
            <a:pPr algn="r">
              <a:lnSpc>
                <a:spcPct val="100000"/>
              </a:lnSpc>
            </a:pPr>
            <a:fld id="{83FBF8D3-C7A8-4A0F-A3D6-4803B75D4A04}" type="slidenum">
              <a:rPr lang="es-ES" sz="1000" b="0" strike="noStrike" spc="-1">
                <a:solidFill>
                  <a:srgbClr val="FFFFFF"/>
                </a:solidFill>
                <a:latin typeface="Calibri"/>
              </a:rPr>
              <a:t>‹#›</a:t>
            </a:fld>
            <a:endParaRPr lang="es-CO"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hyperlink" Target="https://drive.google.com/file/d/1cmk8Zkce_Ysks_pv6_No0cO6fhkcSZeo/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CHaAj7tJjHbU2r_a6eHGSYD3R0vn37G5/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MJS0hovJtjJUQl7JH-0idiNO9E71_UJO/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ollitoChicken/QRLEAN"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492560" y="369720"/>
            <a:ext cx="8942040" cy="1922400"/>
          </a:xfrm>
          <a:prstGeom prst="rect">
            <a:avLst/>
          </a:prstGeom>
          <a:noFill/>
          <a:ln>
            <a:noFill/>
          </a:ln>
        </p:spPr>
        <p:txBody>
          <a:bodyPr anchor="b">
            <a:noAutofit/>
          </a:bodyPr>
          <a:lstStyle/>
          <a:p>
            <a:pPr algn="ctr">
              <a:lnSpc>
                <a:spcPct val="100000"/>
              </a:lnSpc>
            </a:pPr>
            <a:r>
              <a:rPr lang="es-ES" sz="4000" b="0" strike="noStrike" spc="-1">
                <a:solidFill>
                  <a:srgbClr val="FFFFFF"/>
                </a:solidFill>
                <a:latin typeface="Times New Roman"/>
              </a:rPr>
              <a:t>Proyecto</a:t>
            </a:r>
            <a:br/>
            <a:r>
              <a:rPr lang="es-ES" sz="4000" b="0" strike="noStrike" spc="-1">
                <a:solidFill>
                  <a:srgbClr val="FFFFFF"/>
                </a:solidFill>
                <a:latin typeface="Times New Roman"/>
              </a:rPr>
              <a:t>Primer trimestre</a:t>
            </a:r>
            <a:br/>
            <a:r>
              <a:rPr lang="es-ES" sz="4000" b="0" strike="noStrike" spc="-1">
                <a:solidFill>
                  <a:srgbClr val="FFFFFF"/>
                </a:solidFill>
                <a:latin typeface="Times New Roman"/>
              </a:rPr>
              <a:t>ADSI Diurno</a:t>
            </a:r>
            <a:endParaRPr lang="es-ES" sz="4000" b="0" strike="noStrike" spc="-1">
              <a:solidFill>
                <a:srgbClr val="FFFFFF"/>
              </a:solidFill>
              <a:latin typeface="Calibri"/>
            </a:endParaRPr>
          </a:p>
        </p:txBody>
      </p:sp>
      <p:sp>
        <p:nvSpPr>
          <p:cNvPr id="85" name="TextShape 2"/>
          <p:cNvSpPr txBox="1"/>
          <p:nvPr/>
        </p:nvSpPr>
        <p:spPr>
          <a:xfrm>
            <a:off x="1748160" y="2558160"/>
            <a:ext cx="3146400" cy="3618360"/>
          </a:xfrm>
          <a:prstGeom prst="rect">
            <a:avLst/>
          </a:prstGeom>
          <a:noFill/>
          <a:ln>
            <a:noFill/>
          </a:ln>
        </p:spPr>
        <p:txBody>
          <a:bodyPr>
            <a:normAutofit/>
          </a:bodyPr>
          <a:lstStyle/>
          <a:p>
            <a:pPr algn="r">
              <a:lnSpc>
                <a:spcPct val="100000"/>
              </a:lnSpc>
              <a:spcAft>
                <a:spcPts val="1001"/>
              </a:spcAft>
              <a:tabLst>
                <a:tab pos="0" algn="l"/>
              </a:tabLst>
            </a:pPr>
            <a:endParaRPr lang="es-CO" sz="32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Sebastián Salazar</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Camilo García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Jhon S. Rodríguez</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Gian Molina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Andrés Gutiérrez</a:t>
            </a:r>
            <a:endParaRPr lang="es-CO" sz="2500" b="0" strike="noStrike" spc="-1">
              <a:latin typeface="Arial"/>
            </a:endParaRPr>
          </a:p>
          <a:p>
            <a:pPr algn="r">
              <a:lnSpc>
                <a:spcPct val="100000"/>
              </a:lnSpc>
              <a:spcAft>
                <a:spcPts val="1001"/>
              </a:spcAft>
              <a:tabLst>
                <a:tab pos="0" algn="l"/>
              </a:tabLst>
            </a:pPr>
            <a:endParaRPr lang="es-CO" sz="2500" b="0" strike="noStrike" spc="-1">
              <a:latin typeface="Arial"/>
            </a:endParaRPr>
          </a:p>
        </p:txBody>
      </p:sp>
      <p:sp>
        <p:nvSpPr>
          <p:cNvPr id="86" name="CustomShape 3"/>
          <p:cNvSpPr/>
          <p:nvPr/>
        </p:nvSpPr>
        <p:spPr>
          <a:xfrm>
            <a:off x="6885000" y="2558160"/>
            <a:ext cx="320004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CO" sz="1800" b="0" strike="noStrike" spc="-1">
              <a:latin typeface="Arial"/>
            </a:endParaRPr>
          </a:p>
          <a:p>
            <a:pPr>
              <a:lnSpc>
                <a:spcPct val="100000"/>
              </a:lnSpc>
            </a:pPr>
            <a:r>
              <a:rPr lang="es-ES" sz="2800" b="0" strike="noStrike" spc="-1">
                <a:solidFill>
                  <a:srgbClr val="FFFFFF"/>
                </a:solidFill>
                <a:latin typeface="Times New Roman"/>
              </a:rPr>
              <a:t>Sena </a:t>
            </a:r>
            <a:endParaRPr lang="es-CO" sz="2800" b="0" strike="noStrike" spc="-1">
              <a:latin typeface="Arial"/>
            </a:endParaRPr>
          </a:p>
          <a:p>
            <a:pPr>
              <a:lnSpc>
                <a:spcPct val="100000"/>
              </a:lnSpc>
            </a:pPr>
            <a:r>
              <a:rPr lang="es-ES" sz="2800" b="0" strike="noStrike" spc="-1">
                <a:solidFill>
                  <a:srgbClr val="FFFFFF"/>
                </a:solidFill>
                <a:latin typeface="Times New Roman"/>
              </a:rPr>
              <a:t>centro de electricidad electrónica y telecomunicaciones</a:t>
            </a:r>
            <a:endParaRPr lang="es-CO" sz="2800" b="0" strike="noStrike" spc="-1">
              <a:latin typeface="Arial"/>
            </a:endParaRPr>
          </a:p>
          <a:p>
            <a:pPr>
              <a:lnSpc>
                <a:spcPct val="100000"/>
              </a:lnSpc>
            </a:pPr>
            <a:r>
              <a:rPr lang="es-ES" sz="2800" b="0" strike="noStrike" spc="-1">
                <a:solidFill>
                  <a:srgbClr val="FFFFFF"/>
                </a:solidFill>
                <a:latin typeface="Times New Roman"/>
              </a:rPr>
              <a:t>2020</a:t>
            </a:r>
            <a:endParaRPr lang="es-CO" sz="2800" b="0" strike="noStrike" spc="-1">
              <a:latin typeface="Arial"/>
            </a:endParaRPr>
          </a:p>
        </p:txBody>
      </p:sp>
      <p:pic>
        <p:nvPicPr>
          <p:cNvPr id="87" name="Imagen 4"/>
          <p:cNvPicPr/>
          <p:nvPr/>
        </p:nvPicPr>
        <p:blipFill>
          <a:blip r:embed="rId2"/>
          <a:stretch/>
        </p:blipFill>
        <p:spPr>
          <a:xfrm>
            <a:off x="120960" y="104040"/>
            <a:ext cx="2944440" cy="173772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2891160" y="389880"/>
            <a:ext cx="7925760" cy="6091200"/>
          </a:xfrm>
          <a:prstGeom prst="rect">
            <a:avLst/>
          </a:prstGeom>
          <a:noFill/>
          <a:ln>
            <a:noFill/>
          </a:ln>
        </p:spPr>
        <p:txBody>
          <a:bodyPr anchor="ctr">
            <a:noAutofit/>
          </a:bodyPr>
          <a:lstStyle/>
          <a:p>
            <a:pPr>
              <a:lnSpc>
                <a:spcPct val="100000"/>
              </a:lnSpc>
              <a:spcAft>
                <a:spcPts val="1001"/>
              </a:spcAft>
              <a:tabLst>
                <a:tab pos="0" algn="l"/>
              </a:tabLst>
            </a:pPr>
            <a:r>
              <a:rPr lang="es-ES" sz="8000" b="0" strike="noStrike" spc="-1">
                <a:solidFill>
                  <a:srgbClr val="FFFFFF"/>
                </a:solidFill>
                <a:latin typeface="Calibri"/>
              </a:rPr>
              <a:t>Encuestas aprendices (algunas graficas).</a:t>
            </a:r>
          </a:p>
          <a:p>
            <a:pPr>
              <a:lnSpc>
                <a:spcPct val="100000"/>
              </a:lnSpc>
              <a:spcAft>
                <a:spcPts val="1001"/>
              </a:spcAft>
              <a:tabLst>
                <a:tab pos="0" algn="l"/>
              </a:tabLst>
            </a:pPr>
            <a:endParaRPr lang="es-ES" sz="8000" b="0" strike="noStrike" spc="-1">
              <a:solidFill>
                <a:srgbClr val="FFFFFF"/>
              </a:solidFill>
              <a:latin typeface="Calibri"/>
            </a:endParaRPr>
          </a:p>
        </p:txBody>
      </p:sp>
      <p:sp>
        <p:nvSpPr>
          <p:cNvPr id="110" name="CustomShape 2"/>
          <p:cNvSpPr/>
          <p:nvPr/>
        </p:nvSpPr>
        <p:spPr>
          <a:xfrm>
            <a:off x="8189280" y="1250640"/>
            <a:ext cx="2627640" cy="2627640"/>
          </a:xfrm>
          <a:prstGeom prst="roundRect">
            <a:avLst>
              <a:gd name="adj" fmla="val 16667"/>
            </a:avLst>
          </a:prstGeom>
          <a:blipFill rotWithShape="0">
            <a:blip r:embed="rId2"/>
            <a:stretch>
              <a:fillRect/>
            </a:stretch>
          </a:blipFill>
          <a:ln>
            <a:noFill/>
          </a:ln>
          <a:effectLst>
            <a:outerShdw blurRad="152400" dist="11525" dir="868217"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908456F0-4D85-4340-9357-E0F0DC03C8D4}"/>
              </a:ext>
            </a:extLst>
          </p:cNvPr>
          <p:cNvPicPr>
            <a:picLocks noChangeAspect="1"/>
          </p:cNvPicPr>
          <p:nvPr/>
        </p:nvPicPr>
        <p:blipFill>
          <a:blip r:embed="rId2"/>
          <a:stretch>
            <a:fillRect/>
          </a:stretch>
        </p:blipFill>
        <p:spPr>
          <a:xfrm>
            <a:off x="4206815" y="3520383"/>
            <a:ext cx="7660256" cy="2865233"/>
          </a:xfrm>
          <a:prstGeom prst="rect">
            <a:avLst/>
          </a:prstGeom>
        </p:spPr>
      </p:pic>
      <p:pic>
        <p:nvPicPr>
          <p:cNvPr id="3" name="Picture 3" descr="Chart, pie chart&#10;&#10;Description automatically generated">
            <a:extLst>
              <a:ext uri="{FF2B5EF4-FFF2-40B4-BE49-F238E27FC236}">
                <a16:creationId xmlns:a16="http://schemas.microsoft.com/office/drawing/2014/main" id="{00EF064E-3E46-4FDD-AA7A-C4AA99E13FF1}"/>
              </a:ext>
            </a:extLst>
          </p:cNvPr>
          <p:cNvPicPr>
            <a:picLocks noChangeAspect="1"/>
          </p:cNvPicPr>
          <p:nvPr/>
        </p:nvPicPr>
        <p:blipFill>
          <a:blip r:embed="rId3"/>
          <a:stretch>
            <a:fillRect/>
          </a:stretch>
        </p:blipFill>
        <p:spPr>
          <a:xfrm>
            <a:off x="382438" y="367399"/>
            <a:ext cx="7660256" cy="27157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1900CA8-551F-483A-B708-8FE0AD3D8B48}"/>
              </a:ext>
            </a:extLst>
          </p:cNvPr>
          <p:cNvPicPr>
            <a:picLocks noChangeAspect="1"/>
          </p:cNvPicPr>
          <p:nvPr/>
        </p:nvPicPr>
        <p:blipFill>
          <a:blip r:embed="rId2"/>
          <a:stretch>
            <a:fillRect/>
          </a:stretch>
        </p:blipFill>
        <p:spPr>
          <a:xfrm>
            <a:off x="4781909" y="94578"/>
            <a:ext cx="7185803" cy="3261410"/>
          </a:xfrm>
          <a:prstGeom prst="rect">
            <a:avLst/>
          </a:prstGeom>
        </p:spPr>
      </p:pic>
      <p:pic>
        <p:nvPicPr>
          <p:cNvPr id="3" name="Picture 3" descr="Chart, pie chart&#10;&#10;Description automatically generated">
            <a:extLst>
              <a:ext uri="{FF2B5EF4-FFF2-40B4-BE49-F238E27FC236}">
                <a16:creationId xmlns:a16="http://schemas.microsoft.com/office/drawing/2014/main" id="{CAB2B52A-B4F3-4C62-B835-4993DCDD7520}"/>
              </a:ext>
            </a:extLst>
          </p:cNvPr>
          <p:cNvPicPr>
            <a:picLocks noChangeAspect="1"/>
          </p:cNvPicPr>
          <p:nvPr/>
        </p:nvPicPr>
        <p:blipFill>
          <a:blip r:embed="rId3"/>
          <a:stretch>
            <a:fillRect/>
          </a:stretch>
        </p:blipFill>
        <p:spPr>
          <a:xfrm>
            <a:off x="382438" y="3613606"/>
            <a:ext cx="7243313" cy="29232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C679143C-8D55-4840-8320-AB61810B31B8}"/>
              </a:ext>
            </a:extLst>
          </p:cNvPr>
          <p:cNvPicPr>
            <a:picLocks noChangeAspect="1"/>
          </p:cNvPicPr>
          <p:nvPr/>
        </p:nvPicPr>
        <p:blipFill>
          <a:blip r:embed="rId2"/>
          <a:stretch>
            <a:fillRect/>
          </a:stretch>
        </p:blipFill>
        <p:spPr>
          <a:xfrm>
            <a:off x="4408098" y="3653260"/>
            <a:ext cx="7473350" cy="2944536"/>
          </a:xfrm>
          <a:prstGeom prst="rect">
            <a:avLst/>
          </a:prstGeom>
        </p:spPr>
      </p:pic>
      <p:pic>
        <p:nvPicPr>
          <p:cNvPr id="3" name="Picture 3" descr="Chart, pie chart&#10;&#10;Description automatically generated">
            <a:extLst>
              <a:ext uri="{FF2B5EF4-FFF2-40B4-BE49-F238E27FC236}">
                <a16:creationId xmlns:a16="http://schemas.microsoft.com/office/drawing/2014/main" id="{41E8293C-10FF-4440-98C2-D89A0ECB8D97}"/>
              </a:ext>
            </a:extLst>
          </p:cNvPr>
          <p:cNvPicPr>
            <a:picLocks noChangeAspect="1"/>
          </p:cNvPicPr>
          <p:nvPr/>
        </p:nvPicPr>
        <p:blipFill>
          <a:blip r:embed="rId3"/>
          <a:stretch>
            <a:fillRect/>
          </a:stretch>
        </p:blipFill>
        <p:spPr>
          <a:xfrm>
            <a:off x="224287" y="251429"/>
            <a:ext cx="7329577" cy="32640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85800" y="658800"/>
            <a:ext cx="10131120" cy="5131800"/>
          </a:xfrm>
          <a:prstGeom prst="rect">
            <a:avLst/>
          </a:prstGeom>
          <a:noFill/>
          <a:ln>
            <a:noFill/>
          </a:ln>
        </p:spPr>
        <p:txBody>
          <a:bodyPr anchor="ctr">
            <a:noAutofit/>
          </a:bodyPr>
          <a:lstStyle/>
          <a:p>
            <a:pPr>
              <a:lnSpc>
                <a:spcPct val="100000"/>
              </a:lnSpc>
              <a:spcAft>
                <a:spcPts val="1001"/>
              </a:spcAft>
              <a:tabLst>
                <a:tab pos="0" algn="l"/>
              </a:tabLst>
            </a:pPr>
            <a:r>
              <a:rPr lang="es-ES" sz="8000" b="0" strike="noStrike" spc="-1">
                <a:solidFill>
                  <a:srgbClr val="FFFFFF"/>
                </a:solidFill>
                <a:latin typeface="Calibri"/>
              </a:rPr>
              <a:t>Entrevista instructores (algunas graficas).</a:t>
            </a:r>
          </a:p>
          <a:p>
            <a:pPr>
              <a:lnSpc>
                <a:spcPct val="100000"/>
              </a:lnSpc>
              <a:spcAft>
                <a:spcPts val="1001"/>
              </a:spcAft>
              <a:tabLst>
                <a:tab pos="0" algn="l"/>
              </a:tabLst>
            </a:pPr>
            <a:endParaRPr lang="es-ES" sz="8000" b="0" strike="noStrike" spc="-1">
              <a:solidFill>
                <a:srgbClr val="FFFFFF"/>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 tree, flower&#10;&#10;Description automatically generated">
            <a:extLst>
              <a:ext uri="{FF2B5EF4-FFF2-40B4-BE49-F238E27FC236}">
                <a16:creationId xmlns:a16="http://schemas.microsoft.com/office/drawing/2014/main" id="{B7003CF9-E420-4C41-BE6E-B61C6FDD5E6E}"/>
              </a:ext>
            </a:extLst>
          </p:cNvPr>
          <p:cNvPicPr>
            <a:picLocks noChangeAspect="1"/>
          </p:cNvPicPr>
          <p:nvPr/>
        </p:nvPicPr>
        <p:blipFill>
          <a:blip r:embed="rId2"/>
          <a:stretch>
            <a:fillRect/>
          </a:stretch>
        </p:blipFill>
        <p:spPr>
          <a:xfrm>
            <a:off x="2193985" y="395089"/>
            <a:ext cx="9629954" cy="1855254"/>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7730C8DB-F56A-46B7-BD0D-DF81A833BD27}"/>
              </a:ext>
            </a:extLst>
          </p:cNvPr>
          <p:cNvPicPr>
            <a:picLocks noChangeAspect="1"/>
          </p:cNvPicPr>
          <p:nvPr/>
        </p:nvPicPr>
        <p:blipFill>
          <a:blip r:embed="rId3"/>
          <a:stretch>
            <a:fillRect/>
          </a:stretch>
        </p:blipFill>
        <p:spPr>
          <a:xfrm>
            <a:off x="454325" y="4244210"/>
            <a:ext cx="10003766" cy="2050182"/>
          </a:xfrm>
          <a:prstGeom prst="rect">
            <a:avLst/>
          </a:prstGeom>
        </p:spPr>
      </p:pic>
    </p:spTree>
    <p:extLst>
      <p:ext uri="{BB962C8B-B14F-4D97-AF65-F5344CB8AC3E}">
        <p14:creationId xmlns:p14="http://schemas.microsoft.com/office/powerpoint/2010/main" val="265899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D40A282F-ECE9-4492-B93D-4DE92B1BCAE3}"/>
              </a:ext>
            </a:extLst>
          </p:cNvPr>
          <p:cNvPicPr>
            <a:picLocks noChangeAspect="1"/>
          </p:cNvPicPr>
          <p:nvPr/>
        </p:nvPicPr>
        <p:blipFill>
          <a:blip r:embed="rId2"/>
          <a:stretch>
            <a:fillRect/>
          </a:stretch>
        </p:blipFill>
        <p:spPr>
          <a:xfrm>
            <a:off x="785004" y="545932"/>
            <a:ext cx="8623539" cy="158232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FF37D579-F0A8-4500-937E-3D830F8BF64B}"/>
              </a:ext>
            </a:extLst>
          </p:cNvPr>
          <p:cNvPicPr>
            <a:picLocks noChangeAspect="1"/>
          </p:cNvPicPr>
          <p:nvPr/>
        </p:nvPicPr>
        <p:blipFill>
          <a:blip r:embed="rId3"/>
          <a:stretch>
            <a:fillRect/>
          </a:stretch>
        </p:blipFill>
        <p:spPr>
          <a:xfrm>
            <a:off x="2754702" y="4363148"/>
            <a:ext cx="8623539" cy="1927326"/>
          </a:xfrm>
          <a:prstGeom prst="rect">
            <a:avLst/>
          </a:prstGeom>
        </p:spPr>
      </p:pic>
    </p:spTree>
    <p:extLst>
      <p:ext uri="{BB962C8B-B14F-4D97-AF65-F5344CB8AC3E}">
        <p14:creationId xmlns:p14="http://schemas.microsoft.com/office/powerpoint/2010/main" val="18232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n 3"/>
          <p:cNvPicPr/>
          <p:nvPr/>
        </p:nvPicPr>
        <p:blipFill>
          <a:blip r:embed="rId2"/>
          <a:stretch/>
        </p:blipFill>
        <p:spPr>
          <a:xfrm>
            <a:off x="3655800" y="132120"/>
            <a:ext cx="7205760" cy="3285720"/>
          </a:xfrm>
          <a:prstGeom prst="rect">
            <a:avLst/>
          </a:prstGeom>
          <a:ln>
            <a:noFill/>
          </a:ln>
        </p:spPr>
      </p:pic>
      <p:pic>
        <p:nvPicPr>
          <p:cNvPr id="119" name="Imagen 4"/>
          <p:cNvPicPr/>
          <p:nvPr/>
        </p:nvPicPr>
        <p:blipFill>
          <a:blip r:embed="rId3"/>
          <a:stretch/>
        </p:blipFill>
        <p:spPr>
          <a:xfrm>
            <a:off x="845280" y="3598560"/>
            <a:ext cx="6413040" cy="30538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3" descr="Chart, pie chart, bubble chart&#10;&#10;Description automatically generated"/>
          <p:cNvPicPr/>
          <p:nvPr/>
        </p:nvPicPr>
        <p:blipFill>
          <a:blip r:embed="rId2"/>
          <a:stretch/>
        </p:blipFill>
        <p:spPr>
          <a:xfrm>
            <a:off x="159480" y="140760"/>
            <a:ext cx="7410960" cy="3138480"/>
          </a:xfrm>
          <a:prstGeom prst="rect">
            <a:avLst/>
          </a:prstGeom>
          <a:ln>
            <a:noFill/>
          </a:ln>
        </p:spPr>
      </p:pic>
      <p:pic>
        <p:nvPicPr>
          <p:cNvPr id="121" name="Imagen 4"/>
          <p:cNvPicPr/>
          <p:nvPr/>
        </p:nvPicPr>
        <p:blipFill>
          <a:blip r:embed="rId3"/>
          <a:stretch/>
        </p:blipFill>
        <p:spPr>
          <a:xfrm>
            <a:off x="4764600" y="3743640"/>
            <a:ext cx="7230960" cy="299628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90160" y="1344600"/>
            <a:ext cx="11639880" cy="4800240"/>
          </a:xfrm>
          <a:prstGeom prst="roundRect">
            <a:avLst>
              <a:gd name="adj" fmla="val 4167"/>
            </a:avLst>
          </a:prstGeom>
          <a:blipFill rotWithShape="0">
            <a:blip r:embed="rId2"/>
            <a:stretch>
              <a:fillRect/>
            </a:stretch>
          </a:blipFill>
          <a:ln w="76320" cap="sq">
            <a:solidFill>
              <a:srgbClr val="292929"/>
            </a:solidFill>
            <a:miter/>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0">
            <a:scrgbClr r="0" g="0" b="0"/>
          </a:lnRef>
          <a:fillRef idx="0">
            <a:scrgbClr r="0" g="0" b="0"/>
          </a:fillRef>
          <a:effectRef idx="0">
            <a:scrgbClr r="0" g="0" b="0"/>
          </a:effectRef>
          <a:fontRef idx="minor"/>
        </p:style>
      </p:sp>
      <p:sp>
        <p:nvSpPr>
          <p:cNvPr id="123" name="CustomShape 2"/>
          <p:cNvSpPr/>
          <p:nvPr/>
        </p:nvSpPr>
        <p:spPr>
          <a:xfrm>
            <a:off x="4330080" y="268920"/>
            <a:ext cx="267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4000" b="1" i="1" u="sng" strike="noStrike" spc="-1">
                <a:solidFill>
                  <a:srgbClr val="FFFFFF"/>
                </a:solidFill>
                <a:uFillTx/>
                <a:latin typeface="Times New Roman"/>
              </a:rPr>
              <a:t>BPM</a:t>
            </a:r>
            <a:endParaRPr lang="es-CO" sz="4000" b="0" strike="noStrike" spc="-1">
              <a:latin typeface="Arial"/>
            </a:endParaRPr>
          </a:p>
        </p:txBody>
      </p:sp>
      <p:pic>
        <p:nvPicPr>
          <p:cNvPr id="124" name="Imagen 5"/>
          <p:cNvPicPr/>
          <p:nvPr/>
        </p:nvPicPr>
        <p:blipFill>
          <a:blip r:embed="rId3"/>
          <a:stretch/>
        </p:blipFill>
        <p:spPr>
          <a:xfrm>
            <a:off x="6387480" y="268920"/>
            <a:ext cx="846720" cy="744120"/>
          </a:xfrm>
          <a:prstGeom prst="rect">
            <a:avLst/>
          </a:prstGeom>
          <a:ln>
            <a:noFill/>
          </a:ln>
          <a:effectLst>
            <a:softEdge rad="112500"/>
          </a:effectLst>
        </p:spPr>
      </p:pic>
      <p:sp>
        <p:nvSpPr>
          <p:cNvPr id="2" name="TextBox 1">
            <a:extLst>
              <a:ext uri="{FF2B5EF4-FFF2-40B4-BE49-F238E27FC236}">
                <a16:creationId xmlns:a16="http://schemas.microsoft.com/office/drawing/2014/main" id="{C218B98D-C3E0-40FC-A121-26967B814FB8}"/>
              </a:ext>
            </a:extLst>
          </p:cNvPr>
          <p:cNvSpPr txBox="1"/>
          <p:nvPr/>
        </p:nvSpPr>
        <p:spPr>
          <a:xfrm>
            <a:off x="8591909" y="4399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4"/>
              </a:rPr>
              <a:t>Click aquí para abrir.</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609480"/>
            <a:ext cx="10131120" cy="1455840"/>
          </a:xfrm>
          <a:prstGeom prst="rect">
            <a:avLst/>
          </a:prstGeom>
          <a:noFill/>
          <a:ln>
            <a:noFill/>
          </a:ln>
        </p:spPr>
        <p:txBody>
          <a:bodyPr anchor="ctr">
            <a:noAutofit/>
          </a:bodyPr>
          <a:lstStyle/>
          <a:p>
            <a:pPr algn="ctr">
              <a:lnSpc>
                <a:spcPct val="100000"/>
              </a:lnSpc>
            </a:pPr>
            <a:r>
              <a:rPr lang="es-ES" sz="4000" b="0" strike="noStrike" cap="all" spc="-1">
                <a:solidFill>
                  <a:srgbClr val="FFFFFF"/>
                </a:solidFill>
                <a:latin typeface="Times New Roman"/>
              </a:rPr>
              <a:t>PROYECTO FORMATIVO.</a:t>
            </a:r>
            <a:br/>
            <a:endParaRPr lang="es-ES" sz="4000" b="0" strike="noStrike" spc="-1">
              <a:solidFill>
                <a:srgbClr val="FFFFFF"/>
              </a:solidFill>
              <a:latin typeface="Calibri"/>
            </a:endParaRPr>
          </a:p>
        </p:txBody>
      </p:sp>
      <p:sp>
        <p:nvSpPr>
          <p:cNvPr id="89" name="TextShape 2"/>
          <p:cNvSpPr txBox="1"/>
          <p:nvPr/>
        </p:nvSpPr>
        <p:spPr>
          <a:xfrm>
            <a:off x="1089360" y="2142000"/>
            <a:ext cx="9856440" cy="4070160"/>
          </a:xfrm>
          <a:prstGeom prst="rect">
            <a:avLst/>
          </a:prstGeom>
          <a:noFill/>
          <a:ln>
            <a:noFill/>
          </a:ln>
        </p:spPr>
        <p:txBody>
          <a:bodyPr anchor="ctr">
            <a:normAutofit/>
          </a:bodyPr>
          <a:lstStyle/>
          <a:p>
            <a:pPr algn="ctr">
              <a:lnSpc>
                <a:spcPct val="100000"/>
              </a:lnSpc>
              <a:spcAft>
                <a:spcPts val="1001"/>
              </a:spcAft>
              <a:tabLst>
                <a:tab pos="0" algn="l"/>
              </a:tabLst>
            </a:pPr>
            <a:r>
              <a:rPr lang="es-ES" sz="7000" b="0" strike="noStrike" spc="-1">
                <a:solidFill>
                  <a:srgbClr val="FFFFFF"/>
                </a:solidFill>
                <a:latin typeface="Times New Roman"/>
              </a:rPr>
              <a:t>“SISTEMA DE ASISTENCIA A APRENDICES” </a:t>
            </a:r>
            <a:endParaRPr lang="es-ES" sz="7000" b="0" strike="noStrike" spc="-1">
              <a:solidFill>
                <a:srgbClr val="FFFFFF"/>
              </a:solidFill>
              <a:latin typeface="Calibri"/>
            </a:endParaRPr>
          </a:p>
          <a:p>
            <a:pPr>
              <a:lnSpc>
                <a:spcPct val="100000"/>
              </a:lnSpc>
              <a:spcAft>
                <a:spcPts val="1001"/>
              </a:spcAft>
              <a:tabLst>
                <a:tab pos="0" algn="l"/>
              </a:tabLst>
            </a:pPr>
            <a:endParaRPr lang="es-ES" sz="7000" b="0" strike="noStrike" spc="-1">
              <a:solidFill>
                <a:srgbClr val="FFFFFF"/>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Casos de uso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5011948" y="3430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Casos de uso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267646" y="3602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A picture containing diagram&#10;&#10;Description automatically generated">
            <a:extLst>
              <a:ext uri="{FF2B5EF4-FFF2-40B4-BE49-F238E27FC236}">
                <a16:creationId xmlns:a16="http://schemas.microsoft.com/office/drawing/2014/main" id="{20A63436-A12C-455C-9502-F1019FE91A69}"/>
              </a:ext>
            </a:extLst>
          </p:cNvPr>
          <p:cNvPicPr>
            <a:picLocks noChangeAspect="1"/>
          </p:cNvPicPr>
          <p:nvPr/>
        </p:nvPicPr>
        <p:blipFill>
          <a:blip r:embed="rId4"/>
          <a:stretch>
            <a:fillRect/>
          </a:stretch>
        </p:blipFill>
        <p:spPr>
          <a:xfrm>
            <a:off x="2812211" y="1851632"/>
            <a:ext cx="4238445" cy="4405564"/>
          </a:xfrm>
          <a:prstGeom prst="rect">
            <a:avLst/>
          </a:prstGeom>
        </p:spPr>
      </p:pic>
    </p:spTree>
    <p:extLst>
      <p:ext uri="{BB962C8B-B14F-4D97-AF65-F5344CB8AC3E}">
        <p14:creationId xmlns:p14="http://schemas.microsoft.com/office/powerpoint/2010/main" val="224514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CONTROL DE VERSIONES</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641457" y="37611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Graphical user interface, text, email&#10;&#10;Description automatically generated">
            <a:extLst>
              <a:ext uri="{FF2B5EF4-FFF2-40B4-BE49-F238E27FC236}">
                <a16:creationId xmlns:a16="http://schemas.microsoft.com/office/drawing/2014/main" id="{5A3ED001-0C7E-4B54-A923-BD641AD86579}"/>
              </a:ext>
            </a:extLst>
          </p:cNvPr>
          <p:cNvPicPr>
            <a:picLocks noChangeAspect="1"/>
          </p:cNvPicPr>
          <p:nvPr/>
        </p:nvPicPr>
        <p:blipFill>
          <a:blip r:embed="rId4"/>
          <a:stretch>
            <a:fillRect/>
          </a:stretch>
        </p:blipFill>
        <p:spPr>
          <a:xfrm>
            <a:off x="684362" y="2259165"/>
            <a:ext cx="8350369" cy="3719895"/>
          </a:xfrm>
          <a:prstGeom prst="rect">
            <a:avLst/>
          </a:prstGeom>
        </p:spPr>
      </p:pic>
    </p:spTree>
    <p:extLst>
      <p:ext uri="{BB962C8B-B14F-4D97-AF65-F5344CB8AC3E}">
        <p14:creationId xmlns:p14="http://schemas.microsoft.com/office/powerpoint/2010/main" val="105644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5800" y="2142000"/>
            <a:ext cx="10131120" cy="3648600"/>
          </a:xfrm>
          <a:prstGeom prst="rect">
            <a:avLst/>
          </a:prstGeom>
          <a:noFill/>
          <a:ln>
            <a:noFill/>
          </a:ln>
        </p:spPr>
        <p:txBody>
          <a:bodyPr anchor="ctr">
            <a:normAutofit/>
          </a:bodyPr>
          <a:lstStyle/>
          <a:p>
            <a:pPr>
              <a:lnSpc>
                <a:spcPct val="100000"/>
              </a:lnSpc>
              <a:spcAft>
                <a:spcPts val="1001"/>
              </a:spcAft>
              <a:tabLst>
                <a:tab pos="0" algn="l"/>
              </a:tabLst>
            </a:pPr>
            <a:r>
              <a:rPr lang="es-ES" sz="8000" b="0" strike="noStrike" spc="-1">
                <a:solidFill>
                  <a:srgbClr val="FFFFFF"/>
                </a:solidFill>
                <a:latin typeface="Times New Roman"/>
              </a:rPr>
              <a:t>Gracias</a:t>
            </a:r>
            <a:r>
              <a:rPr lang="es-ES" sz="8000" b="0" strike="noStrike" spc="-1">
                <a:solidFill>
                  <a:srgbClr val="FFFFFF"/>
                </a:solidFill>
                <a:latin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79760" y="1156320"/>
            <a:ext cx="10036800" cy="3321000"/>
          </a:xfrm>
          <a:prstGeom prst="rect">
            <a:avLst/>
          </a:prstGeom>
          <a:noFill/>
          <a:ln>
            <a:noFill/>
          </a:ln>
        </p:spPr>
        <p:txBody>
          <a:bodyPr anchor="ctr">
            <a:normAutofit/>
          </a:bodyPr>
          <a:lstStyle/>
          <a:p>
            <a:pPr>
              <a:lnSpc>
                <a:spcPct val="100000"/>
              </a:lnSpc>
              <a:spcAft>
                <a:spcPts val="1001"/>
              </a:spcAft>
              <a:tabLst>
                <a:tab pos="0" algn="l"/>
              </a:tabLst>
            </a:pPr>
            <a:r>
              <a:rPr lang="es-ES" sz="9000" b="1" i="1" strike="noStrike" spc="-1">
                <a:solidFill>
                  <a:srgbClr val="674DBB"/>
                </a:solidFill>
                <a:latin typeface="Times New Roman"/>
              </a:rPr>
              <a:t>QR LEAN</a:t>
            </a:r>
            <a:endParaRPr lang="es-ES" sz="9000" b="0" strike="noStrike" spc="-1">
              <a:solidFill>
                <a:srgbClr val="FFFFFF"/>
              </a:solidFill>
              <a:latin typeface="Calibri"/>
            </a:endParaRPr>
          </a:p>
        </p:txBody>
      </p:sp>
      <p:pic>
        <p:nvPicPr>
          <p:cNvPr id="91" name="Imagen 3"/>
          <p:cNvPicPr/>
          <p:nvPr/>
        </p:nvPicPr>
        <p:blipFill>
          <a:blip r:embed="rId2"/>
          <a:stretch/>
        </p:blipFill>
        <p:spPr>
          <a:xfrm rot="256200">
            <a:off x="6178320" y="1327320"/>
            <a:ext cx="4778280" cy="47851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anchor="ctr">
            <a:normAutofit/>
          </a:bodyPr>
          <a:lstStyle/>
          <a:p>
            <a:pPr algn="ctr">
              <a:lnSpc>
                <a:spcPct val="100000"/>
              </a:lnSpc>
            </a:pPr>
            <a:r>
              <a:rPr lang="es-ES" sz="4000" b="0" strike="noStrike" cap="all" spc="-1">
                <a:solidFill>
                  <a:srgbClr val="FFFFFF"/>
                </a:solidFill>
                <a:latin typeface="Times New Roman"/>
              </a:rPr>
              <a:t>Objetivo general.</a:t>
            </a:r>
            <a:endParaRPr lang="es-ES" sz="4000" b="0" strike="noStrike" spc="-1">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b="0" strike="noStrike" spc="-1" dirty="0">
                <a:solidFill>
                  <a:srgbClr val="FFFFFF"/>
                </a:solidFill>
                <a:latin typeface="Times New Roman"/>
              </a:rPr>
              <a:t>Desarrollar una plataforma fácil e intuitiva para la gestión de la asistencia a las clases con el fin de que cualquier persona pueda hacer uso de esta y optimizar los tiempos de control de asistencia, haciendo de </a:t>
            </a:r>
            <a:r>
              <a:rPr lang="es-ES" sz="2500" spc="-1" dirty="0">
                <a:solidFill>
                  <a:srgbClr val="FFFFFF"/>
                </a:solidFill>
                <a:latin typeface="Times New Roman"/>
              </a:rPr>
              <a:t>técnicas </a:t>
            </a:r>
            <a:r>
              <a:rPr lang="es-ES" sz="2500" b="0" strike="noStrike" spc="-1" dirty="0">
                <a:solidFill>
                  <a:srgbClr val="FFFFFF"/>
                </a:solidFill>
                <a:latin typeface="Times New Roman"/>
              </a:rPr>
              <a:t>de diseño </a:t>
            </a:r>
            <a:r>
              <a:rPr lang="es-ES" sz="2500" b="0" strike="noStrike" spc="-1" dirty="0" err="1">
                <a:solidFill>
                  <a:srgbClr val="FFFFFF"/>
                </a:solidFill>
                <a:latin typeface="Times New Roman"/>
              </a:rPr>
              <a:t>ux</a:t>
            </a:r>
            <a:r>
              <a:rPr lang="es-ES" sz="2500" b="0" strike="noStrike" spc="-1" dirty="0">
                <a:solidFill>
                  <a:srgbClr val="FFFFFF"/>
                </a:solidFill>
                <a:latin typeface="Times New Roman"/>
              </a:rPr>
              <a:t> y explicaciones virtuales.</a:t>
            </a:r>
            <a:r>
              <a:rPr lang="es-ES" sz="2500" spc="-1" dirty="0">
                <a:solidFill>
                  <a:srgbClr val="FFFFFF"/>
                </a:solidFill>
                <a:latin typeface="Times New Roman"/>
              </a:rPr>
              <a:t> </a:t>
            </a:r>
            <a:endParaRPr lang="es-ES" sz="2500" b="0" strike="noStrike" spc="-1">
              <a:solidFill>
                <a:srgbClr val="FFFFFF"/>
              </a:solidFill>
              <a:latin typeface="Calibri"/>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2381400" y="309240"/>
            <a:ext cx="8435520" cy="1263600"/>
          </a:xfrm>
          <a:prstGeom prst="rect">
            <a:avLst/>
          </a:prstGeom>
          <a:noFill/>
          <a:ln>
            <a:noFill/>
          </a:ln>
        </p:spPr>
        <p:txBody>
          <a:bodyPr anchor="ctr">
            <a:noAutofit/>
          </a:bodyPr>
          <a:lstStyle/>
          <a:p>
            <a:pPr>
              <a:lnSpc>
                <a:spcPct val="100000"/>
              </a:lnSpc>
            </a:pPr>
            <a:r>
              <a:rPr lang="es-ES" sz="3600" b="0" strike="noStrike" cap="all" spc="-1">
                <a:solidFill>
                  <a:srgbClr val="FFFFFF"/>
                </a:solidFill>
                <a:latin typeface="Times New Roman"/>
              </a:rPr>
              <a:t>Objetivos específicos</a:t>
            </a:r>
            <a:endParaRPr lang="es-ES" sz="3600" b="0" strike="noStrike" spc="-1">
              <a:solidFill>
                <a:srgbClr val="FFFFFF"/>
              </a:solidFill>
              <a:latin typeface="Calibri"/>
            </a:endParaRPr>
          </a:p>
        </p:txBody>
      </p:sp>
      <p:sp>
        <p:nvSpPr>
          <p:cNvPr id="96" name="TextShape 2"/>
          <p:cNvSpPr txBox="1"/>
          <p:nvPr/>
        </p:nvSpPr>
        <p:spPr>
          <a:xfrm>
            <a:off x="2387699" y="2392348"/>
            <a:ext cx="8544240" cy="4469245"/>
          </a:xfrm>
          <a:prstGeom prst="rect">
            <a:avLst/>
          </a:prstGeom>
          <a:noFill/>
          <a:ln>
            <a:noFill/>
          </a:ln>
        </p:spPr>
        <p:txBody>
          <a:bodyPr lIns="91440" tIns="45720" rIns="91440" bIns="45720" anchor="ctr">
            <a:noAutofit/>
          </a:bodyPr>
          <a:lstStyle/>
          <a:p>
            <a:pPr>
              <a:spcAft>
                <a:spcPts val="1001"/>
              </a:spcAft>
            </a:pPr>
            <a:r>
              <a:rPr lang="es-ES" sz="2400" dirty="0">
                <a:solidFill>
                  <a:schemeClr val="bg1"/>
                </a:solidFill>
              </a:rPr>
              <a:t>- Establecer asesoramiento y orientación para el usuario con el fin de mejorar la gestión de la plataforma mediante el uso de video tutoriales y tours virtuales.</a:t>
            </a:r>
          </a:p>
          <a:p>
            <a:pPr>
              <a:spcAft>
                <a:spcPts val="1001"/>
              </a:spcAft>
            </a:pPr>
            <a:r>
              <a:rPr lang="es-ES" sz="2400" dirty="0">
                <a:solidFill>
                  <a:schemeClr val="bg1"/>
                </a:solidFill>
              </a:rPr>
              <a:t>- Resaltar la información más relevante mediante colores llamativos, animaciones  y letra  legible para mejorar la </a:t>
            </a:r>
            <a:r>
              <a:rPr lang="es-ES" sz="2400" dirty="0" err="1">
                <a:solidFill>
                  <a:schemeClr val="bg1"/>
                </a:solidFill>
              </a:rPr>
              <a:t>intuitividad</a:t>
            </a:r>
            <a:r>
              <a:rPr lang="es-ES" sz="2400" dirty="0">
                <a:solidFill>
                  <a:schemeClr val="bg1"/>
                </a:solidFill>
              </a:rPr>
              <a:t>.</a:t>
            </a:r>
          </a:p>
          <a:p>
            <a:pPr>
              <a:spcAft>
                <a:spcPts val="1001"/>
              </a:spcAft>
            </a:pPr>
            <a:r>
              <a:rPr lang="es-ES" sz="2400" dirty="0">
                <a:solidFill>
                  <a:schemeClr val="bg1"/>
                </a:solidFill>
                <a:latin typeface="Arial"/>
              </a:rPr>
              <a:t>-</a:t>
            </a:r>
            <a:r>
              <a:rPr lang="es-ES" sz="2400" dirty="0">
                <a:solidFill>
                  <a:schemeClr val="bg1"/>
                </a:solidFill>
                <a:ea typeface="+mn-lt"/>
                <a:cs typeface="+mn-lt"/>
              </a:rPr>
              <a:t>Organizar el diseño de la plataforma evitando saturar información con el fin de que el usuario no presente inconvenientes al momento de usar el software.</a:t>
            </a:r>
            <a:endParaRPr lang="es-ES" sz="2400" dirty="0">
              <a:solidFill>
                <a:schemeClr val="bg1"/>
              </a:solidFill>
              <a:latin typeface="Arial"/>
            </a:endParaRPr>
          </a:p>
          <a:p>
            <a:pPr>
              <a:spcAft>
                <a:spcPts val="1001"/>
              </a:spcAft>
            </a:pPr>
            <a:r>
              <a:rPr lang="es-ES" sz="2400" dirty="0">
                <a:solidFill>
                  <a:schemeClr val="bg1"/>
                </a:solidFill>
                <a:latin typeface="Arial"/>
              </a:rPr>
              <a:t>-Basar el diseño de la plataforma en el </a:t>
            </a:r>
            <a:r>
              <a:rPr lang="es-ES" sz="2400" dirty="0" err="1">
                <a:solidFill>
                  <a:schemeClr val="bg1"/>
                </a:solidFill>
                <a:latin typeface="Arial"/>
              </a:rPr>
              <a:t>scroll</a:t>
            </a:r>
            <a:r>
              <a:rPr lang="es-ES" sz="2400" dirty="0">
                <a:solidFill>
                  <a:schemeClr val="bg1"/>
                </a:solidFill>
                <a:latin typeface="Arial"/>
              </a:rPr>
              <a:t> mediante el uso de una estructura donde se cargue lo mas importante en la parte visible para mejorar la comodidad de la interfaz.</a:t>
            </a:r>
            <a:endParaRPr lang="es-ES" sz="2400" b="0" strike="noStrike" dirty="0">
              <a:solidFill>
                <a:schemeClr val="bg1"/>
              </a:solidFill>
              <a:latin typeface="Arial"/>
            </a:endParaRPr>
          </a:p>
          <a:p>
            <a:pPr>
              <a:spcAft>
                <a:spcPts val="1001"/>
              </a:spcAft>
            </a:pPr>
            <a:endParaRPr lang="es-ES" dirty="0">
              <a:solidFill>
                <a:schemeClr val="bg1"/>
              </a:solidFill>
              <a:latin typeface="Arial"/>
            </a:endParaRPr>
          </a:p>
          <a:p>
            <a:pPr>
              <a:spcAft>
                <a:spcPts val="1001"/>
              </a:spcAft>
            </a:pPr>
            <a:endParaRPr lang="es-ES" spc="-1">
              <a:solidFill>
                <a:srgbClr val="FFFFFF"/>
              </a:solidFill>
              <a:latin typeface="Calibri"/>
            </a:endParaRPr>
          </a:p>
          <a:p>
            <a:pPr>
              <a:spcAft>
                <a:spcPts val="1001"/>
              </a:spcAft>
            </a:pPr>
            <a:endParaRPr lang="es-ES" b="1" spc="-1" dirty="0">
              <a:solidFill>
                <a:srgbClr val="FFFFFF"/>
              </a:solidFill>
              <a:latin typeface="Calibri"/>
            </a:endParaRPr>
          </a:p>
          <a:p>
            <a:pPr>
              <a:spcAft>
                <a:spcPts val="1001"/>
              </a:spcAft>
            </a:pPr>
            <a:endParaRPr lang="es-ES" spc="-1">
              <a:solidFill>
                <a:srgbClr val="FFFFFF"/>
              </a:solidFill>
              <a:latin typeface="Calibri"/>
            </a:endParaRPr>
          </a:p>
        </p:txBody>
      </p:sp>
      <p:pic>
        <p:nvPicPr>
          <p:cNvPr id="97"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lIns="91440" tIns="45720" rIns="91440" bIns="45720" anchor="ctr">
            <a:normAutofit/>
          </a:bodyPr>
          <a:lstStyle/>
          <a:p>
            <a:pPr algn="ctr">
              <a:lnSpc>
                <a:spcPct val="100000"/>
              </a:lnSpc>
            </a:pPr>
            <a:r>
              <a:rPr lang="es-ES" sz="4000" cap="all" spc="-1" dirty="0">
                <a:solidFill>
                  <a:srgbClr val="FFFFFF"/>
                </a:solidFill>
                <a:latin typeface="Times New Roman"/>
              </a:rPr>
              <a:t>Problema</a:t>
            </a:r>
            <a:endParaRPr lang="es-ES" sz="4000" b="0" strike="noStrike" spc="-1" dirty="0">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spc="-1" dirty="0">
                <a:solidFill>
                  <a:srgbClr val="FFFFFF"/>
                </a:solidFill>
                <a:latin typeface="Times New Roman"/>
              </a:rPr>
              <a:t>Inexistencia de plataforma enfocadas a la gestión de la asistencia que proporcionen una orientación e interfaz intuitiva para el usuario.</a:t>
            </a:r>
            <a:endParaRPr lang="es-ES" sz="2500" b="0" strike="noStrike" spc="-1" dirty="0">
              <a:solidFill>
                <a:srgbClr val="FFFFFF"/>
              </a:solidFill>
              <a:latin typeface="Times New Roman"/>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extLst>
      <p:ext uri="{BB962C8B-B14F-4D97-AF65-F5344CB8AC3E}">
        <p14:creationId xmlns:p14="http://schemas.microsoft.com/office/powerpoint/2010/main" val="4612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67240" y="1054080"/>
            <a:ext cx="10131120" cy="1455840"/>
          </a:xfrm>
          <a:prstGeom prst="rect">
            <a:avLst/>
          </a:prstGeom>
          <a:noFill/>
          <a:ln>
            <a:noFill/>
          </a:ln>
        </p:spPr>
        <p:txBody>
          <a:bodyPr anchor="ctr">
            <a:noAutofit/>
          </a:bodyPr>
          <a:lstStyle/>
          <a:p>
            <a:pPr algn="ctr">
              <a:lnSpc>
                <a:spcPct val="100000"/>
              </a:lnSpc>
            </a:pPr>
            <a:r>
              <a:rPr lang="es-CO" sz="4200" b="0" strike="noStrike" cap="all" spc="-1">
                <a:solidFill>
                  <a:srgbClr val="FFFFFF"/>
                </a:solidFill>
                <a:latin typeface="Times New Roman"/>
              </a:rPr>
              <a:t>Alcance del proyecto:</a:t>
            </a:r>
            <a:br/>
            <a:endParaRPr lang="es-ES" sz="4200" b="0" strike="noStrike" spc="-1">
              <a:solidFill>
                <a:srgbClr val="FFFFFF"/>
              </a:solidFill>
              <a:latin typeface="Calibri"/>
            </a:endParaRPr>
          </a:p>
        </p:txBody>
      </p:sp>
      <p:sp>
        <p:nvSpPr>
          <p:cNvPr id="102" name="TextShape 2"/>
          <p:cNvSpPr txBox="1"/>
          <p:nvPr/>
        </p:nvSpPr>
        <p:spPr>
          <a:xfrm>
            <a:off x="1371600" y="2142000"/>
            <a:ext cx="8968680" cy="3648600"/>
          </a:xfrm>
          <a:prstGeom prst="rect">
            <a:avLst/>
          </a:prstGeom>
          <a:noFill/>
          <a:ln>
            <a:noFill/>
          </a:ln>
        </p:spPr>
        <p:txBody>
          <a:bodyPr anchor="ctr">
            <a:noAutofit/>
          </a:bodyPr>
          <a:lstStyle/>
          <a:p>
            <a:pPr marL="285840" indent="-285480" algn="just">
              <a:lnSpc>
                <a:spcPct val="100000"/>
              </a:lnSpc>
              <a:spcAft>
                <a:spcPts val="1001"/>
              </a:spcAft>
              <a:buClr>
                <a:srgbClr val="FFFFFF"/>
              </a:buClr>
              <a:buFont typeface="Arial"/>
              <a:buChar char="•"/>
            </a:pPr>
            <a:r>
              <a:rPr lang="es-ES" sz="1800" b="0" strike="noStrike" spc="-1">
                <a:solidFill>
                  <a:srgbClr val="FFFFFF"/>
                </a:solidFill>
                <a:latin typeface="Calibri"/>
              </a:rPr>
              <a:t>Este proyecto es enfocado en la facilitación hacia los instructores y aprendices para la toma de asistencia un poco mas ágil, ya que en la forma convencional con la hoja y el lápiz siempre se alcanza a ocupar un poco mas de tiempo en la ejecución de esta tarea y además de esto también el proyecto en segunda fase es ayudar al medio ambiente ya que con esta herramienta evitamos el gasto de tantas hojas diarias para la toma de asistencia.</a:t>
            </a:r>
          </a:p>
          <a:p>
            <a:pPr>
              <a:lnSpc>
                <a:spcPct val="100000"/>
              </a:lnSpc>
              <a:spcAft>
                <a:spcPts val="1001"/>
              </a:spcAft>
            </a:pPr>
            <a:endParaRPr lang="es-ES" sz="1800" b="0" strike="noStrike" spc="-1">
              <a:solidFill>
                <a:srgbClr val="FFFFFF"/>
              </a:solidFill>
              <a:latin typeface="Calibri"/>
            </a:endParaRPr>
          </a:p>
        </p:txBody>
      </p:sp>
      <p:pic>
        <p:nvPicPr>
          <p:cNvPr id="103"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2381400" y="609480"/>
            <a:ext cx="8435520" cy="1124640"/>
          </a:xfrm>
          <a:prstGeom prst="rect">
            <a:avLst/>
          </a:prstGeom>
          <a:noFill/>
          <a:ln>
            <a:noFill/>
          </a:ln>
        </p:spPr>
        <p:txBody>
          <a:bodyPr anchor="ctr">
            <a:normAutofit/>
          </a:bodyPr>
          <a:lstStyle/>
          <a:p>
            <a:pPr algn="ctr">
              <a:lnSpc>
                <a:spcPct val="100000"/>
              </a:lnSpc>
            </a:pPr>
            <a:r>
              <a:rPr lang="es-ES" sz="4200" b="0" strike="noStrike" cap="all" spc="-1">
                <a:solidFill>
                  <a:srgbClr val="FFFFFF"/>
                </a:solidFill>
                <a:latin typeface="Times New Roman"/>
              </a:rPr>
              <a:t>Justificación </a:t>
            </a:r>
            <a:endParaRPr lang="es-ES" sz="4200" b="0" strike="noStrike" spc="-1">
              <a:solidFill>
                <a:srgbClr val="FFFFFF"/>
              </a:solidFill>
              <a:latin typeface="Calibri"/>
            </a:endParaRPr>
          </a:p>
        </p:txBody>
      </p:sp>
      <p:sp>
        <p:nvSpPr>
          <p:cNvPr id="105" name="TextShape 2"/>
          <p:cNvSpPr txBox="1"/>
          <p:nvPr/>
        </p:nvSpPr>
        <p:spPr>
          <a:xfrm>
            <a:off x="2381400" y="1627200"/>
            <a:ext cx="8435520" cy="4163760"/>
          </a:xfrm>
          <a:prstGeom prst="rect">
            <a:avLst/>
          </a:prstGeom>
          <a:noFill/>
          <a:ln>
            <a:noFill/>
          </a:ln>
        </p:spPr>
        <p:txBody>
          <a:bodyPr anchor="ctr">
            <a:normAutofit fontScale="85000"/>
          </a:bodyPr>
          <a:lstStyle/>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 Es un proyecto sobre un asistente de asistencia el cual será manejado mediante un código QR para facilitar el llamado de asistencia, el cual será realizado por medio de los parámetros establecidos por el instructor y también algunos extra establecidos por el aprendiz que esta realizando el proyecto, este sistema será una herramienta la cual será fácil de utilizar para los usuarios ya que contara con un tutorial de apoyo para el manejo de esta.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En estos momentos se esta realizando el análisis de toda la infra estructura de la plataforma para la ejecución de esta herramienta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que es un proyecto que nos ayudara a entender un poco mas el tecnólogo que estamos estudiando y vamos aprendiendo mediante la pactico como es el proceso de este.</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el momento no se va a montar un costo ya que esta pensada como una plataforma académica y no se ha terminado, por ese motivo no se le va a fijar costo.</a:t>
            </a:r>
            <a:endParaRPr lang="es-ES" sz="1800" b="0" strike="noStrike" spc="-1">
              <a:solidFill>
                <a:srgbClr val="FFFFFF"/>
              </a:solidFill>
              <a:latin typeface="Calibri"/>
            </a:endParaRPr>
          </a:p>
          <a:p>
            <a:pPr>
              <a:lnSpc>
                <a:spcPct val="100000"/>
              </a:lnSpc>
              <a:spcAft>
                <a:spcPts val="1001"/>
              </a:spcAft>
            </a:pPr>
            <a:endParaRPr lang="es-ES" sz="1800" b="0" strike="noStrike" spc="-1">
              <a:solidFill>
                <a:srgbClr val="FFFFFF"/>
              </a:solidFill>
              <a:latin typeface="Calibri"/>
            </a:endParaRPr>
          </a:p>
        </p:txBody>
      </p:sp>
      <p:pic>
        <p:nvPicPr>
          <p:cNvPr id="106"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85800" y="2142000"/>
            <a:ext cx="10131120" cy="3648600"/>
          </a:xfrm>
          <a:prstGeom prst="rect">
            <a:avLst/>
          </a:prstGeom>
          <a:noFill/>
          <a:ln>
            <a:noFill/>
          </a:ln>
        </p:spPr>
        <p:txBody>
          <a:bodyPr anchor="ctr">
            <a:normAutofit fontScale="94000"/>
          </a:bodyPr>
          <a:lstStyle/>
          <a:p>
            <a:pPr>
              <a:lnSpc>
                <a:spcPct val="100000"/>
              </a:lnSpc>
              <a:spcAft>
                <a:spcPts val="1001"/>
              </a:spcAft>
              <a:tabLst>
                <a:tab pos="0" algn="l"/>
              </a:tabLst>
            </a:pPr>
            <a:r>
              <a:rPr lang="es-ES" sz="8000" b="0" strike="noStrike" spc="-1">
                <a:solidFill>
                  <a:srgbClr val="FFFFFF"/>
                </a:solidFill>
                <a:latin typeface="Calibri"/>
              </a:rPr>
              <a:t>Técnicas de recolección de información.</a:t>
            </a:r>
          </a:p>
          <a:p>
            <a:pPr>
              <a:lnSpc>
                <a:spcPct val="100000"/>
              </a:lnSpc>
              <a:spcAft>
                <a:spcPts val="1001"/>
              </a:spcAft>
              <a:tabLst>
                <a:tab pos="0" algn="l"/>
              </a:tabLst>
            </a:pPr>
            <a:endParaRPr lang="es-ES" sz="8000" b="0" strike="noStrike" spc="-1">
              <a:solidFill>
                <a:srgbClr val="FFFFFF"/>
              </a:solidFill>
              <a:latin typeface="Calibri"/>
            </a:endParaRPr>
          </a:p>
        </p:txBody>
      </p:sp>
      <p:pic>
        <p:nvPicPr>
          <p:cNvPr id="108" name="Imagen 1"/>
          <p:cNvPicPr/>
          <p:nvPr/>
        </p:nvPicPr>
        <p:blipFill>
          <a:blip r:embed="rId2"/>
          <a:stretch/>
        </p:blipFill>
        <p:spPr>
          <a:xfrm rot="810600">
            <a:off x="7912440" y="3355200"/>
            <a:ext cx="2926800" cy="29268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312</TotalTime>
  <Words>452</Words>
  <Application>Microsoft Office PowerPoint</Application>
  <PresentationFormat>Widescreen</PresentationFormat>
  <Paragraphs>40</Paragraphs>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lEAN</dc:title>
  <dc:subject/>
  <dc:creator>Thian</dc:creator>
  <dc:description/>
  <cp:lastModifiedBy/>
  <cp:revision>219</cp:revision>
  <dcterms:created xsi:type="dcterms:W3CDTF">2020-10-08T22:33:10Z</dcterms:created>
  <dcterms:modified xsi:type="dcterms:W3CDTF">2020-10-13T02:33:40Z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