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366" r:id="rId3"/>
    <p:sldId id="367" r:id="rId4"/>
    <p:sldId id="368" r:id="rId5"/>
    <p:sldId id="392" r:id="rId6"/>
    <p:sldId id="393" r:id="rId7"/>
    <p:sldId id="369" r:id="rId8"/>
    <p:sldId id="370" r:id="rId9"/>
    <p:sldId id="388" r:id="rId10"/>
    <p:sldId id="389" r:id="rId11"/>
    <p:sldId id="390" r:id="rId12"/>
    <p:sldId id="391" r:id="rId13"/>
  </p:sldIdLst>
  <p:sldSz cx="24384000" cy="1574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00"/>
    <a:srgbClr val="FF6D00"/>
    <a:srgbClr val="164414"/>
    <a:srgbClr val="FF7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0" autoAdjust="0"/>
  </p:normalViewPr>
  <p:slideViewPr>
    <p:cSldViewPr snapToGrid="0" snapToObjects="1">
      <p:cViewPr varScale="1">
        <p:scale>
          <a:sx n="50" d="100"/>
          <a:sy n="50" d="100"/>
        </p:scale>
        <p:origin x="876" y="72"/>
      </p:cViewPr>
      <p:guideLst>
        <p:guide orient="horz" pos="4960"/>
        <p:guide pos="7680"/>
      </p:guideLst>
    </p:cSldViewPr>
  </p:slideViewPr>
  <p:notesTextViewPr>
    <p:cViewPr>
      <p:scale>
        <a:sx n="1" d="1"/>
        <a:sy n="1" d="1"/>
      </p:scale>
      <p:origin x="0" y="0"/>
    </p:cViewPr>
  </p:notesTextViewPr>
  <p:sorterViewPr>
    <p:cViewPr>
      <p:scale>
        <a:sx n="100" d="100"/>
        <a:sy n="100" d="100"/>
      </p:scale>
      <p:origin x="0" y="-44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6427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833937" y="3319859"/>
            <a:ext cx="14716126" cy="4643438"/>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4833937" y="8088312"/>
            <a:ext cx="14716126" cy="1589485"/>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Imagen"/>
          <p:cNvSpPr>
            <a:spLocks noGrp="1"/>
          </p:cNvSpPr>
          <p:nvPr>
            <p:ph type="pic" sz="quarter" idx="13"/>
          </p:nvPr>
        </p:nvSpPr>
        <p:spPr>
          <a:xfrm>
            <a:off x="12513468" y="7999015"/>
            <a:ext cx="7500939" cy="5482829"/>
          </a:xfrm>
          <a:prstGeom prst="rect">
            <a:avLst/>
          </a:prstGeom>
        </p:spPr>
        <p:txBody>
          <a:bodyPr lIns="91439" tIns="45719" rIns="91439" bIns="45719" anchor="t">
            <a:noAutofit/>
          </a:bodyPr>
          <a:lstStyle/>
          <a:p>
            <a:endParaRPr/>
          </a:p>
        </p:txBody>
      </p:sp>
      <p:sp>
        <p:nvSpPr>
          <p:cNvPr id="84" name="Imagen"/>
          <p:cNvSpPr>
            <a:spLocks noGrp="1"/>
          </p:cNvSpPr>
          <p:nvPr>
            <p:ph type="pic" sz="quarter" idx="14"/>
          </p:nvPr>
        </p:nvSpPr>
        <p:spPr>
          <a:xfrm>
            <a:off x="12513468" y="1908968"/>
            <a:ext cx="7500939" cy="5482829"/>
          </a:xfrm>
          <a:prstGeom prst="rect">
            <a:avLst/>
          </a:prstGeom>
        </p:spPr>
        <p:txBody>
          <a:bodyPr lIns="91439" tIns="45719" rIns="91439" bIns="45719" anchor="t">
            <a:noAutofit/>
          </a:bodyPr>
          <a:lstStyle/>
          <a:p>
            <a:endParaRPr/>
          </a:p>
        </p:txBody>
      </p:sp>
      <p:sp>
        <p:nvSpPr>
          <p:cNvPr id="85" name="Imagen"/>
          <p:cNvSpPr>
            <a:spLocks noGrp="1"/>
          </p:cNvSpPr>
          <p:nvPr>
            <p:ph type="pic" sz="half" idx="15"/>
          </p:nvPr>
        </p:nvSpPr>
        <p:spPr>
          <a:xfrm>
            <a:off x="4387453" y="1908968"/>
            <a:ext cx="7500938" cy="11572876"/>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 Juan Pérez"/>
          <p:cNvSpPr txBox="1">
            <a:spLocks noGrp="1"/>
          </p:cNvSpPr>
          <p:nvPr>
            <p:ph type="body" sz="quarter" idx="13"/>
          </p:nvPr>
        </p:nvSpPr>
        <p:spPr>
          <a:xfrm>
            <a:off x="4833937" y="9963546"/>
            <a:ext cx="14716126" cy="676175"/>
          </a:xfrm>
          <a:prstGeom prst="rect">
            <a:avLst/>
          </a:prstGeom>
        </p:spPr>
        <p:txBody>
          <a:bodyPr anchor="t">
            <a:spAutoFit/>
          </a:bodyPr>
          <a:lstStyle>
            <a:lvl1pPr marL="0" indent="0" algn="ctr">
              <a:spcBef>
                <a:spcPts val="0"/>
              </a:spcBef>
              <a:buSzTx/>
              <a:buNone/>
              <a:defRPr sz="3600" i="1"/>
            </a:lvl1pPr>
          </a:lstStyle>
          <a:p>
            <a:r>
              <a:t>– Juan Pérez</a:t>
            </a:r>
          </a:p>
        </p:txBody>
      </p:sp>
      <p:sp>
        <p:nvSpPr>
          <p:cNvPr id="94" name="“Escribe una cita aquí”"/>
          <p:cNvSpPr txBox="1">
            <a:spLocks noGrp="1"/>
          </p:cNvSpPr>
          <p:nvPr>
            <p:ph type="body" sz="quarter" idx="14"/>
          </p:nvPr>
        </p:nvSpPr>
        <p:spPr>
          <a:xfrm>
            <a:off x="4833937" y="7035456"/>
            <a:ext cx="14716126" cy="936520"/>
          </a:xfrm>
          <a:prstGeom prst="rect">
            <a:avLst/>
          </a:prstGeom>
        </p:spPr>
        <p:txBody>
          <a:bodyPr>
            <a:spAutoFit/>
          </a:bodyPr>
          <a:lstStyle>
            <a:lvl1pPr marL="0" indent="0" algn="ctr">
              <a:spcBef>
                <a:spcPts val="0"/>
              </a:spcBef>
              <a:buSzTx/>
              <a:buNone/>
              <a:defRPr sz="5200">
                <a:latin typeface="+mn-lt"/>
                <a:ea typeface="+mn-ea"/>
                <a:cs typeface="+mn-cs"/>
                <a:sym typeface="Helvetica Neue Medium"/>
              </a:defRPr>
            </a:lvl1pPr>
          </a:lstStyle>
          <a:p>
            <a:r>
              <a:t>“Escribe una cita aquí”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Imagen"/>
          <p:cNvSpPr>
            <a:spLocks noGrp="1"/>
          </p:cNvSpPr>
          <p:nvPr>
            <p:ph type="pic" idx="13"/>
          </p:nvPr>
        </p:nvSpPr>
        <p:spPr>
          <a:xfrm>
            <a:off x="3048000" y="1016000"/>
            <a:ext cx="18288000" cy="137160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Nivel de texto 1…"/>
          <p:cNvSpPr txBox="1">
            <a:spLocks noGrp="1"/>
          </p:cNvSpPr>
          <p:nvPr>
            <p:ph type="body" idx="1"/>
          </p:nvPr>
        </p:nvSpPr>
        <p:spPr>
          <a:xfrm>
            <a:off x="4387453" y="2801937"/>
            <a:ext cx="15609094" cy="1014412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3" name="Texto del título"/>
          <p:cNvSpPr txBox="1">
            <a:spLocks noGrp="1"/>
          </p:cNvSpPr>
          <p:nvPr>
            <p:ph type="title"/>
          </p:nvPr>
        </p:nvSpPr>
        <p:spPr>
          <a:xfrm>
            <a:off x="4387453" y="137318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Texto del título</a:t>
            </a:r>
          </a:p>
        </p:txBody>
      </p:sp>
      <p:sp>
        <p:nvSpPr>
          <p:cNvPr id="4" name="Número de diapositiva"/>
          <p:cNvSpPr txBox="1">
            <a:spLocks noGrp="1"/>
          </p:cNvSpPr>
          <p:nvPr>
            <p:ph type="sldNum" sz="quarter" idx="2"/>
          </p:nvPr>
        </p:nvSpPr>
        <p:spPr>
          <a:xfrm>
            <a:off x="11939981" y="14089062"/>
            <a:ext cx="494513" cy="502335"/>
          </a:xfrm>
          <a:prstGeom prst="rect">
            <a:avLst/>
          </a:prstGeom>
          <a:ln w="12700">
            <a:miter lim="400000"/>
          </a:ln>
        </p:spPr>
        <p:txBody>
          <a:bodyPr wrap="none" lIns="71437" tIns="71437" rIns="71437" bIns="71437">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59" r:id="rId5"/>
  </p:sldLayoutIdLst>
  <p:transition spd="med"/>
  <p:txStyles>
    <p:titleStyle>
      <a:lvl1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1pPr>
      <a:lvl2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2pPr>
      <a:lvl3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3pPr>
      <a:lvl4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4pPr>
      <a:lvl5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5pPr>
      <a:lvl6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6pPr>
      <a:lvl7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7pPr>
      <a:lvl8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8pPr>
      <a:lvl9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9pPr>
    </p:titleStyle>
    <p:bodyStyle>
      <a:lvl1pPr marL="694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1pPr>
      <a:lvl2pPr marL="1139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2pPr>
      <a:lvl3pPr marL="1583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3pPr>
      <a:lvl4pPr marL="2028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4pPr>
      <a:lvl5pPr marL="2472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5pPr>
      <a:lvl6pPr marL="2917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6pPr>
      <a:lvl7pPr marL="3361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7pPr>
      <a:lvl8pPr marL="3806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8pPr>
      <a:lvl9pPr marL="4250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6.Implementacion/Manual%20de%20usuario/Qrleanmanualusuario.pdf"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qrlean.softwar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1.Planteamiento/Planteamiento/arbolProblemas.doc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6.Implementacion/Documento%20SQA%20y%20metricas/Qrleanmetricas.xlsx" TargetMode="External"/><Relationship Id="rId4" Type="http://schemas.openxmlformats.org/officeDocument/2006/relationships/hyperlink" Target="6.Implementacion/Documento%20SQA%20y%20metricas/Qrleansqa.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724C44D-A936-4020-8D76-7A7AC8F64AE7}"/>
              </a:ext>
            </a:extLst>
          </p:cNvPr>
          <p:cNvSpPr txBox="1"/>
          <p:nvPr/>
        </p:nvSpPr>
        <p:spPr>
          <a:xfrm>
            <a:off x="13197840" y="7607950"/>
            <a:ext cx="8229600"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lang="es-CO" sz="13800" dirty="0" err="1">
                <a:solidFill>
                  <a:schemeClr val="bg1">
                    <a:lumMod val="85000"/>
                    <a:lumOff val="15000"/>
                  </a:schemeClr>
                </a:solidFill>
                <a:latin typeface="Arial Black" panose="020B0A04020102020204" pitchFamily="34" charset="0"/>
              </a:rPr>
              <a:t>QrLean</a:t>
            </a:r>
            <a:endParaRPr kumimoji="0" lang="es-CO" sz="96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endParaRPr>
          </a:p>
        </p:txBody>
      </p:sp>
      <p:sp>
        <p:nvSpPr>
          <p:cNvPr id="3" name="CuadroTexto 2">
            <a:extLst>
              <a:ext uri="{FF2B5EF4-FFF2-40B4-BE49-F238E27FC236}">
                <a16:creationId xmlns:a16="http://schemas.microsoft.com/office/drawing/2014/main" id="{77319B56-CFB5-4B06-9844-439D7890A8BA}"/>
              </a:ext>
            </a:extLst>
          </p:cNvPr>
          <p:cNvSpPr txBox="1"/>
          <p:nvPr/>
        </p:nvSpPr>
        <p:spPr>
          <a:xfrm>
            <a:off x="2288075" y="9875878"/>
            <a:ext cx="9141925" cy="2606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algn="just"/>
            <a:r>
              <a:rPr lang="es-CO" sz="4000" dirty="0">
                <a:solidFill>
                  <a:schemeClr val="bg1">
                    <a:lumMod val="85000"/>
                    <a:lumOff val="15000"/>
                  </a:schemeClr>
                </a:solidFill>
                <a:latin typeface="Arial" panose="020B0604020202020204" pitchFamily="34" charset="0"/>
                <a:cs typeface="Arial" panose="020B0604020202020204" pitchFamily="34" charset="0"/>
              </a:rPr>
              <a:t>Camilo Garcia </a:t>
            </a:r>
            <a:r>
              <a:rPr lang="es-CO" sz="4000" dirty="0" err="1">
                <a:solidFill>
                  <a:schemeClr val="bg1">
                    <a:lumMod val="85000"/>
                    <a:lumOff val="15000"/>
                  </a:schemeClr>
                </a:solidFill>
                <a:latin typeface="Arial" panose="020B0604020202020204" pitchFamily="34" charset="0"/>
                <a:cs typeface="Arial" panose="020B0604020202020204" pitchFamily="34" charset="0"/>
              </a:rPr>
              <a:t>Lopez</a:t>
            </a:r>
            <a:r>
              <a:rPr lang="es-CO" sz="4000" dirty="0">
                <a:solidFill>
                  <a:schemeClr val="bg1">
                    <a:lumMod val="85000"/>
                    <a:lumOff val="15000"/>
                  </a:schemeClr>
                </a:solidFill>
                <a:latin typeface="Arial" panose="020B0604020202020204" pitchFamily="34" charset="0"/>
                <a:cs typeface="Arial" panose="020B0604020202020204" pitchFamily="34" charset="0"/>
              </a:rPr>
              <a:t>  </a:t>
            </a:r>
          </a:p>
          <a:p>
            <a:pPr algn="just"/>
            <a:r>
              <a:rPr lang="es-CO" sz="4000" dirty="0">
                <a:solidFill>
                  <a:schemeClr val="bg1">
                    <a:lumMod val="85000"/>
                    <a:lumOff val="15000"/>
                  </a:schemeClr>
                </a:solidFill>
                <a:latin typeface="Arial" panose="020B0604020202020204" pitchFamily="34" charset="0"/>
                <a:cs typeface="Arial" panose="020B0604020202020204" pitchFamily="34" charset="0"/>
              </a:rPr>
              <a:t>Brayan </a:t>
            </a:r>
            <a:r>
              <a:rPr lang="es-CO" sz="4000" dirty="0" err="1">
                <a:solidFill>
                  <a:schemeClr val="bg1">
                    <a:lumMod val="85000"/>
                    <a:lumOff val="15000"/>
                  </a:schemeClr>
                </a:solidFill>
                <a:latin typeface="Arial" panose="020B0604020202020204" pitchFamily="34" charset="0"/>
                <a:cs typeface="Arial" panose="020B0604020202020204" pitchFamily="34" charset="0"/>
              </a:rPr>
              <a:t>Andres</a:t>
            </a:r>
            <a:r>
              <a:rPr lang="es-CO" sz="4000" dirty="0">
                <a:solidFill>
                  <a:schemeClr val="bg1">
                    <a:lumMod val="85000"/>
                    <a:lumOff val="15000"/>
                  </a:schemeClr>
                </a:solidFill>
                <a:latin typeface="Arial" panose="020B0604020202020204" pitchFamily="34" charset="0"/>
                <a:cs typeface="Arial" panose="020B0604020202020204" pitchFamily="34" charset="0"/>
              </a:rPr>
              <a:t> </a:t>
            </a:r>
            <a:r>
              <a:rPr lang="es-CO" sz="4000" dirty="0" err="1">
                <a:solidFill>
                  <a:schemeClr val="bg1">
                    <a:lumMod val="85000"/>
                    <a:lumOff val="15000"/>
                  </a:schemeClr>
                </a:solidFill>
                <a:latin typeface="Arial" panose="020B0604020202020204" pitchFamily="34" charset="0"/>
                <a:cs typeface="Arial" panose="020B0604020202020204" pitchFamily="34" charset="0"/>
              </a:rPr>
              <a:t>Gutierrez</a:t>
            </a:r>
            <a:r>
              <a:rPr lang="es-CO" sz="4000" dirty="0">
                <a:solidFill>
                  <a:schemeClr val="bg1">
                    <a:lumMod val="85000"/>
                    <a:lumOff val="15000"/>
                  </a:schemeClr>
                </a:solidFill>
                <a:latin typeface="Arial" panose="020B0604020202020204" pitchFamily="34" charset="0"/>
                <a:cs typeface="Arial" panose="020B0604020202020204" pitchFamily="34" charset="0"/>
              </a:rPr>
              <a:t> Tobar </a:t>
            </a:r>
          </a:p>
          <a:p>
            <a:pPr algn="just"/>
            <a:r>
              <a:rPr lang="es-CO" sz="4000" dirty="0" err="1">
                <a:solidFill>
                  <a:schemeClr val="bg1">
                    <a:lumMod val="85000"/>
                    <a:lumOff val="15000"/>
                  </a:schemeClr>
                </a:solidFill>
                <a:latin typeface="Arial" panose="020B0604020202020204" pitchFamily="34" charset="0"/>
                <a:cs typeface="Arial" panose="020B0604020202020204" pitchFamily="34" charset="0"/>
              </a:rPr>
              <a:t>Jhon</a:t>
            </a:r>
            <a:r>
              <a:rPr lang="es-CO" sz="4000" dirty="0">
                <a:solidFill>
                  <a:schemeClr val="bg1">
                    <a:lumMod val="85000"/>
                    <a:lumOff val="15000"/>
                  </a:schemeClr>
                </a:solidFill>
                <a:latin typeface="Arial" panose="020B0604020202020204" pitchFamily="34" charset="0"/>
                <a:cs typeface="Arial" panose="020B0604020202020204" pitchFamily="34" charset="0"/>
              </a:rPr>
              <a:t> </a:t>
            </a:r>
            <a:r>
              <a:rPr lang="es-CO" sz="4000" dirty="0" err="1">
                <a:solidFill>
                  <a:schemeClr val="bg1">
                    <a:lumMod val="85000"/>
                    <a:lumOff val="15000"/>
                  </a:schemeClr>
                </a:solidFill>
                <a:latin typeface="Arial" panose="020B0604020202020204" pitchFamily="34" charset="0"/>
                <a:cs typeface="Arial" panose="020B0604020202020204" pitchFamily="34" charset="0"/>
              </a:rPr>
              <a:t>Sebastian</a:t>
            </a:r>
            <a:r>
              <a:rPr lang="es-CO" sz="4000" dirty="0">
                <a:solidFill>
                  <a:schemeClr val="bg1">
                    <a:lumMod val="85000"/>
                    <a:lumOff val="15000"/>
                  </a:schemeClr>
                </a:solidFill>
                <a:latin typeface="Arial" panose="020B0604020202020204" pitchFamily="34" charset="0"/>
                <a:cs typeface="Arial" panose="020B0604020202020204" pitchFamily="34" charset="0"/>
              </a:rPr>
              <a:t> </a:t>
            </a:r>
            <a:r>
              <a:rPr lang="es-CO" sz="4000" dirty="0" err="1">
                <a:solidFill>
                  <a:schemeClr val="bg1">
                    <a:lumMod val="85000"/>
                    <a:lumOff val="15000"/>
                  </a:schemeClr>
                </a:solidFill>
                <a:latin typeface="Arial" panose="020B0604020202020204" pitchFamily="34" charset="0"/>
                <a:cs typeface="Arial" panose="020B0604020202020204" pitchFamily="34" charset="0"/>
              </a:rPr>
              <a:t>Rodriguez</a:t>
            </a:r>
            <a:r>
              <a:rPr lang="es-CO" sz="4000" dirty="0">
                <a:solidFill>
                  <a:schemeClr val="bg1">
                    <a:lumMod val="85000"/>
                    <a:lumOff val="15000"/>
                  </a:schemeClr>
                </a:solidFill>
                <a:latin typeface="Arial" panose="020B0604020202020204" pitchFamily="34" charset="0"/>
                <a:cs typeface="Arial" panose="020B0604020202020204" pitchFamily="34" charset="0"/>
              </a:rPr>
              <a:t> </a:t>
            </a:r>
            <a:r>
              <a:rPr lang="es-CO" sz="4000" dirty="0" err="1">
                <a:solidFill>
                  <a:schemeClr val="bg1">
                    <a:lumMod val="85000"/>
                    <a:lumOff val="15000"/>
                  </a:schemeClr>
                </a:solidFill>
                <a:latin typeface="Arial" panose="020B0604020202020204" pitchFamily="34" charset="0"/>
                <a:cs typeface="Arial" panose="020B0604020202020204" pitchFamily="34" charset="0"/>
              </a:rPr>
              <a:t>Cuburuco</a:t>
            </a:r>
            <a:endParaRPr lang="es-CO" sz="4000" dirty="0">
              <a:solidFill>
                <a:schemeClr val="bg1">
                  <a:lumMod val="85000"/>
                  <a:lumOff val="15000"/>
                </a:schemeClr>
              </a:solidFill>
              <a:latin typeface="Arial" panose="020B0604020202020204" pitchFamily="34" charset="0"/>
              <a:cs typeface="Arial" panose="020B0604020202020204" pitchFamily="34" charset="0"/>
            </a:endParaRPr>
          </a:p>
          <a:p>
            <a:pPr algn="just"/>
            <a:r>
              <a:rPr lang="es-CO" sz="4000" dirty="0">
                <a:solidFill>
                  <a:schemeClr val="bg1">
                    <a:lumMod val="85000"/>
                    <a:lumOff val="15000"/>
                  </a:schemeClr>
                </a:solidFill>
                <a:latin typeface="Arial" panose="020B0604020202020204" pitchFamily="34" charset="0"/>
                <a:cs typeface="Arial" panose="020B0604020202020204" pitchFamily="34" charset="0"/>
              </a:rPr>
              <a:t>Juan Sebastián Salazar </a:t>
            </a:r>
            <a:r>
              <a:rPr lang="es-CO" sz="4000" dirty="0" err="1">
                <a:solidFill>
                  <a:schemeClr val="bg1">
                    <a:lumMod val="85000"/>
                    <a:lumOff val="15000"/>
                  </a:schemeClr>
                </a:solidFill>
                <a:latin typeface="Arial" panose="020B0604020202020204" pitchFamily="34" charset="0"/>
                <a:cs typeface="Arial" panose="020B0604020202020204" pitchFamily="34" charset="0"/>
              </a:rPr>
              <a:t>Pirajan</a:t>
            </a:r>
            <a:endParaRPr kumimoji="0" lang="es-CO" sz="4000" b="1" i="0" u="none" strike="noStrike" cap="none" spc="0" normalizeH="0" baseline="0" dirty="0">
              <a:ln>
                <a:noFill/>
              </a:ln>
              <a:solidFill>
                <a:schemeClr val="bg1">
                  <a:lumMod val="85000"/>
                  <a:lumOff val="15000"/>
                </a:schemeClr>
              </a:solidFill>
              <a:effectLst/>
              <a:uFillTx/>
              <a:latin typeface="Arial" panose="020B0604020202020204" pitchFamily="34" charset="0"/>
              <a:cs typeface="Arial" panose="020B0604020202020204" pitchFamily="34" charset="0"/>
              <a:sym typeface="Helvetica Neue"/>
            </a:endParaRPr>
          </a:p>
        </p:txBody>
      </p:sp>
      <p:pic>
        <p:nvPicPr>
          <p:cNvPr id="5" name="Imagen 4">
            <a:extLst>
              <a:ext uri="{FF2B5EF4-FFF2-40B4-BE49-F238E27FC236}">
                <a16:creationId xmlns:a16="http://schemas.microsoft.com/office/drawing/2014/main" id="{F8D95787-90B2-4BA2-86EA-3570AF073B4E}"/>
              </a:ext>
            </a:extLst>
          </p:cNvPr>
          <p:cNvPicPr>
            <a:picLocks noChangeAspect="1"/>
          </p:cNvPicPr>
          <p:nvPr/>
        </p:nvPicPr>
        <p:blipFill rotWithShape="1">
          <a:blip r:embed="rId3">
            <a:extLst>
              <a:ext uri="{28A0092B-C50C-407E-A947-70E740481C1C}">
                <a14:useLocalDpi xmlns:a14="http://schemas.microsoft.com/office/drawing/2010/main" val="0"/>
              </a:ext>
            </a:extLst>
          </a:blip>
          <a:srcRect l="17736" t="42925" r="11120" b="39560"/>
          <a:stretch/>
        </p:blipFill>
        <p:spPr>
          <a:xfrm>
            <a:off x="2270212" y="5669280"/>
            <a:ext cx="9446725" cy="2325695"/>
          </a:xfrm>
          <a:prstGeom prst="rect">
            <a:avLst/>
          </a:prstGeom>
        </p:spPr>
      </p:pic>
      <p:sp>
        <p:nvSpPr>
          <p:cNvPr id="6" name="CuadroTexto 5">
            <a:extLst>
              <a:ext uri="{FF2B5EF4-FFF2-40B4-BE49-F238E27FC236}">
                <a16:creationId xmlns:a16="http://schemas.microsoft.com/office/drawing/2014/main" id="{51979ED3-68D5-4BAF-B283-79F06969B23A}"/>
              </a:ext>
            </a:extLst>
          </p:cNvPr>
          <p:cNvSpPr txBox="1"/>
          <p:nvPr/>
        </p:nvSpPr>
        <p:spPr>
          <a:xfrm>
            <a:off x="4057563" y="8579453"/>
            <a:ext cx="4993354" cy="1159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6600" b="1" i="0" u="none"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rPr>
              <a:t>Integrantes: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CuadroTexto 4">
            <a:hlinkClick r:id="rId3" action="ppaction://hlinkfile"/>
            <a:extLst>
              <a:ext uri="{FF2B5EF4-FFF2-40B4-BE49-F238E27FC236}">
                <a16:creationId xmlns:a16="http://schemas.microsoft.com/office/drawing/2014/main" id="{4F3E9760-EC64-4F05-929F-E1F6D4FEB73D}"/>
              </a:ext>
            </a:extLst>
          </p:cNvPr>
          <p:cNvSpPr txBox="1"/>
          <p:nvPr/>
        </p:nvSpPr>
        <p:spPr>
          <a:xfrm>
            <a:off x="9982200" y="7878545"/>
            <a:ext cx="4419600"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CO" b="0" dirty="0">
                <a:solidFill>
                  <a:srgbClr val="212121"/>
                </a:solidFill>
                <a:latin typeface="Lato"/>
              </a:rPr>
              <a:t>Documento manual de usuario</a:t>
            </a:r>
            <a:endParaRPr lang="es-CO" dirty="0"/>
          </a:p>
        </p:txBody>
      </p:sp>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4">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4350480" y="2774241"/>
            <a:ext cx="1816608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Manual de usuario</a:t>
            </a:r>
          </a:p>
        </p:txBody>
      </p:sp>
    </p:spTree>
    <p:extLst>
      <p:ext uri="{BB962C8B-B14F-4D97-AF65-F5344CB8AC3E}">
        <p14:creationId xmlns:p14="http://schemas.microsoft.com/office/powerpoint/2010/main" val="223665724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4350480" y="2774241"/>
            <a:ext cx="1816608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MX" sz="8000" dirty="0">
                <a:solidFill>
                  <a:schemeClr val="bg1">
                    <a:lumMod val="85000"/>
                    <a:lumOff val="15000"/>
                  </a:schemeClr>
                </a:solidFill>
                <a:latin typeface="Arial Black" panose="020B0A04020102020204" pitchFamily="34" charset="0"/>
              </a:rPr>
              <a:t>Presentación aplicativo</a:t>
            </a:r>
            <a:endParaRPr lang="es-CO" sz="8000" dirty="0">
              <a:solidFill>
                <a:schemeClr val="bg1">
                  <a:lumMod val="85000"/>
                  <a:lumOff val="15000"/>
                </a:schemeClr>
              </a:solidFill>
              <a:latin typeface="Arial Black" panose="020B0A04020102020204" pitchFamily="34" charset="0"/>
            </a:endParaRPr>
          </a:p>
        </p:txBody>
      </p:sp>
      <p:sp>
        <p:nvSpPr>
          <p:cNvPr id="6" name="CuadroTexto 5">
            <a:hlinkClick r:id="rId4"/>
            <a:extLst>
              <a:ext uri="{FF2B5EF4-FFF2-40B4-BE49-F238E27FC236}">
                <a16:creationId xmlns:a16="http://schemas.microsoft.com/office/drawing/2014/main" id="{645B7938-6394-4ADD-9C0C-39A8B1904F82}"/>
              </a:ext>
            </a:extLst>
          </p:cNvPr>
          <p:cNvSpPr txBox="1"/>
          <p:nvPr/>
        </p:nvSpPr>
        <p:spPr>
          <a:xfrm>
            <a:off x="9982200" y="7878545"/>
            <a:ext cx="44196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CO" b="0" dirty="0">
                <a:solidFill>
                  <a:srgbClr val="212121"/>
                </a:solidFill>
                <a:latin typeface="Lato"/>
              </a:rPr>
              <a:t>Link</a:t>
            </a:r>
            <a:endParaRPr lang="es-CO" dirty="0"/>
          </a:p>
        </p:txBody>
      </p:sp>
    </p:spTree>
    <p:extLst>
      <p:ext uri="{BB962C8B-B14F-4D97-AF65-F5344CB8AC3E}">
        <p14:creationId xmlns:p14="http://schemas.microsoft.com/office/powerpoint/2010/main" val="57903867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8869680" y="10589152"/>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3108960" y="7186312"/>
            <a:ext cx="1816608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Gracias por su atención.</a:t>
            </a:r>
          </a:p>
        </p:txBody>
      </p:sp>
    </p:spTree>
    <p:extLst>
      <p:ext uri="{BB962C8B-B14F-4D97-AF65-F5344CB8AC3E}">
        <p14:creationId xmlns:p14="http://schemas.microsoft.com/office/powerpoint/2010/main" val="142699238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412DA7D-C5BA-48A8-BCA5-2D82DD473CAB}"/>
              </a:ext>
            </a:extLst>
          </p:cNvPr>
          <p:cNvSpPr txBox="1"/>
          <p:nvPr/>
        </p:nvSpPr>
        <p:spPr>
          <a:xfrm>
            <a:off x="2255520" y="2414235"/>
            <a:ext cx="19872960" cy="16215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lang="es-CO" sz="9600" dirty="0">
                <a:solidFill>
                  <a:schemeClr val="bg1">
                    <a:lumMod val="85000"/>
                    <a:lumOff val="15000"/>
                  </a:schemeClr>
                </a:solidFill>
                <a:latin typeface="Arial Black" panose="020B0A04020102020204" pitchFamily="34" charset="0"/>
              </a:rPr>
              <a:t>Proyecto formativo</a:t>
            </a:r>
            <a:endPar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endParaRPr>
          </a:p>
        </p:txBody>
      </p:sp>
      <p:sp>
        <p:nvSpPr>
          <p:cNvPr id="4" name="CuadroTexto 3">
            <a:extLst>
              <a:ext uri="{FF2B5EF4-FFF2-40B4-BE49-F238E27FC236}">
                <a16:creationId xmlns:a16="http://schemas.microsoft.com/office/drawing/2014/main" id="{11C9BE40-3592-47CE-B87A-B704E84F0BF0}"/>
              </a:ext>
            </a:extLst>
          </p:cNvPr>
          <p:cNvSpPr txBox="1"/>
          <p:nvPr/>
        </p:nvSpPr>
        <p:spPr>
          <a:xfrm>
            <a:off x="7131313" y="6693869"/>
            <a:ext cx="10121373" cy="23602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4800" b="0" dirty="0">
                <a:solidFill>
                  <a:schemeClr val="bg1">
                    <a:lumMod val="85000"/>
                    <a:lumOff val="15000"/>
                  </a:schemeClr>
                </a:solidFill>
                <a:latin typeface="Lato"/>
              </a:rPr>
              <a:t>SISTEMA INTEGRAL WEB PARA GESTIÓN DE PROCESOS EDUCATIVOS DEL CEET</a:t>
            </a:r>
            <a:endParaRPr lang="es-CO" sz="4800" dirty="0">
              <a:solidFill>
                <a:schemeClr val="bg1">
                  <a:lumMod val="85000"/>
                  <a:lumOff val="15000"/>
                </a:schemeClr>
              </a:solidFill>
            </a:endParaRPr>
          </a:p>
        </p:txBody>
      </p:sp>
      <p:pic>
        <p:nvPicPr>
          <p:cNvPr id="8" name="Imagen 7">
            <a:extLst>
              <a:ext uri="{FF2B5EF4-FFF2-40B4-BE49-F238E27FC236}">
                <a16:creationId xmlns:a16="http://schemas.microsoft.com/office/drawing/2014/main" id="{74A77AC1-4CCC-4010-A276-E50063008788}"/>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Tree>
    <p:extLst>
      <p:ext uri="{BB962C8B-B14F-4D97-AF65-F5344CB8AC3E}">
        <p14:creationId xmlns:p14="http://schemas.microsoft.com/office/powerpoint/2010/main" val="114451459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F9AD5CD-4CBC-45AE-A27E-CDC60B315F6B}"/>
              </a:ext>
            </a:extLst>
          </p:cNvPr>
          <p:cNvSpPr txBox="1"/>
          <p:nvPr/>
        </p:nvSpPr>
        <p:spPr>
          <a:xfrm>
            <a:off x="2255520" y="2537345"/>
            <a:ext cx="1987296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rPr>
              <a:t>Contenido</a:t>
            </a:r>
          </a:p>
        </p:txBody>
      </p:sp>
      <p:sp>
        <p:nvSpPr>
          <p:cNvPr id="4" name="CuadroTexto 3">
            <a:extLst>
              <a:ext uri="{FF2B5EF4-FFF2-40B4-BE49-F238E27FC236}">
                <a16:creationId xmlns:a16="http://schemas.microsoft.com/office/drawing/2014/main" id="{6A3CE2BC-F635-4005-AB92-2B2F0699865D}"/>
              </a:ext>
            </a:extLst>
          </p:cNvPr>
          <p:cNvSpPr txBox="1"/>
          <p:nvPr/>
        </p:nvSpPr>
        <p:spPr>
          <a:xfrm>
            <a:off x="2864616" y="7499212"/>
            <a:ext cx="13960847" cy="3529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914400" lvl="2" indent="-914400" algn="l">
              <a:buFont typeface="+mj-lt"/>
              <a:buAutoNum type="arabicPeriod"/>
            </a:pPr>
            <a:r>
              <a:rPr lang="es-CO" sz="4400" dirty="0">
                <a:solidFill>
                  <a:schemeClr val="bg1">
                    <a:lumMod val="85000"/>
                    <a:lumOff val="15000"/>
                  </a:schemeClr>
                </a:solidFill>
              </a:rPr>
              <a:t>Planteamiento del problema.</a:t>
            </a:r>
          </a:p>
          <a:p>
            <a:pPr marL="914400" lvl="2" indent="-914400" algn="l">
              <a:buFont typeface="+mj-lt"/>
              <a:buAutoNum type="arabicPeriod"/>
            </a:pPr>
            <a:r>
              <a:rPr lang="es-CO" sz="4400" dirty="0">
                <a:solidFill>
                  <a:schemeClr val="bg1">
                    <a:lumMod val="85000"/>
                    <a:lumOff val="15000"/>
                  </a:schemeClr>
                </a:solidFill>
              </a:rPr>
              <a:t>Objetivos (general y específicos).</a:t>
            </a:r>
          </a:p>
          <a:p>
            <a:pPr marL="914400" lvl="2" indent="-914400" algn="l">
              <a:buFont typeface="+mj-lt"/>
              <a:buAutoNum type="arabicPeriod"/>
            </a:pPr>
            <a:r>
              <a:rPr lang="es-CO" sz="4400" dirty="0">
                <a:solidFill>
                  <a:schemeClr val="bg1">
                    <a:lumMod val="85000"/>
                    <a:lumOff val="15000"/>
                  </a:schemeClr>
                </a:solidFill>
              </a:rPr>
              <a:t>Modelo de calidad</a:t>
            </a:r>
          </a:p>
          <a:p>
            <a:pPr marL="914400" lvl="2" indent="-914400" algn="l">
              <a:buFont typeface="+mj-lt"/>
              <a:buAutoNum type="arabicPeriod"/>
            </a:pPr>
            <a:r>
              <a:rPr lang="es-CO" sz="4400" dirty="0">
                <a:solidFill>
                  <a:schemeClr val="bg1">
                    <a:lumMod val="85000"/>
                    <a:lumOff val="15000"/>
                  </a:schemeClr>
                </a:solidFill>
              </a:rPr>
              <a:t>Manual de usuario</a:t>
            </a:r>
          </a:p>
          <a:p>
            <a:pPr marL="914400" lvl="2" indent="-914400" algn="l">
              <a:buFont typeface="+mj-lt"/>
              <a:buAutoNum type="arabicPeriod"/>
            </a:pPr>
            <a:r>
              <a:rPr lang="es-CO" sz="4400" dirty="0">
                <a:solidFill>
                  <a:schemeClr val="bg1">
                    <a:lumMod val="85000"/>
                    <a:lumOff val="15000"/>
                  </a:schemeClr>
                </a:solidFill>
              </a:rPr>
              <a:t>Presentación del sistema</a:t>
            </a:r>
          </a:p>
        </p:txBody>
      </p:sp>
      <p:pic>
        <p:nvPicPr>
          <p:cNvPr id="6" name="Imagen 5">
            <a:extLst>
              <a:ext uri="{FF2B5EF4-FFF2-40B4-BE49-F238E27FC236}">
                <a16:creationId xmlns:a16="http://schemas.microsoft.com/office/drawing/2014/main" id="{0104DF56-009E-4B14-96AC-52258A854639}"/>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Tree>
    <p:extLst>
      <p:ext uri="{BB962C8B-B14F-4D97-AF65-F5344CB8AC3E}">
        <p14:creationId xmlns:p14="http://schemas.microsoft.com/office/powerpoint/2010/main" val="277772009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A3DE49D-3EDC-4122-AB5B-7EC2F7582A0E}"/>
              </a:ext>
            </a:extLst>
          </p:cNvPr>
          <p:cNvSpPr/>
          <p:nvPr/>
        </p:nvSpPr>
        <p:spPr>
          <a:xfrm>
            <a:off x="5349240" y="6812171"/>
            <a:ext cx="13685520" cy="2123658"/>
          </a:xfrm>
          <a:prstGeom prst="rect">
            <a:avLst/>
          </a:prstGeom>
        </p:spPr>
        <p:txBody>
          <a:bodyPr wrap="square">
            <a:spAutoFit/>
          </a:bodyPr>
          <a:lstStyle/>
          <a:p>
            <a:r>
              <a:rPr lang="es-CO" sz="4400" b="0" dirty="0">
                <a:solidFill>
                  <a:srgbClr val="212121"/>
                </a:solidFill>
                <a:latin typeface="Lato"/>
              </a:rPr>
              <a:t>Inexistencia de plataformas enfocadas a la gestión de la asistencia que proporcionen una orientación e interfaz intuitiva para el usuario.</a:t>
            </a:r>
            <a:endParaRPr lang="es-CO" sz="4400" dirty="0"/>
          </a:p>
        </p:txBody>
      </p:sp>
      <p:sp>
        <p:nvSpPr>
          <p:cNvPr id="3" name="CuadroTexto 2">
            <a:extLst>
              <a:ext uri="{FF2B5EF4-FFF2-40B4-BE49-F238E27FC236}">
                <a16:creationId xmlns:a16="http://schemas.microsoft.com/office/drawing/2014/main" id="{A8EE4832-53CE-4B4E-889C-C43A8DDDFC53}"/>
              </a:ext>
            </a:extLst>
          </p:cNvPr>
          <p:cNvSpPr txBox="1"/>
          <p:nvPr/>
        </p:nvSpPr>
        <p:spPr>
          <a:xfrm>
            <a:off x="2255520" y="2537345"/>
            <a:ext cx="1987296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rPr>
              <a:t>Planteamiento del problema</a:t>
            </a:r>
          </a:p>
        </p:txBody>
      </p:sp>
      <p:pic>
        <p:nvPicPr>
          <p:cNvPr id="5" name="Imagen 4">
            <a:extLst>
              <a:ext uri="{FF2B5EF4-FFF2-40B4-BE49-F238E27FC236}">
                <a16:creationId xmlns:a16="http://schemas.microsoft.com/office/drawing/2014/main" id="{A5E83441-8C37-47E7-BCDB-87D908CDAE51}"/>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6" name="CuadroTexto 5">
            <a:extLst>
              <a:ext uri="{FF2B5EF4-FFF2-40B4-BE49-F238E27FC236}">
                <a16:creationId xmlns:a16="http://schemas.microsoft.com/office/drawing/2014/main" id="{AC3BE3D5-DB8D-4BAA-816C-32AA6DFB2962}"/>
              </a:ext>
            </a:extLst>
          </p:cNvPr>
          <p:cNvSpPr txBox="1"/>
          <p:nvPr/>
        </p:nvSpPr>
        <p:spPr>
          <a:xfrm>
            <a:off x="9490939" y="9875021"/>
            <a:ext cx="5402120"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hlinkClick r:id="rId4" action="ppaction://hlinkfile">
                  <a:extLst>
                    <a:ext uri="{A12FA001-AC4F-418D-AE19-62706E023703}">
                      <ahyp:hlinkClr xmlns:ahyp="http://schemas.microsoft.com/office/drawing/2018/hyperlinkcolor" val="tx"/>
                    </a:ext>
                  </a:extLst>
                </a:hlinkClick>
              </a:rPr>
              <a:t>Click para abrir archivo.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69516087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A3DE49D-3EDC-4122-AB5B-7EC2F7582A0E}"/>
              </a:ext>
            </a:extLst>
          </p:cNvPr>
          <p:cNvSpPr/>
          <p:nvPr/>
        </p:nvSpPr>
        <p:spPr>
          <a:xfrm>
            <a:off x="5349240" y="6322797"/>
            <a:ext cx="13685520" cy="3477875"/>
          </a:xfrm>
          <a:prstGeom prst="rect">
            <a:avLst/>
          </a:prstGeom>
        </p:spPr>
        <p:txBody>
          <a:bodyPr wrap="square">
            <a:spAutoFit/>
          </a:bodyPr>
          <a:lstStyle/>
          <a:p>
            <a:r>
              <a:rPr lang="es-CO" sz="4400" b="0" dirty="0">
                <a:solidFill>
                  <a:srgbClr val="212121"/>
                </a:solidFill>
                <a:latin typeface="Lato"/>
              </a:rPr>
              <a:t>Desarrollar una plataforma fácil e intuitiva para la gestión de la asistencia a las clases con el fin de que cualquier persona pueda hacer uso de esta y optimizar los tiempos de gestión de asistencia, haciendo uso de técnicas de diseño </a:t>
            </a:r>
            <a:r>
              <a:rPr lang="es-CO" sz="4400" b="0" dirty="0" err="1">
                <a:solidFill>
                  <a:srgbClr val="212121"/>
                </a:solidFill>
                <a:latin typeface="Lato"/>
              </a:rPr>
              <a:t>ux</a:t>
            </a:r>
            <a:r>
              <a:rPr lang="es-CO" sz="4400" b="0" dirty="0">
                <a:solidFill>
                  <a:srgbClr val="212121"/>
                </a:solidFill>
                <a:latin typeface="Lato"/>
              </a:rPr>
              <a:t> y explicaciones virtuales. </a:t>
            </a:r>
            <a:endParaRPr lang="es-CO" sz="4400" dirty="0"/>
          </a:p>
        </p:txBody>
      </p:sp>
      <p:sp>
        <p:nvSpPr>
          <p:cNvPr id="3" name="CuadroTexto 2">
            <a:extLst>
              <a:ext uri="{FF2B5EF4-FFF2-40B4-BE49-F238E27FC236}">
                <a16:creationId xmlns:a16="http://schemas.microsoft.com/office/drawing/2014/main" id="{A8EE4832-53CE-4B4E-889C-C43A8DDDFC53}"/>
              </a:ext>
            </a:extLst>
          </p:cNvPr>
          <p:cNvSpPr txBox="1"/>
          <p:nvPr/>
        </p:nvSpPr>
        <p:spPr>
          <a:xfrm>
            <a:off x="2255520" y="2537345"/>
            <a:ext cx="1987296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rPr>
              <a:t>Objetivo general</a:t>
            </a:r>
          </a:p>
        </p:txBody>
      </p:sp>
      <p:pic>
        <p:nvPicPr>
          <p:cNvPr id="5" name="Imagen 4">
            <a:extLst>
              <a:ext uri="{FF2B5EF4-FFF2-40B4-BE49-F238E27FC236}">
                <a16:creationId xmlns:a16="http://schemas.microsoft.com/office/drawing/2014/main" id="{A5E83441-8C37-47E7-BCDB-87D908CDAE51}"/>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Tree>
    <p:extLst>
      <p:ext uri="{BB962C8B-B14F-4D97-AF65-F5344CB8AC3E}">
        <p14:creationId xmlns:p14="http://schemas.microsoft.com/office/powerpoint/2010/main" val="229337778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A3DE49D-3EDC-4122-AB5B-7EC2F7582A0E}"/>
              </a:ext>
            </a:extLst>
          </p:cNvPr>
          <p:cNvSpPr/>
          <p:nvPr/>
        </p:nvSpPr>
        <p:spPr>
          <a:xfrm>
            <a:off x="3573780" y="5057844"/>
            <a:ext cx="17236440" cy="4524315"/>
          </a:xfrm>
          <a:prstGeom prst="rect">
            <a:avLst/>
          </a:prstGeom>
        </p:spPr>
        <p:txBody>
          <a:bodyPr wrap="square">
            <a:spAutoFit/>
          </a:bodyPr>
          <a:lstStyle/>
          <a:p>
            <a:endParaRPr lang="es-CO" sz="3200" b="0" dirty="0">
              <a:solidFill>
                <a:srgbClr val="212121"/>
              </a:solidFill>
              <a:latin typeface="Lato"/>
            </a:endParaRPr>
          </a:p>
          <a:p>
            <a:r>
              <a:rPr lang="es-CO" sz="3200" b="0" dirty="0">
                <a:solidFill>
                  <a:srgbClr val="212121"/>
                </a:solidFill>
                <a:latin typeface="Lato"/>
              </a:rPr>
              <a:t>- Resaltar la información más relevante mediante colores llamativos, animaciones  y letra  legible para mejorar la </a:t>
            </a:r>
            <a:r>
              <a:rPr lang="es-CO" sz="3200" b="0" dirty="0" err="1">
                <a:solidFill>
                  <a:srgbClr val="212121"/>
                </a:solidFill>
                <a:latin typeface="Lato"/>
              </a:rPr>
              <a:t>intuitividad</a:t>
            </a:r>
            <a:r>
              <a:rPr lang="es-CO" sz="3200" b="0" dirty="0">
                <a:solidFill>
                  <a:srgbClr val="212121"/>
                </a:solidFill>
                <a:latin typeface="Lato"/>
              </a:rPr>
              <a:t> de la interfaz.</a:t>
            </a:r>
          </a:p>
          <a:p>
            <a:endParaRPr lang="es-CO" sz="3200" b="0" dirty="0">
              <a:solidFill>
                <a:srgbClr val="212121"/>
              </a:solidFill>
              <a:latin typeface="Lato"/>
            </a:endParaRPr>
          </a:p>
          <a:p>
            <a:r>
              <a:rPr lang="es-CO" sz="3200" b="0" dirty="0">
                <a:solidFill>
                  <a:srgbClr val="212121"/>
                </a:solidFill>
                <a:latin typeface="Lato"/>
              </a:rPr>
              <a:t>-Organizar el diseño de la plataforma evitando saturar información con el fin de que el usuario no presente inconvenientes al momento de usar el software.</a:t>
            </a:r>
          </a:p>
          <a:p>
            <a:endParaRPr lang="es-CO" sz="3200" b="0" dirty="0">
              <a:solidFill>
                <a:srgbClr val="212121"/>
              </a:solidFill>
              <a:latin typeface="Lato"/>
            </a:endParaRPr>
          </a:p>
          <a:p>
            <a:r>
              <a:rPr lang="es-CO" sz="3200" b="0" dirty="0">
                <a:solidFill>
                  <a:srgbClr val="212121"/>
                </a:solidFill>
                <a:latin typeface="Lato"/>
              </a:rPr>
              <a:t>-Basar el diseño de la plataforma en el </a:t>
            </a:r>
            <a:r>
              <a:rPr lang="es-CO" sz="3200" b="0" dirty="0" err="1">
                <a:solidFill>
                  <a:srgbClr val="212121"/>
                </a:solidFill>
                <a:latin typeface="Lato"/>
              </a:rPr>
              <a:t>scroll</a:t>
            </a:r>
            <a:r>
              <a:rPr lang="es-CO" sz="3200" b="0" dirty="0">
                <a:solidFill>
                  <a:srgbClr val="212121"/>
                </a:solidFill>
                <a:latin typeface="Lato"/>
              </a:rPr>
              <a:t> mediante el uso de una estructura donde se cargue lo mas importante en la parte visible para mejorar la comodidad de la interfaz.</a:t>
            </a:r>
            <a:endParaRPr lang="es-CO" sz="3200" dirty="0"/>
          </a:p>
        </p:txBody>
      </p:sp>
      <p:sp>
        <p:nvSpPr>
          <p:cNvPr id="3" name="CuadroTexto 2">
            <a:extLst>
              <a:ext uri="{FF2B5EF4-FFF2-40B4-BE49-F238E27FC236}">
                <a16:creationId xmlns:a16="http://schemas.microsoft.com/office/drawing/2014/main" id="{A8EE4832-53CE-4B4E-889C-C43A8DDDFC53}"/>
              </a:ext>
            </a:extLst>
          </p:cNvPr>
          <p:cNvSpPr txBox="1"/>
          <p:nvPr/>
        </p:nvSpPr>
        <p:spPr>
          <a:xfrm>
            <a:off x="2255520" y="2537345"/>
            <a:ext cx="1987296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rPr>
              <a:t>Objetivo específicos</a:t>
            </a:r>
          </a:p>
        </p:txBody>
      </p:sp>
      <p:pic>
        <p:nvPicPr>
          <p:cNvPr id="5" name="Imagen 4">
            <a:extLst>
              <a:ext uri="{FF2B5EF4-FFF2-40B4-BE49-F238E27FC236}">
                <a16:creationId xmlns:a16="http://schemas.microsoft.com/office/drawing/2014/main" id="{A5E83441-8C37-47E7-BCDB-87D908CDAE51}"/>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Tree>
    <p:extLst>
      <p:ext uri="{BB962C8B-B14F-4D97-AF65-F5344CB8AC3E}">
        <p14:creationId xmlns:p14="http://schemas.microsoft.com/office/powerpoint/2010/main" val="19227877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2255520" y="2537345"/>
            <a:ext cx="1987296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rPr>
              <a:t>Alcance</a:t>
            </a:r>
          </a:p>
        </p:txBody>
      </p:sp>
      <p:sp>
        <p:nvSpPr>
          <p:cNvPr id="4" name="Rectángulo 3">
            <a:extLst>
              <a:ext uri="{FF2B5EF4-FFF2-40B4-BE49-F238E27FC236}">
                <a16:creationId xmlns:a16="http://schemas.microsoft.com/office/drawing/2014/main" id="{EB82E0BA-8038-4FBA-9805-7EAA9EBFCBAD}"/>
              </a:ext>
            </a:extLst>
          </p:cNvPr>
          <p:cNvSpPr/>
          <p:nvPr/>
        </p:nvSpPr>
        <p:spPr>
          <a:xfrm>
            <a:off x="2255520" y="6168909"/>
            <a:ext cx="19872960" cy="3785652"/>
          </a:xfrm>
          <a:prstGeom prst="rect">
            <a:avLst/>
          </a:prstGeom>
        </p:spPr>
        <p:txBody>
          <a:bodyPr wrap="square">
            <a:spAutoFit/>
          </a:bodyPr>
          <a:lstStyle/>
          <a:p>
            <a:r>
              <a:rPr lang="es-CO" sz="4000" b="0" dirty="0">
                <a:solidFill>
                  <a:srgbClr val="212121"/>
                </a:solidFill>
                <a:latin typeface="Lato"/>
              </a:rPr>
              <a:t>Este proyecto es enfocado en la facilitación hacia los instructores y aprendices para la toma de asistencia un poco mas ágil, ya que en la forma convencional con la hoja y el lápiz siempre se alcanza a ocupar un poco mas de tiempo en la ejecución de esta tarea y además de esto también el proyecto en segunda fase es ayudar al medio ambiente ya que con esta herramienta evitamos el gasto de tantas hojas diarias para la toma de asistencia.</a:t>
            </a:r>
            <a:endParaRPr lang="es-CO" sz="4000" dirty="0"/>
          </a:p>
        </p:txBody>
      </p:sp>
    </p:spTree>
    <p:extLst>
      <p:ext uri="{BB962C8B-B14F-4D97-AF65-F5344CB8AC3E}">
        <p14:creationId xmlns:p14="http://schemas.microsoft.com/office/powerpoint/2010/main" val="33623955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2255520" y="2537345"/>
            <a:ext cx="1987296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rPr>
              <a:t>Justificación</a:t>
            </a:r>
          </a:p>
        </p:txBody>
      </p:sp>
      <p:sp>
        <p:nvSpPr>
          <p:cNvPr id="5" name="Rectángulo 4">
            <a:extLst>
              <a:ext uri="{FF2B5EF4-FFF2-40B4-BE49-F238E27FC236}">
                <a16:creationId xmlns:a16="http://schemas.microsoft.com/office/drawing/2014/main" id="{C66177CB-DC61-44E3-B8BE-A18A481806E4}"/>
              </a:ext>
            </a:extLst>
          </p:cNvPr>
          <p:cNvSpPr/>
          <p:nvPr/>
        </p:nvSpPr>
        <p:spPr>
          <a:xfrm>
            <a:off x="2255520" y="5473849"/>
            <a:ext cx="20238720" cy="4401205"/>
          </a:xfrm>
          <a:prstGeom prst="rect">
            <a:avLst/>
          </a:prstGeom>
        </p:spPr>
        <p:txBody>
          <a:bodyPr wrap="square">
            <a:spAutoFit/>
          </a:bodyPr>
          <a:lstStyle/>
          <a:p>
            <a:pPr algn="l"/>
            <a:r>
              <a:rPr lang="es-CO" sz="4000" b="0" dirty="0">
                <a:solidFill>
                  <a:srgbClr val="212121"/>
                </a:solidFill>
                <a:latin typeface="Lato"/>
              </a:rPr>
              <a:t>Nuestro estudio acerca de las plataformas existentes para la gestión de las asistencias, pueden permitirnos distinguir con claridad la inexistencia de una plataforma desarrollada específicamente para la gestión de las asistencias  que adicionalmente tenga una interfaz enfocada a la comodidad e </a:t>
            </a:r>
            <a:r>
              <a:rPr lang="es-CO" sz="4000" b="0" dirty="0" err="1">
                <a:solidFill>
                  <a:srgbClr val="212121"/>
                </a:solidFill>
                <a:latin typeface="Lato"/>
              </a:rPr>
              <a:t>intuitividad</a:t>
            </a:r>
            <a:r>
              <a:rPr lang="es-CO" sz="4000" b="0" dirty="0">
                <a:solidFill>
                  <a:srgbClr val="212121"/>
                </a:solidFill>
                <a:latin typeface="Lato"/>
              </a:rPr>
              <a:t> no solo hacia el docente o instructor si no que también hacia los estudiantes. Dicha plataforma no solo permitiría aumentar la eficacia con la cual se toma el registro de asistencia a una clase , si no que también permitiría al docente o instructor y los aprendices tener un claro registro de la asistencia.</a:t>
            </a:r>
          </a:p>
        </p:txBody>
      </p:sp>
    </p:spTree>
    <p:extLst>
      <p:ext uri="{BB962C8B-B14F-4D97-AF65-F5344CB8AC3E}">
        <p14:creationId xmlns:p14="http://schemas.microsoft.com/office/powerpoint/2010/main" val="137664019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4350480" y="2774241"/>
            <a:ext cx="1816608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Modelo de calidad</a:t>
            </a:r>
          </a:p>
        </p:txBody>
      </p:sp>
      <p:sp>
        <p:nvSpPr>
          <p:cNvPr id="7" name="CuadroTexto 6">
            <a:hlinkClick r:id="rId4" action="ppaction://hlinkfile"/>
            <a:extLst>
              <a:ext uri="{FF2B5EF4-FFF2-40B4-BE49-F238E27FC236}">
                <a16:creationId xmlns:a16="http://schemas.microsoft.com/office/drawing/2014/main" id="{170BF506-E880-4985-A92F-00CA89622857}"/>
              </a:ext>
            </a:extLst>
          </p:cNvPr>
          <p:cNvSpPr txBox="1"/>
          <p:nvPr/>
        </p:nvSpPr>
        <p:spPr>
          <a:xfrm>
            <a:off x="4095751" y="7555380"/>
            <a:ext cx="44196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CO" b="0" dirty="0">
                <a:solidFill>
                  <a:srgbClr val="212121"/>
                </a:solidFill>
                <a:latin typeface="Lato"/>
              </a:rPr>
              <a:t>D</a:t>
            </a:r>
            <a:r>
              <a:rPr lang="es-CO" sz="3600" b="0" dirty="0">
                <a:solidFill>
                  <a:srgbClr val="212121"/>
                </a:solidFill>
                <a:latin typeface="Lato"/>
              </a:rPr>
              <a:t>ocumento SQA</a:t>
            </a:r>
            <a:endParaRPr lang="es-CO" dirty="0"/>
          </a:p>
        </p:txBody>
      </p:sp>
      <p:sp>
        <p:nvSpPr>
          <p:cNvPr id="8" name="CuadroTexto 7">
            <a:hlinkClick r:id="rId5" action="ppaction://hlinkfile"/>
            <a:extLst>
              <a:ext uri="{FF2B5EF4-FFF2-40B4-BE49-F238E27FC236}">
                <a16:creationId xmlns:a16="http://schemas.microsoft.com/office/drawing/2014/main" id="{18190B1E-6D18-43B7-97F3-620DEFF52FB6}"/>
              </a:ext>
            </a:extLst>
          </p:cNvPr>
          <p:cNvSpPr txBox="1"/>
          <p:nvPr/>
        </p:nvSpPr>
        <p:spPr>
          <a:xfrm>
            <a:off x="15868650" y="7526120"/>
            <a:ext cx="4419600"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b="0" dirty="0">
                <a:solidFill>
                  <a:srgbClr val="212121"/>
                </a:solidFill>
                <a:latin typeface="Lato"/>
              </a:rPr>
              <a:t>D</a:t>
            </a:r>
            <a:r>
              <a:rPr lang="es-CO" b="0" dirty="0" err="1">
                <a:solidFill>
                  <a:srgbClr val="212121"/>
                </a:solidFill>
                <a:latin typeface="Lato"/>
              </a:rPr>
              <a:t>ocumento</a:t>
            </a:r>
            <a:r>
              <a:rPr lang="es-CO" b="0" dirty="0">
                <a:solidFill>
                  <a:srgbClr val="212121"/>
                </a:solidFill>
                <a:latin typeface="Lato"/>
              </a:rPr>
              <a:t> de </a:t>
            </a:r>
            <a:r>
              <a:rPr lang="es-CO" b="0" dirty="0" err="1">
                <a:solidFill>
                  <a:srgbClr val="212121"/>
                </a:solidFill>
                <a:latin typeface="Lato"/>
              </a:rPr>
              <a:t>metricas</a:t>
            </a:r>
            <a:endParaRPr lang="es-CO" dirty="0"/>
          </a:p>
        </p:txBody>
      </p:sp>
    </p:spTree>
    <p:extLst>
      <p:ext uri="{BB962C8B-B14F-4D97-AF65-F5344CB8AC3E}">
        <p14:creationId xmlns:p14="http://schemas.microsoft.com/office/powerpoint/2010/main" val="2738263200"/>
      </p:ext>
    </p:extLst>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5538</TotalTime>
  <Words>421</Words>
  <Application>Microsoft Office PowerPoint</Application>
  <PresentationFormat>Personalizado</PresentationFormat>
  <Paragraphs>38</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Arial Black</vt:lpstr>
      <vt:lpstr>Helvetica Neue</vt:lpstr>
      <vt:lpstr>Helvetica Neue Light</vt:lpstr>
      <vt:lpstr>Helvetica Neue Medium</vt:lpstr>
      <vt:lpstr>Lato</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Alicia Mercedes Rico Atencio</dc:creator>
  <cp:lastModifiedBy>camilo garcia</cp:lastModifiedBy>
  <cp:revision>142</cp:revision>
  <dcterms:modified xsi:type="dcterms:W3CDTF">2022-03-30T01:12:39Z</dcterms:modified>
</cp:coreProperties>
</file>