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9" r:id="rId3"/>
    <p:sldId id="257" r:id="rId4"/>
    <p:sldId id="258" r:id="rId5"/>
    <p:sldId id="260" r:id="rId6"/>
    <p:sldId id="263" r:id="rId7"/>
    <p:sldId id="261"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79046" autoAdjust="0"/>
  </p:normalViewPr>
  <p:slideViewPr>
    <p:cSldViewPr snapToGrid="0">
      <p:cViewPr varScale="1">
        <p:scale>
          <a:sx n="62" d="100"/>
          <a:sy n="62" d="100"/>
        </p:scale>
        <p:origin x="7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18DD4-A2E6-460A-929F-AADCC216E66B}" type="datetimeFigureOut">
              <a:rPr lang="zh-CN" altLang="en-US" smtClean="0"/>
              <a:t>2014/11/27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9F400-4FBF-4683-BD6F-3220CAF4B5F5}" type="slidenum">
              <a:rPr lang="zh-CN" altLang="en-US" smtClean="0"/>
              <a:t>‹#›</a:t>
            </a:fld>
            <a:endParaRPr lang="zh-CN" altLang="en-US"/>
          </a:p>
        </p:txBody>
      </p:sp>
    </p:spTree>
    <p:extLst>
      <p:ext uri="{BB962C8B-B14F-4D97-AF65-F5344CB8AC3E}">
        <p14:creationId xmlns:p14="http://schemas.microsoft.com/office/powerpoint/2010/main" val="157037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smtClean="0">
                <a:solidFill>
                  <a:schemeClr val="tx1"/>
                </a:solidFill>
                <a:effectLst/>
                <a:latin typeface="+mn-lt"/>
                <a:ea typeface="+mn-ea"/>
                <a:cs typeface="+mn-cs"/>
              </a:rPr>
              <a:t>1) First and foremost, a high-fidelity prototype gives you something realistic enough to try out your ideas with target users and customers before making a significant investment. This lets you discover which ideas are good and which are not, and if the product has real value, and also discover if users can figure out how to use the product.</a:t>
            </a:r>
          </a:p>
          <a:p>
            <a:pPr fontAlgn="base"/>
            <a:r>
              <a:rPr lang="en-US" altLang="zh-CN" sz="1200" b="0" i="0" kern="1200" dirty="0" smtClean="0">
                <a:solidFill>
                  <a:schemeClr val="tx1"/>
                </a:solidFill>
                <a:effectLst/>
                <a:latin typeface="+mn-lt"/>
                <a:ea typeface="+mn-ea"/>
                <a:cs typeface="+mn-cs"/>
              </a:rPr>
              <a:t>2) Doing a high-fidelity prototype helps you - even forces you - to think through your product to a much greater degree than paper specs.</a:t>
            </a:r>
          </a:p>
          <a:p>
            <a:pPr fontAlgn="base"/>
            <a:r>
              <a:rPr lang="en-US" altLang="zh-CN" sz="1200" b="0" i="0" kern="1200" dirty="0" smtClean="0">
                <a:solidFill>
                  <a:schemeClr val="tx1"/>
                </a:solidFill>
                <a:effectLst/>
                <a:latin typeface="+mn-lt"/>
                <a:ea typeface="+mn-ea"/>
                <a:cs typeface="+mn-cs"/>
              </a:rPr>
              <a:t>3) A high-fidelity prototype enables and encourages the type of collaboration between product manager, interaction designer, and architect/engineer that is necessary to discover a valuable, useful and feasible product.</a:t>
            </a:r>
          </a:p>
          <a:p>
            <a:pPr fontAlgn="base"/>
            <a:r>
              <a:rPr lang="en-US" altLang="zh-CN" sz="1200" b="0" i="0" kern="1200" dirty="0" smtClean="0">
                <a:solidFill>
                  <a:schemeClr val="tx1"/>
                </a:solidFill>
                <a:effectLst/>
                <a:latin typeface="+mn-lt"/>
                <a:ea typeface="+mn-ea"/>
                <a:cs typeface="+mn-cs"/>
              </a:rPr>
              <a:t>4) A high-fidelity prototype provides the level of information necessary for accurate engineering cost estimates, early in the process when these estimates are most useful.</a:t>
            </a:r>
          </a:p>
          <a:p>
            <a:pPr fontAlgn="base"/>
            <a:r>
              <a:rPr lang="en-US" altLang="zh-CN" sz="1200" b="0" i="0" kern="1200" dirty="0" smtClean="0">
                <a:solidFill>
                  <a:schemeClr val="tx1"/>
                </a:solidFill>
                <a:effectLst/>
                <a:latin typeface="+mn-lt"/>
                <a:ea typeface="+mn-ea"/>
                <a:cs typeface="+mn-cs"/>
              </a:rPr>
              <a:t>5) A high-fidelity prototype provides the engineers and QA organization with a rich, interactive description of the product’s intended functionality and design to be used as a reference basis for implementation and test.</a:t>
            </a:r>
          </a:p>
          <a:p>
            <a:pPr fontAlgn="base"/>
            <a:r>
              <a:rPr lang="en-US" altLang="zh-CN" sz="1200" b="0" i="0" kern="1200" dirty="0" smtClean="0">
                <a:solidFill>
                  <a:schemeClr val="tx1"/>
                </a:solidFill>
                <a:effectLst/>
                <a:latin typeface="+mn-lt"/>
                <a:ea typeface="+mn-ea"/>
                <a:cs typeface="+mn-cs"/>
              </a:rPr>
              <a:t>6) A high-fidelity prototype provides the rest of the organization – marketing, sales, customer service, business development, company execs – with a useful understanding of the product to come early enough in the process that they have time to do their jobs properly.</a:t>
            </a:r>
          </a:p>
          <a:p>
            <a:pPr fontAlgn="base"/>
            <a:r>
              <a:rPr lang="en-US" altLang="zh-CN" sz="1200" b="0" i="0" kern="1200" dirty="0" smtClean="0">
                <a:solidFill>
                  <a:schemeClr val="tx1"/>
                </a:solidFill>
                <a:effectLst/>
                <a:latin typeface="+mn-lt"/>
                <a:ea typeface="+mn-ea"/>
                <a:cs typeface="+mn-cs"/>
              </a:rPr>
              <a:t>7) A high-fidelity prototype prevents the classic waterfall problem of doing design after the requirements, rather than realizing that functionality and user experience are inherently intertwined.</a:t>
            </a:r>
          </a:p>
          <a:p>
            <a:pPr fontAlgn="base"/>
            <a:r>
              <a:rPr lang="en-US" altLang="zh-CN" sz="1200" b="0" i="0" kern="1200" dirty="0" smtClean="0">
                <a:solidFill>
                  <a:schemeClr val="tx1"/>
                </a:solidFill>
                <a:effectLst/>
                <a:latin typeface="+mn-lt"/>
                <a:ea typeface="+mn-ea"/>
                <a:cs typeface="+mn-cs"/>
              </a:rPr>
              <a:t>8) If you do a high-fidelity prototype and you test your ideas with users and you find significant problems, you will have saved your company the cost in terms of time and money of building something that would have failed. Not to mention the opportunity cost of what the team could have been building.</a:t>
            </a:r>
          </a:p>
          <a:p>
            <a:pPr fontAlgn="base"/>
            <a:r>
              <a:rPr lang="en-US" altLang="zh-CN" sz="1200" b="0" i="0" kern="1200" dirty="0" smtClean="0">
                <a:solidFill>
                  <a:schemeClr val="tx1"/>
                </a:solidFill>
                <a:effectLst/>
                <a:latin typeface="+mn-lt"/>
                <a:ea typeface="+mn-ea"/>
                <a:cs typeface="+mn-cs"/>
              </a:rPr>
              <a:t>9) If you do a high-fidelity prototype and validate this with target users, you will significantly reduce the time it takes for your developers to build the product both because the product is better defined, and also because you will have been forced to resolve many of the questions early that otherwise throw a wrench into development.</a:t>
            </a:r>
          </a:p>
          <a:p>
            <a:pPr fontAlgn="base"/>
            <a:r>
              <a:rPr lang="en-US" altLang="zh-CN" sz="1200" b="0" i="0" kern="1200" dirty="0" smtClean="0">
                <a:solidFill>
                  <a:schemeClr val="tx1"/>
                </a:solidFill>
                <a:effectLst/>
                <a:latin typeface="+mn-lt"/>
                <a:ea typeface="+mn-ea"/>
                <a:cs typeface="+mn-cs"/>
              </a:rPr>
              <a:t>10) A high-fidelity prototype helps keep the focus of the team on the user experience.</a:t>
            </a:r>
          </a:p>
          <a:p>
            <a:endParaRPr lang="zh-CN" altLang="en-US" dirty="0"/>
          </a:p>
        </p:txBody>
      </p:sp>
      <p:sp>
        <p:nvSpPr>
          <p:cNvPr id="4" name="灯片编号占位符 3"/>
          <p:cNvSpPr>
            <a:spLocks noGrp="1"/>
          </p:cNvSpPr>
          <p:nvPr>
            <p:ph type="sldNum" sz="quarter" idx="10"/>
          </p:nvPr>
        </p:nvSpPr>
        <p:spPr/>
        <p:txBody>
          <a:bodyPr/>
          <a:lstStyle/>
          <a:p>
            <a:fld id="{D989F400-4FBF-4683-BD6F-3220CAF4B5F5}" type="slidenum">
              <a:rPr lang="zh-CN" altLang="en-US" smtClean="0"/>
              <a:t>3</a:t>
            </a:fld>
            <a:endParaRPr lang="zh-CN" altLang="en-US"/>
          </a:p>
        </p:txBody>
      </p:sp>
    </p:spTree>
    <p:extLst>
      <p:ext uri="{BB962C8B-B14F-4D97-AF65-F5344CB8AC3E}">
        <p14:creationId xmlns:p14="http://schemas.microsoft.com/office/powerpoint/2010/main" val="13640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要求高保真，尽量将所有产品交互体现出来。</a:t>
            </a:r>
            <a:endParaRPr lang="en-US" altLang="zh-CN" dirty="0" smtClean="0"/>
          </a:p>
          <a:p>
            <a:r>
              <a:rPr lang="zh-CN" altLang="en-US" dirty="0" smtClean="0"/>
              <a:t>做出来的产品原型在以后和技术进行产品交流的时候会用到。</a:t>
            </a:r>
            <a:endParaRPr lang="en-US" altLang="zh-CN" dirty="0" smtClean="0"/>
          </a:p>
          <a:p>
            <a:r>
              <a:rPr lang="zh-CN" altLang="en-US" dirty="0" smtClean="0"/>
              <a:t>其中，</a:t>
            </a:r>
            <a:r>
              <a:rPr lang="en-US" altLang="zh-CN" dirty="0" smtClean="0"/>
              <a:t>Mobile</a:t>
            </a:r>
            <a:r>
              <a:rPr lang="zh-CN" altLang="en-US" dirty="0" smtClean="0"/>
              <a:t>组最好将三大平台上的原型都做出来。</a:t>
            </a:r>
            <a:r>
              <a:rPr lang="en-US" altLang="zh-CN" dirty="0" smtClean="0"/>
              <a:t>Share</a:t>
            </a:r>
            <a:r>
              <a:rPr lang="zh-CN" altLang="en-US" dirty="0" smtClean="0"/>
              <a:t>组考虑到重构的问题，希望能够和技术交流后，已重构后的新版本加上项目组的意见做出来。</a:t>
            </a:r>
            <a:r>
              <a:rPr lang="en-US" altLang="zh-CN" dirty="0" smtClean="0"/>
              <a:t>Box</a:t>
            </a:r>
            <a:r>
              <a:rPr lang="zh-CN" altLang="en-US" dirty="0" smtClean="0"/>
              <a:t>组最好把小组关于产品功能改进的方案也放进去。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注：在不妨碍正常工作的情况下，优先保质完成团队作业</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989F400-4FBF-4683-BD6F-3220CAF4B5F5}" type="slidenum">
              <a:rPr lang="zh-CN" altLang="en-US" smtClean="0"/>
              <a:t>7</a:t>
            </a:fld>
            <a:endParaRPr lang="zh-CN" altLang="en-US"/>
          </a:p>
        </p:txBody>
      </p:sp>
    </p:spTree>
    <p:extLst>
      <p:ext uri="{BB962C8B-B14F-4D97-AF65-F5344CB8AC3E}">
        <p14:creationId xmlns:p14="http://schemas.microsoft.com/office/powerpoint/2010/main" val="637276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0826873-7FEF-43DA-B598-A5C22B471408}" type="datetimeFigureOut">
              <a:rPr lang="zh-CN" altLang="en-US" smtClean="0"/>
              <a:t>2014/11/27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58256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826873-7FEF-43DA-B598-A5C22B471408}" type="datetimeFigureOut">
              <a:rPr lang="zh-CN" altLang="en-US" smtClean="0"/>
              <a:t>2014/11/27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257915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826873-7FEF-43DA-B598-A5C22B471408}" type="datetimeFigureOut">
              <a:rPr lang="zh-CN" altLang="en-US" smtClean="0"/>
              <a:t>2014/11/27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169344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0826873-7FEF-43DA-B598-A5C22B471408}" type="datetimeFigureOut">
              <a:rPr lang="zh-CN" altLang="en-US" smtClean="0"/>
              <a:t>2014/11/27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410418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0826873-7FEF-43DA-B598-A5C22B471408}" type="datetimeFigureOut">
              <a:rPr lang="zh-CN" altLang="en-US" smtClean="0"/>
              <a:t>2014/11/27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373744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0826873-7FEF-43DA-B598-A5C22B471408}" type="datetimeFigureOut">
              <a:rPr lang="zh-CN" altLang="en-US" smtClean="0"/>
              <a:t>2014/11/27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2349950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0826873-7FEF-43DA-B598-A5C22B471408}" type="datetimeFigureOut">
              <a:rPr lang="zh-CN" altLang="en-US" smtClean="0"/>
              <a:t>2014/11/27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2903801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0826873-7FEF-43DA-B598-A5C22B471408}" type="datetimeFigureOut">
              <a:rPr lang="zh-CN" altLang="en-US" smtClean="0"/>
              <a:t>2014/11/27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6755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26873-7FEF-43DA-B598-A5C22B471408}" type="datetimeFigureOut">
              <a:rPr lang="zh-CN" altLang="en-US" smtClean="0"/>
              <a:t>2014/11/27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3450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826873-7FEF-43DA-B598-A5C22B471408}" type="datetimeFigureOut">
              <a:rPr lang="zh-CN" altLang="en-US" smtClean="0"/>
              <a:t>2014/11/27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3536526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0826873-7FEF-43DA-B598-A5C22B471408}" type="datetimeFigureOut">
              <a:rPr lang="zh-CN" altLang="en-US" smtClean="0"/>
              <a:t>2014/11/27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272399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26873-7FEF-43DA-B598-A5C22B471408}" type="datetimeFigureOut">
              <a:rPr lang="zh-CN" altLang="en-US" smtClean="0"/>
              <a:t>2014/11/27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2CE73-A430-445B-A2F5-12743EBC1D13}" type="slidenum">
              <a:rPr lang="zh-CN" altLang="en-US" smtClean="0"/>
              <a:t>‹#›</a:t>
            </a:fld>
            <a:endParaRPr lang="zh-CN" altLang="en-US"/>
          </a:p>
        </p:txBody>
      </p:sp>
    </p:spTree>
    <p:extLst>
      <p:ext uri="{BB962C8B-B14F-4D97-AF65-F5344CB8AC3E}">
        <p14:creationId xmlns:p14="http://schemas.microsoft.com/office/powerpoint/2010/main" val="1244587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40784" y="1878227"/>
            <a:ext cx="3262432" cy="707886"/>
          </a:xfrm>
          <a:prstGeom prst="rect">
            <a:avLst/>
          </a:prstGeom>
          <a:noFill/>
        </p:spPr>
        <p:txBody>
          <a:bodyPr wrap="none" rtlCol="0">
            <a:spAutoFit/>
          </a:bodyPr>
          <a:lstStyle/>
          <a:p>
            <a:r>
              <a:rPr lang="zh-CN" altLang="en-US" sz="4000" dirty="0" smtClean="0"/>
              <a:t>产品原型设计</a:t>
            </a:r>
            <a:endParaRPr lang="zh-CN" altLang="en-US" sz="4000" dirty="0"/>
          </a:p>
        </p:txBody>
      </p:sp>
      <p:sp>
        <p:nvSpPr>
          <p:cNvPr id="5" name="文本框 4"/>
          <p:cNvSpPr txBox="1"/>
          <p:nvPr/>
        </p:nvSpPr>
        <p:spPr>
          <a:xfrm>
            <a:off x="4059940" y="4720281"/>
            <a:ext cx="963725" cy="369332"/>
          </a:xfrm>
          <a:prstGeom prst="rect">
            <a:avLst/>
          </a:prstGeom>
          <a:noFill/>
        </p:spPr>
        <p:txBody>
          <a:bodyPr wrap="none" rtlCol="0">
            <a:spAutoFit/>
          </a:bodyPr>
          <a:lstStyle/>
          <a:p>
            <a:r>
              <a:rPr lang="en-US" altLang="zh-CN" dirty="0" smtClean="0"/>
              <a:t>By </a:t>
            </a:r>
            <a:r>
              <a:rPr lang="zh-CN" altLang="en-US" dirty="0" smtClean="0"/>
              <a:t>淫政</a:t>
            </a:r>
            <a:endParaRPr lang="zh-CN" altLang="en-US" dirty="0"/>
          </a:p>
        </p:txBody>
      </p:sp>
      <p:sp>
        <p:nvSpPr>
          <p:cNvPr id="6" name="文本框 5"/>
          <p:cNvSpPr txBox="1"/>
          <p:nvPr/>
        </p:nvSpPr>
        <p:spPr>
          <a:xfrm>
            <a:off x="3075276" y="2670430"/>
            <a:ext cx="2993448" cy="523220"/>
          </a:xfrm>
          <a:prstGeom prst="rect">
            <a:avLst/>
          </a:prstGeom>
          <a:noFill/>
        </p:spPr>
        <p:txBody>
          <a:bodyPr wrap="none" rtlCol="0">
            <a:spAutoFit/>
          </a:bodyPr>
          <a:lstStyle/>
          <a:p>
            <a:r>
              <a:rPr lang="en-US" altLang="zh-CN" sz="2800" dirty="0" smtClean="0"/>
              <a:t>Prototype Design</a:t>
            </a:r>
            <a:endParaRPr lang="zh-CN" altLang="en-US" sz="2800" dirty="0"/>
          </a:p>
        </p:txBody>
      </p:sp>
    </p:spTree>
    <p:extLst>
      <p:ext uri="{BB962C8B-B14F-4D97-AF65-F5344CB8AC3E}">
        <p14:creationId xmlns:p14="http://schemas.microsoft.com/office/powerpoint/2010/main" val="412311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16876" y="540000"/>
            <a:ext cx="2310248" cy="584775"/>
          </a:xfrm>
          <a:prstGeom prst="rect">
            <a:avLst/>
          </a:prstGeom>
          <a:noFill/>
        </p:spPr>
        <p:txBody>
          <a:bodyPr wrap="none" rtlCol="0">
            <a:spAutoFit/>
          </a:bodyPr>
          <a:lstStyle/>
          <a:p>
            <a:r>
              <a:rPr lang="en-US" altLang="zh-CN" sz="3200" dirty="0" smtClean="0"/>
              <a:t>What is it</a:t>
            </a:r>
            <a:r>
              <a:rPr lang="zh-CN" altLang="en-US" sz="3200" dirty="0" smtClean="0"/>
              <a:t>？</a:t>
            </a:r>
            <a:endParaRPr lang="zh-CN" altLang="en-US" sz="3200" dirty="0"/>
          </a:p>
        </p:txBody>
      </p:sp>
      <p:sp>
        <p:nvSpPr>
          <p:cNvPr id="3" name="文本框 2"/>
          <p:cNvSpPr txBox="1"/>
          <p:nvPr/>
        </p:nvSpPr>
        <p:spPr>
          <a:xfrm>
            <a:off x="972000" y="2381301"/>
            <a:ext cx="7200000" cy="2862322"/>
          </a:xfrm>
          <a:prstGeom prst="rect">
            <a:avLst/>
          </a:prstGeom>
          <a:noFill/>
        </p:spPr>
        <p:txBody>
          <a:bodyPr wrap="square" rtlCol="0">
            <a:spAutoFit/>
          </a:bodyPr>
          <a:lstStyle/>
          <a:p>
            <a:r>
              <a:rPr lang="zh-CN" altLang="en-US" sz="2000" dirty="0" smtClean="0"/>
              <a:t>原型提供了整个系统或者子系统的一个概览。它更看重用户交互，而不是底层的系统功能。</a:t>
            </a:r>
            <a:endParaRPr lang="en-US" altLang="zh-CN" sz="2000" dirty="0" smtClean="0"/>
          </a:p>
          <a:p>
            <a:endParaRPr lang="en-US" altLang="zh-CN" sz="2000" dirty="0" smtClean="0"/>
          </a:p>
          <a:p>
            <a:r>
              <a:rPr lang="zh-CN" altLang="en-US" sz="2000" dirty="0" smtClean="0"/>
              <a:t>主要用途：</a:t>
            </a:r>
            <a:endParaRPr lang="en-US" altLang="zh-CN" sz="2000" dirty="0" smtClean="0"/>
          </a:p>
          <a:p>
            <a:pPr marL="285750" indent="-285750">
              <a:buFont typeface="Arial" panose="020B0604020202020204" pitchFamily="34" charset="0"/>
              <a:buChar char="•"/>
            </a:pPr>
            <a:r>
              <a:rPr lang="zh-CN" altLang="en-US" sz="2000" dirty="0" smtClean="0"/>
              <a:t>确认用户界面需求和系统规模</a:t>
            </a:r>
            <a:endParaRPr lang="en-US" altLang="zh-CN" sz="2000" dirty="0"/>
          </a:p>
          <a:p>
            <a:pPr marL="285750" indent="-285750">
              <a:buFont typeface="Arial" panose="020B0604020202020204" pitchFamily="34" charset="0"/>
              <a:buChar char="•"/>
            </a:pPr>
            <a:endParaRPr lang="en-US" altLang="zh-CN" sz="2000" dirty="0" smtClean="0"/>
          </a:p>
          <a:p>
            <a:pPr marL="285750" indent="-285750">
              <a:buFont typeface="Arial" panose="020B0604020202020204" pitchFamily="34" charset="0"/>
              <a:buChar char="•"/>
            </a:pPr>
            <a:r>
              <a:rPr lang="zh-CN" altLang="en-US" sz="2000" dirty="0" smtClean="0"/>
              <a:t>在营销的过程中作为展示版本来</a:t>
            </a:r>
            <a:endParaRPr lang="en-US" altLang="zh-CN" sz="2000" dirty="0" smtClean="0"/>
          </a:p>
          <a:p>
            <a:pPr marL="285750" indent="-285750">
              <a:buFont typeface="Arial" panose="020B0604020202020204" pitchFamily="34" charset="0"/>
              <a:buChar char="•"/>
            </a:pPr>
            <a:endParaRPr lang="en-US" altLang="zh-CN" sz="2000" dirty="0" smtClean="0"/>
          </a:p>
          <a:p>
            <a:pPr marL="285750" indent="-285750">
              <a:buFont typeface="Arial" panose="020B0604020202020204" pitchFamily="34" charset="0"/>
              <a:buChar char="•"/>
            </a:pPr>
            <a:r>
              <a:rPr lang="zh-CN" altLang="en-US" sz="2000" dirty="0" smtClean="0"/>
              <a:t>作为评估产品开发时间，费用和精力的一种主要手段</a:t>
            </a:r>
            <a:endParaRPr lang="zh-CN" altLang="en-US" sz="2000" dirty="0"/>
          </a:p>
        </p:txBody>
      </p:sp>
    </p:spTree>
    <p:extLst>
      <p:ext uri="{BB962C8B-B14F-4D97-AF65-F5344CB8AC3E}">
        <p14:creationId xmlns:p14="http://schemas.microsoft.com/office/powerpoint/2010/main" val="51014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11590" y="540000"/>
            <a:ext cx="1019831" cy="584775"/>
          </a:xfrm>
          <a:prstGeom prst="rect">
            <a:avLst/>
          </a:prstGeom>
          <a:noFill/>
        </p:spPr>
        <p:txBody>
          <a:bodyPr wrap="none" rtlCol="0">
            <a:spAutoFit/>
          </a:bodyPr>
          <a:lstStyle/>
          <a:p>
            <a:r>
              <a:rPr lang="en-US" altLang="zh-CN" sz="3200" dirty="0" smtClean="0"/>
              <a:t>Why</a:t>
            </a:r>
            <a:endParaRPr lang="zh-CN" altLang="en-US" sz="3200" dirty="0"/>
          </a:p>
        </p:txBody>
      </p:sp>
      <p:sp>
        <p:nvSpPr>
          <p:cNvPr id="5" name="文本框 4"/>
          <p:cNvSpPr txBox="1"/>
          <p:nvPr/>
        </p:nvSpPr>
        <p:spPr>
          <a:xfrm>
            <a:off x="3069024" y="3381629"/>
            <a:ext cx="3005951" cy="400110"/>
          </a:xfrm>
          <a:prstGeom prst="rect">
            <a:avLst/>
          </a:prstGeom>
          <a:noFill/>
        </p:spPr>
        <p:txBody>
          <a:bodyPr wrap="none" rtlCol="0">
            <a:spAutoFit/>
          </a:bodyPr>
          <a:lstStyle/>
          <a:p>
            <a:r>
              <a:rPr lang="zh-CN" altLang="en-US" sz="2000" dirty="0" smtClean="0"/>
              <a:t>可以让用户验证产品创意</a:t>
            </a:r>
            <a:endParaRPr lang="zh-CN" altLang="en-US" sz="2000" dirty="0"/>
          </a:p>
        </p:txBody>
      </p:sp>
      <p:sp>
        <p:nvSpPr>
          <p:cNvPr id="6" name="文本框 5"/>
          <p:cNvSpPr txBox="1"/>
          <p:nvPr/>
        </p:nvSpPr>
        <p:spPr>
          <a:xfrm>
            <a:off x="2940783" y="2681748"/>
            <a:ext cx="3262432" cy="400110"/>
          </a:xfrm>
          <a:prstGeom prst="rect">
            <a:avLst/>
          </a:prstGeom>
          <a:noFill/>
        </p:spPr>
        <p:txBody>
          <a:bodyPr wrap="none" rtlCol="0">
            <a:spAutoFit/>
          </a:bodyPr>
          <a:lstStyle/>
          <a:p>
            <a:r>
              <a:rPr lang="zh-CN" altLang="en-US" sz="2000" dirty="0" smtClean="0"/>
              <a:t>加深产品经理对产品的理解</a:t>
            </a:r>
            <a:endParaRPr lang="zh-CN" altLang="en-US" sz="2000" dirty="0"/>
          </a:p>
        </p:txBody>
      </p:sp>
      <p:sp>
        <p:nvSpPr>
          <p:cNvPr id="7" name="文本框 6"/>
          <p:cNvSpPr txBox="1"/>
          <p:nvPr/>
        </p:nvSpPr>
        <p:spPr>
          <a:xfrm>
            <a:off x="3325504" y="4781390"/>
            <a:ext cx="2492990" cy="400110"/>
          </a:xfrm>
          <a:prstGeom prst="rect">
            <a:avLst/>
          </a:prstGeom>
          <a:noFill/>
        </p:spPr>
        <p:txBody>
          <a:bodyPr wrap="none" rtlCol="0">
            <a:spAutoFit/>
          </a:bodyPr>
          <a:lstStyle/>
          <a:p>
            <a:r>
              <a:rPr lang="zh-CN" altLang="en-US" sz="2000" dirty="0" smtClean="0"/>
              <a:t>减少开发时间的浪费</a:t>
            </a:r>
            <a:endParaRPr lang="zh-CN" altLang="en-US" sz="2000" dirty="0"/>
          </a:p>
        </p:txBody>
      </p:sp>
      <p:sp>
        <p:nvSpPr>
          <p:cNvPr id="8" name="文本框 7"/>
          <p:cNvSpPr txBox="1"/>
          <p:nvPr/>
        </p:nvSpPr>
        <p:spPr>
          <a:xfrm>
            <a:off x="2556063" y="1981868"/>
            <a:ext cx="4031873" cy="400110"/>
          </a:xfrm>
          <a:prstGeom prst="rect">
            <a:avLst/>
          </a:prstGeom>
          <a:noFill/>
        </p:spPr>
        <p:txBody>
          <a:bodyPr wrap="none" rtlCol="0">
            <a:spAutoFit/>
          </a:bodyPr>
          <a:lstStyle/>
          <a:p>
            <a:r>
              <a:rPr lang="zh-CN" altLang="en-US" sz="2000" dirty="0" smtClean="0"/>
              <a:t>能更为真实、有效地呈现产品创意</a:t>
            </a:r>
            <a:endParaRPr lang="zh-CN" altLang="en-US" sz="2000" dirty="0"/>
          </a:p>
        </p:txBody>
      </p:sp>
      <p:sp>
        <p:nvSpPr>
          <p:cNvPr id="9" name="文本框 8"/>
          <p:cNvSpPr txBox="1"/>
          <p:nvPr/>
        </p:nvSpPr>
        <p:spPr>
          <a:xfrm>
            <a:off x="1914862" y="4081509"/>
            <a:ext cx="5314275" cy="400110"/>
          </a:xfrm>
          <a:prstGeom prst="rect">
            <a:avLst/>
          </a:prstGeom>
          <a:noFill/>
        </p:spPr>
        <p:txBody>
          <a:bodyPr wrap="none" rtlCol="0">
            <a:spAutoFit/>
          </a:bodyPr>
          <a:lstStyle/>
          <a:p>
            <a:r>
              <a:rPr lang="zh-CN" altLang="en-US" sz="2000" dirty="0"/>
              <a:t>有利</a:t>
            </a:r>
            <a:r>
              <a:rPr lang="zh-CN" altLang="en-US" sz="2000" dirty="0" smtClean="0"/>
              <a:t>于产品经理和开发者进行更为有效的沟通</a:t>
            </a:r>
            <a:endParaRPr lang="zh-CN" altLang="en-US" sz="2000" dirty="0"/>
          </a:p>
        </p:txBody>
      </p:sp>
    </p:spTree>
    <p:extLst>
      <p:ext uri="{BB962C8B-B14F-4D97-AF65-F5344CB8AC3E}">
        <p14:creationId xmlns:p14="http://schemas.microsoft.com/office/powerpoint/2010/main" val="24470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21625" y="540000"/>
            <a:ext cx="1100751" cy="584775"/>
          </a:xfrm>
          <a:prstGeom prst="rect">
            <a:avLst/>
          </a:prstGeom>
          <a:noFill/>
        </p:spPr>
        <p:txBody>
          <a:bodyPr wrap="none" rtlCol="0">
            <a:spAutoFit/>
          </a:bodyPr>
          <a:lstStyle/>
          <a:p>
            <a:r>
              <a:rPr lang="en-US" altLang="zh-CN" sz="3200" dirty="0" smtClean="0"/>
              <a:t>Tools</a:t>
            </a:r>
            <a:endParaRPr lang="zh-CN" altLang="en-US" sz="3200" dirty="0"/>
          </a:p>
        </p:txBody>
      </p:sp>
      <p:sp>
        <p:nvSpPr>
          <p:cNvPr id="3" name="文本框 2"/>
          <p:cNvSpPr txBox="1"/>
          <p:nvPr/>
        </p:nvSpPr>
        <p:spPr>
          <a:xfrm>
            <a:off x="3761522" y="2903838"/>
            <a:ext cx="1620957" cy="523220"/>
          </a:xfrm>
          <a:prstGeom prst="rect">
            <a:avLst/>
          </a:prstGeom>
          <a:noFill/>
        </p:spPr>
        <p:txBody>
          <a:bodyPr wrap="none" rtlCol="0">
            <a:spAutoFit/>
          </a:bodyPr>
          <a:lstStyle/>
          <a:p>
            <a:r>
              <a:rPr lang="zh-CN" altLang="en-US" sz="2800" dirty="0" smtClean="0"/>
              <a:t>纸？笔？</a:t>
            </a:r>
            <a:endParaRPr lang="en-US" altLang="zh-CN" sz="2800" dirty="0" smtClean="0"/>
          </a:p>
        </p:txBody>
      </p:sp>
      <p:grpSp>
        <p:nvGrpSpPr>
          <p:cNvPr id="11" name="组合 10"/>
          <p:cNvGrpSpPr/>
          <p:nvPr/>
        </p:nvGrpSpPr>
        <p:grpSpPr>
          <a:xfrm>
            <a:off x="3061873" y="1905899"/>
            <a:ext cx="3020252" cy="2519097"/>
            <a:chOff x="2814795" y="2396836"/>
            <a:chExt cx="3020252" cy="2519097"/>
          </a:xfrm>
        </p:grpSpPr>
        <p:sp>
          <p:nvSpPr>
            <p:cNvPr id="4" name="文本框 3"/>
            <p:cNvSpPr txBox="1"/>
            <p:nvPr/>
          </p:nvSpPr>
          <p:spPr>
            <a:xfrm>
              <a:off x="3468011" y="2396836"/>
              <a:ext cx="587020" cy="369332"/>
            </a:xfrm>
            <a:prstGeom prst="rect">
              <a:avLst/>
            </a:prstGeom>
            <a:noFill/>
          </p:spPr>
          <p:txBody>
            <a:bodyPr wrap="none" rtlCol="0">
              <a:spAutoFit/>
            </a:bodyPr>
            <a:lstStyle/>
            <a:p>
              <a:r>
                <a:rPr lang="en-US" altLang="zh-CN" dirty="0" smtClean="0"/>
                <a:t>CSS</a:t>
              </a:r>
              <a:endParaRPr lang="zh-CN" altLang="en-US" dirty="0"/>
            </a:p>
          </p:txBody>
        </p:sp>
        <p:sp>
          <p:nvSpPr>
            <p:cNvPr id="5" name="文本框 4"/>
            <p:cNvSpPr txBox="1"/>
            <p:nvPr/>
          </p:nvSpPr>
          <p:spPr>
            <a:xfrm>
              <a:off x="4616123" y="3336479"/>
              <a:ext cx="803425" cy="369332"/>
            </a:xfrm>
            <a:prstGeom prst="rect">
              <a:avLst/>
            </a:prstGeom>
            <a:noFill/>
          </p:spPr>
          <p:txBody>
            <a:bodyPr wrap="none" rtlCol="0">
              <a:spAutoFit/>
            </a:bodyPr>
            <a:lstStyle/>
            <a:p>
              <a:r>
                <a:rPr lang="en-US" altLang="zh-CN" dirty="0" smtClean="0"/>
                <a:t>HTML</a:t>
              </a:r>
              <a:endParaRPr lang="zh-CN" altLang="en-US" dirty="0"/>
            </a:p>
          </p:txBody>
        </p:sp>
        <p:sp>
          <p:nvSpPr>
            <p:cNvPr id="6" name="文本框 5"/>
            <p:cNvSpPr txBox="1"/>
            <p:nvPr/>
          </p:nvSpPr>
          <p:spPr>
            <a:xfrm>
              <a:off x="5494889" y="2581502"/>
              <a:ext cx="340158" cy="369332"/>
            </a:xfrm>
            <a:prstGeom prst="rect">
              <a:avLst/>
            </a:prstGeom>
            <a:noFill/>
          </p:spPr>
          <p:txBody>
            <a:bodyPr wrap="none" rtlCol="0">
              <a:spAutoFit/>
            </a:bodyPr>
            <a:lstStyle/>
            <a:p>
              <a:r>
                <a:rPr lang="en-US" altLang="zh-CN" dirty="0" smtClean="0"/>
                <a:t>C</a:t>
              </a:r>
              <a:endParaRPr lang="zh-CN" altLang="en-US" dirty="0"/>
            </a:p>
          </p:txBody>
        </p:sp>
        <p:sp>
          <p:nvSpPr>
            <p:cNvPr id="7" name="文本框 6"/>
            <p:cNvSpPr txBox="1"/>
            <p:nvPr/>
          </p:nvSpPr>
          <p:spPr>
            <a:xfrm>
              <a:off x="4353871" y="3989095"/>
              <a:ext cx="663964" cy="369332"/>
            </a:xfrm>
            <a:prstGeom prst="rect">
              <a:avLst/>
            </a:prstGeom>
            <a:noFill/>
          </p:spPr>
          <p:txBody>
            <a:bodyPr wrap="none" rtlCol="0">
              <a:spAutoFit/>
            </a:bodyPr>
            <a:lstStyle/>
            <a:p>
              <a:r>
                <a:rPr lang="en-US" altLang="zh-CN" dirty="0" smtClean="0"/>
                <a:t>C++</a:t>
              </a:r>
              <a:endParaRPr lang="zh-CN" altLang="en-US" dirty="0"/>
            </a:p>
          </p:txBody>
        </p:sp>
        <p:sp>
          <p:nvSpPr>
            <p:cNvPr id="8" name="文本框 7"/>
            <p:cNvSpPr txBox="1"/>
            <p:nvPr/>
          </p:nvSpPr>
          <p:spPr>
            <a:xfrm>
              <a:off x="2814795" y="3617498"/>
              <a:ext cx="618952" cy="369332"/>
            </a:xfrm>
            <a:prstGeom prst="rect">
              <a:avLst/>
            </a:prstGeom>
            <a:noFill/>
          </p:spPr>
          <p:txBody>
            <a:bodyPr wrap="none" rtlCol="0">
              <a:spAutoFit/>
            </a:bodyPr>
            <a:lstStyle/>
            <a:p>
              <a:r>
                <a:rPr lang="en-US" altLang="zh-CN" dirty="0" smtClean="0"/>
                <a:t>Java</a:t>
              </a:r>
              <a:endParaRPr lang="zh-CN" altLang="en-US" dirty="0"/>
            </a:p>
          </p:txBody>
        </p:sp>
        <p:sp>
          <p:nvSpPr>
            <p:cNvPr id="9" name="文本框 8"/>
            <p:cNvSpPr txBox="1"/>
            <p:nvPr/>
          </p:nvSpPr>
          <p:spPr>
            <a:xfrm>
              <a:off x="5174128" y="4361935"/>
              <a:ext cx="490840" cy="369332"/>
            </a:xfrm>
            <a:prstGeom prst="rect">
              <a:avLst/>
            </a:prstGeom>
            <a:noFill/>
          </p:spPr>
          <p:txBody>
            <a:bodyPr wrap="none" rtlCol="0">
              <a:spAutoFit/>
            </a:bodyPr>
            <a:lstStyle/>
            <a:p>
              <a:r>
                <a:rPr lang="en-US" altLang="zh-CN" dirty="0" smtClean="0"/>
                <a:t>C#</a:t>
              </a:r>
              <a:endParaRPr lang="zh-CN" altLang="en-US" dirty="0"/>
            </a:p>
          </p:txBody>
        </p:sp>
        <p:sp>
          <p:nvSpPr>
            <p:cNvPr id="10" name="文本框 9"/>
            <p:cNvSpPr txBox="1"/>
            <p:nvPr/>
          </p:nvSpPr>
          <p:spPr>
            <a:xfrm>
              <a:off x="3154632" y="4546601"/>
              <a:ext cx="1199239" cy="369332"/>
            </a:xfrm>
            <a:prstGeom prst="rect">
              <a:avLst/>
            </a:prstGeom>
            <a:noFill/>
          </p:spPr>
          <p:txBody>
            <a:bodyPr wrap="none" rtlCol="0">
              <a:spAutoFit/>
            </a:bodyPr>
            <a:lstStyle/>
            <a:p>
              <a:r>
                <a:rPr lang="en-US" altLang="zh-CN" dirty="0" smtClean="0"/>
                <a:t>JavaScript</a:t>
              </a:r>
              <a:endParaRPr lang="zh-CN" altLang="en-US" dirty="0"/>
            </a:p>
          </p:txBody>
        </p:sp>
      </p:grpSp>
      <p:grpSp>
        <p:nvGrpSpPr>
          <p:cNvPr id="17" name="组合 16"/>
          <p:cNvGrpSpPr/>
          <p:nvPr/>
        </p:nvGrpSpPr>
        <p:grpSpPr>
          <a:xfrm>
            <a:off x="3024231" y="2340608"/>
            <a:ext cx="3095536" cy="1495790"/>
            <a:chOff x="3628527" y="4689160"/>
            <a:chExt cx="3095536" cy="1495790"/>
          </a:xfrm>
        </p:grpSpPr>
        <p:sp>
          <p:nvSpPr>
            <p:cNvPr id="12" name="文本框 11"/>
            <p:cNvSpPr txBox="1"/>
            <p:nvPr/>
          </p:nvSpPr>
          <p:spPr>
            <a:xfrm>
              <a:off x="5100029" y="4689160"/>
              <a:ext cx="1624034" cy="369332"/>
            </a:xfrm>
            <a:prstGeom prst="rect">
              <a:avLst/>
            </a:prstGeom>
            <a:noFill/>
          </p:spPr>
          <p:txBody>
            <a:bodyPr wrap="none" rtlCol="0">
              <a:spAutoFit/>
            </a:bodyPr>
            <a:lstStyle/>
            <a:p>
              <a:r>
                <a:rPr lang="en-US" altLang="zh-CN" dirty="0" smtClean="0"/>
                <a:t>Dreamweaver</a:t>
              </a:r>
              <a:endParaRPr lang="zh-CN" altLang="en-US" dirty="0"/>
            </a:p>
          </p:txBody>
        </p:sp>
        <p:sp>
          <p:nvSpPr>
            <p:cNvPr id="13" name="文本框 12"/>
            <p:cNvSpPr txBox="1"/>
            <p:nvPr/>
          </p:nvSpPr>
          <p:spPr>
            <a:xfrm>
              <a:off x="5100029" y="5529950"/>
              <a:ext cx="1314784" cy="369332"/>
            </a:xfrm>
            <a:prstGeom prst="rect">
              <a:avLst/>
            </a:prstGeom>
            <a:noFill/>
          </p:spPr>
          <p:txBody>
            <a:bodyPr wrap="none" rtlCol="0">
              <a:spAutoFit/>
            </a:bodyPr>
            <a:lstStyle/>
            <a:p>
              <a:r>
                <a:rPr lang="en-US" altLang="zh-CN" dirty="0" smtClean="0"/>
                <a:t>Photoshop</a:t>
              </a:r>
              <a:endParaRPr lang="zh-CN" altLang="en-US" dirty="0"/>
            </a:p>
          </p:txBody>
        </p:sp>
        <p:sp>
          <p:nvSpPr>
            <p:cNvPr id="15" name="文本框 14"/>
            <p:cNvSpPr txBox="1"/>
            <p:nvPr/>
          </p:nvSpPr>
          <p:spPr>
            <a:xfrm>
              <a:off x="4207893" y="5815618"/>
              <a:ext cx="393056" cy="369332"/>
            </a:xfrm>
            <a:prstGeom prst="rect">
              <a:avLst/>
            </a:prstGeom>
            <a:noFill/>
          </p:spPr>
          <p:txBody>
            <a:bodyPr wrap="none" rtlCol="0">
              <a:spAutoFit/>
            </a:bodyPr>
            <a:lstStyle/>
            <a:p>
              <a:r>
                <a:rPr lang="en-US" altLang="zh-CN" dirty="0" smtClean="0"/>
                <a:t>Ai</a:t>
              </a:r>
              <a:endParaRPr lang="zh-CN" altLang="en-US" dirty="0"/>
            </a:p>
          </p:txBody>
        </p:sp>
        <p:sp>
          <p:nvSpPr>
            <p:cNvPr id="16" name="文本框 15"/>
            <p:cNvSpPr txBox="1"/>
            <p:nvPr/>
          </p:nvSpPr>
          <p:spPr>
            <a:xfrm>
              <a:off x="3628527" y="4935641"/>
              <a:ext cx="673582" cy="369332"/>
            </a:xfrm>
            <a:prstGeom prst="rect">
              <a:avLst/>
            </a:prstGeom>
            <a:noFill/>
          </p:spPr>
          <p:txBody>
            <a:bodyPr wrap="none" rtlCol="0">
              <a:spAutoFit/>
            </a:bodyPr>
            <a:lstStyle/>
            <a:p>
              <a:r>
                <a:rPr lang="en-US" altLang="zh-CN" dirty="0" smtClean="0"/>
                <a:t>Visio</a:t>
              </a:r>
              <a:endParaRPr lang="zh-CN" altLang="en-US" dirty="0"/>
            </a:p>
          </p:txBody>
        </p:sp>
      </p:grpSp>
      <p:sp>
        <p:nvSpPr>
          <p:cNvPr id="18" name="文本框 17"/>
          <p:cNvSpPr txBox="1"/>
          <p:nvPr/>
        </p:nvSpPr>
        <p:spPr>
          <a:xfrm>
            <a:off x="2556064" y="5216722"/>
            <a:ext cx="4031873" cy="400110"/>
          </a:xfrm>
          <a:prstGeom prst="rect">
            <a:avLst/>
          </a:prstGeom>
          <a:noFill/>
        </p:spPr>
        <p:txBody>
          <a:bodyPr wrap="none" rtlCol="0">
            <a:spAutoFit/>
          </a:bodyPr>
          <a:lstStyle/>
          <a:p>
            <a:r>
              <a:rPr lang="zh-CN" altLang="en-US" sz="2000" dirty="0" smtClean="0"/>
              <a:t>知乎：软件原型设计工具有哪些？</a:t>
            </a:r>
            <a:endParaRPr lang="zh-CN" altLang="en-US" sz="2000" dirty="0"/>
          </a:p>
        </p:txBody>
      </p:sp>
    </p:spTree>
    <p:extLst>
      <p:ext uri="{BB962C8B-B14F-4D97-AF65-F5344CB8AC3E}">
        <p14:creationId xmlns:p14="http://schemas.microsoft.com/office/powerpoint/2010/main" val="357015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53" presetClass="entr" presetSubtype="16"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par>
                                <p:cTn id="23" presetID="53" presetClass="entr" presetSubtype="16"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47887" y="540000"/>
            <a:ext cx="1248227" cy="584775"/>
          </a:xfrm>
          <a:prstGeom prst="rect">
            <a:avLst/>
          </a:prstGeom>
          <a:noFill/>
        </p:spPr>
        <p:txBody>
          <a:bodyPr wrap="none" rtlCol="0">
            <a:spAutoFit/>
          </a:bodyPr>
          <a:lstStyle/>
          <a:p>
            <a:r>
              <a:rPr lang="en-US" altLang="zh-CN" sz="3200" dirty="0" err="1" smtClean="0"/>
              <a:t>Axure</a:t>
            </a:r>
            <a:endParaRPr lang="zh-CN" altLang="en-US" sz="3200" dirty="0"/>
          </a:p>
        </p:txBody>
      </p:sp>
      <p:sp>
        <p:nvSpPr>
          <p:cNvPr id="4" name="文本框 3"/>
          <p:cNvSpPr txBox="1"/>
          <p:nvPr/>
        </p:nvSpPr>
        <p:spPr>
          <a:xfrm>
            <a:off x="972000" y="4236443"/>
            <a:ext cx="7200000" cy="923330"/>
          </a:xfrm>
          <a:prstGeom prst="rect">
            <a:avLst/>
          </a:prstGeom>
          <a:noFill/>
        </p:spPr>
        <p:txBody>
          <a:bodyPr wrap="square" rtlCol="0">
            <a:spAutoFit/>
          </a:bodyPr>
          <a:lstStyle/>
          <a:p>
            <a:r>
              <a:rPr lang="en-US" altLang="zh-CN" dirty="0" smtClean="0"/>
              <a:t>     </a:t>
            </a:r>
            <a:r>
              <a:rPr lang="en-US" altLang="zh-CN" dirty="0" err="1" smtClean="0"/>
              <a:t>Axure</a:t>
            </a:r>
            <a:r>
              <a:rPr lang="en-US" altLang="zh-CN" dirty="0" smtClean="0"/>
              <a:t> RP</a:t>
            </a:r>
            <a:r>
              <a:rPr lang="zh-CN" altLang="en-US" dirty="0" smtClean="0"/>
              <a:t>是一个专业的快速原型设计工具。</a:t>
            </a:r>
            <a:r>
              <a:rPr lang="en-US" altLang="zh-CN" dirty="0" err="1" smtClean="0"/>
              <a:t>Axure</a:t>
            </a:r>
            <a:r>
              <a:rPr lang="zh-CN" altLang="en-US" dirty="0" smtClean="0"/>
              <a:t>（发音：</a:t>
            </a:r>
            <a:r>
              <a:rPr lang="en-US" altLang="zh-CN" dirty="0" err="1" smtClean="0"/>
              <a:t>Ack</a:t>
            </a:r>
            <a:r>
              <a:rPr lang="en-US" altLang="zh-CN" dirty="0" smtClean="0"/>
              <a:t>-sure</a:t>
            </a:r>
            <a:r>
              <a:rPr lang="zh-CN" altLang="en-US" dirty="0" smtClean="0"/>
              <a:t>），代表美国</a:t>
            </a:r>
            <a:r>
              <a:rPr lang="en-US" altLang="zh-CN" dirty="0" err="1" smtClean="0"/>
              <a:t>Axure</a:t>
            </a:r>
            <a:r>
              <a:rPr lang="zh-CN" altLang="en-US" dirty="0" smtClean="0"/>
              <a:t>公司；</a:t>
            </a:r>
            <a:r>
              <a:rPr lang="en-US" altLang="zh-CN" dirty="0" smtClean="0"/>
              <a:t>RP</a:t>
            </a:r>
            <a:r>
              <a:rPr lang="zh-CN" altLang="en-US" dirty="0" smtClean="0"/>
              <a:t>则是</a:t>
            </a:r>
            <a:r>
              <a:rPr lang="en-US" altLang="zh-CN" dirty="0" smtClean="0"/>
              <a:t>Rapid Prototyping</a:t>
            </a:r>
            <a:r>
              <a:rPr lang="zh-CN" altLang="en-US" dirty="0" smtClean="0"/>
              <a:t>（快速原型）的缩写。</a:t>
            </a:r>
            <a:endParaRPr lang="zh-CN" altLang="en-US" dirty="0"/>
          </a:p>
        </p:txBody>
      </p:sp>
      <p:grpSp>
        <p:nvGrpSpPr>
          <p:cNvPr id="8" name="组合 7"/>
          <p:cNvGrpSpPr/>
          <p:nvPr/>
        </p:nvGrpSpPr>
        <p:grpSpPr>
          <a:xfrm>
            <a:off x="3871913" y="1979666"/>
            <a:ext cx="1400175" cy="1625462"/>
            <a:chOff x="3871912" y="1644817"/>
            <a:chExt cx="1400175" cy="1625462"/>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912" y="2965479"/>
              <a:ext cx="1400175" cy="3048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253" y="1644817"/>
              <a:ext cx="1223492" cy="1223492"/>
            </a:xfrm>
            <a:prstGeom prst="rect">
              <a:avLst/>
            </a:prstGeom>
          </p:spPr>
        </p:pic>
      </p:grpSp>
    </p:spTree>
    <p:extLst>
      <p:ext uri="{BB962C8B-B14F-4D97-AF65-F5344CB8AC3E}">
        <p14:creationId xmlns:p14="http://schemas.microsoft.com/office/powerpoint/2010/main" val="50585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80707" y="540000"/>
            <a:ext cx="782587" cy="584775"/>
          </a:xfrm>
          <a:prstGeom prst="rect">
            <a:avLst/>
          </a:prstGeom>
          <a:noFill/>
        </p:spPr>
        <p:txBody>
          <a:bodyPr wrap="none" rtlCol="0">
            <a:spAutoFit/>
          </a:bodyPr>
          <a:lstStyle/>
          <a:p>
            <a:r>
              <a:rPr lang="en-US" altLang="zh-CN" sz="3200" dirty="0" smtClean="0"/>
              <a:t>List</a:t>
            </a:r>
            <a:endParaRPr lang="zh-CN" altLang="en-US" sz="3200" dirty="0"/>
          </a:p>
        </p:txBody>
      </p:sp>
      <p:sp>
        <p:nvSpPr>
          <p:cNvPr id="6" name="文本框 5"/>
          <p:cNvSpPr txBox="1"/>
          <p:nvPr/>
        </p:nvSpPr>
        <p:spPr>
          <a:xfrm>
            <a:off x="2954409" y="1348352"/>
            <a:ext cx="3235181" cy="5016758"/>
          </a:xfrm>
          <a:prstGeom prst="rect">
            <a:avLst/>
          </a:prstGeom>
          <a:noFill/>
        </p:spPr>
        <p:txBody>
          <a:bodyPr wrap="none" rtlCol="0">
            <a:spAutoFit/>
          </a:bodyPr>
          <a:lstStyle/>
          <a:p>
            <a:r>
              <a:rPr lang="en-US" altLang="zh-CN" sz="2000" dirty="0" smtClean="0"/>
              <a:t>Basic:</a:t>
            </a:r>
          </a:p>
          <a:p>
            <a:pPr lvl="0"/>
            <a:r>
              <a:rPr lang="en-US" altLang="zh-CN" sz="2000" dirty="0" smtClean="0"/>
              <a:t>	</a:t>
            </a:r>
            <a:r>
              <a:rPr lang="zh-CN" altLang="zh-CN" sz="2000" dirty="0" smtClean="0"/>
              <a:t>默认</a:t>
            </a:r>
            <a:r>
              <a:rPr lang="zh-CN" altLang="zh-CN" sz="2000" dirty="0"/>
              <a:t>部件基本功能</a:t>
            </a:r>
            <a:r>
              <a:rPr lang="en-US" altLang="zh-CN" sz="2000" dirty="0"/>
              <a:t> </a:t>
            </a:r>
            <a:endParaRPr lang="zh-CN" altLang="zh-CN" sz="2000" dirty="0"/>
          </a:p>
          <a:p>
            <a:pPr lvl="0"/>
            <a:endParaRPr lang="en-US" altLang="zh-CN" sz="2000" dirty="0" smtClean="0"/>
          </a:p>
          <a:p>
            <a:pPr lvl="0"/>
            <a:r>
              <a:rPr lang="en-US" altLang="zh-CN" sz="2000" dirty="0" smtClean="0"/>
              <a:t>	</a:t>
            </a:r>
            <a:r>
              <a:rPr lang="zh-CN" altLang="zh-CN" sz="2000" dirty="0" smtClean="0"/>
              <a:t>介绍</a:t>
            </a:r>
            <a:r>
              <a:rPr lang="zh-CN" altLang="zh-CN" sz="2000" dirty="0"/>
              <a:t>两个</a:t>
            </a:r>
            <a:r>
              <a:rPr lang="zh-CN" altLang="zh-CN" sz="2000" dirty="0" smtClean="0"/>
              <a:t>工具</a:t>
            </a:r>
            <a:endParaRPr lang="zh-CN" altLang="zh-CN" sz="2000" dirty="0"/>
          </a:p>
          <a:p>
            <a:pPr lvl="0"/>
            <a:endParaRPr lang="en-US" altLang="zh-CN" sz="2000" dirty="0" smtClean="0"/>
          </a:p>
          <a:p>
            <a:pPr lvl="0"/>
            <a:r>
              <a:rPr lang="en-US" altLang="zh-CN" sz="2000" dirty="0" smtClean="0"/>
              <a:t>	</a:t>
            </a:r>
            <a:r>
              <a:rPr lang="zh-CN" altLang="en-US" sz="2000" dirty="0" smtClean="0"/>
              <a:t>部件</a:t>
            </a:r>
            <a:r>
              <a:rPr lang="zh-CN" altLang="zh-CN" sz="2000" dirty="0" smtClean="0"/>
              <a:t>样式</a:t>
            </a:r>
            <a:endParaRPr lang="zh-CN" altLang="zh-CN" sz="2000" dirty="0"/>
          </a:p>
          <a:p>
            <a:pPr lvl="0"/>
            <a:endParaRPr lang="en-US" altLang="zh-CN" sz="2000" dirty="0" smtClean="0"/>
          </a:p>
          <a:p>
            <a:pPr lvl="0"/>
            <a:r>
              <a:rPr lang="en-US" altLang="zh-CN" sz="2000" dirty="0" smtClean="0"/>
              <a:t>	</a:t>
            </a:r>
            <a:r>
              <a:rPr lang="zh-CN" altLang="zh-CN" sz="2000" dirty="0" smtClean="0"/>
              <a:t>交互</a:t>
            </a:r>
            <a:endParaRPr lang="en-US" altLang="zh-CN" sz="2000" dirty="0"/>
          </a:p>
          <a:p>
            <a:pPr lvl="0"/>
            <a:endParaRPr lang="en-US" altLang="zh-CN" sz="2000" dirty="0" smtClean="0"/>
          </a:p>
          <a:p>
            <a:pPr lvl="0"/>
            <a:r>
              <a:rPr lang="en-US" altLang="zh-CN" sz="2000" dirty="0" smtClean="0"/>
              <a:t>	</a:t>
            </a:r>
            <a:r>
              <a:rPr lang="zh-CN" altLang="zh-CN" sz="2000" dirty="0" smtClean="0"/>
              <a:t>母版</a:t>
            </a:r>
            <a:r>
              <a:rPr lang="en-US" altLang="zh-CN" sz="2000" dirty="0" smtClean="0"/>
              <a:t> </a:t>
            </a:r>
          </a:p>
          <a:p>
            <a:pPr lvl="0"/>
            <a:endParaRPr lang="en-US" altLang="zh-CN" sz="2000" dirty="0" smtClean="0"/>
          </a:p>
          <a:p>
            <a:pPr lvl="0"/>
            <a:r>
              <a:rPr lang="en-US" altLang="zh-CN" sz="2000" dirty="0" smtClean="0"/>
              <a:t>Advance</a:t>
            </a:r>
            <a:r>
              <a:rPr lang="zh-CN" altLang="en-US" sz="2000" dirty="0" smtClean="0"/>
              <a:t>：</a:t>
            </a:r>
            <a:endParaRPr lang="en-US" altLang="zh-CN" sz="2000" dirty="0" smtClean="0"/>
          </a:p>
          <a:p>
            <a:pPr lvl="0"/>
            <a:r>
              <a:rPr lang="en-US" altLang="zh-CN" sz="2000" dirty="0" smtClean="0"/>
              <a:t>	</a:t>
            </a:r>
            <a:r>
              <a:rPr lang="zh-CN" altLang="zh-CN" sz="2000" dirty="0" smtClean="0"/>
              <a:t>动态</a:t>
            </a:r>
            <a:r>
              <a:rPr lang="zh-CN" altLang="zh-CN" sz="2000" dirty="0"/>
              <a:t>面板</a:t>
            </a:r>
          </a:p>
          <a:p>
            <a:pPr lvl="0"/>
            <a:endParaRPr lang="en-US" altLang="zh-CN" sz="2000" dirty="0" smtClean="0"/>
          </a:p>
          <a:p>
            <a:pPr lvl="0"/>
            <a:r>
              <a:rPr lang="en-US" altLang="zh-CN" sz="2000" dirty="0" smtClean="0"/>
              <a:t>	</a:t>
            </a:r>
            <a:r>
              <a:rPr lang="zh-CN" altLang="zh-CN" sz="2000" dirty="0" smtClean="0"/>
              <a:t>变量</a:t>
            </a:r>
            <a:endParaRPr lang="zh-CN" altLang="zh-CN" sz="2000" dirty="0"/>
          </a:p>
          <a:p>
            <a:endParaRPr lang="en-US" altLang="zh-CN" sz="2000" dirty="0" smtClean="0"/>
          </a:p>
        </p:txBody>
      </p:sp>
    </p:spTree>
    <p:extLst>
      <p:ext uri="{BB962C8B-B14F-4D97-AF65-F5344CB8AC3E}">
        <p14:creationId xmlns:p14="http://schemas.microsoft.com/office/powerpoint/2010/main" val="4164640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47887" y="540000"/>
            <a:ext cx="1637756" cy="584775"/>
          </a:xfrm>
          <a:prstGeom prst="rect">
            <a:avLst/>
          </a:prstGeom>
          <a:noFill/>
        </p:spPr>
        <p:txBody>
          <a:bodyPr wrap="none" rtlCol="0">
            <a:spAutoFit/>
          </a:bodyPr>
          <a:lstStyle/>
          <a:p>
            <a:r>
              <a:rPr lang="en-US" altLang="zh-CN" sz="3200" dirty="0" smtClean="0"/>
              <a:t>Exercise</a:t>
            </a:r>
            <a:endParaRPr lang="zh-CN" altLang="en-US" sz="3200" dirty="0"/>
          </a:p>
        </p:txBody>
      </p:sp>
      <p:sp>
        <p:nvSpPr>
          <p:cNvPr id="4" name="文本框 3"/>
          <p:cNvSpPr txBox="1"/>
          <p:nvPr/>
        </p:nvSpPr>
        <p:spPr>
          <a:xfrm>
            <a:off x="1416218" y="2047447"/>
            <a:ext cx="6701093" cy="2862322"/>
          </a:xfrm>
          <a:prstGeom prst="rect">
            <a:avLst/>
          </a:prstGeom>
          <a:noFill/>
        </p:spPr>
        <p:txBody>
          <a:bodyPr wrap="square" rtlCol="0">
            <a:spAutoFit/>
          </a:bodyPr>
          <a:lstStyle/>
          <a:p>
            <a:r>
              <a:rPr lang="zh-CN" altLang="en-US" sz="2000" dirty="0" smtClean="0"/>
              <a:t>个人作业：</a:t>
            </a:r>
            <a:endParaRPr lang="en-US" altLang="zh-CN" sz="2000" dirty="0" smtClean="0"/>
          </a:p>
          <a:p>
            <a:r>
              <a:rPr lang="en-US" altLang="zh-CN" sz="2000" dirty="0"/>
              <a:t> </a:t>
            </a:r>
            <a:r>
              <a:rPr lang="en-US" altLang="zh-CN" sz="2000" dirty="0" smtClean="0"/>
              <a:t>      </a:t>
            </a:r>
            <a:r>
              <a:rPr lang="zh-CN" altLang="en-US" sz="2000" dirty="0" smtClean="0"/>
              <a:t>做一个</a:t>
            </a:r>
            <a:r>
              <a:rPr lang="en-US" altLang="zh-CN" sz="2000" dirty="0" smtClean="0"/>
              <a:t>google</a:t>
            </a:r>
            <a:r>
              <a:rPr lang="zh-CN" altLang="en-US" sz="2000" dirty="0" smtClean="0"/>
              <a:t>首页的原型</a:t>
            </a:r>
            <a:endParaRPr lang="en-US" altLang="zh-CN" sz="2000" dirty="0" smtClean="0"/>
          </a:p>
          <a:p>
            <a:endParaRPr lang="en-US" altLang="zh-CN" sz="2000" dirty="0" smtClean="0"/>
          </a:p>
          <a:p>
            <a:r>
              <a:rPr lang="zh-CN" altLang="en-US" sz="2000" dirty="0" smtClean="0"/>
              <a:t>团队作业：</a:t>
            </a:r>
            <a:endParaRPr lang="en-US" altLang="zh-CN" sz="2000" dirty="0" smtClean="0"/>
          </a:p>
          <a:p>
            <a:r>
              <a:rPr lang="en-US" altLang="zh-CN" sz="2000" dirty="0"/>
              <a:t> </a:t>
            </a:r>
            <a:r>
              <a:rPr lang="en-US" altLang="zh-CN" sz="2000" dirty="0" smtClean="0"/>
              <a:t>      </a:t>
            </a:r>
            <a:r>
              <a:rPr lang="zh-CN" altLang="en-US" sz="2000" dirty="0" smtClean="0"/>
              <a:t>每个产品项目组制作对应产品的原型</a:t>
            </a:r>
            <a:endParaRPr lang="en-US" altLang="zh-CN" sz="2000" dirty="0" smtClean="0"/>
          </a:p>
          <a:p>
            <a:r>
              <a:rPr lang="en-US" altLang="zh-CN" sz="2000" dirty="0"/>
              <a:t> </a:t>
            </a:r>
            <a:r>
              <a:rPr lang="en-US" altLang="zh-CN" sz="2000" dirty="0" smtClean="0"/>
              <a:t>      </a:t>
            </a:r>
            <a:endParaRPr lang="en-US" altLang="zh-CN" sz="2000" dirty="0"/>
          </a:p>
          <a:p>
            <a:r>
              <a:rPr lang="zh-CN" altLang="en-US" sz="2000" dirty="0" smtClean="0"/>
              <a:t>中期检查：</a:t>
            </a:r>
            <a:r>
              <a:rPr lang="en-US" altLang="zh-CN" sz="2000" dirty="0" smtClean="0"/>
              <a:t>2014.12.15 24:00</a:t>
            </a:r>
          </a:p>
          <a:p>
            <a:r>
              <a:rPr lang="en-US" altLang="zh-CN" sz="2000" dirty="0" smtClean="0"/>
              <a:t>        DDL:</a:t>
            </a:r>
            <a:r>
              <a:rPr lang="zh-CN" altLang="en-US" sz="2000" dirty="0" smtClean="0"/>
              <a:t> </a:t>
            </a:r>
            <a:r>
              <a:rPr lang="en-US" altLang="zh-CN" sz="2000" dirty="0" smtClean="0"/>
              <a:t>2015.1.1 24:00</a:t>
            </a:r>
          </a:p>
          <a:p>
            <a:endParaRPr lang="en-US" altLang="zh-CN" sz="2000" dirty="0"/>
          </a:p>
        </p:txBody>
      </p:sp>
    </p:spTree>
    <p:extLst>
      <p:ext uri="{BB962C8B-B14F-4D97-AF65-F5344CB8AC3E}">
        <p14:creationId xmlns:p14="http://schemas.microsoft.com/office/powerpoint/2010/main" val="1526870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Light"/>
        <a:ea typeface="微软雅黑 Light"/>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TotalTime>
  <Words>722</Words>
  <Application>Microsoft Office PowerPoint</Application>
  <PresentationFormat>全屏显示(4:3)</PresentationFormat>
  <Paragraphs>75</Paragraphs>
  <Slides>7</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宋体</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叶永政</dc:creator>
  <cp:lastModifiedBy>叶永政</cp:lastModifiedBy>
  <cp:revision>17</cp:revision>
  <dcterms:created xsi:type="dcterms:W3CDTF">2014-11-25T11:37:05Z</dcterms:created>
  <dcterms:modified xsi:type="dcterms:W3CDTF">2014-11-27T12:46:52Z</dcterms:modified>
</cp:coreProperties>
</file>