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91" r:id="rId36"/>
    <p:sldId id="292" r:id="rId37"/>
    <p:sldId id="293" r:id="rId38"/>
    <p:sldId id="294" r:id="rId39"/>
    <p:sldId id="295" r:id="rId40"/>
    <p:sldId id="296" r:id="rId41"/>
    <p:sldId id="297" r:id="rId42"/>
    <p:sldId id="298" r:id="rId43"/>
    <p:sldId id="299" r:id="rId44"/>
    <p:sldId id="28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5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4D990B3-4BB9-4341-AFF6-520FBA813086}" type="datetimeFigureOut">
              <a:rPr lang="zh-CN" altLang="en-US" smtClean="0"/>
              <a:t>2013/12/8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25511E-26E3-4E85-B69C-55F98BE142F2}" type="slidenum">
              <a:rPr lang="zh-CN" altLang="en-US" smtClean="0"/>
              <a:t>‹#›</a:t>
            </a:fld>
            <a:endParaRPr lang="zh-CN" altLang="en-US"/>
          </a:p>
        </p:txBody>
      </p:sp>
    </p:spTree>
    <p:extLst>
      <p:ext uri="{BB962C8B-B14F-4D97-AF65-F5344CB8AC3E}">
        <p14:creationId xmlns:p14="http://schemas.microsoft.com/office/powerpoint/2010/main" val="1679687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4D990B3-4BB9-4341-AFF6-520FBA813086}" type="datetimeFigureOut">
              <a:rPr lang="zh-CN" altLang="en-US" smtClean="0"/>
              <a:t>2013/12/8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25511E-26E3-4E85-B69C-55F98BE142F2}" type="slidenum">
              <a:rPr lang="zh-CN" altLang="en-US" smtClean="0"/>
              <a:t>‹#›</a:t>
            </a:fld>
            <a:endParaRPr lang="zh-CN" altLang="en-US"/>
          </a:p>
        </p:txBody>
      </p:sp>
    </p:spTree>
    <p:extLst>
      <p:ext uri="{BB962C8B-B14F-4D97-AF65-F5344CB8AC3E}">
        <p14:creationId xmlns:p14="http://schemas.microsoft.com/office/powerpoint/2010/main" val="574929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4D990B3-4BB9-4341-AFF6-520FBA813086}" type="datetimeFigureOut">
              <a:rPr lang="zh-CN" altLang="en-US" smtClean="0"/>
              <a:t>2013/12/8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25511E-26E3-4E85-B69C-55F98BE142F2}" type="slidenum">
              <a:rPr lang="zh-CN" altLang="en-US" smtClean="0"/>
              <a:t>‹#›</a:t>
            </a:fld>
            <a:endParaRPr lang="zh-CN" altLang="en-US"/>
          </a:p>
        </p:txBody>
      </p:sp>
    </p:spTree>
    <p:extLst>
      <p:ext uri="{BB962C8B-B14F-4D97-AF65-F5344CB8AC3E}">
        <p14:creationId xmlns:p14="http://schemas.microsoft.com/office/powerpoint/2010/main" val="3147674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4D990B3-4BB9-4341-AFF6-520FBA813086}" type="datetimeFigureOut">
              <a:rPr lang="zh-CN" altLang="en-US" smtClean="0"/>
              <a:t>2013/12/8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25511E-26E3-4E85-B69C-55F98BE142F2}" type="slidenum">
              <a:rPr lang="zh-CN" altLang="en-US" smtClean="0"/>
              <a:t>‹#›</a:t>
            </a:fld>
            <a:endParaRPr lang="zh-CN" altLang="en-US"/>
          </a:p>
        </p:txBody>
      </p:sp>
    </p:spTree>
    <p:extLst>
      <p:ext uri="{BB962C8B-B14F-4D97-AF65-F5344CB8AC3E}">
        <p14:creationId xmlns:p14="http://schemas.microsoft.com/office/powerpoint/2010/main" val="749462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4D990B3-4BB9-4341-AFF6-520FBA813086}" type="datetimeFigureOut">
              <a:rPr lang="zh-CN" altLang="en-US" smtClean="0"/>
              <a:t>2013/12/8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25511E-26E3-4E85-B69C-55F98BE142F2}" type="slidenum">
              <a:rPr lang="zh-CN" altLang="en-US" smtClean="0"/>
              <a:t>‹#›</a:t>
            </a:fld>
            <a:endParaRPr lang="zh-CN" altLang="en-US"/>
          </a:p>
        </p:txBody>
      </p:sp>
    </p:spTree>
    <p:extLst>
      <p:ext uri="{BB962C8B-B14F-4D97-AF65-F5344CB8AC3E}">
        <p14:creationId xmlns:p14="http://schemas.microsoft.com/office/powerpoint/2010/main" val="1864451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4D990B3-4BB9-4341-AFF6-520FBA813086}" type="datetimeFigureOut">
              <a:rPr lang="zh-CN" altLang="en-US" smtClean="0"/>
              <a:t>2013/12/8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25511E-26E3-4E85-B69C-55F98BE142F2}" type="slidenum">
              <a:rPr lang="zh-CN" altLang="en-US" smtClean="0"/>
              <a:t>‹#›</a:t>
            </a:fld>
            <a:endParaRPr lang="zh-CN" altLang="en-US"/>
          </a:p>
        </p:txBody>
      </p:sp>
    </p:spTree>
    <p:extLst>
      <p:ext uri="{BB962C8B-B14F-4D97-AF65-F5344CB8AC3E}">
        <p14:creationId xmlns:p14="http://schemas.microsoft.com/office/powerpoint/2010/main" val="1138788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4D990B3-4BB9-4341-AFF6-520FBA813086}" type="datetimeFigureOut">
              <a:rPr lang="zh-CN" altLang="en-US" smtClean="0"/>
              <a:t>2013/12/8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725511E-26E3-4E85-B69C-55F98BE142F2}" type="slidenum">
              <a:rPr lang="zh-CN" altLang="en-US" smtClean="0"/>
              <a:t>‹#›</a:t>
            </a:fld>
            <a:endParaRPr lang="zh-CN" altLang="en-US"/>
          </a:p>
        </p:txBody>
      </p:sp>
    </p:spTree>
    <p:extLst>
      <p:ext uri="{BB962C8B-B14F-4D97-AF65-F5344CB8AC3E}">
        <p14:creationId xmlns:p14="http://schemas.microsoft.com/office/powerpoint/2010/main" val="406076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4D990B3-4BB9-4341-AFF6-520FBA813086}" type="datetimeFigureOut">
              <a:rPr lang="zh-CN" altLang="en-US" smtClean="0"/>
              <a:t>2013/12/8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725511E-26E3-4E85-B69C-55F98BE142F2}" type="slidenum">
              <a:rPr lang="zh-CN" altLang="en-US" smtClean="0"/>
              <a:t>‹#›</a:t>
            </a:fld>
            <a:endParaRPr lang="zh-CN" altLang="en-US"/>
          </a:p>
        </p:txBody>
      </p:sp>
    </p:spTree>
    <p:extLst>
      <p:ext uri="{BB962C8B-B14F-4D97-AF65-F5344CB8AC3E}">
        <p14:creationId xmlns:p14="http://schemas.microsoft.com/office/powerpoint/2010/main" val="204403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4D990B3-4BB9-4341-AFF6-520FBA813086}" type="datetimeFigureOut">
              <a:rPr lang="zh-CN" altLang="en-US" smtClean="0"/>
              <a:t>2013/12/8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725511E-26E3-4E85-B69C-55F98BE142F2}" type="slidenum">
              <a:rPr lang="zh-CN" altLang="en-US" smtClean="0"/>
              <a:t>‹#›</a:t>
            </a:fld>
            <a:endParaRPr lang="zh-CN" altLang="en-US"/>
          </a:p>
        </p:txBody>
      </p:sp>
    </p:spTree>
    <p:extLst>
      <p:ext uri="{BB962C8B-B14F-4D97-AF65-F5344CB8AC3E}">
        <p14:creationId xmlns:p14="http://schemas.microsoft.com/office/powerpoint/2010/main" val="3626918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4D990B3-4BB9-4341-AFF6-520FBA813086}" type="datetimeFigureOut">
              <a:rPr lang="zh-CN" altLang="en-US" smtClean="0"/>
              <a:t>2013/12/8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25511E-26E3-4E85-B69C-55F98BE142F2}" type="slidenum">
              <a:rPr lang="zh-CN" altLang="en-US" smtClean="0"/>
              <a:t>‹#›</a:t>
            </a:fld>
            <a:endParaRPr lang="zh-CN" altLang="en-US"/>
          </a:p>
        </p:txBody>
      </p:sp>
    </p:spTree>
    <p:extLst>
      <p:ext uri="{BB962C8B-B14F-4D97-AF65-F5344CB8AC3E}">
        <p14:creationId xmlns:p14="http://schemas.microsoft.com/office/powerpoint/2010/main" val="424605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4D990B3-4BB9-4341-AFF6-520FBA813086}" type="datetimeFigureOut">
              <a:rPr lang="zh-CN" altLang="en-US" smtClean="0"/>
              <a:t>2013/12/8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25511E-26E3-4E85-B69C-55F98BE142F2}" type="slidenum">
              <a:rPr lang="zh-CN" altLang="en-US" smtClean="0"/>
              <a:t>‹#›</a:t>
            </a:fld>
            <a:endParaRPr lang="zh-CN" altLang="en-US"/>
          </a:p>
        </p:txBody>
      </p:sp>
    </p:spTree>
    <p:extLst>
      <p:ext uri="{BB962C8B-B14F-4D97-AF65-F5344CB8AC3E}">
        <p14:creationId xmlns:p14="http://schemas.microsoft.com/office/powerpoint/2010/main" val="1013720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D990B3-4BB9-4341-AFF6-520FBA813086}" type="datetimeFigureOut">
              <a:rPr lang="zh-CN" altLang="en-US" smtClean="0"/>
              <a:t>2013/12/8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25511E-26E3-4E85-B69C-55F98BE142F2}" type="slidenum">
              <a:rPr lang="zh-CN" altLang="en-US" smtClean="0"/>
              <a:t>‹#›</a:t>
            </a:fld>
            <a:endParaRPr lang="zh-CN" altLang="en-US"/>
          </a:p>
        </p:txBody>
      </p:sp>
    </p:spTree>
    <p:extLst>
      <p:ext uri="{BB962C8B-B14F-4D97-AF65-F5344CB8AC3E}">
        <p14:creationId xmlns:p14="http://schemas.microsoft.com/office/powerpoint/2010/main" val="3448380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客户在购买的时候是否适合自己</a:t>
            </a:r>
            <a:endParaRPr lang="zh-CN" altLang="en-US" dirty="0"/>
          </a:p>
        </p:txBody>
      </p:sp>
      <p:sp>
        <p:nvSpPr>
          <p:cNvPr id="3" name="副标题 2"/>
          <p:cNvSpPr>
            <a:spLocks noGrp="1"/>
          </p:cNvSpPr>
          <p:nvPr>
            <p:ph type="subTitle" idx="1"/>
          </p:nvPr>
        </p:nvSpPr>
        <p:spPr/>
        <p:txBody>
          <a:bodyPr>
            <a:normAutofit lnSpcReduction="10000"/>
          </a:bodyPr>
          <a:lstStyle/>
          <a:p>
            <a:r>
              <a:rPr lang="zh-CN" altLang="en-US" dirty="0" smtClean="0"/>
              <a:t>匹配度</a:t>
            </a:r>
            <a:endParaRPr lang="en-US" altLang="zh-CN" dirty="0" smtClean="0"/>
          </a:p>
          <a:p>
            <a:endParaRPr lang="en-US" altLang="zh-CN" dirty="0"/>
          </a:p>
          <a:p>
            <a:endParaRPr lang="en-US" altLang="zh-CN" dirty="0" smtClean="0"/>
          </a:p>
          <a:p>
            <a:pPr algn="r"/>
            <a:r>
              <a:rPr lang="en-US" altLang="zh-CN" dirty="0" smtClean="0"/>
              <a:t>——From </a:t>
            </a:r>
            <a:r>
              <a:rPr lang="zh-CN" altLang="en-US" dirty="0" smtClean="0"/>
              <a:t>奶叔  </a:t>
            </a:r>
            <a:r>
              <a:rPr lang="en-US" altLang="zh-CN" dirty="0" smtClean="0"/>
              <a:t>12</a:t>
            </a:r>
            <a:r>
              <a:rPr lang="zh-CN" altLang="en-US" dirty="0" smtClean="0"/>
              <a:t>级产品总监</a:t>
            </a:r>
            <a:endParaRPr lang="zh-CN" altLang="en-US" dirty="0"/>
          </a:p>
        </p:txBody>
      </p:sp>
    </p:spTree>
    <p:extLst>
      <p:ext uri="{BB962C8B-B14F-4D97-AF65-F5344CB8AC3E}">
        <p14:creationId xmlns:p14="http://schemas.microsoft.com/office/powerpoint/2010/main" val="2970537232"/>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让小朋友做自己想做的</a:t>
            </a:r>
            <a:endParaRPr lang="zh-CN" altLang="en-US" dirty="0"/>
          </a:p>
        </p:txBody>
      </p:sp>
      <p:sp>
        <p:nvSpPr>
          <p:cNvPr id="3" name="副标题 2"/>
          <p:cNvSpPr>
            <a:spLocks noGrp="1"/>
          </p:cNvSpPr>
          <p:nvPr>
            <p:ph type="subTitle" idx="1"/>
          </p:nvPr>
        </p:nvSpPr>
        <p:spPr/>
        <p:txBody>
          <a:bodyPr/>
          <a:lstStyle/>
          <a:p>
            <a:r>
              <a:rPr lang="zh-CN" altLang="en-US" dirty="0" smtClean="0"/>
              <a:t>去聊天，然后就可以认识很多的新人，新朋友的姿态</a:t>
            </a:r>
            <a:endParaRPr lang="en-US" altLang="zh-CN" dirty="0" smtClean="0"/>
          </a:p>
          <a:p>
            <a:r>
              <a:rPr lang="zh-CN" altLang="en-US" dirty="0" smtClean="0"/>
              <a:t>（推广产品）</a:t>
            </a:r>
            <a:endParaRPr lang="en-US" altLang="zh-CN" dirty="0" smtClean="0"/>
          </a:p>
          <a:p>
            <a:r>
              <a:rPr lang="zh-CN" altLang="en-US" dirty="0" smtClean="0"/>
              <a:t>面试被人认出来的例子</a:t>
            </a:r>
            <a:endParaRPr lang="zh-CN" altLang="en-US" dirty="0"/>
          </a:p>
        </p:txBody>
      </p:sp>
    </p:spTree>
    <p:extLst>
      <p:ext uri="{BB962C8B-B14F-4D97-AF65-F5344CB8AC3E}">
        <p14:creationId xmlns:p14="http://schemas.microsoft.com/office/powerpoint/2010/main" val="2930890896"/>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我面试的例子，今天早上一个人认出了我</a:t>
            </a:r>
            <a:endParaRPr lang="zh-CN" altLang="en-US" dirty="0"/>
          </a:p>
        </p:txBody>
      </p:sp>
      <p:sp>
        <p:nvSpPr>
          <p:cNvPr id="3" name="副标题 2"/>
          <p:cNvSpPr>
            <a:spLocks noGrp="1"/>
          </p:cNvSpPr>
          <p:nvPr>
            <p:ph type="subTitle" idx="1"/>
          </p:nvPr>
        </p:nvSpPr>
        <p:spPr/>
        <p:txBody>
          <a:bodyPr/>
          <a:lstStyle/>
          <a:p>
            <a:r>
              <a:rPr lang="zh-CN" altLang="en-US" dirty="0" smtClean="0"/>
              <a:t>滚雪球</a:t>
            </a:r>
            <a:endParaRPr lang="en-US" altLang="zh-CN" dirty="0" smtClean="0"/>
          </a:p>
          <a:p>
            <a:r>
              <a:rPr lang="zh-CN" altLang="en-US" dirty="0" smtClean="0"/>
              <a:t>打</a:t>
            </a:r>
            <a:r>
              <a:rPr lang="en-US" altLang="zh-CN" dirty="0" smtClean="0"/>
              <a:t>LOL</a:t>
            </a:r>
          </a:p>
          <a:p>
            <a:r>
              <a:rPr lang="zh-CN" altLang="en-US" dirty="0" smtClean="0"/>
              <a:t>做职业规划</a:t>
            </a:r>
            <a:endParaRPr lang="zh-CN" altLang="en-US" dirty="0"/>
          </a:p>
        </p:txBody>
      </p:sp>
    </p:spTree>
    <p:extLst>
      <p:ext uri="{BB962C8B-B14F-4D97-AF65-F5344CB8AC3E}">
        <p14:creationId xmlns:p14="http://schemas.microsoft.com/office/powerpoint/2010/main" val="363733817"/>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dirty="0" smtClean="0"/>
              <a:t>职业规划的图形是什么样子的？</a:t>
            </a:r>
            <a:r>
              <a:rPr lang="en-US" altLang="zh-CN" dirty="0" smtClean="0"/>
              <a:t/>
            </a:r>
            <a:br>
              <a:rPr lang="en-US" altLang="zh-CN" dirty="0" smtClean="0"/>
            </a:br>
            <a:endParaRPr lang="zh-CN" altLang="en-US" dirty="0"/>
          </a:p>
        </p:txBody>
      </p:sp>
      <p:sp>
        <p:nvSpPr>
          <p:cNvPr id="3" name="副标题 2"/>
          <p:cNvSpPr>
            <a:spLocks noGrp="1"/>
          </p:cNvSpPr>
          <p:nvPr>
            <p:ph type="subTitle" idx="1"/>
          </p:nvPr>
        </p:nvSpPr>
        <p:spPr/>
        <p:txBody>
          <a:bodyPr/>
          <a:lstStyle/>
          <a:p>
            <a:r>
              <a:rPr lang="zh-CN" altLang="en-US" dirty="0" smtClean="0"/>
              <a:t>一级级不可以强硬的插入</a:t>
            </a:r>
            <a:endParaRPr lang="en-US" altLang="zh-CN" dirty="0" smtClean="0"/>
          </a:p>
          <a:p>
            <a:r>
              <a:rPr lang="zh-CN" altLang="en-US" dirty="0" smtClean="0"/>
              <a:t>（有没有在大二的时候想好怎么做）</a:t>
            </a:r>
            <a:endParaRPr lang="zh-CN" altLang="en-US" dirty="0"/>
          </a:p>
        </p:txBody>
      </p:sp>
    </p:spTree>
    <p:extLst>
      <p:ext uri="{BB962C8B-B14F-4D97-AF65-F5344CB8AC3E}">
        <p14:creationId xmlns:p14="http://schemas.microsoft.com/office/powerpoint/2010/main" val="3340278297"/>
      </p:ext>
    </p:extLst>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有没有在大二的时候想好怎么做</a:t>
            </a:r>
            <a:endParaRPr lang="zh-CN" altLang="en-US" dirty="0"/>
          </a:p>
        </p:txBody>
      </p:sp>
      <p:sp>
        <p:nvSpPr>
          <p:cNvPr id="3" name="副标题 2"/>
          <p:cNvSpPr>
            <a:spLocks noGrp="1"/>
          </p:cNvSpPr>
          <p:nvPr>
            <p:ph type="subTitle" idx="1"/>
          </p:nvPr>
        </p:nvSpPr>
        <p:spPr/>
        <p:txBody>
          <a:bodyPr/>
          <a:lstStyle/>
          <a:p>
            <a:r>
              <a:rPr lang="zh-CN" altLang="en-US" dirty="0" smtClean="0"/>
              <a:t>举例子，相互卡位的游戏，两种资源</a:t>
            </a:r>
            <a:endParaRPr lang="zh-CN" altLang="en-US" dirty="0"/>
          </a:p>
        </p:txBody>
      </p:sp>
    </p:spTree>
    <p:extLst>
      <p:ext uri="{BB962C8B-B14F-4D97-AF65-F5344CB8AC3E}">
        <p14:creationId xmlns:p14="http://schemas.microsoft.com/office/powerpoint/2010/main" val="1497238670"/>
      </p:ext>
    </p:extLst>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dirty="0"/>
              <a:t>举例子，相互卡位的游戏，两种资源</a:t>
            </a:r>
            <a:br>
              <a:rPr lang="zh-CN" altLang="en-US" dirty="0"/>
            </a:br>
            <a:endParaRPr lang="zh-CN" altLang="en-US" dirty="0"/>
          </a:p>
        </p:txBody>
      </p:sp>
      <p:sp>
        <p:nvSpPr>
          <p:cNvPr id="3" name="副标题 2"/>
          <p:cNvSpPr>
            <a:spLocks noGrp="1"/>
          </p:cNvSpPr>
          <p:nvPr>
            <p:ph type="subTitle" idx="1"/>
          </p:nvPr>
        </p:nvSpPr>
        <p:spPr/>
        <p:txBody>
          <a:bodyPr/>
          <a:lstStyle/>
          <a:p>
            <a:r>
              <a:rPr lang="zh-CN" altLang="en-US" dirty="0" smtClean="0"/>
              <a:t>其实人生中相互制约的食物链多的是</a:t>
            </a:r>
            <a:endParaRPr lang="zh-CN" altLang="en-US" dirty="0"/>
          </a:p>
        </p:txBody>
      </p:sp>
    </p:spTree>
    <p:extLst>
      <p:ext uri="{BB962C8B-B14F-4D97-AF65-F5344CB8AC3E}">
        <p14:creationId xmlns:p14="http://schemas.microsoft.com/office/powerpoint/2010/main" val="3191405052"/>
      </p:ext>
    </p:extLst>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dirty="0"/>
              <a:t>其实人生中相互制约的食物链多的是</a:t>
            </a:r>
            <a:br>
              <a:rPr lang="zh-CN" altLang="en-US" dirty="0"/>
            </a:br>
            <a:endParaRPr lang="zh-CN" altLang="en-US" dirty="0"/>
          </a:p>
        </p:txBody>
      </p:sp>
      <p:sp>
        <p:nvSpPr>
          <p:cNvPr id="3" name="副标题 2"/>
          <p:cNvSpPr>
            <a:spLocks noGrp="1"/>
          </p:cNvSpPr>
          <p:nvPr>
            <p:ph type="subTitle" idx="1"/>
          </p:nvPr>
        </p:nvSpPr>
        <p:spPr/>
        <p:txBody>
          <a:bodyPr/>
          <a:lstStyle/>
          <a:p>
            <a:r>
              <a:rPr lang="zh-CN" altLang="en-US" dirty="0" smtClean="0"/>
              <a:t>和妻子就是一种产品的交换</a:t>
            </a:r>
            <a:endParaRPr lang="zh-CN" altLang="en-US" dirty="0"/>
          </a:p>
        </p:txBody>
      </p:sp>
    </p:spTree>
    <p:extLst>
      <p:ext uri="{BB962C8B-B14F-4D97-AF65-F5344CB8AC3E}">
        <p14:creationId xmlns:p14="http://schemas.microsoft.com/office/powerpoint/2010/main" val="200699714"/>
      </p:ext>
    </p:extLst>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从产品的交换</a:t>
            </a:r>
            <a:endParaRPr lang="zh-CN" altLang="en-US" dirty="0"/>
          </a:p>
        </p:txBody>
      </p:sp>
      <p:sp>
        <p:nvSpPr>
          <p:cNvPr id="3" name="副标题 2"/>
          <p:cNvSpPr>
            <a:spLocks noGrp="1"/>
          </p:cNvSpPr>
          <p:nvPr>
            <p:ph type="subTitle" idx="1"/>
          </p:nvPr>
        </p:nvSpPr>
        <p:spPr/>
        <p:txBody>
          <a:bodyPr/>
          <a:lstStyle/>
          <a:p>
            <a:r>
              <a:rPr lang="zh-CN" altLang="en-US" dirty="0" smtClean="0"/>
              <a:t>到价值的交换</a:t>
            </a:r>
            <a:endParaRPr lang="en-US" altLang="zh-CN" dirty="0" smtClean="0"/>
          </a:p>
          <a:p>
            <a:r>
              <a:rPr lang="zh-CN" altLang="en-US" dirty="0" smtClean="0"/>
              <a:t>（扯一些比较抽象的理论）</a:t>
            </a:r>
            <a:endParaRPr lang="zh-CN" altLang="en-US" dirty="0"/>
          </a:p>
        </p:txBody>
      </p:sp>
    </p:spTree>
    <p:extLst>
      <p:ext uri="{BB962C8B-B14F-4D97-AF65-F5344CB8AC3E}">
        <p14:creationId xmlns:p14="http://schemas.microsoft.com/office/powerpoint/2010/main" val="2856112270"/>
      </p:ext>
    </p:extLst>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所以人的产品因素很重要</a:t>
            </a:r>
            <a:endParaRPr lang="zh-CN" altLang="en-US" dirty="0"/>
          </a:p>
        </p:txBody>
      </p:sp>
      <p:sp>
        <p:nvSpPr>
          <p:cNvPr id="3" name="副标题 2"/>
          <p:cNvSpPr>
            <a:spLocks noGrp="1"/>
          </p:cNvSpPr>
          <p:nvPr>
            <p:ph type="subTitle" idx="1"/>
          </p:nvPr>
        </p:nvSpPr>
        <p:spPr/>
        <p:txBody>
          <a:bodyPr/>
          <a:lstStyle/>
          <a:p>
            <a:r>
              <a:rPr lang="zh-CN" altLang="en-US" dirty="0" smtClean="0"/>
              <a:t>这之中最重要的就要是说首因效应</a:t>
            </a:r>
            <a:endParaRPr lang="zh-CN" altLang="en-US" dirty="0"/>
          </a:p>
        </p:txBody>
      </p:sp>
    </p:spTree>
    <p:extLst>
      <p:ext uri="{BB962C8B-B14F-4D97-AF65-F5344CB8AC3E}">
        <p14:creationId xmlns:p14="http://schemas.microsoft.com/office/powerpoint/2010/main" val="3079327774"/>
      </p:ext>
    </p:extLst>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首因效应</a:t>
            </a:r>
            <a:endParaRPr lang="zh-CN" altLang="en-US" dirty="0"/>
          </a:p>
        </p:txBody>
      </p:sp>
      <p:sp>
        <p:nvSpPr>
          <p:cNvPr id="3" name="副标题 2"/>
          <p:cNvSpPr>
            <a:spLocks noGrp="1"/>
          </p:cNvSpPr>
          <p:nvPr>
            <p:ph type="subTitle" idx="1"/>
          </p:nvPr>
        </p:nvSpPr>
        <p:spPr/>
        <p:txBody>
          <a:bodyPr/>
          <a:lstStyle/>
          <a:p>
            <a:r>
              <a:rPr lang="zh-CN" altLang="en-US" dirty="0" smtClean="0"/>
              <a:t>第一眼的两种情况</a:t>
            </a:r>
            <a:endParaRPr lang="zh-CN" altLang="en-US" dirty="0"/>
          </a:p>
        </p:txBody>
      </p:sp>
    </p:spTree>
    <p:extLst>
      <p:ext uri="{BB962C8B-B14F-4D97-AF65-F5344CB8AC3E}">
        <p14:creationId xmlns:p14="http://schemas.microsoft.com/office/powerpoint/2010/main" val="4188531480"/>
      </p:ext>
    </p:extLst>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表现的好的首因的几个例子</a:t>
            </a:r>
            <a:endParaRPr lang="zh-CN" altLang="en-US" dirty="0"/>
          </a:p>
        </p:txBody>
      </p:sp>
      <p:sp>
        <p:nvSpPr>
          <p:cNvPr id="3" name="副标题 2"/>
          <p:cNvSpPr>
            <a:spLocks noGrp="1"/>
          </p:cNvSpPr>
          <p:nvPr>
            <p:ph type="subTitle" idx="1"/>
          </p:nvPr>
        </p:nvSpPr>
        <p:spPr/>
        <p:txBody>
          <a:bodyPr>
            <a:normAutofit lnSpcReduction="10000"/>
          </a:bodyPr>
          <a:lstStyle/>
          <a:p>
            <a:r>
              <a:rPr lang="zh-CN" altLang="en-US" dirty="0" smtClean="0"/>
              <a:t>卖饮料的女人</a:t>
            </a:r>
            <a:endParaRPr lang="en-US" altLang="zh-CN" dirty="0" smtClean="0"/>
          </a:p>
          <a:p>
            <a:r>
              <a:rPr lang="zh-CN" altLang="en-US" dirty="0" smtClean="0"/>
              <a:t>和奶酥一起合作的时候</a:t>
            </a:r>
            <a:endParaRPr lang="en-US" altLang="zh-CN" dirty="0" smtClean="0"/>
          </a:p>
          <a:p>
            <a:r>
              <a:rPr lang="zh-CN" altLang="en-US" dirty="0"/>
              <a:t>小</a:t>
            </a:r>
            <a:r>
              <a:rPr lang="zh-CN" altLang="en-US" dirty="0" smtClean="0"/>
              <a:t>时代里面，那个女的</a:t>
            </a:r>
            <a:r>
              <a:rPr lang="zh-CN" altLang="en-US" dirty="0" smtClean="0"/>
              <a:t>和根号</a:t>
            </a:r>
            <a:r>
              <a:rPr lang="en-US" altLang="zh-CN" dirty="0" smtClean="0"/>
              <a:t>2</a:t>
            </a:r>
            <a:r>
              <a:rPr lang="zh-CN" altLang="en-US" dirty="0" smtClean="0"/>
              <a:t>（记忆力不行）</a:t>
            </a:r>
            <a:endParaRPr lang="en-US" altLang="zh-CN" dirty="0" smtClean="0"/>
          </a:p>
          <a:p>
            <a:r>
              <a:rPr lang="zh-CN" altLang="en-US" dirty="0" smtClean="0"/>
              <a:t>比如和女朋友谈恋爱请求原谅（最好下雨）</a:t>
            </a:r>
            <a:endParaRPr lang="en-US" altLang="zh-CN" dirty="0" smtClean="0"/>
          </a:p>
        </p:txBody>
      </p:sp>
    </p:spTree>
    <p:extLst>
      <p:ext uri="{BB962C8B-B14F-4D97-AF65-F5344CB8AC3E}">
        <p14:creationId xmlns:p14="http://schemas.microsoft.com/office/powerpoint/2010/main" val="1727102259"/>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匹配度</a:t>
            </a:r>
            <a:endParaRPr lang="zh-CN" altLang="en-US" dirty="0"/>
          </a:p>
        </p:txBody>
      </p:sp>
      <p:sp>
        <p:nvSpPr>
          <p:cNvPr id="3" name="副标题 2"/>
          <p:cNvSpPr>
            <a:spLocks noGrp="1"/>
          </p:cNvSpPr>
          <p:nvPr>
            <p:ph type="subTitle" idx="1"/>
          </p:nvPr>
        </p:nvSpPr>
        <p:spPr/>
        <p:txBody>
          <a:bodyPr/>
          <a:lstStyle/>
          <a:p>
            <a:r>
              <a:rPr lang="zh-CN" altLang="en-US" dirty="0" smtClean="0"/>
              <a:t>销售人员，诚意，热情，勤奋努力</a:t>
            </a:r>
            <a:endParaRPr lang="zh-CN" altLang="en-US" dirty="0"/>
          </a:p>
        </p:txBody>
      </p:sp>
    </p:spTree>
    <p:extLst>
      <p:ext uri="{BB962C8B-B14F-4D97-AF65-F5344CB8AC3E}">
        <p14:creationId xmlns:p14="http://schemas.microsoft.com/office/powerpoint/2010/main" val="1179917089"/>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下雨</a:t>
            </a:r>
            <a:endParaRPr lang="zh-CN" altLang="en-US" dirty="0"/>
          </a:p>
        </p:txBody>
      </p:sp>
      <p:sp>
        <p:nvSpPr>
          <p:cNvPr id="3" name="副标题 2"/>
          <p:cNvSpPr>
            <a:spLocks noGrp="1"/>
          </p:cNvSpPr>
          <p:nvPr>
            <p:ph type="subTitle" idx="1"/>
          </p:nvPr>
        </p:nvSpPr>
        <p:spPr/>
        <p:txBody>
          <a:bodyPr/>
          <a:lstStyle/>
          <a:p>
            <a:r>
              <a:rPr lang="zh-CN" altLang="en-US" dirty="0" smtClean="0"/>
              <a:t>国外的说法：</a:t>
            </a:r>
            <a:r>
              <a:rPr lang="zh-CN" altLang="en-US" dirty="0" smtClean="0"/>
              <a:t>感谢上天对我的给予</a:t>
            </a:r>
            <a:endParaRPr lang="en-US" altLang="zh-CN" dirty="0" smtClean="0"/>
          </a:p>
          <a:p>
            <a:r>
              <a:rPr lang="zh-CN" altLang="en-US" dirty="0" smtClean="0"/>
              <a:t>（一个老外）</a:t>
            </a:r>
            <a:endParaRPr lang="zh-CN" altLang="en-US" dirty="0"/>
          </a:p>
        </p:txBody>
      </p:sp>
    </p:spTree>
    <p:extLst>
      <p:ext uri="{BB962C8B-B14F-4D97-AF65-F5344CB8AC3E}">
        <p14:creationId xmlns:p14="http://schemas.microsoft.com/office/powerpoint/2010/main" val="4079422043"/>
      </p:ext>
    </p:extLst>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老外</a:t>
            </a:r>
            <a:endParaRPr lang="zh-CN" altLang="en-US" dirty="0"/>
          </a:p>
        </p:txBody>
      </p:sp>
      <p:sp>
        <p:nvSpPr>
          <p:cNvPr id="3" name="副标题 2"/>
          <p:cNvSpPr>
            <a:spLocks noGrp="1"/>
          </p:cNvSpPr>
          <p:nvPr>
            <p:ph type="subTitle" idx="1"/>
          </p:nvPr>
        </p:nvSpPr>
        <p:spPr/>
        <p:txBody>
          <a:bodyPr/>
          <a:lstStyle/>
          <a:p>
            <a:r>
              <a:rPr lang="en-US" altLang="zh-CN" dirty="0" smtClean="0"/>
              <a:t>45s</a:t>
            </a:r>
            <a:r>
              <a:rPr lang="zh-CN" altLang="en-US" dirty="0" smtClean="0"/>
              <a:t>的第一印象</a:t>
            </a:r>
            <a:endParaRPr lang="en-US" altLang="zh-CN" dirty="0" smtClean="0"/>
          </a:p>
          <a:p>
            <a:r>
              <a:rPr lang="zh-CN" altLang="en-US" dirty="0" smtClean="0"/>
              <a:t>成为主导地位</a:t>
            </a:r>
            <a:endParaRPr lang="zh-CN" altLang="en-US" dirty="0"/>
          </a:p>
        </p:txBody>
      </p:sp>
    </p:spTree>
    <p:extLst>
      <p:ext uri="{BB962C8B-B14F-4D97-AF65-F5344CB8AC3E}">
        <p14:creationId xmlns:p14="http://schemas.microsoft.com/office/powerpoint/2010/main" val="1092910893"/>
      </p:ext>
    </p:extLst>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主导地位，初次要</a:t>
            </a:r>
            <a:r>
              <a:rPr lang="zh-CN" altLang="en-US" dirty="0"/>
              <a:t>做的</a:t>
            </a:r>
            <a:endParaRPr lang="zh-CN" altLang="en-US" dirty="0"/>
          </a:p>
        </p:txBody>
      </p:sp>
      <p:sp>
        <p:nvSpPr>
          <p:cNvPr id="3" name="副标题 2"/>
          <p:cNvSpPr>
            <a:spLocks noGrp="1"/>
          </p:cNvSpPr>
          <p:nvPr>
            <p:ph type="subTitle" idx="1"/>
          </p:nvPr>
        </p:nvSpPr>
        <p:spPr/>
        <p:txBody>
          <a:bodyPr>
            <a:normAutofit lnSpcReduction="10000"/>
          </a:bodyPr>
          <a:lstStyle/>
          <a:p>
            <a:r>
              <a:rPr lang="zh-CN" altLang="en-US" dirty="0" smtClean="0"/>
              <a:t>服饰（卖衣服）</a:t>
            </a:r>
            <a:endParaRPr lang="en-US" altLang="zh-CN" dirty="0" smtClean="0"/>
          </a:p>
          <a:p>
            <a:r>
              <a:rPr lang="zh-CN" altLang="en-US" dirty="0" smtClean="0"/>
              <a:t>做产品要有手机站</a:t>
            </a:r>
            <a:endParaRPr lang="en-US" altLang="zh-CN" dirty="0" smtClean="0"/>
          </a:p>
          <a:p>
            <a:r>
              <a:rPr lang="zh-CN" altLang="en-US" dirty="0"/>
              <a:t>一</a:t>
            </a:r>
            <a:r>
              <a:rPr lang="zh-CN" altLang="en-US" dirty="0" smtClean="0"/>
              <a:t>个小朋友说去买一只</a:t>
            </a:r>
            <a:r>
              <a:rPr lang="en-US" altLang="zh-CN" dirty="0" err="1" smtClean="0"/>
              <a:t>iphone</a:t>
            </a:r>
            <a:endParaRPr lang="en-US" altLang="zh-CN" dirty="0" smtClean="0"/>
          </a:p>
          <a:p>
            <a:r>
              <a:rPr lang="zh-CN" altLang="en-US" dirty="0" smtClean="0"/>
              <a:t>谈吐（对他们一直讲话的训练）</a:t>
            </a:r>
            <a:endParaRPr lang="zh-CN" altLang="en-US" dirty="0"/>
          </a:p>
        </p:txBody>
      </p:sp>
    </p:spTree>
    <p:extLst>
      <p:ext uri="{BB962C8B-B14F-4D97-AF65-F5344CB8AC3E}">
        <p14:creationId xmlns:p14="http://schemas.microsoft.com/office/powerpoint/2010/main" val="2678335807"/>
      </p:ext>
    </p:extLst>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谈吐，礼节（真诚，热情自信，谦虚）</a:t>
            </a:r>
            <a:endParaRPr lang="zh-CN" altLang="en-US" dirty="0"/>
          </a:p>
        </p:txBody>
      </p:sp>
      <p:sp>
        <p:nvSpPr>
          <p:cNvPr id="3" name="副标题 2"/>
          <p:cNvSpPr>
            <a:spLocks noGrp="1"/>
          </p:cNvSpPr>
          <p:nvPr>
            <p:ph type="subTitle" idx="1"/>
          </p:nvPr>
        </p:nvSpPr>
        <p:spPr/>
        <p:txBody>
          <a:bodyPr/>
          <a:lstStyle/>
          <a:p>
            <a:r>
              <a:rPr lang="zh-CN" altLang="en-US" dirty="0" smtClean="0"/>
              <a:t>老董打电话的热情（分析）</a:t>
            </a:r>
            <a:endParaRPr lang="zh-CN" altLang="en-US" dirty="0"/>
          </a:p>
        </p:txBody>
      </p:sp>
    </p:spTree>
    <p:extLst>
      <p:ext uri="{BB962C8B-B14F-4D97-AF65-F5344CB8AC3E}">
        <p14:creationId xmlns:p14="http://schemas.microsoft.com/office/powerpoint/2010/main" val="455182344"/>
      </p:ext>
    </p:extLst>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老董打电话</a:t>
            </a:r>
            <a:endParaRPr lang="zh-CN" altLang="en-US" dirty="0"/>
          </a:p>
        </p:txBody>
      </p:sp>
      <p:sp>
        <p:nvSpPr>
          <p:cNvPr id="3" name="副标题 2"/>
          <p:cNvSpPr>
            <a:spLocks noGrp="1"/>
          </p:cNvSpPr>
          <p:nvPr>
            <p:ph type="subTitle" idx="1"/>
          </p:nvPr>
        </p:nvSpPr>
        <p:spPr/>
        <p:txBody>
          <a:bodyPr/>
          <a:lstStyle/>
          <a:p>
            <a:r>
              <a:rPr lang="zh-CN" altLang="en-US" dirty="0" smtClean="0"/>
              <a:t>打电话的科学</a:t>
            </a:r>
            <a:endParaRPr lang="en-US" altLang="zh-CN" dirty="0"/>
          </a:p>
          <a:p>
            <a:r>
              <a:rPr lang="zh-CN" altLang="en-US" dirty="0" smtClean="0"/>
              <a:t>站着，睡醒不打工作电话</a:t>
            </a:r>
            <a:endParaRPr lang="en-US" altLang="zh-CN" dirty="0" smtClean="0"/>
          </a:p>
          <a:p>
            <a:r>
              <a:rPr lang="zh-CN" altLang="en-US" dirty="0" smtClean="0"/>
              <a:t>能不用短信就不用短信</a:t>
            </a:r>
            <a:endParaRPr lang="en-US" altLang="zh-CN" dirty="0" smtClean="0"/>
          </a:p>
        </p:txBody>
      </p:sp>
    </p:spTree>
    <p:extLst>
      <p:ext uri="{BB962C8B-B14F-4D97-AF65-F5344CB8AC3E}">
        <p14:creationId xmlns:p14="http://schemas.microsoft.com/office/powerpoint/2010/main" val="188996611"/>
      </p:ext>
    </p:extLst>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进入正题</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445004920"/>
      </p:ext>
    </p:extLst>
  </p:cSld>
  <p:clrMapOvr>
    <a:masterClrMapping/>
  </p:clrMapOvr>
  <p:transition spd="slow">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b="1" dirty="0"/>
              <a:t>一只熊从</a:t>
            </a:r>
            <a:r>
              <a:rPr lang="en-US" altLang="zh-CN" b="1" dirty="0"/>
              <a:t>20</a:t>
            </a:r>
            <a:r>
              <a:rPr lang="zh-CN" altLang="en-US" b="1" dirty="0"/>
              <a:t>米的高空落下，只用了</a:t>
            </a:r>
            <a:r>
              <a:rPr lang="en-US" altLang="zh-CN" b="1" dirty="0"/>
              <a:t>2</a:t>
            </a:r>
            <a:r>
              <a:rPr lang="zh-CN" altLang="en-US" b="1" dirty="0"/>
              <a:t>秒钟，问这只熊是什么颜色？</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296279292"/>
      </p:ext>
    </p:extLst>
  </p:cSld>
  <p:clrMapOvr>
    <a:masterClrMapping/>
  </p:clrMapOvr>
  <p:transition spd="slow">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找到自己的目标，然后一步一步去实现（两点）</a:t>
            </a:r>
            <a:endParaRPr lang="zh-CN" altLang="en-US" dirty="0"/>
          </a:p>
        </p:txBody>
      </p:sp>
      <p:sp>
        <p:nvSpPr>
          <p:cNvPr id="3" name="副标题 2"/>
          <p:cNvSpPr>
            <a:spLocks noGrp="1"/>
          </p:cNvSpPr>
          <p:nvPr>
            <p:ph type="subTitle" idx="1"/>
          </p:nvPr>
        </p:nvSpPr>
        <p:spPr/>
        <p:txBody>
          <a:bodyPr>
            <a:normAutofit fontScale="92500" lnSpcReduction="20000"/>
          </a:bodyPr>
          <a:lstStyle/>
          <a:p>
            <a:r>
              <a:rPr lang="zh-CN" altLang="en-US" dirty="0" smtClean="0"/>
              <a:t>就像经营产品一样，明确需求，进而知道如何去满足</a:t>
            </a:r>
            <a:endParaRPr lang="en-US" altLang="zh-CN" dirty="0" smtClean="0"/>
          </a:p>
          <a:p>
            <a:endParaRPr lang="en-US" altLang="zh-CN" dirty="0"/>
          </a:p>
          <a:p>
            <a:r>
              <a:rPr lang="zh-CN" altLang="en-US" dirty="0" smtClean="0"/>
              <a:t>（马云的例子，自己什么都不懂）（面试的时候需要另外一种模式愿不愿意去改）</a:t>
            </a:r>
            <a:endParaRPr lang="en-US" altLang="zh-CN" dirty="0"/>
          </a:p>
          <a:p>
            <a:r>
              <a:rPr lang="zh-CN" altLang="en-US" dirty="0" smtClean="0"/>
              <a:t>（台湾的宾馆的例子）</a:t>
            </a:r>
            <a:endParaRPr lang="en-US" altLang="zh-CN" dirty="0" smtClean="0"/>
          </a:p>
        </p:txBody>
      </p:sp>
    </p:spTree>
    <p:extLst>
      <p:ext uri="{BB962C8B-B14F-4D97-AF65-F5344CB8AC3E}">
        <p14:creationId xmlns:p14="http://schemas.microsoft.com/office/powerpoint/2010/main" val="3777487931"/>
      </p:ext>
    </p:extLst>
  </p:cSld>
  <p:clrMapOvr>
    <a:masterClrMapping/>
  </p:clrMapOvr>
  <p:transition spd="slow">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知道自己的真实需求和需求的核心</a:t>
            </a:r>
            <a:endParaRPr lang="zh-CN" altLang="en-US" dirty="0"/>
          </a:p>
        </p:txBody>
      </p:sp>
      <p:sp>
        <p:nvSpPr>
          <p:cNvPr id="3" name="副标题 2"/>
          <p:cNvSpPr>
            <a:spLocks noGrp="1"/>
          </p:cNvSpPr>
          <p:nvPr>
            <p:ph type="subTitle" idx="1"/>
          </p:nvPr>
        </p:nvSpPr>
        <p:spPr/>
        <p:txBody>
          <a:bodyPr/>
          <a:lstStyle/>
          <a:p>
            <a:r>
              <a:rPr lang="zh-CN" altLang="en-US" dirty="0" smtClean="0"/>
              <a:t>从职业降为生活样态</a:t>
            </a:r>
            <a:endParaRPr lang="en-US" altLang="zh-CN" dirty="0" smtClean="0"/>
          </a:p>
          <a:p>
            <a:endParaRPr lang="en-US" altLang="zh-CN" dirty="0"/>
          </a:p>
          <a:p>
            <a:r>
              <a:rPr lang="zh-CN" altLang="en-US" dirty="0" smtClean="0"/>
              <a:t>（功利成分与非功利成分的探讨）</a:t>
            </a:r>
            <a:endParaRPr lang="zh-CN" altLang="en-US" dirty="0"/>
          </a:p>
        </p:txBody>
      </p:sp>
    </p:spTree>
    <p:extLst>
      <p:ext uri="{BB962C8B-B14F-4D97-AF65-F5344CB8AC3E}">
        <p14:creationId xmlns:p14="http://schemas.microsoft.com/office/powerpoint/2010/main" val="426459587"/>
      </p:ext>
    </p:extLst>
  </p:cSld>
  <p:clrMapOvr>
    <a:masterClrMapping/>
  </p:clrMapOvr>
  <p:transition spd="slow">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214438"/>
            <a:ext cx="9144000" cy="2387600"/>
          </a:xfrm>
        </p:spPr>
        <p:txBody>
          <a:bodyPr/>
          <a:lstStyle/>
          <a:p>
            <a:r>
              <a:rPr lang="zh-CN" altLang="en-US" dirty="0" smtClean="0"/>
              <a:t>知道如何满足这种需求</a:t>
            </a:r>
            <a:endParaRPr lang="zh-CN" altLang="en-US" dirty="0"/>
          </a:p>
        </p:txBody>
      </p:sp>
      <p:sp>
        <p:nvSpPr>
          <p:cNvPr id="3" name="副标题 2"/>
          <p:cNvSpPr>
            <a:spLocks noGrp="1"/>
          </p:cNvSpPr>
          <p:nvPr>
            <p:ph type="subTitle" idx="1"/>
          </p:nvPr>
        </p:nvSpPr>
        <p:spPr/>
        <p:txBody>
          <a:bodyPr/>
          <a:lstStyle/>
          <a:p>
            <a:r>
              <a:rPr lang="zh-CN" altLang="en-US" dirty="0" smtClean="0"/>
              <a:t>长时间的小步快跑式的迭代</a:t>
            </a:r>
            <a:endParaRPr lang="en-US" altLang="zh-CN" dirty="0" smtClean="0"/>
          </a:p>
          <a:p>
            <a:r>
              <a:rPr lang="zh-CN" altLang="en-US" dirty="0" smtClean="0"/>
              <a:t>适合的工作圈，生活圈</a:t>
            </a:r>
            <a:endParaRPr lang="en-US" altLang="zh-CN" dirty="0" smtClean="0"/>
          </a:p>
          <a:p>
            <a:r>
              <a:rPr lang="zh-CN" altLang="en-US" dirty="0" smtClean="0"/>
              <a:t>（通过和朋友不停的迭代，和知识不停的敏捷开发）</a:t>
            </a:r>
            <a:endParaRPr lang="zh-CN" altLang="en-US" dirty="0"/>
          </a:p>
        </p:txBody>
      </p:sp>
    </p:spTree>
    <p:extLst>
      <p:ext uri="{BB962C8B-B14F-4D97-AF65-F5344CB8AC3E}">
        <p14:creationId xmlns:p14="http://schemas.microsoft.com/office/powerpoint/2010/main" val="3359003826"/>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品牌质量</a:t>
            </a:r>
            <a:r>
              <a:rPr lang="en-US" altLang="zh-CN" dirty="0" smtClean="0"/>
              <a:t>no</a:t>
            </a:r>
            <a:endParaRPr lang="zh-CN" altLang="en-US" dirty="0"/>
          </a:p>
        </p:txBody>
      </p:sp>
      <p:sp>
        <p:nvSpPr>
          <p:cNvPr id="3" name="副标题 2"/>
          <p:cNvSpPr>
            <a:spLocks noGrp="1"/>
          </p:cNvSpPr>
          <p:nvPr>
            <p:ph type="subTitle" idx="1"/>
          </p:nvPr>
        </p:nvSpPr>
        <p:spPr/>
        <p:txBody>
          <a:bodyPr/>
          <a:lstStyle/>
          <a:p>
            <a:r>
              <a:rPr lang="zh-CN" altLang="en-US" dirty="0" smtClean="0"/>
              <a:t>是否接受销售人员这个人</a:t>
            </a:r>
            <a:endParaRPr lang="zh-CN" altLang="en-US" dirty="0"/>
          </a:p>
        </p:txBody>
      </p:sp>
    </p:spTree>
    <p:extLst>
      <p:ext uri="{BB962C8B-B14F-4D97-AF65-F5344CB8AC3E}">
        <p14:creationId xmlns:p14="http://schemas.microsoft.com/office/powerpoint/2010/main" val="3126016663"/>
      </p:ext>
    </p:extLst>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企业就是用户</a:t>
            </a:r>
            <a:endParaRPr lang="zh-CN" altLang="en-US" dirty="0"/>
          </a:p>
        </p:txBody>
      </p:sp>
      <p:sp>
        <p:nvSpPr>
          <p:cNvPr id="3" name="副标题 2"/>
          <p:cNvSpPr>
            <a:spLocks noGrp="1"/>
          </p:cNvSpPr>
          <p:nvPr>
            <p:ph type="subTitle" idx="1"/>
          </p:nvPr>
        </p:nvSpPr>
        <p:spPr/>
        <p:txBody>
          <a:bodyPr/>
          <a:lstStyle/>
          <a:p>
            <a:r>
              <a:rPr lang="zh-CN" altLang="en-US" dirty="0" smtClean="0"/>
              <a:t>看到全面真实的我们，看到我们在收集信息的能力</a:t>
            </a:r>
            <a:endParaRPr lang="en-US" altLang="zh-CN" dirty="0" smtClean="0"/>
          </a:p>
          <a:p>
            <a:endParaRPr lang="en-US" altLang="zh-CN" dirty="0"/>
          </a:p>
          <a:p>
            <a:r>
              <a:rPr lang="zh-CN" altLang="en-US" dirty="0" smtClean="0"/>
              <a:t>（面试的时候什么都有可能发生，比如你一窍不通）</a:t>
            </a:r>
            <a:endParaRPr lang="zh-CN" altLang="en-US" dirty="0"/>
          </a:p>
        </p:txBody>
      </p:sp>
    </p:spTree>
    <p:extLst>
      <p:ext uri="{BB962C8B-B14F-4D97-AF65-F5344CB8AC3E}">
        <p14:creationId xmlns:p14="http://schemas.microsoft.com/office/powerpoint/2010/main" val="1433154082"/>
      </p:ext>
    </p:extLst>
  </p:cSld>
  <p:clrMapOvr>
    <a:masterClrMapping/>
  </p:clrMapOvr>
  <p:transition spd="slow">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控制成本，关注用户体验，了解你的对手</a:t>
            </a:r>
            <a:endParaRPr lang="zh-CN" altLang="en-US" dirty="0"/>
          </a:p>
        </p:txBody>
      </p:sp>
      <p:sp>
        <p:nvSpPr>
          <p:cNvPr id="3" name="副标题 2"/>
          <p:cNvSpPr>
            <a:spLocks noGrp="1"/>
          </p:cNvSpPr>
          <p:nvPr>
            <p:ph type="subTitle" idx="1"/>
          </p:nvPr>
        </p:nvSpPr>
        <p:spPr/>
        <p:txBody>
          <a:bodyPr>
            <a:normAutofit lnSpcReduction="10000"/>
          </a:bodyPr>
          <a:lstStyle/>
          <a:p>
            <a:r>
              <a:rPr lang="zh-CN" altLang="en-US" dirty="0" smtClean="0"/>
              <a:t>别让用户想，别让用户等，别让用户烦</a:t>
            </a:r>
            <a:endParaRPr lang="en-US" altLang="zh-CN" dirty="0" smtClean="0"/>
          </a:p>
          <a:p>
            <a:r>
              <a:rPr lang="zh-CN" altLang="en-US" dirty="0" smtClean="0"/>
              <a:t>能够一步完成绝对不是两步</a:t>
            </a:r>
            <a:endParaRPr lang="en-US" altLang="zh-CN" dirty="0"/>
          </a:p>
          <a:p>
            <a:r>
              <a:rPr lang="zh-CN" altLang="en-US" dirty="0" smtClean="0"/>
              <a:t>竞争者与自己</a:t>
            </a:r>
            <a:endParaRPr lang="en-US" altLang="zh-CN" dirty="0" smtClean="0"/>
          </a:p>
          <a:p>
            <a:r>
              <a:rPr lang="zh-CN" altLang="en-US" dirty="0" smtClean="0"/>
              <a:t>（马云对国外企业的见解，对方无法了解中国政府文化）</a:t>
            </a:r>
            <a:endParaRPr lang="zh-CN" altLang="en-US" dirty="0"/>
          </a:p>
        </p:txBody>
      </p:sp>
    </p:spTree>
    <p:extLst>
      <p:ext uri="{BB962C8B-B14F-4D97-AF65-F5344CB8AC3E}">
        <p14:creationId xmlns:p14="http://schemas.microsoft.com/office/powerpoint/2010/main" val="1048428044"/>
      </p:ext>
    </p:extLst>
  </p:cSld>
  <p:clrMapOvr>
    <a:masterClrMapping/>
  </p:clrMapOvr>
  <p:transition spd="slow">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人是产品，事情也是有生命的</a:t>
            </a:r>
            <a:endParaRPr lang="zh-CN" altLang="en-US" dirty="0"/>
          </a:p>
        </p:txBody>
      </p:sp>
      <p:sp>
        <p:nvSpPr>
          <p:cNvPr id="3" name="副标题 2"/>
          <p:cNvSpPr>
            <a:spLocks noGrp="1"/>
          </p:cNvSpPr>
          <p:nvPr>
            <p:ph type="subTitle" idx="1"/>
          </p:nvPr>
        </p:nvSpPr>
        <p:spPr/>
        <p:txBody>
          <a:bodyPr/>
          <a:lstStyle/>
          <a:p>
            <a:r>
              <a:rPr lang="zh-CN" altLang="en-US" dirty="0" smtClean="0"/>
              <a:t>开始比喻和想象</a:t>
            </a:r>
            <a:endParaRPr lang="zh-CN" altLang="en-US" dirty="0"/>
          </a:p>
        </p:txBody>
      </p:sp>
    </p:spTree>
    <p:extLst>
      <p:ext uri="{BB962C8B-B14F-4D97-AF65-F5344CB8AC3E}">
        <p14:creationId xmlns:p14="http://schemas.microsoft.com/office/powerpoint/2010/main" val="2699438135"/>
      </p:ext>
    </p:extLst>
  </p:cSld>
  <p:clrMapOvr>
    <a:masterClrMapping/>
  </p:clrMapOvr>
  <p:transition spd="slow">
    <p:randomBa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马云教旅游，对方教英语</a:t>
            </a:r>
            <a:endParaRPr lang="zh-CN" altLang="en-US" dirty="0"/>
          </a:p>
        </p:txBody>
      </p:sp>
      <p:sp>
        <p:nvSpPr>
          <p:cNvPr id="3" name="副标题 2"/>
          <p:cNvSpPr>
            <a:spLocks noGrp="1"/>
          </p:cNvSpPr>
          <p:nvPr>
            <p:ph type="subTitle" idx="1"/>
          </p:nvPr>
        </p:nvSpPr>
        <p:spPr/>
        <p:txBody>
          <a:bodyPr/>
          <a:lstStyle/>
          <a:p>
            <a:r>
              <a:rPr lang="zh-CN" altLang="en-US" dirty="0" smtClean="0"/>
              <a:t>一直有解放世界的感觉</a:t>
            </a:r>
            <a:endParaRPr lang="en-US" altLang="zh-CN" dirty="0" smtClean="0"/>
          </a:p>
          <a:p>
            <a:endParaRPr lang="en-US" altLang="zh-CN" dirty="0"/>
          </a:p>
          <a:p>
            <a:r>
              <a:rPr lang="zh-CN" altLang="en-US" dirty="0" smtClean="0"/>
              <a:t>价值交换</a:t>
            </a:r>
            <a:endParaRPr lang="zh-CN" altLang="en-US" dirty="0"/>
          </a:p>
        </p:txBody>
      </p:sp>
    </p:spTree>
    <p:extLst>
      <p:ext uri="{BB962C8B-B14F-4D97-AF65-F5344CB8AC3E}">
        <p14:creationId xmlns:p14="http://schemas.microsoft.com/office/powerpoint/2010/main" val="331844014"/>
      </p:ext>
    </p:extLst>
  </p:cSld>
  <p:clrMapOvr>
    <a:masterClrMapping/>
  </p:clrMapOvr>
  <p:transition spd="slow">
    <p:randomBa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很多聪明而且经过高等教育的人，但是成功因为懒</a:t>
            </a:r>
            <a:endParaRPr lang="zh-CN" altLang="en-US" dirty="0"/>
          </a:p>
        </p:txBody>
      </p:sp>
      <p:sp>
        <p:nvSpPr>
          <p:cNvPr id="3" name="副标题 2"/>
          <p:cNvSpPr>
            <a:spLocks noGrp="1"/>
          </p:cNvSpPr>
          <p:nvPr>
            <p:ph type="subTitle" idx="1"/>
          </p:nvPr>
        </p:nvSpPr>
        <p:spPr/>
        <p:txBody>
          <a:bodyPr/>
          <a:lstStyle/>
          <a:p>
            <a:r>
              <a:rPr lang="zh-CN" altLang="en-US" dirty="0" smtClean="0"/>
              <a:t>比尔盖茨</a:t>
            </a:r>
            <a:endParaRPr lang="en-US" altLang="zh-CN" dirty="0" smtClean="0"/>
          </a:p>
          <a:p>
            <a:r>
              <a:rPr lang="zh-CN" altLang="en-US" dirty="0" smtClean="0"/>
              <a:t>罗纳尔多</a:t>
            </a:r>
            <a:endParaRPr lang="en-US" altLang="zh-CN" dirty="0" smtClean="0"/>
          </a:p>
          <a:p>
            <a:r>
              <a:rPr lang="zh-CN" altLang="en-US" dirty="0"/>
              <a:t>麦当劳</a:t>
            </a:r>
            <a:endParaRPr lang="zh-CN" altLang="en-US" dirty="0"/>
          </a:p>
        </p:txBody>
      </p:sp>
    </p:spTree>
    <p:extLst>
      <p:ext uri="{BB962C8B-B14F-4D97-AF65-F5344CB8AC3E}">
        <p14:creationId xmlns:p14="http://schemas.microsoft.com/office/powerpoint/2010/main" val="2534861356"/>
      </p:ext>
    </p:extLst>
  </p:cSld>
  <p:clrMapOvr>
    <a:masterClrMapping/>
  </p:clrMapOvr>
  <p:transition spd="slow">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zh-CN" altLang="en-US" sz="2800" dirty="0"/>
              <a:t>没有经过一天出国培训却讲着一口流利的英文，原因是在自己很小的时候义务为当时来杭州旅游的外国旅客做导游，不收费。唯一报酬是教他英语。而他在像这些发达国家来的游客学习英语的同时，也增深了对美国和未来科技发展趋势的了解。这些，都为他以后在商场上腾云驾雾打下了牢固的基础</a:t>
            </a:r>
            <a:r>
              <a:rPr lang="zh-CN" altLang="en-US" sz="2800" dirty="0" smtClean="0"/>
              <a:t>。</a:t>
            </a:r>
            <a:endParaRPr lang="zh-CN" altLang="en-US" sz="2800"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337626631"/>
      </p:ext>
    </p:extLst>
  </p:cSld>
  <p:clrMapOvr>
    <a:masterClrMapping/>
  </p:clrMapOvr>
  <p:transition spd="slow">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zh-CN" altLang="en-US" sz="2800" dirty="0"/>
              <a:t/>
            </a:r>
            <a:br>
              <a:rPr lang="zh-CN" altLang="en-US" sz="2800" dirty="0"/>
            </a:br>
            <a:r>
              <a:rPr lang="zh-CN" altLang="en-US" sz="2800" dirty="0"/>
              <a:t>去年也就是</a:t>
            </a:r>
            <a:r>
              <a:rPr lang="en-US" altLang="zh-CN" sz="2800" dirty="0"/>
              <a:t>2011</a:t>
            </a:r>
            <a:r>
              <a:rPr lang="zh-CN" altLang="en-US" sz="2800" dirty="0"/>
              <a:t>年，全中国邮递行业一共成功传送</a:t>
            </a:r>
            <a:r>
              <a:rPr lang="en-US" altLang="zh-CN" sz="2800" dirty="0"/>
              <a:t>20</a:t>
            </a:r>
            <a:r>
              <a:rPr lang="zh-CN" altLang="en-US" sz="2800" dirty="0"/>
              <a:t>亿个包裹，其实</a:t>
            </a:r>
            <a:r>
              <a:rPr lang="en-US" altLang="zh-CN" sz="2800" dirty="0"/>
              <a:t>11</a:t>
            </a:r>
            <a:r>
              <a:rPr lang="zh-CN" altLang="en-US" sz="2800" dirty="0"/>
              <a:t>亿是来自淘宝。淘宝网去年的年收入是</a:t>
            </a:r>
            <a:r>
              <a:rPr lang="en-US" altLang="zh-CN" sz="2800" dirty="0"/>
              <a:t>300</a:t>
            </a:r>
            <a:r>
              <a:rPr lang="zh-CN" altLang="en-US" sz="2800" dirty="0"/>
              <a:t>亿美元，由于在过去</a:t>
            </a:r>
            <a:r>
              <a:rPr lang="en-US" altLang="zh-CN" sz="2800" dirty="0"/>
              <a:t>7</a:t>
            </a:r>
            <a:r>
              <a:rPr lang="zh-CN" altLang="en-US" sz="2800" dirty="0"/>
              <a:t>年内拥有</a:t>
            </a:r>
            <a:r>
              <a:rPr lang="en-US" altLang="zh-CN" sz="2800" dirty="0"/>
              <a:t>100</a:t>
            </a:r>
            <a:r>
              <a:rPr lang="zh-CN" altLang="en-US" sz="2800" dirty="0"/>
              <a:t>％增长所以预测今年的收入会继续翻番。所以翻到多少亿，你们算算吧。</a:t>
            </a:r>
            <a:br>
              <a:rPr lang="zh-CN" altLang="en-US" sz="2800" dirty="0"/>
            </a:br>
            <a:r>
              <a:rPr lang="zh-CN" altLang="en-US" sz="2800" dirty="0"/>
              <a:t/>
            </a:r>
            <a:br>
              <a:rPr lang="zh-CN" altLang="en-US" sz="2800" dirty="0"/>
            </a:br>
            <a:endParaRPr lang="zh-CN" altLang="en-US" sz="2800"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449936593"/>
      </p:ext>
    </p:extLst>
  </p:cSld>
  <p:clrMapOvr>
    <a:masterClrMapping/>
  </p:clrMapOvr>
  <p:transition spd="slow">
    <p:randomBa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zh-CN" altLang="en-US" sz="2800" dirty="0"/>
              <a:t>马云一直是把顾客放在第一位，员工放在第二位，持股人放在第三位。马云的商业和经营理念全都是站在顾客的角度出发，顾客的角度考虑。比如他认为中小型企业最需要的不是你来教他们如何节约成本提升效率，而是给他们更大的平台把产品更迅速更大范围的推广出去。</a:t>
            </a:r>
            <a:br>
              <a:rPr lang="zh-CN" altLang="en-US" sz="2800" dirty="0"/>
            </a:br>
            <a:endParaRPr lang="zh-CN" altLang="en-US" sz="2800"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044249331"/>
      </p:ext>
    </p:extLst>
  </p:cSld>
  <p:clrMapOvr>
    <a:masterClrMapping/>
  </p:clrMapOvr>
  <p:transition spd="slow">
    <p:randomBa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zh-CN" altLang="en-US" sz="3200" dirty="0"/>
              <a:t>现在商务模式大部分都是</a:t>
            </a:r>
            <a:r>
              <a:rPr lang="en-US" altLang="zh-CN" sz="3200" dirty="0"/>
              <a:t>B2B B2C</a:t>
            </a:r>
            <a:r>
              <a:rPr lang="zh-CN" altLang="en-US" sz="3200" dirty="0"/>
              <a:t>，而</a:t>
            </a:r>
            <a:r>
              <a:rPr lang="en-US" altLang="zh-CN" sz="3200" dirty="0"/>
              <a:t>C2B</a:t>
            </a:r>
            <a:r>
              <a:rPr lang="zh-CN" altLang="en-US" sz="3200" dirty="0"/>
              <a:t>会是一个未来的市场发展趋势。因为客户越来越知道了解自己的需求，而这种需求将会主导商品／市场供应。俗话说有需求才有市场嘛。</a:t>
            </a:r>
            <a:br>
              <a:rPr lang="zh-CN" altLang="en-US" sz="3200" dirty="0"/>
            </a:br>
            <a:endParaRPr lang="zh-CN" altLang="en-US" sz="3200"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821171206"/>
      </p:ext>
    </p:extLst>
  </p:cSld>
  <p:clrMapOvr>
    <a:masterClrMapping/>
  </p:clrMapOvr>
  <p:transition spd="slow">
    <p:randomBar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zh-CN" altLang="en-US" sz="2800" dirty="0"/>
              <a:t>马云的经营模式之所以能成功，不是因为他们聪明和对科技的了解，而是因为他们了解他们的客户以及他们的需求。这也更加告诉那些准备创业的人，如果你认准了市场有这个需求，那么缺少的行业或专业知识也可以通过其他方式获取。</a:t>
            </a:r>
            <a:br>
              <a:rPr lang="zh-CN" altLang="en-US" sz="2800" dirty="0"/>
            </a:br>
            <a:endParaRPr lang="zh-CN" altLang="en-US" sz="2800"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143710572"/>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是否接受销售人员这个人</a:t>
            </a:r>
            <a:br>
              <a:rPr lang="zh-CN" altLang="en-US" dirty="0"/>
            </a:br>
            <a:endParaRPr lang="zh-CN" altLang="en-US" dirty="0"/>
          </a:p>
        </p:txBody>
      </p:sp>
      <p:sp>
        <p:nvSpPr>
          <p:cNvPr id="3" name="副标题 2"/>
          <p:cNvSpPr>
            <a:spLocks noGrp="1"/>
          </p:cNvSpPr>
          <p:nvPr>
            <p:ph type="subTitle" idx="1"/>
          </p:nvPr>
        </p:nvSpPr>
        <p:spPr/>
        <p:txBody>
          <a:bodyPr/>
          <a:lstStyle/>
          <a:p>
            <a:r>
              <a:rPr lang="zh-CN" altLang="en-US" dirty="0" smtClean="0"/>
              <a:t>推销的是人，看的是人的品质</a:t>
            </a:r>
            <a:endParaRPr lang="zh-CN" altLang="en-US" dirty="0"/>
          </a:p>
        </p:txBody>
      </p:sp>
    </p:spTree>
    <p:extLst>
      <p:ext uri="{BB962C8B-B14F-4D97-AF65-F5344CB8AC3E}">
        <p14:creationId xmlns:p14="http://schemas.microsoft.com/office/powerpoint/2010/main" val="1447146915"/>
      </p:ext>
    </p:extLst>
  </p:cSld>
  <p:clrMapOvr>
    <a:masterClrMapping/>
  </p:clrMapOvr>
  <p:transition spd="slow">
    <p:randomBar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zh-CN" altLang="en-US" sz="2800" dirty="0"/>
              <a:t>马云在他的团队里主要负责人事因为其他合作伙伴对商业和市场有更敏锐的嗅觉。关于人事，他建议像政府学习怎样做人员调整。这点我认为挺有意思。因为马云发现政府部门换官员的程序非常简单和迅速，而企业里有任何一个小小 的人员调动都会搞的天翻地覆。</a:t>
            </a:r>
            <a:br>
              <a:rPr lang="zh-CN" altLang="en-US" sz="2800" dirty="0"/>
            </a:br>
            <a:endParaRPr lang="zh-CN" altLang="en-US" sz="2800"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4276838788"/>
      </p:ext>
    </p:extLst>
  </p:cSld>
  <p:clrMapOvr>
    <a:masterClrMapping/>
  </p:clrMapOvr>
  <p:transition spd="slow">
    <p:randomBar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dirty="0"/>
              <a:t>如果你是一个出色的领导者，你最首要的人物是寻找合适的伙伴合适的团队。</a:t>
            </a:r>
            <a:br>
              <a:rPr lang="zh-CN" altLang="en-US" dirty="0"/>
            </a:b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882802129"/>
      </p:ext>
    </p:extLst>
  </p:cSld>
  <p:clrMapOvr>
    <a:masterClrMapping/>
  </p:clrMapOvr>
  <p:transition spd="slow">
    <p:randomBar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dirty="0"/>
              <a:t>如果你逛淘宝</a:t>
            </a:r>
            <a:r>
              <a:rPr lang="en-US" altLang="zh-CN" dirty="0"/>
              <a:t>5</a:t>
            </a:r>
            <a:r>
              <a:rPr lang="zh-CN" altLang="en-US" dirty="0"/>
              <a:t>个小时都找不到商业机遇那么你成不了一个出色的企业家。</a:t>
            </a:r>
            <a:br>
              <a:rPr lang="zh-CN" altLang="en-US" dirty="0"/>
            </a:b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537540884"/>
      </p:ext>
    </p:extLst>
  </p:cSld>
  <p:clrMapOvr>
    <a:masterClrMapping/>
  </p:clrMapOvr>
  <p:transition spd="slow">
    <p:randomBar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zh-CN" altLang="en-US" sz="2400" dirty="0"/>
              <a:t>那些知道如何成功的反而成功不了，那些不知道怎么成功的反而成功了。因为如果现在有人问马云，他会说根本不知道他和自己的团队是怎么成功的。他们只不过找到机会，并坚持和执着着，结果就成功了，方法过程是怎么样的说不出来。就想很多教授来公司指导，但让他们自己创业行吗？不见得每个人都行，为什么？他们不知到如何成功吗？似乎是知道的。因为他们不就是靠这个为生嘛。这是个很有趣的现象。</a:t>
            </a:r>
            <a:endParaRPr lang="zh-CN" altLang="en-US" sz="2400"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958899879"/>
      </p:ext>
    </p:extLst>
  </p:cSld>
  <p:clrMapOvr>
    <a:masterClrMapping/>
  </p:clrMapOvr>
  <p:transition spd="slow">
    <p:randomBar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谢谢</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981851264"/>
      </p:ext>
    </p:extLst>
  </p:cSld>
  <p:clrMapOvr>
    <a:masterClrMapping/>
  </p:clrMapOvr>
  <p:transition spd="slow">
    <p:randomBar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992562391"/>
      </p:ext>
    </p:extLst>
  </p:cSld>
  <p:clrMapOvr>
    <a:masterClrMapping/>
  </p:clrMapOvr>
  <p:transition spd="slow">
    <p:randomBar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922808189"/>
      </p:ext>
    </p:extLst>
  </p:cSld>
  <p:clrMapOvr>
    <a:masterClrMapping/>
  </p:clrMapOvr>
  <p:transition spd="slow">
    <p:randomBar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4021012989"/>
      </p:ext>
    </p:extLst>
  </p:cSld>
  <p:clrMapOvr>
    <a:masterClrMapping/>
  </p:clrMapOvr>
  <p:transition spd="slow">
    <p:randomBar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91467188"/>
      </p:ext>
    </p:extLst>
  </p:cSld>
  <p:clrMapOvr>
    <a:masterClrMapping/>
  </p:clrMapOvr>
  <p:transition spd="slow">
    <p:randomBar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4054046333"/>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dirty="0"/>
              <a:t>推销的是人，看的是人的品质</a:t>
            </a:r>
            <a:br>
              <a:rPr lang="zh-CN" altLang="en-US" dirty="0"/>
            </a:br>
            <a:endParaRPr lang="zh-CN" altLang="en-US" dirty="0"/>
          </a:p>
        </p:txBody>
      </p:sp>
      <p:sp>
        <p:nvSpPr>
          <p:cNvPr id="3" name="副标题 2"/>
          <p:cNvSpPr>
            <a:spLocks noGrp="1"/>
          </p:cNvSpPr>
          <p:nvPr>
            <p:ph type="subTitle" idx="1"/>
          </p:nvPr>
        </p:nvSpPr>
        <p:spPr/>
        <p:txBody>
          <a:bodyPr/>
          <a:lstStyle/>
          <a:p>
            <a:r>
              <a:rPr lang="zh-CN" altLang="en-US" dirty="0" smtClean="0"/>
              <a:t>介绍产品的时候夸夸其谈</a:t>
            </a:r>
            <a:endParaRPr lang="en-US" altLang="zh-CN" dirty="0" smtClean="0"/>
          </a:p>
          <a:p>
            <a:r>
              <a:rPr lang="zh-CN" altLang="en-US" dirty="0" smtClean="0"/>
              <a:t>（高中写作文爬山）</a:t>
            </a:r>
            <a:endParaRPr lang="en-US" altLang="zh-CN" dirty="0" smtClean="0"/>
          </a:p>
          <a:p>
            <a:r>
              <a:rPr lang="zh-CN" altLang="en-US" dirty="0" smtClean="0"/>
              <a:t>（大学填报名表填坑）</a:t>
            </a:r>
            <a:endParaRPr lang="zh-CN" altLang="en-US" dirty="0"/>
          </a:p>
        </p:txBody>
      </p:sp>
    </p:spTree>
    <p:extLst>
      <p:ext uri="{BB962C8B-B14F-4D97-AF65-F5344CB8AC3E}">
        <p14:creationId xmlns:p14="http://schemas.microsoft.com/office/powerpoint/2010/main" val="3227491645"/>
      </p:ext>
    </p:extLst>
  </p:cSld>
  <p:clrMapOvr>
    <a:masterClrMapping/>
  </p:clrMapOvr>
  <p:transition spd="slow">
    <p:randomBar dir="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4045183"/>
      </p:ext>
    </p:extLst>
  </p:cSld>
  <p:clrMapOvr>
    <a:masterClrMapping/>
  </p:clrMapOvr>
  <p:transition spd="slow">
    <p:randomBar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4115319350"/>
      </p:ext>
    </p:extLst>
  </p:cSld>
  <p:clrMapOvr>
    <a:masterClrMapping/>
  </p:clrMapOvr>
  <p:transition spd="slow">
    <p:randomBar dir="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56648435"/>
      </p:ext>
    </p:extLst>
  </p:cSld>
  <p:clrMapOvr>
    <a:masterClrMapping/>
  </p:clrMapOvr>
  <p:transition spd="slow">
    <p:randomBar dir="ver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632513960"/>
      </p:ext>
    </p:extLst>
  </p:cSld>
  <p:clrMapOvr>
    <a:masterClrMapping/>
  </p:clrMapOvr>
  <p:transition spd="slow">
    <p:randomBar dir="ver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74020711"/>
      </p:ext>
    </p:extLst>
  </p:cSld>
  <p:clrMapOvr>
    <a:masterClrMapping/>
  </p:clrMapOvr>
  <p:transition spd="slow">
    <p:randomBar dir="ver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596530450"/>
      </p:ext>
    </p:extLst>
  </p:cSld>
  <p:clrMapOvr>
    <a:masterClrMapping/>
  </p:clrMapOvr>
  <p:transition spd="slow">
    <p:randomBar dir="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470722376"/>
      </p:ext>
    </p:extLst>
  </p:cSld>
  <p:clrMapOvr>
    <a:masterClrMapping/>
  </p:clrMapOvr>
  <p:transition spd="slow">
    <p:randomBar dir="ver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864636279"/>
      </p:ext>
    </p:extLst>
  </p:cSld>
  <p:clrMapOvr>
    <a:masterClrMapping/>
  </p:clrMapOvr>
  <p:transition spd="slow">
    <p:randomBar dir="ver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4176496662"/>
      </p:ext>
    </p:extLst>
  </p:cSld>
  <p:clrMapOvr>
    <a:masterClrMapping/>
  </p:clrMapOvr>
  <p:transition spd="slow">
    <p:randomBar dir="ver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882226962"/>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介绍产品的时候夸夸其谈</a:t>
            </a:r>
            <a:r>
              <a:rPr lang="en-US" altLang="zh-CN" dirty="0"/>
              <a:t/>
            </a:r>
            <a:br>
              <a:rPr lang="en-US" altLang="zh-CN" dirty="0"/>
            </a:br>
            <a:endParaRPr lang="zh-CN" altLang="en-US" dirty="0"/>
          </a:p>
        </p:txBody>
      </p:sp>
      <p:sp>
        <p:nvSpPr>
          <p:cNvPr id="3" name="副标题 2"/>
          <p:cNvSpPr>
            <a:spLocks noGrp="1"/>
          </p:cNvSpPr>
          <p:nvPr>
            <p:ph type="subTitle" idx="1"/>
          </p:nvPr>
        </p:nvSpPr>
        <p:spPr/>
        <p:txBody>
          <a:bodyPr/>
          <a:lstStyle/>
          <a:p>
            <a:r>
              <a:rPr lang="zh-CN" altLang="en-US" dirty="0" smtClean="0"/>
              <a:t>有时候把橘子的优缺点说出来更好</a:t>
            </a:r>
            <a:endParaRPr lang="en-US" altLang="zh-CN" dirty="0" smtClean="0"/>
          </a:p>
          <a:p>
            <a:r>
              <a:rPr lang="zh-CN" altLang="en-US" dirty="0" smtClean="0"/>
              <a:t>（是不是家里有孕妇啊）</a:t>
            </a:r>
            <a:endParaRPr lang="zh-CN" altLang="en-US" dirty="0"/>
          </a:p>
        </p:txBody>
      </p:sp>
    </p:spTree>
    <p:extLst>
      <p:ext uri="{BB962C8B-B14F-4D97-AF65-F5344CB8AC3E}">
        <p14:creationId xmlns:p14="http://schemas.microsoft.com/office/powerpoint/2010/main" val="2562225580"/>
      </p:ext>
    </p:extLst>
  </p:cSld>
  <p:clrMapOvr>
    <a:masterClrMapping/>
  </p:clrMapOvr>
  <p:transition spd="slow">
    <p:randomBar dir="ver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570225661"/>
      </p:ext>
    </p:extLst>
  </p:cSld>
  <p:clrMapOvr>
    <a:masterClrMapping/>
  </p:clrMapOvr>
  <p:transition spd="slow">
    <p:randomBar dir="ver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107510165"/>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dirty="0"/>
              <a:t>有时候把橘子的优缺点说出来更好</a:t>
            </a:r>
            <a:r>
              <a:rPr lang="en-US" altLang="zh-CN" dirty="0"/>
              <a:t/>
            </a:r>
            <a:br>
              <a:rPr lang="en-US" altLang="zh-CN" dirty="0"/>
            </a:br>
            <a:endParaRPr lang="zh-CN" altLang="en-US" dirty="0"/>
          </a:p>
        </p:txBody>
      </p:sp>
      <p:sp>
        <p:nvSpPr>
          <p:cNvPr id="3" name="副标题 2"/>
          <p:cNvSpPr>
            <a:spLocks noGrp="1"/>
          </p:cNvSpPr>
          <p:nvPr>
            <p:ph type="subTitle" idx="1"/>
          </p:nvPr>
        </p:nvSpPr>
        <p:spPr/>
        <p:txBody>
          <a:bodyPr/>
          <a:lstStyle/>
          <a:p>
            <a:r>
              <a:rPr lang="zh-CN" altLang="en-US" dirty="0" smtClean="0"/>
              <a:t>守诺言</a:t>
            </a:r>
            <a:endParaRPr lang="zh-CN" altLang="en-US" dirty="0"/>
          </a:p>
        </p:txBody>
      </p:sp>
    </p:spTree>
    <p:extLst>
      <p:ext uri="{BB962C8B-B14F-4D97-AF65-F5344CB8AC3E}">
        <p14:creationId xmlns:p14="http://schemas.microsoft.com/office/powerpoint/2010/main" val="707869141"/>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守诺言</a:t>
            </a:r>
            <a:endParaRPr lang="zh-CN" altLang="en-US" dirty="0"/>
          </a:p>
        </p:txBody>
      </p:sp>
      <p:sp>
        <p:nvSpPr>
          <p:cNvPr id="3" name="副标题 2"/>
          <p:cNvSpPr>
            <a:spLocks noGrp="1"/>
          </p:cNvSpPr>
          <p:nvPr>
            <p:ph type="subTitle" idx="1"/>
          </p:nvPr>
        </p:nvSpPr>
        <p:spPr/>
        <p:txBody>
          <a:bodyPr/>
          <a:lstStyle/>
          <a:p>
            <a:r>
              <a:rPr lang="en-US" altLang="zh-CN" dirty="0" smtClean="0"/>
              <a:t>Notice</a:t>
            </a:r>
          </a:p>
          <a:p>
            <a:r>
              <a:rPr lang="zh-CN" altLang="en-US" dirty="0" smtClean="0"/>
              <a:t>（大学里什么错误都是可以的）</a:t>
            </a:r>
            <a:endParaRPr lang="zh-CN" altLang="en-US" dirty="0"/>
          </a:p>
        </p:txBody>
      </p:sp>
    </p:spTree>
    <p:extLst>
      <p:ext uri="{BB962C8B-B14F-4D97-AF65-F5344CB8AC3E}">
        <p14:creationId xmlns:p14="http://schemas.microsoft.com/office/powerpoint/2010/main" val="465073784"/>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Notice</a:t>
            </a:r>
            <a:br>
              <a:rPr lang="en-US" altLang="zh-CN" dirty="0"/>
            </a:br>
            <a:endParaRPr lang="zh-CN" altLang="en-US" dirty="0"/>
          </a:p>
        </p:txBody>
      </p:sp>
      <p:sp>
        <p:nvSpPr>
          <p:cNvPr id="3" name="副标题 2"/>
          <p:cNvSpPr>
            <a:spLocks noGrp="1"/>
          </p:cNvSpPr>
          <p:nvPr>
            <p:ph type="subTitle" idx="1"/>
          </p:nvPr>
        </p:nvSpPr>
        <p:spPr/>
        <p:txBody>
          <a:bodyPr/>
          <a:lstStyle/>
          <a:p>
            <a:r>
              <a:rPr lang="zh-CN" altLang="en-US" dirty="0" smtClean="0"/>
              <a:t>诺言是一方面，这就是一种销售自己，展示最好一面</a:t>
            </a:r>
            <a:endParaRPr lang="en-US" altLang="zh-CN" dirty="0" smtClean="0"/>
          </a:p>
          <a:p>
            <a:r>
              <a:rPr lang="zh-CN" altLang="en-US" dirty="0" smtClean="0"/>
              <a:t>（让小朋友做自己想做的）</a:t>
            </a:r>
            <a:endParaRPr lang="zh-CN" altLang="en-US" dirty="0"/>
          </a:p>
        </p:txBody>
      </p:sp>
    </p:spTree>
    <p:extLst>
      <p:ext uri="{BB962C8B-B14F-4D97-AF65-F5344CB8AC3E}">
        <p14:creationId xmlns:p14="http://schemas.microsoft.com/office/powerpoint/2010/main" val="1489181079"/>
      </p:ext>
    </p:extLst>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595</TotalTime>
  <Words>1248</Words>
  <Application>Microsoft Office PowerPoint</Application>
  <PresentationFormat>宽屏</PresentationFormat>
  <Paragraphs>116</Paragraphs>
  <Slides>61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61</vt:i4>
      </vt:variant>
    </vt:vector>
  </HeadingPairs>
  <TitlesOfParts>
    <vt:vector size="66" baseType="lpstr">
      <vt:lpstr>宋体</vt:lpstr>
      <vt:lpstr>Arial</vt:lpstr>
      <vt:lpstr>Calibri</vt:lpstr>
      <vt:lpstr>Calibri Light</vt:lpstr>
      <vt:lpstr>Office 主题</vt:lpstr>
      <vt:lpstr>客户在购买的时候是否适合自己</vt:lpstr>
      <vt:lpstr>匹配度</vt:lpstr>
      <vt:lpstr>品牌质量no</vt:lpstr>
      <vt:lpstr>是否接受销售人员这个人 </vt:lpstr>
      <vt:lpstr>推销的是人，看的是人的品质 </vt:lpstr>
      <vt:lpstr>介绍产品的时候夸夸其谈 </vt:lpstr>
      <vt:lpstr>有时候把橘子的优缺点说出来更好 </vt:lpstr>
      <vt:lpstr>守诺言</vt:lpstr>
      <vt:lpstr>Notice </vt:lpstr>
      <vt:lpstr>让小朋友做自己想做的</vt:lpstr>
      <vt:lpstr>我面试的例子，今天早上一个人认出了我</vt:lpstr>
      <vt:lpstr>职业规划的图形是什么样子的？ </vt:lpstr>
      <vt:lpstr>有没有在大二的时候想好怎么做</vt:lpstr>
      <vt:lpstr>举例子，相互卡位的游戏，两种资源 </vt:lpstr>
      <vt:lpstr>其实人生中相互制约的食物链多的是 </vt:lpstr>
      <vt:lpstr>从产品的交换</vt:lpstr>
      <vt:lpstr>所以人的产品因素很重要</vt:lpstr>
      <vt:lpstr>首因效应</vt:lpstr>
      <vt:lpstr>表现的好的首因的几个例子</vt:lpstr>
      <vt:lpstr>下雨</vt:lpstr>
      <vt:lpstr>老外</vt:lpstr>
      <vt:lpstr>主导地位，初次要做的</vt:lpstr>
      <vt:lpstr>谈吐，礼节（真诚，热情自信，谦虚）</vt:lpstr>
      <vt:lpstr>老董打电话</vt:lpstr>
      <vt:lpstr>进入正题</vt:lpstr>
      <vt:lpstr>一只熊从20米的高空落下，只用了2秒钟，问这只熊是什么颜色？</vt:lpstr>
      <vt:lpstr>找到自己的目标，然后一步一步去实现（两点）</vt:lpstr>
      <vt:lpstr>知道自己的真实需求和需求的核心</vt:lpstr>
      <vt:lpstr>知道如何满足这种需求</vt:lpstr>
      <vt:lpstr>企业就是用户</vt:lpstr>
      <vt:lpstr>控制成本，关注用户体验，了解你的对手</vt:lpstr>
      <vt:lpstr>人是产品，事情也是有生命的</vt:lpstr>
      <vt:lpstr>马云教旅游，对方教英语</vt:lpstr>
      <vt:lpstr>很多聪明而且经过高等教育的人，但是成功因为懒</vt:lpstr>
      <vt:lpstr>没有经过一天出国培训却讲着一口流利的英文，原因是在自己很小的时候义务为当时来杭州旅游的外国旅客做导游，不收费。唯一报酬是教他英语。而他在像这些发达国家来的游客学习英语的同时，也增深了对美国和未来科技发展趋势的了解。这些，都为他以后在商场上腾云驾雾打下了牢固的基础。</vt:lpstr>
      <vt:lpstr> 去年也就是2011年，全中国邮递行业一共成功传送20亿个包裹，其实11亿是来自淘宝。淘宝网去年的年收入是300亿美元，由于在过去7年内拥有100％增长所以预测今年的收入会继续翻番。所以翻到多少亿，你们算算吧。  </vt:lpstr>
      <vt:lpstr>马云一直是把顾客放在第一位，员工放在第二位，持股人放在第三位。马云的商业和经营理念全都是站在顾客的角度出发，顾客的角度考虑。比如他认为中小型企业最需要的不是你来教他们如何节约成本提升效率，而是给他们更大的平台把产品更迅速更大范围的推广出去。 </vt:lpstr>
      <vt:lpstr>现在商务模式大部分都是B2B B2C，而C2B会是一个未来的市场发展趋势。因为客户越来越知道了解自己的需求，而这种需求将会主导商品／市场供应。俗话说有需求才有市场嘛。 </vt:lpstr>
      <vt:lpstr>马云的经营模式之所以能成功，不是因为他们聪明和对科技的了解，而是因为他们了解他们的客户以及他们的需求。这也更加告诉那些准备创业的人，如果你认准了市场有这个需求，那么缺少的行业或专业知识也可以通过其他方式获取。 </vt:lpstr>
      <vt:lpstr>马云在他的团队里主要负责人事因为其他合作伙伴对商业和市场有更敏锐的嗅觉。关于人事，他建议像政府学习怎样做人员调整。这点我认为挺有意思。因为马云发现政府部门换官员的程序非常简单和迅速，而企业里有任何一个小小 的人员调动都会搞的天翻地覆。 </vt:lpstr>
      <vt:lpstr>如果你是一个出色的领导者，你最首要的人物是寻找合适的伙伴合适的团队。 </vt:lpstr>
      <vt:lpstr>如果你逛淘宝5个小时都找不到商业机遇那么你成不了一个出色的企业家。 </vt:lpstr>
      <vt:lpstr>那些知道如何成功的反而成功不了，那些不知道怎么成功的反而成功了。因为如果现在有人问马云，他会说根本不知道他和自己的团队是怎么成功的。他们只不过找到机会，并坚持和执着着，结果就成功了，方法过程是怎么样的说不出来。就想很多教授来公司指导，但让他们自己创业行吗？不见得每个人都行，为什么？他们不知到如何成功吗？似乎是知道的。因为他们不就是靠这个为生嘛。这是个很有趣的现象。</vt:lpstr>
      <vt:lpstr>谢谢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tclsevers</dc:creator>
  <cp:lastModifiedBy>tclsevers</cp:lastModifiedBy>
  <cp:revision>17</cp:revision>
  <dcterms:created xsi:type="dcterms:W3CDTF">2013-12-07T19:30:26Z</dcterms:created>
  <dcterms:modified xsi:type="dcterms:W3CDTF">2013-12-08T15:51:13Z</dcterms:modified>
</cp:coreProperties>
</file>