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  <p:sldMasterId id="2147483679" r:id="rId2"/>
  </p:sldMasterIdLst>
  <p:notesMasterIdLst>
    <p:notesMasterId r:id="rId16"/>
  </p:notesMasterIdLst>
  <p:sldIdLst>
    <p:sldId id="256" r:id="rId3"/>
    <p:sldId id="270" r:id="rId4"/>
    <p:sldId id="282" r:id="rId5"/>
    <p:sldId id="283" r:id="rId6"/>
    <p:sldId id="284" r:id="rId7"/>
    <p:sldId id="287" r:id="rId8"/>
    <p:sldId id="285" r:id="rId9"/>
    <p:sldId id="288" r:id="rId10"/>
    <p:sldId id="286" r:id="rId11"/>
    <p:sldId id="289" r:id="rId12"/>
    <p:sldId id="290" r:id="rId13"/>
    <p:sldId id="291" r:id="rId14"/>
    <p:sldId id="281" r:id="rId15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66AC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2" autoAdjust="0"/>
    <p:restoredTop sz="96536" autoAdjust="0"/>
  </p:normalViewPr>
  <p:slideViewPr>
    <p:cSldViewPr snapToGrid="0" snapToObjects="1">
      <p:cViewPr>
        <p:scale>
          <a:sx n="100" d="100"/>
          <a:sy n="100" d="100"/>
        </p:scale>
        <p:origin x="80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C745D-6CE6-4C2A-9B11-895F87190235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82651-E2AD-423C-ABFC-B1BD2DDD4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541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jianshu.com/?t=http://webarchive.nationalarchives.gov.uk/20080821115409/designcouncil.org.uk/en/about-design/managingdesign/the-study-of-the-design-process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link.jianshu.com/?t=http://www.designcouncil.org.uk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82651-E2AD-423C-ABFC-B1BD2DDD4E6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815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在这个阶段，你已经拥有了许多方案</a:t>
            </a:r>
            <a:endParaRPr lang="en-US" altLang="zh-CN" dirty="0" smtClean="0"/>
          </a:p>
          <a:p>
            <a:r>
              <a:rPr lang="zh-CN" altLang="en-US" dirty="0" smtClean="0"/>
              <a:t>你需要对这些方案进行评估，分析他们的可行性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82651-E2AD-423C-ABFC-B1BD2DDD4E6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923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在这个阶段，你已经拥有了许多方案</a:t>
            </a:r>
            <a:endParaRPr lang="en-US" altLang="zh-CN" dirty="0" smtClean="0"/>
          </a:p>
          <a:p>
            <a:r>
              <a:rPr lang="zh-CN" altLang="en-US" dirty="0" smtClean="0"/>
              <a:t>你需要对这些方案进行评估，分析他们的可行性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82651-E2AD-423C-ABFC-B1BD2DDD4E6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109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在这个阶段，你已经拥有了许多方案</a:t>
            </a:r>
            <a:endParaRPr lang="en-US" altLang="zh-CN" dirty="0" smtClean="0"/>
          </a:p>
          <a:p>
            <a:r>
              <a:rPr lang="zh-CN" altLang="en-US" dirty="0" smtClean="0"/>
              <a:t>你需要对这些方案进行评估，分析他们的可行性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82651-E2AD-423C-ABFC-B1BD2DDD4E6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78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82651-E2AD-423C-ABFC-B1BD2DDD4E6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457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提出想法？</a:t>
            </a:r>
            <a:endParaRPr lang="en-US" altLang="zh-CN" dirty="0" smtClean="0"/>
          </a:p>
          <a:p>
            <a:r>
              <a:rPr lang="zh-CN" altLang="en-US" dirty="0" smtClean="0"/>
              <a:t>提出方案？</a:t>
            </a:r>
            <a:endParaRPr lang="en-US" altLang="zh-CN" dirty="0" smtClean="0"/>
          </a:p>
          <a:p>
            <a:r>
              <a:rPr lang="zh-CN" altLang="en-US" dirty="0" smtClean="0"/>
              <a:t>做原型？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82651-E2AD-423C-ABFC-B1BD2DDD4E6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695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你的想法比别人的想法更正确吗？</a:t>
            </a:r>
            <a:endParaRPr lang="en-US" altLang="zh-CN" dirty="0" smtClean="0"/>
          </a:p>
          <a:p>
            <a:r>
              <a:rPr lang="zh-CN" altLang="en-US" dirty="0" smtClean="0"/>
              <a:t>你的方案比别人的方案更有效吗？</a:t>
            </a:r>
            <a:endParaRPr lang="en-US" altLang="zh-CN" dirty="0" smtClean="0"/>
          </a:p>
          <a:p>
            <a:r>
              <a:rPr lang="zh-CN" altLang="en-US" dirty="0" smtClean="0"/>
              <a:t>当别人质疑你的时候你有足够的依据和逻辑去说服对方吗？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82651-E2AD-423C-ABFC-B1BD2DDD4E6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385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你的想法比别人的想法更正确吗？</a:t>
            </a:r>
            <a:endParaRPr lang="en-US" altLang="zh-CN" dirty="0" smtClean="0"/>
          </a:p>
          <a:p>
            <a:r>
              <a:rPr lang="zh-CN" altLang="en-US" dirty="0" smtClean="0"/>
              <a:t>你的方案比别人的方案更有效吗？</a:t>
            </a:r>
            <a:endParaRPr lang="en-US" altLang="zh-CN" dirty="0" smtClean="0"/>
          </a:p>
          <a:p>
            <a:r>
              <a:rPr lang="zh-CN" altLang="en-US" dirty="0" smtClean="0"/>
              <a:t>当别人质疑你的时候你有足够的依据和逻辑去说服对方吗？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82651-E2AD-423C-ABFC-B1BD2DDD4E6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41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为什么它叫双钻模型呢</a:t>
            </a:r>
            <a:endParaRPr lang="en-US" altLang="zh-CN" dirty="0" smtClean="0"/>
          </a:p>
          <a:p>
            <a:r>
              <a:rPr lang="zh-CN" altLang="en-US" dirty="0" smtClean="0"/>
              <a:t>因为它长得像两个钻石</a:t>
            </a:r>
            <a:endParaRPr lang="en-US" altLang="zh-CN" dirty="0" smtClean="0"/>
          </a:p>
          <a:p>
            <a:r>
              <a:rPr lang="zh-CN" altLang="en-US" dirty="0" smtClean="0">
                <a:hlinkClick r:id="rId3"/>
              </a:rPr>
              <a:t>双钻模型</a:t>
            </a:r>
            <a:r>
              <a:rPr lang="zh-CN" altLang="en-US" dirty="0" smtClean="0"/>
              <a:t>流程描绘了在设计流程中发散和收缩的过程。它由</a:t>
            </a:r>
            <a:r>
              <a:rPr lang="en-US" altLang="zh-CN" dirty="0" smtClean="0">
                <a:hlinkClick r:id="rId4"/>
              </a:rPr>
              <a:t>The British Design Council</a:t>
            </a:r>
            <a:r>
              <a:rPr lang="zh-CN" altLang="en-US" dirty="0" smtClean="0"/>
              <a:t>提出，是一种设计师所使用的思考模式。</a:t>
            </a:r>
            <a:r>
              <a:rPr lang="en-US" altLang="zh-CN" dirty="0" smtClean="0"/>
              <a:t>The British Design Council</a:t>
            </a:r>
            <a:r>
              <a:rPr lang="zh-CN" altLang="en-US" dirty="0" smtClean="0"/>
              <a:t>起源于工业设计领域，这个模型是一种线性的流程，重点描述产出最终方案之前的设计过程。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82651-E2AD-423C-ABFC-B1BD2DDD4E6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468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discover</a:t>
            </a:r>
            <a:r>
              <a:rPr lang="zh-CN" altLang="en-US" dirty="0" smtClean="0"/>
              <a:t>就是发现问题 如何发现问题呢 就是通过调研  你们目前用到的比较多的方法大概是问卷和访谈，但我也没见到你们发过什么问卷，</a:t>
            </a:r>
            <a:endParaRPr lang="en-US" altLang="zh-CN" dirty="0" smtClean="0"/>
          </a:p>
          <a:p>
            <a:r>
              <a:rPr lang="zh-CN" altLang="en-US" dirty="0" smtClean="0"/>
              <a:t>通过问卷</a:t>
            </a:r>
            <a:r>
              <a:rPr lang="en-US" altLang="zh-CN" dirty="0" smtClean="0"/>
              <a:t>/</a:t>
            </a:r>
            <a:r>
              <a:rPr lang="zh-CN" altLang="en-US" dirty="0" smtClean="0"/>
              <a:t>访谈</a:t>
            </a:r>
            <a:r>
              <a:rPr lang="en-US" altLang="zh-CN" dirty="0" smtClean="0"/>
              <a:t>/</a:t>
            </a:r>
            <a:r>
              <a:rPr lang="zh-CN" altLang="en-US" dirty="0" smtClean="0"/>
              <a:t>桌面调研等各种调研方法，你才能够了解现状是怎么样的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在得出一个观点或者计划之前，我们先争取理解目前的情况。这个阶段是一个发散、探索的过程，研究新的问题，通过观察和询问，去找到存在的需求。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在这个环节，你获得的东西是多而杂的  不同的人有不同的需求，同一个人也有各个层次的需求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你需要对他们进行评估和衡量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然后选择一个最主要的 价值最大的问题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呢就是一个整合收敛的过程。我们将搜集到的调研资料进行整合，可以划分出各种用户群体，不同群体有针对性的需求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他们的需求对应的就是我们提供的服务的价值，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我们可以通过需求层级列表，进行收敛，哪些需求是最多人想要的，最急切需要的或者最重要的，哪些群体的需求是可以同时满足的，哪些需求对应的人群最少，这些都是要在这个阶段进行评估的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最终找到最主要的问题，到这一步叫做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定义问题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在知道要解决什么问题之后，我们就要思考怎么去解决它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对于一个问题，你总是能够想到很多很多方案，有些或许不切实际，但你可以在一开始都列出来先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这个阶段叫做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提出尽可能多的 可能能够解决这个问题的方案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然后通过评估与测试，去验证你的方案是否有效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最终你选择一到两个方案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制作产品的原型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然后使用各种方式去找用户做测试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对于你的方案进行迭代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然后才能产出一个有效的解决方案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82651-E2AD-423C-ABFC-B1BD2DDD4E6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26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所以这个双钻模型其实就是帮助我们做两件事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也就是通过两次发散与收敛，先提出许多想法 从中选择最主要的    再针对想法提出各种方案 从中选择最有效的</a:t>
            </a:r>
            <a:endParaRPr lang="en-US" altLang="zh-CN" dirty="0" smtClean="0"/>
          </a:p>
          <a:p>
            <a:r>
              <a:rPr lang="zh-CN" altLang="en-US" dirty="0" smtClean="0"/>
              <a:t>所以这个模型叫做双钻模型，因为两次发散收敛的过程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了解了具体的方法论之后，我接下来讲一下各个阶段用到的有用的方法</a:t>
            </a:r>
            <a:endParaRPr lang="en-US" altLang="zh-CN" dirty="0" smtClean="0"/>
          </a:p>
          <a:p>
            <a:r>
              <a:rPr lang="zh-CN" altLang="en-US" dirty="0" smtClean="0"/>
              <a:t>让你的结论有更有力的支撑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82651-E2AD-423C-ABFC-B1BD2DDD4E6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074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“我问了几个室友发现了这个问题”  和“我从</a:t>
            </a:r>
            <a:r>
              <a:rPr lang="en-US" altLang="zh-CN" dirty="0" smtClean="0"/>
              <a:t>300</a:t>
            </a:r>
            <a:r>
              <a:rPr lang="zh-CN" altLang="en-US" dirty="0" smtClean="0"/>
              <a:t>份问卷中根据年龄结构等评判标准挑选出了</a:t>
            </a:r>
            <a:r>
              <a:rPr lang="en-US" altLang="zh-CN" dirty="0" smtClean="0"/>
              <a:t>150</a:t>
            </a:r>
            <a:r>
              <a:rPr lang="zh-CN" altLang="en-US" dirty="0" smtClean="0"/>
              <a:t>份有效问卷，对问卷进行</a:t>
            </a:r>
            <a:r>
              <a:rPr lang="en-US" altLang="zh-CN" dirty="0" smtClean="0"/>
              <a:t>SPSS</a:t>
            </a:r>
            <a:r>
              <a:rPr lang="zh-CN" altLang="en-US" dirty="0" smtClean="0"/>
              <a:t>分析后，我们发现了哪些用户有哪些需求”毕竟还是不一样的不是吗</a:t>
            </a:r>
            <a:endParaRPr lang="en-US" altLang="zh-CN" dirty="0" smtClean="0"/>
          </a:p>
          <a:p>
            <a:r>
              <a:rPr lang="zh-CN" altLang="en-US" dirty="0" smtClean="0"/>
              <a:t>建议阅读书目：“设计调研”  戴立农   问卷设计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82651-E2AD-423C-ABFC-B1BD2DDD4E6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008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在这一阶段你要对调研得出的结论做一个归纳整合</a:t>
            </a:r>
            <a:endParaRPr lang="en-US" altLang="zh-CN" dirty="0" smtClean="0"/>
          </a:p>
          <a:p>
            <a:r>
              <a:rPr lang="zh-CN" altLang="en-US" dirty="0" smtClean="0"/>
              <a:t>首先你要明确有哪些需求 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并对他们进行排序</a:t>
            </a:r>
            <a:endParaRPr lang="en-US" altLang="zh-CN" baseline="0" dirty="0" smtClean="0"/>
          </a:p>
          <a:p>
            <a:r>
              <a:rPr lang="zh-CN" altLang="en-US" dirty="0" smtClean="0"/>
              <a:t>这里就可以用到一个叫做需求层级列表的工具</a:t>
            </a:r>
            <a:endParaRPr lang="en-US" altLang="zh-CN" dirty="0" smtClean="0"/>
          </a:p>
          <a:p>
            <a:r>
              <a:rPr lang="zh-CN" altLang="en-US" dirty="0" smtClean="0"/>
              <a:t>通过你的问卷</a:t>
            </a:r>
            <a:r>
              <a:rPr lang="en-US" altLang="zh-CN" dirty="0" smtClean="0"/>
              <a:t>/</a:t>
            </a:r>
            <a:r>
              <a:rPr lang="zh-CN" altLang="en-US" dirty="0" smtClean="0"/>
              <a:t>访谈，将用户的需求重要性进行排序，选择最重要的需求进行下一步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82651-E2AD-423C-ABFC-B1BD2DDD4E6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900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101600" y="101600"/>
            <a:ext cx="11959773" cy="6633029"/>
          </a:xfrm>
          <a:prstGeom prst="rect">
            <a:avLst/>
          </a:prstGeom>
          <a:noFill/>
          <a:ln w="254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7407729" y="2569028"/>
            <a:ext cx="0" cy="143691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占位符 40"/>
          <p:cNvSpPr>
            <a:spLocks noGrp="1"/>
          </p:cNvSpPr>
          <p:nvPr>
            <p:ph type="body" sz="quarter" idx="10" hasCustomPrompt="1"/>
          </p:nvPr>
        </p:nvSpPr>
        <p:spPr>
          <a:xfrm>
            <a:off x="1737823" y="2493421"/>
            <a:ext cx="5529263" cy="1588127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40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5400" b="1" dirty="0">
                <a:solidFill>
                  <a:srgbClr val="FF0000"/>
                </a:solidFill>
              </a:rPr>
              <a:t>POWERPOINT TEMPLATE</a:t>
            </a:r>
          </a:p>
        </p:txBody>
      </p:sp>
      <p:sp>
        <p:nvSpPr>
          <p:cNvPr id="43" name="文本占位符 42"/>
          <p:cNvSpPr>
            <a:spLocks noGrp="1"/>
          </p:cNvSpPr>
          <p:nvPr>
            <p:ph type="body" sz="quarter" idx="11" hasCustomPrompt="1"/>
          </p:nvPr>
        </p:nvSpPr>
        <p:spPr>
          <a:xfrm>
            <a:off x="3331936" y="5944130"/>
            <a:ext cx="5499100" cy="341632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宋体"/>
                <a:cs typeface="Arial"/>
              </a:rPr>
              <a:t>PRESENTED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宋体"/>
                <a:cs typeface="Arial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宋体"/>
                <a:cs typeface="Arial"/>
              </a:rPr>
              <a:t>BY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宋体"/>
                <a:cs typeface="Arial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宋体"/>
                <a:cs typeface="Arial"/>
              </a:rPr>
              <a:t>OfficePLUS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宋体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052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76300" y="430900"/>
            <a:ext cx="2706921" cy="4247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/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622300" y="393700"/>
            <a:ext cx="254000" cy="461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545121" y="393700"/>
            <a:ext cx="1013576" cy="461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01600" y="101600"/>
            <a:ext cx="11959773" cy="6633029"/>
          </a:xfrm>
          <a:prstGeom prst="rect">
            <a:avLst/>
          </a:prstGeom>
          <a:noFill/>
          <a:ln w="254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26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01600" y="101600"/>
            <a:ext cx="11959773" cy="6633029"/>
          </a:xfrm>
          <a:prstGeom prst="rect">
            <a:avLst/>
          </a:prstGeom>
          <a:noFill/>
          <a:ln w="254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36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23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368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0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7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Calibri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4502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87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739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>
          <a:xfrm>
            <a:off x="1737823" y="2771349"/>
            <a:ext cx="5529263" cy="1217769"/>
          </a:xfrm>
        </p:spPr>
        <p:txBody>
          <a:bodyPr/>
          <a:lstStyle/>
          <a:p>
            <a:pPr lvl="0"/>
            <a:r>
              <a:rPr lang="zh-CN" altLang="en-US" b="1" kern="0" dirty="0"/>
              <a:t>设计</a:t>
            </a:r>
            <a:r>
              <a:rPr lang="zh-CN" altLang="en-US" b="1" kern="0" dirty="0" smtClean="0"/>
              <a:t>方法论</a:t>
            </a:r>
          </a:p>
          <a:p>
            <a:pPr lvl="0"/>
            <a:r>
              <a:rPr lang="zh-CN" altLang="en-US" sz="1800" kern="0" dirty="0" smtClean="0"/>
              <a:t>花花</a:t>
            </a:r>
            <a:endParaRPr lang="en-US" altLang="zh-CN" sz="1800" kern="0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3331936" y="5944130"/>
            <a:ext cx="5499100" cy="369332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kumimoji="1" lang="en-US" altLang="zh-CN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宋体"/>
                <a:cs typeface="Arial"/>
              </a:rPr>
              <a:t>Merry Christmas</a:t>
            </a:r>
            <a:endParaRPr kumimoji="1" lang="zh-CN" altLang="en-US" kern="0" dirty="0">
              <a:solidFill>
                <a:schemeClr val="tx1">
                  <a:lumMod val="75000"/>
                  <a:lumOff val="25000"/>
                </a:schemeClr>
              </a:solidFill>
              <a:ea typeface="宋体"/>
              <a:cs typeface="Arial"/>
            </a:endParaRPr>
          </a:p>
        </p:txBody>
      </p:sp>
      <p:grpSp>
        <p:nvGrpSpPr>
          <p:cNvPr id="4" name="组 20"/>
          <p:cNvGrpSpPr/>
          <p:nvPr/>
        </p:nvGrpSpPr>
        <p:grpSpPr>
          <a:xfrm>
            <a:off x="8369303" y="2519133"/>
            <a:ext cx="1240969" cy="1486809"/>
            <a:chOff x="2766318" y="792480"/>
            <a:chExt cx="3048000" cy="3651819"/>
          </a:xfrm>
          <a:solidFill>
            <a:schemeClr val="accent1"/>
          </a:solidFill>
        </p:grpSpPr>
        <p:grpSp>
          <p:nvGrpSpPr>
            <p:cNvPr id="5" name="组 19"/>
            <p:cNvGrpSpPr/>
            <p:nvPr/>
          </p:nvGrpSpPr>
          <p:grpSpPr>
            <a:xfrm>
              <a:off x="3121918" y="792480"/>
              <a:ext cx="2336800" cy="924560"/>
              <a:chOff x="3169920" y="792480"/>
              <a:chExt cx="2336800" cy="924560"/>
            </a:xfrm>
            <a:grpFill/>
          </p:grpSpPr>
          <p:grpSp>
            <p:nvGrpSpPr>
              <p:cNvPr id="7" name="组 3"/>
              <p:cNvGrpSpPr/>
              <p:nvPr/>
            </p:nvGrpSpPr>
            <p:grpSpPr>
              <a:xfrm>
                <a:off x="3169920" y="802640"/>
                <a:ext cx="447040" cy="914400"/>
                <a:chOff x="3169920" y="802640"/>
                <a:chExt cx="447040" cy="914400"/>
              </a:xfrm>
              <a:grpFill/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3312160" y="802640"/>
                  <a:ext cx="162560" cy="670560"/>
                </a:xfrm>
                <a:prstGeom prst="round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3169920" y="1270000"/>
                  <a:ext cx="447040" cy="447040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8" name="组 4"/>
              <p:cNvGrpSpPr/>
              <p:nvPr/>
            </p:nvGrpSpPr>
            <p:grpSpPr>
              <a:xfrm>
                <a:off x="3820160" y="792480"/>
                <a:ext cx="447040" cy="914400"/>
                <a:chOff x="3169920" y="802640"/>
                <a:chExt cx="447040" cy="914400"/>
              </a:xfrm>
              <a:grpFill/>
            </p:grpSpPr>
            <p:sp>
              <p:nvSpPr>
                <p:cNvPr id="15" name="圆角矩形 14"/>
                <p:cNvSpPr/>
                <p:nvPr/>
              </p:nvSpPr>
              <p:spPr>
                <a:xfrm>
                  <a:off x="3312160" y="802640"/>
                  <a:ext cx="162560" cy="670560"/>
                </a:xfrm>
                <a:prstGeom prst="round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3169920" y="1270000"/>
                  <a:ext cx="447040" cy="447040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9" name="组 7"/>
              <p:cNvGrpSpPr/>
              <p:nvPr/>
            </p:nvGrpSpPr>
            <p:grpSpPr>
              <a:xfrm>
                <a:off x="5059680" y="792480"/>
                <a:ext cx="447040" cy="914400"/>
                <a:chOff x="3169920" y="802640"/>
                <a:chExt cx="447040" cy="914400"/>
              </a:xfrm>
              <a:grpFill/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3312160" y="802640"/>
                  <a:ext cx="162560" cy="670560"/>
                </a:xfrm>
                <a:prstGeom prst="round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3169920" y="1270000"/>
                  <a:ext cx="447040" cy="447040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10" name="组 10"/>
              <p:cNvGrpSpPr/>
              <p:nvPr/>
            </p:nvGrpSpPr>
            <p:grpSpPr>
              <a:xfrm>
                <a:off x="4419600" y="802640"/>
                <a:ext cx="447040" cy="914400"/>
                <a:chOff x="3169920" y="802640"/>
                <a:chExt cx="447040" cy="914400"/>
              </a:xfrm>
              <a:grpFill/>
            </p:grpSpPr>
            <p:sp>
              <p:nvSpPr>
                <p:cNvPr id="11" name="圆角矩形 10"/>
                <p:cNvSpPr/>
                <p:nvPr/>
              </p:nvSpPr>
              <p:spPr>
                <a:xfrm>
                  <a:off x="3312160" y="802640"/>
                  <a:ext cx="162560" cy="670560"/>
                </a:xfrm>
                <a:prstGeom prst="round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3169920" y="1270000"/>
                  <a:ext cx="447040" cy="447040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p:sp>
          <p:nvSpPr>
            <p:cNvPr id="6" name="圆角矩形 18"/>
            <p:cNvSpPr/>
            <p:nvPr/>
          </p:nvSpPr>
          <p:spPr>
            <a:xfrm>
              <a:off x="2766318" y="1040699"/>
              <a:ext cx="3048000" cy="3403600"/>
            </a:xfrm>
            <a:custGeom>
              <a:avLst/>
              <a:gdLst/>
              <a:ahLst/>
              <a:cxnLst/>
              <a:rect l="l" t="t" r="r" b="b"/>
              <a:pathLst>
                <a:path w="3048000" h="3403600">
                  <a:moveTo>
                    <a:pt x="524874" y="154745"/>
                  </a:moveTo>
                  <a:cubicBezTo>
                    <a:pt x="322165" y="154745"/>
                    <a:pt x="157836" y="319074"/>
                    <a:pt x="157836" y="521783"/>
                  </a:cubicBezTo>
                  <a:lnTo>
                    <a:pt x="157836" y="2861497"/>
                  </a:lnTo>
                  <a:cubicBezTo>
                    <a:pt x="157836" y="3064206"/>
                    <a:pt x="322165" y="3228535"/>
                    <a:pt x="524874" y="3228535"/>
                  </a:cubicBezTo>
                  <a:lnTo>
                    <a:pt x="2543446" y="3228535"/>
                  </a:lnTo>
                  <a:cubicBezTo>
                    <a:pt x="2746155" y="3228535"/>
                    <a:pt x="2910484" y="3064206"/>
                    <a:pt x="2910484" y="2861497"/>
                  </a:cubicBezTo>
                  <a:lnTo>
                    <a:pt x="2910484" y="521783"/>
                  </a:lnTo>
                  <a:cubicBezTo>
                    <a:pt x="2910484" y="319074"/>
                    <a:pt x="2746155" y="154745"/>
                    <a:pt x="2543446" y="154745"/>
                  </a:cubicBezTo>
                  <a:close/>
                  <a:moveTo>
                    <a:pt x="406420" y="0"/>
                  </a:moveTo>
                  <a:lnTo>
                    <a:pt x="2641580" y="0"/>
                  </a:lnTo>
                  <a:cubicBezTo>
                    <a:pt x="2866040" y="0"/>
                    <a:pt x="3048000" y="181960"/>
                    <a:pt x="3048000" y="406420"/>
                  </a:cubicBezTo>
                  <a:lnTo>
                    <a:pt x="3048000" y="2997180"/>
                  </a:lnTo>
                  <a:cubicBezTo>
                    <a:pt x="3048000" y="3221640"/>
                    <a:pt x="2866040" y="3403600"/>
                    <a:pt x="2641580" y="3403600"/>
                  </a:cubicBezTo>
                  <a:lnTo>
                    <a:pt x="406420" y="3403600"/>
                  </a:lnTo>
                  <a:cubicBezTo>
                    <a:pt x="181960" y="3403600"/>
                    <a:pt x="0" y="3221640"/>
                    <a:pt x="0" y="2997180"/>
                  </a:cubicBezTo>
                  <a:lnTo>
                    <a:pt x="0" y="406420"/>
                  </a:lnTo>
                  <a:cubicBezTo>
                    <a:pt x="0" y="181960"/>
                    <a:pt x="181960" y="0"/>
                    <a:pt x="406420" y="0"/>
                  </a:cubicBezTo>
                  <a:close/>
                </a:path>
              </a:pathLst>
            </a:custGeom>
            <a:grpFill/>
            <a:ln w="762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8521703" y="2772593"/>
            <a:ext cx="929021" cy="1037407"/>
          </a:xfrm>
          <a:custGeom>
            <a:avLst/>
            <a:gdLst/>
            <a:ahLst/>
            <a:cxnLst/>
            <a:rect l="l" t="t" r="r" b="b"/>
            <a:pathLst>
              <a:path w="3048000" h="3403600">
                <a:moveTo>
                  <a:pt x="524874" y="154745"/>
                </a:moveTo>
                <a:cubicBezTo>
                  <a:pt x="322165" y="154745"/>
                  <a:pt x="157836" y="319074"/>
                  <a:pt x="157836" y="521783"/>
                </a:cubicBezTo>
                <a:lnTo>
                  <a:pt x="157836" y="2861497"/>
                </a:lnTo>
                <a:cubicBezTo>
                  <a:pt x="157836" y="3064206"/>
                  <a:pt x="322165" y="3228535"/>
                  <a:pt x="524874" y="3228535"/>
                </a:cubicBezTo>
                <a:lnTo>
                  <a:pt x="2543446" y="3228535"/>
                </a:lnTo>
                <a:cubicBezTo>
                  <a:pt x="2746155" y="3228535"/>
                  <a:pt x="2910484" y="3064206"/>
                  <a:pt x="2910484" y="2861497"/>
                </a:cubicBezTo>
                <a:lnTo>
                  <a:pt x="2910484" y="521783"/>
                </a:lnTo>
                <a:cubicBezTo>
                  <a:pt x="2910484" y="319074"/>
                  <a:pt x="2746155" y="154745"/>
                  <a:pt x="2543446" y="154745"/>
                </a:cubicBezTo>
                <a:close/>
                <a:moveTo>
                  <a:pt x="406420" y="0"/>
                </a:moveTo>
                <a:lnTo>
                  <a:pt x="2641580" y="0"/>
                </a:lnTo>
                <a:cubicBezTo>
                  <a:pt x="2866040" y="0"/>
                  <a:pt x="3048000" y="181960"/>
                  <a:pt x="3048000" y="406420"/>
                </a:cubicBezTo>
                <a:lnTo>
                  <a:pt x="3048000" y="2997180"/>
                </a:lnTo>
                <a:cubicBezTo>
                  <a:pt x="3048000" y="3221640"/>
                  <a:pt x="2866040" y="3403600"/>
                  <a:pt x="2641580" y="3403600"/>
                </a:cubicBezTo>
                <a:lnTo>
                  <a:pt x="406420" y="3403600"/>
                </a:lnTo>
                <a:cubicBezTo>
                  <a:pt x="181960" y="3403600"/>
                  <a:pt x="0" y="3221640"/>
                  <a:pt x="0" y="2997180"/>
                </a:cubicBezTo>
                <a:lnTo>
                  <a:pt x="0" y="406420"/>
                </a:lnTo>
                <a:cubicBezTo>
                  <a:pt x="0" y="181960"/>
                  <a:pt x="181960" y="0"/>
                  <a:pt x="406420" y="0"/>
                </a:cubicBez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084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标题 3"/>
          <p:cNvSpPr txBox="1">
            <a:spLocks noGrp="1"/>
          </p:cNvSpPr>
          <p:nvPr>
            <p:ph type="title"/>
          </p:nvPr>
        </p:nvSpPr>
        <p:spPr>
          <a:xfrm>
            <a:off x="876299" y="430899"/>
            <a:ext cx="2706923" cy="424734"/>
          </a:xfrm>
          <a:prstGeom prst="rect">
            <a:avLst/>
          </a:prstGeom>
        </p:spPr>
        <p:txBody>
          <a:bodyPr>
            <a:normAutofit/>
          </a:bodyPr>
          <a:lstStyle>
            <a:lvl1pPr defTabSz="365760">
              <a:defRPr sz="164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z="2400" dirty="0" smtClean="0"/>
              <a:t>方法</a:t>
            </a:r>
            <a:endParaRPr sz="2400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876299" y="1150456"/>
            <a:ext cx="14638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5338583" y="3180396"/>
            <a:ext cx="13003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KANO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316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标题 3"/>
          <p:cNvSpPr txBox="1">
            <a:spLocks noGrp="1"/>
          </p:cNvSpPr>
          <p:nvPr>
            <p:ph type="title"/>
          </p:nvPr>
        </p:nvSpPr>
        <p:spPr>
          <a:xfrm>
            <a:off x="876299" y="430899"/>
            <a:ext cx="2706923" cy="424734"/>
          </a:xfrm>
          <a:prstGeom prst="rect">
            <a:avLst/>
          </a:prstGeom>
        </p:spPr>
        <p:txBody>
          <a:bodyPr>
            <a:normAutofit/>
          </a:bodyPr>
          <a:lstStyle>
            <a:lvl1pPr defTabSz="365760">
              <a:defRPr sz="164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z="2400" dirty="0" smtClean="0"/>
              <a:t>方法</a:t>
            </a:r>
            <a:endParaRPr sz="2400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876299" y="1150456"/>
            <a:ext cx="14638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5338583" y="3180396"/>
            <a:ext cx="13003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KANO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331" y="2085975"/>
            <a:ext cx="8920259" cy="40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6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标题 3"/>
          <p:cNvSpPr txBox="1">
            <a:spLocks noGrp="1"/>
          </p:cNvSpPr>
          <p:nvPr>
            <p:ph type="title"/>
          </p:nvPr>
        </p:nvSpPr>
        <p:spPr>
          <a:xfrm>
            <a:off x="876299" y="430899"/>
            <a:ext cx="2706923" cy="424734"/>
          </a:xfrm>
          <a:prstGeom prst="rect">
            <a:avLst/>
          </a:prstGeom>
        </p:spPr>
        <p:txBody>
          <a:bodyPr>
            <a:normAutofit/>
          </a:bodyPr>
          <a:lstStyle>
            <a:lvl1pPr defTabSz="365760">
              <a:defRPr sz="164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z="2400" dirty="0" smtClean="0"/>
              <a:t>方法</a:t>
            </a:r>
            <a:endParaRPr sz="2400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876299" y="1150456"/>
            <a:ext cx="12779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Deliver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576583" y="2437446"/>
            <a:ext cx="2686569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solidFill>
                  <a:srgbClr val="4A66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Sketches</a:t>
            </a:r>
            <a:endParaRPr lang="en-US" altLang="zh-CN" dirty="0">
              <a:solidFill>
                <a:srgbClr val="4A66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4A66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Physical models</a:t>
            </a:r>
          </a:p>
          <a:p>
            <a:r>
              <a:rPr lang="en-US" altLang="zh-CN" dirty="0">
                <a:solidFill>
                  <a:srgbClr val="4A66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Storyboarding</a:t>
            </a:r>
          </a:p>
          <a:p>
            <a:r>
              <a:rPr lang="en-US" altLang="zh-CN" dirty="0">
                <a:solidFill>
                  <a:srgbClr val="4A66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 models</a:t>
            </a:r>
          </a:p>
          <a:p>
            <a:r>
              <a:rPr lang="en-US" altLang="zh-CN" dirty="0">
                <a:solidFill>
                  <a:srgbClr val="4A66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Business origami </a:t>
            </a:r>
            <a:endParaRPr lang="en-US" altLang="zh-CN" dirty="0" smtClean="0">
              <a:solidFill>
                <a:srgbClr val="4A66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4A66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Role-plays</a:t>
            </a:r>
          </a:p>
          <a:p>
            <a:r>
              <a:rPr lang="en-US" altLang="zh-CN" dirty="0">
                <a:solidFill>
                  <a:srgbClr val="4A66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Hi-fidelity prototypes  </a:t>
            </a:r>
            <a:endParaRPr lang="en-US" altLang="zh-CN" dirty="0" smtClean="0">
              <a:solidFill>
                <a:srgbClr val="4A66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4A66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Pilot </a:t>
            </a:r>
            <a:r>
              <a:rPr lang="en-US" altLang="zh-CN" dirty="0">
                <a:solidFill>
                  <a:srgbClr val="4A66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launch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934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>
          <a:xfrm>
            <a:off x="1737823" y="2871181"/>
            <a:ext cx="5529263" cy="840230"/>
          </a:xfrm>
        </p:spPr>
        <p:txBody>
          <a:bodyPr/>
          <a:lstStyle/>
          <a:p>
            <a:pPr lvl="0"/>
            <a:r>
              <a:rPr lang="zh-CN" altLang="en-US" b="1" kern="0" dirty="0" smtClean="0"/>
              <a:t>感谢</a:t>
            </a:r>
            <a:r>
              <a:rPr lang="zh-CN" altLang="en-US" b="1" kern="0" dirty="0" smtClean="0"/>
              <a:t>观看</a:t>
            </a:r>
            <a:endParaRPr lang="en-US" altLang="zh-CN" b="1" kern="0" dirty="0" smtClean="0"/>
          </a:p>
        </p:txBody>
      </p:sp>
      <p:grpSp>
        <p:nvGrpSpPr>
          <p:cNvPr id="4" name="组 20"/>
          <p:cNvGrpSpPr/>
          <p:nvPr/>
        </p:nvGrpSpPr>
        <p:grpSpPr>
          <a:xfrm>
            <a:off x="8369303" y="2519133"/>
            <a:ext cx="1240969" cy="1486809"/>
            <a:chOff x="2766318" y="792480"/>
            <a:chExt cx="3048000" cy="3651819"/>
          </a:xfrm>
          <a:solidFill>
            <a:schemeClr val="accent1"/>
          </a:solidFill>
        </p:grpSpPr>
        <p:grpSp>
          <p:nvGrpSpPr>
            <p:cNvPr id="5" name="组 19"/>
            <p:cNvGrpSpPr/>
            <p:nvPr/>
          </p:nvGrpSpPr>
          <p:grpSpPr>
            <a:xfrm>
              <a:off x="3121918" y="792480"/>
              <a:ext cx="2336800" cy="924560"/>
              <a:chOff x="3169920" y="792480"/>
              <a:chExt cx="2336800" cy="924560"/>
            </a:xfrm>
            <a:grpFill/>
          </p:grpSpPr>
          <p:grpSp>
            <p:nvGrpSpPr>
              <p:cNvPr id="7" name="组 3"/>
              <p:cNvGrpSpPr/>
              <p:nvPr/>
            </p:nvGrpSpPr>
            <p:grpSpPr>
              <a:xfrm>
                <a:off x="3169920" y="802640"/>
                <a:ext cx="447040" cy="914400"/>
                <a:chOff x="3169920" y="802640"/>
                <a:chExt cx="447040" cy="914400"/>
              </a:xfrm>
              <a:grpFill/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3312160" y="802640"/>
                  <a:ext cx="162560" cy="670560"/>
                </a:xfrm>
                <a:prstGeom prst="round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3169920" y="1270000"/>
                  <a:ext cx="447040" cy="447040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8" name="组 4"/>
              <p:cNvGrpSpPr/>
              <p:nvPr/>
            </p:nvGrpSpPr>
            <p:grpSpPr>
              <a:xfrm>
                <a:off x="3820160" y="792480"/>
                <a:ext cx="447040" cy="914400"/>
                <a:chOff x="3169920" y="802640"/>
                <a:chExt cx="447040" cy="914400"/>
              </a:xfrm>
              <a:grpFill/>
            </p:grpSpPr>
            <p:sp>
              <p:nvSpPr>
                <p:cNvPr id="15" name="圆角矩形 14"/>
                <p:cNvSpPr/>
                <p:nvPr/>
              </p:nvSpPr>
              <p:spPr>
                <a:xfrm>
                  <a:off x="3312160" y="802640"/>
                  <a:ext cx="162560" cy="670560"/>
                </a:xfrm>
                <a:prstGeom prst="round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3169920" y="1270000"/>
                  <a:ext cx="447040" cy="447040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9" name="组 7"/>
              <p:cNvGrpSpPr/>
              <p:nvPr/>
            </p:nvGrpSpPr>
            <p:grpSpPr>
              <a:xfrm>
                <a:off x="5059680" y="792480"/>
                <a:ext cx="447040" cy="914400"/>
                <a:chOff x="3169920" y="802640"/>
                <a:chExt cx="447040" cy="914400"/>
              </a:xfrm>
              <a:grpFill/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3312160" y="802640"/>
                  <a:ext cx="162560" cy="670560"/>
                </a:xfrm>
                <a:prstGeom prst="round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3169920" y="1270000"/>
                  <a:ext cx="447040" cy="447040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10" name="组 10"/>
              <p:cNvGrpSpPr/>
              <p:nvPr/>
            </p:nvGrpSpPr>
            <p:grpSpPr>
              <a:xfrm>
                <a:off x="4419600" y="802640"/>
                <a:ext cx="447040" cy="914400"/>
                <a:chOff x="3169920" y="802640"/>
                <a:chExt cx="447040" cy="914400"/>
              </a:xfrm>
              <a:grpFill/>
            </p:grpSpPr>
            <p:sp>
              <p:nvSpPr>
                <p:cNvPr id="11" name="圆角矩形 10"/>
                <p:cNvSpPr/>
                <p:nvPr/>
              </p:nvSpPr>
              <p:spPr>
                <a:xfrm>
                  <a:off x="3312160" y="802640"/>
                  <a:ext cx="162560" cy="670560"/>
                </a:xfrm>
                <a:prstGeom prst="round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3169920" y="1270000"/>
                  <a:ext cx="447040" cy="447040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p:sp>
          <p:nvSpPr>
            <p:cNvPr id="6" name="圆角矩形 18"/>
            <p:cNvSpPr/>
            <p:nvPr/>
          </p:nvSpPr>
          <p:spPr>
            <a:xfrm>
              <a:off x="2766318" y="1040699"/>
              <a:ext cx="3048000" cy="3403600"/>
            </a:xfrm>
            <a:custGeom>
              <a:avLst/>
              <a:gdLst/>
              <a:ahLst/>
              <a:cxnLst/>
              <a:rect l="l" t="t" r="r" b="b"/>
              <a:pathLst>
                <a:path w="3048000" h="3403600">
                  <a:moveTo>
                    <a:pt x="524874" y="154745"/>
                  </a:moveTo>
                  <a:cubicBezTo>
                    <a:pt x="322165" y="154745"/>
                    <a:pt x="157836" y="319074"/>
                    <a:pt x="157836" y="521783"/>
                  </a:cubicBezTo>
                  <a:lnTo>
                    <a:pt x="157836" y="2861497"/>
                  </a:lnTo>
                  <a:cubicBezTo>
                    <a:pt x="157836" y="3064206"/>
                    <a:pt x="322165" y="3228535"/>
                    <a:pt x="524874" y="3228535"/>
                  </a:cubicBezTo>
                  <a:lnTo>
                    <a:pt x="2543446" y="3228535"/>
                  </a:lnTo>
                  <a:cubicBezTo>
                    <a:pt x="2746155" y="3228535"/>
                    <a:pt x="2910484" y="3064206"/>
                    <a:pt x="2910484" y="2861497"/>
                  </a:cubicBezTo>
                  <a:lnTo>
                    <a:pt x="2910484" y="521783"/>
                  </a:lnTo>
                  <a:cubicBezTo>
                    <a:pt x="2910484" y="319074"/>
                    <a:pt x="2746155" y="154745"/>
                    <a:pt x="2543446" y="154745"/>
                  </a:cubicBezTo>
                  <a:close/>
                  <a:moveTo>
                    <a:pt x="406420" y="0"/>
                  </a:moveTo>
                  <a:lnTo>
                    <a:pt x="2641580" y="0"/>
                  </a:lnTo>
                  <a:cubicBezTo>
                    <a:pt x="2866040" y="0"/>
                    <a:pt x="3048000" y="181960"/>
                    <a:pt x="3048000" y="406420"/>
                  </a:cubicBezTo>
                  <a:lnTo>
                    <a:pt x="3048000" y="2997180"/>
                  </a:lnTo>
                  <a:cubicBezTo>
                    <a:pt x="3048000" y="3221640"/>
                    <a:pt x="2866040" y="3403600"/>
                    <a:pt x="2641580" y="3403600"/>
                  </a:cubicBezTo>
                  <a:lnTo>
                    <a:pt x="406420" y="3403600"/>
                  </a:lnTo>
                  <a:cubicBezTo>
                    <a:pt x="181960" y="3403600"/>
                    <a:pt x="0" y="3221640"/>
                    <a:pt x="0" y="2997180"/>
                  </a:cubicBezTo>
                  <a:lnTo>
                    <a:pt x="0" y="406420"/>
                  </a:lnTo>
                  <a:cubicBezTo>
                    <a:pt x="0" y="181960"/>
                    <a:pt x="181960" y="0"/>
                    <a:pt x="406420" y="0"/>
                  </a:cubicBezTo>
                  <a:close/>
                </a:path>
              </a:pathLst>
            </a:custGeom>
            <a:grpFill/>
            <a:ln w="762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8521703" y="2772593"/>
            <a:ext cx="929021" cy="1037407"/>
          </a:xfrm>
          <a:custGeom>
            <a:avLst/>
            <a:gdLst/>
            <a:ahLst/>
            <a:cxnLst/>
            <a:rect l="l" t="t" r="r" b="b"/>
            <a:pathLst>
              <a:path w="3048000" h="3403600">
                <a:moveTo>
                  <a:pt x="524874" y="154745"/>
                </a:moveTo>
                <a:cubicBezTo>
                  <a:pt x="322165" y="154745"/>
                  <a:pt x="157836" y="319074"/>
                  <a:pt x="157836" y="521783"/>
                </a:cubicBezTo>
                <a:lnTo>
                  <a:pt x="157836" y="2861497"/>
                </a:lnTo>
                <a:cubicBezTo>
                  <a:pt x="157836" y="3064206"/>
                  <a:pt x="322165" y="3228535"/>
                  <a:pt x="524874" y="3228535"/>
                </a:cubicBezTo>
                <a:lnTo>
                  <a:pt x="2543446" y="3228535"/>
                </a:lnTo>
                <a:cubicBezTo>
                  <a:pt x="2746155" y="3228535"/>
                  <a:pt x="2910484" y="3064206"/>
                  <a:pt x="2910484" y="2861497"/>
                </a:cubicBezTo>
                <a:lnTo>
                  <a:pt x="2910484" y="521783"/>
                </a:lnTo>
                <a:cubicBezTo>
                  <a:pt x="2910484" y="319074"/>
                  <a:pt x="2746155" y="154745"/>
                  <a:pt x="2543446" y="154745"/>
                </a:cubicBezTo>
                <a:close/>
                <a:moveTo>
                  <a:pt x="406420" y="0"/>
                </a:moveTo>
                <a:lnTo>
                  <a:pt x="2641580" y="0"/>
                </a:lnTo>
                <a:cubicBezTo>
                  <a:pt x="2866040" y="0"/>
                  <a:pt x="3048000" y="181960"/>
                  <a:pt x="3048000" y="406420"/>
                </a:cubicBezTo>
                <a:lnTo>
                  <a:pt x="3048000" y="2997180"/>
                </a:lnTo>
                <a:cubicBezTo>
                  <a:pt x="3048000" y="3221640"/>
                  <a:pt x="2866040" y="3403600"/>
                  <a:pt x="2641580" y="3403600"/>
                </a:cubicBezTo>
                <a:lnTo>
                  <a:pt x="406420" y="3403600"/>
                </a:lnTo>
                <a:cubicBezTo>
                  <a:pt x="181960" y="3403600"/>
                  <a:pt x="0" y="3221640"/>
                  <a:pt x="0" y="2997180"/>
                </a:cubicBezTo>
                <a:lnTo>
                  <a:pt x="0" y="406420"/>
                </a:lnTo>
                <a:cubicBezTo>
                  <a:pt x="0" y="181960"/>
                  <a:pt x="181960" y="0"/>
                  <a:pt x="406420" y="0"/>
                </a:cubicBez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3331936" y="5944130"/>
            <a:ext cx="5499100" cy="369332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kumimoji="1" lang="en-US" altLang="zh-CN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宋体"/>
                <a:cs typeface="Arial"/>
              </a:rPr>
              <a:t>Merry Christmas</a:t>
            </a:r>
            <a:endParaRPr kumimoji="1" lang="zh-CN" altLang="en-US" kern="0" dirty="0">
              <a:solidFill>
                <a:schemeClr val="tx1">
                  <a:lumMod val="75000"/>
                  <a:lumOff val="25000"/>
                </a:schemeClr>
              </a:solidFill>
              <a:ea typeface="宋体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503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标题 3"/>
          <p:cNvSpPr txBox="1">
            <a:spLocks noGrp="1"/>
          </p:cNvSpPr>
          <p:nvPr>
            <p:ph type="title"/>
          </p:nvPr>
        </p:nvSpPr>
        <p:spPr>
          <a:xfrm>
            <a:off x="876299" y="430899"/>
            <a:ext cx="2706923" cy="424734"/>
          </a:xfrm>
          <a:prstGeom prst="rect">
            <a:avLst/>
          </a:prstGeom>
        </p:spPr>
        <p:txBody>
          <a:bodyPr>
            <a:normAutofit/>
          </a:bodyPr>
          <a:lstStyle>
            <a:lvl1pPr defTabSz="365760">
              <a:defRPr sz="164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z="2400" dirty="0"/>
              <a:t>两</a:t>
            </a:r>
            <a:r>
              <a:rPr lang="zh-CN" altLang="en-US" sz="2400" dirty="0" smtClean="0"/>
              <a:t>个问题</a:t>
            </a:r>
            <a:endParaRPr sz="2400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186491" y="3234563"/>
            <a:ext cx="59298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noProof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你在项目组做的工作是不可取代的吗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994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标题 3"/>
          <p:cNvSpPr txBox="1">
            <a:spLocks noGrp="1"/>
          </p:cNvSpPr>
          <p:nvPr>
            <p:ph type="title"/>
          </p:nvPr>
        </p:nvSpPr>
        <p:spPr>
          <a:xfrm>
            <a:off x="876299" y="430899"/>
            <a:ext cx="2706923" cy="424734"/>
          </a:xfrm>
          <a:prstGeom prst="rect">
            <a:avLst/>
          </a:prstGeom>
        </p:spPr>
        <p:txBody>
          <a:bodyPr>
            <a:normAutofit/>
          </a:bodyPr>
          <a:lstStyle>
            <a:lvl1pPr defTabSz="365760">
              <a:defRPr sz="164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z="2400" dirty="0"/>
              <a:t>两</a:t>
            </a:r>
            <a:r>
              <a:rPr lang="zh-CN" altLang="en-US" sz="2400" dirty="0" smtClean="0"/>
              <a:t>个问题</a:t>
            </a:r>
            <a:endParaRPr sz="2400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694122" y="3234563"/>
            <a:ext cx="7088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noProof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你如何说服别人你的想法和方案是正确的？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565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标题 3"/>
          <p:cNvSpPr txBox="1">
            <a:spLocks noGrp="1"/>
          </p:cNvSpPr>
          <p:nvPr>
            <p:ph type="title"/>
          </p:nvPr>
        </p:nvSpPr>
        <p:spPr>
          <a:xfrm>
            <a:off x="876299" y="430899"/>
            <a:ext cx="2706923" cy="424734"/>
          </a:xfrm>
          <a:prstGeom prst="rect">
            <a:avLst/>
          </a:prstGeom>
        </p:spPr>
        <p:txBody>
          <a:bodyPr>
            <a:normAutofit/>
          </a:bodyPr>
          <a:lstStyle>
            <a:lvl1pPr defTabSz="365760">
              <a:defRPr sz="164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z="2400" dirty="0" smtClean="0"/>
              <a:t>方法</a:t>
            </a:r>
            <a:endParaRPr sz="2400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694122" y="3076302"/>
            <a:ext cx="1980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noProof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正确的想法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7466089" y="3076302"/>
            <a:ext cx="1980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noProof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有效的方案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229760" y="3736262"/>
            <a:ext cx="30348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kern="0" noProof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the right thing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123847" y="3736262"/>
            <a:ext cx="26645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kern="0" noProof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things right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766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标题 3"/>
          <p:cNvSpPr txBox="1">
            <a:spLocks noGrp="1"/>
          </p:cNvSpPr>
          <p:nvPr>
            <p:ph type="title"/>
          </p:nvPr>
        </p:nvSpPr>
        <p:spPr>
          <a:xfrm>
            <a:off x="876299" y="430899"/>
            <a:ext cx="2706923" cy="424734"/>
          </a:xfrm>
          <a:prstGeom prst="rect">
            <a:avLst/>
          </a:prstGeom>
        </p:spPr>
        <p:txBody>
          <a:bodyPr>
            <a:normAutofit/>
          </a:bodyPr>
          <a:lstStyle>
            <a:lvl1pPr defTabSz="365760">
              <a:defRPr sz="164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sz="2400" dirty="0" smtClean="0"/>
              <a:t>Double Diamond</a:t>
            </a:r>
            <a:endParaRPr sz="2400" dirty="0"/>
          </a:p>
        </p:txBody>
      </p:sp>
      <p:pic>
        <p:nvPicPr>
          <p:cNvPr id="9" name="Picture 2" descr="查看源图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5" y="1318896"/>
            <a:ext cx="8598384" cy="452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01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标题 3"/>
          <p:cNvSpPr txBox="1">
            <a:spLocks noGrp="1"/>
          </p:cNvSpPr>
          <p:nvPr>
            <p:ph type="title"/>
          </p:nvPr>
        </p:nvSpPr>
        <p:spPr>
          <a:xfrm>
            <a:off x="876299" y="430899"/>
            <a:ext cx="2706923" cy="424734"/>
          </a:xfrm>
          <a:prstGeom prst="rect">
            <a:avLst/>
          </a:prstGeom>
        </p:spPr>
        <p:txBody>
          <a:bodyPr>
            <a:normAutofit/>
          </a:bodyPr>
          <a:lstStyle>
            <a:lvl1pPr defTabSz="365760">
              <a:defRPr sz="164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sz="2400" dirty="0"/>
              <a:t>Double Diamond</a:t>
            </a:r>
            <a:endParaRPr sz="2400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546283" y="3173554"/>
            <a:ext cx="15199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noProof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Discover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550791" y="3173554"/>
            <a:ext cx="12025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noProof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Define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8186306" y="3173554"/>
            <a:ext cx="12779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noProof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Deliver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237904" y="3167986"/>
            <a:ext cx="14638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noProof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752270" y="3766336"/>
            <a:ext cx="110799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noProof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桌面调研</a:t>
            </a:r>
            <a:endParaRPr lang="en-US" altLang="zh-CN" kern="0" noProof="0" dirty="0" smtClean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</a:t>
            </a:r>
            <a:r>
              <a:rPr lang="zh-CN" altLang="en-US" kern="0" noProof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品分析</a:t>
            </a:r>
            <a:endParaRPr lang="en-US" altLang="zh-CN" kern="0" noProof="0" dirty="0" smtClean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0" cap="none" spc="0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问卷</a:t>
            </a:r>
            <a:endParaRPr kumimoji="0" lang="en-US" altLang="zh-CN" i="0" u="none" strike="noStrike" kern="0" cap="none" spc="0" normalizeH="0" baseline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noProof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访谈</a:t>
            </a:r>
            <a:endParaRPr lang="en-US" altLang="zh-CN" kern="0" noProof="0" dirty="0" smtClean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noProof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598084" y="3766336"/>
            <a:ext cx="110799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noProof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用户画像</a:t>
            </a:r>
            <a:endParaRPr lang="en-US" altLang="zh-CN" kern="0" noProof="0" dirty="0" smtClean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noProof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价值共创</a:t>
            </a:r>
            <a:endParaRPr lang="en-US" altLang="zh-CN" kern="0" noProof="0" dirty="0" smtClean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需求层级</a:t>
            </a:r>
            <a:endParaRPr lang="en-US" altLang="zh-CN" kern="0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noProof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6185007" y="3766336"/>
            <a:ext cx="156966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加权矩阵评估</a:t>
            </a:r>
            <a:endParaRPr lang="en-US" altLang="zh-CN" kern="0" noProof="0" dirty="0" smtClean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KANO</a:t>
            </a:r>
            <a:endParaRPr lang="en-US" altLang="zh-CN" kern="0" noProof="0" dirty="0" smtClean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问卷</a:t>
            </a:r>
            <a:endParaRPr lang="en-US" altLang="zh-CN" kern="0" dirty="0" smtClean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访谈</a:t>
            </a:r>
            <a:endParaRPr lang="en-US" altLang="zh-CN" kern="0" dirty="0" smtClean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noProof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8502105" y="3760772"/>
            <a:ext cx="64633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endParaRPr lang="en-US" altLang="zh-CN" kern="0" noProof="0" dirty="0" smtClean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noProof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kern="0" noProof="0" dirty="0" smtClean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endParaRPr lang="en-US" altLang="zh-CN" kern="0" noProof="0" dirty="0" smtClean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noProof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558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标题 3"/>
          <p:cNvSpPr txBox="1">
            <a:spLocks noGrp="1"/>
          </p:cNvSpPr>
          <p:nvPr>
            <p:ph type="title"/>
          </p:nvPr>
        </p:nvSpPr>
        <p:spPr>
          <a:xfrm>
            <a:off x="876299" y="430899"/>
            <a:ext cx="2706923" cy="424734"/>
          </a:xfrm>
          <a:prstGeom prst="rect">
            <a:avLst/>
          </a:prstGeom>
        </p:spPr>
        <p:txBody>
          <a:bodyPr>
            <a:normAutofit/>
          </a:bodyPr>
          <a:lstStyle>
            <a:lvl1pPr defTabSz="365760">
              <a:defRPr sz="164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sz="2400" dirty="0"/>
              <a:t>Double Diamond</a:t>
            </a:r>
            <a:endParaRPr sz="2400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262606" y="3173554"/>
            <a:ext cx="20794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发散</a:t>
            </a:r>
            <a:r>
              <a:rPr lang="en-US" altLang="zh-CN" sz="2400" b="1" kern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kern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收敛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438460" y="3173554"/>
            <a:ext cx="233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找到正确的想法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549714" y="3171688"/>
            <a:ext cx="20794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发散</a:t>
            </a:r>
            <a:r>
              <a:rPr lang="en-US" altLang="zh-CN" sz="2400" b="1" kern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kern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收敛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8725568" y="3171688"/>
            <a:ext cx="233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找到有效的方案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224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标题 3"/>
          <p:cNvSpPr txBox="1">
            <a:spLocks noGrp="1"/>
          </p:cNvSpPr>
          <p:nvPr>
            <p:ph type="title"/>
          </p:nvPr>
        </p:nvSpPr>
        <p:spPr>
          <a:xfrm>
            <a:off x="876299" y="430899"/>
            <a:ext cx="2706923" cy="424734"/>
          </a:xfrm>
          <a:prstGeom prst="rect">
            <a:avLst/>
          </a:prstGeom>
        </p:spPr>
        <p:txBody>
          <a:bodyPr>
            <a:normAutofit/>
          </a:bodyPr>
          <a:lstStyle>
            <a:lvl1pPr defTabSz="365760">
              <a:defRPr sz="164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z="2400" dirty="0" smtClean="0"/>
              <a:t>方法</a:t>
            </a:r>
            <a:endParaRPr sz="2400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876299" y="1150456"/>
            <a:ext cx="15199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b="1" kern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iscover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371849" y="3276123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问卷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200649" y="2937568"/>
            <a:ext cx="453201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你想从用户口中知道哪些信息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b="1" kern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哪些用户</a:t>
            </a:r>
            <a:endParaRPr lang="en-US" altLang="zh-CN" sz="2400" b="1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b="1" kern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如何获取这些信息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200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标题 3"/>
          <p:cNvSpPr txBox="1">
            <a:spLocks noGrp="1"/>
          </p:cNvSpPr>
          <p:nvPr>
            <p:ph type="title"/>
          </p:nvPr>
        </p:nvSpPr>
        <p:spPr>
          <a:xfrm>
            <a:off x="876299" y="430899"/>
            <a:ext cx="2706923" cy="424734"/>
          </a:xfrm>
          <a:prstGeom prst="rect">
            <a:avLst/>
          </a:prstGeom>
        </p:spPr>
        <p:txBody>
          <a:bodyPr>
            <a:normAutofit/>
          </a:bodyPr>
          <a:lstStyle>
            <a:lvl1pPr defTabSz="365760">
              <a:defRPr sz="164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z="2400" dirty="0" smtClean="0"/>
              <a:t>方法</a:t>
            </a:r>
            <a:endParaRPr sz="2400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876299" y="1150456"/>
            <a:ext cx="12025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Define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5052833" y="3351846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需求层级列表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737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自定义 53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4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539</TotalTime>
  <Words>969</Words>
  <Application>Microsoft Office PowerPoint</Application>
  <PresentationFormat>宽屏</PresentationFormat>
  <Paragraphs>135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宋体</vt:lpstr>
      <vt:lpstr>微软雅黑</vt:lpstr>
      <vt:lpstr>Arial</vt:lpstr>
      <vt:lpstr>Calibri</vt:lpstr>
      <vt:lpstr>Century Gothic</vt:lpstr>
      <vt:lpstr>Segoe UI Light</vt:lpstr>
      <vt:lpstr>Office 主题</vt:lpstr>
      <vt:lpstr>OfficePLUS</vt:lpstr>
      <vt:lpstr>PowerPoint 演示文稿</vt:lpstr>
      <vt:lpstr>两个问题</vt:lpstr>
      <vt:lpstr>两个问题</vt:lpstr>
      <vt:lpstr>方法</vt:lpstr>
      <vt:lpstr>Double Diamond</vt:lpstr>
      <vt:lpstr>Double Diamond</vt:lpstr>
      <vt:lpstr>Double Diamond</vt:lpstr>
      <vt:lpstr>方法</vt:lpstr>
      <vt:lpstr>方法</vt:lpstr>
      <vt:lpstr>方法</vt:lpstr>
      <vt:lpstr>方法</vt:lpstr>
      <vt:lpstr>方法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asus</cp:lastModifiedBy>
  <cp:revision>59</cp:revision>
  <dcterms:created xsi:type="dcterms:W3CDTF">2015-08-18T02:51:41Z</dcterms:created>
  <dcterms:modified xsi:type="dcterms:W3CDTF">2019-12-25T13:20:15Z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2017-12-19T12:39:19.1113178Z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