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5" r:id="rId13"/>
    <p:sldId id="275" r:id="rId14"/>
    <p:sldId id="273" r:id="rId15"/>
    <p:sldId id="274" r:id="rId16"/>
    <p:sldId id="269" r:id="rId17"/>
    <p:sldId id="267" r:id="rId18"/>
    <p:sldId id="276" r:id="rId19"/>
    <p:sldId id="277" r:id="rId20"/>
    <p:sldId id="278" r:id="rId21"/>
    <p:sldId id="279" r:id="rId22"/>
    <p:sldId id="280" r:id="rId23"/>
    <p:sldId id="281" r:id="rId24"/>
    <p:sldId id="2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6D7C4-B4A7-4DA1-834B-5C9ADD4C1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F8947-B0CA-4783-BACD-45EFB8360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6DB9C-F477-4E02-9740-F93B3775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853DA-569C-4072-8560-A0CAFEB9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0358A-683E-4E62-A731-F27D04DE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3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CB123-31AE-47AF-9B46-40E47FB5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56471-A252-4883-8209-0B8C934E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EC186-D282-4438-B852-1A208784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BD546-972D-46AF-9AA7-0866298A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43AEF-C639-4065-A080-7D3ABE16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3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45852-5110-4A58-9FB2-91D7CE63F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D93AA-5469-472B-B01A-B21FD649C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948B7-8FE7-4BFD-92A0-378C490A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1570F-E87B-4078-92FD-46781D9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1E31F-FED1-4265-B0EC-614CBF6A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9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8678-4195-4804-BB13-EC0D3E81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71E60-5503-42D4-94EA-A57BA2E0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2D8A4-9BA3-4DF0-A7E5-A93CC96F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02074-7101-4E57-A091-37C8C336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89799-3571-49D3-ACE5-FFA5242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3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224A-99CA-413D-9D7F-B3F4EE0E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DCC56-9B36-421C-A76D-BFAB7D4B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5AFAB-3928-454D-A20A-9993AE6E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70EB8-FE79-4DDE-BAF1-D6B46F5C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0A34D-9BAC-4E30-B207-CC18394A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0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60FF4-1F72-4133-BEC2-85416759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F86F7-EDDA-4547-A746-FC13D8410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A14009-21E7-4CDE-AF13-2281B11F0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41ED45-F0C0-4313-AD55-1E95BEA9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6CFB7-5156-4BA7-ABF5-F8A0D1D6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AFB1B-C362-4192-B36C-233211B2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1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47B8-5327-4B9F-AA69-0231DB46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54818-A6C3-4E8D-A4BB-23A30F4E0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71356F-0EC2-4AF3-8208-F5EE5C09D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53E61D-A4B7-46A3-9CAC-79A25855B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759C03-1C7D-4261-8478-49D093AE0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CF6053-6A35-4ABC-A42C-E82072E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1C4A0F-8233-48DB-A577-FD082187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F4293-FD9D-476E-8358-2F8BF25A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0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F05D9-88D4-44E4-8670-DA3A3BB9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145353-24BE-40C7-A77E-0685F3D7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4EF499-083F-4BDB-8D39-2AB474A3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C0A4E2-0B48-4ECD-AA05-A3FCCC5A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2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C9520F-2F8E-42A2-96F9-DAA3367A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4EEBB-43E3-4298-8F76-9363865E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B5F67D-BFCA-40F4-A9E1-89A915C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5D55-1316-49B8-8E5F-DBE7AEB2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F241F-0743-40D6-8057-B68CF187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11D76C-BAC9-4DBE-8DC5-15CC395B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22735-40B7-45B6-91AC-63D3C54B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67D57-E83E-4CD3-8400-406416CD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CCA0F-EE19-4A39-A87F-55CAF248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6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BD89-C493-4A84-9967-30F8F660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82BFC8-41BD-408F-99F9-C7F6F7368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7E07E-F807-432D-A7D4-5BBA8A8E3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55680-8825-4DF8-B90B-EAB759CA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51DAE-6AA0-4C2B-BA86-7DF4D9E8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34D79A-D947-4D86-870E-676038A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8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EB4211-D17E-428E-90A9-3239466B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F5E5B-74AE-4ED5-AC70-40E00BD2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83189-C0A8-46FD-8C76-FACA3F835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6905-E342-4266-8608-6C4787A9B47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09DDE-BD39-433F-AC4A-59C4CD734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83531-ACB2-414A-8D2A-C83F9E42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02A1-E1C2-48FE-BEB2-E26A1FB58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1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bs.zjuqsc.com/forum.php?mod=viewthread&amp;tid=64436&amp;extra=page%3D1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bs.zjuqsc.com/forum.php?mod=viewthread&amp;tid=64436&amp;extra=page%3D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bs.zjuqsc.com/forum.php?mod=viewthread&amp;tid=60770&amp;extra=page%3D1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bs.zjuqsc.com/forum.php?mod=viewthread&amp;tid=60770&amp;extra=page%3D1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bs.zjuqsc.com/forum.php?mod=viewthread&amp;tid=62970&amp;extra=page%3D1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bs.zjuqsc.com/forum.php?mod=viewthread&amp;tid=62970&amp;extra=page%3D1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5B6434-5A1D-4C2B-B49A-73325143D1DC}"/>
              </a:ext>
            </a:extLst>
          </p:cNvPr>
          <p:cNvSpPr txBox="1"/>
          <p:nvPr/>
        </p:nvSpPr>
        <p:spPr>
          <a:xfrm>
            <a:off x="2948474" y="2534519"/>
            <a:ext cx="581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内训  </a:t>
            </a:r>
            <a:r>
              <a:rPr lang="en-US" altLang="zh-CN" sz="2000" dirty="0"/>
              <a:t>about</a:t>
            </a:r>
            <a:r>
              <a:rPr lang="en-US" altLang="zh-CN" sz="3600" dirty="0"/>
              <a:t>  </a:t>
            </a:r>
            <a:r>
              <a:rPr lang="zh-CN" altLang="en-US" sz="3600" dirty="0">
                <a:solidFill>
                  <a:srgbClr val="FF0000"/>
                </a:solidFill>
              </a:rPr>
              <a:t>垃</a:t>
            </a:r>
            <a:r>
              <a:rPr lang="zh-CN" altLang="en-US" sz="3600" dirty="0">
                <a:solidFill>
                  <a:srgbClr val="0070C0"/>
                </a:solidFill>
              </a:rPr>
              <a:t>圾</a:t>
            </a:r>
            <a:r>
              <a:rPr lang="zh-CN" altLang="en-US" sz="3600" dirty="0">
                <a:solidFill>
                  <a:srgbClr val="00B050"/>
                </a:solidFill>
              </a:rPr>
              <a:t>分</a:t>
            </a:r>
            <a:r>
              <a:rPr lang="zh-CN" altLang="en-US" sz="3600" dirty="0"/>
              <a:t>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F24E55-185E-40EF-9969-E115B30EAB75}"/>
              </a:ext>
            </a:extLst>
          </p:cNvPr>
          <p:cNvSpPr txBox="1"/>
          <p:nvPr/>
        </p:nvSpPr>
        <p:spPr>
          <a:xfrm>
            <a:off x="3366796" y="4807917"/>
            <a:ext cx="5458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By</a:t>
            </a:r>
            <a:r>
              <a:rPr lang="zh-CN" altLang="en-US" sz="1600" dirty="0"/>
              <a:t> 剩女  </a:t>
            </a:r>
            <a:r>
              <a:rPr lang="en-US" altLang="zh-CN" sz="1600" dirty="0"/>
              <a:t>2020.12.9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626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56750" y="1073769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AR	 </a:t>
            </a:r>
            <a:r>
              <a:rPr lang="zh-CN" altLang="en-US" b="1" dirty="0"/>
              <a:t>图书馆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3408784" y="3429000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AR</a:t>
            </a:r>
            <a:r>
              <a:rPr lang="zh-CN" altLang="en-US" dirty="0"/>
              <a:t>告诉用户，你所搜索的每一本书究竟在哪里</a:t>
            </a:r>
          </a:p>
        </p:txBody>
      </p:sp>
    </p:spTree>
    <p:extLst>
      <p:ext uri="{BB962C8B-B14F-4D97-AF65-F5344CB8AC3E}">
        <p14:creationId xmlns:p14="http://schemas.microsoft.com/office/powerpoint/2010/main" val="32878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60817" y="1073769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AR</a:t>
            </a:r>
            <a:r>
              <a:rPr lang="zh-CN" altLang="en-US" b="1" dirty="0"/>
              <a:t>图书馆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88CEF0-1BE7-485E-93AD-D7EA8E34F922}"/>
              </a:ext>
            </a:extLst>
          </p:cNvPr>
          <p:cNvSpPr txBox="1"/>
          <p:nvPr/>
        </p:nvSpPr>
        <p:spPr>
          <a:xfrm>
            <a:off x="4935935" y="2634910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白</a:t>
            </a:r>
            <a:r>
              <a:rPr lang="en-US" altLang="zh-CN" b="1" dirty="0"/>
              <a:t>gay</a:t>
            </a:r>
            <a:r>
              <a:rPr lang="zh-CN" altLang="en-US" b="1" dirty="0"/>
              <a:t>第二定理</a:t>
            </a:r>
            <a:r>
              <a:rPr lang="zh-CN" altLang="en-US" dirty="0"/>
              <a:t>：用户都是笨的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8E1273-8A03-457C-B5EF-06B0A8D272CA}"/>
              </a:ext>
            </a:extLst>
          </p:cNvPr>
          <p:cNvSpPr txBox="1"/>
          <p:nvPr/>
        </p:nvSpPr>
        <p:spPr>
          <a:xfrm>
            <a:off x="2695954" y="2038057"/>
            <a:ext cx="789750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使用现有的检索方式 </a:t>
            </a:r>
            <a:r>
              <a:rPr lang="en-US" altLang="zh-CN" dirty="0"/>
              <a:t>-&gt; </a:t>
            </a:r>
            <a:r>
              <a:rPr lang="zh-CN" altLang="en-US" dirty="0"/>
              <a:t>完全</a:t>
            </a:r>
            <a:r>
              <a:rPr lang="en-US" altLang="zh-CN" dirty="0"/>
              <a:t>cover </a:t>
            </a:r>
            <a:r>
              <a:rPr lang="zh-CN" altLang="en-US" dirty="0"/>
              <a:t>需求 </a:t>
            </a:r>
            <a:r>
              <a:rPr lang="en-US" altLang="zh-CN" dirty="0"/>
              <a:t>-&gt; BUT!!!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DDF939-BA60-412D-9E77-BD69505FB61C}"/>
              </a:ext>
            </a:extLst>
          </p:cNvPr>
          <p:cNvSpPr txBox="1"/>
          <p:nvPr/>
        </p:nvSpPr>
        <p:spPr>
          <a:xfrm>
            <a:off x="2695954" y="2987833"/>
            <a:ext cx="789750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给用户更方便的方式是有必要的！ </a:t>
            </a:r>
            <a:r>
              <a:rPr lang="en-US" altLang="zh-CN" dirty="0"/>
              <a:t>-&gt; BUT!!!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4EC1DA-FDB2-49B0-BBA4-4E48CE9CC722}"/>
              </a:ext>
            </a:extLst>
          </p:cNvPr>
          <p:cNvSpPr txBox="1"/>
          <p:nvPr/>
        </p:nvSpPr>
        <p:spPr>
          <a:xfrm>
            <a:off x="2695954" y="4010216"/>
            <a:ext cx="859408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定位每一本书过于复杂 </a:t>
            </a:r>
            <a:r>
              <a:rPr lang="en-US" altLang="zh-CN" dirty="0"/>
              <a:t>-&gt; </a:t>
            </a:r>
            <a:r>
              <a:rPr lang="zh-CN" altLang="en-US" dirty="0"/>
              <a:t>用</a:t>
            </a:r>
            <a:r>
              <a:rPr lang="en-US" altLang="zh-CN" dirty="0"/>
              <a:t>NFC, RFID</a:t>
            </a:r>
            <a:r>
              <a:rPr lang="zh-CN" altLang="en-US" dirty="0"/>
              <a:t>或其他机制去实现同样的功能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90%</a:t>
            </a:r>
            <a:r>
              <a:rPr lang="zh-CN" altLang="en-US" dirty="0"/>
              <a:t>的用户或许并不需要的功能 </a:t>
            </a:r>
            <a:r>
              <a:rPr lang="en-US" altLang="zh-CN" dirty="0"/>
              <a:t>-&gt; </a:t>
            </a:r>
            <a:r>
              <a:rPr lang="zh-CN" altLang="en-US" dirty="0"/>
              <a:t>是否需要为了</a:t>
            </a:r>
            <a:r>
              <a:rPr lang="en-US" altLang="zh-CN" dirty="0"/>
              <a:t>10%</a:t>
            </a:r>
            <a:r>
              <a:rPr lang="zh-CN" altLang="en-US" dirty="0"/>
              <a:t>的用户的需求努力？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		       -&gt; Apple</a:t>
            </a:r>
            <a:r>
              <a:rPr lang="zh-CN" altLang="en-US" dirty="0"/>
              <a:t>为了残疾人做出的努力？（依规模而异）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F695FE-D764-4942-A420-95406F301EB5}"/>
              </a:ext>
            </a:extLst>
          </p:cNvPr>
          <p:cNvSpPr/>
          <p:nvPr/>
        </p:nvSpPr>
        <p:spPr>
          <a:xfrm>
            <a:off x="2017992" y="1500503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技术</a:t>
            </a:r>
            <a:r>
              <a:rPr lang="en-US" altLang="zh-CN" b="1" dirty="0"/>
              <a:t>/</a:t>
            </a:r>
            <a:r>
              <a:rPr lang="zh-CN" altLang="en-US" b="1" dirty="0"/>
              <a:t>经济（需求）可行性</a:t>
            </a:r>
          </a:p>
        </p:txBody>
      </p:sp>
    </p:spTree>
    <p:extLst>
      <p:ext uri="{BB962C8B-B14F-4D97-AF65-F5344CB8AC3E}">
        <p14:creationId xmlns:p14="http://schemas.microsoft.com/office/powerpoint/2010/main" val="384120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56750" y="10737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hlinkClick r:id="rId2"/>
              </a:rPr>
              <a:t>自行车定位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3408784" y="3105834"/>
            <a:ext cx="537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用</a:t>
            </a:r>
            <a:r>
              <a:rPr lang="en-US" altLang="zh-CN" dirty="0"/>
              <a:t>GPS</a:t>
            </a:r>
            <a:r>
              <a:rPr lang="zh-CN" altLang="en-US" dirty="0"/>
              <a:t>定位你的自行车位置方便找车</a:t>
            </a:r>
            <a:endParaRPr lang="en-US" altLang="zh-CN" dirty="0"/>
          </a:p>
          <a:p>
            <a:pPr algn="ctr"/>
            <a:r>
              <a:rPr lang="zh-CN" altLang="en-US" dirty="0"/>
              <a:t>硬件辅助</a:t>
            </a:r>
          </a:p>
        </p:txBody>
      </p:sp>
    </p:spTree>
    <p:extLst>
      <p:ext uri="{BB962C8B-B14F-4D97-AF65-F5344CB8AC3E}">
        <p14:creationId xmlns:p14="http://schemas.microsoft.com/office/powerpoint/2010/main" val="241131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56750" y="10737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hlinkClick r:id="rId2"/>
              </a:rPr>
              <a:t>自行车定位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2817845" y="2956544"/>
            <a:ext cx="65563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GPS</a:t>
            </a:r>
            <a:r>
              <a:rPr lang="zh-CN" altLang="en-US" dirty="0"/>
              <a:t>精度不足 </a:t>
            </a:r>
            <a:r>
              <a:rPr lang="en-US" altLang="zh-CN" dirty="0">
                <a:sym typeface="Wingdings" panose="05000000000000000000" pitchFamily="2" charset="2"/>
              </a:rPr>
              <a:t> </a:t>
            </a:r>
            <a:r>
              <a:rPr lang="zh-CN" altLang="en-US" dirty="0">
                <a:sym typeface="Wingdings" panose="05000000000000000000" pitchFamily="2" charset="2"/>
              </a:rPr>
              <a:t>这是可以通过你的生活经验得到的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/>
              <a:t>成本  续航  </a:t>
            </a:r>
            <a:r>
              <a:rPr lang="en-US" altLang="zh-CN" dirty="0">
                <a:sym typeface="Wingdings" panose="05000000000000000000" pitchFamily="2" charset="2"/>
              </a:rPr>
              <a:t> </a:t>
            </a:r>
            <a:r>
              <a:rPr lang="zh-CN" altLang="en-US" dirty="0">
                <a:sym typeface="Wingdings" panose="05000000000000000000" pitchFamily="2" charset="2"/>
              </a:rPr>
              <a:t>调研</a:t>
            </a:r>
            <a:r>
              <a:rPr lang="en-US" altLang="zh-CN" dirty="0">
                <a:sym typeface="Wingdings" panose="05000000000000000000" pitchFamily="2" charset="2"/>
              </a:rPr>
              <a:t>may help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Really helpful?  Better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31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4413EF-96B4-4F9B-9766-71EF292ECDC4}"/>
              </a:ext>
            </a:extLst>
          </p:cNvPr>
          <p:cNvSpPr/>
          <p:nvPr/>
        </p:nvSpPr>
        <p:spPr>
          <a:xfrm>
            <a:off x="1798395" y="106097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豌狗龟白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— 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干群助手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51A439-FB06-4A96-AD2A-5A298412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03" y="1714850"/>
            <a:ext cx="5456393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5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4413EF-96B4-4F9B-9766-71EF292ECDC4}"/>
              </a:ext>
            </a:extLst>
          </p:cNvPr>
          <p:cNvSpPr/>
          <p:nvPr/>
        </p:nvSpPr>
        <p:spPr>
          <a:xfrm>
            <a:off x="1798395" y="106097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豌狗龟白 </a:t>
            </a:r>
            <a:r>
              <a:rPr lang="en-US" altLang="zh-CN" b="1" dirty="0">
                <a:solidFill>
                  <a:srgbClr val="444444"/>
                </a:solidFill>
                <a:latin typeface="Helvetica Neue"/>
              </a:rPr>
              <a:t>— </a:t>
            </a:r>
            <a:r>
              <a:rPr lang="zh-CN" altLang="en-US" b="1" dirty="0">
                <a:solidFill>
                  <a:srgbClr val="444444"/>
                </a:solidFill>
                <a:latin typeface="Helvetica Neue"/>
              </a:rPr>
              <a:t>干群助手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7A1A79-6F8A-42B3-A2AC-D01211121421}"/>
              </a:ext>
            </a:extLst>
          </p:cNvPr>
          <p:cNvSpPr txBox="1"/>
          <p:nvPr/>
        </p:nvSpPr>
        <p:spPr>
          <a:xfrm>
            <a:off x="3632717" y="3036585"/>
            <a:ext cx="56170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插件黑暗森林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/>
              <a:t>小公司被大公司吞并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白</a:t>
            </a:r>
            <a:r>
              <a:rPr lang="en-US" altLang="zh-CN" b="1" dirty="0"/>
              <a:t>gay</a:t>
            </a:r>
            <a:r>
              <a:rPr lang="zh-CN" altLang="en-US" b="1" dirty="0"/>
              <a:t>第三定理 </a:t>
            </a:r>
            <a:r>
              <a:rPr lang="en-US" altLang="zh-CN" b="1" dirty="0">
                <a:sym typeface="Wingdings" panose="05000000000000000000" pitchFamily="2" charset="2"/>
              </a:rPr>
              <a:t> </a:t>
            </a:r>
            <a:r>
              <a:rPr lang="zh-CN" altLang="en-US" b="1" dirty="0"/>
              <a:t>用户都是懒的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37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1832815" y="1073769"/>
            <a:ext cx="20617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if </a:t>
            </a:r>
            <a:r>
              <a:rPr lang="zh-CN" altLang="en-US" b="1" dirty="0"/>
              <a:t>产品质量不过关</a:t>
            </a:r>
            <a:r>
              <a:rPr lang="en-US" altLang="zh-CN" b="1" dirty="0"/>
              <a:t>:</a:t>
            </a:r>
          </a:p>
          <a:p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zh-CN" altLang="en-US" b="1" dirty="0"/>
              <a:t>解构产品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3408784" y="2365183"/>
            <a:ext cx="537443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定位</a:t>
            </a:r>
            <a:r>
              <a:rPr lang="en-US" altLang="zh-CN" dirty="0"/>
              <a:t> - </a:t>
            </a:r>
            <a:r>
              <a:rPr lang="zh-CN" altLang="en-US" dirty="0"/>
              <a:t>功能 </a:t>
            </a:r>
            <a:r>
              <a:rPr lang="en-US" altLang="zh-CN" dirty="0"/>
              <a:t>- </a:t>
            </a:r>
            <a:r>
              <a:rPr lang="zh-CN" altLang="en-US" dirty="0"/>
              <a:t>需求</a:t>
            </a:r>
            <a:endParaRPr lang="en-US" altLang="zh-CN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逻辑（广义</a:t>
            </a:r>
            <a:r>
              <a:rPr lang="en-US" altLang="zh-CN" dirty="0"/>
              <a:t>/</a:t>
            </a:r>
            <a:r>
              <a:rPr lang="zh-CN" altLang="en-US" dirty="0"/>
              <a:t>狭义）</a:t>
            </a:r>
            <a:endParaRPr lang="en-US" altLang="zh-CN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交互（广义</a:t>
            </a:r>
            <a:r>
              <a:rPr lang="en-US" altLang="zh-CN" dirty="0"/>
              <a:t>/</a:t>
            </a:r>
            <a:r>
              <a:rPr lang="zh-CN" altLang="en-US" dirty="0"/>
              <a:t>狭义）</a:t>
            </a:r>
            <a:endParaRPr lang="en-US" altLang="zh-CN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布局</a:t>
            </a:r>
            <a:endParaRPr lang="en-US" altLang="zh-CN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元素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↑ 设计师辛苦了</a:t>
            </a:r>
          </a:p>
        </p:txBody>
      </p:sp>
    </p:spTree>
    <p:extLst>
      <p:ext uri="{BB962C8B-B14F-4D97-AF65-F5344CB8AC3E}">
        <p14:creationId xmlns:p14="http://schemas.microsoft.com/office/powerpoint/2010/main" val="187228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56750" y="107376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一些验证手段：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7448034" y="3136405"/>
            <a:ext cx="5374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ROP:</a:t>
            </a:r>
          </a:p>
          <a:p>
            <a:pPr algn="ctr"/>
            <a:r>
              <a:rPr lang="zh-CN" altLang="en-US" dirty="0"/>
              <a:t>贵潮纳新是 部门 </a:t>
            </a:r>
            <a:r>
              <a:rPr lang="en-US" altLang="zh-CN" dirty="0"/>
              <a:t>-&gt; </a:t>
            </a:r>
            <a:r>
              <a:rPr lang="zh-CN" altLang="en-US" dirty="0"/>
              <a:t>部门</a:t>
            </a:r>
            <a:endParaRPr lang="en-US" altLang="zh-CN" dirty="0"/>
          </a:p>
          <a:p>
            <a:pPr algn="ctr"/>
            <a:r>
              <a:rPr lang="zh-CN" altLang="en-US" dirty="0"/>
              <a:t>社联纳新是 部门 </a:t>
            </a:r>
            <a:r>
              <a:rPr lang="en-US" altLang="zh-CN" dirty="0"/>
              <a:t>-&gt; </a:t>
            </a:r>
            <a:r>
              <a:rPr lang="zh-CN" altLang="en-US" dirty="0"/>
              <a:t>总体 </a:t>
            </a:r>
            <a:r>
              <a:rPr lang="en-US" altLang="zh-CN" dirty="0"/>
              <a:t>-&gt; </a:t>
            </a:r>
            <a:r>
              <a:rPr lang="zh-CN" altLang="en-US" dirty="0"/>
              <a:t>部门</a:t>
            </a:r>
            <a:endParaRPr lang="en-US" altLang="zh-CN" dirty="0"/>
          </a:p>
          <a:p>
            <a:pPr algn="ctr"/>
            <a:r>
              <a:rPr lang="zh-CN" altLang="en-US" dirty="0"/>
              <a:t>社团纳新是 部门 </a:t>
            </a:r>
            <a:r>
              <a:rPr lang="en-US" altLang="zh-CN" dirty="0"/>
              <a:t>-&gt; </a:t>
            </a:r>
            <a:r>
              <a:rPr lang="zh-CN" altLang="en-US" dirty="0"/>
              <a:t>总体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抽象结构：</a:t>
            </a:r>
            <a:endParaRPr lang="en-US" altLang="zh-CN" dirty="0"/>
          </a:p>
          <a:p>
            <a:pPr algn="ctr"/>
            <a:r>
              <a:rPr lang="zh-CN" altLang="en-US" dirty="0"/>
              <a:t>对组织</a:t>
            </a:r>
            <a:r>
              <a:rPr lang="en-US" altLang="zh-CN" dirty="0"/>
              <a:t>A</a:t>
            </a:r>
            <a:r>
              <a:rPr lang="zh-CN" altLang="en-US" dirty="0"/>
              <a:t>，有</a:t>
            </a:r>
            <a:r>
              <a:rPr lang="en-US" altLang="zh-CN" dirty="0"/>
              <a:t>T</a:t>
            </a:r>
            <a:r>
              <a:rPr lang="zh-CN" altLang="en-US" dirty="0"/>
              <a:t>个部门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AC0CA0-638C-402B-A896-286F544E510B}"/>
              </a:ext>
            </a:extLst>
          </p:cNvPr>
          <p:cNvSpPr/>
          <p:nvPr/>
        </p:nvSpPr>
        <p:spPr>
          <a:xfrm>
            <a:off x="2056750" y="2488087"/>
            <a:ext cx="6861110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直觉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找反例</a:t>
            </a:r>
            <a:r>
              <a:rPr lang="zh-CN" altLang="en-US" dirty="0"/>
              <a:t> </a:t>
            </a:r>
            <a:r>
              <a:rPr lang="en-US" altLang="zh-CN" dirty="0"/>
              <a:t>-&gt; 《</a:t>
            </a:r>
            <a:r>
              <a:rPr lang="zh-CN" altLang="en-US" dirty="0"/>
              <a:t>实分析中的反例</a:t>
            </a:r>
            <a:r>
              <a:rPr lang="en-US" altLang="zh-CN" dirty="0"/>
              <a:t>》</a:t>
            </a:r>
            <a:r>
              <a:rPr lang="zh-CN" altLang="en-US" dirty="0"/>
              <a:t>（雾）</a:t>
            </a:r>
            <a:r>
              <a:rPr lang="en-US" altLang="zh-CN" dirty="0"/>
              <a:t>-&gt; </a:t>
            </a:r>
            <a:r>
              <a:rPr lang="zh-CN" altLang="en-US" dirty="0"/>
              <a:t>各种稀奇古怪的例子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推广需求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/>
              <a:t>极端场景</a:t>
            </a:r>
            <a:r>
              <a:rPr lang="en-US" altLang="zh-CN" dirty="0"/>
              <a:t>/</a:t>
            </a:r>
            <a:r>
              <a:rPr lang="zh-CN" altLang="en-US" dirty="0"/>
              <a:t>抽象场景 </a:t>
            </a:r>
            <a:r>
              <a:rPr lang="en-US" altLang="zh-CN" dirty="0"/>
              <a:t>-&gt; </a:t>
            </a:r>
            <a:r>
              <a:rPr lang="zh-CN" altLang="en-US" dirty="0"/>
              <a:t>酒店里的水管粗细</a:t>
            </a:r>
          </a:p>
        </p:txBody>
      </p:sp>
    </p:spTree>
    <p:extLst>
      <p:ext uri="{BB962C8B-B14F-4D97-AF65-F5344CB8AC3E}">
        <p14:creationId xmlns:p14="http://schemas.microsoft.com/office/powerpoint/2010/main" val="174051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56750" y="107376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全国高校交流平台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2817845" y="2956544"/>
            <a:ext cx="655631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一个全国高校都可以自由交流的平台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所有高校入驻的</a:t>
            </a:r>
            <a:r>
              <a:rPr lang="en-US" altLang="zh-CN" dirty="0"/>
              <a:t>98 or </a:t>
            </a:r>
            <a:r>
              <a:rPr lang="zh-CN" altLang="en-US" dirty="0"/>
              <a:t>朵朵</a:t>
            </a:r>
          </a:p>
        </p:txBody>
      </p:sp>
    </p:spTree>
    <p:extLst>
      <p:ext uri="{BB962C8B-B14F-4D97-AF65-F5344CB8AC3E}">
        <p14:creationId xmlns:p14="http://schemas.microsoft.com/office/powerpoint/2010/main" val="76660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56750" y="107376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全国高校交流平台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2817845" y="2685957"/>
            <a:ext cx="6556310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Forget </a:t>
            </a:r>
            <a:r>
              <a:rPr lang="zh-CN" altLang="en-US" dirty="0"/>
              <a:t>可行性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超级课程表</a:t>
            </a:r>
            <a:endParaRPr lang="en-US" altLang="zh-CN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你真的需要吗？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得不到的永远在骚动 </a:t>
            </a:r>
            <a:r>
              <a:rPr lang="en-US" altLang="zh-CN" dirty="0">
                <a:sym typeface="Wingdings" panose="05000000000000000000" pitchFamily="2" charset="2"/>
              </a:rPr>
              <a:t>/ </a:t>
            </a:r>
            <a:r>
              <a:rPr lang="zh-CN" altLang="en-US" dirty="0">
                <a:sym typeface="Wingdings" panose="05000000000000000000" pitchFamily="2" charset="2"/>
              </a:rPr>
              <a:t>双十一冲动消费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真的有市场吗？ </a:t>
            </a:r>
            <a:r>
              <a:rPr lang="en-US" altLang="zh-CN" dirty="0">
                <a:sym typeface="Wingdings" panose="05000000000000000000" pitchFamily="2" charset="2"/>
              </a:rPr>
              <a:t> Top2</a:t>
            </a:r>
            <a:r>
              <a:rPr lang="zh-CN" altLang="en-US" dirty="0">
                <a:sym typeface="Wingdings" panose="05000000000000000000" pitchFamily="2" charset="2"/>
              </a:rPr>
              <a:t>学生真的愿意和三本交流吗？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59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5B6434-5A1D-4C2B-B49A-73325143D1DC}"/>
              </a:ext>
            </a:extLst>
          </p:cNvPr>
          <p:cNvSpPr txBox="1"/>
          <p:nvPr/>
        </p:nvSpPr>
        <p:spPr>
          <a:xfrm>
            <a:off x="2771193" y="2944604"/>
            <a:ext cx="6876661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如果你做出来一堆垃圾，至少你要知道它的真面目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而不是把它当做美食喂给别人</a:t>
            </a:r>
            <a:endParaRPr lang="zh-CN" altLang="en-US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EC350B-F3DB-412F-BFAA-47457FFA60FD}"/>
              </a:ext>
            </a:extLst>
          </p:cNvPr>
          <p:cNvSpPr/>
          <p:nvPr/>
        </p:nvSpPr>
        <p:spPr>
          <a:xfrm>
            <a:off x="1430776" y="107376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本次内训的核心意义：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49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56750" y="10737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hlinkClick r:id="rId2"/>
              </a:rPr>
              <a:t>拼伞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2817845" y="2956544"/>
            <a:ext cx="655631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类似滴滴顺风车的潮潮顺风伞</a:t>
            </a:r>
          </a:p>
        </p:txBody>
      </p:sp>
    </p:spTree>
    <p:extLst>
      <p:ext uri="{BB962C8B-B14F-4D97-AF65-F5344CB8AC3E}">
        <p14:creationId xmlns:p14="http://schemas.microsoft.com/office/powerpoint/2010/main" val="2478474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56750" y="10737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hlinkClick r:id="rId2"/>
              </a:rPr>
              <a:t>拼伞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2298441" y="2989392"/>
            <a:ext cx="7595118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需求真的是拼伞吗？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ym typeface="Wingdings" panose="05000000000000000000" pitchFamily="2" charset="2"/>
              </a:rPr>
              <a:t>是弄清楚伞都去哪了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白嫖？付费？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ym typeface="Wingdings" panose="05000000000000000000" pitchFamily="2" charset="2"/>
              </a:rPr>
              <a:t>是否有人愿意增大自己的负担满足预约要求呢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窝瓜说的非常到位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263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56750" y="107376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hlinkClick r:id="rId2"/>
              </a:rPr>
              <a:t>校内搜索引擎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2817845" y="2956544"/>
            <a:ext cx="655631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面向校内事务的搜索引擎，如：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查询校车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如何交网费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云云</a:t>
            </a:r>
          </a:p>
        </p:txBody>
      </p:sp>
    </p:spTree>
    <p:extLst>
      <p:ext uri="{BB962C8B-B14F-4D97-AF65-F5344CB8AC3E}">
        <p14:creationId xmlns:p14="http://schemas.microsoft.com/office/powerpoint/2010/main" val="132222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56750" y="107376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hlinkClick r:id="rId2"/>
              </a:rPr>
              <a:t>校内搜索引擎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2817845" y="2956544"/>
            <a:ext cx="655631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窝瓜说的非常到位</a:t>
            </a:r>
          </a:p>
        </p:txBody>
      </p:sp>
    </p:spTree>
    <p:extLst>
      <p:ext uri="{BB962C8B-B14F-4D97-AF65-F5344CB8AC3E}">
        <p14:creationId xmlns:p14="http://schemas.microsoft.com/office/powerpoint/2010/main" val="110602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3408784" y="2098975"/>
            <a:ext cx="5374432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这其实很矛盾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是追求高质量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还是追求快进度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你可能会说高效率是最好的，但这往往难以做到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那么只好：</a:t>
            </a:r>
            <a:r>
              <a:rPr lang="zh-CN" altLang="en-US" b="1" dirty="0"/>
              <a:t>时刻提高自我</a:t>
            </a:r>
            <a:r>
              <a:rPr lang="en-US" altLang="zh-CN" b="1" dirty="0"/>
              <a:t>  best wishes 2 all of you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476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5B6434-5A1D-4C2B-B49A-73325143D1DC}"/>
              </a:ext>
            </a:extLst>
          </p:cNvPr>
          <p:cNvSpPr txBox="1"/>
          <p:nvPr/>
        </p:nvSpPr>
        <p:spPr>
          <a:xfrm>
            <a:off x="2657669" y="2713772"/>
            <a:ext cx="6876661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贵潮向来是一个重质量的部门</a:t>
            </a:r>
            <a:endParaRPr lang="en-US" altLang="zh-CN" sz="2000" dirty="0"/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质量下滑是事实</a:t>
            </a:r>
            <a:endParaRPr lang="en-US" altLang="zh-CN" sz="2000" dirty="0"/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质量不佳会削弱合作体验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795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5B6434-5A1D-4C2B-B49A-73325143D1DC}"/>
              </a:ext>
            </a:extLst>
          </p:cNvPr>
          <p:cNvSpPr txBox="1"/>
          <p:nvPr/>
        </p:nvSpPr>
        <p:spPr>
          <a:xfrm>
            <a:off x="2657669" y="2423325"/>
            <a:ext cx="6876661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不过关</a:t>
            </a:r>
            <a:endParaRPr lang="en-US" altLang="zh-CN" sz="2000" dirty="0"/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不合适</a:t>
            </a:r>
            <a:endParaRPr lang="en-US" altLang="zh-CN" sz="2000" dirty="0"/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不可行</a:t>
            </a:r>
            <a:endParaRPr lang="zh-CN" altLang="en-US" sz="3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EC350B-F3DB-412F-BFAA-47457FFA60FD}"/>
              </a:ext>
            </a:extLst>
          </p:cNvPr>
          <p:cNvSpPr/>
          <p:nvPr/>
        </p:nvSpPr>
        <p:spPr>
          <a:xfrm>
            <a:off x="1793055" y="1073769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什么是“垃圾”：</a:t>
            </a:r>
            <a:endParaRPr lang="en-US" altLang="zh-CN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C5A1F-E6C0-4C1B-8DCF-0687F7F319D9}"/>
              </a:ext>
            </a:extLst>
          </p:cNvPr>
          <p:cNvSpPr/>
          <p:nvPr/>
        </p:nvSpPr>
        <p:spPr>
          <a:xfrm>
            <a:off x="2772013" y="4834005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垃圾</a:t>
            </a:r>
            <a:r>
              <a:rPr lang="zh-CN" altLang="en-US" dirty="0"/>
              <a:t>是以开发者的身份、能力，面向用户的特点、定位为转移的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497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45B6434-5A1D-4C2B-B49A-73325143D1DC}"/>
                  </a:ext>
                </a:extLst>
              </p:cNvPr>
              <p:cNvSpPr txBox="1"/>
              <p:nvPr/>
            </p:nvSpPr>
            <p:spPr>
              <a:xfrm>
                <a:off x="138404" y="2714253"/>
                <a:ext cx="11915191" cy="1892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多吃好的 </a:t>
                </a:r>
                <a:r>
                  <a:rPr lang="en-US" altLang="zh-CN" sz="2000" dirty="0"/>
                  <a:t>—— </a:t>
                </a:r>
                <a:r>
                  <a:rPr lang="zh-CN" altLang="en-US" sz="2000" dirty="0"/>
                  <a:t>审美是潜移默化的 </a:t>
                </a:r>
                <a:r>
                  <a:rPr lang="en-US" altLang="zh-CN" sz="2000" dirty="0"/>
                  <a:t>—— </a:t>
                </a:r>
                <a:r>
                  <a:rPr lang="zh-CN" altLang="en-US" sz="2000" dirty="0"/>
                  <a:t>卸载抖音</a:t>
                </a:r>
                <a:endParaRPr lang="en-US" altLang="zh-CN" sz="2000" dirty="0"/>
              </a:p>
              <a:p>
                <a:pPr marL="342900" indent="-34290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和别人一起吃 </a:t>
                </a:r>
                <a:r>
                  <a:rPr lang="en-US" altLang="zh-CN" sz="2000" dirty="0"/>
                  <a:t>——</a:t>
                </a:r>
                <a:r>
                  <a:rPr lang="zh-CN" altLang="en-US" sz="2000" dirty="0"/>
                  <a:t> 皇帝的新衣 </a:t>
                </a:r>
                <a:r>
                  <a:rPr lang="en-US" altLang="zh-CN" sz="2000" dirty="0"/>
                  <a:t>—— </a:t>
                </a:r>
                <a:r>
                  <a:rPr lang="zh-CN" altLang="en-US" sz="2000" dirty="0"/>
                  <a:t>虚心听取别人的意见</a:t>
                </a:r>
                <a:endParaRPr lang="en-US" altLang="zh-CN" sz="2000" dirty="0"/>
              </a:p>
              <a:p>
                <a:pPr marL="342900" indent="-34290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不要</a:t>
                </a:r>
                <a:r>
                  <a:rPr lang="en-US" altLang="zh-CN" sz="2000" dirty="0"/>
                  <a:t>over-confidence —— </a:t>
                </a:r>
                <a:r>
                  <a:rPr lang="zh-CN" altLang="en-US" sz="2000" dirty="0"/>
                  <a:t>人都会犯错</a:t>
                </a:r>
                <a:r>
                  <a:rPr lang="en-US" altLang="zh-CN" sz="2000" dirty="0"/>
                  <a:t> —— </a:t>
                </a:r>
                <a:r>
                  <a:rPr lang="zh-CN" altLang="en-US" sz="2000" dirty="0"/>
                  <a:t>单次犯错概率为</a:t>
                </a:r>
                <a:r>
                  <a:rPr lang="en-US" altLang="zh-CN" sz="2000" dirty="0"/>
                  <a:t>p, n</a:t>
                </a:r>
                <a:r>
                  <a:rPr lang="zh-CN" altLang="en-US" sz="2000" dirty="0"/>
                  <a:t>次尝试不犯错的概率为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342900" indent="-34290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45B6434-5A1D-4C2B-B49A-73325143D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4" y="2714253"/>
                <a:ext cx="11915191" cy="1892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843703E-4A14-4C92-8768-93B5E3E426DD}"/>
              </a:ext>
            </a:extLst>
          </p:cNvPr>
          <p:cNvSpPr/>
          <p:nvPr/>
        </p:nvSpPr>
        <p:spPr>
          <a:xfrm>
            <a:off x="1841947" y="1073769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如何识别垃圾</a:t>
            </a:r>
            <a:r>
              <a:rPr lang="en-US" altLang="zh-CN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841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5B6434-5A1D-4C2B-B49A-73325143D1DC}"/>
              </a:ext>
            </a:extLst>
          </p:cNvPr>
          <p:cNvSpPr txBox="1"/>
          <p:nvPr/>
        </p:nvSpPr>
        <p:spPr>
          <a:xfrm>
            <a:off x="2657669" y="1780710"/>
            <a:ext cx="6876661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/>
              <a:t>太抽象了！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↓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zh-CN" altLang="en-US" sz="2000" dirty="0"/>
              <a:t>案例讲解√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2486CD-C1B2-44B4-B721-C61F38F973FA}"/>
              </a:ext>
            </a:extLst>
          </p:cNvPr>
          <p:cNvSpPr txBox="1"/>
          <p:nvPr/>
        </p:nvSpPr>
        <p:spPr>
          <a:xfrm>
            <a:off x="950166" y="4432041"/>
            <a:ext cx="102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拓展你的知识面 </a:t>
            </a:r>
            <a:r>
              <a:rPr lang="en-US" altLang="zh-CN" dirty="0"/>
              <a:t>-&gt; </a:t>
            </a:r>
            <a:r>
              <a:rPr lang="zh-CN" altLang="en-US" dirty="0"/>
              <a:t>当你遇到类似的情况</a:t>
            </a:r>
            <a:r>
              <a:rPr lang="en-US" altLang="zh-CN" dirty="0"/>
              <a:t>PTSD -&gt; </a:t>
            </a:r>
            <a:r>
              <a:rPr lang="zh-CN" altLang="en-US" dirty="0"/>
              <a:t>深化你的思考 </a:t>
            </a:r>
            <a:r>
              <a:rPr lang="en-US" altLang="zh-CN" dirty="0"/>
              <a:t>-&gt; </a:t>
            </a:r>
            <a:r>
              <a:rPr lang="zh-CN" altLang="en-US" dirty="0"/>
              <a:t>自我总结归纳</a:t>
            </a:r>
          </a:p>
        </p:txBody>
      </p:sp>
    </p:spTree>
    <p:extLst>
      <p:ext uri="{BB962C8B-B14F-4D97-AF65-F5344CB8AC3E}">
        <p14:creationId xmlns:p14="http://schemas.microsoft.com/office/powerpoint/2010/main" val="318172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5B6434-5A1D-4C2B-B49A-73325143D1DC}"/>
              </a:ext>
            </a:extLst>
          </p:cNvPr>
          <p:cNvSpPr txBox="1"/>
          <p:nvPr/>
        </p:nvSpPr>
        <p:spPr>
          <a:xfrm>
            <a:off x="2657669" y="2713772"/>
            <a:ext cx="6876661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技术可行性</a:t>
            </a:r>
            <a:endParaRPr lang="en-US" altLang="zh-CN" sz="2000" dirty="0"/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经济可行性</a:t>
            </a:r>
            <a:endParaRPr lang="en-US" altLang="zh-CN" sz="2000" dirty="0"/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社会可行性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238690" y="107376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可行性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063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08659" y="1073769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Share (RIP)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0DA4CF-24AF-4445-B38F-9C2EBED5AC45}"/>
              </a:ext>
            </a:extLst>
          </p:cNvPr>
          <p:cNvSpPr/>
          <p:nvPr/>
        </p:nvSpPr>
        <p:spPr>
          <a:xfrm>
            <a:off x="2008659" y="1508840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https://share.zjuqsc.com/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0695D-6C9C-4814-85D7-589FDBB91299}"/>
              </a:ext>
            </a:extLst>
          </p:cNvPr>
          <p:cNvSpPr txBox="1"/>
          <p:nvPr/>
        </p:nvSpPr>
        <p:spPr>
          <a:xfrm>
            <a:off x="3408784" y="2875002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课程文件和学习资料的共享平台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D1E695-0AF0-46CC-A15D-44F734C34660}"/>
              </a:ext>
            </a:extLst>
          </p:cNvPr>
          <p:cNvSpPr txBox="1"/>
          <p:nvPr/>
        </p:nvSpPr>
        <p:spPr>
          <a:xfrm>
            <a:off x="3408784" y="3644379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：</a:t>
            </a:r>
            <a:r>
              <a:rPr lang="en-US" altLang="zh-CN" dirty="0"/>
              <a:t>upload(share) &amp; download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59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52AA2E-DD87-4225-B82E-BDFE04814C85}"/>
              </a:ext>
            </a:extLst>
          </p:cNvPr>
          <p:cNvSpPr/>
          <p:nvPr/>
        </p:nvSpPr>
        <p:spPr>
          <a:xfrm>
            <a:off x="2008659" y="1073769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Share (RIP)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0DA4CF-24AF-4445-B38F-9C2EBED5AC45}"/>
              </a:ext>
            </a:extLst>
          </p:cNvPr>
          <p:cNvSpPr/>
          <p:nvPr/>
        </p:nvSpPr>
        <p:spPr>
          <a:xfrm>
            <a:off x="2008659" y="15088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社会可行性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88CEF0-1BE7-485E-93AD-D7EA8E34F922}"/>
              </a:ext>
            </a:extLst>
          </p:cNvPr>
          <p:cNvSpPr txBox="1"/>
          <p:nvPr/>
        </p:nvSpPr>
        <p:spPr>
          <a:xfrm>
            <a:off x="3408784" y="2177926"/>
            <a:ext cx="537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白</a:t>
            </a:r>
            <a:r>
              <a:rPr lang="en-US" altLang="zh-CN" b="1" dirty="0"/>
              <a:t>gay</a:t>
            </a:r>
            <a:r>
              <a:rPr lang="zh-CN" altLang="en-US" b="1" dirty="0"/>
              <a:t>第一定理</a:t>
            </a:r>
            <a:r>
              <a:rPr lang="zh-CN" altLang="en-US" dirty="0"/>
              <a:t>：用户都是精致的白嫖者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8E1273-8A03-457C-B5EF-06B0A8D272CA}"/>
              </a:ext>
            </a:extLst>
          </p:cNvPr>
          <p:cNvSpPr txBox="1"/>
          <p:nvPr/>
        </p:nvSpPr>
        <p:spPr>
          <a:xfrm>
            <a:off x="3345884" y="3032449"/>
            <a:ext cx="7897503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存在的问题：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用户只会去白嫖，而不愿意上传 </a:t>
            </a:r>
            <a:r>
              <a:rPr lang="en-US" altLang="zh-CN" dirty="0"/>
              <a:t>-&gt; </a:t>
            </a:r>
            <a:r>
              <a:rPr lang="zh-CN" altLang="en-US" dirty="0"/>
              <a:t>本质上是缺乏激励机制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文件本身存在版权问题 </a:t>
            </a:r>
            <a:r>
              <a:rPr lang="en-US" altLang="zh-CN" dirty="0"/>
              <a:t>-&gt; </a:t>
            </a:r>
            <a:r>
              <a:rPr lang="zh-CN" altLang="en-US" dirty="0"/>
              <a:t>如何对内容进行审查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运营人员手动上传和审核 </a:t>
            </a:r>
            <a:r>
              <a:rPr lang="en-US" altLang="zh-CN" dirty="0"/>
              <a:t>-&gt; </a:t>
            </a:r>
            <a:r>
              <a:rPr lang="zh-CN" altLang="en-US" dirty="0"/>
              <a:t>运营人员压力太大啦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最终变成：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求是潮公开学习资源平台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38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688</Words>
  <Application>Microsoft Office PowerPoint</Application>
  <PresentationFormat>宽屏</PresentationFormat>
  <Paragraphs>110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Helvetica Neue</vt:lpstr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奕晨 汪</dc:creator>
  <cp:lastModifiedBy>奕晨 汪</cp:lastModifiedBy>
  <cp:revision>43</cp:revision>
  <dcterms:created xsi:type="dcterms:W3CDTF">2020-12-09T14:21:47Z</dcterms:created>
  <dcterms:modified xsi:type="dcterms:W3CDTF">2020-12-16T09:59:56Z</dcterms:modified>
</cp:coreProperties>
</file>