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2" r:id="rId6"/>
    <p:sldId id="263" r:id="rId7"/>
    <p:sldId id="261" r:id="rId8"/>
    <p:sldId id="264" r:id="rId9"/>
    <p:sldId id="268" r:id="rId10"/>
    <p:sldId id="267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 Jiaqi" initials="FJ" lastIdx="1" clrIdx="0">
    <p:extLst>
      <p:ext uri="{19B8F6BF-5375-455C-9EA6-DF929625EA0E}">
        <p15:presenceInfo xmlns:p15="http://schemas.microsoft.com/office/powerpoint/2012/main" userId="93a3ce4cbe9542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0404-EC59-410B-A4E9-08E23070C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DB449-C2D8-4115-8CB3-B4C2F78A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366D7-9BE6-4F43-A41B-0B4042CF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97E51-B7F5-4F5C-B70F-DF3870D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509BC-A9CE-47AF-B995-92FFF16C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4D20-355B-416B-A45B-462E17E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4D87EA-F3A4-4CFE-ADD6-28CF76F0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1DE68E-A799-4621-9685-266F2081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9A969-1099-4117-95FE-77697C10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2FE30-42BC-4D68-BE61-05FECCC8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0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B09DA-406F-4303-B7C3-94F119A29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1C35A1-9167-4C9F-B932-B38D3C2D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659FD-A6C4-4BEC-9237-70C63796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AFCAD-C8D3-4719-886C-19D5E464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5BE87-63FE-4DA1-B231-98248986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8101A-871D-49FB-BB2A-A9B3610D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FD203-EC86-4210-B2D4-87E89A43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521E1-084E-495B-9E4A-DABFDD1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D4182-4438-4C31-B5E2-197A29E9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5074B-5EEB-47FC-B37A-DB6A3E60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1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5AE36-C9F0-43F8-AAB5-FCAA8661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09420-E4B0-465D-A307-8B2C90F2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8CC18-3B26-4E79-B22E-D56A99AA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65FB-287D-4CF0-8671-938C2FC3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60C22-0D34-464D-9B35-270A92A4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2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79491-0802-4AF0-A861-96CBBC24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23C20-15C8-4B9F-BAF2-0FEE67E84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C8784-6FD0-4F54-BD17-270CF240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30E38-1A14-4D96-A057-58B2F4BA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E7AC5-E454-431D-89A2-E46AB230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72C66-2D77-45A2-874A-14801674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3FF3F-A8E6-4899-9470-9DB96E87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750B2-E3CF-41D5-ABA3-0610313A8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BC68C-5EF3-4925-A8F4-F8E039A4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699F47-71DB-48D2-BEE3-0573BCA30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609177-6260-4739-AFBE-6FF856085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170272-AFE8-47C7-B02F-15BCF53A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BDA57-645D-4136-91FA-8EC1DD3D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5F2682-286A-4423-B700-293FF86F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9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E679-601B-422C-A839-A5FCF9C8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A91C0B-741F-465B-8AF0-3711729C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9050A5-B3B5-4AC7-8CEC-FD841C0B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6FC49-53BE-4E3C-ADD2-7F24A0FB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0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CBF20-A87B-4642-85FC-38FF741F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7A00E2-D894-4504-8A51-84D28EDC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BF7B7-B6E2-4B1A-966E-DDA79FCF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8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B8E3E-67E1-4CA2-AA6D-CD3272C9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87CCE8-62E6-4A14-9B48-EC13F7CAC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F6F3D-BA9E-4EAF-ACE0-F72E4DA06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72825-DBBC-4E67-B1A2-2316B8DA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F0331-6170-4969-98A8-06622FDA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A0AE4-F430-4D58-A568-DC3E945C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48AEB-A507-4FC8-9304-E9B8B03B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AE746-81AF-42EE-9AF5-64AEB2A33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52B50-3491-40F8-96A1-FED6DB68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26B66-CE6A-4F24-9DCC-5010CA28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81D13D-D995-437C-85DA-623B385E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1D519-07FD-4B5E-8561-A7431BDC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B0C26A-4124-4B12-91F7-063EBA3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E21A0B-8309-4634-AA56-CCEAF531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3990B-6F2D-45E9-A5FE-6C2700479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B53D-AEB8-4559-A872-93E6C8D43FBD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143E5-F025-4111-915A-A9C6E0C2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48665-6735-42AB-A266-4ED36022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A74E-9256-4307-9556-304AEEFA0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3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81B708A-5C82-4690-A368-FDF58AC1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131" y="1656459"/>
            <a:ext cx="9898602" cy="3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A64EC5-9939-43FE-868D-79339FB7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0" y="146594"/>
            <a:ext cx="8878470" cy="48070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A9CB83-5D63-4E09-836B-C9AC6A1D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69" y="2310845"/>
            <a:ext cx="7575852" cy="32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1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3F9F22-9D41-4B6D-8E57-76DDAC78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4" y="825406"/>
            <a:ext cx="8760426" cy="50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020F17-FF81-41A8-AED3-968A81F88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0" y="1592358"/>
            <a:ext cx="11575913" cy="331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3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F39042-8E67-46BC-B442-9BACA1E9D550}"/>
              </a:ext>
            </a:extLst>
          </p:cNvPr>
          <p:cNvSpPr txBox="1"/>
          <p:nvPr/>
        </p:nvSpPr>
        <p:spPr>
          <a:xfrm>
            <a:off x="4378170" y="2644170"/>
            <a:ext cx="343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Book Antiqua" panose="02040602050305030304" pitchFamily="18" charset="0"/>
              </a:rPr>
              <a:t>Merci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19436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F7B474-2C64-44D1-A983-F593A433B367}"/>
              </a:ext>
            </a:extLst>
          </p:cNvPr>
          <p:cNvSpPr txBox="1"/>
          <p:nvPr/>
        </p:nvSpPr>
        <p:spPr>
          <a:xfrm>
            <a:off x="230818" y="221942"/>
            <a:ext cx="758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Book Antiqua" panose="02040602050305030304" pitchFamily="18" charset="0"/>
              </a:rPr>
              <a:t>An Example </a:t>
            </a:r>
            <a:r>
              <a:rPr lang="en-US" altLang="zh-CN" sz="4000" b="1" dirty="0">
                <a:latin typeface="Book Antiqua" panose="02040602050305030304" pitchFamily="18" charset="0"/>
              </a:rPr>
              <a:t>first</a:t>
            </a:r>
            <a:endParaRPr lang="zh-CN" altLang="en-US" sz="40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3CF443-8632-4855-8539-6225E952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7" y="1776333"/>
            <a:ext cx="7815822" cy="439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C6F56E-2EE6-406E-B797-0680786F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315" y="1592920"/>
            <a:ext cx="3444538" cy="31320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F44E43-4768-4D4F-B39F-69BDCA9FD312}"/>
              </a:ext>
            </a:extLst>
          </p:cNvPr>
          <p:cNvSpPr txBox="1"/>
          <p:nvPr/>
        </p:nvSpPr>
        <p:spPr>
          <a:xfrm>
            <a:off x="8511403" y="4726183"/>
            <a:ext cx="3251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  但是没有</a:t>
            </a:r>
            <a:endParaRPr lang="en-US" altLang="zh-CN" sz="4400" b="1" dirty="0"/>
          </a:p>
          <a:p>
            <a:r>
              <a:rPr lang="zh-CN" altLang="en-US" sz="4400" b="1" dirty="0"/>
              <a:t>实体音量键</a:t>
            </a:r>
          </a:p>
        </p:txBody>
      </p:sp>
    </p:spTree>
    <p:extLst>
      <p:ext uri="{BB962C8B-B14F-4D97-AF65-F5344CB8AC3E}">
        <p14:creationId xmlns:p14="http://schemas.microsoft.com/office/powerpoint/2010/main" val="220323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>
            <a:extLst>
              <a:ext uri="{FF2B5EF4-FFF2-40B4-BE49-F238E27FC236}">
                <a16:creationId xmlns:a16="http://schemas.microsoft.com/office/drawing/2014/main" id="{EF2ED67A-9BED-4F8A-8722-7A41FDBECE88}"/>
              </a:ext>
            </a:extLst>
          </p:cNvPr>
          <p:cNvSpPr/>
          <p:nvPr/>
        </p:nvSpPr>
        <p:spPr>
          <a:xfrm>
            <a:off x="7299526" y="888085"/>
            <a:ext cx="471847" cy="49544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A6507C93-884A-4466-890F-837B7F2DA124}"/>
              </a:ext>
            </a:extLst>
          </p:cNvPr>
          <p:cNvSpPr/>
          <p:nvPr/>
        </p:nvSpPr>
        <p:spPr>
          <a:xfrm>
            <a:off x="3924420" y="2193125"/>
            <a:ext cx="577714" cy="23036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8E3E6F-CB34-4480-8AE0-7AE1A2E4651E}"/>
              </a:ext>
            </a:extLst>
          </p:cNvPr>
          <p:cNvGrpSpPr/>
          <p:nvPr/>
        </p:nvGrpSpPr>
        <p:grpSpPr>
          <a:xfrm>
            <a:off x="1333804" y="500681"/>
            <a:ext cx="9524392" cy="5723847"/>
            <a:chOff x="565886" y="431026"/>
            <a:chExt cx="9524392" cy="572384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74B7FAA-1C03-4D66-BE94-29C10A20619B}"/>
                </a:ext>
              </a:extLst>
            </p:cNvPr>
            <p:cNvSpPr txBox="1"/>
            <p:nvPr/>
          </p:nvSpPr>
          <p:spPr>
            <a:xfrm>
              <a:off x="565886" y="3964550"/>
              <a:ext cx="27188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latin typeface="Book Antiqua" panose="02040602050305030304" pitchFamily="18" charset="0"/>
                </a:rPr>
                <a:t>调研目的</a:t>
              </a:r>
              <a:endParaRPr lang="en-US" altLang="zh-CN" sz="4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449CF6B-EB20-4033-90E8-136C61D9F4FD}"/>
                </a:ext>
              </a:extLst>
            </p:cNvPr>
            <p:cNvSpPr txBox="1"/>
            <p:nvPr/>
          </p:nvSpPr>
          <p:spPr>
            <a:xfrm>
              <a:off x="3996430" y="2898078"/>
              <a:ext cx="27188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latin typeface="Book Antiqua" panose="02040602050305030304" pitchFamily="18" charset="0"/>
                </a:rPr>
                <a:t>调研方案</a:t>
              </a:r>
              <a:endParaRPr lang="en-US" altLang="zh-CN" sz="4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070BEA-BE7A-4DB4-AC72-4F0EB0D4FF93}"/>
                </a:ext>
              </a:extLst>
            </p:cNvPr>
            <p:cNvSpPr txBox="1"/>
            <p:nvPr/>
          </p:nvSpPr>
          <p:spPr>
            <a:xfrm>
              <a:off x="7371425" y="431026"/>
              <a:ext cx="27188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latin typeface="Book Antiqua" panose="02040602050305030304" pitchFamily="18" charset="0"/>
                </a:rPr>
                <a:t>调研方法</a:t>
              </a:r>
              <a:endParaRPr lang="en-US" altLang="zh-CN" sz="4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D913875-06DE-4461-B557-8B2441398F36}"/>
                </a:ext>
              </a:extLst>
            </p:cNvPr>
            <p:cNvSpPr txBox="1"/>
            <p:nvPr/>
          </p:nvSpPr>
          <p:spPr>
            <a:xfrm>
              <a:off x="7371425" y="2910913"/>
              <a:ext cx="27188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latin typeface="Book Antiqua" panose="02040602050305030304" pitchFamily="18" charset="0"/>
                </a:rPr>
                <a:t>调研计划</a:t>
              </a:r>
              <a:endParaRPr lang="en-US" altLang="zh-CN" sz="4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74BCB4-C77E-46F6-A2C3-02B2827F0E61}"/>
                </a:ext>
              </a:extLst>
            </p:cNvPr>
            <p:cNvSpPr txBox="1"/>
            <p:nvPr/>
          </p:nvSpPr>
          <p:spPr>
            <a:xfrm>
              <a:off x="7371425" y="5385432"/>
              <a:ext cx="271885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latin typeface="Book Antiqua" panose="02040602050305030304" pitchFamily="18" charset="0"/>
                </a:rPr>
                <a:t>调研对象</a:t>
              </a:r>
              <a:endParaRPr lang="en-US" altLang="zh-CN" sz="4400" b="1" dirty="0">
                <a:latin typeface="Book Antiqua" panose="0204060205030503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C054BC2-BCF6-4E4D-9C96-DA01743EB7F3}"/>
                </a:ext>
              </a:extLst>
            </p:cNvPr>
            <p:cNvSpPr txBox="1"/>
            <p:nvPr/>
          </p:nvSpPr>
          <p:spPr>
            <a:xfrm>
              <a:off x="565886" y="1756413"/>
              <a:ext cx="26123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latin typeface="Book Antiqua" panose="02040602050305030304" pitchFamily="18" charset="0"/>
                </a:rPr>
                <a:t>调研背景</a:t>
              </a:r>
              <a:endParaRPr lang="en-US" altLang="zh-CN" sz="4400" b="1" dirty="0">
                <a:latin typeface="Book Antiqua" panose="020406020503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2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9BF275-F8A6-4B00-A435-3F5DA9B7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03" y="1713922"/>
            <a:ext cx="9804393" cy="47667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B11F5E-B963-491D-B8F3-F357CB852CDE}"/>
              </a:ext>
            </a:extLst>
          </p:cNvPr>
          <p:cNvSpPr txBox="1"/>
          <p:nvPr/>
        </p:nvSpPr>
        <p:spPr>
          <a:xfrm>
            <a:off x="245075" y="144262"/>
            <a:ext cx="8455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Book Antiqua" panose="02040602050305030304" pitchFamily="18" charset="0"/>
              </a:rPr>
              <a:t>Why&amp;When</a:t>
            </a:r>
            <a:r>
              <a:rPr lang="en-US" altLang="zh-CN" sz="9600" b="1" dirty="0">
                <a:latin typeface="Book Antiqua" panose="02040602050305030304" pitchFamily="18" charset="0"/>
              </a:rPr>
              <a:t>?</a:t>
            </a:r>
            <a:endParaRPr lang="zh-CN" altLang="en-US" sz="8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3DA08B-D4B2-4A02-A0AD-392A6077CD14}"/>
              </a:ext>
            </a:extLst>
          </p:cNvPr>
          <p:cNvSpPr txBox="1"/>
          <p:nvPr/>
        </p:nvSpPr>
        <p:spPr>
          <a:xfrm>
            <a:off x="10266537" y="1007616"/>
            <a:ext cx="1569660" cy="57482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/>
              <a:t> </a:t>
            </a:r>
            <a:r>
              <a:rPr lang="en-US" altLang="zh-CN" sz="3600" dirty="0"/>
              <a:t>"</a:t>
            </a:r>
            <a:r>
              <a:rPr lang="zh-CN" altLang="en-US" sz="3600" dirty="0"/>
              <a:t>一款产品的成功需要考虑的因素太多了</a:t>
            </a:r>
            <a:r>
              <a:rPr lang="en-US" altLang="zh-CN" sz="3600" dirty="0"/>
              <a:t>"</a:t>
            </a:r>
            <a:endParaRPr lang="zh-CN" altLang="en-US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8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086E80-FB8F-4B4A-897C-DC9AEE3BED8D}"/>
              </a:ext>
            </a:extLst>
          </p:cNvPr>
          <p:cNvSpPr txBox="1"/>
          <p:nvPr/>
        </p:nvSpPr>
        <p:spPr>
          <a:xfrm>
            <a:off x="248573" y="221942"/>
            <a:ext cx="6880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Book Antiqua" panose="02040602050305030304" pitchFamily="18" charset="0"/>
              </a:rPr>
              <a:t>What </a:t>
            </a:r>
            <a:r>
              <a:rPr lang="en-US" altLang="zh-CN" sz="4400" b="1" dirty="0">
                <a:latin typeface="Book Antiqua" panose="02040602050305030304" pitchFamily="18" charset="0"/>
              </a:rPr>
              <a:t>to focus on</a:t>
            </a:r>
            <a:r>
              <a:rPr lang="en-US" altLang="zh-CN" sz="8000" b="1" dirty="0">
                <a:latin typeface="Book Antiqua" panose="02040602050305030304" pitchFamily="18" charset="0"/>
              </a:rPr>
              <a:t>?</a:t>
            </a:r>
            <a:endParaRPr lang="zh-CN" altLang="en-US" sz="8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01CA27-1069-43B1-AF20-EABBE2F16C86}"/>
              </a:ext>
            </a:extLst>
          </p:cNvPr>
          <p:cNvSpPr txBox="1"/>
          <p:nvPr/>
        </p:nvSpPr>
        <p:spPr>
          <a:xfrm>
            <a:off x="4864965" y="1660716"/>
            <a:ext cx="263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Book Antiqua" panose="02040602050305030304" pitchFamily="18" charset="0"/>
              </a:rPr>
              <a:t>定性</a:t>
            </a:r>
            <a:endParaRPr lang="en-US" altLang="zh-CN" sz="3600" b="1" dirty="0">
              <a:latin typeface="Book Antiqua" panose="020406020503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F3C19C-261E-4E44-9459-9191256EA965}"/>
              </a:ext>
            </a:extLst>
          </p:cNvPr>
          <p:cNvSpPr txBox="1"/>
          <p:nvPr/>
        </p:nvSpPr>
        <p:spPr>
          <a:xfrm>
            <a:off x="248573" y="3747071"/>
            <a:ext cx="1225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Book Antiqua" panose="02040602050305030304" pitchFamily="18" charset="0"/>
              </a:rPr>
              <a:t>观点                                         </a:t>
            </a:r>
            <a:r>
              <a:rPr lang="en-US" altLang="zh-CN" sz="3600" b="1" dirty="0">
                <a:latin typeface="Book Antiqua" panose="02040602050305030304" pitchFamily="18" charset="0"/>
              </a:rPr>
              <a:t>or                                      </a:t>
            </a:r>
            <a:r>
              <a:rPr lang="zh-CN" altLang="en-US" sz="3600" b="1" dirty="0">
                <a:latin typeface="Book Antiqua" panose="02040602050305030304" pitchFamily="18" charset="0"/>
              </a:rPr>
              <a:t>行为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45B100-9A5D-446D-A64F-A184B09D892E}"/>
              </a:ext>
            </a:extLst>
          </p:cNvPr>
          <p:cNvSpPr txBox="1"/>
          <p:nvPr/>
        </p:nvSpPr>
        <p:spPr>
          <a:xfrm>
            <a:off x="4864965" y="6171947"/>
            <a:ext cx="263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Book Antiqua" panose="02040602050305030304" pitchFamily="18" charset="0"/>
              </a:rPr>
              <a:t>定量</a:t>
            </a:r>
            <a:endParaRPr lang="en-US" altLang="zh-CN" sz="3600" b="1" dirty="0">
              <a:latin typeface="Book Antiqua" panose="020406020503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2A8088-52C3-40C9-99A8-758651CCE303}"/>
              </a:ext>
            </a:extLst>
          </p:cNvPr>
          <p:cNvSpPr txBox="1"/>
          <p:nvPr/>
        </p:nvSpPr>
        <p:spPr>
          <a:xfrm>
            <a:off x="7939599" y="2400523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可用性测试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96510A-C2E0-46F6-8FDC-194A8F347C73}"/>
              </a:ext>
            </a:extLst>
          </p:cNvPr>
          <p:cNvSpPr txBox="1"/>
          <p:nvPr/>
        </p:nvSpPr>
        <p:spPr>
          <a:xfrm>
            <a:off x="2016711" y="5760108"/>
            <a:ext cx="171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调查问卷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19122A-358F-4254-8BEC-B125A3DAADC3}"/>
              </a:ext>
            </a:extLst>
          </p:cNvPr>
          <p:cNvCxnSpPr/>
          <p:nvPr/>
        </p:nvCxnSpPr>
        <p:spPr>
          <a:xfrm>
            <a:off x="1313895" y="4068985"/>
            <a:ext cx="451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AB9E3EB-2F7F-4799-AC36-82B46A4F2977}"/>
              </a:ext>
            </a:extLst>
          </p:cNvPr>
          <p:cNvCxnSpPr>
            <a:cxnSpLocks/>
          </p:cNvCxnSpPr>
          <p:nvPr/>
        </p:nvCxnSpPr>
        <p:spPr>
          <a:xfrm>
            <a:off x="6489577" y="4068985"/>
            <a:ext cx="41547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984F7F-B2A5-4D51-B3C3-4FC8A07FE7B6}"/>
              </a:ext>
            </a:extLst>
          </p:cNvPr>
          <p:cNvCxnSpPr>
            <a:stCxn id="3" idx="2"/>
          </p:cNvCxnSpPr>
          <p:nvPr/>
        </p:nvCxnSpPr>
        <p:spPr>
          <a:xfrm flipH="1">
            <a:off x="6183298" y="2307047"/>
            <a:ext cx="1" cy="1590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5E272E-1998-4E70-AAD4-A0E7F085C2A4}"/>
              </a:ext>
            </a:extLst>
          </p:cNvPr>
          <p:cNvCxnSpPr/>
          <p:nvPr/>
        </p:nvCxnSpPr>
        <p:spPr>
          <a:xfrm>
            <a:off x="6183298" y="4281005"/>
            <a:ext cx="0" cy="1993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63EE3D0-2AFE-4C59-924F-ED703B0ACB4A}"/>
              </a:ext>
            </a:extLst>
          </p:cNvPr>
          <p:cNvSpPr txBox="1"/>
          <p:nvPr/>
        </p:nvSpPr>
        <p:spPr>
          <a:xfrm>
            <a:off x="2716567" y="2383989"/>
            <a:ext cx="171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用户访谈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37D090-C1CD-4EAC-B5BD-6BCB32020E2C}"/>
              </a:ext>
            </a:extLst>
          </p:cNvPr>
          <p:cNvSpPr txBox="1"/>
          <p:nvPr/>
        </p:nvSpPr>
        <p:spPr>
          <a:xfrm>
            <a:off x="4100007" y="3576283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卡片分类法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4AD96F-147C-4909-9259-E4264C1159AE}"/>
              </a:ext>
            </a:extLst>
          </p:cNvPr>
          <p:cNvSpPr txBox="1"/>
          <p:nvPr/>
        </p:nvSpPr>
        <p:spPr>
          <a:xfrm>
            <a:off x="8306545" y="5443239"/>
            <a:ext cx="3252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网站日志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流量分析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84C5A05-3A23-44E1-B006-78DB2278C63B}"/>
              </a:ext>
            </a:extLst>
          </p:cNvPr>
          <p:cNvSpPr txBox="1"/>
          <p:nvPr/>
        </p:nvSpPr>
        <p:spPr>
          <a:xfrm>
            <a:off x="3573262" y="3131899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EA009E-C761-4319-9B4D-3F4EEEB277B2}"/>
              </a:ext>
            </a:extLst>
          </p:cNvPr>
          <p:cNvSpPr txBox="1"/>
          <p:nvPr/>
        </p:nvSpPr>
        <p:spPr>
          <a:xfrm>
            <a:off x="9250532" y="3429000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眼动实验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38060F-1540-4DD6-AD55-E9A2291AA653}"/>
              </a:ext>
            </a:extLst>
          </p:cNvPr>
          <p:cNvSpPr txBox="1"/>
          <p:nvPr/>
        </p:nvSpPr>
        <p:spPr>
          <a:xfrm>
            <a:off x="933639" y="2056402"/>
            <a:ext cx="140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情境法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A7DAFB-41CB-4A5C-BF35-6E573C28ED40}"/>
              </a:ext>
            </a:extLst>
          </p:cNvPr>
          <p:cNvSpPr txBox="1"/>
          <p:nvPr/>
        </p:nvSpPr>
        <p:spPr>
          <a:xfrm>
            <a:off x="1313895" y="3273887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焦点小组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39E80A-6F0A-4DAA-82D4-09145903577D}"/>
              </a:ext>
            </a:extLst>
          </p:cNvPr>
          <p:cNvSpPr txBox="1"/>
          <p:nvPr/>
        </p:nvSpPr>
        <p:spPr>
          <a:xfrm>
            <a:off x="3839594" y="4327941"/>
            <a:ext cx="2050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消费者支持数据分析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260B99-681A-4C0D-BA32-A3CE91081A34}"/>
              </a:ext>
            </a:extLst>
          </p:cNvPr>
          <p:cNvSpPr txBox="1"/>
          <p:nvPr/>
        </p:nvSpPr>
        <p:spPr>
          <a:xfrm>
            <a:off x="8306545" y="1814497"/>
            <a:ext cx="205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观察法</a:t>
            </a:r>
          </a:p>
        </p:txBody>
      </p:sp>
    </p:spTree>
    <p:extLst>
      <p:ext uri="{BB962C8B-B14F-4D97-AF65-F5344CB8AC3E}">
        <p14:creationId xmlns:p14="http://schemas.microsoft.com/office/powerpoint/2010/main" val="216153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3C2496-5D14-4D85-B788-B02802636855}"/>
              </a:ext>
            </a:extLst>
          </p:cNvPr>
          <p:cNvSpPr txBox="1"/>
          <p:nvPr/>
        </p:nvSpPr>
        <p:spPr>
          <a:xfrm>
            <a:off x="248574" y="221942"/>
            <a:ext cx="830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Book Antiqua" panose="02040602050305030304" pitchFamily="18" charset="0"/>
              </a:rPr>
              <a:t>Who</a:t>
            </a:r>
            <a:r>
              <a:rPr lang="en-US" altLang="zh-CN" sz="8000" b="1" dirty="0">
                <a:latin typeface="Book Antiqua" panose="02040602050305030304" pitchFamily="18" charset="0"/>
              </a:rPr>
              <a:t> </a:t>
            </a:r>
            <a:r>
              <a:rPr lang="en-US" altLang="zh-CN" sz="4400" b="1" dirty="0">
                <a:latin typeface="Book Antiqua" panose="02040602050305030304" pitchFamily="18" charset="0"/>
              </a:rPr>
              <a:t>to ask</a:t>
            </a:r>
            <a:r>
              <a:rPr lang="en-US" altLang="zh-CN" sz="8000" b="1" dirty="0">
                <a:latin typeface="Book Antiqua" panose="02040602050305030304" pitchFamily="18" charset="0"/>
              </a:rPr>
              <a:t>?</a:t>
            </a:r>
            <a:endParaRPr lang="zh-CN" altLang="en-US" sz="8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5C4A63-B77D-4C26-8E2B-4575F99AAB1E}"/>
              </a:ext>
            </a:extLst>
          </p:cNvPr>
          <p:cNvSpPr txBox="1"/>
          <p:nvPr/>
        </p:nvSpPr>
        <p:spPr>
          <a:xfrm>
            <a:off x="399495" y="1693948"/>
            <a:ext cx="8158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Book Antiqua" panose="02040602050305030304" pitchFamily="18" charset="0"/>
              </a:rPr>
              <a:t>要收集某一特定用户群体的观点</a:t>
            </a:r>
            <a:r>
              <a:rPr lang="en-US" altLang="zh-CN" sz="3600" dirty="0">
                <a:latin typeface="Book Antiqua" panose="02040602050305030304" pitchFamily="18" charset="0"/>
              </a:rPr>
              <a:t>/</a:t>
            </a:r>
            <a:r>
              <a:rPr lang="zh-CN" altLang="en-US" sz="3600" dirty="0">
                <a:latin typeface="Book Antiqua" panose="02040602050305030304" pitchFamily="18" charset="0"/>
              </a:rPr>
              <a:t>数据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zh-CN" altLang="en-US" sz="3600" dirty="0">
                <a:latin typeface="Book Antiqua" panose="02040602050305030304" pitchFamily="18" charset="0"/>
              </a:rPr>
              <a:t>还是对比不同群体的需求？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zh-CN" altLang="en-US" sz="3600" dirty="0">
                <a:latin typeface="Book Antiqua" panose="02040602050305030304" pitchFamily="18" charset="0"/>
              </a:rPr>
              <a:t>重视核心用户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zh-CN" altLang="en-US" sz="3600" dirty="0">
                <a:latin typeface="Book Antiqua" panose="02040602050305030304" pitchFamily="18" charset="0"/>
              </a:rPr>
              <a:t>还是尽量满足不同用户群体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zh-CN" altLang="en-US" sz="3600" dirty="0">
                <a:latin typeface="Book Antiqua" panose="02040602050305030304" pitchFamily="18" charset="0"/>
              </a:rPr>
              <a:t>的不同需求？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zh-CN" altLang="en-US" sz="3600" dirty="0">
                <a:latin typeface="Book Antiqua" panose="02040602050305030304" pitchFamily="18" charset="0"/>
              </a:rPr>
              <a:t>不同调研方法下的筛选方法？</a:t>
            </a:r>
            <a:endParaRPr lang="en-US" altLang="zh-CN" sz="3600" dirty="0">
              <a:latin typeface="Book Antiqua" panose="0204060205030503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1DE751-4D1E-4223-9883-C747A8FB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738" y="2828320"/>
            <a:ext cx="5132565" cy="33899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DEEA0E-4CCA-4BBA-A744-5C5435FAAD06}"/>
              </a:ext>
            </a:extLst>
          </p:cNvPr>
          <p:cNvSpPr txBox="1"/>
          <p:nvPr/>
        </p:nvSpPr>
        <p:spPr>
          <a:xfrm>
            <a:off x="8806647" y="2208622"/>
            <a:ext cx="357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Book Antiqua" panose="02040602050305030304" pitchFamily="18" charset="0"/>
              </a:rPr>
              <a:t>B / C</a:t>
            </a:r>
            <a:r>
              <a:rPr lang="zh-CN" altLang="en-US" sz="2800" b="1" dirty="0">
                <a:latin typeface="Book Antiqua" panose="02040602050305030304" pitchFamily="18" charset="0"/>
              </a:rPr>
              <a:t>端用户差异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136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E6294DD-5274-4718-A0FA-D9DED8445E42}"/>
              </a:ext>
            </a:extLst>
          </p:cNvPr>
          <p:cNvSpPr txBox="1"/>
          <p:nvPr/>
        </p:nvSpPr>
        <p:spPr>
          <a:xfrm>
            <a:off x="2707689" y="2547892"/>
            <a:ext cx="7003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latin typeface="Book Antiqua" panose="02040602050305030304" pitchFamily="18" charset="0"/>
              </a:rPr>
              <a:t>How</a:t>
            </a:r>
            <a:r>
              <a:rPr lang="en-US" altLang="zh-CN" sz="4400" b="1" dirty="0">
                <a:latin typeface="Book Antiqua" panose="02040602050305030304" pitchFamily="18" charset="0"/>
              </a:rPr>
              <a:t> to do it well</a:t>
            </a:r>
            <a:r>
              <a:rPr lang="en-US" altLang="zh-CN" sz="8000" b="1" dirty="0">
                <a:latin typeface="Book Antiqua" panose="02040602050305030304" pitchFamily="18" charset="0"/>
              </a:rPr>
              <a:t>?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617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A6896E-6BC6-469C-956C-CCB262FABE2B}"/>
              </a:ext>
            </a:extLst>
          </p:cNvPr>
          <p:cNvSpPr txBox="1"/>
          <p:nvPr/>
        </p:nvSpPr>
        <p:spPr>
          <a:xfrm>
            <a:off x="239696" y="195309"/>
            <a:ext cx="503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Book Antiqua" panose="02040602050305030304" pitchFamily="18" charset="0"/>
              </a:rPr>
              <a:t>Enquête</a:t>
            </a:r>
            <a:endParaRPr lang="zh-CN" altLang="en-US" sz="8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3CF388-1048-4277-9F76-AF299A88B6D2}"/>
              </a:ext>
            </a:extLst>
          </p:cNvPr>
          <p:cNvSpPr txBox="1"/>
          <p:nvPr/>
        </p:nvSpPr>
        <p:spPr>
          <a:xfrm>
            <a:off x="717611" y="1764969"/>
            <a:ext cx="1017528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Book Antiqua" panose="02040602050305030304" pitchFamily="18" charset="0"/>
              </a:rPr>
              <a:t>Some Principles</a:t>
            </a:r>
          </a:p>
          <a:p>
            <a:r>
              <a:rPr lang="en-US" altLang="zh-CN" sz="3600" dirty="0">
                <a:latin typeface="Book Antiqua" panose="02040602050305030304" pitchFamily="18" charset="0"/>
              </a:rPr>
              <a:t>1</a:t>
            </a:r>
            <a:r>
              <a:rPr lang="zh-CN" altLang="en-US" sz="3600" dirty="0">
                <a:latin typeface="Book Antiqua" panose="02040602050305030304" pitchFamily="18" charset="0"/>
              </a:rPr>
              <a:t>、整体尽量从简</a:t>
            </a:r>
            <a:r>
              <a:rPr lang="en-US" altLang="zh-CN" sz="3600" dirty="0">
                <a:latin typeface="Book Antiqua" panose="02040602050305030304" pitchFamily="18" charset="0"/>
              </a:rPr>
              <a:t>-</a:t>
            </a:r>
            <a:r>
              <a:rPr lang="zh-CN" altLang="en-US" sz="3600" dirty="0">
                <a:latin typeface="Book Antiqua" panose="02040602050305030304" pitchFamily="18" charset="0"/>
              </a:rPr>
              <a:t>压缩题目数量，越少越好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en-US" altLang="zh-CN" sz="3600" dirty="0">
                <a:latin typeface="Book Antiqua" panose="02040602050305030304" pitchFamily="18" charset="0"/>
              </a:rPr>
              <a:t>2</a:t>
            </a:r>
            <a:r>
              <a:rPr lang="zh-CN" altLang="en-US" sz="3600" dirty="0">
                <a:latin typeface="Book Antiqua" panose="02040602050305030304" pitchFamily="18" charset="0"/>
              </a:rPr>
              <a:t>、题目描述尽量清晰</a:t>
            </a:r>
            <a:r>
              <a:rPr lang="en-US" altLang="zh-CN" sz="3600" dirty="0">
                <a:latin typeface="Book Antiqua" panose="02040602050305030304" pitchFamily="18" charset="0"/>
              </a:rPr>
              <a:t>-</a:t>
            </a:r>
            <a:r>
              <a:rPr lang="zh-CN" altLang="en-US" sz="3600" dirty="0">
                <a:latin typeface="Book Antiqua" panose="02040602050305030304" pitchFamily="18" charset="0"/>
              </a:rPr>
              <a:t>要限定不要宽泛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en-US" altLang="zh-CN" sz="3600" dirty="0">
                <a:latin typeface="Book Antiqua" panose="02040602050305030304" pitchFamily="18" charset="0"/>
              </a:rPr>
              <a:t>3</a:t>
            </a:r>
            <a:r>
              <a:rPr lang="zh-CN" altLang="en-US" sz="3600" dirty="0">
                <a:latin typeface="Book Antiqua" panose="02040602050305030304" pitchFamily="18" charset="0"/>
              </a:rPr>
              <a:t>、活用不同题目类型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en-US" altLang="zh-CN" sz="3600" dirty="0">
                <a:latin typeface="Book Antiqua" panose="02040602050305030304" pitchFamily="18" charset="0"/>
              </a:rPr>
              <a:t>4</a:t>
            </a:r>
            <a:r>
              <a:rPr lang="zh-CN" altLang="en-US" sz="3600" dirty="0">
                <a:latin typeface="Book Antiqua" panose="02040602050305030304" pitchFamily="18" charset="0"/>
              </a:rPr>
              <a:t>、为后续数据统计工作减负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en-US" altLang="zh-CN" sz="3600" dirty="0">
                <a:latin typeface="Book Antiqua" panose="02040602050305030304" pitchFamily="18" charset="0"/>
              </a:rPr>
              <a:t>5</a:t>
            </a:r>
            <a:r>
              <a:rPr lang="zh-CN" altLang="en-US" sz="3600" dirty="0">
                <a:latin typeface="Book Antiqua" panose="02040602050305030304" pitchFamily="18" charset="0"/>
              </a:rPr>
              <a:t>、注意分流和题目逻辑（要循序渐进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en-US" altLang="zh-CN" sz="3600" dirty="0">
                <a:latin typeface="Book Antiqua" panose="02040602050305030304" pitchFamily="18" charset="0"/>
              </a:rPr>
              <a:t>6</a:t>
            </a:r>
            <a:r>
              <a:rPr lang="zh-CN" altLang="en-US" sz="3600" dirty="0">
                <a:latin typeface="Book Antiqua" panose="02040602050305030304" pitchFamily="18" charset="0"/>
              </a:rPr>
              <a:t>、注意文字表达</a:t>
            </a:r>
            <a:endParaRPr lang="en-US" altLang="zh-CN" sz="3600" dirty="0">
              <a:latin typeface="Book Antiqua" panose="02040602050305030304" pitchFamily="18" charset="0"/>
            </a:endParaRPr>
          </a:p>
          <a:p>
            <a:r>
              <a:rPr lang="en-US" altLang="zh-CN" sz="3600" dirty="0">
                <a:latin typeface="Book Antiqua" panose="02040602050305030304" pitchFamily="18" charset="0"/>
              </a:rPr>
              <a:t>7</a:t>
            </a:r>
            <a:r>
              <a:rPr lang="zh-CN" altLang="en-US" sz="3600" dirty="0">
                <a:latin typeface="Book Antiqua" panose="02040602050305030304" pitchFamily="18" charset="0"/>
              </a:rPr>
              <a:t>、避免主观臆断</a:t>
            </a:r>
            <a:r>
              <a:rPr lang="en-US" altLang="zh-CN" sz="3600" dirty="0">
                <a:latin typeface="Book Antiqua" panose="02040602050305030304" pitchFamily="18" charset="0"/>
              </a:rPr>
              <a:t>!!!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687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E4F1C1-93B2-4B23-B330-7E24458E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84" y="802494"/>
            <a:ext cx="8506631" cy="52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189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Book Antiqua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 Jiaqi</dc:creator>
  <cp:lastModifiedBy>FU Jiaqi</cp:lastModifiedBy>
  <cp:revision>40</cp:revision>
  <dcterms:created xsi:type="dcterms:W3CDTF">2020-11-24T10:43:45Z</dcterms:created>
  <dcterms:modified xsi:type="dcterms:W3CDTF">2020-12-02T12:39:24Z</dcterms:modified>
</cp:coreProperties>
</file>