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88" r:id="rId4"/>
    <p:sldId id="289" r:id="rId5"/>
    <p:sldId id="290" r:id="rId6"/>
    <p:sldId id="292" r:id="rId7"/>
    <p:sldId id="293" r:id="rId8"/>
    <p:sldId id="294" r:id="rId9"/>
    <p:sldId id="295" r:id="rId10"/>
    <p:sldId id="296" r:id="rId11"/>
    <p:sldId id="291" r:id="rId12"/>
    <p:sldId id="25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782" autoAdjust="0"/>
  </p:normalViewPr>
  <p:slideViewPr>
    <p:cSldViewPr snapToGrid="0">
      <p:cViewPr varScale="1">
        <p:scale>
          <a:sx n="95" d="100"/>
          <a:sy n="95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B0E27-D3B4-4339-9463-A84445DB20A3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814D1-61A4-4A4D-A70A-3655F9481C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17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49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0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服务网、教育网、休闲网，调整为产品运营部门和水朝夕</a:t>
            </a:r>
            <a:endParaRPr lang="en-US" altLang="zh-CN" dirty="0"/>
          </a:p>
          <a:p>
            <a:r>
              <a:rPr lang="zh-CN" altLang="en-US" dirty="0"/>
              <a:t>教育网：学习资源，后来的</a:t>
            </a:r>
            <a:r>
              <a:rPr lang="en-US" altLang="zh-CN" dirty="0"/>
              <a:t>Share</a:t>
            </a:r>
          </a:p>
          <a:p>
            <a:r>
              <a:rPr lang="zh-CN" altLang="en-US" dirty="0"/>
              <a:t>休闲网：片源影源</a:t>
            </a:r>
            <a:endParaRPr lang="en-US" altLang="zh-CN" dirty="0"/>
          </a:p>
          <a:p>
            <a:r>
              <a:rPr lang="zh-CN" altLang="en-US" dirty="0"/>
              <a:t>服务网：吃在浙大、问答堂等、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Helvetica Neue"/>
              </a:rPr>
              <a:t>信息总汇、服务专题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73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问答堂：浙大版“</a:t>
            </a:r>
            <a:r>
              <a:rPr lang="en-US" altLang="zh-CN" b="0" dirty="0"/>
              <a:t>Baidu</a:t>
            </a:r>
            <a:r>
              <a:rPr lang="zh-CN" altLang="en-US" b="0" dirty="0"/>
              <a:t>知道”（访问人群单一、局限于提问、激励机制、广告太多）</a:t>
            </a:r>
            <a:endParaRPr lang="en-US" altLang="zh-CN" b="0" dirty="0"/>
          </a:p>
          <a:p>
            <a:r>
              <a:rPr lang="en-US" altLang="zh-CN" b="0" dirty="0"/>
              <a:t>Bubble</a:t>
            </a:r>
            <a:r>
              <a:rPr lang="zh-CN" altLang="en-US" b="0" dirty="0"/>
              <a:t>：音乐资源分享平台（</a:t>
            </a:r>
            <a:r>
              <a:rPr lang="en-US" altLang="zh-CN" b="0" dirty="0"/>
              <a:t>2012</a:t>
            </a:r>
            <a:r>
              <a:rPr lang="zh-CN" altLang="en-US" b="0" dirty="0"/>
              <a:t>年暑假曲库丢失）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2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58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56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5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211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89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14D1-61A4-4A4D-A70A-3655F9481C0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0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1862E-1782-49C0-ADC7-A312F5587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E2D90A-2E56-40EB-A2BB-E46B16658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A1C05-4BB5-47D2-80CE-D17C3699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00AFAA-061F-484E-86A9-052BE24D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843EB-AD32-4765-BE33-2DE6B578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8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9AC6F-57D2-49C3-88E1-ADC6435D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92D9EF-E3A5-4FA6-8E53-AFB5AF87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25A6D-1CE2-4E46-8370-1CF3F70E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75A30-A823-49A3-AE33-634C5F85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B7899B-4DCB-4476-AEA3-CE865E4E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0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3E861B-7F29-4F8E-9C2D-2E699A60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FC9814-EE5E-4325-8999-2638567F3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40DC3-68C5-4E69-A8FD-6F4E3534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CC074-84B0-4257-9FE9-28E1DC36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415F0-3F0B-491F-BCE6-0419F1D4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6548E-F93F-4694-93CC-74806F14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A496C6-3E6D-4457-B24A-3C874B18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62154-5713-4970-97FE-AEA767F5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ACEDD-09AA-46D6-975D-F58FC42D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61C16-E286-4C92-B909-751246B5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85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550DA-10F6-4EC4-B0F8-E52FFA81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AEC77-BD32-4F08-911B-FB6787C03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034F9-6B50-41AA-AC9F-5C516F47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6BF7A-3167-4BB5-8771-86D0E4AC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D674D-0C4A-43C1-ACF6-7669B328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9DA40-0082-41B3-86EE-4326344D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3B4B49-D8BA-409E-BFFD-0EF581BF9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B71041-BDD4-44E5-8C98-BF76057B8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402D18-F090-459F-BD14-383C57A8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112F34-0DB3-4AD9-BFB4-F3AC0BFE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AE3FA7-9405-4760-B3AF-2C302FAA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30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236F2-D37B-40CD-AA7A-88CCCC0B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08F98-27AB-4A17-87F1-FA00434C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196C6B-0163-42BC-8E9E-EEBBEC9E9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4F5CB8-9CBF-41E9-86F8-AACDBAEF0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922810-6376-49E4-819A-7288F086F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82FB83-CFAE-4B49-AB3C-ABDF4BBC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4928CC-F428-45B2-9F12-CDD4B0298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2FE912-6D77-444D-AB35-11CD4684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7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66774-38AA-4CB2-9120-2CCC42F3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4F67F1-B2D2-4F24-BAE4-5FF2AD5E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C9E602-82DC-422A-BF21-4AA98986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A882D2-518D-4A9A-9420-1AF322AC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7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ECD6ED-9699-4CAB-BB1F-1C936EC3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6151D-C453-4024-B191-ED9188D6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D6B129-5DF5-488F-BCBE-95BFBCED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6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4D2BA-936E-430C-8600-623C32DE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2DA2B-C942-4EAC-A21D-48CF42C0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33E8F-4202-4F57-BD95-3EDB877B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7B205-822B-4D84-AD2F-15AD07BF0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873B05-1EF1-44A5-94F3-6C5A7DF0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D0A5E6-5887-496A-8784-0FCF683B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3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48547-41DF-4026-BCE3-90E42605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D5F838-3393-43A6-96E6-353798E20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3E259-B4DA-4D36-9A75-6D4F14CF9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6B1B6E-F465-4290-8F29-42732511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85C2D2-DE7C-4186-A679-530D8313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83BA9-51E6-4646-B1C8-C91BFECD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00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C3D1F2-8497-4346-A76C-7651CA1F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952ED-9EDC-46F5-9909-28F5D30B7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53F0D-A8D9-4435-9DAA-DFA5F1FD9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45B3-7887-4CAD-9095-D1D455AA923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5E9B9C-B848-4751-8C4D-335F7DBB8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378CA-4D2F-43FA-9FAC-08B3FDB37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F1124-586A-4C24-827D-6BCB7634D3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41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bie2020.zjuqsc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r.zjuqsc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bs.zjuqsc.com/forum.php?mod=viewthread&amp;tid=3874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otice.zjuqsc.com/" TargetMode="External"/><Relationship Id="rId4" Type="http://schemas.openxmlformats.org/officeDocument/2006/relationships/hyperlink" Target="https://share.zjuqsc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x.zjuqsc.com/" TargetMode="External"/><Relationship Id="rId7" Type="http://schemas.openxmlformats.org/officeDocument/2006/relationships/hyperlink" Target="https://www.qsc.zju.edu.c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op.zjuqsc.com/console/" TargetMode="External"/><Relationship Id="rId5" Type="http://schemas.openxmlformats.org/officeDocument/2006/relationships/hyperlink" Target="https://enroll.zjuqsc.com/" TargetMode="External"/><Relationship Id="rId4" Type="http://schemas.openxmlformats.org/officeDocument/2006/relationships/hyperlink" Target="https://m.zjuqsc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p-neo-staging.zjuqsc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op-neo-staging.zjuqsc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3901440" y="2433320"/>
            <a:ext cx="438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atin typeface="+mn-ea"/>
              </a:rPr>
              <a:t>求是潮产品线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7C42D4-7981-4FBC-B42C-EBDA2A82D5F8}"/>
              </a:ext>
            </a:extLst>
          </p:cNvPr>
          <p:cNvSpPr txBox="1"/>
          <p:nvPr/>
        </p:nvSpPr>
        <p:spPr>
          <a:xfrm>
            <a:off x="3820160" y="4338320"/>
            <a:ext cx="4389120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产品运营部门</a:t>
            </a:r>
            <a:endParaRPr lang="en-US" altLang="zh-CN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豌射</a:t>
            </a:r>
            <a:endParaRPr lang="en-US" altLang="zh-CN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+mn-ea"/>
              </a:rPr>
              <a:t>2021.03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882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39" y="564720"/>
            <a:ext cx="543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err="1">
                <a:latin typeface="+mn-ea"/>
              </a:rPr>
              <a:t>QSCamera</a:t>
            </a:r>
            <a:endParaRPr lang="en-US" altLang="zh-CN" sz="4000" b="1" dirty="0">
              <a:latin typeface="+mn-ea"/>
            </a:endParaRPr>
          </a:p>
        </p:txBody>
      </p:sp>
      <p:pic>
        <p:nvPicPr>
          <p:cNvPr id="2050" name="图片 30" descr="gh_56e1057ddd91_344">
            <a:extLst>
              <a:ext uri="{FF2B5EF4-FFF2-40B4-BE49-F238E27FC236}">
                <a16:creationId xmlns:a16="http://schemas.microsoft.com/office/drawing/2014/main" id="{F05576B2-3463-4EBA-ACB6-286380AAB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639" y="2627313"/>
            <a:ext cx="2171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图片 4" descr="3BN]LD$6[M}XKFOS$Z)L657">
            <a:extLst>
              <a:ext uri="{FF2B5EF4-FFF2-40B4-BE49-F238E27FC236}">
                <a16:creationId xmlns:a16="http://schemas.microsoft.com/office/drawing/2014/main" id="{AFC7CD83-E48C-4109-86C8-A3452FCB5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781" y="933450"/>
            <a:ext cx="2723453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图片 7" descr="]SAB3I)NT]A_2Y9[8LWAVXN">
            <a:extLst>
              <a:ext uri="{FF2B5EF4-FFF2-40B4-BE49-F238E27FC236}">
                <a16:creationId xmlns:a16="http://schemas.microsoft.com/office/drawing/2014/main" id="{169249FF-A20F-400B-A08D-C0F7621A8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34" y="930484"/>
            <a:ext cx="2723453" cy="592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3" name="图片 11" descr="B]9]EBLH~9NC{OR)MXIRR8S">
            <a:extLst>
              <a:ext uri="{FF2B5EF4-FFF2-40B4-BE49-F238E27FC236}">
                <a16:creationId xmlns:a16="http://schemas.microsoft.com/office/drawing/2014/main" id="{A160B366-B5BD-4781-AEA0-BBAD3A2C9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687" y="930484"/>
            <a:ext cx="2723453" cy="5927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08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39" y="564720"/>
            <a:ext cx="543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n-ea"/>
              </a:rPr>
              <a:t>有待启动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66735-6B1B-4E56-96B6-3EBA425FDD39}"/>
              </a:ext>
            </a:extLst>
          </p:cNvPr>
          <p:cNvSpPr txBox="1"/>
          <p:nvPr/>
        </p:nvSpPr>
        <p:spPr>
          <a:xfrm>
            <a:off x="2357678" y="1271264"/>
            <a:ext cx="7476643" cy="5022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新生手册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+mn-ea"/>
                <a:hlinkClick r:id="rId3"/>
              </a:rPr>
              <a:t>https://newbie2020.zjuqsc.com/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社团平台（潮</a:t>
            </a:r>
            <a:r>
              <a:rPr lang="en-US" altLang="zh-CN" sz="2400" dirty="0">
                <a:latin typeface="+mn-ea"/>
              </a:rPr>
              <a:t>Club</a:t>
            </a:r>
            <a:r>
              <a:rPr lang="zh-CN" altLang="en-US" sz="2400" dirty="0">
                <a:latin typeface="+mn-ea"/>
              </a:rPr>
              <a:t>）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Wiki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 err="1">
                <a:latin typeface="+mn-ea"/>
              </a:rPr>
              <a:t>bbs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人资系统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+mn-ea"/>
                <a:hlinkClick r:id="rId4"/>
              </a:rPr>
              <a:t>https://hr.zjuqsc.com/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zh-CN" altLang="en-US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通行证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考试系统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31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D06404-0C46-49DF-B725-A16D3324544F}"/>
              </a:ext>
            </a:extLst>
          </p:cNvPr>
          <p:cNvSpPr txBox="1"/>
          <p:nvPr/>
        </p:nvSpPr>
        <p:spPr>
          <a:xfrm>
            <a:off x="3901440" y="3051043"/>
            <a:ext cx="4389120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latin typeface="+mn-ea"/>
              </a:rPr>
              <a:t>And you ?</a:t>
            </a:r>
          </a:p>
        </p:txBody>
      </p:sp>
    </p:spTree>
    <p:extLst>
      <p:ext uri="{BB962C8B-B14F-4D97-AF65-F5344CB8AC3E}">
        <p14:creationId xmlns:p14="http://schemas.microsoft.com/office/powerpoint/2010/main" val="421436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F32B75D-90A4-4AE3-8F3D-13964D4C6847}"/>
              </a:ext>
            </a:extLst>
          </p:cNvPr>
          <p:cNvSpPr/>
          <p:nvPr/>
        </p:nvSpPr>
        <p:spPr>
          <a:xfrm>
            <a:off x="5602670" y="4148252"/>
            <a:ext cx="986660" cy="2103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40" y="564720"/>
            <a:ext cx="359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n-ea"/>
              </a:rPr>
              <a:t>上古时期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10AB3B-DF0C-4025-B5C8-100CD0C2223B}"/>
              </a:ext>
            </a:extLst>
          </p:cNvPr>
          <p:cNvSpPr txBox="1"/>
          <p:nvPr/>
        </p:nvSpPr>
        <p:spPr>
          <a:xfrm>
            <a:off x="3901440" y="1630966"/>
            <a:ext cx="4389120" cy="755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+mn-ea"/>
              </a:rPr>
              <a:t>子网</a:t>
            </a:r>
            <a:endParaRPr lang="en-US" altLang="zh-CN" sz="32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B4C36E-C9FE-424A-BF55-5F72F4824549}"/>
              </a:ext>
            </a:extLst>
          </p:cNvPr>
          <p:cNvSpPr/>
          <p:nvPr/>
        </p:nvSpPr>
        <p:spPr>
          <a:xfrm>
            <a:off x="5602670" y="4686732"/>
            <a:ext cx="986660" cy="2103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B8AE59-1373-4E53-AFF1-FC6390B40C58}"/>
              </a:ext>
            </a:extLst>
          </p:cNvPr>
          <p:cNvSpPr/>
          <p:nvPr/>
        </p:nvSpPr>
        <p:spPr>
          <a:xfrm>
            <a:off x="5602670" y="3609772"/>
            <a:ext cx="986660" cy="210387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38DC3E-9B2A-44D8-A728-FF5A03993CCB}"/>
              </a:ext>
            </a:extLst>
          </p:cNvPr>
          <p:cNvSpPr txBox="1"/>
          <p:nvPr/>
        </p:nvSpPr>
        <p:spPr>
          <a:xfrm>
            <a:off x="3901440" y="2745239"/>
            <a:ext cx="4389120" cy="2806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资讯网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教育网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服务网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休闲网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网视网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391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39" y="564720"/>
            <a:ext cx="543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n-ea"/>
              </a:rPr>
              <a:t>前事不忘（凉掉的产品）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38DC3E-9B2A-44D8-A728-FF5A03993CCB}"/>
              </a:ext>
            </a:extLst>
          </p:cNvPr>
          <p:cNvSpPr txBox="1"/>
          <p:nvPr/>
        </p:nvSpPr>
        <p:spPr>
          <a:xfrm>
            <a:off x="2357678" y="1820791"/>
            <a:ext cx="7476643" cy="4219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问答堂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+mn-ea"/>
              </a:rPr>
              <a:t>【</a:t>
            </a:r>
            <a:r>
              <a:rPr lang="zh-CN" altLang="en-US" sz="1200" dirty="0">
                <a:latin typeface="+mn-ea"/>
              </a:rPr>
              <a:t>问答堂</a:t>
            </a:r>
            <a:r>
              <a:rPr lang="en-US" altLang="zh-CN" sz="1200" dirty="0">
                <a:latin typeface="+mn-ea"/>
              </a:rPr>
              <a:t>】</a:t>
            </a:r>
            <a:r>
              <a:rPr lang="zh-CN" altLang="en-US" sz="1200" dirty="0">
                <a:latin typeface="+mn-ea"/>
              </a:rPr>
              <a:t>问答堂遗迹考察团开工了！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+mn-ea"/>
                <a:hlinkClick r:id="rId3"/>
              </a:rPr>
              <a:t>https://bbs.zjuqsc.com/forum.php?mod=viewthread&amp;tid=38743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Bubble</a:t>
            </a:r>
          </a:p>
          <a:p>
            <a:pPr algn="ctr"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Share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hlinkClick r:id="rId4"/>
              </a:rPr>
              <a:t>https://share.zjuqsc.com/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Notice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+mn-ea"/>
                <a:hlinkClick r:id="rId5"/>
              </a:rPr>
              <a:t>https://notice.zjuqsc.com/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708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39" y="564720"/>
            <a:ext cx="543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n-ea"/>
              </a:rPr>
              <a:t>中兴之业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66735-6B1B-4E56-96B6-3EBA425FDD39}"/>
              </a:ext>
            </a:extLst>
          </p:cNvPr>
          <p:cNvSpPr txBox="1"/>
          <p:nvPr/>
        </p:nvSpPr>
        <p:spPr>
          <a:xfrm>
            <a:off x="2357678" y="1272606"/>
            <a:ext cx="7476643" cy="5327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Box</a:t>
            </a:r>
            <a:r>
              <a:rPr lang="zh-CN" altLang="en-US" sz="2400" dirty="0">
                <a:latin typeface="+mn-ea"/>
              </a:rPr>
              <a:t>云</a:t>
            </a:r>
            <a:r>
              <a:rPr lang="en-US" altLang="zh-CN" sz="2400" dirty="0">
                <a:latin typeface="+mn-ea"/>
              </a:rPr>
              <a:t>U</a:t>
            </a:r>
            <a:r>
              <a:rPr lang="zh-CN" altLang="en-US" sz="2400" dirty="0">
                <a:latin typeface="+mn-ea"/>
              </a:rPr>
              <a:t>盘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+mn-ea"/>
                <a:hlinkClick r:id="rId3"/>
              </a:rPr>
              <a:t>https://box.zjuqsc.com/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Mobile</a:t>
            </a:r>
            <a:r>
              <a:rPr lang="zh-CN" altLang="en-US" sz="2400" dirty="0">
                <a:latin typeface="+mn-ea"/>
              </a:rPr>
              <a:t>手机站</a:t>
            </a:r>
            <a:endParaRPr lang="en-US" altLang="zh-CN" sz="2400" dirty="0">
              <a:latin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hlinkClick r:id="rId4"/>
              </a:rPr>
              <a:t>https://m.zjuqsc.com/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Enroll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选课助手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  <a:hlinkClick r:id="rId5"/>
              </a:rPr>
              <a:t>https://enroll.zjuqsc.com/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ROP</a:t>
            </a: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+mn-ea"/>
                <a:hlinkClick r:id="rId6"/>
              </a:rPr>
              <a:t>https://rop.zjuqsc.com/console/</a:t>
            </a: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endParaRPr lang="en-US" altLang="zh-CN" sz="12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主站</a:t>
            </a:r>
            <a:endParaRPr lang="en-US" altLang="zh-CN" sz="2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+mn-ea"/>
                <a:hlinkClick r:id="rId7"/>
              </a:rPr>
              <a:t>https://www.qsc.zju.edu.cn/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196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39" y="564720"/>
            <a:ext cx="543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+mn-ea"/>
              </a:rPr>
              <a:t>无限可能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566735-6B1B-4E56-96B6-3EBA425FDD39}"/>
              </a:ext>
            </a:extLst>
          </p:cNvPr>
          <p:cNvSpPr txBox="1"/>
          <p:nvPr/>
        </p:nvSpPr>
        <p:spPr>
          <a:xfrm>
            <a:off x="2357678" y="1610489"/>
            <a:ext cx="7476643" cy="363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it-IT" altLang="zh-CN" sz="2400" dirty="0">
                <a:latin typeface="+mn-ea"/>
              </a:rPr>
              <a:t>Mobile Lite</a:t>
            </a:r>
          </a:p>
          <a:p>
            <a:pPr algn="ctr">
              <a:lnSpc>
                <a:spcPct val="250000"/>
              </a:lnSpc>
            </a:pPr>
            <a:r>
              <a:rPr lang="it-IT" altLang="zh-CN" sz="2400" dirty="0">
                <a:latin typeface="+mn-ea"/>
              </a:rPr>
              <a:t>ROP-Neo</a:t>
            </a:r>
          </a:p>
          <a:p>
            <a:pPr algn="ctr">
              <a:lnSpc>
                <a:spcPct val="250000"/>
              </a:lnSpc>
            </a:pPr>
            <a:r>
              <a:rPr lang="it-IT" altLang="zh-CN" sz="2400" dirty="0">
                <a:latin typeface="+mn-ea"/>
              </a:rPr>
              <a:t>Notify</a:t>
            </a:r>
          </a:p>
          <a:p>
            <a:pPr algn="ctr">
              <a:lnSpc>
                <a:spcPct val="250000"/>
              </a:lnSpc>
            </a:pPr>
            <a:r>
              <a:rPr lang="it-IT" altLang="zh-CN" sz="2400" dirty="0">
                <a:latin typeface="+mn-ea"/>
              </a:rPr>
              <a:t>QSCamera</a:t>
            </a:r>
            <a:endParaRPr lang="en-US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912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39" y="564720"/>
            <a:ext cx="543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Mobile Lite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AFBF06-0749-4B39-B14A-465CB89A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39" y="1397720"/>
            <a:ext cx="7148899" cy="54602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326E23-BDFC-48B5-A7F9-50BEF5B13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8" y="1397720"/>
            <a:ext cx="2464272" cy="533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7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39" y="564720"/>
            <a:ext cx="543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ROP-Neo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A1C6B7-B31C-4088-8464-FD991C25264F}"/>
              </a:ext>
            </a:extLst>
          </p:cNvPr>
          <p:cNvSpPr txBox="1"/>
          <p:nvPr/>
        </p:nvSpPr>
        <p:spPr>
          <a:xfrm>
            <a:off x="3854450" y="733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https://rop-neo-staging.zjuqsc.com/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F19F50-C754-4F1F-AED6-58AF48CB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790" y="1413239"/>
            <a:ext cx="9416420" cy="544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6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B5AF4B-846D-46D7-BC7A-0C8E5247D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90" y="1413239"/>
            <a:ext cx="9416419" cy="544476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39" y="564720"/>
            <a:ext cx="543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ROP-Neo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A1C6B7-B31C-4088-8464-FD991C25264F}"/>
              </a:ext>
            </a:extLst>
          </p:cNvPr>
          <p:cNvSpPr txBox="1"/>
          <p:nvPr/>
        </p:nvSpPr>
        <p:spPr>
          <a:xfrm>
            <a:off x="3854450" y="7339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https://rop-neo-staging.zjuqsc.com/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93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97C487-B0EE-4820-A1EC-2E51A7D2A95A}"/>
              </a:ext>
            </a:extLst>
          </p:cNvPr>
          <p:cNvSpPr txBox="1"/>
          <p:nvPr/>
        </p:nvSpPr>
        <p:spPr>
          <a:xfrm>
            <a:off x="1056639" y="564720"/>
            <a:ext cx="5434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+mn-ea"/>
              </a:rPr>
              <a:t>Notify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93B760-7142-4A7D-9EFA-7D3410E2A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847"/>
            <a:ext cx="12192000" cy="450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320</Words>
  <Application>Microsoft Office PowerPoint</Application>
  <PresentationFormat>宽屏</PresentationFormat>
  <Paragraphs>80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奕晨</dc:creator>
  <cp:lastModifiedBy>林 子白</cp:lastModifiedBy>
  <cp:revision>126</cp:revision>
  <dcterms:created xsi:type="dcterms:W3CDTF">2019-11-29T04:41:07Z</dcterms:created>
  <dcterms:modified xsi:type="dcterms:W3CDTF">2021-03-27T06:00:00Z</dcterms:modified>
</cp:coreProperties>
</file>