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88" r:id="rId3"/>
    <p:sldId id="290" r:id="rId4"/>
    <p:sldId id="291" r:id="rId5"/>
    <p:sldId id="292"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3" r:id="rId22"/>
    <p:sldId id="274" r:id="rId23"/>
    <p:sldId id="275" r:id="rId24"/>
    <p:sldId id="276" r:id="rId25"/>
    <p:sldId id="277" r:id="rId26"/>
    <p:sldId id="278" r:id="rId27"/>
    <p:sldId id="279" r:id="rId28"/>
    <p:sldId id="283" r:id="rId29"/>
    <p:sldId id="280" r:id="rId30"/>
    <p:sldId id="281" r:id="rId31"/>
    <p:sldId id="282" r:id="rId32"/>
    <p:sldId id="284" r:id="rId33"/>
    <p:sldId id="285" r:id="rId34"/>
    <p:sldId id="286" r:id="rId35"/>
    <p:sldId id="287" r:id="rId36"/>
    <p:sldId id="289"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4"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165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844" autoAdjust="0"/>
  </p:normalViewPr>
  <p:slideViewPr>
    <p:cSldViewPr snapToGrid="0">
      <p:cViewPr varScale="1">
        <p:scale>
          <a:sx n="79" d="100"/>
          <a:sy n="79" d="100"/>
        </p:scale>
        <p:origin x="642" y="2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9-17T20:01:05.661" idx="3">
    <p:pos x="7280" y="1607"/>
    <p:text>实体的表面和边缘提供基于真实效果的视觉体验，熟悉的触感让用户可以快速地理解和认知。实体的多样性可以让我们呈现出更多反映真实世界的设计效果，但同时又绝不会脱离客观的物理规律。
光效、表面质感、运动感这三点是解释物体运动规律、交互方式、空间关系的关键。真实的光效可以解释物体之间的交合关系、空间关系，以及单个物体的运动。</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9-17T20:04:13.825" idx="4">
    <p:pos x="7416" y="1743"/>
    <p:text>在这些设计基础上下功夫，不但可以愉悦用户，而且能够构建出视觉层级、视觉意义以及视觉聚焦。精心选择色彩、图像、选择合乎比例的字体、留白，力求构建出鲜明、形象的用户界面，让用户沉浸其中。</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9-17T20:04:13.825" idx="4">
    <p:pos x="7416" y="1743"/>
    <p:text>动效应当在独立的场景呈现。通过动效，让物体的变化以更连续、更平滑的方式呈现给用户，让用户能够充分知晓所发生的变化。
动效应该是有意义的、合理的，动效的目的是为了吸引用户的注意力，以及维持整个系统的连续性体验。动效反馈需细腻、清爽。转场动效需高效、明晰。</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1239E-729A-44DF-9F43-4F644E43BB37}" type="datetimeFigureOut">
              <a:rPr lang="zh-CN" altLang="en-US" smtClean="0"/>
              <a:t>2021/3/4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3097-DA73-467D-935A-7E183D68E1BD}" type="slidenum">
              <a:rPr lang="zh-CN" altLang="en-US" smtClean="0"/>
              <a:t>‹#›</a:t>
            </a:fld>
            <a:endParaRPr lang="zh-CN" altLang="en-US"/>
          </a:p>
        </p:txBody>
      </p:sp>
    </p:spTree>
    <p:extLst>
      <p:ext uri="{BB962C8B-B14F-4D97-AF65-F5344CB8AC3E}">
        <p14:creationId xmlns:p14="http://schemas.microsoft.com/office/powerpoint/2010/main" val="239534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aike.baidu.com/item/%E6%99%BA%E8%83%BD%E6%89%8B%E6%9C%BA"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1</a:t>
            </a:fld>
            <a:endParaRPr lang="zh-CN" altLang="en-US"/>
          </a:p>
        </p:txBody>
      </p:sp>
    </p:spTree>
    <p:extLst>
      <p:ext uri="{BB962C8B-B14F-4D97-AF65-F5344CB8AC3E}">
        <p14:creationId xmlns:p14="http://schemas.microsoft.com/office/powerpoint/2010/main" val="1151892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23</a:t>
            </a:fld>
            <a:endParaRPr lang="zh-CN" altLang="en-US"/>
          </a:p>
        </p:txBody>
      </p:sp>
    </p:spTree>
    <p:extLst>
      <p:ext uri="{BB962C8B-B14F-4D97-AF65-F5344CB8AC3E}">
        <p14:creationId xmlns:p14="http://schemas.microsoft.com/office/powerpoint/2010/main" val="395782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24</a:t>
            </a:fld>
            <a:endParaRPr lang="zh-CN" altLang="en-US"/>
          </a:p>
        </p:txBody>
      </p:sp>
    </p:spTree>
    <p:extLst>
      <p:ext uri="{BB962C8B-B14F-4D97-AF65-F5344CB8AC3E}">
        <p14:creationId xmlns:p14="http://schemas.microsoft.com/office/powerpoint/2010/main" val="2996308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32</a:t>
            </a:fld>
            <a:endParaRPr lang="zh-CN" altLang="en-US"/>
          </a:p>
        </p:txBody>
      </p:sp>
    </p:spTree>
    <p:extLst>
      <p:ext uri="{BB962C8B-B14F-4D97-AF65-F5344CB8AC3E}">
        <p14:creationId xmlns:p14="http://schemas.microsoft.com/office/powerpoint/2010/main" val="1528033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Material Design</a:t>
            </a:r>
            <a:r>
              <a:rPr lang="zh-CN" altLang="en-US" dirty="0"/>
              <a:t>不能简单地归纳为平面化设计（</a:t>
            </a:r>
            <a:r>
              <a:rPr lang="en-US" altLang="zh-CN" dirty="0"/>
              <a:t>Flat Design</a:t>
            </a:r>
            <a:r>
              <a:rPr lang="zh-CN" altLang="en-US" dirty="0"/>
              <a:t>）。实际上，</a:t>
            </a:r>
            <a:r>
              <a:rPr lang="en-US" altLang="zh-CN" dirty="0"/>
              <a:t>Android 4.0</a:t>
            </a:r>
            <a:r>
              <a:rPr lang="zh-CN" altLang="en-US" dirty="0"/>
              <a:t>的设计风格，也不是纯粹的平面化设计，在经过仔细观察之下，我们可以看到</a:t>
            </a:r>
            <a:r>
              <a:rPr lang="en-US" altLang="zh-CN" dirty="0"/>
              <a:t>Android 4.0</a:t>
            </a:r>
            <a:r>
              <a:rPr lang="zh-CN" altLang="en-US" dirty="0"/>
              <a:t>在细节上并没有反对高光、阴影、纹理，换言之它并不反对立体感。不过，它也不能归类为拟物化设计，毕竟它所使用的图案、形状并非是对现实实体的模拟，而是按照自己对数字世界的理解，以色彩、图案、形状进行视觉信息上的划分。</a:t>
            </a:r>
            <a:endParaRPr lang="en-US" altLang="zh-CN" dirty="0"/>
          </a:p>
          <a:p>
            <a:r>
              <a:rPr lang="zh-CN" altLang="en-US" dirty="0"/>
              <a:t>不过，比起过去的</a:t>
            </a:r>
            <a:r>
              <a:rPr lang="en-US" altLang="zh-CN" dirty="0"/>
              <a:t>Android Design</a:t>
            </a:r>
            <a:r>
              <a:rPr lang="zh-CN" altLang="en-US" dirty="0"/>
              <a:t>来说，</a:t>
            </a:r>
            <a:r>
              <a:rPr lang="en-US" altLang="zh-CN" dirty="0"/>
              <a:t>Material Design</a:t>
            </a:r>
            <a:r>
              <a:rPr lang="zh-CN" altLang="en-US" dirty="0"/>
              <a:t>更有自己的目标，它不仅仅为了好看而已，它要让不同设备的屏幕上表现出一致、美观的视觉体验以及交互。根据</a:t>
            </a:r>
            <a:r>
              <a:rPr lang="en-US" altLang="zh-CN" dirty="0" err="1"/>
              <a:t>InfoQ</a:t>
            </a:r>
            <a:r>
              <a:rPr lang="zh-CN" altLang="en-US" dirty="0"/>
              <a:t>报道，</a:t>
            </a:r>
            <a:r>
              <a:rPr lang="en-US" altLang="zh-CN" dirty="0"/>
              <a:t>2014</a:t>
            </a:r>
            <a:r>
              <a:rPr lang="zh-CN" altLang="en-US" dirty="0"/>
              <a:t>年</a:t>
            </a:r>
            <a:r>
              <a:rPr lang="en-US" altLang="zh-CN" dirty="0"/>
              <a:t>4</a:t>
            </a:r>
            <a:r>
              <a:rPr lang="zh-CN" altLang="en-US" dirty="0"/>
              <a:t>月</a:t>
            </a:r>
            <a:r>
              <a:rPr lang="en-US" altLang="zh-CN" dirty="0"/>
              <a:t>Accel Design</a:t>
            </a:r>
            <a:r>
              <a:rPr lang="zh-CN" altLang="en-US" dirty="0"/>
              <a:t>大会期间，杜瓦迪接受</a:t>
            </a:r>
            <a:r>
              <a:rPr lang="en-US" altLang="zh-CN" dirty="0" err="1"/>
              <a:t>InfoQ</a:t>
            </a:r>
            <a:r>
              <a:rPr lang="zh-CN" altLang="en-US" dirty="0"/>
              <a:t>采访时提出，“作为一个概念，移动已死，它完蛋了。”他的意思是说，“将用于移动设备的应用程序作为单独的应用程序自行设计是一个错误的做法。”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如果这些卡片遵循物理世界里的法则，那么它就有自己的规矩，不见得每个人都能够任意使用，对于设计师来说“限制”是有必要的。在</a:t>
            </a:r>
            <a:r>
              <a:rPr lang="en-US" altLang="zh-CN" dirty="0"/>
              <a:t>Google</a:t>
            </a:r>
            <a:r>
              <a:rPr lang="zh-CN" altLang="en-US" dirty="0"/>
              <a:t>设计师的想象中，这种抽象的“材料”特性很像纸张，但它又做到现实当中纸张做不到的事情，比如变大变小。这赋予这种“材料”极大的灵活性，让它足以适应不同尺寸的屏幕。然而，对于</a:t>
            </a:r>
            <a:r>
              <a:rPr lang="en-US" altLang="zh-CN" dirty="0"/>
              <a:t>Google</a:t>
            </a:r>
            <a:r>
              <a:rPr lang="zh-CN" altLang="en-US" dirty="0"/>
              <a:t>来说，</a:t>
            </a:r>
            <a:r>
              <a:rPr lang="en-US" altLang="zh-CN" dirty="0"/>
              <a:t>Material Design</a:t>
            </a:r>
            <a:r>
              <a:rPr lang="zh-CN" altLang="en-US" dirty="0"/>
              <a:t>还将扩展到</a:t>
            </a:r>
            <a:r>
              <a:rPr lang="en-US" altLang="zh-CN" dirty="0"/>
              <a:t>Google</a:t>
            </a:r>
            <a:r>
              <a:rPr lang="zh-CN" altLang="en-US" dirty="0"/>
              <a:t>其它产品当中去，让所有产品都烙印上浓浓的</a:t>
            </a:r>
            <a:r>
              <a:rPr lang="en-US" altLang="zh-CN" dirty="0"/>
              <a:t>Google</a:t>
            </a:r>
            <a:r>
              <a:rPr lang="zh-CN" altLang="en-US" dirty="0"/>
              <a:t>风格。</a:t>
            </a:r>
          </a:p>
          <a:p>
            <a:endParaRPr lang="en-US" altLang="zh-CN"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a:t>
            </a:fld>
            <a:endParaRPr lang="zh-CN" altLang="en-US"/>
          </a:p>
        </p:txBody>
      </p:sp>
    </p:spTree>
    <p:extLst>
      <p:ext uri="{BB962C8B-B14F-4D97-AF65-F5344CB8AC3E}">
        <p14:creationId xmlns:p14="http://schemas.microsoft.com/office/powerpoint/2010/main" val="3786168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实体的表面和边缘提供基于真实效果的视觉体验，熟悉的触感让用户可以快速地理解和认知。实体的多样性可以让我们呈现出更多反映真实世界的设计效果，但同时又绝不会脱离客观的物理规律。</a:t>
            </a:r>
          </a:p>
          <a:p>
            <a:endParaRPr lang="zh-CN" altLang="en-US" dirty="0"/>
          </a:p>
          <a:p>
            <a:r>
              <a:rPr lang="zh-CN" altLang="en-US" dirty="0"/>
              <a:t>光效、表面质感、运动感这三点是解释物体运动规律、交互方式、空间关系的关键。真实的光效可以解释物体之间的交合关系、空间关系，以及单个物体的运动。</a:t>
            </a:r>
          </a:p>
        </p:txBody>
      </p:sp>
      <p:sp>
        <p:nvSpPr>
          <p:cNvPr id="4" name="灯片编号占位符 3"/>
          <p:cNvSpPr>
            <a:spLocks noGrp="1"/>
          </p:cNvSpPr>
          <p:nvPr>
            <p:ph type="sldNum" sz="quarter" idx="5"/>
          </p:nvPr>
        </p:nvSpPr>
        <p:spPr/>
        <p:txBody>
          <a:bodyPr/>
          <a:lstStyle/>
          <a:p>
            <a:fld id="{78A53097-DA73-467D-935A-7E183D68E1BD}" type="slidenum">
              <a:rPr lang="zh-CN" altLang="en-US" smtClean="0"/>
              <a:t>3</a:t>
            </a:fld>
            <a:endParaRPr lang="zh-CN" altLang="en-US"/>
          </a:p>
        </p:txBody>
      </p:sp>
    </p:spTree>
    <p:extLst>
      <p:ext uri="{BB962C8B-B14F-4D97-AF65-F5344CB8AC3E}">
        <p14:creationId xmlns:p14="http://schemas.microsoft.com/office/powerpoint/2010/main" val="1874134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在这些设计基础上下功夫，不但可以愉悦用户，而且能够构建出视觉层级、视觉意义以及视觉聚焦。精心选择色彩、图像、选择合乎比例的字体、留白，力求构建出鲜明、形象的用户界面，让用户沉浸其中。</a:t>
            </a:r>
          </a:p>
        </p:txBody>
      </p:sp>
      <p:sp>
        <p:nvSpPr>
          <p:cNvPr id="4" name="灯片编号占位符 3"/>
          <p:cNvSpPr>
            <a:spLocks noGrp="1"/>
          </p:cNvSpPr>
          <p:nvPr>
            <p:ph type="sldNum" sz="quarter" idx="5"/>
          </p:nvPr>
        </p:nvSpPr>
        <p:spPr/>
        <p:txBody>
          <a:bodyPr/>
          <a:lstStyle/>
          <a:p>
            <a:fld id="{78A53097-DA73-467D-935A-7E183D68E1BD}" type="slidenum">
              <a:rPr lang="zh-CN" altLang="en-US" smtClean="0"/>
              <a:t>4</a:t>
            </a:fld>
            <a:endParaRPr lang="zh-CN" altLang="en-US"/>
          </a:p>
        </p:txBody>
      </p:sp>
    </p:spTree>
    <p:extLst>
      <p:ext uri="{BB962C8B-B14F-4D97-AF65-F5344CB8AC3E}">
        <p14:creationId xmlns:p14="http://schemas.microsoft.com/office/powerpoint/2010/main" val="2606945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动效应当在独立的场景呈现。通过动效，让物体的变化以更连续、更平滑的方式呈现给用户，让用户能够充分知晓所发生的变化。</a:t>
            </a:r>
          </a:p>
          <a:p>
            <a:endParaRPr lang="zh-CN" altLang="en-US" dirty="0"/>
          </a:p>
          <a:p>
            <a:r>
              <a:rPr lang="zh-CN" altLang="en-US" dirty="0"/>
              <a:t>动效应该是有意义的、合理的，动效的目的是为了吸引用户的注意力，以及维持整个系统的连续性体验。动效反馈需细腻、清爽。转场动效需高效、明晰。</a:t>
            </a:r>
          </a:p>
        </p:txBody>
      </p:sp>
      <p:sp>
        <p:nvSpPr>
          <p:cNvPr id="4" name="灯片编号占位符 3"/>
          <p:cNvSpPr>
            <a:spLocks noGrp="1"/>
          </p:cNvSpPr>
          <p:nvPr>
            <p:ph type="sldNum" sz="quarter" idx="5"/>
          </p:nvPr>
        </p:nvSpPr>
        <p:spPr/>
        <p:txBody>
          <a:bodyPr/>
          <a:lstStyle/>
          <a:p>
            <a:fld id="{78A53097-DA73-467D-935A-7E183D68E1BD}" type="slidenum">
              <a:rPr lang="zh-CN" altLang="en-US" smtClean="0"/>
              <a:t>5</a:t>
            </a:fld>
            <a:endParaRPr lang="zh-CN" altLang="en-US"/>
          </a:p>
        </p:txBody>
      </p:sp>
    </p:spTree>
    <p:extLst>
      <p:ext uri="{BB962C8B-B14F-4D97-AF65-F5344CB8AC3E}">
        <p14:creationId xmlns:p14="http://schemas.microsoft.com/office/powerpoint/2010/main" val="1568021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Android</a:t>
            </a:r>
            <a:r>
              <a:rPr lang="zh-CN" altLang="en-US" dirty="0"/>
              <a:t>团队用户体验总监杜瓦迪说，</a:t>
            </a:r>
            <a:r>
              <a:rPr lang="zh-CN" altLang="en-US" b="1" dirty="0"/>
              <a:t>“不应该为不同的屏幕规格创建不同的产品，而是使用一种统一的设计方法开发一款可以跨多种屏幕的产品：桌面、</a:t>
            </a:r>
            <a:r>
              <a:rPr lang="zh-CN" altLang="en-US" b="1" dirty="0">
                <a:hlinkClick r:id="rId3"/>
              </a:rPr>
              <a:t>智能手机</a:t>
            </a:r>
            <a:r>
              <a:rPr lang="zh-CN" altLang="en-US" b="1" dirty="0"/>
              <a:t>、车载解决方案、智能手表。当人们整天都在所有这些不同的屏幕之间切换时，他们应该能够继续使用一个特定的程序。这点不仅适用于产品的视觉外观，也适用于其功能集。如果一个人开发了一个打车应用程序，而它能在</a:t>
            </a:r>
            <a:r>
              <a:rPr lang="en-US" altLang="zh-CN" b="1" dirty="0"/>
              <a:t>7</a:t>
            </a:r>
            <a:r>
              <a:rPr lang="zh-CN" altLang="en-US" b="1" dirty="0"/>
              <a:t>英寸的屏幕上运行，但不能在</a:t>
            </a:r>
            <a:r>
              <a:rPr lang="en-US" altLang="zh-CN" b="1" dirty="0"/>
              <a:t>2</a:t>
            </a:r>
            <a:r>
              <a:rPr lang="zh-CN" altLang="en-US" b="1" dirty="0"/>
              <a:t>英寸的屏幕上运行，这是不行的。”</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16</a:t>
            </a:fld>
            <a:endParaRPr lang="zh-CN" altLang="en-US"/>
          </a:p>
        </p:txBody>
      </p:sp>
    </p:spTree>
    <p:extLst>
      <p:ext uri="{BB962C8B-B14F-4D97-AF65-F5344CB8AC3E}">
        <p14:creationId xmlns:p14="http://schemas.microsoft.com/office/powerpoint/2010/main" val="2633125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20</a:t>
            </a:fld>
            <a:endParaRPr lang="zh-CN" altLang="en-US"/>
          </a:p>
        </p:txBody>
      </p:sp>
    </p:spTree>
    <p:extLst>
      <p:ext uri="{BB962C8B-B14F-4D97-AF65-F5344CB8AC3E}">
        <p14:creationId xmlns:p14="http://schemas.microsoft.com/office/powerpoint/2010/main" val="4203960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21</a:t>
            </a:fld>
            <a:endParaRPr lang="zh-CN" altLang="en-US"/>
          </a:p>
        </p:txBody>
      </p:sp>
    </p:spTree>
    <p:extLst>
      <p:ext uri="{BB962C8B-B14F-4D97-AF65-F5344CB8AC3E}">
        <p14:creationId xmlns:p14="http://schemas.microsoft.com/office/powerpoint/2010/main" val="115490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对于现实世界中的隐喻，</a:t>
            </a:r>
            <a:r>
              <a:rPr lang="en-US" altLang="zh-CN" b="1" dirty="0"/>
              <a:t>Material Design</a:t>
            </a:r>
            <a:r>
              <a:rPr lang="zh-CN" altLang="en-US" b="1" dirty="0"/>
              <a:t>更加倾向于用色彩来提示</a:t>
            </a:r>
            <a:r>
              <a:rPr lang="zh-CN" altLang="en-US" dirty="0"/>
              <a:t>。我们按下屏幕当中的按钮时，可以看到按钮颜色迅速发生变化，向石头投入湖面一样，产生了一波涟漪。杜瓦迪这样设计是因为</a:t>
            </a:r>
            <a:r>
              <a:rPr lang="en-US" altLang="zh-CN" dirty="0"/>
              <a:t>Material Design</a:t>
            </a:r>
            <a:r>
              <a:rPr lang="zh-CN" altLang="en-US" dirty="0"/>
              <a:t>中的按钮都处于一个平面，不再突起，因此它必须采用和以往不同的表示方法，以表明自己已经被按下。</a:t>
            </a:r>
          </a:p>
          <a:p>
            <a:endParaRPr lang="zh-CN" altLang="en-US" dirty="0"/>
          </a:p>
        </p:txBody>
      </p:sp>
      <p:sp>
        <p:nvSpPr>
          <p:cNvPr id="4" name="灯片编号占位符 3"/>
          <p:cNvSpPr>
            <a:spLocks noGrp="1"/>
          </p:cNvSpPr>
          <p:nvPr>
            <p:ph type="sldNum" sz="quarter" idx="5"/>
          </p:nvPr>
        </p:nvSpPr>
        <p:spPr/>
        <p:txBody>
          <a:bodyPr/>
          <a:lstStyle/>
          <a:p>
            <a:fld id="{78A53097-DA73-467D-935A-7E183D68E1BD}" type="slidenum">
              <a:rPr lang="zh-CN" altLang="en-US" smtClean="0"/>
              <a:t>22</a:t>
            </a:fld>
            <a:endParaRPr lang="zh-CN" altLang="en-US"/>
          </a:p>
        </p:txBody>
      </p:sp>
    </p:spTree>
    <p:extLst>
      <p:ext uri="{BB962C8B-B14F-4D97-AF65-F5344CB8AC3E}">
        <p14:creationId xmlns:p14="http://schemas.microsoft.com/office/powerpoint/2010/main" val="407297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203E6A-CCE9-4906-BEE9-E049D2F9ABC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1C2B178-CE0A-474A-B3C1-242EBEF979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358FEAB-5842-4016-A74E-B12EA338D58A}"/>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0DBAEF41-EFFD-432C-A975-54F1467F841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C3DA4B-7363-46C6-BE38-396E2C532D54}"/>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2092596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3BAC1-2362-4D9B-A822-E18C008F9A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3E3D0B9-C3DD-43FF-B0BD-28B1C01B6AE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804078-4340-4015-966F-A13182FF8EAD}"/>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4AD56AC9-88D2-44F9-BE02-8B0D20A770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4B3275-3E41-4C34-AE83-858619B487C8}"/>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274203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4F0CE94-8616-44BE-B3A6-178E8877D85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27C030-B3BF-45F5-BC59-D47495776E7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4338FAE-C783-4946-B57F-4898DF67573F}"/>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54630788-5D18-4D9B-88A5-525C75EFBD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5AD0FC-BF06-4D00-94EF-48C2E7C1D212}"/>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2007004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D0DD9-144E-480C-983A-49905B351A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73267A-7D67-4B9C-A787-6E9CC981D17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5C2A71-3974-4161-A2BC-530D6B89465B}"/>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494F2A35-BE59-4C10-9685-7E7826E334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8EFA9D-D0B9-440E-B4EB-09B8F1421D76}"/>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55951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0585D-6636-4C75-BAE7-D309C901022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6FAD0DC-8E72-4CFC-9D2E-B9AE57AF18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ED6DBBE-020D-45CA-BF4F-0F2FCC827899}"/>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0F0433B2-DB26-41C1-ADAC-41339EA76B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E03BB4-3571-4DE8-9B9F-96E134303A5F}"/>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334557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6F3F1-DBE3-42B2-8E0F-82037CA03C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EE7289-FD0F-4B17-8195-3D172145EA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8C8448D-A3DF-4F07-8053-65935D44159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6543DED-4116-497C-8D99-E4B050540F46}"/>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17BFC27B-CD9F-4F25-9841-AF2547168D1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8A7230-0104-4A8A-B544-BF14EBDEB029}"/>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1529429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BA946-21D3-406B-A545-CF011321FBF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22742E0-4714-4880-A251-C7A10BA9E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286B91-2A48-4EA8-AD53-F11DCDE1F07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CDF125F-F6DB-4875-B8A3-AE282924B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F76DF1-7760-4258-A96D-043A1B1E1FB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1A063B7-034F-4C5F-9CA7-4EE8CD6409D7}"/>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8" name="页脚占位符 7">
            <a:extLst>
              <a:ext uri="{FF2B5EF4-FFF2-40B4-BE49-F238E27FC236}">
                <a16:creationId xmlns:a16="http://schemas.microsoft.com/office/drawing/2014/main" id="{7BBEA6F7-1813-4FF2-9BB2-1F30BD83658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980BEC7-E96F-4A81-A260-025D5DBEF6C2}"/>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188661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CD5E09-F095-47E0-8D9A-2D59D453F81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8EF54-17BA-4EB2-B7D6-087BFDB5E65C}"/>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4" name="页脚占位符 3">
            <a:extLst>
              <a:ext uri="{FF2B5EF4-FFF2-40B4-BE49-F238E27FC236}">
                <a16:creationId xmlns:a16="http://schemas.microsoft.com/office/drawing/2014/main" id="{3A7F71D3-CFA8-4F22-B6A8-2A2F29FB45B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3FC7F6A-EB37-4A40-B70D-705E67D9D11A}"/>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2136157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04A2E66-EC87-4D39-B61F-E59BAF763309}"/>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3" name="页脚占位符 2">
            <a:extLst>
              <a:ext uri="{FF2B5EF4-FFF2-40B4-BE49-F238E27FC236}">
                <a16:creationId xmlns:a16="http://schemas.microsoft.com/office/drawing/2014/main" id="{80178875-0072-4539-8214-5C3F9CB8620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7B4F47A-9CC6-4EE6-8A8E-0BEE4822074D}"/>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307171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DE9731-7E87-41C3-AB23-B9D64B47B3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AEA57B0-B4B8-4867-ABB7-9DC4F1988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E3E54F2-0FDB-476D-9097-02326DD0CA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0B2299-7180-45F1-A126-731253E46B3B}"/>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284CCD1E-1EBF-410C-B28B-01D25CF4A7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F0FC5ED-68D0-4642-B35F-743CB2309E07}"/>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1141590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53CAF9-0A5A-4A52-BB1B-CFC98D3D5E6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FAB26F3-8B74-4A6B-BB6C-6D5311F9E6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3FD203F-17EF-40B4-8687-55B9EE0622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B746C26-01DF-4502-A38A-050BD3BC21AF}"/>
              </a:ext>
            </a:extLst>
          </p:cNvPr>
          <p:cNvSpPr>
            <a:spLocks noGrp="1"/>
          </p:cNvSpPr>
          <p:nvPr>
            <p:ph type="dt" sz="half" idx="10"/>
          </p:nvPr>
        </p:nvSpPr>
        <p:spPr/>
        <p:txBody>
          <a:bodyPr/>
          <a:lstStyle/>
          <a:p>
            <a:fld id="{A2CB2DF8-022E-4894-9438-8346F2B5EF02}" type="datetimeFigureOut">
              <a:rPr lang="zh-CN" altLang="en-US" smtClean="0"/>
              <a:t>2021/3/4</a:t>
            </a:fld>
            <a:endParaRPr lang="zh-CN" altLang="en-US"/>
          </a:p>
        </p:txBody>
      </p:sp>
      <p:sp>
        <p:nvSpPr>
          <p:cNvPr id="6" name="页脚占位符 5">
            <a:extLst>
              <a:ext uri="{FF2B5EF4-FFF2-40B4-BE49-F238E27FC236}">
                <a16:creationId xmlns:a16="http://schemas.microsoft.com/office/drawing/2014/main" id="{77334444-1086-4A72-AE11-9765B57C5D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402A55-436D-4086-A763-79E320CE50DE}"/>
              </a:ext>
            </a:extLst>
          </p:cNvPr>
          <p:cNvSpPr>
            <a:spLocks noGrp="1"/>
          </p:cNvSpPr>
          <p:nvPr>
            <p:ph type="sldNum" sz="quarter" idx="12"/>
          </p:nvPr>
        </p:nvSpPr>
        <p:spPr/>
        <p:txBody>
          <a:body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850604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CE250A-743B-400A-9936-F78A284CA6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029DDE6-D2B0-4F0A-8B92-8662C8C6E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32CC389-91BC-4C06-82EF-22C3E9E0E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B2DF8-022E-4894-9438-8346F2B5EF02}" type="datetimeFigureOut">
              <a:rPr lang="zh-CN" altLang="en-US" smtClean="0"/>
              <a:t>2021/3/4</a:t>
            </a:fld>
            <a:endParaRPr lang="zh-CN" altLang="en-US"/>
          </a:p>
        </p:txBody>
      </p:sp>
      <p:sp>
        <p:nvSpPr>
          <p:cNvPr id="5" name="页脚占位符 4">
            <a:extLst>
              <a:ext uri="{FF2B5EF4-FFF2-40B4-BE49-F238E27FC236}">
                <a16:creationId xmlns:a16="http://schemas.microsoft.com/office/drawing/2014/main" id="{AD16B14B-1607-4196-9B18-F6E42B1161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D90BC9-7887-4566-917D-DFBB62D08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3FEDF-2256-4A83-8D6A-91FEED98206B}" type="slidenum">
              <a:rPr lang="zh-CN" altLang="en-US" smtClean="0"/>
              <a:t>‹#›</a:t>
            </a:fld>
            <a:endParaRPr lang="zh-CN" altLang="en-US"/>
          </a:p>
        </p:txBody>
      </p:sp>
    </p:spTree>
    <p:extLst>
      <p:ext uri="{BB962C8B-B14F-4D97-AF65-F5344CB8AC3E}">
        <p14:creationId xmlns:p14="http://schemas.microsoft.com/office/powerpoint/2010/main" val="169980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mdui.org/design/motion/creative-customization.html" TargetMode="External"/><Relationship Id="rId2" Type="http://schemas.openxmlformats.org/officeDocument/2006/relationships/hyperlink" Target="https://www.mdui.org/design/motion/material-motion.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web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mdui.org/design/components/menus.html#menus-simple-menus" TargetMode="Externa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mdui.org/design/components/dialogs.html#dialogs-simple-menu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woshipm.com/ucd/1249245.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omments" Target="../comments/commen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3202FE2-6FD0-486E-A490-D138BCD80A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335" y="-160256"/>
            <a:ext cx="13213239" cy="7107811"/>
          </a:xfrm>
          <a:prstGeom prst="rect">
            <a:avLst/>
          </a:prstGeom>
        </p:spPr>
      </p:pic>
      <p:sp>
        <p:nvSpPr>
          <p:cNvPr id="2" name="标题 1">
            <a:extLst>
              <a:ext uri="{FF2B5EF4-FFF2-40B4-BE49-F238E27FC236}">
                <a16:creationId xmlns:a16="http://schemas.microsoft.com/office/drawing/2014/main" id="{9655CAA4-EAD3-4AE5-92EE-5DE1E4692F3F}"/>
              </a:ext>
            </a:extLst>
          </p:cNvPr>
          <p:cNvSpPr>
            <a:spLocks noGrp="1"/>
          </p:cNvSpPr>
          <p:nvPr>
            <p:ph type="ctrTitle"/>
          </p:nvPr>
        </p:nvSpPr>
        <p:spPr>
          <a:xfrm>
            <a:off x="1524000" y="1600200"/>
            <a:ext cx="9144000" cy="2387600"/>
          </a:xfrm>
        </p:spPr>
        <p:txBody>
          <a:bodyPr/>
          <a:lstStyle/>
          <a:p>
            <a:r>
              <a:rPr lang="en-US" altLang="zh-CN" dirty="0">
                <a:solidFill>
                  <a:schemeClr val="bg1"/>
                </a:solidFill>
                <a:latin typeface="Arial" panose="020B0604020202020204" pitchFamily="34" charset="0"/>
                <a:cs typeface="Arial" panose="020B0604020202020204" pitchFamily="34" charset="0"/>
              </a:rPr>
              <a:t>Material Design</a:t>
            </a:r>
            <a:endParaRPr lang="zh-CN" alt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43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23B445A4-E70E-459D-BFEB-A89AF145FD28}"/>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A6C355D7-0764-40F0-8405-2761ADE000B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0C74C850-F032-485E-BC6B-BD3475E7E859}"/>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B00EF7E9-C222-4FA2-97B4-7A52898CF521}"/>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683715" y="1191638"/>
            <a:ext cx="10824570" cy="4474724"/>
          </a:xfrm>
          <a:prstGeom prst="rect">
            <a:avLst/>
          </a:prstGeom>
          <a:noFill/>
          <a:ln>
            <a:noFill/>
          </a:ln>
        </p:spPr>
      </p:pic>
    </p:spTree>
    <p:extLst>
      <p:ext uri="{BB962C8B-B14F-4D97-AF65-F5344CB8AC3E}">
        <p14:creationId xmlns:p14="http://schemas.microsoft.com/office/powerpoint/2010/main" val="336777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24C858-2C98-4D07-9A82-F7035113DFA5}"/>
              </a:ext>
            </a:extLst>
          </p:cNvPr>
          <p:cNvSpPr>
            <a:spLocks noGrp="1"/>
          </p:cNvSpPr>
          <p:nvPr>
            <p:ph type="title"/>
          </p:nvPr>
        </p:nvSpPr>
        <p:spPr>
          <a:xfrm>
            <a:off x="4502988" y="2833350"/>
            <a:ext cx="4687111" cy="1191299"/>
          </a:xfrm>
        </p:spPr>
        <p:txBody>
          <a:bodyPr>
            <a:normAutofit fontScale="90000"/>
          </a:bodyPr>
          <a:lstStyle/>
          <a:p>
            <a:r>
              <a:rPr lang="zh-CN" altLang="en-US" dirty="0">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材料动效</a:t>
            </a:r>
            <a:br>
              <a:rPr lang="en-US" altLang="zh-CN" dirty="0">
                <a:solidFill>
                  <a:schemeClr val="bg1"/>
                </a:solidFill>
                <a:latin typeface="黑体" panose="02010609060101010101" pitchFamily="49" charset="-122"/>
                <a:ea typeface="黑体" panose="02010609060101010101" pitchFamily="49" charset="-122"/>
              </a:rPr>
            </a:br>
            <a:br>
              <a:rPr lang="en-US" altLang="zh-CN" dirty="0">
                <a:solidFill>
                  <a:schemeClr val="bg1"/>
                </a:solidFill>
                <a:latin typeface="黑体" panose="02010609060101010101" pitchFamily="49" charset="-122"/>
                <a:ea typeface="黑体" panose="02010609060101010101" pitchFamily="49" charset="-122"/>
              </a:rPr>
            </a:br>
            <a:br>
              <a:rPr lang="en-US" altLang="zh-CN" dirty="0">
                <a:solidFill>
                  <a:schemeClr val="bg1"/>
                </a:solidFill>
                <a:latin typeface="黑体" panose="02010609060101010101" pitchFamily="49" charset="-122"/>
                <a:ea typeface="黑体" panose="02010609060101010101" pitchFamily="49" charset="-122"/>
              </a:rPr>
            </a:br>
            <a:br>
              <a:rPr lang="en-US" altLang="zh-CN" dirty="0">
                <a:solidFill>
                  <a:schemeClr val="bg1"/>
                </a:solidFill>
                <a:latin typeface="黑体" panose="02010609060101010101" pitchFamily="49" charset="-122"/>
                <a:ea typeface="黑体" panose="02010609060101010101" pitchFamily="49" charset="-122"/>
              </a:rPr>
            </a:br>
            <a:r>
              <a:rPr lang="zh-CN" altLang="en-US" dirty="0">
                <a:solidFill>
                  <a:schemeClr val="bg1"/>
                </a:solidFill>
                <a:latin typeface="黑体" panose="02010609060101010101" pitchFamily="49" charset="-122"/>
                <a:ea typeface="黑体" panose="02010609060101010101" pitchFamily="49" charset="-122"/>
                <a:hlinkClick r:id="rId3">
                  <a:extLst>
                    <a:ext uri="{A12FA001-AC4F-418D-AE19-62706E023703}">
                      <ahyp:hlinkClr xmlns:ahyp="http://schemas.microsoft.com/office/drawing/2018/hyperlinkcolor" val="tx"/>
                    </a:ext>
                  </a:extLst>
                </a:hlinkClick>
              </a:rPr>
              <a:t>自定义动画</a:t>
            </a:r>
            <a:endParaRPr lang="zh-CN" altLang="en-US" dirty="0">
              <a:solidFill>
                <a:schemeClr val="bg1"/>
              </a:solidFill>
              <a:latin typeface="黑体" panose="02010609060101010101" pitchFamily="49" charset="-122"/>
              <a:ea typeface="黑体" panose="02010609060101010101" pitchFamily="49" charset="-122"/>
            </a:endParaRPr>
          </a:p>
        </p:txBody>
      </p:sp>
      <p:sp>
        <p:nvSpPr>
          <p:cNvPr id="3" name="标题 1">
            <a:extLst>
              <a:ext uri="{FF2B5EF4-FFF2-40B4-BE49-F238E27FC236}">
                <a16:creationId xmlns:a16="http://schemas.microsoft.com/office/drawing/2014/main" id="{C943615F-D2DB-4B60-9B69-DE3151403C44}"/>
              </a:ext>
            </a:extLst>
          </p:cNvPr>
          <p:cNvSpPr txBox="1">
            <a:spLocks/>
          </p:cNvSpPr>
          <p:nvPr/>
        </p:nvSpPr>
        <p:spPr>
          <a:xfrm>
            <a:off x="762786" y="214295"/>
            <a:ext cx="147136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400" dirty="0">
                <a:solidFill>
                  <a:schemeClr val="bg1"/>
                </a:solidFill>
                <a:latin typeface="黑体" panose="02010609060101010101" pitchFamily="49" charset="-122"/>
                <a:ea typeface="黑体" panose="02010609060101010101" pitchFamily="49" charset="-122"/>
              </a:rPr>
              <a:t>动效</a:t>
            </a:r>
          </a:p>
        </p:txBody>
      </p:sp>
      <p:sp>
        <p:nvSpPr>
          <p:cNvPr id="4" name="矩形 3">
            <a:extLst>
              <a:ext uri="{FF2B5EF4-FFF2-40B4-BE49-F238E27FC236}">
                <a16:creationId xmlns:a16="http://schemas.microsoft.com/office/drawing/2014/main" id="{EC670249-184E-4E33-956C-184C12A715F2}"/>
              </a:ext>
            </a:extLst>
          </p:cNvPr>
          <p:cNvSpPr/>
          <p:nvPr/>
        </p:nvSpPr>
        <p:spPr>
          <a:xfrm>
            <a:off x="376287" y="363316"/>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a:extLst>
              <a:ext uri="{FF2B5EF4-FFF2-40B4-BE49-F238E27FC236}">
                <a16:creationId xmlns:a16="http://schemas.microsoft.com/office/drawing/2014/main" id="{0635BDF0-7D0F-4507-B890-CEE742487511}"/>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DACB242C-A410-440C-8BB0-7341387E1BE6}"/>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4133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0AFE16-78F8-4287-A295-BA0326BBD3D5}"/>
              </a:ext>
            </a:extLst>
          </p:cNvPr>
          <p:cNvSpPr>
            <a:spLocks noGrp="1"/>
          </p:cNvSpPr>
          <p:nvPr>
            <p:ph type="title"/>
          </p:nvPr>
        </p:nvSpPr>
        <p:spPr>
          <a:xfrm>
            <a:off x="875907" y="214295"/>
            <a:ext cx="1471366" cy="1325563"/>
          </a:xfrm>
        </p:spPr>
        <p:txBody>
          <a:bodyPr>
            <a:normAutofit/>
          </a:bodyPr>
          <a:lstStyle/>
          <a:p>
            <a:r>
              <a:rPr lang="zh-CN" altLang="en-US" sz="2400" dirty="0">
                <a:solidFill>
                  <a:schemeClr val="bg1"/>
                </a:solidFill>
                <a:latin typeface="黑体" panose="02010609060101010101" pitchFamily="49" charset="-122"/>
                <a:ea typeface="黑体" panose="02010609060101010101" pitchFamily="49" charset="-122"/>
              </a:rPr>
              <a:t>颜色</a:t>
            </a:r>
          </a:p>
        </p:txBody>
      </p:sp>
      <p:sp>
        <p:nvSpPr>
          <p:cNvPr id="3" name="内容占位符 2">
            <a:extLst>
              <a:ext uri="{FF2B5EF4-FFF2-40B4-BE49-F238E27FC236}">
                <a16:creationId xmlns:a16="http://schemas.microsoft.com/office/drawing/2014/main" id="{5950AC60-E39F-4F71-A5C1-174DA684D2FE}"/>
              </a:ext>
            </a:extLst>
          </p:cNvPr>
          <p:cNvSpPr>
            <a:spLocks noGrp="1"/>
          </p:cNvSpPr>
          <p:nvPr>
            <p:ph idx="1"/>
          </p:nvPr>
        </p:nvSpPr>
        <p:spPr>
          <a:xfrm>
            <a:off x="2791512" y="3183084"/>
            <a:ext cx="6608975" cy="955282"/>
          </a:xfrm>
        </p:spPr>
        <p:txBody>
          <a:bodyPr>
            <a:normAutofit/>
          </a:bodyPr>
          <a:lstStyle/>
          <a:p>
            <a:pPr marL="0" indent="0">
              <a:buNone/>
            </a:pPr>
            <a:r>
              <a:rPr lang="zh-CN" altLang="zh-CN" sz="1800" dirty="0">
                <a:solidFill>
                  <a:schemeClr val="bg1"/>
                </a:solidFill>
                <a:latin typeface="黑体" panose="02010609060101010101" pitchFamily="49" charset="-122"/>
                <a:ea typeface="黑体" panose="02010609060101010101" pitchFamily="49" charset="-122"/>
              </a:rPr>
              <a:t>在</a:t>
            </a:r>
            <a:r>
              <a:rPr lang="en-US" altLang="zh-CN" sz="1800" dirty="0">
                <a:solidFill>
                  <a:schemeClr val="bg1"/>
                </a:solidFill>
                <a:latin typeface="黑体" panose="02010609060101010101" pitchFamily="49" charset="-122"/>
                <a:ea typeface="黑体" panose="02010609060101010101" pitchFamily="49" charset="-122"/>
              </a:rPr>
              <a:t> </a:t>
            </a:r>
            <a:r>
              <a:rPr lang="en-US" altLang="zh-CN" sz="1800" dirty="0">
                <a:solidFill>
                  <a:schemeClr val="bg1"/>
                </a:solidFill>
                <a:latin typeface="Arial" panose="020B0604020202020204" pitchFamily="34" charset="0"/>
                <a:ea typeface="黑体" panose="02010609060101010101" pitchFamily="49" charset="-122"/>
                <a:cs typeface="Arial" panose="020B0604020202020204" pitchFamily="34" charset="0"/>
              </a:rPr>
              <a:t>Material Design </a:t>
            </a:r>
            <a:r>
              <a:rPr lang="zh-CN" altLang="zh-CN" sz="1800" dirty="0">
                <a:solidFill>
                  <a:schemeClr val="bg1"/>
                </a:solidFill>
                <a:latin typeface="黑体" panose="02010609060101010101" pitchFamily="49" charset="-122"/>
                <a:ea typeface="黑体" panose="02010609060101010101" pitchFamily="49" charset="-122"/>
              </a:rPr>
              <a:t>中，</a:t>
            </a:r>
            <a:r>
              <a:rPr lang="zh-CN" altLang="zh-CN" sz="1800" b="1" dirty="0">
                <a:solidFill>
                  <a:schemeClr val="bg1"/>
                </a:solidFill>
                <a:latin typeface="黑体" panose="02010609060101010101" pitchFamily="49" charset="-122"/>
                <a:ea typeface="黑体" panose="02010609060101010101" pitchFamily="49" charset="-122"/>
              </a:rPr>
              <a:t>主色</a:t>
            </a:r>
            <a:r>
              <a:rPr lang="zh-CN" altLang="zh-CN" sz="1800" dirty="0">
                <a:solidFill>
                  <a:schemeClr val="bg1"/>
                </a:solidFill>
                <a:latin typeface="黑体" panose="02010609060101010101" pitchFamily="49" charset="-122"/>
                <a:ea typeface="黑体" panose="02010609060101010101" pitchFamily="49" charset="-122"/>
              </a:rPr>
              <a:t>应该是应用中出现最频繁的颜色，</a:t>
            </a:r>
            <a:r>
              <a:rPr lang="zh-CN" altLang="zh-CN" sz="1800" b="1" dirty="0">
                <a:solidFill>
                  <a:schemeClr val="bg1"/>
                </a:solidFill>
                <a:latin typeface="黑体" panose="02010609060101010101" pitchFamily="49" charset="-122"/>
                <a:ea typeface="黑体" panose="02010609060101010101" pitchFamily="49" charset="-122"/>
              </a:rPr>
              <a:t>辅助色</a:t>
            </a:r>
            <a:r>
              <a:rPr lang="zh-CN" altLang="zh-CN" sz="1800" dirty="0">
                <a:solidFill>
                  <a:schemeClr val="bg1"/>
                </a:solidFill>
                <a:latin typeface="黑体" panose="02010609060101010101" pitchFamily="49" charset="-122"/>
                <a:ea typeface="黑体" panose="02010609060101010101" pitchFamily="49" charset="-122"/>
              </a:rPr>
              <a:t>则是用来强调</a:t>
            </a:r>
            <a:r>
              <a:rPr lang="en-US" altLang="zh-CN" sz="1800" dirty="0">
                <a:solidFill>
                  <a:schemeClr val="bg1"/>
                </a:solidFill>
                <a:latin typeface="黑体" panose="02010609060101010101" pitchFamily="49" charset="-122"/>
                <a:ea typeface="黑体" panose="02010609060101010101" pitchFamily="49" charset="-122"/>
              </a:rPr>
              <a:t> UI </a:t>
            </a:r>
            <a:r>
              <a:rPr lang="zh-CN" altLang="zh-CN" sz="1800" dirty="0">
                <a:solidFill>
                  <a:schemeClr val="bg1"/>
                </a:solidFill>
                <a:latin typeface="黑体" panose="02010609060101010101" pitchFamily="49" charset="-122"/>
                <a:ea typeface="黑体" panose="02010609060101010101" pitchFamily="49" charset="-122"/>
              </a:rPr>
              <a:t>中关键部分的颜色。</a:t>
            </a:r>
          </a:p>
          <a:p>
            <a:endParaRPr lang="zh-CN" altLang="en-US" sz="1800" dirty="0"/>
          </a:p>
        </p:txBody>
      </p:sp>
      <p:sp>
        <p:nvSpPr>
          <p:cNvPr id="4" name="矩形 3">
            <a:extLst>
              <a:ext uri="{FF2B5EF4-FFF2-40B4-BE49-F238E27FC236}">
                <a16:creationId xmlns:a16="http://schemas.microsoft.com/office/drawing/2014/main" id="{D0EACC00-9F08-4AE4-AD7D-9A63D5149835}"/>
              </a:ext>
            </a:extLst>
          </p:cNvPr>
          <p:cNvSpPr/>
          <p:nvPr/>
        </p:nvSpPr>
        <p:spPr>
          <a:xfrm>
            <a:off x="376287" y="363316"/>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等腰三角形 4">
            <a:extLst>
              <a:ext uri="{FF2B5EF4-FFF2-40B4-BE49-F238E27FC236}">
                <a16:creationId xmlns:a16="http://schemas.microsoft.com/office/drawing/2014/main" id="{1B31447A-4E68-46F4-8AF7-FA1FC79497B3}"/>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19CD0698-2ADD-4BE5-9B69-0A3A672963F8}"/>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536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B5698DB9-43C5-4B9C-AC0B-75AFE936B042}"/>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A75766EE-B125-478F-B2D9-7B6F3D9655B8}"/>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4190F8BF-5A7A-49D5-9281-8077DB810320}"/>
              </a:ext>
            </a:extLst>
          </p:cNvPr>
          <p:cNvSpPr>
            <a:spLocks noGrp="1"/>
          </p:cNvSpPr>
          <p:nvPr>
            <p:ph type="title"/>
          </p:nvPr>
        </p:nvSpPr>
        <p:spPr>
          <a:xfrm>
            <a:off x="1046480" y="1848095"/>
            <a:ext cx="1168819" cy="1325563"/>
          </a:xfrm>
        </p:spPr>
        <p:txBody>
          <a:bodyPr>
            <a:normAutofit/>
          </a:bodyPr>
          <a:lstStyle/>
          <a:p>
            <a:r>
              <a:rPr lang="zh-CN" altLang="en-US" sz="1800" dirty="0">
                <a:solidFill>
                  <a:schemeClr val="accent5">
                    <a:lumMod val="75000"/>
                  </a:schemeClr>
                </a:solidFill>
                <a:latin typeface="黑体" panose="02010609060101010101" pitchFamily="49" charset="-122"/>
                <a:ea typeface="黑体" panose="02010609060101010101" pitchFamily="49" charset="-122"/>
              </a:rPr>
              <a:t>主色</a:t>
            </a:r>
          </a:p>
        </p:txBody>
      </p:sp>
      <p:sp>
        <p:nvSpPr>
          <p:cNvPr id="3" name="内容占位符 2">
            <a:extLst>
              <a:ext uri="{FF2B5EF4-FFF2-40B4-BE49-F238E27FC236}">
                <a16:creationId xmlns:a16="http://schemas.microsoft.com/office/drawing/2014/main" id="{E8F52F1C-9CC5-451C-858F-86018863BCEC}"/>
              </a:ext>
            </a:extLst>
          </p:cNvPr>
          <p:cNvSpPr>
            <a:spLocks noGrp="1"/>
          </p:cNvSpPr>
          <p:nvPr>
            <p:ph idx="1"/>
          </p:nvPr>
        </p:nvSpPr>
        <p:spPr>
          <a:xfrm>
            <a:off x="800492" y="2758879"/>
            <a:ext cx="4833026" cy="1813121"/>
          </a:xfrm>
        </p:spPr>
        <p:txBody>
          <a:bodyPr/>
          <a:lstStyle/>
          <a:p>
            <a:r>
              <a:rPr lang="zh-CN" altLang="zh-CN" sz="1800" dirty="0">
                <a:solidFill>
                  <a:schemeClr val="bg1"/>
                </a:solidFill>
                <a:latin typeface="黑体" panose="02010609060101010101" pitchFamily="49" charset="-122"/>
                <a:ea typeface="黑体" panose="02010609060101010101" pitchFamily="49" charset="-122"/>
              </a:rPr>
              <a:t>主色是应用中出现最频繁的颜色。如果没有使用辅助色的话，也可以用主色来强调元素。</a:t>
            </a:r>
          </a:p>
          <a:p>
            <a:r>
              <a:rPr lang="zh-CN" altLang="zh-CN" sz="1800" dirty="0">
                <a:solidFill>
                  <a:schemeClr val="bg1"/>
                </a:solidFill>
                <a:latin typeface="黑体" panose="02010609060101010101" pitchFamily="49" charset="-122"/>
                <a:ea typeface="黑体" panose="02010609060101010101" pitchFamily="49" charset="-122"/>
              </a:rPr>
              <a:t>要在元素之间创造对比度，可以使用较浅或较深色调的主色。较浅和较深的色调之间的对比度有助于区分不同的表面，例如区分状态栏和工具栏。</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4B51C49-D804-4607-B703-767B4ED325F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77092" y="881960"/>
            <a:ext cx="4242842" cy="5192773"/>
          </a:xfrm>
          <a:prstGeom prst="rect">
            <a:avLst/>
          </a:prstGeom>
          <a:noFill/>
          <a:ln>
            <a:noFill/>
          </a:ln>
        </p:spPr>
      </p:pic>
    </p:spTree>
    <p:extLst>
      <p:ext uri="{BB962C8B-B14F-4D97-AF65-F5344CB8AC3E}">
        <p14:creationId xmlns:p14="http://schemas.microsoft.com/office/powerpoint/2010/main" val="1398676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3F638A54-BD20-4AC0-AFB4-46F37CB2EB1E}"/>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06E98A84-07FB-4AD3-BC76-8A6997B1D2F8}"/>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6D42D281-DCDA-4A46-9EE7-EAF919A3C02C}"/>
              </a:ext>
            </a:extLst>
          </p:cNvPr>
          <p:cNvSpPr>
            <a:spLocks noGrp="1"/>
          </p:cNvSpPr>
          <p:nvPr>
            <p:ph type="title"/>
          </p:nvPr>
        </p:nvSpPr>
        <p:spPr>
          <a:xfrm>
            <a:off x="838200" y="520768"/>
            <a:ext cx="2138464" cy="1325563"/>
          </a:xfrm>
        </p:spPr>
        <p:txBody>
          <a:bodyPr>
            <a:normAutofit/>
          </a:bodyPr>
          <a:lstStyle/>
          <a:p>
            <a:r>
              <a:rPr lang="zh-CN" altLang="en-US" sz="1800" dirty="0">
                <a:solidFill>
                  <a:schemeClr val="accent5">
                    <a:lumMod val="75000"/>
                  </a:schemeClr>
                </a:solidFill>
                <a:latin typeface="黑体" panose="02010609060101010101" pitchFamily="49" charset="-122"/>
                <a:ea typeface="黑体" panose="02010609060101010101" pitchFamily="49" charset="-122"/>
              </a:rPr>
              <a:t>辅助色</a:t>
            </a:r>
          </a:p>
        </p:txBody>
      </p:sp>
      <p:sp>
        <p:nvSpPr>
          <p:cNvPr id="3" name="内容占位符 2">
            <a:extLst>
              <a:ext uri="{FF2B5EF4-FFF2-40B4-BE49-F238E27FC236}">
                <a16:creationId xmlns:a16="http://schemas.microsoft.com/office/drawing/2014/main" id="{D43210CA-FC8A-4F26-8801-4062764402B9}"/>
              </a:ext>
            </a:extLst>
          </p:cNvPr>
          <p:cNvSpPr>
            <a:spLocks noGrp="1"/>
          </p:cNvSpPr>
          <p:nvPr>
            <p:ph idx="1"/>
          </p:nvPr>
        </p:nvSpPr>
        <p:spPr>
          <a:xfrm>
            <a:off x="838200" y="1436518"/>
            <a:ext cx="4978940" cy="1523498"/>
          </a:xfrm>
        </p:spPr>
        <p:txBody>
          <a:bodyPr>
            <a:noAutofit/>
          </a:bodyPr>
          <a:lstStyle/>
          <a:p>
            <a:pPr marL="0" indent="0">
              <a:buNone/>
            </a:pPr>
            <a:r>
              <a:rPr lang="zh-CN" altLang="zh-CN" sz="1800" dirty="0">
                <a:solidFill>
                  <a:schemeClr val="bg1"/>
                </a:solidFill>
                <a:latin typeface="黑体" panose="02010609060101010101" pitchFamily="49" charset="-122"/>
                <a:ea typeface="黑体" panose="02010609060101010101" pitchFamily="49" charset="-122"/>
              </a:rPr>
              <a:t>辅助色用于强调</a:t>
            </a:r>
            <a:r>
              <a:rPr lang="en-US" altLang="zh-CN" sz="1800" dirty="0">
                <a:solidFill>
                  <a:schemeClr val="bg1"/>
                </a:solidFill>
                <a:latin typeface="黑体" panose="02010609060101010101" pitchFamily="49" charset="-122"/>
                <a:ea typeface="黑体" panose="02010609060101010101" pitchFamily="49" charset="-122"/>
              </a:rPr>
              <a:t> UI </a:t>
            </a:r>
            <a:r>
              <a:rPr lang="zh-CN" altLang="zh-CN" sz="1800" dirty="0">
                <a:solidFill>
                  <a:schemeClr val="bg1"/>
                </a:solidFill>
                <a:latin typeface="黑体" panose="02010609060101010101" pitchFamily="49" charset="-122"/>
                <a:ea typeface="黑体" panose="02010609060101010101" pitchFamily="49" charset="-122"/>
              </a:rPr>
              <a:t>中的选择部分。辅助色可以是和主色互补的，也可以是和主色类似的，但它不应该只是简单的对主色进行加深或变浅。辅助色应该和它周围的元素形成对比，并作为强调，且应谨慎使用。</a:t>
            </a:r>
            <a:endParaRPr lang="en-US" altLang="zh-CN" sz="1800" dirty="0">
              <a:solidFill>
                <a:schemeClr val="bg1"/>
              </a:solidFill>
              <a:latin typeface="黑体" panose="02010609060101010101" pitchFamily="49" charset="-122"/>
              <a:ea typeface="黑体" panose="02010609060101010101" pitchFamily="49" charset="-122"/>
            </a:endParaRPr>
          </a:p>
          <a:p>
            <a:pPr marL="0" indent="0">
              <a:buNone/>
            </a:pPr>
            <a:endParaRPr lang="zh-CN" altLang="en-US" sz="1800" dirty="0">
              <a:solidFill>
                <a:schemeClr val="bg1"/>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FDE1E6D1-BB7F-4100-92E3-4A6AC9168D0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20179" y="917555"/>
            <a:ext cx="4434122" cy="5419677"/>
          </a:xfrm>
          <a:prstGeom prst="rect">
            <a:avLst/>
          </a:prstGeom>
          <a:noFill/>
          <a:ln>
            <a:noFill/>
          </a:ln>
        </p:spPr>
      </p:pic>
      <p:sp>
        <p:nvSpPr>
          <p:cNvPr id="5" name="文本框 4">
            <a:extLst>
              <a:ext uri="{FF2B5EF4-FFF2-40B4-BE49-F238E27FC236}">
                <a16:creationId xmlns:a16="http://schemas.microsoft.com/office/drawing/2014/main" id="{1622A5B5-3484-4388-A99B-AC0DA62B49D8}"/>
              </a:ext>
            </a:extLst>
          </p:cNvPr>
          <p:cNvSpPr txBox="1"/>
          <p:nvPr/>
        </p:nvSpPr>
        <p:spPr>
          <a:xfrm>
            <a:off x="838200" y="3186260"/>
            <a:ext cx="5257800" cy="2862322"/>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辅助色最适合用于：</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按钮、浮动操作按钮、按钮文本</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文本框、光标、文本选择</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进度条</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选择控件、按钮、滑块</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链接</a:t>
            </a: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标题</a:t>
            </a:r>
          </a:p>
          <a:p>
            <a:r>
              <a:rPr lang="zh-CN" altLang="zh-CN" dirty="0">
                <a:solidFill>
                  <a:schemeClr val="bg1"/>
                </a:solidFill>
                <a:latin typeface="黑体" panose="02010609060101010101" pitchFamily="49" charset="-122"/>
                <a:ea typeface="黑体" panose="02010609060101010101" pitchFamily="49" charset="-122"/>
              </a:rPr>
              <a:t>使用辅助色是可选的。如果你使用了主色的变体来强调元素，则不需要辅助色。</a:t>
            </a:r>
          </a:p>
          <a:p>
            <a:endParaRPr lang="zh-CN" altLang="en-US" dirty="0"/>
          </a:p>
        </p:txBody>
      </p:sp>
    </p:spTree>
    <p:extLst>
      <p:ext uri="{BB962C8B-B14F-4D97-AF65-F5344CB8AC3E}">
        <p14:creationId xmlns:p14="http://schemas.microsoft.com/office/powerpoint/2010/main" val="1762587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等腰三角形 9">
            <a:extLst>
              <a:ext uri="{FF2B5EF4-FFF2-40B4-BE49-F238E27FC236}">
                <a16:creationId xmlns:a16="http://schemas.microsoft.com/office/drawing/2014/main" id="{539038A7-E0D0-4570-9117-986787B2D4A4}"/>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F60CED61-9AE8-4847-9866-6E29A804A29D}"/>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6F4732-0D90-4D87-9D5A-8DD5D14D5522}"/>
              </a:ext>
            </a:extLst>
          </p:cNvPr>
          <p:cNvSpPr>
            <a:spLocks noGrp="1"/>
          </p:cNvSpPr>
          <p:nvPr>
            <p:ph type="title"/>
          </p:nvPr>
        </p:nvSpPr>
        <p:spPr>
          <a:xfrm>
            <a:off x="838198" y="1819373"/>
            <a:ext cx="10515600" cy="535721"/>
          </a:xfrm>
        </p:spPr>
        <p:txBody>
          <a:bodyPr>
            <a:normAutofit/>
          </a:bodyPr>
          <a:lstStyle/>
          <a:p>
            <a:r>
              <a:rPr lang="zh-CN" altLang="en-US" sz="1800" dirty="0">
                <a:solidFill>
                  <a:schemeClr val="accent5">
                    <a:lumMod val="75000"/>
                  </a:schemeClr>
                </a:solidFill>
                <a:latin typeface="黑体" panose="02010609060101010101" pitchFamily="49" charset="-122"/>
                <a:ea typeface="黑体" panose="02010609060101010101" pitchFamily="49" charset="-122"/>
              </a:rPr>
              <a:t>颜色的用途</a:t>
            </a:r>
          </a:p>
        </p:txBody>
      </p:sp>
      <p:sp>
        <p:nvSpPr>
          <p:cNvPr id="3" name="内容占位符 2">
            <a:extLst>
              <a:ext uri="{FF2B5EF4-FFF2-40B4-BE49-F238E27FC236}">
                <a16:creationId xmlns:a16="http://schemas.microsoft.com/office/drawing/2014/main" id="{04EBD70E-7D4C-487D-955A-F8D10ECB5F84}"/>
              </a:ext>
            </a:extLst>
          </p:cNvPr>
          <p:cNvSpPr>
            <a:spLocks noGrp="1"/>
          </p:cNvSpPr>
          <p:nvPr>
            <p:ph idx="1"/>
          </p:nvPr>
        </p:nvSpPr>
        <p:spPr>
          <a:xfrm>
            <a:off x="838200" y="2662203"/>
            <a:ext cx="4755204" cy="2512911"/>
          </a:xfrm>
        </p:spPr>
        <p:txBody>
          <a:bodyPr>
            <a:normAutofit/>
          </a:bodyPr>
          <a:lstStyle/>
          <a:p>
            <a:pPr marL="0" indent="0">
              <a:buNone/>
            </a:pPr>
            <a:r>
              <a:rPr lang="zh-CN" altLang="zh-CN" sz="1800" dirty="0">
                <a:solidFill>
                  <a:schemeClr val="bg1"/>
                </a:solidFill>
                <a:latin typeface="黑体" panose="02010609060101010101" pitchFamily="49" charset="-122"/>
                <a:ea typeface="黑体" panose="02010609060101010101" pitchFamily="49" charset="-122"/>
              </a:rPr>
              <a:t>层次结构</a:t>
            </a:r>
            <a:endParaRPr lang="en-US" altLang="zh-CN" sz="1800" dirty="0">
              <a:solidFill>
                <a:schemeClr val="bg1"/>
              </a:solidFill>
              <a:latin typeface="黑体" panose="02010609060101010101" pitchFamily="49" charset="-122"/>
              <a:ea typeface="黑体" panose="02010609060101010101" pitchFamily="49" charset="-122"/>
            </a:endParaRPr>
          </a:p>
          <a:p>
            <a:pPr marL="0" indent="0">
              <a:buNone/>
            </a:pPr>
            <a:r>
              <a:rPr lang="zh-CN" altLang="en-US" sz="1800" dirty="0">
                <a:solidFill>
                  <a:schemeClr val="bg1"/>
                </a:solidFill>
                <a:latin typeface="黑体" panose="02010609060101010101" pitchFamily="49" charset="-122"/>
                <a:ea typeface="黑体" panose="02010609060101010101" pitchFamily="49" charset="-122"/>
              </a:rPr>
              <a:t>例如，无色背景上的亮色按钮，会使该按钮更突出。或者，无色的应用栏和按钮使 </a:t>
            </a:r>
            <a:r>
              <a:rPr lang="en-US" altLang="zh-CN" sz="1800" dirty="0">
                <a:solidFill>
                  <a:schemeClr val="bg1"/>
                </a:solidFill>
                <a:latin typeface="黑体" panose="02010609060101010101" pitchFamily="49" charset="-122"/>
                <a:ea typeface="黑体" panose="02010609060101010101" pitchFamily="49" charset="-122"/>
              </a:rPr>
              <a:t>UI </a:t>
            </a:r>
            <a:r>
              <a:rPr lang="zh-CN" altLang="en-US" sz="1800" dirty="0">
                <a:solidFill>
                  <a:schemeClr val="bg1"/>
                </a:solidFill>
                <a:latin typeface="黑体" panose="02010609060101010101" pitchFamily="49" charset="-122"/>
                <a:ea typeface="黑体" panose="02010609060101010101" pitchFamily="49" charset="-122"/>
              </a:rPr>
              <a:t>中明亮的内容更突出。</a:t>
            </a:r>
          </a:p>
        </p:txBody>
      </p:sp>
      <p:pic>
        <p:nvPicPr>
          <p:cNvPr id="5" name="图片 4">
            <a:extLst>
              <a:ext uri="{FF2B5EF4-FFF2-40B4-BE49-F238E27FC236}">
                <a16:creationId xmlns:a16="http://schemas.microsoft.com/office/drawing/2014/main" id="{69F2FE51-A315-4CB9-A1CD-9703FE31C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6861" y="365125"/>
            <a:ext cx="3370634" cy="5992238"/>
          </a:xfrm>
          <a:prstGeom prst="rect">
            <a:avLst/>
          </a:prstGeom>
        </p:spPr>
      </p:pic>
      <p:sp>
        <p:nvSpPr>
          <p:cNvPr id="6" name="文本框 5">
            <a:extLst>
              <a:ext uri="{FF2B5EF4-FFF2-40B4-BE49-F238E27FC236}">
                <a16:creationId xmlns:a16="http://schemas.microsoft.com/office/drawing/2014/main" id="{CB0573FE-9B87-46DE-AC33-F5B20BDC9B34}"/>
              </a:ext>
            </a:extLst>
          </p:cNvPr>
          <p:cNvSpPr txBox="1"/>
          <p:nvPr/>
        </p:nvSpPr>
        <p:spPr>
          <a:xfrm>
            <a:off x="838200" y="2556001"/>
            <a:ext cx="5037306" cy="1754326"/>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含义</a:t>
            </a:r>
          </a:p>
          <a:p>
            <a:r>
              <a:rPr lang="zh-CN" altLang="en-US" dirty="0">
                <a:solidFill>
                  <a:schemeClr val="bg1"/>
                </a:solidFill>
                <a:latin typeface="黑体" panose="02010609060101010101" pitchFamily="49" charset="-122"/>
                <a:ea typeface="黑体" panose="02010609060101010101" pitchFamily="49" charset="-122"/>
              </a:rPr>
              <a:t>颜色可以用来表达屏幕中不同元素的含义。天气应用可能会使用表示当前天气状况的颜色，地图应用可能会用红色或绿色的道路颜色，来表示交通状况。</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61AD4363-BE75-42BD-BBAD-F0CA718185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6860" y="268287"/>
            <a:ext cx="3370633" cy="5992985"/>
          </a:xfrm>
          <a:prstGeom prst="rect">
            <a:avLst/>
          </a:prstGeom>
        </p:spPr>
      </p:pic>
      <p:sp>
        <p:nvSpPr>
          <p:cNvPr id="9" name="文本框 8">
            <a:extLst>
              <a:ext uri="{FF2B5EF4-FFF2-40B4-BE49-F238E27FC236}">
                <a16:creationId xmlns:a16="http://schemas.microsoft.com/office/drawing/2014/main" id="{C0CC897B-78F5-4E51-8E41-A696BA12A99D}"/>
              </a:ext>
            </a:extLst>
          </p:cNvPr>
          <p:cNvSpPr txBox="1"/>
          <p:nvPr/>
        </p:nvSpPr>
        <p:spPr>
          <a:xfrm>
            <a:off x="838198" y="2556001"/>
            <a:ext cx="5037306" cy="1477328"/>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cs typeface="Arial" panose="020B0604020202020204" pitchFamily="34" charset="0"/>
              </a:rPr>
              <a:t>状态</a:t>
            </a:r>
          </a:p>
          <a:p>
            <a:r>
              <a:rPr lang="zh-CN" altLang="en-US" dirty="0">
                <a:solidFill>
                  <a:schemeClr val="bg1"/>
                </a:solidFill>
                <a:latin typeface="黑体" panose="02010609060101010101" pitchFamily="49" charset="-122"/>
                <a:ea typeface="黑体" panose="02010609060101010101" pitchFamily="49" charset="-122"/>
                <a:cs typeface="Arial" panose="020B0604020202020204" pitchFamily="34" charset="0"/>
              </a:rPr>
              <a:t>颜色可以提供以下信息：</a:t>
            </a:r>
          </a:p>
          <a:p>
            <a:r>
              <a:rPr lang="zh-CN" altLang="en-US" dirty="0">
                <a:solidFill>
                  <a:schemeClr val="bg1"/>
                </a:solidFill>
                <a:latin typeface="黑体" panose="02010609060101010101" pitchFamily="49" charset="-122"/>
                <a:ea typeface="黑体" panose="02010609060101010101" pitchFamily="49" charset="-122"/>
                <a:cs typeface="Arial" panose="020B0604020202020204" pitchFamily="34" charset="0"/>
              </a:rPr>
              <a:t>元素的当前状态，例如按钮的启用或禁用状态</a:t>
            </a:r>
          </a:p>
          <a:p>
            <a:r>
              <a:rPr lang="zh-CN" altLang="en-US" dirty="0">
                <a:solidFill>
                  <a:schemeClr val="bg1"/>
                </a:solidFill>
                <a:latin typeface="黑体" panose="02010609060101010101" pitchFamily="49" charset="-122"/>
                <a:ea typeface="黑体" panose="02010609060101010101" pitchFamily="49" charset="-122"/>
                <a:cs typeface="Arial" panose="020B0604020202020204" pitchFamily="34" charset="0"/>
              </a:rPr>
              <a:t>应用或元素的状态改变</a:t>
            </a:r>
          </a:p>
          <a:p>
            <a:endParaRPr lang="zh-CN" altLang="en-US" dirty="0">
              <a:solidFill>
                <a:schemeClr val="bg1"/>
              </a:solidFill>
              <a:latin typeface="黑体" panose="02010609060101010101" pitchFamily="49" charset="-122"/>
              <a:ea typeface="黑体" panose="02010609060101010101" pitchFamily="49" charset="-122"/>
              <a:cs typeface="Arial" panose="020B0604020202020204" pitchFamily="34" charset="0"/>
            </a:endParaRPr>
          </a:p>
        </p:txBody>
      </p:sp>
      <p:pic>
        <p:nvPicPr>
          <p:cNvPr id="11" name="图片 10">
            <a:extLst>
              <a:ext uri="{FF2B5EF4-FFF2-40B4-BE49-F238E27FC236}">
                <a16:creationId xmlns:a16="http://schemas.microsoft.com/office/drawing/2014/main" id="{B57C50FB-1879-4F1D-828C-02A66C09DC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16858" y="269036"/>
            <a:ext cx="3370633" cy="5992236"/>
          </a:xfrm>
          <a:prstGeom prst="rect">
            <a:avLst/>
          </a:prstGeom>
        </p:spPr>
      </p:pic>
    </p:spTree>
    <p:extLst>
      <p:ext uri="{BB962C8B-B14F-4D97-AF65-F5344CB8AC3E}">
        <p14:creationId xmlns:p14="http://schemas.microsoft.com/office/powerpoint/2010/main" val="86882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6"/>
                                        </p:tgtEl>
                                      </p:cBhvr>
                                    </p:animEffect>
                                    <p:set>
                                      <p:cBhvr>
                                        <p:cTn id="28" dur="1" fill="hold">
                                          <p:stCondLst>
                                            <p:cond delay="499"/>
                                          </p:stCondLst>
                                        </p:cTn>
                                        <p:tgtEl>
                                          <p:spTgt spid="6"/>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8"/>
                                        </p:tgtEl>
                                      </p:cBhvr>
                                    </p:animEffect>
                                    <p:set>
                                      <p:cBhvr>
                                        <p:cTn id="31" dur="1" fill="hold">
                                          <p:stCondLst>
                                            <p:cond delay="499"/>
                                          </p:stCondLst>
                                        </p:cTn>
                                        <p:tgtEl>
                                          <p:spTgt spid="8"/>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a:extLst>
              <a:ext uri="{FF2B5EF4-FFF2-40B4-BE49-F238E27FC236}">
                <a16:creationId xmlns:a16="http://schemas.microsoft.com/office/drawing/2014/main" id="{423B03F8-C4FD-48A5-8426-383BCB584F32}"/>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1342C06D-EE91-4F24-9AE5-6B15D7341CDC}"/>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84130D79-58EA-45EA-AE48-CE3FC3A84999}"/>
              </a:ext>
            </a:extLst>
          </p:cNvPr>
          <p:cNvSpPr>
            <a:spLocks noGrp="1"/>
          </p:cNvSpPr>
          <p:nvPr>
            <p:ph idx="1"/>
          </p:nvPr>
        </p:nvSpPr>
        <p:spPr>
          <a:xfrm>
            <a:off x="1320523" y="2406008"/>
            <a:ext cx="8785012" cy="2045984"/>
          </a:xfrm>
        </p:spPr>
        <p:txBody>
          <a:bodyPr>
            <a:normAutofit/>
          </a:bodyPr>
          <a:lstStyle/>
          <a:p>
            <a:pPr marL="0" indent="0">
              <a:buNone/>
            </a:pPr>
            <a:r>
              <a:rPr lang="zh-CN" altLang="zh-CN" sz="1800" b="1" dirty="0">
                <a:solidFill>
                  <a:schemeClr val="bg1"/>
                </a:solidFill>
                <a:latin typeface="黑体" panose="02010609060101010101" pitchFamily="49" charset="-122"/>
                <a:ea typeface="黑体" panose="02010609060101010101" pitchFamily="49" charset="-122"/>
              </a:rPr>
              <a:t>像素密度 </a:t>
            </a:r>
            <a:endParaRPr lang="zh-CN" altLang="zh-CN" sz="1800" dirty="0">
              <a:solidFill>
                <a:schemeClr val="bg1"/>
              </a:solidFill>
              <a:latin typeface="黑体" panose="02010609060101010101" pitchFamily="49" charset="-122"/>
              <a:ea typeface="黑体" panose="02010609060101010101" pitchFamily="49" charset="-122"/>
            </a:endParaRPr>
          </a:p>
          <a:p>
            <a:pPr marL="0" indent="0">
              <a:buNone/>
            </a:pPr>
            <a:r>
              <a:rPr lang="zh-CN" altLang="zh-CN" sz="1800" dirty="0">
                <a:solidFill>
                  <a:schemeClr val="bg1"/>
                </a:solidFill>
                <a:latin typeface="黑体" panose="02010609060101010101" pitchFamily="49" charset="-122"/>
                <a:ea typeface="黑体" panose="02010609060101010101" pitchFamily="49" charset="-122"/>
              </a:rPr>
              <a:t>每英寸所包含的像素数量被称为</a:t>
            </a:r>
            <a:r>
              <a:rPr lang="en-US" altLang="zh-CN" sz="1800" dirty="0">
                <a:solidFill>
                  <a:schemeClr val="bg1"/>
                </a:solidFill>
                <a:latin typeface="黑体" panose="02010609060101010101" pitchFamily="49" charset="-122"/>
                <a:ea typeface="黑体" panose="02010609060101010101" pitchFamily="49" charset="-122"/>
              </a:rPr>
              <a:t> “</a:t>
            </a:r>
            <a:r>
              <a:rPr lang="zh-CN" altLang="zh-CN" sz="1800" dirty="0">
                <a:solidFill>
                  <a:schemeClr val="bg1"/>
                </a:solidFill>
                <a:latin typeface="黑体" panose="02010609060101010101" pitchFamily="49" charset="-122"/>
                <a:ea typeface="黑体" panose="02010609060101010101" pitchFamily="49" charset="-122"/>
              </a:rPr>
              <a:t>像素密度</a:t>
            </a:r>
            <a:r>
              <a:rPr lang="en-US" altLang="zh-CN" sz="1800" dirty="0">
                <a:solidFill>
                  <a:schemeClr val="bg1"/>
                </a:solidFill>
                <a:latin typeface="黑体" panose="02010609060101010101" pitchFamily="49" charset="-122"/>
                <a:ea typeface="黑体" panose="02010609060101010101" pitchFamily="49" charset="-122"/>
              </a:rPr>
              <a:t>” </a:t>
            </a:r>
            <a:r>
              <a:rPr lang="zh-CN" altLang="zh-CN" sz="1800" dirty="0">
                <a:solidFill>
                  <a:schemeClr val="bg1"/>
                </a:solidFill>
                <a:latin typeface="黑体" panose="02010609060101010101" pitchFamily="49" charset="-122"/>
                <a:ea typeface="黑体" panose="02010609060101010101" pitchFamily="49" charset="-122"/>
              </a:rPr>
              <a:t>。高密度的屏幕每英寸拥有的像素数量比低密度的要多。所以</a:t>
            </a:r>
            <a:r>
              <a:rPr lang="en-US" altLang="zh-CN" sz="1800" dirty="0">
                <a:solidFill>
                  <a:schemeClr val="bg1"/>
                </a:solidFill>
                <a:latin typeface="黑体" panose="02010609060101010101" pitchFamily="49" charset="-122"/>
                <a:ea typeface="黑体" panose="02010609060101010101" pitchFamily="49" charset="-122"/>
              </a:rPr>
              <a:t> UI </a:t>
            </a:r>
            <a:r>
              <a:rPr lang="zh-CN" altLang="zh-CN" sz="1800" dirty="0">
                <a:solidFill>
                  <a:schemeClr val="bg1"/>
                </a:solidFill>
                <a:latin typeface="黑体" panose="02010609060101010101" pitchFamily="49" charset="-122"/>
                <a:ea typeface="黑体" panose="02010609060101010101" pitchFamily="49" charset="-122"/>
              </a:rPr>
              <a:t>元素（比如按钮）在低密度的屏幕上看起来更大，而在高密度的屏幕上看起来更小。</a:t>
            </a:r>
          </a:p>
          <a:p>
            <a:pPr marL="0" indent="0">
              <a:buNone/>
            </a:pPr>
            <a:r>
              <a:rPr lang="zh-CN" altLang="zh-CN" sz="1800" dirty="0">
                <a:solidFill>
                  <a:schemeClr val="bg1"/>
                </a:solidFill>
                <a:latin typeface="黑体" panose="02010609060101010101" pitchFamily="49" charset="-122"/>
                <a:ea typeface="黑体" panose="02010609060101010101" pitchFamily="49" charset="-122"/>
              </a:rPr>
              <a:t>屏幕分辨率则是屏幕内的像素总数。</a:t>
            </a:r>
          </a:p>
          <a:p>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4" name="文本框 3">
            <a:extLst>
              <a:ext uri="{FF2B5EF4-FFF2-40B4-BE49-F238E27FC236}">
                <a16:creationId xmlns:a16="http://schemas.microsoft.com/office/drawing/2014/main" id="{835CF647-FD96-4C62-AFB9-D76999630D7C}"/>
              </a:ext>
            </a:extLst>
          </p:cNvPr>
          <p:cNvSpPr txBox="1"/>
          <p:nvPr/>
        </p:nvSpPr>
        <p:spPr>
          <a:xfrm>
            <a:off x="1320523" y="2406008"/>
            <a:ext cx="8961664" cy="2378087"/>
          </a:xfrm>
          <a:prstGeom prst="rect">
            <a:avLst/>
          </a:prstGeom>
          <a:noFill/>
        </p:spPr>
        <p:txBody>
          <a:bodyPr wrap="square" rtlCol="0">
            <a:spAutoFit/>
          </a:bodyPr>
          <a:lstStyle/>
          <a:p>
            <a:pPr>
              <a:lnSpc>
                <a:spcPct val="90000"/>
              </a:lnSpc>
              <a:spcBef>
                <a:spcPts val="1000"/>
              </a:spcBef>
            </a:pPr>
            <a:r>
              <a:rPr lang="zh-CN" altLang="zh-CN" b="1" dirty="0">
                <a:solidFill>
                  <a:schemeClr val="bg1"/>
                </a:solidFill>
                <a:latin typeface="黑体" panose="02010609060101010101" pitchFamily="49" charset="-122"/>
                <a:ea typeface="黑体" panose="02010609060101010101" pitchFamily="49" charset="-122"/>
              </a:rPr>
              <a:t>与密度无关的像素（</a:t>
            </a:r>
            <a:r>
              <a:rPr lang="en-US" altLang="zh-CN" b="1" dirty="0" err="1">
                <a:solidFill>
                  <a:schemeClr val="bg1"/>
                </a:solidFill>
                <a:latin typeface="黑体" panose="02010609060101010101" pitchFamily="49" charset="-122"/>
                <a:ea typeface="黑体" panose="02010609060101010101" pitchFamily="49" charset="-122"/>
              </a:rPr>
              <a:t>dp</a:t>
            </a:r>
            <a:r>
              <a:rPr lang="zh-CN" altLang="zh-CN" b="1" dirty="0">
                <a:solidFill>
                  <a:schemeClr val="bg1"/>
                </a:solidFill>
                <a:latin typeface="黑体" panose="02010609060101010101" pitchFamily="49" charset="-122"/>
                <a:ea typeface="黑体" panose="02010609060101010101" pitchFamily="49" charset="-122"/>
              </a:rPr>
              <a:t>） </a:t>
            </a:r>
          </a:p>
          <a:p>
            <a:pPr>
              <a:lnSpc>
                <a:spcPct val="90000"/>
              </a:lnSpc>
              <a:spcBef>
                <a:spcPts val="1000"/>
              </a:spcBef>
            </a:pPr>
            <a:r>
              <a:rPr lang="en-US" altLang="zh-CN" b="1" dirty="0">
                <a:solidFill>
                  <a:schemeClr val="bg1"/>
                </a:solidFill>
                <a:latin typeface="黑体" panose="02010609060101010101" pitchFamily="49" charset="-122"/>
                <a:ea typeface="黑体" panose="02010609060101010101" pitchFamily="49" charset="-122"/>
              </a:rPr>
              <a:t>"</a:t>
            </a:r>
            <a:r>
              <a:rPr lang="zh-CN" altLang="zh-CN" b="1" dirty="0">
                <a:solidFill>
                  <a:schemeClr val="bg1"/>
                </a:solidFill>
                <a:latin typeface="黑体" panose="02010609060101010101" pitchFamily="49" charset="-122"/>
                <a:ea typeface="黑体" panose="02010609060101010101" pitchFamily="49" charset="-122"/>
              </a:rPr>
              <a:t>与密度无关</a:t>
            </a:r>
            <a:r>
              <a:rPr lang="en-US" altLang="zh-CN" b="1" dirty="0">
                <a:solidFill>
                  <a:schemeClr val="bg1"/>
                </a:solidFill>
                <a:latin typeface="黑体" panose="02010609060101010101" pitchFamily="49" charset="-122"/>
                <a:ea typeface="黑体" panose="02010609060101010101" pitchFamily="49" charset="-122"/>
              </a:rPr>
              <a:t>"</a:t>
            </a:r>
            <a:r>
              <a:rPr lang="zh-CN" altLang="zh-CN" b="1" dirty="0">
                <a:solidFill>
                  <a:schemeClr val="bg1"/>
                </a:solidFill>
                <a:latin typeface="黑体" panose="02010609060101010101" pitchFamily="49" charset="-122"/>
                <a:ea typeface="黑体" panose="02010609060101010101" pitchFamily="49" charset="-122"/>
              </a:rPr>
              <a:t>指在不同密度的屏幕上显示相同的</a:t>
            </a:r>
            <a:r>
              <a:rPr lang="en-US" altLang="zh-CN" b="1" dirty="0">
                <a:solidFill>
                  <a:schemeClr val="bg1"/>
                </a:solidFill>
                <a:latin typeface="黑体" panose="02010609060101010101" pitchFamily="49" charset="-122"/>
                <a:ea typeface="黑体" panose="02010609060101010101" pitchFamily="49" charset="-122"/>
              </a:rPr>
              <a:t> UI </a:t>
            </a:r>
            <a:r>
              <a:rPr lang="zh-CN" altLang="zh-CN" b="1" dirty="0">
                <a:solidFill>
                  <a:schemeClr val="bg1"/>
                </a:solidFill>
                <a:latin typeface="黑体" panose="02010609060101010101" pitchFamily="49" charset="-122"/>
                <a:ea typeface="黑体" panose="02010609060101010101" pitchFamily="49" charset="-122"/>
              </a:rPr>
              <a:t>元素。</a:t>
            </a:r>
          </a:p>
          <a:p>
            <a:pPr>
              <a:lnSpc>
                <a:spcPct val="90000"/>
              </a:lnSpc>
              <a:spcBef>
                <a:spcPts val="1000"/>
              </a:spcBef>
            </a:pPr>
            <a:r>
              <a:rPr lang="zh-CN" altLang="zh-CN" b="1" dirty="0">
                <a:solidFill>
                  <a:schemeClr val="bg1"/>
                </a:solidFill>
                <a:latin typeface="黑体" panose="02010609060101010101" pitchFamily="49" charset="-122"/>
                <a:ea typeface="黑体" panose="02010609060101010101" pitchFamily="49" charset="-122"/>
              </a:rPr>
              <a:t>与密度无关的像素（发音为</a:t>
            </a:r>
            <a:r>
              <a:rPr lang="en-US" altLang="zh-CN" b="1" dirty="0">
                <a:solidFill>
                  <a:schemeClr val="bg1"/>
                </a:solidFill>
                <a:latin typeface="黑体" panose="02010609060101010101" pitchFamily="49" charset="-122"/>
                <a:ea typeface="黑体" panose="02010609060101010101" pitchFamily="49" charset="-122"/>
              </a:rPr>
              <a:t> “dips” </a:t>
            </a:r>
            <a:r>
              <a:rPr lang="zh-CN" altLang="zh-CN" b="1" dirty="0">
                <a:solidFill>
                  <a:schemeClr val="bg1"/>
                </a:solidFill>
                <a:latin typeface="黑体" panose="02010609060101010101" pitchFamily="49" charset="-122"/>
                <a:ea typeface="黑体" panose="02010609060101010101" pitchFamily="49" charset="-122"/>
              </a:rPr>
              <a:t>）是一个灵活的单位，可以在任何屏幕上缩放到统一尺寸。开发</a:t>
            </a:r>
            <a:r>
              <a:rPr lang="en-US" altLang="zh-CN" b="1" dirty="0">
                <a:solidFill>
                  <a:schemeClr val="bg1"/>
                </a:solidFill>
                <a:latin typeface="黑体" panose="02010609060101010101" pitchFamily="49" charset="-122"/>
                <a:ea typeface="黑体" panose="02010609060101010101" pitchFamily="49" charset="-122"/>
              </a:rPr>
              <a:t> Android </a:t>
            </a:r>
            <a:r>
              <a:rPr lang="zh-CN" altLang="zh-CN" b="1" dirty="0">
                <a:solidFill>
                  <a:schemeClr val="bg1"/>
                </a:solidFill>
                <a:latin typeface="黑体" panose="02010609060101010101" pitchFamily="49" charset="-122"/>
                <a:ea typeface="黑体" panose="02010609060101010101" pitchFamily="49" charset="-122"/>
              </a:rPr>
              <a:t>应用时，使用</a:t>
            </a:r>
            <a:r>
              <a:rPr lang="en-US" altLang="zh-CN" b="1" dirty="0">
                <a:solidFill>
                  <a:schemeClr val="bg1"/>
                </a:solidFill>
                <a:latin typeface="黑体" panose="02010609060101010101" pitchFamily="49" charset="-122"/>
                <a:ea typeface="黑体" panose="02010609060101010101" pitchFamily="49" charset="-122"/>
              </a:rPr>
              <a:t> </a:t>
            </a:r>
            <a:r>
              <a:rPr lang="en-US" altLang="zh-CN" b="1" dirty="0" err="1">
                <a:solidFill>
                  <a:schemeClr val="bg1"/>
                </a:solidFill>
                <a:latin typeface="黑体" panose="02010609060101010101" pitchFamily="49" charset="-122"/>
                <a:ea typeface="黑体" panose="02010609060101010101" pitchFamily="49" charset="-122"/>
              </a:rPr>
              <a:t>dp</a:t>
            </a:r>
            <a:r>
              <a:rPr lang="en-US" altLang="zh-CN" b="1" dirty="0">
                <a:solidFill>
                  <a:schemeClr val="bg1"/>
                </a:solidFill>
                <a:latin typeface="黑体" panose="02010609060101010101" pitchFamily="49" charset="-122"/>
                <a:ea typeface="黑体" panose="02010609060101010101" pitchFamily="49" charset="-122"/>
              </a:rPr>
              <a:t> </a:t>
            </a:r>
            <a:r>
              <a:rPr lang="zh-CN" altLang="zh-CN" b="1" dirty="0">
                <a:solidFill>
                  <a:schemeClr val="bg1"/>
                </a:solidFill>
                <a:latin typeface="黑体" panose="02010609060101010101" pitchFamily="49" charset="-122"/>
                <a:ea typeface="黑体" panose="02010609060101010101" pitchFamily="49" charset="-122"/>
              </a:rPr>
              <a:t>在不同密度的屏幕上显示相同的元素。</a:t>
            </a:r>
          </a:p>
          <a:p>
            <a:pPr>
              <a:lnSpc>
                <a:spcPct val="90000"/>
              </a:lnSpc>
              <a:spcBef>
                <a:spcPts val="1000"/>
              </a:spcBef>
            </a:pPr>
            <a:r>
              <a:rPr lang="en-US" altLang="zh-CN" b="1" dirty="0">
                <a:solidFill>
                  <a:schemeClr val="bg1"/>
                </a:solidFill>
                <a:latin typeface="黑体" panose="02010609060101010101" pitchFamily="49" charset="-122"/>
                <a:ea typeface="黑体" panose="02010609060101010101" pitchFamily="49" charset="-122"/>
              </a:rPr>
              <a:t>1dp </a:t>
            </a:r>
            <a:r>
              <a:rPr lang="zh-CN" altLang="zh-CN" b="1" dirty="0">
                <a:solidFill>
                  <a:schemeClr val="bg1"/>
                </a:solidFill>
                <a:latin typeface="黑体" panose="02010609060101010101" pitchFamily="49" charset="-122"/>
                <a:ea typeface="黑体" panose="02010609060101010101" pitchFamily="49" charset="-122"/>
              </a:rPr>
              <a:t>等于密度为</a:t>
            </a:r>
            <a:r>
              <a:rPr lang="en-US" altLang="zh-CN" b="1" dirty="0">
                <a:solidFill>
                  <a:schemeClr val="bg1"/>
                </a:solidFill>
                <a:latin typeface="黑体" panose="02010609060101010101" pitchFamily="49" charset="-122"/>
                <a:ea typeface="黑体" panose="02010609060101010101" pitchFamily="49" charset="-122"/>
              </a:rPr>
              <a:t> 160 </a:t>
            </a:r>
            <a:r>
              <a:rPr lang="zh-CN" altLang="zh-CN" b="1" dirty="0">
                <a:solidFill>
                  <a:schemeClr val="bg1"/>
                </a:solidFill>
                <a:latin typeface="黑体" panose="02010609060101010101" pitchFamily="49" charset="-122"/>
                <a:ea typeface="黑体" panose="02010609060101010101" pitchFamily="49" charset="-122"/>
              </a:rPr>
              <a:t>的屏幕上的</a:t>
            </a:r>
            <a:r>
              <a:rPr lang="en-US" altLang="zh-CN" b="1" dirty="0">
                <a:solidFill>
                  <a:schemeClr val="bg1"/>
                </a:solidFill>
                <a:latin typeface="黑体" panose="02010609060101010101" pitchFamily="49" charset="-122"/>
                <a:ea typeface="黑体" panose="02010609060101010101" pitchFamily="49" charset="-122"/>
              </a:rPr>
              <a:t> 1 </a:t>
            </a:r>
            <a:r>
              <a:rPr lang="zh-CN" altLang="zh-CN" b="1" dirty="0">
                <a:solidFill>
                  <a:schemeClr val="bg1"/>
                </a:solidFill>
                <a:latin typeface="黑体" panose="02010609060101010101" pitchFamily="49" charset="-122"/>
                <a:ea typeface="黑体" panose="02010609060101010101" pitchFamily="49" charset="-122"/>
              </a:rPr>
              <a:t>个物理像素。</a:t>
            </a:r>
            <a:r>
              <a:rPr lang="en-US" altLang="zh-CN" b="1" dirty="0" err="1">
                <a:solidFill>
                  <a:schemeClr val="bg1"/>
                </a:solidFill>
                <a:latin typeface="黑体" panose="02010609060101010101" pitchFamily="49" charset="-122"/>
                <a:ea typeface="黑体" panose="02010609060101010101" pitchFamily="49" charset="-122"/>
              </a:rPr>
              <a:t>dp</a:t>
            </a:r>
            <a:r>
              <a:rPr lang="en-US" altLang="zh-CN" b="1" dirty="0">
                <a:solidFill>
                  <a:schemeClr val="bg1"/>
                </a:solidFill>
                <a:latin typeface="黑体" panose="02010609060101010101" pitchFamily="49" charset="-122"/>
                <a:ea typeface="黑体" panose="02010609060101010101" pitchFamily="49" charset="-122"/>
              </a:rPr>
              <a:t> </a:t>
            </a:r>
            <a:r>
              <a:rPr lang="zh-CN" altLang="zh-CN" b="1" dirty="0">
                <a:solidFill>
                  <a:schemeClr val="bg1"/>
                </a:solidFill>
                <a:latin typeface="黑体" panose="02010609060101010101" pitchFamily="49" charset="-122"/>
                <a:ea typeface="黑体" panose="02010609060101010101" pitchFamily="49" charset="-122"/>
              </a:rPr>
              <a:t>的计算方式为：</a:t>
            </a:r>
          </a:p>
          <a:p>
            <a:pPr>
              <a:lnSpc>
                <a:spcPct val="90000"/>
              </a:lnSpc>
              <a:spcBef>
                <a:spcPts val="1000"/>
              </a:spcBef>
            </a:pPr>
            <a:r>
              <a:rPr lang="en-US" altLang="zh-CN" b="1" dirty="0" err="1">
                <a:solidFill>
                  <a:schemeClr val="bg1"/>
                </a:solidFill>
                <a:latin typeface="黑体" panose="02010609060101010101" pitchFamily="49" charset="-122"/>
                <a:ea typeface="黑体" panose="02010609060101010101" pitchFamily="49" charset="-122"/>
              </a:rPr>
              <a:t>dp</a:t>
            </a:r>
            <a:r>
              <a:rPr lang="en-US" altLang="zh-CN" b="1" dirty="0">
                <a:solidFill>
                  <a:schemeClr val="bg1"/>
                </a:solidFill>
                <a:latin typeface="黑体" panose="02010609060101010101" pitchFamily="49" charset="-122"/>
                <a:ea typeface="黑体" panose="02010609060101010101" pitchFamily="49" charset="-122"/>
              </a:rPr>
              <a:t> = </a:t>
            </a:r>
            <a:r>
              <a:rPr lang="zh-CN" altLang="zh-CN" b="1" dirty="0">
                <a:solidFill>
                  <a:schemeClr val="bg1"/>
                </a:solidFill>
                <a:latin typeface="黑体" panose="02010609060101010101" pitchFamily="49" charset="-122"/>
                <a:ea typeface="黑体" panose="02010609060101010101" pitchFamily="49" charset="-122"/>
              </a:rPr>
              <a:t>（以像素为单位的宽度</a:t>
            </a:r>
            <a:r>
              <a:rPr lang="en-US" altLang="zh-CN" b="1" dirty="0">
                <a:solidFill>
                  <a:schemeClr val="bg1"/>
                </a:solidFill>
                <a:latin typeface="黑体" panose="02010609060101010101" pitchFamily="49" charset="-122"/>
                <a:ea typeface="黑体" panose="02010609060101010101" pitchFamily="49" charset="-122"/>
              </a:rPr>
              <a:t> * 160</a:t>
            </a:r>
            <a:r>
              <a:rPr lang="zh-CN" altLang="zh-CN" b="1" dirty="0">
                <a:solidFill>
                  <a:schemeClr val="bg1"/>
                </a:solidFill>
                <a:latin typeface="黑体" panose="02010609060101010101" pitchFamily="49" charset="-122"/>
                <a:ea typeface="黑体" panose="02010609060101010101" pitchFamily="49" charset="-122"/>
              </a:rPr>
              <a:t>）</a:t>
            </a:r>
            <a:r>
              <a:rPr lang="en-US" altLang="zh-CN" b="1" dirty="0">
                <a:solidFill>
                  <a:schemeClr val="bg1"/>
                </a:solidFill>
                <a:latin typeface="黑体" panose="02010609060101010101" pitchFamily="49" charset="-122"/>
                <a:ea typeface="黑体" panose="02010609060101010101" pitchFamily="49" charset="-122"/>
              </a:rPr>
              <a:t> / </a:t>
            </a:r>
            <a:r>
              <a:rPr lang="zh-CN" altLang="zh-CN" b="1" dirty="0">
                <a:solidFill>
                  <a:schemeClr val="bg1"/>
                </a:solidFill>
                <a:latin typeface="黑体" panose="02010609060101010101" pitchFamily="49" charset="-122"/>
                <a:ea typeface="黑体" panose="02010609060101010101" pitchFamily="49" charset="-122"/>
              </a:rPr>
              <a:t>屏幕密度</a:t>
            </a:r>
          </a:p>
          <a:p>
            <a:endParaRPr lang="zh-CN" altLang="en-US" dirty="0">
              <a:solidFill>
                <a:schemeClr val="bg1"/>
              </a:solidFill>
              <a:latin typeface="黑体" panose="02010609060101010101" pitchFamily="49" charset="-122"/>
              <a:ea typeface="黑体" panose="02010609060101010101" pitchFamily="49" charset="-122"/>
            </a:endParaRPr>
          </a:p>
        </p:txBody>
      </p:sp>
      <p:sp>
        <p:nvSpPr>
          <p:cNvPr id="5" name="文本框 4">
            <a:extLst>
              <a:ext uri="{FF2B5EF4-FFF2-40B4-BE49-F238E27FC236}">
                <a16:creationId xmlns:a16="http://schemas.microsoft.com/office/drawing/2014/main" id="{25C7A46C-4DB0-48A3-B80A-2F55B3935E8B}"/>
              </a:ext>
            </a:extLst>
          </p:cNvPr>
          <p:cNvSpPr txBox="1"/>
          <p:nvPr/>
        </p:nvSpPr>
        <p:spPr>
          <a:xfrm>
            <a:off x="1746448" y="3271885"/>
            <a:ext cx="9125029" cy="646331"/>
          </a:xfrm>
          <a:prstGeom prst="rect">
            <a:avLst/>
          </a:prstGeom>
          <a:noFill/>
        </p:spPr>
        <p:txBody>
          <a:bodyPr wrap="square" rtlCol="0">
            <a:spAutoFit/>
          </a:bodyPr>
          <a:lstStyle/>
          <a:p>
            <a:r>
              <a:rPr lang="zh-CN" altLang="zh-CN" b="1" dirty="0">
                <a:solidFill>
                  <a:schemeClr val="bg1"/>
                </a:solidFill>
              </a:rPr>
              <a:t>屏幕密度</a:t>
            </a:r>
            <a:r>
              <a:rPr lang="en-US" altLang="zh-CN" b="1" dirty="0">
                <a:solidFill>
                  <a:schemeClr val="bg1"/>
                </a:solidFill>
              </a:rPr>
              <a:t> = </a:t>
            </a:r>
            <a:r>
              <a:rPr lang="zh-CN" altLang="zh-CN" b="1" dirty="0">
                <a:solidFill>
                  <a:schemeClr val="bg1"/>
                </a:solidFill>
              </a:rPr>
              <a:t>以像素为单位的屏幕宽度（或高度）</a:t>
            </a:r>
            <a:r>
              <a:rPr lang="en-US" altLang="zh-CN" b="1" dirty="0">
                <a:solidFill>
                  <a:schemeClr val="bg1"/>
                </a:solidFill>
              </a:rPr>
              <a:t> / </a:t>
            </a:r>
            <a:r>
              <a:rPr lang="zh-CN" altLang="zh-CN" b="1" dirty="0">
                <a:solidFill>
                  <a:schemeClr val="bg1"/>
                </a:solidFill>
              </a:rPr>
              <a:t>以英寸为单位的屏幕宽度（或高度）</a:t>
            </a:r>
            <a:endParaRPr lang="zh-CN" altLang="zh-CN" dirty="0">
              <a:solidFill>
                <a:schemeClr val="bg1"/>
              </a:solidFill>
            </a:endParaRPr>
          </a:p>
          <a:p>
            <a:endParaRPr lang="zh-CN" altLang="en-US" dirty="0">
              <a:solidFill>
                <a:schemeClr val="bg1"/>
              </a:solidFill>
            </a:endParaRPr>
          </a:p>
        </p:txBody>
      </p:sp>
      <p:sp>
        <p:nvSpPr>
          <p:cNvPr id="6" name="矩形 5">
            <a:extLst>
              <a:ext uri="{FF2B5EF4-FFF2-40B4-BE49-F238E27FC236}">
                <a16:creationId xmlns:a16="http://schemas.microsoft.com/office/drawing/2014/main" id="{1404633B-6E32-417E-8321-6B018B51ABFA}"/>
              </a:ext>
            </a:extLst>
          </p:cNvPr>
          <p:cNvSpPr/>
          <p:nvPr/>
        </p:nvSpPr>
        <p:spPr>
          <a:xfrm>
            <a:off x="376287" y="363316"/>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43D80E74-CF68-407C-B68C-D73E5F679B94}"/>
              </a:ext>
            </a:extLst>
          </p:cNvPr>
          <p:cNvSpPr txBox="1"/>
          <p:nvPr/>
        </p:nvSpPr>
        <p:spPr>
          <a:xfrm>
            <a:off x="857839" y="646244"/>
            <a:ext cx="1564849" cy="46166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尺寸</a:t>
            </a:r>
          </a:p>
        </p:txBody>
      </p:sp>
    </p:spTree>
    <p:extLst>
      <p:ext uri="{BB962C8B-B14F-4D97-AF65-F5344CB8AC3E}">
        <p14:creationId xmlns:p14="http://schemas.microsoft.com/office/powerpoint/2010/main" val="373522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
                                            <p:txEl>
                                              <p:pRg st="1" end="1"/>
                                            </p:txEl>
                                          </p:spTgt>
                                        </p:tgtEl>
                                      </p:cBhvr>
                                    </p:animEffect>
                                    <p:set>
                                      <p:cBhvr>
                                        <p:cTn id="10" dur="1" fill="hold">
                                          <p:stCondLst>
                                            <p:cond delay="499"/>
                                          </p:stCondLst>
                                        </p:cTn>
                                        <p:tgtEl>
                                          <p:spTgt spid="3">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
                                            <p:txEl>
                                              <p:pRg st="2" end="2"/>
                                            </p:txEl>
                                          </p:spTgt>
                                        </p:tgtEl>
                                      </p:cBhvr>
                                    </p:animEffect>
                                    <p:set>
                                      <p:cBhvr>
                                        <p:cTn id="13"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4">
                                            <p:txEl>
                                              <p:pRg st="0" end="0"/>
                                            </p:txEl>
                                          </p:spTgt>
                                        </p:tgtEl>
                                      </p:cBhvr>
                                    </p:animEffect>
                                    <p:set>
                                      <p:cBhvr>
                                        <p:cTn id="35" dur="1" fill="hold">
                                          <p:stCondLst>
                                            <p:cond delay="499"/>
                                          </p:stCondLst>
                                        </p:cTn>
                                        <p:tgtEl>
                                          <p:spTgt spid="4">
                                            <p:txEl>
                                              <p:pRg st="0" end="0"/>
                                            </p:txEl>
                                          </p:spTgt>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4">
                                            <p:txEl>
                                              <p:pRg st="1" end="1"/>
                                            </p:txEl>
                                          </p:spTgt>
                                        </p:tgtEl>
                                      </p:cBhvr>
                                    </p:animEffect>
                                    <p:set>
                                      <p:cBhvr>
                                        <p:cTn id="38" dur="1" fill="hold">
                                          <p:stCondLst>
                                            <p:cond delay="499"/>
                                          </p:stCondLst>
                                        </p:cTn>
                                        <p:tgtEl>
                                          <p:spTgt spid="4">
                                            <p:txEl>
                                              <p:pRg st="1" end="1"/>
                                            </p:txEl>
                                          </p:spTgt>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4">
                                            <p:txEl>
                                              <p:pRg st="2" end="2"/>
                                            </p:txEl>
                                          </p:spTgt>
                                        </p:tgtEl>
                                      </p:cBhvr>
                                    </p:animEffect>
                                    <p:set>
                                      <p:cBhvr>
                                        <p:cTn id="41" dur="1" fill="hold">
                                          <p:stCondLst>
                                            <p:cond delay="499"/>
                                          </p:stCondLst>
                                        </p:cTn>
                                        <p:tgtEl>
                                          <p:spTgt spid="4">
                                            <p:txEl>
                                              <p:pRg st="2" end="2"/>
                                            </p:txEl>
                                          </p:spTgt>
                                        </p:tgtEl>
                                        <p:attrNameLst>
                                          <p:attrName>style.visibility</p:attrName>
                                        </p:attrNameLst>
                                      </p:cBhvr>
                                      <p:to>
                                        <p:strVal val="hidden"/>
                                      </p:to>
                                    </p:set>
                                  </p:childTnLst>
                                </p:cTn>
                              </p:par>
                              <p:par>
                                <p:cTn id="42" presetID="10" presetClass="exit" presetSubtype="0" fill="hold" grpId="0" nodeType="withEffect">
                                  <p:stCondLst>
                                    <p:cond delay="0"/>
                                  </p:stCondLst>
                                  <p:childTnLst>
                                    <p:animEffect transition="out" filter="fade">
                                      <p:cBhvr>
                                        <p:cTn id="43" dur="500"/>
                                        <p:tgtEl>
                                          <p:spTgt spid="4">
                                            <p:txEl>
                                              <p:pRg st="3" end="3"/>
                                            </p:txEl>
                                          </p:spTgt>
                                        </p:tgtEl>
                                      </p:cBhvr>
                                    </p:animEffect>
                                    <p:set>
                                      <p:cBhvr>
                                        <p:cTn id="44" dur="1" fill="hold">
                                          <p:stCondLst>
                                            <p:cond delay="499"/>
                                          </p:stCondLst>
                                        </p:cTn>
                                        <p:tgtEl>
                                          <p:spTgt spid="4">
                                            <p:txEl>
                                              <p:pRg st="3" end="3"/>
                                            </p:txEl>
                                          </p:spTgt>
                                        </p:tgtEl>
                                        <p:attrNameLst>
                                          <p:attrName>style.visibility</p:attrName>
                                        </p:attrNameLst>
                                      </p:cBhvr>
                                      <p:to>
                                        <p:strVal val="hidden"/>
                                      </p:to>
                                    </p:set>
                                  </p:childTnLst>
                                </p:cTn>
                              </p:par>
                              <p:par>
                                <p:cTn id="45" presetID="10" presetClass="exit" presetSubtype="0" fill="hold" grpId="0" nodeType="withEffect">
                                  <p:stCondLst>
                                    <p:cond delay="0"/>
                                  </p:stCondLst>
                                  <p:childTnLst>
                                    <p:animEffect transition="out" filter="fade">
                                      <p:cBhvr>
                                        <p:cTn id="46" dur="500"/>
                                        <p:tgtEl>
                                          <p:spTgt spid="4">
                                            <p:txEl>
                                              <p:pRg st="4" end="4"/>
                                            </p:txEl>
                                          </p:spTgt>
                                        </p:tgtEl>
                                      </p:cBhvr>
                                    </p:animEffect>
                                    <p:set>
                                      <p:cBhvr>
                                        <p:cTn id="47" dur="1" fill="hold">
                                          <p:stCondLst>
                                            <p:cond delay="499"/>
                                          </p:stCondLst>
                                        </p:cTn>
                                        <p:tgtEl>
                                          <p:spTgt spid="4">
                                            <p:txEl>
                                              <p:pRg st="4" end="4"/>
                                            </p:txEl>
                                          </p:spTgt>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
                                            <p:txEl>
                                              <p:pRg st="0" end="0"/>
                                            </p:txEl>
                                          </p:spTgt>
                                        </p:tgtEl>
                                        <p:attrNameLst>
                                          <p:attrName>style.visibility</p:attrName>
                                        </p:attrNameLst>
                                      </p:cBhvr>
                                      <p:to>
                                        <p:strVal val="visible"/>
                                      </p:to>
                                    </p:set>
                                    <p:animEffect transition="in" filter="fade">
                                      <p:cBhvr>
                                        <p:cTn id="5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91E4171-5B4B-4B84-88E4-397C36F3FB45}"/>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7866868F-A8E8-48B8-A1FC-B55FD813754C}"/>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表格 5">
            <a:extLst>
              <a:ext uri="{FF2B5EF4-FFF2-40B4-BE49-F238E27FC236}">
                <a16:creationId xmlns:a16="http://schemas.microsoft.com/office/drawing/2014/main" id="{3744BD39-234A-4856-B5B1-81E6E4DD0073}"/>
              </a:ext>
            </a:extLst>
          </p:cNvPr>
          <p:cNvGraphicFramePr>
            <a:graphicFrameLocks noGrp="1"/>
          </p:cNvGraphicFramePr>
          <p:nvPr>
            <p:extLst>
              <p:ext uri="{D42A27DB-BD31-4B8C-83A1-F6EECF244321}">
                <p14:modId xmlns:p14="http://schemas.microsoft.com/office/powerpoint/2010/main" val="118163226"/>
              </p:ext>
            </p:extLst>
          </p:nvPr>
        </p:nvGraphicFramePr>
        <p:xfrm>
          <a:off x="1844471" y="2334458"/>
          <a:ext cx="8127999" cy="175234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649223884"/>
                    </a:ext>
                  </a:extLst>
                </a:gridCol>
                <a:gridCol w="2709333">
                  <a:extLst>
                    <a:ext uri="{9D8B030D-6E8A-4147-A177-3AD203B41FA5}">
                      <a16:colId xmlns:a16="http://schemas.microsoft.com/office/drawing/2014/main" val="338799460"/>
                    </a:ext>
                  </a:extLst>
                </a:gridCol>
                <a:gridCol w="2709333">
                  <a:extLst>
                    <a:ext uri="{9D8B030D-6E8A-4147-A177-3AD203B41FA5}">
                      <a16:colId xmlns:a16="http://schemas.microsoft.com/office/drawing/2014/main" val="2032340053"/>
                    </a:ext>
                  </a:extLst>
                </a:gridCol>
              </a:tblGrid>
              <a:tr h="370840">
                <a:tc>
                  <a:txBody>
                    <a:bodyPr/>
                    <a:lstStyle/>
                    <a:p>
                      <a:r>
                        <a:rPr lang="zh-CN" altLang="en-US" dirty="0"/>
                        <a:t>屏幕密度</a:t>
                      </a:r>
                    </a:p>
                  </a:txBody>
                  <a:tcPr/>
                </a:tc>
                <a:tc>
                  <a:txBody>
                    <a:bodyPr/>
                    <a:lstStyle/>
                    <a:p>
                      <a:r>
                        <a:rPr lang="zh-CN" altLang="en-US" dirty="0"/>
                        <a:t>以像素为单位的屏幕宽度</a:t>
                      </a:r>
                    </a:p>
                  </a:txBody>
                  <a:tcPr/>
                </a:tc>
                <a:tc>
                  <a:txBody>
                    <a:bodyPr/>
                    <a:lstStyle/>
                    <a:p>
                      <a:r>
                        <a:rPr lang="zh-CN" altLang="en-US" dirty="0"/>
                        <a:t>以与密度无关的像素为单位的屏幕亮度</a:t>
                      </a:r>
                    </a:p>
                  </a:txBody>
                  <a:tcPr/>
                </a:tc>
                <a:extLst>
                  <a:ext uri="{0D108BD9-81ED-4DB2-BD59-A6C34878D82A}">
                    <a16:rowId xmlns:a16="http://schemas.microsoft.com/office/drawing/2014/main" val="2048379598"/>
                  </a:ext>
                </a:extLst>
              </a:tr>
              <a:tr h="370840">
                <a:tc>
                  <a:txBody>
                    <a:bodyPr/>
                    <a:lstStyle/>
                    <a:p>
                      <a:r>
                        <a:rPr lang="en-US" altLang="zh-CN" dirty="0"/>
                        <a:t>120</a:t>
                      </a:r>
                      <a:endParaRPr lang="zh-CN" altLang="en-US" dirty="0"/>
                    </a:p>
                  </a:txBody>
                  <a:tcPr/>
                </a:tc>
                <a:tc>
                  <a:txBody>
                    <a:bodyPr/>
                    <a:lstStyle/>
                    <a:p>
                      <a:r>
                        <a:rPr lang="en-US" altLang="zh-CN" dirty="0"/>
                        <a:t>180px</a:t>
                      </a:r>
                      <a:endParaRPr lang="zh-CN" altLang="en-US" dirty="0"/>
                    </a:p>
                  </a:txBody>
                  <a:tcPr/>
                </a:tc>
                <a:tc>
                  <a:txBody>
                    <a:bodyPr/>
                    <a:lstStyle/>
                    <a:p>
                      <a:endParaRPr lang="zh-CN" altLang="en-US" dirty="0"/>
                    </a:p>
                  </a:txBody>
                  <a:tcPr/>
                </a:tc>
                <a:extLst>
                  <a:ext uri="{0D108BD9-81ED-4DB2-BD59-A6C34878D82A}">
                    <a16:rowId xmlns:a16="http://schemas.microsoft.com/office/drawing/2014/main" val="3800345337"/>
                  </a:ext>
                </a:extLst>
              </a:tr>
              <a:tr h="370588">
                <a:tc>
                  <a:txBody>
                    <a:bodyPr/>
                    <a:lstStyle/>
                    <a:p>
                      <a:r>
                        <a:rPr lang="en-US" altLang="zh-CN" dirty="0"/>
                        <a:t>160</a:t>
                      </a:r>
                      <a:endParaRPr lang="zh-CN" altLang="en-US" dirty="0"/>
                    </a:p>
                  </a:txBody>
                  <a:tcPr/>
                </a:tc>
                <a:tc>
                  <a:txBody>
                    <a:bodyPr/>
                    <a:lstStyle/>
                    <a:p>
                      <a:r>
                        <a:rPr lang="en-US" altLang="zh-CN" dirty="0"/>
                        <a:t>240px</a:t>
                      </a:r>
                      <a:endParaRPr lang="zh-CN" altLang="en-US" dirty="0"/>
                    </a:p>
                  </a:txBody>
                  <a:tcPr/>
                </a:tc>
                <a:tc>
                  <a:txBody>
                    <a:bodyPr/>
                    <a:lstStyle/>
                    <a:p>
                      <a:r>
                        <a:rPr lang="en-US" altLang="zh-CN" dirty="0"/>
                        <a:t>                 240</a:t>
                      </a:r>
                      <a:endParaRPr lang="zh-CN" altLang="en-US" dirty="0"/>
                    </a:p>
                  </a:txBody>
                  <a:tcPr/>
                </a:tc>
                <a:extLst>
                  <a:ext uri="{0D108BD9-81ED-4DB2-BD59-A6C34878D82A}">
                    <a16:rowId xmlns:a16="http://schemas.microsoft.com/office/drawing/2014/main" val="3002231034"/>
                  </a:ext>
                </a:extLst>
              </a:tr>
              <a:tr h="370840">
                <a:tc>
                  <a:txBody>
                    <a:bodyPr/>
                    <a:lstStyle/>
                    <a:p>
                      <a:r>
                        <a:rPr lang="en-US" altLang="zh-CN" dirty="0"/>
                        <a:t>240</a:t>
                      </a:r>
                      <a:endParaRPr lang="zh-CN" altLang="en-US" dirty="0"/>
                    </a:p>
                  </a:txBody>
                  <a:tcPr/>
                </a:tc>
                <a:tc>
                  <a:txBody>
                    <a:bodyPr/>
                    <a:lstStyle/>
                    <a:p>
                      <a:r>
                        <a:rPr lang="en-US" altLang="zh-CN" dirty="0"/>
                        <a:t>360px</a:t>
                      </a:r>
                      <a:endParaRPr lang="zh-CN" altLang="en-US" dirty="0"/>
                    </a:p>
                  </a:txBody>
                  <a:tcPr/>
                </a:tc>
                <a:tc>
                  <a:txBody>
                    <a:bodyPr/>
                    <a:lstStyle/>
                    <a:p>
                      <a:endParaRPr lang="zh-CN" altLang="en-US" dirty="0"/>
                    </a:p>
                  </a:txBody>
                  <a:tcPr/>
                </a:tc>
                <a:extLst>
                  <a:ext uri="{0D108BD9-81ED-4DB2-BD59-A6C34878D82A}">
                    <a16:rowId xmlns:a16="http://schemas.microsoft.com/office/drawing/2014/main" val="2295310895"/>
                  </a:ext>
                </a:extLst>
              </a:tr>
            </a:tbl>
          </a:graphicData>
        </a:graphic>
      </p:graphicFrame>
      <p:sp>
        <p:nvSpPr>
          <p:cNvPr id="7" name="文本框 6">
            <a:extLst>
              <a:ext uri="{FF2B5EF4-FFF2-40B4-BE49-F238E27FC236}">
                <a16:creationId xmlns:a16="http://schemas.microsoft.com/office/drawing/2014/main" id="{FC6C8605-B32E-4A61-8521-1C689281D447}"/>
              </a:ext>
            </a:extLst>
          </p:cNvPr>
          <p:cNvSpPr txBox="1"/>
          <p:nvPr/>
        </p:nvSpPr>
        <p:spPr>
          <a:xfrm>
            <a:off x="1844471" y="4630366"/>
            <a:ext cx="8503055" cy="369332"/>
          </a:xfrm>
          <a:prstGeom prst="rect">
            <a:avLst/>
          </a:prstGeom>
          <a:noFill/>
        </p:spPr>
        <p:txBody>
          <a:bodyPr wrap="square" rtlCol="0">
            <a:spAutoFit/>
          </a:bodyPr>
          <a:lstStyle/>
          <a:p>
            <a:r>
              <a:rPr lang="zh-CN" altLang="en-US" dirty="0">
                <a:solidFill>
                  <a:schemeClr val="bg1"/>
                </a:solidFill>
                <a:latin typeface="黑体" panose="02010609060101010101" pitchFamily="49" charset="-122"/>
                <a:ea typeface="黑体" panose="02010609060101010101" pitchFamily="49" charset="-122"/>
              </a:rPr>
              <a:t>如果你有 </a:t>
            </a:r>
            <a:r>
              <a:rPr lang="en-US" altLang="zh-CN" dirty="0">
                <a:solidFill>
                  <a:schemeClr val="bg1"/>
                </a:solidFill>
                <a:latin typeface="黑体" panose="02010609060101010101" pitchFamily="49" charset="-122"/>
                <a:ea typeface="黑体" panose="02010609060101010101" pitchFamily="49" charset="-122"/>
              </a:rPr>
              <a:t>3 </a:t>
            </a:r>
            <a:r>
              <a:rPr lang="zh-CN" altLang="en-US" dirty="0">
                <a:solidFill>
                  <a:schemeClr val="bg1"/>
                </a:solidFill>
                <a:latin typeface="黑体" panose="02010609060101010101" pitchFamily="49" charset="-122"/>
                <a:ea typeface="黑体" panose="02010609060101010101" pitchFamily="49" charset="-122"/>
              </a:rPr>
              <a:t>个 </a:t>
            </a:r>
            <a:r>
              <a:rPr lang="en-US" altLang="zh-CN" dirty="0">
                <a:solidFill>
                  <a:schemeClr val="bg1"/>
                </a:solidFill>
                <a:latin typeface="黑体" panose="02010609060101010101" pitchFamily="49" charset="-122"/>
                <a:ea typeface="黑体" panose="02010609060101010101" pitchFamily="49" charset="-122"/>
              </a:rPr>
              <a:t>1.5 </a:t>
            </a:r>
            <a:r>
              <a:rPr lang="zh-CN" altLang="en-US" dirty="0">
                <a:solidFill>
                  <a:schemeClr val="bg1"/>
                </a:solidFill>
                <a:latin typeface="黑体" panose="02010609060101010101" pitchFamily="49" charset="-122"/>
                <a:ea typeface="黑体" panose="02010609060101010101" pitchFamily="49" charset="-122"/>
              </a:rPr>
              <a:t>英寸宽的设备，即使屏幕密度不同，屏幕的宽度始终是 </a:t>
            </a:r>
            <a:r>
              <a:rPr lang="en-US" altLang="zh-CN" dirty="0">
                <a:solidFill>
                  <a:schemeClr val="bg1"/>
                </a:solidFill>
                <a:latin typeface="黑体" panose="02010609060101010101" pitchFamily="49" charset="-122"/>
                <a:ea typeface="黑体" panose="02010609060101010101" pitchFamily="49" charset="-122"/>
              </a:rPr>
              <a:t>240dp</a:t>
            </a:r>
            <a:r>
              <a:rPr lang="zh-CN" altLang="en-US" dirty="0">
                <a:solidFill>
                  <a:schemeClr val="bg1"/>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88634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0E7B4E7D-BA75-430B-8D1C-02DEAA90088C}"/>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D0F006B5-62E5-4C2A-B44C-7C9F727AA84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3A51A63A-8EA7-4798-948D-4F488C2F70F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9091" y="330557"/>
            <a:ext cx="3485360" cy="6196885"/>
          </a:xfrm>
          <a:prstGeom prst="rect">
            <a:avLst/>
          </a:prstGeom>
          <a:noFill/>
          <a:ln>
            <a:noFill/>
          </a:ln>
        </p:spPr>
      </p:pic>
      <p:sp>
        <p:nvSpPr>
          <p:cNvPr id="5" name="文本框 4">
            <a:extLst>
              <a:ext uri="{FF2B5EF4-FFF2-40B4-BE49-F238E27FC236}">
                <a16:creationId xmlns:a16="http://schemas.microsoft.com/office/drawing/2014/main" id="{5CD32523-0998-4749-A3D1-B3CED8D571FF}"/>
              </a:ext>
            </a:extLst>
          </p:cNvPr>
          <p:cNvSpPr txBox="1"/>
          <p:nvPr/>
        </p:nvSpPr>
        <p:spPr>
          <a:xfrm>
            <a:off x="6001966" y="2090171"/>
            <a:ext cx="4338536" cy="2308324"/>
          </a:xfrm>
          <a:prstGeom prst="rect">
            <a:avLst/>
          </a:prstGeom>
          <a:noFill/>
        </p:spPr>
        <p:txBody>
          <a:bodyPr wrap="square" rtlCol="0">
            <a:spAutoFit/>
          </a:bodyPr>
          <a:lstStyle/>
          <a:p>
            <a:r>
              <a:rPr lang="zh-CN" altLang="zh-CN" sz="2400" dirty="0">
                <a:solidFill>
                  <a:schemeClr val="bg1"/>
                </a:solidFill>
                <a:latin typeface="黑体" panose="02010609060101010101" pitchFamily="49" charset="-122"/>
                <a:ea typeface="黑体" panose="02010609060101010101" pitchFamily="49" charset="-122"/>
              </a:rPr>
              <a:t>垂直间距</a:t>
            </a:r>
          </a:p>
          <a:p>
            <a:r>
              <a:rPr lang="zh-CN" altLang="zh-CN" sz="2400" dirty="0">
                <a:solidFill>
                  <a:schemeClr val="bg1"/>
                </a:solidFill>
                <a:latin typeface="黑体" panose="02010609060101010101" pitchFamily="49" charset="-122"/>
                <a:ea typeface="黑体" panose="02010609060101010101" pitchFamily="49" charset="-122"/>
              </a:rPr>
              <a:t>状态栏：</a:t>
            </a:r>
            <a:r>
              <a:rPr lang="en-US" altLang="zh-CN" sz="2400" dirty="0">
                <a:solidFill>
                  <a:schemeClr val="bg1"/>
                </a:solidFill>
                <a:latin typeface="黑体" panose="02010609060101010101" pitchFamily="49" charset="-122"/>
                <a:ea typeface="黑体" panose="02010609060101010101" pitchFamily="49" charset="-122"/>
              </a:rPr>
              <a:t>24dp</a:t>
            </a:r>
            <a:endParaRPr lang="zh-CN" altLang="zh-CN" sz="2400" dirty="0">
              <a:solidFill>
                <a:schemeClr val="bg1"/>
              </a:solidFill>
              <a:latin typeface="黑体" panose="02010609060101010101" pitchFamily="49" charset="-122"/>
              <a:ea typeface="黑体" panose="02010609060101010101" pitchFamily="49" charset="-122"/>
            </a:endParaRPr>
          </a:p>
          <a:p>
            <a:r>
              <a:rPr lang="zh-CN" altLang="zh-CN" sz="2400" dirty="0">
                <a:solidFill>
                  <a:schemeClr val="bg1"/>
                </a:solidFill>
                <a:latin typeface="黑体" panose="02010609060101010101" pitchFamily="49" charset="-122"/>
                <a:ea typeface="黑体" panose="02010609060101010101" pitchFamily="49" charset="-122"/>
              </a:rPr>
              <a:t>工具栏：</a:t>
            </a:r>
            <a:r>
              <a:rPr lang="en-US" altLang="zh-CN" sz="2400" dirty="0">
                <a:solidFill>
                  <a:schemeClr val="bg1"/>
                </a:solidFill>
                <a:latin typeface="黑体" panose="02010609060101010101" pitchFamily="49" charset="-122"/>
                <a:ea typeface="黑体" panose="02010609060101010101" pitchFamily="49" charset="-122"/>
              </a:rPr>
              <a:t>56dp</a:t>
            </a:r>
            <a:endParaRPr lang="zh-CN" altLang="zh-CN" sz="2400" dirty="0">
              <a:solidFill>
                <a:schemeClr val="bg1"/>
              </a:solidFill>
              <a:latin typeface="黑体" panose="02010609060101010101" pitchFamily="49" charset="-122"/>
              <a:ea typeface="黑体" panose="02010609060101010101" pitchFamily="49" charset="-122"/>
            </a:endParaRPr>
          </a:p>
          <a:p>
            <a:r>
              <a:rPr lang="zh-CN" altLang="zh-CN" sz="2400" dirty="0">
                <a:solidFill>
                  <a:schemeClr val="bg1"/>
                </a:solidFill>
                <a:latin typeface="黑体" panose="02010609060101010101" pitchFamily="49" charset="-122"/>
                <a:ea typeface="黑体" panose="02010609060101010101" pitchFamily="49" charset="-122"/>
              </a:rPr>
              <a:t>副标题：</a:t>
            </a:r>
            <a:r>
              <a:rPr lang="en-US" altLang="zh-CN" sz="2400" dirty="0">
                <a:solidFill>
                  <a:schemeClr val="bg1"/>
                </a:solidFill>
                <a:latin typeface="黑体" panose="02010609060101010101" pitchFamily="49" charset="-122"/>
                <a:ea typeface="黑体" panose="02010609060101010101" pitchFamily="49" charset="-122"/>
              </a:rPr>
              <a:t>48dp</a:t>
            </a:r>
            <a:endParaRPr lang="zh-CN" altLang="zh-CN" sz="2400" dirty="0">
              <a:solidFill>
                <a:schemeClr val="bg1"/>
              </a:solidFill>
              <a:latin typeface="黑体" panose="02010609060101010101" pitchFamily="49" charset="-122"/>
              <a:ea typeface="黑体" panose="02010609060101010101" pitchFamily="49" charset="-122"/>
            </a:endParaRPr>
          </a:p>
          <a:p>
            <a:r>
              <a:rPr lang="zh-CN" altLang="zh-CN" sz="2400" dirty="0">
                <a:solidFill>
                  <a:schemeClr val="bg1"/>
                </a:solidFill>
                <a:latin typeface="黑体" panose="02010609060101010101" pitchFamily="49" charset="-122"/>
                <a:ea typeface="黑体" panose="02010609060101010101" pitchFamily="49" charset="-122"/>
              </a:rPr>
              <a:t>列表项：</a:t>
            </a:r>
            <a:r>
              <a:rPr lang="en-US" altLang="zh-CN" sz="2400" dirty="0">
                <a:solidFill>
                  <a:schemeClr val="bg1"/>
                </a:solidFill>
                <a:latin typeface="黑体" panose="02010609060101010101" pitchFamily="49" charset="-122"/>
                <a:ea typeface="黑体" panose="02010609060101010101" pitchFamily="49" charset="-122"/>
              </a:rPr>
              <a:t>72dp</a:t>
            </a:r>
            <a:endParaRPr lang="zh-CN" altLang="zh-CN" sz="2400" dirty="0">
              <a:solidFill>
                <a:schemeClr val="bg1"/>
              </a:solidFill>
              <a:latin typeface="黑体" panose="02010609060101010101" pitchFamily="49" charset="-122"/>
              <a:ea typeface="黑体" panose="02010609060101010101" pitchFamily="49" charset="-122"/>
            </a:endParaRPr>
          </a:p>
          <a:p>
            <a:endParaRPr lang="zh-CN" altLang="en-US" sz="2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46884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a:extLst>
              <a:ext uri="{FF2B5EF4-FFF2-40B4-BE49-F238E27FC236}">
                <a16:creationId xmlns:a16="http://schemas.microsoft.com/office/drawing/2014/main" id="{19ED9BF1-FF9D-44B5-A812-43A1A37CBF3F}"/>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1E16D1B2-4F1B-47EB-B6A5-F7373BE77369}"/>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3426F56-C6BC-4E06-9E87-4D2CF59D88B5}"/>
              </a:ext>
            </a:extLst>
          </p:cNvPr>
          <p:cNvSpPr txBox="1"/>
          <p:nvPr/>
        </p:nvSpPr>
        <p:spPr>
          <a:xfrm>
            <a:off x="814260" y="2408171"/>
            <a:ext cx="5622587" cy="1200329"/>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点击底部导航图标，可以直接进入对应视图、或者刷新当前视图。</a:t>
            </a:r>
          </a:p>
          <a:p>
            <a:r>
              <a:rPr lang="zh-CN" altLang="zh-CN" dirty="0">
                <a:solidFill>
                  <a:schemeClr val="bg1"/>
                </a:solidFill>
                <a:latin typeface="黑体" panose="02010609060101010101" pitchFamily="49" charset="-122"/>
                <a:ea typeface="黑体" panose="02010609060101010101" pitchFamily="49" charset="-122"/>
              </a:rPr>
              <a:t>底部导航主要用于移动设备。如果要在桌面设备上实现类似效果，请使用侧边栏导航。</a:t>
            </a:r>
            <a:endParaRPr lang="en-US" altLang="zh-CN"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86FB3E6B-0027-411A-B7BF-953819479C2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39946" y="2024699"/>
            <a:ext cx="4122893" cy="3436066"/>
          </a:xfrm>
          <a:prstGeom prst="rect">
            <a:avLst/>
          </a:prstGeom>
          <a:noFill/>
          <a:ln>
            <a:noFill/>
          </a:ln>
        </p:spPr>
      </p:pic>
      <p:sp>
        <p:nvSpPr>
          <p:cNvPr id="3" name="文本框 2">
            <a:extLst>
              <a:ext uri="{FF2B5EF4-FFF2-40B4-BE49-F238E27FC236}">
                <a16:creationId xmlns:a16="http://schemas.microsoft.com/office/drawing/2014/main" id="{4E7C187F-4767-4860-AB38-F9C384810EED}"/>
              </a:ext>
            </a:extLst>
          </p:cNvPr>
          <p:cNvSpPr txBox="1"/>
          <p:nvPr/>
        </p:nvSpPr>
        <p:spPr>
          <a:xfrm>
            <a:off x="769482" y="3692311"/>
            <a:ext cx="5637229" cy="1200329"/>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用法</a:t>
            </a:r>
            <a:endParaRPr lang="zh-CN" altLang="zh-CN" b="1"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有</a:t>
            </a:r>
            <a:r>
              <a:rPr lang="en-US" altLang="zh-CN" dirty="0">
                <a:solidFill>
                  <a:schemeClr val="bg1"/>
                </a:solidFill>
                <a:latin typeface="黑体" panose="02010609060101010101" pitchFamily="49" charset="-122"/>
                <a:ea typeface="黑体" panose="02010609060101010101" pitchFamily="49" charset="-122"/>
              </a:rPr>
              <a:t> 3 - 5 </a:t>
            </a:r>
            <a:r>
              <a:rPr lang="zh-CN" altLang="zh-CN" dirty="0">
                <a:solidFill>
                  <a:schemeClr val="bg1"/>
                </a:solidFill>
                <a:latin typeface="黑体" panose="02010609060101010101" pitchFamily="49" charset="-122"/>
                <a:ea typeface="黑体" panose="02010609060101010101" pitchFamily="49" charset="-122"/>
              </a:rPr>
              <a:t>个顶级视图</a:t>
            </a:r>
          </a:p>
          <a:p>
            <a:pPr lvl="0"/>
            <a:r>
              <a:rPr lang="zh-CN" altLang="zh-CN" dirty="0">
                <a:solidFill>
                  <a:schemeClr val="bg1"/>
                </a:solidFill>
                <a:latin typeface="黑体" panose="02010609060101010101" pitchFamily="49" charset="-122"/>
                <a:ea typeface="黑体" panose="02010609060101010101" pitchFamily="49" charset="-122"/>
              </a:rPr>
              <a:t>对应的视图要可以直接访问</a:t>
            </a:r>
            <a:endParaRPr lang="zh-CN" altLang="en-US" dirty="0">
              <a:solidFill>
                <a:schemeClr val="bg1"/>
              </a:solidFill>
              <a:latin typeface="黑体" panose="02010609060101010101" pitchFamily="49" charset="-122"/>
              <a:ea typeface="黑体" panose="02010609060101010101" pitchFamily="49" charset="-122"/>
            </a:endParaRPr>
          </a:p>
          <a:p>
            <a:endParaRPr lang="zh-CN" altLang="en-US" dirty="0"/>
          </a:p>
        </p:txBody>
      </p:sp>
      <p:sp>
        <p:nvSpPr>
          <p:cNvPr id="6" name="文本框 5">
            <a:extLst>
              <a:ext uri="{FF2B5EF4-FFF2-40B4-BE49-F238E27FC236}">
                <a16:creationId xmlns:a16="http://schemas.microsoft.com/office/drawing/2014/main" id="{C42F17A0-6100-4343-BFC1-589F78143294}"/>
              </a:ext>
            </a:extLst>
          </p:cNvPr>
          <p:cNvSpPr txBox="1"/>
          <p:nvPr/>
        </p:nvSpPr>
        <p:spPr>
          <a:xfrm>
            <a:off x="797666" y="3664030"/>
            <a:ext cx="5191027" cy="1477328"/>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颜色</a:t>
            </a:r>
            <a:endParaRPr lang="zh-CN" altLang="zh-CN" b="1"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激活状态的导航项的图标和文字使用主色。如果底部导航栏有背景色，则使用白色或黑色的图标和文字。</a:t>
            </a:r>
            <a:endParaRPr lang="en-US" altLang="zh-CN" dirty="0">
              <a:solidFill>
                <a:schemeClr val="bg1"/>
              </a:solidFill>
              <a:latin typeface="黑体" panose="02010609060101010101" pitchFamily="49" charset="-122"/>
              <a:ea typeface="黑体" panose="02010609060101010101" pitchFamily="49" charset="-122"/>
            </a:endParaRPr>
          </a:p>
          <a:p>
            <a:endParaRPr lang="zh-CN" altLang="en-US" dirty="0"/>
          </a:p>
        </p:txBody>
      </p:sp>
      <p:sp>
        <p:nvSpPr>
          <p:cNvPr id="7" name="文本框 6">
            <a:extLst>
              <a:ext uri="{FF2B5EF4-FFF2-40B4-BE49-F238E27FC236}">
                <a16:creationId xmlns:a16="http://schemas.microsoft.com/office/drawing/2014/main" id="{63FB392C-840D-4759-A7CE-F7CCBA8B9FE0}"/>
              </a:ext>
            </a:extLst>
          </p:cNvPr>
          <p:cNvSpPr txBox="1"/>
          <p:nvPr/>
        </p:nvSpPr>
        <p:spPr>
          <a:xfrm>
            <a:off x="762786" y="3664030"/>
            <a:ext cx="5102573" cy="1477328"/>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规格</a:t>
            </a:r>
            <a:endParaRPr lang="zh-CN" altLang="zh-CN" b="1"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导航项的宽度</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视图的宽度除以导航项的数量</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最大</a:t>
            </a:r>
            <a:r>
              <a:rPr lang="en-US" altLang="zh-CN" dirty="0">
                <a:solidFill>
                  <a:schemeClr val="bg1"/>
                </a:solidFill>
                <a:latin typeface="黑体" panose="02010609060101010101" pitchFamily="49" charset="-122"/>
                <a:ea typeface="黑体" panose="02010609060101010101" pitchFamily="49" charset="-122"/>
              </a:rPr>
              <a:t> 168dp</a:t>
            </a:r>
            <a:r>
              <a:rPr lang="zh-CN" altLang="zh-CN" dirty="0">
                <a:solidFill>
                  <a:schemeClr val="bg1"/>
                </a:solidFill>
                <a:latin typeface="黑体" panose="02010609060101010101" pitchFamily="49" charset="-122"/>
                <a:ea typeface="黑体" panose="02010609060101010101" pitchFamily="49" charset="-122"/>
              </a:rPr>
              <a:t>、最小</a:t>
            </a:r>
            <a:r>
              <a:rPr lang="en-US" altLang="zh-CN" dirty="0">
                <a:solidFill>
                  <a:schemeClr val="bg1"/>
                </a:solidFill>
                <a:latin typeface="黑体" panose="02010609060101010101" pitchFamily="49" charset="-122"/>
                <a:ea typeface="黑体" panose="02010609060101010101" pitchFamily="49" charset="-122"/>
              </a:rPr>
              <a:t> 80dp)</a:t>
            </a:r>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高度</a:t>
            </a:r>
            <a:r>
              <a:rPr lang="en-US" altLang="zh-CN" dirty="0">
                <a:solidFill>
                  <a:schemeClr val="bg1"/>
                </a:solidFill>
                <a:latin typeface="黑体" panose="02010609060101010101" pitchFamily="49" charset="-122"/>
                <a:ea typeface="黑体" panose="02010609060101010101" pitchFamily="49" charset="-122"/>
              </a:rPr>
              <a:t>: 56dp</a:t>
            </a:r>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图标</a:t>
            </a:r>
            <a:r>
              <a:rPr lang="en-US" altLang="zh-CN" dirty="0">
                <a:solidFill>
                  <a:schemeClr val="bg1"/>
                </a:solidFill>
                <a:latin typeface="黑体" panose="02010609060101010101" pitchFamily="49" charset="-122"/>
                <a:ea typeface="黑体" panose="02010609060101010101" pitchFamily="49" charset="-122"/>
              </a:rPr>
              <a:t>: 24 x 24dp</a:t>
            </a:r>
            <a:endParaRPr lang="zh-CN" altLang="zh-CN" dirty="0">
              <a:solidFill>
                <a:schemeClr val="bg1"/>
              </a:solidFill>
              <a:latin typeface="黑体" panose="02010609060101010101" pitchFamily="49" charset="-122"/>
              <a:ea typeface="黑体" panose="02010609060101010101" pitchFamily="49" charset="-122"/>
            </a:endParaRPr>
          </a:p>
        </p:txBody>
      </p:sp>
      <p:sp>
        <p:nvSpPr>
          <p:cNvPr id="8" name="文本框 7">
            <a:extLst>
              <a:ext uri="{FF2B5EF4-FFF2-40B4-BE49-F238E27FC236}">
                <a16:creationId xmlns:a16="http://schemas.microsoft.com/office/drawing/2014/main" id="{8214171C-E16E-4873-83A7-961C3DEEC8FA}"/>
              </a:ext>
            </a:extLst>
          </p:cNvPr>
          <p:cNvSpPr txBox="1"/>
          <p:nvPr/>
        </p:nvSpPr>
        <p:spPr>
          <a:xfrm>
            <a:off x="814260" y="1840033"/>
            <a:ext cx="1536569" cy="369332"/>
          </a:xfrm>
          <a:prstGeom prst="rect">
            <a:avLst/>
          </a:prstGeom>
          <a:noFill/>
        </p:spPr>
        <p:txBody>
          <a:bodyPr wrap="square" rtlCol="0">
            <a:spAutoFit/>
          </a:bodyPr>
          <a:lstStyle/>
          <a:p>
            <a:r>
              <a:rPr lang="zh-CN" altLang="en-US" dirty="0">
                <a:solidFill>
                  <a:schemeClr val="accent5">
                    <a:lumMod val="75000"/>
                  </a:schemeClr>
                </a:solidFill>
                <a:latin typeface="黑体" panose="02010609060101010101" pitchFamily="49" charset="-122"/>
                <a:ea typeface="黑体" panose="02010609060101010101" pitchFamily="49" charset="-122"/>
              </a:rPr>
              <a:t>底部导航</a:t>
            </a:r>
          </a:p>
        </p:txBody>
      </p:sp>
      <p:sp>
        <p:nvSpPr>
          <p:cNvPr id="9" name="矩形 8">
            <a:extLst>
              <a:ext uri="{FF2B5EF4-FFF2-40B4-BE49-F238E27FC236}">
                <a16:creationId xmlns:a16="http://schemas.microsoft.com/office/drawing/2014/main" id="{4A314B75-04AB-4277-8150-73EFAD7D614E}"/>
              </a:ext>
            </a:extLst>
          </p:cNvPr>
          <p:cNvSpPr/>
          <p:nvPr/>
        </p:nvSpPr>
        <p:spPr>
          <a:xfrm>
            <a:off x="376287" y="363316"/>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A675A852-D6DC-4606-B844-07BE99407A8F}"/>
              </a:ext>
            </a:extLst>
          </p:cNvPr>
          <p:cNvSpPr txBox="1"/>
          <p:nvPr/>
        </p:nvSpPr>
        <p:spPr>
          <a:xfrm>
            <a:off x="835122" y="526552"/>
            <a:ext cx="1564849" cy="461665"/>
          </a:xfrm>
          <a:prstGeom prst="rect">
            <a:avLst/>
          </a:prstGeom>
          <a:noFill/>
        </p:spPr>
        <p:txBody>
          <a:bodyPr wrap="square" rtlCol="0">
            <a:spAutoFit/>
          </a:bodyPr>
          <a:lstStyle/>
          <a:p>
            <a:r>
              <a:rPr lang="zh-CN" altLang="en-US" sz="2400" dirty="0">
                <a:solidFill>
                  <a:schemeClr val="bg1"/>
                </a:solidFill>
                <a:latin typeface="黑体" panose="02010609060101010101" pitchFamily="49" charset="-122"/>
                <a:ea typeface="黑体" panose="02010609060101010101" pitchFamily="49" charset="-122"/>
              </a:rPr>
              <a:t>组件</a:t>
            </a:r>
          </a:p>
        </p:txBody>
      </p:sp>
    </p:spTree>
    <p:extLst>
      <p:ext uri="{BB962C8B-B14F-4D97-AF65-F5344CB8AC3E}">
        <p14:creationId xmlns:p14="http://schemas.microsoft.com/office/powerpoint/2010/main" val="276818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p:bldP spid="6" grpId="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E53B383-9B88-406C-8CC8-848308D5D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270" y="0"/>
            <a:ext cx="14945675" cy="7079530"/>
          </a:xfrm>
          <a:prstGeom prst="rect">
            <a:avLst/>
          </a:prstGeom>
        </p:spPr>
      </p:pic>
      <p:sp>
        <p:nvSpPr>
          <p:cNvPr id="4" name="文本框 3">
            <a:extLst>
              <a:ext uri="{FF2B5EF4-FFF2-40B4-BE49-F238E27FC236}">
                <a16:creationId xmlns:a16="http://schemas.microsoft.com/office/drawing/2014/main" id="{C99EAFF4-6A70-46B6-9738-8D183628687B}"/>
              </a:ext>
            </a:extLst>
          </p:cNvPr>
          <p:cNvSpPr txBox="1"/>
          <p:nvPr/>
        </p:nvSpPr>
        <p:spPr>
          <a:xfrm>
            <a:off x="546654" y="2385603"/>
            <a:ext cx="8182466" cy="2308324"/>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目标</a:t>
            </a:r>
            <a:r>
              <a:rPr lang="en-US" altLang="zh-CN" dirty="0">
                <a:solidFill>
                  <a:schemeClr val="bg1"/>
                </a:solidFill>
                <a:latin typeface="黑体" panose="02010609060101010101" pitchFamily="49" charset="-122"/>
                <a:ea typeface="黑体" panose="02010609060101010101" pitchFamily="49" charset="-122"/>
              </a:rPr>
              <a:t>:</a:t>
            </a: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创造一个将经典的设计原则和科技、创新相结合的设计语言。</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开发一个能在不同平台、不同设备上提供一致的体验的底层系统。遵循基本的移动设计定则，并同时支持触摸、语音、鼠标、键盘等输入方式。</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27794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1EE78EB6-9812-4E98-B5F5-7C265048AEF0}"/>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C9082BBF-96A9-4548-8096-5C38BA0343E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4754954" y="1179889"/>
            <a:ext cx="5768502" cy="4801314"/>
          </a:xfrm>
          <a:prstGeom prst="rect">
            <a:avLst/>
          </a:prstGeom>
          <a:noFill/>
        </p:spPr>
        <p:txBody>
          <a:bodyPr wrap="square" rtlCol="0">
            <a:spAutoFit/>
          </a:bodyPr>
          <a:lstStyle/>
          <a:p>
            <a:r>
              <a:rPr lang="en-US" altLang="zh-CN" dirty="0">
                <a:solidFill>
                  <a:schemeClr val="bg1"/>
                </a:solidFill>
                <a:latin typeface="黑体" panose="02010609060101010101" pitchFamily="49" charset="-122"/>
                <a:ea typeface="黑体" panose="02010609060101010101" pitchFamily="49" charset="-122"/>
              </a:rPr>
              <a:t> </a:t>
            </a:r>
            <a:endParaRPr lang="zh-CN" altLang="zh-CN" dirty="0">
              <a:solidFill>
                <a:schemeClr val="bg1"/>
              </a:solidFill>
              <a:latin typeface="黑体" panose="02010609060101010101" pitchFamily="49" charset="-122"/>
              <a:ea typeface="黑体" panose="02010609060101010101" pitchFamily="49" charset="-122"/>
            </a:endParaRPr>
          </a:p>
          <a:p>
            <a:r>
              <a:rPr lang="zh-CN" altLang="zh-CN" b="1" dirty="0">
                <a:solidFill>
                  <a:schemeClr val="accent5">
                    <a:lumMod val="75000"/>
                  </a:schemeClr>
                </a:solidFill>
                <a:latin typeface="黑体" panose="02010609060101010101" pitchFamily="49" charset="-122"/>
                <a:ea typeface="黑体" panose="02010609060101010101" pitchFamily="49" charset="-122"/>
              </a:rPr>
              <a:t>底部卡片</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底部卡片是从屏幕底部边缘向上滑出的一个面板，它用于向用户展示额外的内容。</a:t>
            </a:r>
            <a:endParaRPr lang="en-US" altLang="zh-CN" dirty="0">
              <a:solidFill>
                <a:schemeClr val="bg1"/>
              </a:solidFill>
              <a:latin typeface="黑体" panose="02010609060101010101" pitchFamily="49" charset="-122"/>
              <a:ea typeface="黑体" panose="02010609060101010101" pitchFamily="49" charset="-122"/>
            </a:endParaRPr>
          </a:p>
          <a:p>
            <a:endParaRPr lang="zh-CN" altLang="zh-CN" b="1"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交互</a:t>
            </a:r>
            <a:r>
              <a:rPr lang="en-US" altLang="zh-CN" dirty="0">
                <a:solidFill>
                  <a:schemeClr val="bg1"/>
                </a:solidFill>
                <a:latin typeface="黑体" panose="02010609060101010101" pitchFamily="49" charset="-122"/>
                <a:ea typeface="黑体" panose="02010609060101010101" pitchFamily="49" charset="-122"/>
              </a:rPr>
              <a:t>:</a:t>
            </a:r>
            <a:endParaRPr lang="zh-CN" altLang="zh-CN" b="1"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底部卡片必须由用户主动操作来触发显示。</a:t>
            </a:r>
            <a:endParaRPr lang="en-US" altLang="zh-CN" dirty="0">
              <a:solidFill>
                <a:schemeClr val="bg1"/>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高度</a:t>
            </a:r>
            <a:r>
              <a:rPr lang="en-US" altLang="zh-CN" dirty="0">
                <a:solidFill>
                  <a:schemeClr val="bg1"/>
                </a:solidFill>
                <a:latin typeface="黑体" panose="02010609060101010101" pitchFamily="49" charset="-122"/>
                <a:ea typeface="黑体" panose="02010609060101010101" pitchFamily="49" charset="-122"/>
              </a:rPr>
              <a:t>:</a:t>
            </a:r>
            <a:endParaRPr lang="zh-CN" altLang="zh-CN" b="1"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模态化底部卡片：在应用上方</a:t>
            </a:r>
            <a:br>
              <a:rPr lang="en-US" altLang="zh-CN" dirty="0">
                <a:solidFill>
                  <a:schemeClr val="bg1"/>
                </a:solidFill>
                <a:latin typeface="黑体" panose="02010609060101010101" pitchFamily="49" charset="-122"/>
                <a:ea typeface="黑体" panose="02010609060101010101" pitchFamily="49" charset="-122"/>
              </a:rPr>
            </a:br>
            <a:r>
              <a:rPr lang="zh-CN" altLang="zh-CN" dirty="0">
                <a:solidFill>
                  <a:schemeClr val="bg1"/>
                </a:solidFill>
                <a:latin typeface="黑体" panose="02010609060101010101" pitchFamily="49" charset="-122"/>
                <a:ea typeface="黑体" panose="02010609060101010101" pitchFamily="49" charset="-122"/>
              </a:rPr>
              <a:t>固定显示的底部卡片：与应用高度相同</a:t>
            </a:r>
            <a:endParaRPr lang="en-US" altLang="zh-CN" dirty="0">
              <a:solidFill>
                <a:schemeClr val="bg1"/>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备选方案</a:t>
            </a:r>
            <a:r>
              <a:rPr lang="zh-CN" altLang="en-US" dirty="0">
                <a:solidFill>
                  <a:schemeClr val="bg1"/>
                </a:solidFill>
                <a:latin typeface="黑体" panose="02010609060101010101" pitchFamily="49" charset="-122"/>
                <a:ea typeface="黑体" panose="02010609060101010101" pitchFamily="49" charset="-122"/>
              </a:rPr>
              <a:t>：</a:t>
            </a:r>
            <a:endParaRPr lang="zh-CN" altLang="zh-CN" b="1"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简单对话框</a:t>
            </a:r>
            <a:br>
              <a:rPr lang="en-US" altLang="zh-CN" dirty="0">
                <a:solidFill>
                  <a:schemeClr val="bg1"/>
                </a:solidFill>
                <a:latin typeface="黑体" panose="02010609060101010101" pitchFamily="49" charset="-122"/>
                <a:ea typeface="黑体" panose="02010609060101010101" pitchFamily="49" charset="-122"/>
              </a:rPr>
            </a:br>
            <a:r>
              <a:rPr lang="en-US" altLang="zh-CN" dirty="0">
                <a:solidFill>
                  <a:schemeClr val="bg1"/>
                </a:solidFill>
                <a:latin typeface="黑体" panose="02010609060101010101" pitchFamily="49" charset="-122"/>
                <a:ea typeface="黑体" panose="02010609060101010101" pitchFamily="49" charset="-122"/>
              </a:rPr>
              <a:t>菜</a:t>
            </a:r>
            <a:r>
              <a:rPr lang="zh-CN" altLang="en-US" dirty="0">
                <a:solidFill>
                  <a:schemeClr val="bg1"/>
                </a:solidFill>
                <a:latin typeface="黑体" panose="02010609060101010101" pitchFamily="49" charset="-122"/>
                <a:ea typeface="黑体" panose="02010609060101010101" pitchFamily="49" charset="-122"/>
              </a:rPr>
              <a:t>单</a:t>
            </a:r>
            <a:r>
              <a:rPr lang="en-US" altLang="zh-CN" dirty="0">
                <a:solidFill>
                  <a:schemeClr val="bg1"/>
                </a:solidFill>
                <a:latin typeface="黑体" panose="02010609060101010101" pitchFamily="49" charset="-122"/>
                <a:ea typeface="黑体" panose="02010609060101010101" pitchFamily="49" charset="-122"/>
              </a:rPr>
              <a:t> </a:t>
            </a:r>
            <a:endParaRPr lang="zh-CN" altLang="zh-CN" dirty="0">
              <a:solidFill>
                <a:schemeClr val="bg1"/>
              </a:solidFill>
              <a:latin typeface="黑体" panose="02010609060101010101" pitchFamily="49" charset="-122"/>
              <a:ea typeface="黑体" panose="02010609060101010101" pitchFamily="49" charset="-122"/>
            </a:endParaRP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443177D4-FCD6-4AA3-AD27-967027B48BB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5033" y="720650"/>
            <a:ext cx="3046014" cy="5416699"/>
          </a:xfrm>
          <a:prstGeom prst="rect">
            <a:avLst/>
          </a:prstGeom>
          <a:noFill/>
          <a:ln>
            <a:noFill/>
          </a:ln>
        </p:spPr>
      </p:pic>
      <p:sp>
        <p:nvSpPr>
          <p:cNvPr id="5" name="文本框 4">
            <a:extLst>
              <a:ext uri="{FF2B5EF4-FFF2-40B4-BE49-F238E27FC236}">
                <a16:creationId xmlns:a16="http://schemas.microsoft.com/office/drawing/2014/main" id="{65754FBF-BA97-48B5-BAC4-203D516C4F54}"/>
              </a:ext>
            </a:extLst>
          </p:cNvPr>
          <p:cNvSpPr txBox="1"/>
          <p:nvPr/>
        </p:nvSpPr>
        <p:spPr>
          <a:xfrm>
            <a:off x="4754954" y="2010885"/>
            <a:ext cx="5768502" cy="3139321"/>
          </a:xfrm>
          <a:prstGeom prst="rect">
            <a:avLst/>
          </a:prstGeom>
          <a:noFill/>
        </p:spPr>
        <p:txBody>
          <a:bodyPr wrap="square" rtlCol="0">
            <a:spAutoFit/>
          </a:bodyPr>
          <a:lstStyle/>
          <a:p>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模态化的底部卡片主要用于手机端，也可以用于显示来自其他应用的深层链接。</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模态化的底部卡片是菜单与简单对话框的备选方案，它可以显示来自其他应用上的深层链接。</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它显示在其他</a:t>
            </a:r>
            <a:r>
              <a:rPr lang="en-US" altLang="zh-CN" dirty="0">
                <a:solidFill>
                  <a:schemeClr val="bg1"/>
                </a:solidFill>
                <a:latin typeface="黑体" panose="02010609060101010101" pitchFamily="49" charset="-122"/>
                <a:ea typeface="黑体" panose="02010609060101010101" pitchFamily="49" charset="-122"/>
              </a:rPr>
              <a:t> UI </a:t>
            </a:r>
            <a:r>
              <a:rPr lang="zh-CN" altLang="zh-CN" dirty="0">
                <a:solidFill>
                  <a:schemeClr val="bg1"/>
                </a:solidFill>
                <a:latin typeface="黑体" panose="02010609060101010101" pitchFamily="49" charset="-122"/>
                <a:ea typeface="黑体" panose="02010609060101010101" pitchFamily="49" charset="-122"/>
              </a:rPr>
              <a:t>元素上方，且必须将其关闭后才能与底层的内容进行交互。</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当一个模态化底部卡片滑入屏幕，屏幕的其他地方变暗，视觉焦点位于底部卡片上。（</a:t>
            </a:r>
            <a:r>
              <a:rPr lang="en-US" altLang="zh-CN" dirty="0">
                <a:solidFill>
                  <a:schemeClr val="bg1"/>
                </a:solidFill>
                <a:latin typeface="黑体" panose="02010609060101010101" pitchFamily="49" charset="-122"/>
                <a:ea typeface="黑体" panose="02010609060101010101" pitchFamily="49" charset="-122"/>
              </a:rPr>
              <a:t>4</a:t>
            </a:r>
            <a:r>
              <a:rPr lang="zh-CN" altLang="zh-CN" dirty="0">
                <a:solidFill>
                  <a:schemeClr val="bg1"/>
                </a:solidFill>
                <a:latin typeface="黑体" panose="02010609060101010101" pitchFamily="49" charset="-122"/>
                <a:ea typeface="黑体" panose="02010609060101010101" pitchFamily="49" charset="-122"/>
              </a:rPr>
              <a:t>种关闭方法）</a:t>
            </a:r>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846843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3" end="3"/>
                                            </p:txEl>
                                          </p:spTgt>
                                        </p:tgtEl>
                                      </p:cBhvr>
                                    </p:animEffect>
                                    <p:set>
                                      <p:cBhvr>
                                        <p:cTn id="13" dur="1" fill="hold">
                                          <p:stCondLst>
                                            <p:cond delay="499"/>
                                          </p:stCondLst>
                                        </p:cTn>
                                        <p:tgtEl>
                                          <p:spTgt spid="4">
                                            <p:txEl>
                                              <p:pRg st="3" end="3"/>
                                            </p:txEl>
                                          </p:spTgt>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4">
                                            <p:txEl>
                                              <p:pRg st="5" end="5"/>
                                            </p:txEl>
                                          </p:spTgt>
                                        </p:tgtEl>
                                      </p:cBhvr>
                                    </p:animEffect>
                                    <p:set>
                                      <p:cBhvr>
                                        <p:cTn id="16" dur="1" fill="hold">
                                          <p:stCondLst>
                                            <p:cond delay="499"/>
                                          </p:stCondLst>
                                        </p:cTn>
                                        <p:tgtEl>
                                          <p:spTgt spid="4">
                                            <p:txEl>
                                              <p:pRg st="5" end="5"/>
                                            </p:txEl>
                                          </p:spTgt>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4">
                                            <p:txEl>
                                              <p:pRg st="6" end="6"/>
                                            </p:txEl>
                                          </p:spTgt>
                                        </p:tgtEl>
                                      </p:cBhvr>
                                    </p:animEffect>
                                    <p:set>
                                      <p:cBhvr>
                                        <p:cTn id="19" dur="1" fill="hold">
                                          <p:stCondLst>
                                            <p:cond delay="499"/>
                                          </p:stCondLst>
                                        </p:cTn>
                                        <p:tgtEl>
                                          <p:spTgt spid="4">
                                            <p:txEl>
                                              <p:pRg st="6" end="6"/>
                                            </p:txEl>
                                          </p:spTgt>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
                                            <p:txEl>
                                              <p:pRg st="8" end="8"/>
                                            </p:txEl>
                                          </p:spTgt>
                                        </p:tgtEl>
                                      </p:cBhvr>
                                    </p:animEffect>
                                    <p:set>
                                      <p:cBhvr>
                                        <p:cTn id="22" dur="1" fill="hold">
                                          <p:stCondLst>
                                            <p:cond delay="499"/>
                                          </p:stCondLst>
                                        </p:cTn>
                                        <p:tgtEl>
                                          <p:spTgt spid="4">
                                            <p:txEl>
                                              <p:pRg st="8" end="8"/>
                                            </p:txEl>
                                          </p:spTgt>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4">
                                            <p:txEl>
                                              <p:pRg st="9" end="9"/>
                                            </p:txEl>
                                          </p:spTgt>
                                        </p:tgtEl>
                                      </p:cBhvr>
                                    </p:animEffect>
                                    <p:set>
                                      <p:cBhvr>
                                        <p:cTn id="25" dur="1" fill="hold">
                                          <p:stCondLst>
                                            <p:cond delay="499"/>
                                          </p:stCondLst>
                                        </p:cTn>
                                        <p:tgtEl>
                                          <p:spTgt spid="4">
                                            <p:txEl>
                                              <p:pRg st="9" end="9"/>
                                            </p:txEl>
                                          </p:spTgt>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
                                            <p:txEl>
                                              <p:pRg st="11" end="11"/>
                                            </p:txEl>
                                          </p:spTgt>
                                        </p:tgtEl>
                                      </p:cBhvr>
                                    </p:animEffect>
                                    <p:set>
                                      <p:cBhvr>
                                        <p:cTn id="28" dur="1" fill="hold">
                                          <p:stCondLst>
                                            <p:cond delay="499"/>
                                          </p:stCondLst>
                                        </p:cTn>
                                        <p:tgtEl>
                                          <p:spTgt spid="4">
                                            <p:txEl>
                                              <p:pRg st="11" end="11"/>
                                            </p:txEl>
                                          </p:spTgt>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4">
                                            <p:txEl>
                                              <p:pRg st="12" end="12"/>
                                            </p:txEl>
                                          </p:spTgt>
                                        </p:tgtEl>
                                      </p:cBhvr>
                                    </p:animEffect>
                                    <p:set>
                                      <p:cBhvr>
                                        <p:cTn id="31" dur="1" fill="hold">
                                          <p:stCondLst>
                                            <p:cond delay="499"/>
                                          </p:stCondLst>
                                        </p:cTn>
                                        <p:tgtEl>
                                          <p:spTgt spid="4">
                                            <p:txEl>
                                              <p:pRg st="12" end="12"/>
                                            </p:txEl>
                                          </p:spTgt>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5">
                                            <p:txEl>
                                              <p:pRg st="0" end="0"/>
                                            </p:txEl>
                                          </p:spTgt>
                                        </p:tgtEl>
                                        <p:attrNameLst>
                                          <p:attrName>style.visibility</p:attrName>
                                        </p:attrNameLst>
                                      </p:cBhvr>
                                      <p:to>
                                        <p:strVal val="visible"/>
                                      </p:to>
                                    </p:set>
                                    <p:animEffect transition="in" filter="fade">
                                      <p:cBhvr>
                                        <p:cTn id="36" dur="500"/>
                                        <p:tgtEl>
                                          <p:spTgt spid="5">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Effect transition="in" filter="fade">
                                      <p:cBhvr>
                                        <p:cTn id="41" dur="500"/>
                                        <p:tgtEl>
                                          <p:spTgt spid="5">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4" end="4"/>
                                            </p:txEl>
                                          </p:spTgt>
                                        </p:tgtEl>
                                        <p:attrNameLst>
                                          <p:attrName>style.visibility</p:attrName>
                                        </p:attrNameLst>
                                      </p:cBhvr>
                                      <p:to>
                                        <p:strVal val="visible"/>
                                      </p:to>
                                    </p:set>
                                    <p:animEffect transition="in" filter="fade">
                                      <p:cBhvr>
                                        <p:cTn id="46" dur="500"/>
                                        <p:tgtEl>
                                          <p:spTgt spid="5">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Effect transition="in" filter="fade">
                                      <p:cBhvr>
                                        <p:cTn id="5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7F732411-6462-464B-A89C-380B9327C330}"/>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38F3EC4D-B37E-411D-BF07-5FAC53A9D61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688156" y="1392825"/>
            <a:ext cx="4722829" cy="3970318"/>
          </a:xfrm>
          <a:prstGeom prst="rect">
            <a:avLst/>
          </a:prstGeom>
          <a:noFill/>
        </p:spPr>
        <p:txBody>
          <a:bodyPr wrap="square" rtlCol="0">
            <a:spAutoFit/>
          </a:bodyPr>
          <a:lstStyle/>
          <a:p>
            <a:r>
              <a:rPr lang="zh-CN" altLang="zh-CN" b="1" dirty="0">
                <a:solidFill>
                  <a:schemeClr val="accent5">
                    <a:lumMod val="75000"/>
                  </a:schemeClr>
                </a:solidFill>
                <a:latin typeface="黑体" panose="02010609060101010101" pitchFamily="49" charset="-122"/>
                <a:ea typeface="黑体" panose="02010609060101010101" pitchFamily="49" charset="-122"/>
              </a:rPr>
              <a:t>按钮</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Material </a:t>
            </a:r>
            <a:r>
              <a:rPr lang="zh-CN" altLang="zh-CN" dirty="0">
                <a:solidFill>
                  <a:schemeClr val="bg1"/>
                </a:solidFill>
                <a:latin typeface="黑体" panose="02010609060101010101" pitchFamily="49" charset="-122"/>
                <a:ea typeface="黑体" panose="02010609060101010101" pitchFamily="49" charset="-122"/>
              </a:rPr>
              <a:t>按钮在点击时会有涟漪效果。按钮可以显示文本、图像。</a:t>
            </a:r>
            <a:endParaRPr lang="en-US" altLang="zh-CN" dirty="0">
              <a:solidFill>
                <a:schemeClr val="bg1"/>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海拔高度</a:t>
            </a:r>
            <a:endParaRPr lang="zh-CN" altLang="zh-CN" b="1"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扁平按钮：</a:t>
            </a:r>
            <a:r>
              <a:rPr lang="en-US" altLang="zh-CN" dirty="0">
                <a:solidFill>
                  <a:schemeClr val="bg1"/>
                </a:solidFill>
                <a:latin typeface="黑体" panose="02010609060101010101" pitchFamily="49" charset="-122"/>
                <a:ea typeface="黑体" panose="02010609060101010101" pitchFamily="49" charset="-122"/>
              </a:rPr>
              <a:t>0dp</a:t>
            </a:r>
            <a:br>
              <a:rPr lang="en-US" altLang="zh-CN" dirty="0">
                <a:solidFill>
                  <a:schemeClr val="bg1"/>
                </a:solidFill>
                <a:latin typeface="黑体" panose="02010609060101010101" pitchFamily="49" charset="-122"/>
                <a:ea typeface="黑体" panose="02010609060101010101" pitchFamily="49" charset="-122"/>
              </a:rPr>
            </a:br>
            <a:r>
              <a:rPr lang="zh-CN" altLang="zh-CN" dirty="0">
                <a:solidFill>
                  <a:schemeClr val="bg1"/>
                </a:solidFill>
                <a:latin typeface="黑体" panose="02010609060101010101" pitchFamily="49" charset="-122"/>
                <a:ea typeface="黑体" panose="02010609060101010101" pitchFamily="49" charset="-122"/>
              </a:rPr>
              <a:t>浮动按钮：</a:t>
            </a:r>
            <a:r>
              <a:rPr lang="en-US" altLang="zh-CN" dirty="0">
                <a:solidFill>
                  <a:schemeClr val="bg1"/>
                </a:solidFill>
                <a:latin typeface="黑体" panose="02010609060101010101" pitchFamily="49" charset="-122"/>
                <a:ea typeface="黑体" panose="02010609060101010101" pitchFamily="49" charset="-122"/>
              </a:rPr>
              <a:t>2dp</a:t>
            </a:r>
            <a:endParaRPr lang="zh-CN"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 </a:t>
            </a:r>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按钮类型包括：</a:t>
            </a:r>
          </a:p>
          <a:p>
            <a:r>
              <a:rPr lang="zh-CN" altLang="zh-CN" dirty="0">
                <a:solidFill>
                  <a:schemeClr val="bg1"/>
                </a:solidFill>
                <a:latin typeface="黑体" panose="02010609060101010101" pitchFamily="49" charset="-122"/>
                <a:ea typeface="黑体" panose="02010609060101010101" pitchFamily="49" charset="-122"/>
              </a:rPr>
              <a:t>扁平按钮：扁平按钮只包含文本。它们可用于对话框、工具栏或内嵌在其他组件中。它们不会改变海拔高度，但会在点击时改变颜色。</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717E93FF-48A4-402F-B77D-A42F25C3633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2644" y="810704"/>
            <a:ext cx="2888370" cy="5134561"/>
          </a:xfrm>
          <a:prstGeom prst="rect">
            <a:avLst/>
          </a:prstGeom>
          <a:noFill/>
          <a:ln>
            <a:noFill/>
          </a:ln>
        </p:spPr>
      </p:pic>
      <p:pic>
        <p:nvPicPr>
          <p:cNvPr id="5" name="图片 4">
            <a:extLst>
              <a:ext uri="{FF2B5EF4-FFF2-40B4-BE49-F238E27FC236}">
                <a16:creationId xmlns:a16="http://schemas.microsoft.com/office/drawing/2014/main" id="{8861CBD6-BD6C-46A1-8B62-584E0802CEF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755744" y="1677972"/>
            <a:ext cx="3249906" cy="3792046"/>
          </a:xfrm>
          <a:prstGeom prst="rect">
            <a:avLst/>
          </a:prstGeom>
          <a:noFill/>
          <a:ln>
            <a:noFill/>
          </a:ln>
        </p:spPr>
      </p:pic>
    </p:spTree>
    <p:extLst>
      <p:ext uri="{BB962C8B-B14F-4D97-AF65-F5344CB8AC3E}">
        <p14:creationId xmlns:p14="http://schemas.microsoft.com/office/powerpoint/2010/main" val="3328446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a:extLst>
              <a:ext uri="{FF2B5EF4-FFF2-40B4-BE49-F238E27FC236}">
                <a16:creationId xmlns:a16="http://schemas.microsoft.com/office/drawing/2014/main" id="{8E9551F1-181C-4AE5-B5C4-614DB0B51B18}"/>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9A131E3E-8F51-48E7-82AF-9C0A0E1F91A1}"/>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1139946" y="2344135"/>
            <a:ext cx="4722829" cy="2554545"/>
          </a:xfrm>
          <a:prstGeom prst="rect">
            <a:avLst/>
          </a:prstGeom>
          <a:noFill/>
        </p:spPr>
        <p:txBody>
          <a:bodyPr wrap="square" rtlCol="0">
            <a:spAutoFit/>
          </a:bodyPr>
          <a:lstStyle/>
          <a:p>
            <a:pPr lvl="0"/>
            <a:r>
              <a:rPr lang="zh-CN" altLang="zh-CN" sz="2000" dirty="0">
                <a:solidFill>
                  <a:schemeClr val="accent5">
                    <a:lumMod val="75000"/>
                  </a:schemeClr>
                </a:solidFill>
                <a:latin typeface="黑体" panose="02010609060101010101" pitchFamily="49" charset="-122"/>
                <a:ea typeface="黑体" panose="02010609060101010101" pitchFamily="49" charset="-122"/>
              </a:rPr>
              <a:t>浮动按钮</a:t>
            </a:r>
            <a:endParaRPr lang="en-US" altLang="zh-CN" sz="2000" dirty="0">
              <a:solidFill>
                <a:schemeClr val="accent5">
                  <a:lumMod val="75000"/>
                </a:schemeClr>
              </a:solidFill>
              <a:latin typeface="黑体" panose="02010609060101010101" pitchFamily="49" charset="-122"/>
              <a:ea typeface="黑体" panose="02010609060101010101" pitchFamily="49" charset="-122"/>
            </a:endParaRPr>
          </a:p>
          <a:p>
            <a:pPr lvl="0"/>
            <a:endParaRPr lang="en-US" altLang="zh-CN" sz="2000" dirty="0">
              <a:solidFill>
                <a:schemeClr val="bg1"/>
              </a:solidFill>
              <a:latin typeface="黑体" panose="02010609060101010101" pitchFamily="49" charset="-122"/>
              <a:ea typeface="黑体" panose="02010609060101010101" pitchFamily="49" charset="-122"/>
            </a:endParaRPr>
          </a:p>
          <a:p>
            <a:pPr lvl="0"/>
            <a:r>
              <a:rPr lang="zh-CN" altLang="zh-CN" sz="2000" dirty="0">
                <a:solidFill>
                  <a:schemeClr val="bg1"/>
                </a:solidFill>
                <a:latin typeface="黑体" panose="02010609060101010101" pitchFamily="49" charset="-122"/>
                <a:ea typeface="黑体" panose="02010609060101010101" pitchFamily="49" charset="-122"/>
              </a:rPr>
              <a:t>浮动按钮为矩形按钮。</a:t>
            </a:r>
            <a:endParaRPr lang="en-US" altLang="zh-CN" sz="2000" dirty="0">
              <a:solidFill>
                <a:schemeClr val="bg1"/>
              </a:solidFill>
              <a:latin typeface="黑体" panose="02010609060101010101" pitchFamily="49" charset="-122"/>
              <a:ea typeface="黑体" panose="02010609060101010101" pitchFamily="49" charset="-122"/>
            </a:endParaRPr>
          </a:p>
          <a:p>
            <a:pPr lvl="0"/>
            <a:endParaRPr lang="en-US" altLang="zh-CN" sz="2000" dirty="0">
              <a:solidFill>
                <a:schemeClr val="bg1"/>
              </a:solidFill>
              <a:latin typeface="黑体" panose="02010609060101010101" pitchFamily="49" charset="-122"/>
              <a:ea typeface="黑体" panose="02010609060101010101" pitchFamily="49" charset="-122"/>
            </a:endParaRPr>
          </a:p>
          <a:p>
            <a:pPr lvl="0"/>
            <a:r>
              <a:rPr lang="zh-CN" altLang="zh-CN" sz="2000" dirty="0">
                <a:solidFill>
                  <a:schemeClr val="bg1"/>
                </a:solidFill>
                <a:latin typeface="黑体" panose="02010609060101010101" pitchFamily="49" charset="-122"/>
                <a:ea typeface="黑体" panose="02010609060101010101" pitchFamily="49" charset="-122"/>
              </a:rPr>
              <a:t>它们可以内嵌在其他组件中。</a:t>
            </a:r>
            <a:endParaRPr lang="en-US" altLang="zh-CN" sz="2000" dirty="0">
              <a:solidFill>
                <a:schemeClr val="bg1"/>
              </a:solidFill>
              <a:latin typeface="黑体" panose="02010609060101010101" pitchFamily="49" charset="-122"/>
              <a:ea typeface="黑体" panose="02010609060101010101" pitchFamily="49" charset="-122"/>
            </a:endParaRPr>
          </a:p>
          <a:p>
            <a:pPr lvl="0"/>
            <a:endParaRPr lang="en-US" altLang="zh-CN" sz="2000" dirty="0">
              <a:solidFill>
                <a:schemeClr val="bg1"/>
              </a:solidFill>
              <a:latin typeface="黑体" panose="02010609060101010101" pitchFamily="49" charset="-122"/>
              <a:ea typeface="黑体" panose="02010609060101010101" pitchFamily="49" charset="-122"/>
            </a:endParaRPr>
          </a:p>
          <a:p>
            <a:pPr lvl="0"/>
            <a:r>
              <a:rPr lang="zh-CN" altLang="zh-CN" sz="2000" dirty="0">
                <a:solidFill>
                  <a:schemeClr val="bg1"/>
                </a:solidFill>
                <a:latin typeface="黑体" panose="02010609060101010101" pitchFamily="49" charset="-122"/>
                <a:ea typeface="黑体" panose="02010609060101010101" pitchFamily="49" charset="-122"/>
              </a:rPr>
              <a:t>它们在点击时会改变海拔高度和触发涟漪效果（浮动操作按钮）</a:t>
            </a:r>
            <a:r>
              <a:rPr lang="zh-CN" altLang="en-US" sz="2000" dirty="0">
                <a:solidFill>
                  <a:schemeClr val="bg1"/>
                </a:solidFill>
                <a:latin typeface="黑体" panose="02010609060101010101" pitchFamily="49" charset="-122"/>
                <a:ea typeface="黑体" panose="02010609060101010101" pitchFamily="49" charset="-122"/>
              </a:rPr>
              <a:t>。</a:t>
            </a:r>
            <a:endParaRPr lang="en-US" altLang="zh-CN" sz="2000" dirty="0">
              <a:solidFill>
                <a:schemeClr val="bg1"/>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E4A1BE45-CC3B-4E2F-B40B-607C56369E9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20586" y="1178349"/>
            <a:ext cx="2748442" cy="4886118"/>
          </a:xfrm>
          <a:prstGeom prst="rect">
            <a:avLst/>
          </a:prstGeom>
          <a:noFill/>
          <a:ln>
            <a:noFill/>
          </a:ln>
        </p:spPr>
      </p:pic>
      <p:pic>
        <p:nvPicPr>
          <p:cNvPr id="7" name="图片 6">
            <a:extLst>
              <a:ext uri="{FF2B5EF4-FFF2-40B4-BE49-F238E27FC236}">
                <a16:creationId xmlns:a16="http://schemas.microsoft.com/office/drawing/2014/main" id="{E63AF554-0849-4BD9-94F5-53375846997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69028" y="1178349"/>
            <a:ext cx="2748442" cy="4888450"/>
          </a:xfrm>
          <a:prstGeom prst="rect">
            <a:avLst/>
          </a:prstGeom>
          <a:noFill/>
          <a:ln>
            <a:noFill/>
          </a:ln>
        </p:spPr>
      </p:pic>
      <p:pic>
        <p:nvPicPr>
          <p:cNvPr id="8" name="图片 7">
            <a:extLst>
              <a:ext uri="{FF2B5EF4-FFF2-40B4-BE49-F238E27FC236}">
                <a16:creationId xmlns:a16="http://schemas.microsoft.com/office/drawing/2014/main" id="{F4CA004B-7095-4CE0-A103-4E2DB3A7B80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20586" y="1155674"/>
            <a:ext cx="4411607" cy="5050717"/>
          </a:xfrm>
          <a:prstGeom prst="rect">
            <a:avLst/>
          </a:prstGeom>
          <a:noFill/>
          <a:ln>
            <a:noFill/>
          </a:ln>
        </p:spPr>
      </p:pic>
    </p:spTree>
    <p:extLst>
      <p:ext uri="{BB962C8B-B14F-4D97-AF65-F5344CB8AC3E}">
        <p14:creationId xmlns:p14="http://schemas.microsoft.com/office/powerpoint/2010/main" val="402613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a:extLst>
              <a:ext uri="{FF2B5EF4-FFF2-40B4-BE49-F238E27FC236}">
                <a16:creationId xmlns:a16="http://schemas.microsoft.com/office/drawing/2014/main" id="{3B9B98E6-A275-487C-9AC4-02E6EE6A0195}"/>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a:extLst>
              <a:ext uri="{FF2B5EF4-FFF2-40B4-BE49-F238E27FC236}">
                <a16:creationId xmlns:a16="http://schemas.microsoft.com/office/drawing/2014/main" id="{EE5A0940-3973-4808-AD80-52DE00B84D6D}"/>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5810854" y="2918051"/>
            <a:ext cx="5155670" cy="923330"/>
          </a:xfrm>
          <a:prstGeom prst="rect">
            <a:avLst/>
          </a:prstGeom>
          <a:noFill/>
        </p:spPr>
        <p:txBody>
          <a:bodyPr wrap="square" rtlCol="0">
            <a:spAutoFit/>
          </a:bodyPr>
          <a:lstStyle/>
          <a:p>
            <a:pPr lvl="0"/>
            <a:r>
              <a:rPr lang="zh-CN" altLang="zh-CN" dirty="0">
                <a:solidFill>
                  <a:schemeClr val="accent5">
                    <a:lumMod val="75000"/>
                  </a:schemeClr>
                </a:solidFill>
                <a:latin typeface="黑体" panose="02010609060101010101" pitchFamily="49" charset="-122"/>
                <a:ea typeface="黑体" panose="02010609060101010101" pitchFamily="49" charset="-122"/>
              </a:rPr>
              <a:t>底部固定按钮</a:t>
            </a:r>
            <a:endParaRPr lang="en-US" altLang="zh-CN" dirty="0">
              <a:solidFill>
                <a:schemeClr val="accent5">
                  <a:lumMod val="75000"/>
                </a:schemeClr>
              </a:solidFill>
              <a:latin typeface="黑体" panose="02010609060101010101" pitchFamily="49" charset="-122"/>
              <a:ea typeface="黑体" panose="02010609060101010101" pitchFamily="49" charset="-122"/>
            </a:endParaRPr>
          </a:p>
          <a:p>
            <a:pPr lvl="0"/>
            <a:endParaRPr lang="en-US" altLang="zh-CN" dirty="0">
              <a:solidFill>
                <a:schemeClr val="accent5">
                  <a:lumMod val="75000"/>
                </a:schemeClr>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为扁平按钮，大多用于页面底部或对话框底部。</a:t>
            </a:r>
            <a:endParaRPr lang="zh-CN" altLang="zh-CN" sz="2000" dirty="0">
              <a:solidFill>
                <a:schemeClr val="bg1"/>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2BA03514-F90A-4A93-BB41-B6AE7F2D7552}"/>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3362" y="981972"/>
            <a:ext cx="2989141" cy="5315114"/>
          </a:xfrm>
          <a:prstGeom prst="rect">
            <a:avLst/>
          </a:prstGeom>
          <a:noFill/>
          <a:ln>
            <a:noFill/>
          </a:ln>
        </p:spPr>
      </p:pic>
      <p:sp>
        <p:nvSpPr>
          <p:cNvPr id="2" name="文本框 1">
            <a:extLst>
              <a:ext uri="{FF2B5EF4-FFF2-40B4-BE49-F238E27FC236}">
                <a16:creationId xmlns:a16="http://schemas.microsoft.com/office/drawing/2014/main" id="{24594AB8-886D-489A-8A8E-CD04284EC0B7}"/>
              </a:ext>
            </a:extLst>
          </p:cNvPr>
          <p:cNvSpPr txBox="1"/>
          <p:nvPr/>
        </p:nvSpPr>
        <p:spPr>
          <a:xfrm>
            <a:off x="6326957" y="2918051"/>
            <a:ext cx="3205113" cy="923330"/>
          </a:xfrm>
          <a:prstGeom prst="rect">
            <a:avLst/>
          </a:prstGeom>
          <a:noFill/>
        </p:spPr>
        <p:txBody>
          <a:bodyPr wrap="square" rtlCol="0">
            <a:spAutoFit/>
          </a:bodyPr>
          <a:lstStyle/>
          <a:p>
            <a:r>
              <a:rPr lang="zh-CN" altLang="zh-CN" dirty="0">
                <a:solidFill>
                  <a:schemeClr val="accent5">
                    <a:lumMod val="75000"/>
                  </a:schemeClr>
                </a:solidFill>
                <a:latin typeface="黑体" panose="02010609060101010101" pitchFamily="49" charset="-122"/>
                <a:ea typeface="黑体" panose="02010609060101010101" pitchFamily="49" charset="-122"/>
              </a:rPr>
              <a:t>下拉按钮 </a:t>
            </a:r>
            <a:endParaRPr lang="en-US" altLang="zh-CN" dirty="0">
              <a:solidFill>
                <a:schemeClr val="accent5">
                  <a:lumMod val="75000"/>
                </a:schemeClr>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可以显示多个下拉选项。</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0" name="图片 9">
            <a:extLst>
              <a:ext uri="{FF2B5EF4-FFF2-40B4-BE49-F238E27FC236}">
                <a16:creationId xmlns:a16="http://schemas.microsoft.com/office/drawing/2014/main" id="{5E1DA6E5-C774-45AF-B3F0-4634D165DB06}"/>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05690" y="1007791"/>
            <a:ext cx="3523584" cy="5263475"/>
          </a:xfrm>
          <a:prstGeom prst="rect">
            <a:avLst/>
          </a:prstGeom>
          <a:noFill/>
          <a:ln>
            <a:noFill/>
          </a:ln>
        </p:spPr>
      </p:pic>
      <p:sp>
        <p:nvSpPr>
          <p:cNvPr id="3" name="文本框 2">
            <a:extLst>
              <a:ext uri="{FF2B5EF4-FFF2-40B4-BE49-F238E27FC236}">
                <a16:creationId xmlns:a16="http://schemas.microsoft.com/office/drawing/2014/main" id="{52EA6A61-F2A7-42C8-85F9-8ACD55F8C9B2}"/>
              </a:ext>
            </a:extLst>
          </p:cNvPr>
          <p:cNvSpPr txBox="1"/>
          <p:nvPr/>
        </p:nvSpPr>
        <p:spPr>
          <a:xfrm>
            <a:off x="4262486" y="3727821"/>
            <a:ext cx="3667028" cy="1200329"/>
          </a:xfrm>
          <a:prstGeom prst="rect">
            <a:avLst/>
          </a:prstGeom>
          <a:noFill/>
        </p:spPr>
        <p:txBody>
          <a:bodyPr wrap="square" rtlCol="0">
            <a:spAutoFit/>
          </a:bodyPr>
          <a:lstStyle/>
          <a:p>
            <a:r>
              <a:rPr lang="zh-CN" altLang="zh-CN" dirty="0">
                <a:solidFill>
                  <a:schemeClr val="accent5">
                    <a:lumMod val="75000"/>
                  </a:schemeClr>
                </a:solidFill>
                <a:latin typeface="黑体" panose="02010609060101010101" pitchFamily="49" charset="-122"/>
                <a:ea typeface="黑体" panose="02010609060101010101" pitchFamily="49" charset="-122"/>
              </a:rPr>
              <a:t>可切换按钮</a:t>
            </a:r>
            <a:endParaRPr lang="en-US" altLang="zh-CN" dirty="0">
              <a:solidFill>
                <a:schemeClr val="accent5">
                  <a:lumMod val="75000"/>
                </a:schemeClr>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将相关选项组合起来。图标切换时允许用户选择或取消选择单个选项。</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DE93DF2D-1072-4F5A-B009-3F7E55150B67}"/>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2724346" y="1092633"/>
            <a:ext cx="6743308" cy="1610812"/>
          </a:xfrm>
          <a:prstGeom prst="rect">
            <a:avLst/>
          </a:prstGeom>
          <a:noFill/>
          <a:ln>
            <a:noFill/>
          </a:ln>
        </p:spPr>
      </p:pic>
    </p:spTree>
    <p:extLst>
      <p:ext uri="{BB962C8B-B14F-4D97-AF65-F5344CB8AC3E}">
        <p14:creationId xmlns:p14="http://schemas.microsoft.com/office/powerpoint/2010/main" val="284639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2"/>
                                        </p:tgtEl>
                                      </p:cBhvr>
                                    </p:animEffect>
                                    <p:set>
                                      <p:cBhvr>
                                        <p:cTn id="23" dur="1" fill="hold">
                                          <p:stCondLst>
                                            <p:cond delay="499"/>
                                          </p:stCondLst>
                                        </p:cTn>
                                        <p:tgtEl>
                                          <p:spTgt spid="2"/>
                                        </p:tgtEl>
                                        <p:attrNameLst>
                                          <p:attrName>style.visibility</p:attrName>
                                        </p:attrNameLst>
                                      </p:cBhvr>
                                      <p:to>
                                        <p:strVal val="hidden"/>
                                      </p:to>
                                    </p:set>
                                  </p:childTnLst>
                                </p:cTn>
                              </p:par>
                              <p:par>
                                <p:cTn id="24" presetID="10" presetClass="exit" presetSubtype="0" fill="hold" nodeType="withEffect">
                                  <p:stCondLst>
                                    <p:cond delay="0"/>
                                  </p:stCondLst>
                                  <p:childTnLst>
                                    <p:animEffect transition="out" filter="fade">
                                      <p:cBhvr>
                                        <p:cTn id="25" dur="500"/>
                                        <p:tgtEl>
                                          <p:spTgt spid="10"/>
                                        </p:tgtEl>
                                      </p:cBhvr>
                                    </p:animEffect>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2" grpId="1"/>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等腰三角形 12">
            <a:extLst>
              <a:ext uri="{FF2B5EF4-FFF2-40B4-BE49-F238E27FC236}">
                <a16:creationId xmlns:a16="http://schemas.microsoft.com/office/drawing/2014/main" id="{F2F88BE8-6F65-4336-9C98-B4554C77D173}"/>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A5C191AE-7263-4A3D-A274-A44371125D2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2BEA42A2-0935-4D48-B25A-1746DDA10778}"/>
              </a:ext>
            </a:extLst>
          </p:cNvPr>
          <p:cNvSpPr txBox="1"/>
          <p:nvPr/>
        </p:nvSpPr>
        <p:spPr>
          <a:xfrm>
            <a:off x="1074031" y="816265"/>
            <a:ext cx="4727642" cy="3693319"/>
          </a:xfrm>
          <a:prstGeom prst="rect">
            <a:avLst/>
          </a:prstGeom>
          <a:noFill/>
        </p:spPr>
        <p:txBody>
          <a:bodyPr wrap="square" rtlCol="0">
            <a:spAutoFit/>
          </a:bodyPr>
          <a:lstStyle/>
          <a:p>
            <a:r>
              <a:rPr lang="zh-CN" altLang="zh-CN" b="1" dirty="0">
                <a:solidFill>
                  <a:schemeClr val="accent5">
                    <a:lumMod val="75000"/>
                  </a:schemeClr>
                </a:solidFill>
                <a:latin typeface="黑体" panose="02010609060101010101" pitchFamily="49" charset="-122"/>
                <a:ea typeface="黑体" panose="02010609060101010101" pitchFamily="49" charset="-122"/>
              </a:rPr>
              <a:t>卡片</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卡片通常是通往详细信息的入口。</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卡片可以包含一个主题的照片、文字和链接。</a:t>
            </a:r>
            <a:endParaRPr lang="en-US" altLang="zh-CN" dirty="0">
              <a:solidFill>
                <a:schemeClr val="bg1"/>
              </a:solidFill>
              <a:latin typeface="黑体" panose="02010609060101010101" pitchFamily="49" charset="-122"/>
              <a:ea typeface="黑体" panose="02010609060101010101" pitchFamily="49" charset="-122"/>
            </a:endParaRPr>
          </a:p>
          <a:p>
            <a:pPr lvl="0"/>
            <a:endParaRPr lang="en-US"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它们可以显示包含不同尺寸的元素的内容，例如有可变长度标题的照片。</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卡片集是多个卡片在同一平面上的布局结构。</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21842C89-787C-4906-AD3E-52F9300E44D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6920" y="628999"/>
            <a:ext cx="3162300" cy="5622843"/>
          </a:xfrm>
          <a:prstGeom prst="rect">
            <a:avLst/>
          </a:prstGeom>
          <a:noFill/>
          <a:ln>
            <a:noFill/>
          </a:ln>
        </p:spPr>
      </p:pic>
      <p:sp>
        <p:nvSpPr>
          <p:cNvPr id="6" name="文本框 5">
            <a:extLst>
              <a:ext uri="{FF2B5EF4-FFF2-40B4-BE49-F238E27FC236}">
                <a16:creationId xmlns:a16="http://schemas.microsoft.com/office/drawing/2014/main" id="{2B169D5E-8CE9-4522-98F5-9B5F1FB6AEED}"/>
              </a:ext>
            </a:extLst>
          </p:cNvPr>
          <p:cNvSpPr txBox="1"/>
          <p:nvPr/>
        </p:nvSpPr>
        <p:spPr>
          <a:xfrm>
            <a:off x="1074031" y="4585768"/>
            <a:ext cx="5028466" cy="646331"/>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列表可以进行快速浏览，用列表代替卡片，来展示操作不多的同类内容，是一个更合适的方法。</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7" name="图片 6">
            <a:extLst>
              <a:ext uri="{FF2B5EF4-FFF2-40B4-BE49-F238E27FC236}">
                <a16:creationId xmlns:a16="http://schemas.microsoft.com/office/drawing/2014/main" id="{BF152789-6EB0-429A-8856-F3FB23735CE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6921" y="629301"/>
            <a:ext cx="3197956" cy="5685767"/>
          </a:xfrm>
          <a:prstGeom prst="rect">
            <a:avLst/>
          </a:prstGeom>
          <a:noFill/>
          <a:ln>
            <a:noFill/>
          </a:ln>
        </p:spPr>
      </p:pic>
      <p:sp>
        <p:nvSpPr>
          <p:cNvPr id="8" name="文本框 7">
            <a:extLst>
              <a:ext uri="{FF2B5EF4-FFF2-40B4-BE49-F238E27FC236}">
                <a16:creationId xmlns:a16="http://schemas.microsoft.com/office/drawing/2014/main" id="{56A9D78D-740B-4362-AFDD-4FC65E163135}"/>
              </a:ext>
            </a:extLst>
          </p:cNvPr>
          <p:cNvSpPr txBox="1"/>
          <p:nvPr/>
        </p:nvSpPr>
        <p:spPr>
          <a:xfrm>
            <a:off x="1038374" y="4576342"/>
            <a:ext cx="4999762" cy="923330"/>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这里卡片的使用分散了用户的注意力，使用户不能快速地浏览。这些列表项也不能被取消，所以把它们放在不同的卡片上是不合适的。</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9" name="图片 8">
            <a:extLst>
              <a:ext uri="{FF2B5EF4-FFF2-40B4-BE49-F238E27FC236}">
                <a16:creationId xmlns:a16="http://schemas.microsoft.com/office/drawing/2014/main" id="{3EECB619-1B2B-44A6-93B0-F2EB0F0AA750}"/>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76921" y="629001"/>
            <a:ext cx="3197956" cy="5686369"/>
          </a:xfrm>
          <a:prstGeom prst="rect">
            <a:avLst/>
          </a:prstGeom>
          <a:noFill/>
          <a:ln>
            <a:noFill/>
          </a:ln>
        </p:spPr>
      </p:pic>
      <p:sp>
        <p:nvSpPr>
          <p:cNvPr id="10" name="文本框 9">
            <a:extLst>
              <a:ext uri="{FF2B5EF4-FFF2-40B4-BE49-F238E27FC236}">
                <a16:creationId xmlns:a16="http://schemas.microsoft.com/office/drawing/2014/main" id="{D287B4D2-4832-41AC-9EFB-94FC93415E12}"/>
              </a:ext>
            </a:extLst>
          </p:cNvPr>
          <p:cNvSpPr txBox="1"/>
          <p:nvPr/>
        </p:nvSpPr>
        <p:spPr>
          <a:xfrm>
            <a:off x="1070553" y="4585768"/>
            <a:ext cx="4999763" cy="369332"/>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在相册（同类内容）中不需要用到卡片。</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11" name="图片 10">
            <a:extLst>
              <a:ext uri="{FF2B5EF4-FFF2-40B4-BE49-F238E27FC236}">
                <a16:creationId xmlns:a16="http://schemas.microsoft.com/office/drawing/2014/main" id="{DF43E2CF-79CB-4FE9-9E4B-21A145FBD568}"/>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76922" y="542630"/>
            <a:ext cx="3197955" cy="5684712"/>
          </a:xfrm>
          <a:prstGeom prst="rect">
            <a:avLst/>
          </a:prstGeom>
          <a:noFill/>
          <a:ln>
            <a:noFill/>
          </a:ln>
        </p:spPr>
      </p:pic>
      <p:sp>
        <p:nvSpPr>
          <p:cNvPr id="12" name="文本框 11">
            <a:extLst>
              <a:ext uri="{FF2B5EF4-FFF2-40B4-BE49-F238E27FC236}">
                <a16:creationId xmlns:a16="http://schemas.microsoft.com/office/drawing/2014/main" id="{BD5C852E-C9FB-48A9-887C-229ED9E44878}"/>
              </a:ext>
            </a:extLst>
          </p:cNvPr>
          <p:cNvSpPr txBox="1"/>
          <p:nvPr/>
        </p:nvSpPr>
        <p:spPr>
          <a:xfrm>
            <a:off x="1070552" y="4585768"/>
            <a:ext cx="4572625" cy="923330"/>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用网格瓷砖（瓦片）来展示相册，是一种干净又轻巧的方式。</a:t>
            </a:r>
          </a:p>
          <a:p>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524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nodeType="clickEffect">
                                  <p:stCondLst>
                                    <p:cond delay="0"/>
                                  </p:stCondLst>
                                  <p:childTnLst>
                                    <p:animEffect transition="out" filter="fade">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6"/>
                                        </p:tgtEl>
                                      </p:cBhvr>
                                    </p:animEffect>
                                    <p:set>
                                      <p:cBhvr>
                                        <p:cTn id="51" dur="1" fill="hold">
                                          <p:stCondLst>
                                            <p:cond delay="499"/>
                                          </p:stCondLst>
                                        </p:cTn>
                                        <p:tgtEl>
                                          <p:spTgt spid="6"/>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par>
                                <p:cTn id="57" presetID="10" presetClass="entr" presetSubtype="0" fill="hold" nodeType="with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0"/>
                                        </p:tgtEl>
                                      </p:cBhvr>
                                    </p:animEffect>
                                    <p:set>
                                      <p:cBhvr>
                                        <p:cTn id="64" dur="1" fill="hold">
                                          <p:stCondLst>
                                            <p:cond delay="499"/>
                                          </p:stCondLst>
                                        </p:cTn>
                                        <p:tgtEl>
                                          <p:spTgt spid="10"/>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9"/>
                                        </p:tgtEl>
                                      </p:cBhvr>
                                    </p:animEffect>
                                    <p:set>
                                      <p:cBhvr>
                                        <p:cTn id="67" dur="1" fill="hold">
                                          <p:stCondLst>
                                            <p:cond delay="499"/>
                                          </p:stCondLst>
                                        </p:cTn>
                                        <p:tgtEl>
                                          <p:spTgt spid="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par>
                                <p:cTn id="73" presetID="10" presetClass="entr" presetSubtype="0" fill="hold"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0" grpId="0"/>
      <p:bldP spid="10" grpId="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DFBA8C90-326A-438F-A869-A36EC8F3C1A7}"/>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133E57DB-696B-4A30-8FE2-FF024BF25920}"/>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971261" y="1907824"/>
            <a:ext cx="4722829" cy="2862322"/>
          </a:xfrm>
          <a:prstGeom prst="rect">
            <a:avLst/>
          </a:prstGeom>
          <a:noFill/>
        </p:spPr>
        <p:txBody>
          <a:bodyPr wrap="square" rtlCol="0">
            <a:spAutoFit/>
          </a:bodyPr>
          <a:lstStyle/>
          <a:p>
            <a:r>
              <a:rPr lang="zh-CN" altLang="zh-CN" b="1" dirty="0">
                <a:solidFill>
                  <a:schemeClr val="accent5">
                    <a:lumMod val="75000"/>
                  </a:schemeClr>
                </a:solidFill>
                <a:latin typeface="黑体" panose="02010609060101010101" pitchFamily="49" charset="-122"/>
                <a:ea typeface="黑体" panose="02010609060101010101" pitchFamily="49" charset="-122"/>
              </a:rPr>
              <a:t>列表</a:t>
            </a:r>
            <a:endParaRPr lang="en-US" altLang="zh-CN" b="1" dirty="0">
              <a:solidFill>
                <a:schemeClr val="accent5">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列表将多行项目垂直显示成一个连续的元素。</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列表用一个连续的列来显示多行元素。每一行都包含一个瓦片。主操作填满整个瓦片，副操作通过图标和文本展现。</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列表最适合用于相似的数据类型。</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E1A99E33-A13C-468E-BD8C-3D6D6A95DD2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8891" y="1091766"/>
            <a:ext cx="4450512" cy="4362462"/>
          </a:xfrm>
          <a:prstGeom prst="rect">
            <a:avLst/>
          </a:prstGeom>
          <a:noFill/>
          <a:ln>
            <a:noFill/>
          </a:ln>
        </p:spPr>
      </p:pic>
    </p:spTree>
    <p:extLst>
      <p:ext uri="{BB962C8B-B14F-4D97-AF65-F5344CB8AC3E}">
        <p14:creationId xmlns:p14="http://schemas.microsoft.com/office/powerpoint/2010/main" val="4281984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6C2E591F-798D-4C24-8596-259C73ABD2A0}"/>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3E62E310-6E3D-4277-B05B-F438C6CA6E48}"/>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1169225" y="1828311"/>
            <a:ext cx="5033612" cy="3139321"/>
          </a:xfrm>
          <a:prstGeom prst="rect">
            <a:avLst/>
          </a:prstGeom>
          <a:noFill/>
        </p:spPr>
        <p:txBody>
          <a:bodyPr wrap="square" rtlCol="0">
            <a:spAutoFit/>
          </a:bodyPr>
          <a:lstStyle/>
          <a:p>
            <a:r>
              <a:rPr lang="zh-CN" altLang="zh-CN" b="1" dirty="0">
                <a:solidFill>
                  <a:schemeClr val="accent1">
                    <a:lumMod val="75000"/>
                  </a:schemeClr>
                </a:solidFill>
                <a:latin typeface="黑体" panose="02010609060101010101" pitchFamily="49" charset="-122"/>
                <a:ea typeface="黑体" panose="02010609060101010101" pitchFamily="49" charset="-122"/>
              </a:rPr>
              <a:t>纸片</a:t>
            </a:r>
            <a:endParaRPr lang="en-US" altLang="zh-CN" b="1"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纸片是一种小块的用来呈现复杂实体的块，比如联系人。</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纸片可以包含一张照片、文本、一个图标、或者一个联系人。</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行为</a:t>
            </a:r>
            <a:r>
              <a:rPr lang="en-US" altLang="zh-CN" dirty="0">
                <a:solidFill>
                  <a:schemeClr val="bg1"/>
                </a:solidFill>
                <a:latin typeface="黑体" panose="02010609060101010101" pitchFamily="49" charset="-122"/>
                <a:ea typeface="黑体" panose="02010609060101010101" pitchFamily="49" charset="-122"/>
              </a:rPr>
              <a:t>:</a:t>
            </a:r>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选择一个纸片，以打开一个完整的详细信息视图。</a:t>
            </a:r>
          </a:p>
          <a:p>
            <a:pPr lvl="0"/>
            <a:r>
              <a:rPr lang="zh-CN" altLang="zh-CN" dirty="0">
                <a:solidFill>
                  <a:schemeClr val="bg1"/>
                </a:solidFill>
                <a:latin typeface="黑体" panose="02010609060101010101" pitchFamily="49" charset="-122"/>
                <a:ea typeface="黑体" panose="02010609060101010101" pitchFamily="49" charset="-122"/>
              </a:rPr>
              <a:t>如果纸片包含了删除图标，则可以被删除。</a:t>
            </a:r>
          </a:p>
        </p:txBody>
      </p:sp>
      <p:pic>
        <p:nvPicPr>
          <p:cNvPr id="5" name="图片 4">
            <a:extLst>
              <a:ext uri="{FF2B5EF4-FFF2-40B4-BE49-F238E27FC236}">
                <a16:creationId xmlns:a16="http://schemas.microsoft.com/office/drawing/2014/main" id="{CDDFCDC3-929C-4A0A-94DE-040780BF488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3486" y="514047"/>
            <a:ext cx="3399499" cy="6044849"/>
          </a:xfrm>
          <a:prstGeom prst="rect">
            <a:avLst/>
          </a:prstGeom>
          <a:noFill/>
          <a:ln>
            <a:noFill/>
          </a:ln>
        </p:spPr>
      </p:pic>
    </p:spTree>
    <p:extLst>
      <p:ext uri="{BB962C8B-B14F-4D97-AF65-F5344CB8AC3E}">
        <p14:creationId xmlns:p14="http://schemas.microsoft.com/office/powerpoint/2010/main" val="2748192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3D959350-2743-49E8-9177-8CA38480B321}"/>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65BCB9D1-CE69-463D-9781-6F5061508782}"/>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1553324" y="1824129"/>
            <a:ext cx="9085351" cy="2585323"/>
          </a:xfrm>
          <a:prstGeom prst="rect">
            <a:avLst/>
          </a:prstGeom>
          <a:noFill/>
        </p:spPr>
        <p:txBody>
          <a:bodyPr wrap="square" rtlCol="0">
            <a:spAutoFit/>
          </a:bodyPr>
          <a:lstStyle/>
          <a:p>
            <a:r>
              <a:rPr lang="zh-CN" altLang="en-US" dirty="0">
                <a:solidFill>
                  <a:schemeClr val="accent1">
                    <a:lumMod val="75000"/>
                  </a:schemeClr>
                </a:solidFill>
                <a:latin typeface="黑体" panose="02010609060101010101" pitchFamily="49" charset="-122"/>
                <a:ea typeface="黑体" panose="02010609060101010101" pitchFamily="49" charset="-122"/>
              </a:rPr>
              <a:t>提示框</a:t>
            </a:r>
            <a:endParaRPr lang="en-US" altLang="zh-CN"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accent1">
                  <a:lumMod val="75000"/>
                </a:schemeClr>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对话框用于提示用户做一些决定，或者提供完成某个任务时需要的一些其他额外信息。</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对话框包含文本和</a:t>
            </a:r>
            <a:r>
              <a:rPr lang="en-US" altLang="zh-CN" dirty="0">
                <a:solidFill>
                  <a:schemeClr val="bg1"/>
                </a:solidFill>
                <a:latin typeface="黑体" panose="02010609060101010101" pitchFamily="49" charset="-122"/>
                <a:ea typeface="黑体" panose="02010609060101010101" pitchFamily="49" charset="-122"/>
              </a:rPr>
              <a:t> UI </a:t>
            </a:r>
            <a:r>
              <a:rPr lang="zh-CN" altLang="zh-CN" dirty="0">
                <a:solidFill>
                  <a:schemeClr val="bg1"/>
                </a:solidFill>
                <a:latin typeface="黑体" panose="02010609060101010101" pitchFamily="49" charset="-122"/>
                <a:ea typeface="黑体" panose="02010609060101010101" pitchFamily="49" charset="-122"/>
              </a:rPr>
              <a:t>控件。对话框始终保持聚焦状态，直到被关闭或触发了必要的操作。谨慎使用对话框，因为它们会分散用户的注意力。</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行为：对话框不能被其他元素或屏幕边缘遮挡。对话框始终保持聚焦状态，直到被关闭或触发了必要的操作。</a:t>
            </a:r>
            <a:endParaRPr lang="en-US" altLang="zh-CN" dirty="0">
              <a:solidFill>
                <a:schemeClr val="bg1"/>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7329EF8A-ACE0-4E16-9F79-8E259BF6306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3875" y="1606215"/>
            <a:ext cx="3380429" cy="3380429"/>
          </a:xfrm>
          <a:prstGeom prst="rect">
            <a:avLst/>
          </a:prstGeom>
          <a:noFill/>
          <a:ln>
            <a:noFill/>
          </a:ln>
        </p:spPr>
      </p:pic>
      <p:sp>
        <p:nvSpPr>
          <p:cNvPr id="2" name="文本框 1">
            <a:extLst>
              <a:ext uri="{FF2B5EF4-FFF2-40B4-BE49-F238E27FC236}">
                <a16:creationId xmlns:a16="http://schemas.microsoft.com/office/drawing/2014/main" id="{1E312E08-7129-4F4C-A0A3-7B9BE1924406}"/>
              </a:ext>
            </a:extLst>
          </p:cNvPr>
          <p:cNvSpPr txBox="1"/>
          <p:nvPr/>
        </p:nvSpPr>
        <p:spPr>
          <a:xfrm>
            <a:off x="1553324" y="1824129"/>
            <a:ext cx="5839086" cy="2585323"/>
          </a:xfrm>
          <a:prstGeom prst="rect">
            <a:avLst/>
          </a:prstGeom>
          <a:noFill/>
        </p:spPr>
        <p:txBody>
          <a:bodyPr wrap="square" rtlCol="0">
            <a:spAutoFit/>
          </a:bodyPr>
          <a:lstStyle/>
          <a:p>
            <a:r>
              <a:rPr lang="zh-CN" altLang="zh-CN" dirty="0">
                <a:solidFill>
                  <a:schemeClr val="accent1">
                    <a:lumMod val="75000"/>
                  </a:schemeClr>
                </a:solidFill>
                <a:latin typeface="黑体" panose="02010609060101010101" pitchFamily="49" charset="-122"/>
                <a:ea typeface="黑体" panose="02010609060101010101" pitchFamily="49" charset="-122"/>
              </a:rPr>
              <a:t>警告框</a:t>
            </a:r>
            <a:r>
              <a:rPr lang="zh-CN" altLang="zh-CN" b="1" dirty="0">
                <a:solidFill>
                  <a:schemeClr val="accent1">
                    <a:lumMod val="75000"/>
                  </a:schemeClr>
                </a:solidFill>
                <a:latin typeface="黑体" panose="02010609060101010101" pitchFamily="49" charset="-122"/>
                <a:ea typeface="黑体" panose="02010609060101010101" pitchFamily="49" charset="-122"/>
              </a:rPr>
              <a:t> </a:t>
            </a:r>
            <a:endParaRPr lang="en-US" altLang="zh-CN" b="1" dirty="0">
              <a:solidFill>
                <a:schemeClr val="accent1">
                  <a:lumMod val="75000"/>
                </a:schemeClr>
              </a:solidFill>
              <a:latin typeface="黑体" panose="02010609060101010101" pitchFamily="49" charset="-122"/>
              <a:ea typeface="黑体" panose="02010609060101010101" pitchFamily="49" charset="-122"/>
            </a:endParaRPr>
          </a:p>
          <a:p>
            <a:endParaRPr lang="zh-CN" altLang="zh-CN" b="1"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警告框会紧急打断用户正在进行的操作，用于需要提示用户有关信息，并需要确认的情况。</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和</a:t>
            </a:r>
            <a:r>
              <a:rPr lang="en-US" altLang="zh-CN" dirty="0">
                <a:solidFill>
                  <a:schemeClr val="bg1"/>
                </a:solidFill>
                <a:latin typeface="黑体" panose="02010609060101010101" pitchFamily="49" charset="-122"/>
                <a:ea typeface="黑体" panose="02010609060101010101" pitchFamily="49" charset="-122"/>
              </a:rPr>
              <a:t> </a:t>
            </a:r>
            <a:r>
              <a:rPr lang="en-US" altLang="zh-CN" dirty="0" err="1">
                <a:solidFill>
                  <a:schemeClr val="bg1"/>
                </a:solidFill>
                <a:latin typeface="黑体" panose="02010609060101010101" pitchFamily="49" charset="-122"/>
                <a:ea typeface="黑体" panose="02010609060101010101" pitchFamily="49" charset="-122"/>
              </a:rPr>
              <a:t>Snackbars</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的区别：</a:t>
            </a:r>
            <a:r>
              <a:rPr lang="en-US" altLang="zh-CN" dirty="0" err="1">
                <a:solidFill>
                  <a:schemeClr val="bg1"/>
                </a:solidFill>
                <a:latin typeface="黑体" panose="02010609060101010101" pitchFamily="49" charset="-122"/>
                <a:ea typeface="黑体" panose="02010609060101010101" pitchFamily="49" charset="-122"/>
              </a:rPr>
              <a:t>Snackbars</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在操作之后提供可选信息，例如用于确认草稿的丢弃状态。它们通常允许用户撤销刚刚采取的操作。</a:t>
            </a:r>
          </a:p>
          <a:p>
            <a:endParaRPr lang="zh-CN" altLang="en-US" dirty="0"/>
          </a:p>
        </p:txBody>
      </p:sp>
    </p:spTree>
    <p:extLst>
      <p:ext uri="{BB962C8B-B14F-4D97-AF65-F5344CB8AC3E}">
        <p14:creationId xmlns:p14="http://schemas.microsoft.com/office/powerpoint/2010/main" val="296101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等腰三角形 8">
            <a:extLst>
              <a:ext uri="{FF2B5EF4-FFF2-40B4-BE49-F238E27FC236}">
                <a16:creationId xmlns:a16="http://schemas.microsoft.com/office/drawing/2014/main" id="{2511CA11-48AD-4CF2-9B0D-50818450E0AB}"/>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22CCC2FA-0FD2-44BE-BA64-8964729641A6}"/>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426713" y="1056569"/>
            <a:ext cx="6051908" cy="2062103"/>
          </a:xfrm>
          <a:prstGeom prst="rect">
            <a:avLst/>
          </a:prstGeom>
          <a:noFill/>
        </p:spPr>
        <p:txBody>
          <a:bodyPr wrap="square" rtlCol="0">
            <a:spAutoFit/>
          </a:bodyPr>
          <a:lstStyle/>
          <a:p>
            <a:r>
              <a:rPr lang="en-US" altLang="zh-CN" sz="2000" dirty="0" err="1">
                <a:solidFill>
                  <a:schemeClr val="accent1">
                    <a:lumMod val="75000"/>
                  </a:schemeClr>
                </a:solidFill>
                <a:latin typeface="Arial" panose="020B0604020202020204" pitchFamily="34" charset="0"/>
                <a:ea typeface="黑体" panose="02010609060101010101" pitchFamily="49" charset="-122"/>
                <a:cs typeface="Arial" panose="020B0604020202020204" pitchFamily="34" charset="0"/>
              </a:rPr>
              <a:t>Snackbars</a:t>
            </a:r>
            <a:r>
              <a:rPr lang="en-US" altLang="zh-CN" sz="2000" dirty="0">
                <a:solidFill>
                  <a:schemeClr val="accent1">
                    <a:lumMod val="75000"/>
                  </a:schemeClr>
                </a:solidFill>
                <a:latin typeface="Arial" panose="020B0604020202020204" pitchFamily="34" charset="0"/>
                <a:ea typeface="黑体" panose="02010609060101010101" pitchFamily="49" charset="-122"/>
                <a:cs typeface="Arial" panose="020B0604020202020204" pitchFamily="34" charset="0"/>
              </a:rPr>
              <a:t> &amp; toasts</a:t>
            </a:r>
          </a:p>
          <a:p>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①可以出现</a:t>
            </a:r>
            <a:r>
              <a:rPr lang="en-US" altLang="zh-CN" dirty="0">
                <a:solidFill>
                  <a:schemeClr val="bg1"/>
                </a:solidFill>
                <a:latin typeface="黑体" panose="02010609060101010101" pitchFamily="49" charset="-122"/>
                <a:ea typeface="黑体" panose="02010609060101010101" pitchFamily="49" charset="-122"/>
              </a:rPr>
              <a:t>0</a:t>
            </a:r>
            <a:r>
              <a:rPr lang="zh-CN" altLang="zh-CN" dirty="0">
                <a:solidFill>
                  <a:schemeClr val="bg1"/>
                </a:solidFill>
                <a:latin typeface="黑体" panose="02010609060101010101" pitchFamily="49" charset="-122"/>
                <a:ea typeface="黑体" panose="02010609060101010101" pitchFamily="49" charset="-122"/>
              </a:rPr>
              <a:t>到</a:t>
            </a:r>
            <a:r>
              <a:rPr lang="en-US" altLang="zh-CN" dirty="0">
                <a:solidFill>
                  <a:schemeClr val="bg1"/>
                </a:solidFill>
                <a:latin typeface="黑体" panose="02010609060101010101" pitchFamily="49" charset="-122"/>
                <a:ea typeface="黑体" panose="02010609060101010101" pitchFamily="49" charset="-122"/>
              </a:rPr>
              <a:t>1</a:t>
            </a:r>
            <a:r>
              <a:rPr lang="zh-CN" altLang="zh-CN" dirty="0">
                <a:solidFill>
                  <a:schemeClr val="bg1"/>
                </a:solidFill>
                <a:latin typeface="黑体" panose="02010609060101010101" pitchFamily="49" charset="-122"/>
                <a:ea typeface="黑体" panose="02010609060101010101" pitchFamily="49" charset="-122"/>
              </a:rPr>
              <a:t>个操作，不包含取消按钮；</a:t>
            </a:r>
            <a:endParaRPr lang="en-US"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②</a:t>
            </a:r>
            <a:r>
              <a:rPr lang="zh-CN" altLang="zh-CN" dirty="0">
                <a:solidFill>
                  <a:schemeClr val="bg1"/>
                </a:solidFill>
                <a:latin typeface="黑体" panose="02010609060101010101" pitchFamily="49" charset="-122"/>
                <a:ea typeface="黑体" panose="02010609060101010101" pitchFamily="49" charset="-122"/>
              </a:rPr>
              <a:t>点击</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a:t>
            </a:r>
            <a:r>
              <a:rPr lang="zh-CN" altLang="zh-CN" dirty="0">
                <a:solidFill>
                  <a:schemeClr val="bg1"/>
                </a:solidFill>
                <a:latin typeface="黑体" panose="02010609060101010101" pitchFamily="49" charset="-122"/>
                <a:ea typeface="黑体" panose="02010609060101010101" pitchFamily="49" charset="-122"/>
              </a:rPr>
              <a:t>以外的区域，</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a:t>
            </a:r>
            <a:r>
              <a:rPr lang="zh-CN" altLang="zh-CN" dirty="0">
                <a:solidFill>
                  <a:schemeClr val="bg1"/>
                </a:solidFill>
                <a:latin typeface="黑体" panose="02010609060101010101" pitchFamily="49" charset="-122"/>
                <a:ea typeface="黑体" panose="02010609060101010101" pitchFamily="49" charset="-122"/>
              </a:rPr>
              <a:t>会消失；</a:t>
            </a:r>
            <a:endParaRPr lang="en-US"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③</a:t>
            </a:r>
            <a:r>
              <a:rPr lang="zh-CN" altLang="zh-CN" dirty="0">
                <a:solidFill>
                  <a:schemeClr val="bg1"/>
                </a:solidFill>
                <a:latin typeface="黑体" panose="02010609060101010101" pitchFamily="49" charset="-122"/>
                <a:ea typeface="黑体" panose="02010609060101010101" pitchFamily="49" charset="-122"/>
              </a:rPr>
              <a:t>一般只出现在屏幕底部。</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Toasts</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（仅支持 </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Android</a:t>
            </a:r>
            <a:r>
              <a:rPr lang="zh-CN" altLang="zh-CN" dirty="0">
                <a:solidFill>
                  <a:schemeClr val="bg1"/>
                </a:solidFill>
                <a:latin typeface="黑体" panose="02010609060101010101" pitchFamily="49" charset="-122"/>
                <a:ea typeface="黑体" panose="02010609060101010101" pitchFamily="49" charset="-122"/>
              </a:rPr>
              <a:t>）主要用于系统消息。它们也显示在屏幕底部，但不能通过滑动关闭。</a:t>
            </a:r>
            <a:endParaRPr lang="en-US" altLang="zh-CN"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A65F2409-48AC-4A6E-876C-18C731C862CF}"/>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78621" y="1056569"/>
            <a:ext cx="2496079" cy="4437589"/>
          </a:xfrm>
          <a:prstGeom prst="rect">
            <a:avLst/>
          </a:prstGeom>
          <a:noFill/>
          <a:ln>
            <a:noFill/>
          </a:ln>
        </p:spPr>
      </p:pic>
      <p:pic>
        <p:nvPicPr>
          <p:cNvPr id="7" name="图片 6">
            <a:extLst>
              <a:ext uri="{FF2B5EF4-FFF2-40B4-BE49-F238E27FC236}">
                <a16:creationId xmlns:a16="http://schemas.microsoft.com/office/drawing/2014/main" id="{A8F7DC7F-008F-479F-8124-7F7377EB94FC}"/>
              </a:ext>
            </a:extLst>
          </p:cNvPr>
          <p:cNvPicPr>
            <a:picLocks noChangeAspect="1"/>
          </p:cNvPicPr>
          <p:nvPr/>
        </p:nvPicPr>
        <p:blipFill rotWithShape="1">
          <a:blip r:embed="rId3">
            <a:extLst>
              <a:ext uri="{28A0092B-C50C-407E-A947-70E740481C1C}">
                <a14:useLocalDpi xmlns:a14="http://schemas.microsoft.com/office/drawing/2010/main" val="0"/>
              </a:ext>
            </a:extLst>
          </a:blip>
          <a:srcRect l="8114" r="47774"/>
          <a:stretch/>
        </p:blipFill>
        <p:spPr>
          <a:xfrm>
            <a:off x="9192637" y="1056569"/>
            <a:ext cx="2735667" cy="4437590"/>
          </a:xfrm>
          <a:prstGeom prst="rect">
            <a:avLst/>
          </a:prstGeom>
        </p:spPr>
      </p:pic>
      <p:sp>
        <p:nvSpPr>
          <p:cNvPr id="8" name="文本框 7">
            <a:extLst>
              <a:ext uri="{FF2B5EF4-FFF2-40B4-BE49-F238E27FC236}">
                <a16:creationId xmlns:a16="http://schemas.microsoft.com/office/drawing/2014/main" id="{F5CBE1AF-CC59-481F-9113-6834B04C3348}"/>
              </a:ext>
            </a:extLst>
          </p:cNvPr>
          <p:cNvSpPr txBox="1"/>
          <p:nvPr/>
        </p:nvSpPr>
        <p:spPr>
          <a:xfrm>
            <a:off x="426713" y="5155100"/>
            <a:ext cx="5040232" cy="646331"/>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对用户的干扰程度：</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dialoog</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&gt;</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snackbars</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&gt;toasts</a:t>
            </a:r>
            <a:endParaRPr lang="zh-CN" altLang="zh-CN" dirty="0">
              <a:solidFill>
                <a:schemeClr val="bg1"/>
              </a:solidFill>
              <a:latin typeface="Arial" panose="020B0604020202020204" pitchFamily="34" charset="0"/>
              <a:ea typeface="黑体" panose="02010609060101010101" pitchFamily="49" charset="-122"/>
              <a:cs typeface="Arial" panose="020B0604020202020204" pitchFamily="34" charset="0"/>
            </a:endParaRPr>
          </a:p>
          <a:p>
            <a:endParaRPr lang="zh-CN" altLang="en-US" dirty="0">
              <a:solidFill>
                <a:schemeClr val="bg1"/>
              </a:solidFill>
              <a:latin typeface="黑体" panose="02010609060101010101" pitchFamily="49" charset="-122"/>
              <a:ea typeface="黑体" panose="02010609060101010101" pitchFamily="49" charset="-122"/>
            </a:endParaRPr>
          </a:p>
        </p:txBody>
      </p:sp>
      <p:sp>
        <p:nvSpPr>
          <p:cNvPr id="2" name="文本框 1">
            <a:extLst>
              <a:ext uri="{FF2B5EF4-FFF2-40B4-BE49-F238E27FC236}">
                <a16:creationId xmlns:a16="http://schemas.microsoft.com/office/drawing/2014/main" id="{C1BE803C-A975-4CCE-A11F-6A111DF0FF7E}"/>
              </a:ext>
            </a:extLst>
          </p:cNvPr>
          <p:cNvSpPr txBox="1"/>
          <p:nvPr/>
        </p:nvSpPr>
        <p:spPr>
          <a:xfrm>
            <a:off x="426713" y="3275363"/>
            <a:ext cx="6051908" cy="1774596"/>
          </a:xfrm>
          <a:prstGeom prst="rect">
            <a:avLst/>
          </a:prstGeom>
          <a:noFill/>
        </p:spPr>
        <p:txBody>
          <a:bodyPr wrap="square" rtlCol="0">
            <a:spAutoFit/>
          </a:bodyPr>
          <a:lstStyle/>
          <a:p>
            <a:pPr lvl="0"/>
            <a:r>
              <a:rPr lang="zh-CN" altLang="zh-CN" dirty="0">
                <a:solidFill>
                  <a:schemeClr val="bg1"/>
                </a:solidFill>
                <a:latin typeface="黑体" panose="02010609060101010101" pitchFamily="49" charset="-122"/>
                <a:ea typeface="黑体" panose="02010609060101010101" pitchFamily="49" charset="-122"/>
              </a:rPr>
              <a:t>用法：同一时间只能有一个</a:t>
            </a:r>
            <a:r>
              <a:rPr lang="en-US" altLang="zh-CN" dirty="0">
                <a:solidFill>
                  <a:schemeClr val="bg1"/>
                </a:solidFill>
                <a:latin typeface="黑体" panose="02010609060101010101" pitchFamily="49" charset="-122"/>
                <a:ea typeface="黑体" panose="02010609060101010101" pitchFamily="49" charset="-122"/>
              </a:rPr>
              <a:t> </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处于显示状态。每一个</a:t>
            </a:r>
            <a:r>
              <a:rPr lang="en-US" altLang="zh-CN" dirty="0">
                <a:solidFill>
                  <a:schemeClr val="bg1"/>
                </a:solidFill>
                <a:latin typeface="黑体" panose="02010609060101010101" pitchFamily="49" charset="-122"/>
                <a:ea typeface="黑体" panose="02010609060101010101" pitchFamily="49" charset="-122"/>
              </a:rPr>
              <a:t> </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都可能包含单个操作，但不会是</a:t>
            </a:r>
            <a:r>
              <a:rPr lang="en-US" altLang="zh-CN" dirty="0">
                <a:solidFill>
                  <a:schemeClr val="bg1"/>
                </a:solidFill>
                <a:latin typeface="黑体" panose="02010609060101010101" pitchFamily="49" charset="-122"/>
                <a:ea typeface="黑体" panose="02010609060101010101" pitchFamily="49" charset="-122"/>
              </a:rPr>
              <a:t> “</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Dismiss</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或</a:t>
            </a:r>
            <a:r>
              <a:rPr lang="en-US" altLang="zh-CN" dirty="0">
                <a:solidFill>
                  <a:schemeClr val="bg1"/>
                </a:solidFill>
                <a:latin typeface="黑体" panose="02010609060101010101" pitchFamily="49" charset="-122"/>
                <a:ea typeface="黑体" panose="02010609060101010101" pitchFamily="49" charset="-122"/>
              </a:rPr>
              <a:t> “</a:t>
            </a:r>
            <a:r>
              <a:rPr lang="en-US" altLang="zh-CN" dirty="0">
                <a:solidFill>
                  <a:schemeClr val="bg1"/>
                </a:solidFill>
                <a:latin typeface="Arial" panose="020B0604020202020204" pitchFamily="34" charset="0"/>
                <a:ea typeface="黑体" panose="02010609060101010101" pitchFamily="49" charset="-122"/>
                <a:cs typeface="Arial" panose="020B0604020202020204" pitchFamily="34" charset="0"/>
              </a:rPr>
              <a:t>Cancel</a:t>
            </a:r>
            <a:r>
              <a:rPr lang="zh-CN" altLang="en-US"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行为：</a:t>
            </a:r>
            <a:r>
              <a:rPr lang="en-US" altLang="zh-CN" dirty="0" err="1">
                <a:solidFill>
                  <a:schemeClr val="bg1"/>
                </a:solidFill>
                <a:latin typeface="Arial" panose="020B0604020202020204" pitchFamily="34" charset="0"/>
                <a:ea typeface="黑体" panose="02010609060101010101" pitchFamily="49" charset="-122"/>
                <a:cs typeface="Arial" panose="020B0604020202020204" pitchFamily="34" charset="0"/>
              </a:rPr>
              <a:t>Snackbars</a:t>
            </a:r>
            <a:r>
              <a:rPr lang="en-US" altLang="zh-CN" dirty="0">
                <a:solidFill>
                  <a:schemeClr val="bg1"/>
                </a:solidFill>
                <a:latin typeface="黑体" panose="02010609060101010101" pitchFamily="49" charset="-122"/>
                <a:ea typeface="黑体" panose="02010609060101010101" pitchFamily="49" charset="-122"/>
              </a:rPr>
              <a:t> </a:t>
            </a:r>
            <a:r>
              <a:rPr lang="zh-CN" altLang="zh-CN" dirty="0">
                <a:solidFill>
                  <a:schemeClr val="bg1"/>
                </a:solidFill>
                <a:latin typeface="黑体" panose="02010609060101010101" pitchFamily="49" charset="-122"/>
                <a:ea typeface="黑体" panose="02010609060101010101" pitchFamily="49" charset="-122"/>
              </a:rPr>
              <a:t>从屏幕底部边缘以动画的形式出现。</a:t>
            </a:r>
          </a:p>
          <a:p>
            <a:endParaRPr lang="zh-CN" altLang="en-US" dirty="0"/>
          </a:p>
        </p:txBody>
      </p:sp>
    </p:spTree>
    <p:extLst>
      <p:ext uri="{BB962C8B-B14F-4D97-AF65-F5344CB8AC3E}">
        <p14:creationId xmlns:p14="http://schemas.microsoft.com/office/powerpoint/2010/main" val="70462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F36B0D77-129B-4E82-B6DA-9F6A5C1ECD28}"/>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713CEEF9-B45D-47DC-AD5B-2E41E1021554}"/>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1183264" y="1765729"/>
            <a:ext cx="3454623" cy="3754874"/>
          </a:xfrm>
          <a:prstGeom prst="rect">
            <a:avLst/>
          </a:prstGeom>
          <a:noFill/>
        </p:spPr>
        <p:txBody>
          <a:bodyPr wrap="square" rtlCol="0">
            <a:spAutoFit/>
          </a:bodyPr>
          <a:lstStyle>
            <a:defPPr>
              <a:defRPr lang="zh-CN"/>
            </a:defPPr>
            <a:lvl1pPr lvl="0"/>
          </a:lstStyle>
          <a:p>
            <a:r>
              <a:rPr lang="zh-CN" altLang="zh-CN" sz="2000" dirty="0">
                <a:solidFill>
                  <a:schemeClr val="accent1">
                    <a:lumMod val="75000"/>
                  </a:schemeClr>
                </a:solidFill>
                <a:latin typeface="黑体" panose="02010609060101010101" pitchFamily="49" charset="-122"/>
                <a:ea typeface="黑体" panose="02010609060101010101" pitchFamily="49" charset="-122"/>
              </a:rPr>
              <a:t>简单菜单 </a:t>
            </a:r>
            <a:endParaRPr lang="en-US" altLang="zh-CN" sz="2000" dirty="0">
              <a:solidFill>
                <a:schemeClr val="accent1">
                  <a:lumMod val="75000"/>
                </a:schemeClr>
              </a:solidFill>
              <a:latin typeface="黑体" panose="02010609060101010101" pitchFamily="49" charset="-122"/>
              <a:ea typeface="黑体" panose="02010609060101010101" pitchFamily="49" charset="-122"/>
            </a:endParaRPr>
          </a:p>
          <a:p>
            <a:endParaRPr lang="zh-CN" altLang="zh-CN" sz="2000"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简单菜单显示列表的选项，并且会在用户选择后立即提交选择。详见</a:t>
            </a:r>
            <a:r>
              <a:rPr lang="en-US" altLang="zh-CN" dirty="0" err="1">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简单菜单</a:t>
            </a:r>
            <a:r>
              <a:rPr lang="zh-CN" altLang="zh-CN" dirty="0">
                <a:solidFill>
                  <a:schemeClr val="bg1"/>
                </a:solidFill>
                <a:latin typeface="黑体" panose="02010609060101010101" pitchFamily="49" charset="-122"/>
                <a:ea typeface="黑体" panose="02010609060101010101" pitchFamily="49" charset="-122"/>
              </a:rPr>
              <a:t>。</a:t>
            </a:r>
            <a:endParaRPr lang="en-US" altLang="zh-CN" dirty="0">
              <a:solidFill>
                <a:schemeClr val="bg1"/>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消除歧义： </a:t>
            </a:r>
            <a:r>
              <a:rPr lang="zh-CN" altLang="en-US" dirty="0">
                <a:solidFill>
                  <a:schemeClr val="bg1"/>
                </a:solidFill>
                <a:latin typeface="黑体" panose="02010609060101010101" pitchFamily="49" charset="-122"/>
                <a:ea typeface="黑体" panose="02010609060101010101" pitchFamily="49" charset="-122"/>
              </a:rPr>
              <a:t>简单对话框</a:t>
            </a:r>
            <a:r>
              <a:rPr lang="zh-CN" altLang="zh-CN" dirty="0">
                <a:solidFill>
                  <a:schemeClr val="bg1"/>
                </a:solidFill>
                <a:latin typeface="黑体" panose="02010609060101010101" pitchFamily="49" charset="-122"/>
                <a:ea typeface="黑体" panose="02010609060101010101" pitchFamily="49" charset="-122"/>
              </a:rPr>
              <a:t>显示列表的详细选项，并提供相关操作。</a:t>
            </a:r>
            <a:endParaRPr lang="en-US" altLang="zh-CN" dirty="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简单对话框可以显示和简单菜单相同的内容。但是，优先使用简单菜单，因为它们对用户当前上下文的破坏较小。</a:t>
            </a:r>
            <a:endParaRPr lang="en-US" altLang="zh-CN"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ED96A2EF-014A-40DE-BE23-3A6FDEE298E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7330" y="742615"/>
            <a:ext cx="3106759" cy="5524105"/>
          </a:xfrm>
          <a:prstGeom prst="rect">
            <a:avLst/>
          </a:prstGeom>
          <a:noFill/>
          <a:ln>
            <a:noFill/>
          </a:ln>
        </p:spPr>
      </p:pic>
      <p:pic>
        <p:nvPicPr>
          <p:cNvPr id="7" name="图片 6">
            <a:extLst>
              <a:ext uri="{FF2B5EF4-FFF2-40B4-BE49-F238E27FC236}">
                <a16:creationId xmlns:a16="http://schemas.microsoft.com/office/drawing/2014/main" id="{F15DB8B5-D041-4BA2-B687-3628E563FC52}"/>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464089" y="742616"/>
            <a:ext cx="3107378" cy="5524105"/>
          </a:xfrm>
          <a:prstGeom prst="rect">
            <a:avLst/>
          </a:prstGeom>
          <a:noFill/>
          <a:ln>
            <a:noFill/>
          </a:ln>
        </p:spPr>
      </p:pic>
    </p:spTree>
    <p:extLst>
      <p:ext uri="{BB962C8B-B14F-4D97-AF65-F5344CB8AC3E}">
        <p14:creationId xmlns:p14="http://schemas.microsoft.com/office/powerpoint/2010/main" val="257603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E53B383-9B88-406C-8CC8-848308D5D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270" y="0"/>
            <a:ext cx="14945675" cy="7079530"/>
          </a:xfrm>
          <a:prstGeom prst="rect">
            <a:avLst/>
          </a:prstGeom>
        </p:spPr>
      </p:pic>
      <p:sp>
        <p:nvSpPr>
          <p:cNvPr id="4" name="文本框 3">
            <a:extLst>
              <a:ext uri="{FF2B5EF4-FFF2-40B4-BE49-F238E27FC236}">
                <a16:creationId xmlns:a16="http://schemas.microsoft.com/office/drawing/2014/main" id="{C99EAFF4-6A70-46B6-9738-8D183628687B}"/>
              </a:ext>
            </a:extLst>
          </p:cNvPr>
          <p:cNvSpPr txBox="1"/>
          <p:nvPr/>
        </p:nvSpPr>
        <p:spPr>
          <a:xfrm>
            <a:off x="4894917" y="2551837"/>
            <a:ext cx="6661542" cy="1754326"/>
          </a:xfrm>
          <a:prstGeom prst="rect">
            <a:avLst/>
          </a:prstGeom>
          <a:noFill/>
        </p:spPr>
        <p:txBody>
          <a:bodyPr wrap="square" rtlCol="0">
            <a:spAutoFit/>
          </a:bodyPr>
          <a:lstStyle/>
          <a:p>
            <a:r>
              <a:rPr lang="en-US" altLang="zh-CN" b="1" dirty="0">
                <a:solidFill>
                  <a:schemeClr val="bg1"/>
                </a:solidFill>
                <a:latin typeface="Arial" panose="020B0604020202020204" pitchFamily="34" charset="0"/>
                <a:ea typeface="黑体" panose="02010609060101010101" pitchFamily="49" charset="-122"/>
                <a:cs typeface="Arial" panose="020B0604020202020204" pitchFamily="34" charset="0"/>
              </a:rPr>
              <a:t>Material</a:t>
            </a:r>
            <a:r>
              <a:rPr lang="en-US" altLang="zh-CN" b="1" dirty="0">
                <a:solidFill>
                  <a:schemeClr val="bg1"/>
                </a:solidFill>
                <a:latin typeface="黑体" panose="02010609060101010101" pitchFamily="49" charset="-122"/>
                <a:ea typeface="黑体" panose="02010609060101010101" pitchFamily="49" charset="-122"/>
              </a:rPr>
              <a:t> </a:t>
            </a:r>
            <a:r>
              <a:rPr lang="zh-CN" altLang="en-US" b="1" dirty="0">
                <a:solidFill>
                  <a:schemeClr val="bg1"/>
                </a:solidFill>
                <a:latin typeface="黑体" panose="02010609060101010101" pitchFamily="49" charset="-122"/>
                <a:ea typeface="黑体" panose="02010609060101010101" pitchFamily="49" charset="-122"/>
              </a:rPr>
              <a:t>是一种隐喻</a:t>
            </a:r>
            <a:endParaRPr lang="en-US" altLang="zh-CN" b="1" dirty="0">
              <a:solidFill>
                <a:schemeClr val="bg1"/>
              </a:solidFill>
              <a:latin typeface="黑体" panose="02010609060101010101" pitchFamily="49" charset="-122"/>
              <a:ea typeface="黑体" panose="02010609060101010101" pitchFamily="49" charset="-122"/>
            </a:endParaRPr>
          </a:p>
          <a:p>
            <a:endParaRPr lang="zh-CN" altLang="en-US" b="1"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通过构建系统化的动效和空间合理化利用，并将两个理念合二为一，构成了实体隐喻。与众不同的触感是实体的基础，这一灵感来自对纸墨的研究。</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3" name="图片 2">
            <a:extLst>
              <a:ext uri="{FF2B5EF4-FFF2-40B4-BE49-F238E27FC236}">
                <a16:creationId xmlns:a16="http://schemas.microsoft.com/office/drawing/2014/main" id="{D56A7124-1CB3-46DF-9196-0ACAA91D2D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017" y="1740958"/>
            <a:ext cx="3597613" cy="3597613"/>
          </a:xfrm>
          <a:prstGeom prst="rect">
            <a:avLst/>
          </a:prstGeom>
        </p:spPr>
      </p:pic>
    </p:spTree>
    <p:extLst>
      <p:ext uri="{BB962C8B-B14F-4D97-AF65-F5344CB8AC3E}">
        <p14:creationId xmlns:p14="http://schemas.microsoft.com/office/powerpoint/2010/main" val="185188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a:extLst>
              <a:ext uri="{FF2B5EF4-FFF2-40B4-BE49-F238E27FC236}">
                <a16:creationId xmlns:a16="http://schemas.microsoft.com/office/drawing/2014/main" id="{7A2B4004-9243-4869-8A51-F6CDEFF9449A}"/>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8F648839-020C-4E1D-8B88-D07C4ABD04E1}"/>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5383313" y="2674947"/>
            <a:ext cx="4797040" cy="1508105"/>
          </a:xfrm>
          <a:prstGeom prst="rect">
            <a:avLst/>
          </a:prstGeom>
          <a:noFill/>
        </p:spPr>
        <p:txBody>
          <a:bodyPr wrap="square" rtlCol="0">
            <a:spAutoFit/>
          </a:bodyPr>
          <a:lstStyle>
            <a:defPPr>
              <a:defRPr lang="zh-CN"/>
            </a:defPPr>
            <a:lvl1pPr lvl="0"/>
          </a:lstStyle>
          <a:p>
            <a:pPr lvl="0"/>
            <a:r>
              <a:rPr lang="zh-CN" altLang="zh-CN" dirty="0">
                <a:solidFill>
                  <a:schemeClr val="accent1">
                    <a:lumMod val="75000"/>
                  </a:schemeClr>
                </a:solidFill>
                <a:latin typeface="黑体" panose="02010609060101010101" pitchFamily="49" charset="-122"/>
                <a:ea typeface="黑体" panose="02010609060101010101" pitchFamily="49" charset="-122"/>
              </a:rPr>
              <a:t>简单对话框 </a:t>
            </a:r>
            <a:endParaRPr lang="en-US" altLang="zh-CN" dirty="0">
              <a:solidFill>
                <a:schemeClr val="accent1">
                  <a:lumMod val="75000"/>
                </a:schemeClr>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简单对话框可以提供有关列表项的详细信息或操作。例如，它们可以显示头像、图标、子文本或正交操作（例如添加账号）。</a:t>
            </a:r>
          </a:p>
        </p:txBody>
      </p:sp>
      <p:pic>
        <p:nvPicPr>
          <p:cNvPr id="6" name="图片 5">
            <a:extLst>
              <a:ext uri="{FF2B5EF4-FFF2-40B4-BE49-F238E27FC236}">
                <a16:creationId xmlns:a16="http://schemas.microsoft.com/office/drawing/2014/main" id="{79C791FA-BFE3-4A02-99A2-21618AE557B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07574" y="807798"/>
            <a:ext cx="3196780" cy="5683164"/>
          </a:xfrm>
          <a:prstGeom prst="rect">
            <a:avLst/>
          </a:prstGeom>
          <a:noFill/>
          <a:ln>
            <a:noFill/>
          </a:ln>
        </p:spPr>
      </p:pic>
      <p:sp>
        <p:nvSpPr>
          <p:cNvPr id="2" name="文本框 1">
            <a:extLst>
              <a:ext uri="{FF2B5EF4-FFF2-40B4-BE49-F238E27FC236}">
                <a16:creationId xmlns:a16="http://schemas.microsoft.com/office/drawing/2014/main" id="{EC4E41BB-CDB2-4AFF-BC8E-0FCDC5B5CAA0}"/>
              </a:ext>
            </a:extLst>
          </p:cNvPr>
          <p:cNvSpPr txBox="1"/>
          <p:nvPr/>
        </p:nvSpPr>
        <p:spPr>
          <a:xfrm>
            <a:off x="5383878" y="2663255"/>
            <a:ext cx="5207540" cy="1815882"/>
          </a:xfrm>
          <a:prstGeom prst="rect">
            <a:avLst/>
          </a:prstGeom>
          <a:noFill/>
        </p:spPr>
        <p:txBody>
          <a:bodyPr wrap="square" rtlCol="0">
            <a:spAutoFit/>
          </a:bodyPr>
          <a:lstStyle/>
          <a:p>
            <a:r>
              <a:rPr lang="zh-CN" altLang="zh-CN" dirty="0">
                <a:solidFill>
                  <a:schemeClr val="accent1">
                    <a:lumMod val="75000"/>
                  </a:schemeClr>
                </a:solidFill>
                <a:latin typeface="黑体" panose="02010609060101010101" pitchFamily="49" charset="-122"/>
                <a:ea typeface="黑体" panose="02010609060101010101" pitchFamily="49" charset="-122"/>
              </a:rPr>
              <a:t>确认对话框 </a:t>
            </a:r>
            <a:endParaRPr lang="en-US" altLang="zh-CN"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r>
              <a:rPr lang="zh-CN" altLang="zh-CN" dirty="0">
                <a:solidFill>
                  <a:schemeClr val="bg1"/>
                </a:solidFill>
                <a:latin typeface="黑体" panose="02010609060101010101" pitchFamily="49" charset="-122"/>
                <a:ea typeface="黑体" panose="02010609060101010101" pitchFamily="49" charset="-122"/>
              </a:rPr>
              <a:t>确认对话框要求用户在提交选项之前先确认它们的选择。例如，用户可以收听多个铃声，但只有在触摸</a:t>
            </a:r>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确认</a:t>
            </a:r>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按钮时才会提交最终的选择。</a:t>
            </a:r>
          </a:p>
          <a:p>
            <a:endParaRPr lang="zh-CN" altLang="en-US" dirty="0"/>
          </a:p>
        </p:txBody>
      </p:sp>
      <p:pic>
        <p:nvPicPr>
          <p:cNvPr id="8" name="图片 7">
            <a:extLst>
              <a:ext uri="{FF2B5EF4-FFF2-40B4-BE49-F238E27FC236}">
                <a16:creationId xmlns:a16="http://schemas.microsoft.com/office/drawing/2014/main" id="{F3D94DE1-755E-4009-AB0E-7897F2D8C4B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7574" y="807798"/>
            <a:ext cx="3196215" cy="5683164"/>
          </a:xfrm>
          <a:prstGeom prst="rect">
            <a:avLst/>
          </a:prstGeom>
          <a:noFill/>
          <a:ln>
            <a:noFill/>
          </a:ln>
        </p:spPr>
      </p:pic>
    </p:spTree>
    <p:extLst>
      <p:ext uri="{BB962C8B-B14F-4D97-AF65-F5344CB8AC3E}">
        <p14:creationId xmlns:p14="http://schemas.microsoft.com/office/powerpoint/2010/main" val="2834146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EBDFF829-F8D7-4CB8-AF93-EFB0DE0518D8}"/>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7CB59DB2-BACD-49FC-BA4B-7102F77C5F19}"/>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717574" y="1026195"/>
            <a:ext cx="4797040" cy="4278094"/>
          </a:xfrm>
          <a:prstGeom prst="rect">
            <a:avLst/>
          </a:prstGeom>
          <a:noFill/>
        </p:spPr>
        <p:txBody>
          <a:bodyPr wrap="square" rtlCol="0">
            <a:spAutoFit/>
          </a:bodyPr>
          <a:lstStyle>
            <a:defPPr>
              <a:defRPr lang="zh-CN"/>
            </a:defPPr>
            <a:lvl1pPr lvl="0"/>
          </a:lstStyle>
          <a:p>
            <a:r>
              <a:rPr lang="zh-CN" altLang="zh-CN" dirty="0">
                <a:solidFill>
                  <a:schemeClr val="accent1">
                    <a:lumMod val="75000"/>
                  </a:schemeClr>
                </a:solidFill>
                <a:latin typeface="黑体" panose="02010609060101010101" pitchFamily="49" charset="-122"/>
                <a:ea typeface="黑体" panose="02010609060101010101" pitchFamily="49" charset="-122"/>
              </a:rPr>
              <a:t>菜单</a:t>
            </a:r>
            <a:endParaRPr lang="en-US" altLang="zh-CN"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用户单击按钮、操作图标或其他控件可以打开菜单。菜单上显示一系列的选项，每行显示一个选项。</a:t>
            </a:r>
          </a:p>
          <a:p>
            <a:pPr lvl="0"/>
            <a:r>
              <a:rPr lang="zh-CN" altLang="zh-CN" dirty="0">
                <a:solidFill>
                  <a:schemeClr val="bg1"/>
                </a:solidFill>
                <a:latin typeface="黑体" panose="02010609060101010101" pitchFamily="49" charset="-122"/>
                <a:ea typeface="黑体" panose="02010609060101010101" pitchFamily="49" charset="-122"/>
              </a:rPr>
              <a:t>如果不适用于特定的页面内容，菜单项可能被禁用。与页面内容相关的菜单将根据当前应用状态动态改变可用的菜单项。</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类型：简单菜单（移动端和平板端）</a:t>
            </a:r>
            <a:br>
              <a:rPr lang="en-US" altLang="zh-CN" dirty="0">
                <a:solidFill>
                  <a:schemeClr val="bg1"/>
                </a:solidFill>
                <a:latin typeface="黑体" panose="02010609060101010101" pitchFamily="49" charset="-122"/>
                <a:ea typeface="黑体" panose="02010609060101010101" pitchFamily="49" charset="-122"/>
              </a:rPr>
            </a:br>
            <a:r>
              <a:rPr lang="zh-CN" altLang="zh-CN" dirty="0">
                <a:solidFill>
                  <a:schemeClr val="bg1"/>
                </a:solidFill>
                <a:latin typeface="黑体" panose="02010609060101010101" pitchFamily="49" charset="-122"/>
                <a:ea typeface="黑体" panose="02010609060101010101" pitchFamily="49" charset="-122"/>
              </a:rPr>
              <a:t>级联菜单（桌面端）</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海拔高度：菜单出现在其他应用内元素的上方。</a:t>
            </a:r>
          </a:p>
          <a:p>
            <a:pPr lvl="0"/>
            <a:r>
              <a:rPr lang="zh-CN" altLang="zh-CN" dirty="0">
                <a:solidFill>
                  <a:schemeClr val="bg1"/>
                </a:solidFill>
                <a:latin typeface="黑体" panose="02010609060101010101" pitchFamily="49" charset="-122"/>
                <a:ea typeface="黑体" panose="02010609060101010101" pitchFamily="49" charset="-122"/>
              </a:rPr>
              <a:t>行为：可滚动</a:t>
            </a:r>
          </a:p>
          <a:p>
            <a:pPr lvl="0"/>
            <a:r>
              <a:rPr lang="zh-CN" altLang="zh-CN" dirty="0">
                <a:solidFill>
                  <a:schemeClr val="bg1"/>
                </a:solidFill>
                <a:latin typeface="黑体" panose="02010609060101010101" pitchFamily="49" charset="-122"/>
                <a:ea typeface="黑体" panose="02010609060101010101" pitchFamily="49" charset="-122"/>
              </a:rPr>
              <a:t>替代方案：</a:t>
            </a:r>
            <a:r>
              <a:rPr lang="en-US" altLang="zh-CN" dirty="0" err="1">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简单对话框</a:t>
            </a:r>
            <a:endParaRPr lang="zh-CN" altLang="zh-CN" dirty="0">
              <a:solidFill>
                <a:schemeClr val="bg1"/>
              </a:solidFill>
              <a:latin typeface="黑体" panose="02010609060101010101" pitchFamily="49" charset="-122"/>
              <a:ea typeface="黑体" panose="02010609060101010101" pitchFamily="49" charset="-122"/>
            </a:endParaRPr>
          </a:p>
        </p:txBody>
      </p:sp>
      <p:pic>
        <p:nvPicPr>
          <p:cNvPr id="5" name="图片 4">
            <a:extLst>
              <a:ext uri="{FF2B5EF4-FFF2-40B4-BE49-F238E27FC236}">
                <a16:creationId xmlns:a16="http://schemas.microsoft.com/office/drawing/2014/main" id="{3AC641D8-85D1-43C9-BFFA-1AF1B3D0300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2426" y="369203"/>
            <a:ext cx="3333055" cy="5924836"/>
          </a:xfrm>
          <a:prstGeom prst="rect">
            <a:avLst/>
          </a:prstGeom>
          <a:noFill/>
          <a:ln>
            <a:noFill/>
          </a:ln>
        </p:spPr>
      </p:pic>
    </p:spTree>
    <p:extLst>
      <p:ext uri="{BB962C8B-B14F-4D97-AF65-F5344CB8AC3E}">
        <p14:creationId xmlns:p14="http://schemas.microsoft.com/office/powerpoint/2010/main" val="563580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26702760-F71F-4A37-97FF-DC2122C85E24}"/>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31CDAC57-4471-4068-B97A-3648EEB2CB09}"/>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717574" y="1026195"/>
            <a:ext cx="4797040" cy="4001095"/>
          </a:xfrm>
          <a:prstGeom prst="rect">
            <a:avLst/>
          </a:prstGeom>
          <a:noFill/>
        </p:spPr>
        <p:txBody>
          <a:bodyPr wrap="square" rtlCol="0">
            <a:spAutoFit/>
          </a:bodyPr>
          <a:lstStyle>
            <a:defPPr>
              <a:defRPr lang="zh-CN"/>
            </a:defPPr>
            <a:lvl1pPr lvl="0"/>
          </a:lstStyle>
          <a:p>
            <a:r>
              <a:rPr lang="zh-CN" altLang="zh-CN" dirty="0">
                <a:solidFill>
                  <a:schemeClr val="accent1">
                    <a:lumMod val="75000"/>
                  </a:schemeClr>
                </a:solidFill>
                <a:latin typeface="黑体" panose="02010609060101010101" pitchFamily="49" charset="-122"/>
                <a:ea typeface="黑体" panose="02010609060101010101" pitchFamily="49" charset="-122"/>
              </a:rPr>
              <a:t>选项卡</a:t>
            </a:r>
            <a:endParaRPr lang="en-US" altLang="zh-CN"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·Tab </a:t>
            </a:r>
            <a:r>
              <a:rPr lang="zh-CN" altLang="zh-CN" dirty="0">
                <a:solidFill>
                  <a:schemeClr val="bg1"/>
                </a:solidFill>
                <a:latin typeface="黑体" panose="02010609060101010101" pitchFamily="49" charset="-122"/>
                <a:ea typeface="黑体" panose="02010609060101010101" pitchFamily="49" charset="-122"/>
              </a:rPr>
              <a:t>选项卡可以方便地在不同视图间浏览和切换。</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选项卡可以在高级别组织内容，例如在视图、数据集或应用的功能方面切换。</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pPr lvl="0"/>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选项卡显示为其关联内容上方的单行元素。选项卡标签应简明扼要地描述其中的内容。</a:t>
            </a:r>
            <a:endParaRPr lang="en-US" altLang="zh-CN" dirty="0">
              <a:solidFill>
                <a:schemeClr val="bg1"/>
              </a:solidFill>
              <a:latin typeface="黑体" panose="02010609060101010101" pitchFamily="49" charset="-122"/>
              <a:ea typeface="黑体" panose="02010609060101010101" pitchFamily="49" charset="-122"/>
            </a:endParaRPr>
          </a:p>
          <a:p>
            <a:pPr lvl="0"/>
            <a:endParaRPr lang="zh-CN" altLang="zh-CN" dirty="0">
              <a:solidFill>
                <a:schemeClr val="bg1"/>
              </a:solidFill>
              <a:latin typeface="黑体" panose="02010609060101010101" pitchFamily="49" charset="-122"/>
              <a:ea typeface="黑体" panose="02010609060101010101" pitchFamily="49" charset="-122"/>
            </a:endParaRPr>
          </a:p>
          <a:p>
            <a:r>
              <a:rPr lang="en-US" altLang="zh-CN" dirty="0">
                <a:solidFill>
                  <a:schemeClr val="bg1"/>
                </a:solidFill>
                <a:latin typeface="黑体" panose="02010609060101010101" pitchFamily="49" charset="-122"/>
                <a:ea typeface="黑体" panose="02010609060101010101" pitchFamily="49" charset="-122"/>
              </a:rPr>
              <a:t>·</a:t>
            </a:r>
            <a:r>
              <a:rPr lang="zh-CN" altLang="zh-CN" dirty="0">
                <a:solidFill>
                  <a:schemeClr val="bg1"/>
                </a:solidFill>
                <a:latin typeface="黑体" panose="02010609060101010101" pitchFamily="49" charset="-122"/>
                <a:ea typeface="黑体" panose="02010609060101010101" pitchFamily="49" charset="-122"/>
              </a:rPr>
              <a:t>因为滑动手势被用于切换选项卡，所以不要在选项卡的内容中包含支持滑动手势的控件，以免手势产生冲突。</a:t>
            </a:r>
          </a:p>
        </p:txBody>
      </p:sp>
      <p:pic>
        <p:nvPicPr>
          <p:cNvPr id="6" name="图片 5">
            <a:extLst>
              <a:ext uri="{FF2B5EF4-FFF2-40B4-BE49-F238E27FC236}">
                <a16:creationId xmlns:a16="http://schemas.microsoft.com/office/drawing/2014/main" id="{684528AD-2F20-4C9A-9230-37F0007F0E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73447" y="1422614"/>
            <a:ext cx="4268612" cy="3604676"/>
          </a:xfrm>
          <a:prstGeom prst="rect">
            <a:avLst/>
          </a:prstGeom>
          <a:noFill/>
          <a:ln>
            <a:noFill/>
          </a:ln>
        </p:spPr>
      </p:pic>
    </p:spTree>
    <p:extLst>
      <p:ext uri="{BB962C8B-B14F-4D97-AF65-F5344CB8AC3E}">
        <p14:creationId xmlns:p14="http://schemas.microsoft.com/office/powerpoint/2010/main" val="66420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animEffect transition="in" filter="fade">
                                      <p:cBhvr>
                                        <p:cTn id="1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07644A0E-EE21-4A3A-A676-CC405CAD7ACF}"/>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D463BE4A-FCAD-4EFF-999C-6E8AE918102B}"/>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941310" y="2475617"/>
            <a:ext cx="4797040" cy="1785104"/>
          </a:xfrm>
          <a:prstGeom prst="rect">
            <a:avLst/>
          </a:prstGeom>
          <a:noFill/>
        </p:spPr>
        <p:txBody>
          <a:bodyPr wrap="square" rtlCol="0">
            <a:spAutoFit/>
          </a:bodyPr>
          <a:lstStyle>
            <a:defPPr>
              <a:defRPr lang="zh-CN"/>
            </a:defPPr>
            <a:lvl1pPr lvl="0"/>
          </a:lstStyle>
          <a:p>
            <a:r>
              <a:rPr lang="zh-CN" altLang="zh-CN" sz="2000" dirty="0">
                <a:solidFill>
                  <a:schemeClr val="accent1">
                    <a:lumMod val="75000"/>
                  </a:schemeClr>
                </a:solidFill>
                <a:latin typeface="黑体" panose="02010609060101010101" pitchFamily="49" charset="-122"/>
                <a:ea typeface="黑体" panose="02010609060101010101" pitchFamily="49" charset="-122"/>
              </a:rPr>
              <a:t>抽屉式导航栏</a:t>
            </a:r>
            <a:endParaRPr lang="en-US" altLang="zh-CN" sz="2000" dirty="0">
              <a:solidFill>
                <a:schemeClr val="accent1">
                  <a:lumMod val="75000"/>
                </a:schemeClr>
              </a:solidFill>
              <a:latin typeface="黑体" panose="02010609060101010101" pitchFamily="49" charset="-122"/>
              <a:ea typeface="黑体" panose="02010609060101010101" pitchFamily="49" charset="-122"/>
            </a:endParaRPr>
          </a:p>
          <a:p>
            <a:endParaRPr lang="zh-CN" altLang="zh-CN" dirty="0">
              <a:solidFill>
                <a:schemeClr val="bg1"/>
              </a:solidFill>
              <a:latin typeface="黑体" panose="02010609060101010101" pitchFamily="49" charset="-122"/>
              <a:ea typeface="黑体" panose="02010609060101010101" pitchFamily="49" charset="-122"/>
            </a:endParaRPr>
          </a:p>
          <a:p>
            <a:pPr lvl="0"/>
            <a:r>
              <a:rPr lang="zh-CN" altLang="zh-CN" dirty="0">
                <a:solidFill>
                  <a:schemeClr val="bg1"/>
                </a:solidFill>
                <a:latin typeface="黑体" panose="02010609060101010101" pitchFamily="49" charset="-122"/>
                <a:ea typeface="黑体" panose="02010609060101010101" pitchFamily="49" charset="-122"/>
              </a:rPr>
              <a:t>抽屉式导航从左侧滑入，包含了应用的导航目标。</a:t>
            </a:r>
          </a:p>
          <a:p>
            <a:pPr lvl="0"/>
            <a:r>
              <a:rPr lang="zh-CN" altLang="zh-CN" dirty="0">
                <a:solidFill>
                  <a:schemeClr val="bg1"/>
                </a:solidFill>
                <a:latin typeface="黑体" panose="02010609060101010101" pitchFamily="49" charset="-122"/>
                <a:ea typeface="黑体" panose="02010609060101010101" pitchFamily="49" charset="-122"/>
              </a:rPr>
              <a:t>抽屉式导航和屏幕等高，抽屉后面的内容依然可见，但是被蒙上了一层半透明黑色的遮罩。</a:t>
            </a:r>
          </a:p>
        </p:txBody>
      </p:sp>
      <p:pic>
        <p:nvPicPr>
          <p:cNvPr id="5" name="图片 4">
            <a:extLst>
              <a:ext uri="{FF2B5EF4-FFF2-40B4-BE49-F238E27FC236}">
                <a16:creationId xmlns:a16="http://schemas.microsoft.com/office/drawing/2014/main" id="{011C80AB-6D1E-4690-A129-8CBFE966ED1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77388" y="929939"/>
            <a:ext cx="4084098" cy="4901866"/>
          </a:xfrm>
          <a:prstGeom prst="rect">
            <a:avLst/>
          </a:prstGeom>
          <a:noFill/>
          <a:ln>
            <a:noFill/>
          </a:ln>
        </p:spPr>
      </p:pic>
    </p:spTree>
    <p:extLst>
      <p:ext uri="{BB962C8B-B14F-4D97-AF65-F5344CB8AC3E}">
        <p14:creationId xmlns:p14="http://schemas.microsoft.com/office/powerpoint/2010/main" val="2390791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a:extLst>
              <a:ext uri="{FF2B5EF4-FFF2-40B4-BE49-F238E27FC236}">
                <a16:creationId xmlns:a16="http://schemas.microsoft.com/office/drawing/2014/main" id="{873BF292-657E-4761-BA1D-B6A9E63781FF}"/>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a:extLst>
              <a:ext uri="{FF2B5EF4-FFF2-40B4-BE49-F238E27FC236}">
                <a16:creationId xmlns:a16="http://schemas.microsoft.com/office/drawing/2014/main" id="{D2268790-3795-4825-813E-8ACA46BED7BE}"/>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860452" y="553911"/>
            <a:ext cx="4797040" cy="523220"/>
          </a:xfrm>
          <a:prstGeom prst="rect">
            <a:avLst/>
          </a:prstGeom>
          <a:noFill/>
        </p:spPr>
        <p:txBody>
          <a:bodyPr wrap="square" rtlCol="0">
            <a:spAutoFit/>
          </a:bodyPr>
          <a:lstStyle>
            <a:defPPr>
              <a:defRPr lang="zh-CN"/>
            </a:defPPr>
            <a:lvl1pPr lvl="0"/>
          </a:lstStyle>
          <a:p>
            <a:r>
              <a:rPr lang="zh-CN" altLang="en-US" sz="2800" dirty="0">
                <a:solidFill>
                  <a:schemeClr val="bg1"/>
                </a:solidFill>
                <a:latin typeface="黑体" panose="02010609060101010101" pitchFamily="49" charset="-122"/>
                <a:ea typeface="黑体" panose="02010609060101010101" pitchFamily="49" charset="-122"/>
              </a:rPr>
              <a:t>反馈</a:t>
            </a:r>
            <a:r>
              <a:rPr lang="en-US" altLang="zh-CN" sz="2800" dirty="0">
                <a:solidFill>
                  <a:schemeClr val="bg1"/>
                </a:solidFill>
                <a:latin typeface="黑体" panose="02010609060101010101" pitchFamily="49" charset="-122"/>
                <a:ea typeface="黑体" panose="02010609060101010101" pitchFamily="49" charset="-122"/>
              </a:rPr>
              <a:t>&amp;</a:t>
            </a:r>
            <a:r>
              <a:rPr lang="zh-CN" altLang="en-US" sz="2800" dirty="0">
                <a:solidFill>
                  <a:schemeClr val="bg1"/>
                </a:solidFill>
                <a:latin typeface="黑体" panose="02010609060101010101" pitchFamily="49" charset="-122"/>
                <a:ea typeface="黑体" panose="02010609060101010101" pitchFamily="49" charset="-122"/>
              </a:rPr>
              <a:t>帮助放在哪？</a:t>
            </a:r>
            <a:endParaRPr lang="zh-CN" altLang="zh-CN" sz="2800" dirty="0">
              <a:solidFill>
                <a:schemeClr val="bg1"/>
              </a:solidFill>
              <a:latin typeface="黑体" panose="02010609060101010101" pitchFamily="49" charset="-122"/>
              <a:ea typeface="黑体" panose="02010609060101010101" pitchFamily="49" charset="-122"/>
            </a:endParaRPr>
          </a:p>
        </p:txBody>
      </p:sp>
      <p:pic>
        <p:nvPicPr>
          <p:cNvPr id="6" name="图片 5">
            <a:extLst>
              <a:ext uri="{FF2B5EF4-FFF2-40B4-BE49-F238E27FC236}">
                <a16:creationId xmlns:a16="http://schemas.microsoft.com/office/drawing/2014/main" id="{9CFF42FC-943C-42C5-A99B-D8B47F7ABE8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5812" y="1221156"/>
            <a:ext cx="6685983" cy="5367272"/>
          </a:xfrm>
          <a:prstGeom prst="rect">
            <a:avLst/>
          </a:prstGeom>
          <a:noFill/>
          <a:ln>
            <a:noFill/>
          </a:ln>
        </p:spPr>
      </p:pic>
      <p:sp>
        <p:nvSpPr>
          <p:cNvPr id="5" name="矩形 4">
            <a:extLst>
              <a:ext uri="{FF2B5EF4-FFF2-40B4-BE49-F238E27FC236}">
                <a16:creationId xmlns:a16="http://schemas.microsoft.com/office/drawing/2014/main" id="{5CDAF0C6-26A7-48BA-AD06-2E94E87B7B90}"/>
              </a:ext>
            </a:extLst>
          </p:cNvPr>
          <p:cNvSpPr/>
          <p:nvPr/>
        </p:nvSpPr>
        <p:spPr>
          <a:xfrm>
            <a:off x="376287" y="363316"/>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717238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等腰三角形 4">
            <a:extLst>
              <a:ext uri="{FF2B5EF4-FFF2-40B4-BE49-F238E27FC236}">
                <a16:creationId xmlns:a16="http://schemas.microsoft.com/office/drawing/2014/main" id="{2E0B1183-DFC3-4AD0-9303-F64A6948E643}"/>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a:extLst>
              <a:ext uri="{FF2B5EF4-FFF2-40B4-BE49-F238E27FC236}">
                <a16:creationId xmlns:a16="http://schemas.microsoft.com/office/drawing/2014/main" id="{ABFA7B0E-FD46-4833-A201-C8696A316223}"/>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572621E4-DF08-4144-B3EC-9E2ADE77C613}"/>
              </a:ext>
            </a:extLst>
          </p:cNvPr>
          <p:cNvSpPr txBox="1"/>
          <p:nvPr/>
        </p:nvSpPr>
        <p:spPr>
          <a:xfrm>
            <a:off x="3501957" y="3167390"/>
            <a:ext cx="5463541" cy="523220"/>
          </a:xfrm>
          <a:prstGeom prst="rect">
            <a:avLst/>
          </a:prstGeom>
          <a:noFill/>
        </p:spPr>
        <p:txBody>
          <a:bodyPr wrap="square" rtlCol="0">
            <a:spAutoFit/>
          </a:bodyPr>
          <a:lstStyle>
            <a:defPPr>
              <a:defRPr lang="zh-CN"/>
            </a:defPPr>
            <a:lvl1pPr lvl="0"/>
          </a:lstStyle>
          <a:p>
            <a:r>
              <a:rPr lang="en-US" altLang="zh-CN" sz="2800" dirty="0">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APP</a:t>
            </a:r>
            <a:r>
              <a:rPr lang="zh-CN" altLang="en-US" sz="2800" dirty="0">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开发在安卓和</a:t>
            </a:r>
            <a:r>
              <a:rPr lang="en-US" altLang="zh-CN" sz="2800" dirty="0">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iOS</a:t>
            </a:r>
            <a:r>
              <a:rPr lang="zh-CN" altLang="en-US" sz="2800" dirty="0">
                <a:solidFill>
                  <a:schemeClr val="bg1"/>
                </a:solidFill>
                <a:latin typeface="黑体" panose="02010609060101010101" pitchFamily="49" charset="-122"/>
                <a:ea typeface="黑体" panose="02010609060101010101" pitchFamily="49" charset="-122"/>
                <a:hlinkClick r:id="rId2">
                  <a:extLst>
                    <a:ext uri="{A12FA001-AC4F-418D-AE19-62706E023703}">
                      <ahyp:hlinkClr xmlns:ahyp="http://schemas.microsoft.com/office/drawing/2018/hyperlinkcolor" val="tx"/>
                    </a:ext>
                  </a:extLst>
                </a:hlinkClick>
              </a:rPr>
              <a:t>上的差异</a:t>
            </a:r>
            <a:endParaRPr lang="zh-CN" altLang="zh-CN" sz="2800" dirty="0">
              <a:solidFill>
                <a:schemeClr val="bg1"/>
              </a:solidFill>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B7B9FB89-86C9-453C-8ADF-EEE09AFBB9DE}"/>
              </a:ext>
            </a:extLst>
          </p:cNvPr>
          <p:cNvSpPr/>
          <p:nvPr/>
        </p:nvSpPr>
        <p:spPr>
          <a:xfrm>
            <a:off x="2930951" y="2915239"/>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226145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001B7054-0EDB-421B-862C-4535805BB721}"/>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a:extLst>
              <a:ext uri="{FF2B5EF4-FFF2-40B4-BE49-F238E27FC236}">
                <a16:creationId xmlns:a16="http://schemas.microsoft.com/office/drawing/2014/main" id="{09427D9D-FD7B-4CFE-9BAC-C6417E62A0B8}"/>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F4305E0D-1E2F-4974-8A1A-C7E48190FD8C}"/>
              </a:ext>
            </a:extLst>
          </p:cNvPr>
          <p:cNvSpPr txBox="1"/>
          <p:nvPr/>
        </p:nvSpPr>
        <p:spPr>
          <a:xfrm>
            <a:off x="3206973" y="3075057"/>
            <a:ext cx="5847856" cy="707886"/>
          </a:xfrm>
          <a:prstGeom prst="rect">
            <a:avLst/>
          </a:prstGeom>
          <a:noFill/>
        </p:spPr>
        <p:txBody>
          <a:bodyPr wrap="square" rtlCol="0">
            <a:spAutoFit/>
          </a:bodyPr>
          <a:lstStyle/>
          <a:p>
            <a:r>
              <a:rPr lang="en-US" altLang="zh-CN" sz="4000" dirty="0">
                <a:solidFill>
                  <a:schemeClr val="bg1"/>
                </a:solidFill>
              </a:rPr>
              <a:t>Thank you for listening !</a:t>
            </a:r>
            <a:endParaRPr lang="zh-CN" altLang="en-US" sz="4000" dirty="0">
              <a:solidFill>
                <a:schemeClr val="bg1"/>
              </a:solidFill>
            </a:endParaRPr>
          </a:p>
        </p:txBody>
      </p:sp>
    </p:spTree>
    <p:extLst>
      <p:ext uri="{BB962C8B-B14F-4D97-AF65-F5344CB8AC3E}">
        <p14:creationId xmlns:p14="http://schemas.microsoft.com/office/powerpoint/2010/main" val="633936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E53B383-9B88-406C-8CC8-848308D5D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270" y="0"/>
            <a:ext cx="14945675" cy="7079530"/>
          </a:xfrm>
          <a:prstGeom prst="rect">
            <a:avLst/>
          </a:prstGeom>
        </p:spPr>
      </p:pic>
      <p:sp>
        <p:nvSpPr>
          <p:cNvPr id="4" name="文本框 3">
            <a:extLst>
              <a:ext uri="{FF2B5EF4-FFF2-40B4-BE49-F238E27FC236}">
                <a16:creationId xmlns:a16="http://schemas.microsoft.com/office/drawing/2014/main" id="{C99EAFF4-6A70-46B6-9738-8D183628687B}"/>
              </a:ext>
            </a:extLst>
          </p:cNvPr>
          <p:cNvSpPr txBox="1"/>
          <p:nvPr/>
        </p:nvSpPr>
        <p:spPr>
          <a:xfrm>
            <a:off x="4894917" y="2551837"/>
            <a:ext cx="6661542" cy="1477328"/>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鲜明、形象、有意义</a:t>
            </a:r>
            <a:endParaRPr lang="en-US" altLang="zh-CN" b="1" dirty="0">
              <a:solidFill>
                <a:schemeClr val="bg1"/>
              </a:solidFill>
              <a:latin typeface="黑体" panose="02010609060101010101" pitchFamily="49" charset="-122"/>
              <a:ea typeface="黑体" panose="02010609060101010101" pitchFamily="49" charset="-122"/>
            </a:endParaRPr>
          </a:p>
          <a:p>
            <a:endParaRPr lang="zh-CN" altLang="en-US" b="1"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新的视觉语言，在基本元素的处理上，借鉴了传统的印刷设计</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排版、网格、空间、比例、配色、图像使用</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这些基础的平面设计规范。</a:t>
            </a:r>
          </a:p>
        </p:txBody>
      </p:sp>
      <p:pic>
        <p:nvPicPr>
          <p:cNvPr id="7" name="图片 6">
            <a:extLst>
              <a:ext uri="{FF2B5EF4-FFF2-40B4-BE49-F238E27FC236}">
                <a16:creationId xmlns:a16="http://schemas.microsoft.com/office/drawing/2014/main" id="{FC891527-5581-4F9E-B63C-4C7FF44A15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41" y="1708425"/>
            <a:ext cx="3662680" cy="3662680"/>
          </a:xfrm>
          <a:prstGeom prst="rect">
            <a:avLst/>
          </a:prstGeom>
        </p:spPr>
      </p:pic>
    </p:spTree>
    <p:extLst>
      <p:ext uri="{BB962C8B-B14F-4D97-AF65-F5344CB8AC3E}">
        <p14:creationId xmlns:p14="http://schemas.microsoft.com/office/powerpoint/2010/main" val="78978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9000" r="-9000"/>
          </a:stretch>
        </a:blipFill>
        <a:effectLst/>
      </p:bgPr>
    </p:bg>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4E53B383-9B88-406C-8CC8-848308D5D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6270" y="0"/>
            <a:ext cx="14945675" cy="7079530"/>
          </a:xfrm>
          <a:prstGeom prst="rect">
            <a:avLst/>
          </a:prstGeom>
        </p:spPr>
      </p:pic>
      <p:sp>
        <p:nvSpPr>
          <p:cNvPr id="4" name="文本框 3">
            <a:extLst>
              <a:ext uri="{FF2B5EF4-FFF2-40B4-BE49-F238E27FC236}">
                <a16:creationId xmlns:a16="http://schemas.microsoft.com/office/drawing/2014/main" id="{C99EAFF4-6A70-46B6-9738-8D183628687B}"/>
              </a:ext>
            </a:extLst>
          </p:cNvPr>
          <p:cNvSpPr txBox="1"/>
          <p:nvPr/>
        </p:nvSpPr>
        <p:spPr>
          <a:xfrm>
            <a:off x="4894917" y="2551837"/>
            <a:ext cx="6661542" cy="1200329"/>
          </a:xfrm>
          <a:prstGeom prst="rect">
            <a:avLst/>
          </a:prstGeom>
          <a:noFill/>
        </p:spPr>
        <p:txBody>
          <a:bodyPr wrap="square" rtlCol="0">
            <a:spAutoFit/>
          </a:bodyPr>
          <a:lstStyle/>
          <a:p>
            <a:r>
              <a:rPr lang="zh-CN" altLang="en-US" b="1" dirty="0">
                <a:solidFill>
                  <a:schemeClr val="bg1"/>
                </a:solidFill>
                <a:latin typeface="黑体" panose="02010609060101010101" pitchFamily="49" charset="-122"/>
                <a:ea typeface="黑体" panose="02010609060101010101" pitchFamily="49" charset="-122"/>
              </a:rPr>
              <a:t>有意义的动画效果</a:t>
            </a:r>
            <a:endParaRPr lang="en-US" altLang="zh-CN" b="1" dirty="0">
              <a:solidFill>
                <a:schemeClr val="bg1"/>
              </a:solidFill>
              <a:latin typeface="黑体" panose="02010609060101010101" pitchFamily="49" charset="-122"/>
              <a:ea typeface="黑体" panose="02010609060101010101" pitchFamily="49" charset="-122"/>
            </a:endParaRPr>
          </a:p>
          <a:p>
            <a:endParaRPr lang="zh-CN" altLang="en-US" b="1" dirty="0">
              <a:solidFill>
                <a:schemeClr val="bg1"/>
              </a:solidFill>
              <a:latin typeface="黑体" panose="02010609060101010101" pitchFamily="49" charset="-122"/>
              <a:ea typeface="黑体" panose="02010609060101010101" pitchFamily="49" charset="-122"/>
            </a:endParaRPr>
          </a:p>
          <a:p>
            <a:r>
              <a:rPr lang="zh-CN" altLang="en-US" dirty="0">
                <a:solidFill>
                  <a:schemeClr val="bg1"/>
                </a:solidFill>
                <a:latin typeface="黑体" panose="02010609060101010101" pitchFamily="49" charset="-122"/>
                <a:ea typeface="黑体" panose="02010609060101010101" pitchFamily="49" charset="-122"/>
              </a:rPr>
              <a:t>动画效果</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简称动效</a:t>
            </a:r>
            <a:r>
              <a:rPr lang="en-US" altLang="zh-CN" dirty="0">
                <a:solidFill>
                  <a:schemeClr val="bg1"/>
                </a:solidFill>
                <a:latin typeface="黑体" panose="02010609060101010101" pitchFamily="49" charset="-122"/>
                <a:ea typeface="黑体" panose="02010609060101010101" pitchFamily="49" charset="-122"/>
              </a:rPr>
              <a:t>)</a:t>
            </a:r>
            <a:r>
              <a:rPr lang="zh-CN" altLang="en-US" dirty="0">
                <a:solidFill>
                  <a:schemeClr val="bg1"/>
                </a:solidFill>
                <a:latin typeface="黑体" panose="02010609060101010101" pitchFamily="49" charset="-122"/>
                <a:ea typeface="黑体" panose="02010609060101010101" pitchFamily="49" charset="-122"/>
              </a:rPr>
              <a:t>可以有效地暗示、指引用户。动效的设计要根据用户行为而定，能够改变整体设计的触感。</a:t>
            </a:r>
          </a:p>
        </p:txBody>
      </p:sp>
      <p:pic>
        <p:nvPicPr>
          <p:cNvPr id="3" name="图片 2">
            <a:extLst>
              <a:ext uri="{FF2B5EF4-FFF2-40B4-BE49-F238E27FC236}">
                <a16:creationId xmlns:a16="http://schemas.microsoft.com/office/drawing/2014/main" id="{26AD5A67-74F7-4090-B70E-8C230BB512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541" y="1738905"/>
            <a:ext cx="3703320" cy="3703320"/>
          </a:xfrm>
          <a:prstGeom prst="rect">
            <a:avLst/>
          </a:prstGeom>
        </p:spPr>
      </p:pic>
    </p:spTree>
    <p:extLst>
      <p:ext uri="{BB962C8B-B14F-4D97-AF65-F5344CB8AC3E}">
        <p14:creationId xmlns:p14="http://schemas.microsoft.com/office/powerpoint/2010/main" val="390167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等腰三角形 10">
            <a:extLst>
              <a:ext uri="{FF2B5EF4-FFF2-40B4-BE49-F238E27FC236}">
                <a16:creationId xmlns:a16="http://schemas.microsoft.com/office/drawing/2014/main" id="{FE92C026-416C-423E-95D4-CF065385155A}"/>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D5FEA7B8-F366-42C9-AA68-9F0B17E6C9B7}"/>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D4C0E38-5CE1-4EE0-A218-40F47691A37A}"/>
              </a:ext>
            </a:extLst>
          </p:cNvPr>
          <p:cNvSpPr>
            <a:spLocks noGrp="1"/>
          </p:cNvSpPr>
          <p:nvPr>
            <p:ph type="title"/>
          </p:nvPr>
        </p:nvSpPr>
        <p:spPr>
          <a:xfrm>
            <a:off x="704381" y="219715"/>
            <a:ext cx="1259541" cy="1325563"/>
          </a:xfrm>
        </p:spPr>
        <p:txBody>
          <a:bodyPr>
            <a:normAutofit/>
          </a:bodyPr>
          <a:lstStyle/>
          <a:p>
            <a:r>
              <a:rPr lang="zh-CN" altLang="en-US" sz="2400" dirty="0">
                <a:solidFill>
                  <a:schemeClr val="bg1"/>
                </a:solidFill>
                <a:latin typeface="黑体" panose="02010609060101010101" pitchFamily="49" charset="-122"/>
                <a:ea typeface="黑体" panose="02010609060101010101" pitchFamily="49" charset="-122"/>
              </a:rPr>
              <a:t>阴影</a:t>
            </a:r>
            <a:br>
              <a:rPr lang="zh-CN" altLang="en-US" sz="2400" dirty="0"/>
            </a:br>
            <a:endParaRPr lang="zh-CN" altLang="en-US" sz="2400" dirty="0"/>
          </a:p>
        </p:txBody>
      </p:sp>
      <p:sp>
        <p:nvSpPr>
          <p:cNvPr id="3" name="内容占位符 2">
            <a:extLst>
              <a:ext uri="{FF2B5EF4-FFF2-40B4-BE49-F238E27FC236}">
                <a16:creationId xmlns:a16="http://schemas.microsoft.com/office/drawing/2014/main" id="{ED5B7D70-2BBA-4CFB-AED3-F343DA78EA31}"/>
              </a:ext>
            </a:extLst>
          </p:cNvPr>
          <p:cNvSpPr>
            <a:spLocks noGrp="1"/>
          </p:cNvSpPr>
          <p:nvPr>
            <p:ph idx="1"/>
          </p:nvPr>
        </p:nvSpPr>
        <p:spPr>
          <a:xfrm>
            <a:off x="6690820" y="2690336"/>
            <a:ext cx="4126339" cy="1609794"/>
          </a:xfrm>
        </p:spPr>
        <p:txBody>
          <a:bodyPr>
            <a:normAutofit/>
          </a:bodyPr>
          <a:lstStyle/>
          <a:p>
            <a:pPr marL="0" indent="0">
              <a:buNone/>
            </a:pPr>
            <a:r>
              <a:rPr lang="zh-CN" altLang="en-US" sz="1800" dirty="0">
                <a:solidFill>
                  <a:schemeClr val="bg1"/>
                </a:solidFill>
                <a:latin typeface="黑体" panose="02010609060101010101" pitchFamily="49" charset="-122"/>
                <a:ea typeface="黑体" panose="02010609060101010101" pitchFamily="49" charset="-122"/>
              </a:rPr>
              <a:t>材料所处的环境是一个 </a:t>
            </a:r>
            <a:r>
              <a:rPr lang="en-US" altLang="zh-CN" sz="1800" dirty="0">
                <a:solidFill>
                  <a:schemeClr val="bg1"/>
                </a:solidFill>
                <a:latin typeface="黑体" panose="02010609060101010101" pitchFamily="49" charset="-122"/>
                <a:ea typeface="黑体" panose="02010609060101010101" pitchFamily="49" charset="-122"/>
              </a:rPr>
              <a:t>3D </a:t>
            </a:r>
            <a:r>
              <a:rPr lang="zh-CN" altLang="en-US" sz="1800" dirty="0">
                <a:solidFill>
                  <a:schemeClr val="bg1"/>
                </a:solidFill>
                <a:latin typeface="黑体" panose="02010609060101010101" pitchFamily="49" charset="-122"/>
                <a:ea typeface="黑体" panose="02010609060101010101" pitchFamily="49" charset="-122"/>
              </a:rPr>
              <a:t>空间，这意味着每个对象都有 </a:t>
            </a:r>
            <a:r>
              <a:rPr lang="en-US" altLang="zh-CN" sz="1800" dirty="0">
                <a:solidFill>
                  <a:schemeClr val="bg1"/>
                </a:solidFill>
                <a:latin typeface="黑体" panose="02010609060101010101" pitchFamily="49" charset="-122"/>
                <a:ea typeface="黑体" panose="02010609060101010101" pitchFamily="49" charset="-122"/>
              </a:rPr>
              <a:t>x</a:t>
            </a:r>
            <a:r>
              <a:rPr lang="zh-CN" altLang="en-US" sz="1800" dirty="0">
                <a:solidFill>
                  <a:schemeClr val="bg1"/>
                </a:solidFill>
                <a:latin typeface="黑体" panose="02010609060101010101" pitchFamily="49" charset="-122"/>
                <a:ea typeface="黑体" panose="02010609060101010101" pitchFamily="49" charset="-122"/>
              </a:rPr>
              <a:t>、</a:t>
            </a:r>
            <a:r>
              <a:rPr lang="en-US" altLang="zh-CN" sz="1800" dirty="0">
                <a:solidFill>
                  <a:schemeClr val="bg1"/>
                </a:solidFill>
                <a:latin typeface="黑体" panose="02010609060101010101" pitchFamily="49" charset="-122"/>
                <a:ea typeface="黑体" panose="02010609060101010101" pitchFamily="49" charset="-122"/>
              </a:rPr>
              <a:t>y</a:t>
            </a:r>
            <a:r>
              <a:rPr lang="zh-CN" altLang="en-US" sz="1800" dirty="0">
                <a:solidFill>
                  <a:schemeClr val="bg1"/>
                </a:solidFill>
                <a:latin typeface="黑体" panose="02010609060101010101" pitchFamily="49" charset="-122"/>
                <a:ea typeface="黑体" panose="02010609060101010101" pitchFamily="49" charset="-122"/>
              </a:rPr>
              <a:t>、</a:t>
            </a:r>
            <a:r>
              <a:rPr lang="en-US" altLang="zh-CN" sz="1800" dirty="0">
                <a:solidFill>
                  <a:schemeClr val="bg1"/>
                </a:solidFill>
                <a:latin typeface="黑体" panose="02010609060101010101" pitchFamily="49" charset="-122"/>
                <a:ea typeface="黑体" panose="02010609060101010101" pitchFamily="49" charset="-122"/>
              </a:rPr>
              <a:t>z </a:t>
            </a:r>
            <a:r>
              <a:rPr lang="zh-CN" altLang="en-US" sz="1800" dirty="0">
                <a:solidFill>
                  <a:schemeClr val="bg1"/>
                </a:solidFill>
                <a:latin typeface="黑体" panose="02010609060101010101" pitchFamily="49" charset="-122"/>
                <a:ea typeface="黑体" panose="02010609060101010101" pitchFamily="49" charset="-122"/>
              </a:rPr>
              <a:t>三维坐标属性，</a:t>
            </a:r>
            <a:r>
              <a:rPr lang="en-US" altLang="zh-CN" sz="1800" dirty="0">
                <a:solidFill>
                  <a:schemeClr val="bg1"/>
                </a:solidFill>
                <a:latin typeface="黑体" panose="02010609060101010101" pitchFamily="49" charset="-122"/>
                <a:ea typeface="黑体" panose="02010609060101010101" pitchFamily="49" charset="-122"/>
              </a:rPr>
              <a:t>z </a:t>
            </a:r>
            <a:r>
              <a:rPr lang="zh-CN" altLang="en-US" sz="1800" dirty="0">
                <a:solidFill>
                  <a:schemeClr val="bg1"/>
                </a:solidFill>
                <a:latin typeface="黑体" panose="02010609060101010101" pitchFamily="49" charset="-122"/>
                <a:ea typeface="黑体" panose="02010609060101010101" pitchFamily="49" charset="-122"/>
              </a:rPr>
              <a:t>轴垂直于显示平面，并延伸向用户视角，每个材料都有 </a:t>
            </a:r>
            <a:r>
              <a:rPr lang="en-US" altLang="zh-CN" sz="1800" dirty="0">
                <a:solidFill>
                  <a:schemeClr val="bg1"/>
                </a:solidFill>
                <a:latin typeface="黑体" panose="02010609060101010101" pitchFamily="49" charset="-122"/>
                <a:ea typeface="黑体" panose="02010609060101010101" pitchFamily="49" charset="-122"/>
              </a:rPr>
              <a:t>z </a:t>
            </a:r>
            <a:r>
              <a:rPr lang="zh-CN" altLang="en-US" sz="1800" dirty="0">
                <a:solidFill>
                  <a:schemeClr val="bg1"/>
                </a:solidFill>
                <a:latin typeface="黑体" panose="02010609060101010101" pitchFamily="49" charset="-122"/>
                <a:ea typeface="黑体" panose="02010609060101010101" pitchFamily="49" charset="-122"/>
              </a:rPr>
              <a:t>轴厚度，标准是 </a:t>
            </a:r>
            <a:r>
              <a:rPr lang="en-US" altLang="zh-CN" sz="1800" dirty="0">
                <a:solidFill>
                  <a:schemeClr val="bg1"/>
                </a:solidFill>
                <a:latin typeface="黑体" panose="02010609060101010101" pitchFamily="49" charset="-122"/>
                <a:ea typeface="黑体" panose="02010609060101010101" pitchFamily="49" charset="-122"/>
              </a:rPr>
              <a:t>1dp</a:t>
            </a:r>
            <a:r>
              <a:rPr lang="zh-CN" altLang="en-US" sz="1800" dirty="0">
                <a:solidFill>
                  <a:schemeClr val="bg1"/>
                </a:solidFill>
                <a:latin typeface="黑体" panose="02010609060101010101" pitchFamily="49" charset="-122"/>
                <a:ea typeface="黑体" panose="02010609060101010101" pitchFamily="49" charset="-122"/>
              </a:rPr>
              <a:t>，相当于一个屏幕密度为 </a:t>
            </a:r>
            <a:r>
              <a:rPr lang="en-US" altLang="zh-CN" sz="1800" dirty="0">
                <a:solidFill>
                  <a:schemeClr val="bg1"/>
                </a:solidFill>
                <a:latin typeface="黑体" panose="02010609060101010101" pitchFamily="49" charset="-122"/>
                <a:ea typeface="黑体" panose="02010609060101010101" pitchFamily="49" charset="-122"/>
              </a:rPr>
              <a:t>160 </a:t>
            </a:r>
            <a:r>
              <a:rPr lang="zh-CN" altLang="en-US" sz="1800" dirty="0">
                <a:solidFill>
                  <a:schemeClr val="bg1"/>
                </a:solidFill>
                <a:latin typeface="黑体" panose="02010609060101010101" pitchFamily="49" charset="-122"/>
                <a:ea typeface="黑体" panose="02010609060101010101" pitchFamily="49" charset="-122"/>
              </a:rPr>
              <a:t>的设备上的一像素。</a:t>
            </a:r>
            <a:endParaRPr lang="en-US" altLang="zh-CN" sz="1800" dirty="0">
              <a:solidFill>
                <a:schemeClr val="bg1"/>
              </a:solidFill>
              <a:latin typeface="黑体" panose="02010609060101010101" pitchFamily="49" charset="-122"/>
              <a:ea typeface="黑体" panose="02010609060101010101" pitchFamily="49" charset="-122"/>
            </a:endParaRPr>
          </a:p>
          <a:p>
            <a:pPr marL="0" indent="0">
              <a:buNone/>
            </a:pPr>
            <a:endParaRPr lang="zh-CN" altLang="en-US" sz="1800" dirty="0"/>
          </a:p>
        </p:txBody>
      </p:sp>
      <p:pic>
        <p:nvPicPr>
          <p:cNvPr id="4" name="图片 3">
            <a:extLst>
              <a:ext uri="{FF2B5EF4-FFF2-40B4-BE49-F238E27FC236}">
                <a16:creationId xmlns:a16="http://schemas.microsoft.com/office/drawing/2014/main" id="{AC370370-587A-47B0-BEFF-5E849E729B8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436" y="1545278"/>
            <a:ext cx="5746716" cy="4108774"/>
          </a:xfrm>
          <a:prstGeom prst="rect">
            <a:avLst/>
          </a:prstGeom>
          <a:noFill/>
          <a:ln>
            <a:noFill/>
          </a:ln>
        </p:spPr>
      </p:pic>
      <p:sp>
        <p:nvSpPr>
          <p:cNvPr id="5" name="文本框 4">
            <a:extLst>
              <a:ext uri="{FF2B5EF4-FFF2-40B4-BE49-F238E27FC236}">
                <a16:creationId xmlns:a16="http://schemas.microsoft.com/office/drawing/2014/main" id="{BC70F5B6-11A5-480B-A9E3-1766955542F2}"/>
              </a:ext>
            </a:extLst>
          </p:cNvPr>
          <p:cNvSpPr txBox="1"/>
          <p:nvPr/>
        </p:nvSpPr>
        <p:spPr>
          <a:xfrm>
            <a:off x="6690820" y="2690336"/>
            <a:ext cx="4126338" cy="1477328"/>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在材料环境中，虚拟的光线照射使场景中的对象投射出阴影，直射光投射出一个定向的阴影，而环境光从各个角度投射出连贯又柔和的阴影。</a:t>
            </a:r>
          </a:p>
          <a:p>
            <a:endParaRPr lang="zh-CN" altLang="en-US" dirty="0"/>
          </a:p>
        </p:txBody>
      </p:sp>
      <p:sp>
        <p:nvSpPr>
          <p:cNvPr id="6" name="矩形 5">
            <a:extLst>
              <a:ext uri="{FF2B5EF4-FFF2-40B4-BE49-F238E27FC236}">
                <a16:creationId xmlns:a16="http://schemas.microsoft.com/office/drawing/2014/main" id="{95C9AFF5-2392-4ED1-AE96-D36C49A2CB4E}"/>
              </a:ext>
            </a:extLst>
          </p:cNvPr>
          <p:cNvSpPr/>
          <p:nvPr/>
        </p:nvSpPr>
        <p:spPr>
          <a:xfrm>
            <a:off x="214187" y="142714"/>
            <a:ext cx="386499" cy="1027522"/>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8695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3213E5C5-E2EA-4FC1-93C7-F4E9A9083F58}"/>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02341" y="1350287"/>
            <a:ext cx="3835941" cy="3835941"/>
          </a:xfrm>
          <a:prstGeom prst="rect">
            <a:avLst/>
          </a:prstGeom>
          <a:noFill/>
          <a:ln>
            <a:noFill/>
          </a:ln>
        </p:spPr>
      </p:pic>
      <p:sp>
        <p:nvSpPr>
          <p:cNvPr id="5" name="文本框 4">
            <a:extLst>
              <a:ext uri="{FF2B5EF4-FFF2-40B4-BE49-F238E27FC236}">
                <a16:creationId xmlns:a16="http://schemas.microsoft.com/office/drawing/2014/main" id="{5E277463-53F0-48FE-997E-2D655E257289}"/>
              </a:ext>
            </a:extLst>
          </p:cNvPr>
          <p:cNvSpPr txBox="1"/>
          <p:nvPr/>
        </p:nvSpPr>
        <p:spPr>
          <a:xfrm>
            <a:off x="6653719" y="3083592"/>
            <a:ext cx="3988341" cy="369332"/>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直射光投射的阴影</a:t>
            </a:r>
          </a:p>
        </p:txBody>
      </p:sp>
      <p:pic>
        <p:nvPicPr>
          <p:cNvPr id="6" name="图片 5">
            <a:extLst>
              <a:ext uri="{FF2B5EF4-FFF2-40B4-BE49-F238E27FC236}">
                <a16:creationId xmlns:a16="http://schemas.microsoft.com/office/drawing/2014/main" id="{5D8D60A7-DB3F-4ADF-BB61-23E1CC0AF15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2341" y="1350287"/>
            <a:ext cx="3835941" cy="3835941"/>
          </a:xfrm>
          <a:prstGeom prst="rect">
            <a:avLst/>
          </a:prstGeom>
          <a:noFill/>
          <a:ln>
            <a:noFill/>
          </a:ln>
        </p:spPr>
      </p:pic>
      <p:sp>
        <p:nvSpPr>
          <p:cNvPr id="7" name="文本框 6">
            <a:extLst>
              <a:ext uri="{FF2B5EF4-FFF2-40B4-BE49-F238E27FC236}">
                <a16:creationId xmlns:a16="http://schemas.microsoft.com/office/drawing/2014/main" id="{588F1C69-76F4-4A9F-91D1-081A5886A999}"/>
              </a:ext>
            </a:extLst>
          </p:cNvPr>
          <p:cNvSpPr txBox="1"/>
          <p:nvPr/>
        </p:nvSpPr>
        <p:spPr>
          <a:xfrm>
            <a:off x="6653719" y="3083592"/>
            <a:ext cx="3305908" cy="369332"/>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环境光投射的阴影</a:t>
            </a:r>
            <a:endParaRPr lang="zh-CN" altLang="en-US" dirty="0">
              <a:solidFill>
                <a:schemeClr val="bg1"/>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2E86CAFD-65B2-435D-AA99-6CD6A46AD55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68502" y="1333367"/>
            <a:ext cx="3869780" cy="3869780"/>
          </a:xfrm>
          <a:prstGeom prst="rect">
            <a:avLst/>
          </a:prstGeom>
          <a:noFill/>
          <a:ln>
            <a:noFill/>
          </a:ln>
        </p:spPr>
      </p:pic>
      <p:sp>
        <p:nvSpPr>
          <p:cNvPr id="9" name="文本框 8">
            <a:extLst>
              <a:ext uri="{FF2B5EF4-FFF2-40B4-BE49-F238E27FC236}">
                <a16:creationId xmlns:a16="http://schemas.microsoft.com/office/drawing/2014/main" id="{D2632EAB-478E-4399-9516-BDCBB4E2C55B}"/>
              </a:ext>
            </a:extLst>
          </p:cNvPr>
          <p:cNvSpPr txBox="1"/>
          <p:nvPr/>
        </p:nvSpPr>
        <p:spPr>
          <a:xfrm>
            <a:off x="6653719" y="3059668"/>
            <a:ext cx="2848708" cy="369332"/>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直射光和环境光混合投影</a:t>
            </a:r>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等腰三角形 9">
            <a:extLst>
              <a:ext uri="{FF2B5EF4-FFF2-40B4-BE49-F238E27FC236}">
                <a16:creationId xmlns:a16="http://schemas.microsoft.com/office/drawing/2014/main" id="{2B9382B3-1312-4FC7-BB82-5D2B1B86E0D1}"/>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a:extLst>
              <a:ext uri="{FF2B5EF4-FFF2-40B4-BE49-F238E27FC236}">
                <a16:creationId xmlns:a16="http://schemas.microsoft.com/office/drawing/2014/main" id="{78A3489F-D1FA-49DD-A77F-829892E1E13F}"/>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9590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0B8C9398-D517-4CC2-BEFA-1E82F1B7B689}"/>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643635" y="2385987"/>
            <a:ext cx="2233814" cy="2233814"/>
          </a:xfrm>
          <a:prstGeom prst="rect">
            <a:avLst/>
          </a:prstGeom>
          <a:noFill/>
          <a:ln>
            <a:noFill/>
          </a:ln>
        </p:spPr>
      </p:pic>
      <p:sp>
        <p:nvSpPr>
          <p:cNvPr id="5" name="文本框 4">
            <a:extLst>
              <a:ext uri="{FF2B5EF4-FFF2-40B4-BE49-F238E27FC236}">
                <a16:creationId xmlns:a16="http://schemas.microsoft.com/office/drawing/2014/main" id="{687EBDCD-915D-46BB-B5ED-1337AE96F80C}"/>
              </a:ext>
            </a:extLst>
          </p:cNvPr>
          <p:cNvSpPr txBox="1"/>
          <p:nvPr/>
        </p:nvSpPr>
        <p:spPr>
          <a:xfrm>
            <a:off x="5117551" y="3251065"/>
            <a:ext cx="4494179" cy="646331"/>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错误示例：没有阴影，无法指示出浮动操作按钮和背景表面是分离的。</a:t>
            </a:r>
          </a:p>
        </p:txBody>
      </p:sp>
      <p:pic>
        <p:nvPicPr>
          <p:cNvPr id="6" name="图片 5">
            <a:extLst>
              <a:ext uri="{FF2B5EF4-FFF2-40B4-BE49-F238E27FC236}">
                <a16:creationId xmlns:a16="http://schemas.microsoft.com/office/drawing/2014/main" id="{69C1E609-780F-400B-BA14-24C4C6007A7C}"/>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75318" y="2385987"/>
            <a:ext cx="2233814" cy="2233814"/>
          </a:xfrm>
          <a:prstGeom prst="rect">
            <a:avLst/>
          </a:prstGeom>
          <a:noFill/>
          <a:ln>
            <a:noFill/>
          </a:ln>
        </p:spPr>
      </p:pic>
      <p:sp>
        <p:nvSpPr>
          <p:cNvPr id="7" name="文本框 6">
            <a:extLst>
              <a:ext uri="{FF2B5EF4-FFF2-40B4-BE49-F238E27FC236}">
                <a16:creationId xmlns:a16="http://schemas.microsoft.com/office/drawing/2014/main" id="{1C42088A-290A-4CAB-860F-C0C22FD2ABAC}"/>
              </a:ext>
            </a:extLst>
          </p:cNvPr>
          <p:cNvSpPr txBox="1"/>
          <p:nvPr/>
        </p:nvSpPr>
        <p:spPr>
          <a:xfrm>
            <a:off x="5115930" y="2960604"/>
            <a:ext cx="5087566" cy="1200329"/>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错误示例：锐利的阴影可以指示出浮动操作按钮和蓝色卡片是独立的元素。但上图中，它们的阴影太过相似，也就暗示了它们处于同一海拔高度。</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92229F9E-8DED-4D73-9D40-B8102F76742A}"/>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73697" y="2385987"/>
            <a:ext cx="2233814" cy="2233814"/>
          </a:xfrm>
          <a:prstGeom prst="rect">
            <a:avLst/>
          </a:prstGeom>
          <a:noFill/>
          <a:ln>
            <a:noFill/>
          </a:ln>
        </p:spPr>
      </p:pic>
      <p:sp>
        <p:nvSpPr>
          <p:cNvPr id="2" name="文本框 1">
            <a:extLst>
              <a:ext uri="{FF2B5EF4-FFF2-40B4-BE49-F238E27FC236}">
                <a16:creationId xmlns:a16="http://schemas.microsoft.com/office/drawing/2014/main" id="{B20800B2-A8C4-4E04-AC0F-DB7B9954B093}"/>
              </a:ext>
            </a:extLst>
          </p:cNvPr>
          <p:cNvSpPr txBox="1"/>
          <p:nvPr/>
        </p:nvSpPr>
        <p:spPr>
          <a:xfrm>
            <a:off x="5117551" y="2967335"/>
            <a:ext cx="5269584" cy="923330"/>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正确示例：更柔和、更大的阴影表示浮动操作按钮的海拔高度高于蓝色卡片。</a:t>
            </a:r>
          </a:p>
          <a:p>
            <a:endParaRPr lang="zh-CN" altLang="en-US" dirty="0">
              <a:solidFill>
                <a:schemeClr val="bg1"/>
              </a:solidFill>
              <a:latin typeface="黑体" panose="02010609060101010101" pitchFamily="49" charset="-122"/>
              <a:ea typeface="黑体" panose="02010609060101010101" pitchFamily="49" charset="-122"/>
            </a:endParaRPr>
          </a:p>
        </p:txBody>
      </p:sp>
      <p:sp>
        <p:nvSpPr>
          <p:cNvPr id="9" name="等腰三角形 8">
            <a:extLst>
              <a:ext uri="{FF2B5EF4-FFF2-40B4-BE49-F238E27FC236}">
                <a16:creationId xmlns:a16="http://schemas.microsoft.com/office/drawing/2014/main" id="{11A4BDAE-3557-4256-AE2D-92830EE95F64}"/>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a:extLst>
              <a:ext uri="{FF2B5EF4-FFF2-40B4-BE49-F238E27FC236}">
                <a16:creationId xmlns:a16="http://schemas.microsoft.com/office/drawing/2014/main" id="{D3154917-E945-416B-AE34-89533675D490}"/>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0331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01D16046-6E9A-45D9-82DB-F12188C1353C}"/>
              </a:ext>
            </a:extLst>
          </p:cNvPr>
          <p:cNvSpPr/>
          <p:nvPr/>
        </p:nvSpPr>
        <p:spPr>
          <a:xfrm rot="16537348">
            <a:off x="8707173" y="-528310"/>
            <a:ext cx="4018863" cy="4566883"/>
          </a:xfrm>
          <a:prstGeom prst="triangle">
            <a:avLst>
              <a:gd name="adj" fmla="val 90227"/>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内容占位符 3">
            <a:extLst>
              <a:ext uri="{FF2B5EF4-FFF2-40B4-BE49-F238E27FC236}">
                <a16:creationId xmlns:a16="http://schemas.microsoft.com/office/drawing/2014/main" id="{0FFB51CB-BD4B-49AF-9663-B67F1689E010}"/>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47948" y="1047413"/>
            <a:ext cx="4351338" cy="4351338"/>
          </a:xfrm>
          <a:prstGeom prst="rect">
            <a:avLst/>
          </a:prstGeom>
          <a:noFill/>
          <a:ln>
            <a:noFill/>
          </a:ln>
        </p:spPr>
      </p:pic>
      <p:sp>
        <p:nvSpPr>
          <p:cNvPr id="7" name="文本框 6">
            <a:extLst>
              <a:ext uri="{FF2B5EF4-FFF2-40B4-BE49-F238E27FC236}">
                <a16:creationId xmlns:a16="http://schemas.microsoft.com/office/drawing/2014/main" id="{C7A397AF-AFB7-44D3-8419-FB9212D3AA2C}"/>
              </a:ext>
            </a:extLst>
          </p:cNvPr>
          <p:cNvSpPr txBox="1"/>
          <p:nvPr/>
        </p:nvSpPr>
        <p:spPr>
          <a:xfrm>
            <a:off x="6154332" y="2850204"/>
            <a:ext cx="4562272" cy="1200329"/>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正确示例：随着物体的海拔高度增加，阴影会变得更柔和、更大；随着物体海拔高度降低，阴影会变得更锐利、更小。</a:t>
            </a:r>
          </a:p>
          <a:p>
            <a:endParaRPr lang="zh-CN" altLang="en-US" dirty="0">
              <a:solidFill>
                <a:schemeClr val="bg1"/>
              </a:solidFill>
              <a:latin typeface="黑体" panose="02010609060101010101" pitchFamily="49" charset="-122"/>
              <a:ea typeface="黑体" panose="02010609060101010101" pitchFamily="49" charset="-122"/>
            </a:endParaRPr>
          </a:p>
        </p:txBody>
      </p:sp>
      <p:pic>
        <p:nvPicPr>
          <p:cNvPr id="8" name="图片 7">
            <a:extLst>
              <a:ext uri="{FF2B5EF4-FFF2-40B4-BE49-F238E27FC236}">
                <a16:creationId xmlns:a16="http://schemas.microsoft.com/office/drawing/2014/main" id="{03EAF8CA-159A-4D0F-A415-929FB0C0A46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1106" y="1050571"/>
            <a:ext cx="4348180" cy="4348180"/>
          </a:xfrm>
          <a:prstGeom prst="rect">
            <a:avLst/>
          </a:prstGeom>
          <a:noFill/>
          <a:ln>
            <a:noFill/>
          </a:ln>
        </p:spPr>
      </p:pic>
      <p:sp>
        <p:nvSpPr>
          <p:cNvPr id="9" name="文本框 8">
            <a:extLst>
              <a:ext uri="{FF2B5EF4-FFF2-40B4-BE49-F238E27FC236}">
                <a16:creationId xmlns:a16="http://schemas.microsoft.com/office/drawing/2014/main" id="{994C31EB-F9B1-4A84-8256-BF853ABED8CC}"/>
              </a:ext>
            </a:extLst>
          </p:cNvPr>
          <p:cNvSpPr txBox="1"/>
          <p:nvPr/>
        </p:nvSpPr>
        <p:spPr>
          <a:xfrm>
            <a:off x="6138070" y="2850204"/>
            <a:ext cx="4941651" cy="923330"/>
          </a:xfrm>
          <a:prstGeom prst="rect">
            <a:avLst/>
          </a:prstGeom>
          <a:noFill/>
        </p:spPr>
        <p:txBody>
          <a:bodyPr wrap="square" rtlCol="0">
            <a:spAutoFit/>
          </a:bodyPr>
          <a:lstStyle/>
          <a:p>
            <a:r>
              <a:rPr lang="zh-CN" altLang="zh-CN" dirty="0">
                <a:solidFill>
                  <a:schemeClr val="bg1"/>
                </a:solidFill>
                <a:latin typeface="黑体" panose="02010609060101010101" pitchFamily="49" charset="-122"/>
                <a:ea typeface="黑体" panose="02010609060101010101" pitchFamily="49" charset="-122"/>
              </a:rPr>
              <a:t>正确示例：在这个案例中，物体的阴影相同，表示物体正在改变形状，而不是改变海拔高度。</a:t>
            </a:r>
          </a:p>
          <a:p>
            <a:endParaRPr lang="zh-CN" altLang="en-US" dirty="0">
              <a:solidFill>
                <a:schemeClr val="bg1"/>
              </a:solidFill>
              <a:latin typeface="黑体" panose="02010609060101010101" pitchFamily="49" charset="-122"/>
              <a:ea typeface="黑体" panose="02010609060101010101" pitchFamily="49" charset="-122"/>
            </a:endParaRPr>
          </a:p>
        </p:txBody>
      </p:sp>
      <p:sp>
        <p:nvSpPr>
          <p:cNvPr id="10" name="等腰三角形 9">
            <a:extLst>
              <a:ext uri="{FF2B5EF4-FFF2-40B4-BE49-F238E27FC236}">
                <a16:creationId xmlns:a16="http://schemas.microsoft.com/office/drawing/2014/main" id="{D7A611F9-8A0C-48D9-9006-F0D9769A35BD}"/>
              </a:ext>
            </a:extLst>
          </p:cNvPr>
          <p:cNvSpPr/>
          <p:nvPr/>
        </p:nvSpPr>
        <p:spPr>
          <a:xfrm>
            <a:off x="5917659" y="2830749"/>
            <a:ext cx="6274341" cy="4027251"/>
          </a:xfrm>
          <a:prstGeom prst="triangle">
            <a:avLst>
              <a:gd name="adj" fmla="val 10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8146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par>
                                <p:cTn id="16" presetID="10" presetClass="exit" presetSubtype="0" fill="hold" grpId="0"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3241</Words>
  <Application>Microsoft Office PowerPoint</Application>
  <PresentationFormat>宽屏</PresentationFormat>
  <Paragraphs>249</Paragraphs>
  <Slides>36</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36</vt:i4>
      </vt:variant>
    </vt:vector>
  </HeadingPairs>
  <TitlesOfParts>
    <vt:vector size="41" baseType="lpstr">
      <vt:lpstr>等线</vt:lpstr>
      <vt:lpstr>等线 Light</vt:lpstr>
      <vt:lpstr>黑体</vt:lpstr>
      <vt:lpstr>Arial</vt:lpstr>
      <vt:lpstr>Office 主题​​</vt:lpstr>
      <vt:lpstr>Material Design</vt:lpstr>
      <vt:lpstr>PowerPoint 演示文稿</vt:lpstr>
      <vt:lpstr>PowerPoint 演示文稿</vt:lpstr>
      <vt:lpstr>PowerPoint 演示文稿</vt:lpstr>
      <vt:lpstr>PowerPoint 演示文稿</vt:lpstr>
      <vt:lpstr>阴影 </vt:lpstr>
      <vt:lpstr>PowerPoint 演示文稿</vt:lpstr>
      <vt:lpstr>PowerPoint 演示文稿</vt:lpstr>
      <vt:lpstr>PowerPoint 演示文稿</vt:lpstr>
      <vt:lpstr>PowerPoint 演示文稿</vt:lpstr>
      <vt:lpstr>材料动效    自定义动画</vt:lpstr>
      <vt:lpstr>颜色</vt:lpstr>
      <vt:lpstr>主色</vt:lpstr>
      <vt:lpstr>辅助色</vt:lpstr>
      <vt:lpstr>颜色的用途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Material Design</dc:title>
  <dc:creator>Administrator</dc:creator>
  <cp:lastModifiedBy>林 子白</cp:lastModifiedBy>
  <cp:revision>63</cp:revision>
  <dcterms:created xsi:type="dcterms:W3CDTF">2019-08-27T23:56:35Z</dcterms:created>
  <dcterms:modified xsi:type="dcterms:W3CDTF">2021-03-04T07:17:58Z</dcterms:modified>
</cp:coreProperties>
</file>