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71" r:id="rId10"/>
    <p:sldId id="270" r:id="rId11"/>
    <p:sldId id="264" r:id="rId12"/>
    <p:sldId id="279" r:id="rId13"/>
    <p:sldId id="280" r:id="rId14"/>
    <p:sldId id="281" r:id="rId15"/>
    <p:sldId id="282" r:id="rId16"/>
    <p:sldId id="283" r:id="rId17"/>
    <p:sldId id="284" r:id="rId18"/>
    <p:sldId id="277" r:id="rId19"/>
    <p:sldId id="272" r:id="rId20"/>
    <p:sldId id="274" r:id="rId21"/>
    <p:sldId id="275" r:id="rId22"/>
    <p:sldId id="265" r:id="rId23"/>
    <p:sldId id="276" r:id="rId24"/>
    <p:sldId id="273" r:id="rId25"/>
    <p:sldId id="278" r:id="rId26"/>
    <p:sldId id="268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4416" autoAdjust="0"/>
  </p:normalViewPr>
  <p:slideViewPr>
    <p:cSldViewPr snapToGrid="0" showGuides="1">
      <p:cViewPr>
        <p:scale>
          <a:sx n="33" d="100"/>
          <a:sy n="33" d="100"/>
        </p:scale>
        <p:origin x="567" y="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C497D4-5F98-4551-AF26-93E21D00CC3E}" type="datetimeFigureOut">
              <a:rPr lang="zh-CN" altLang="en-US" smtClean="0"/>
              <a:t>2021/1/6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86A554-830D-43BE-B517-BE69D457B6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96444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话语权</a:t>
            </a:r>
            <a:endParaRPr lang="en-US" altLang="zh-CN" dirty="0"/>
          </a:p>
          <a:p>
            <a:r>
              <a:rPr lang="zh-CN" altLang="en-US" dirty="0"/>
              <a:t>方便沟通，定位问题，快速解决问题</a:t>
            </a:r>
            <a:endParaRPr lang="en-US" altLang="zh-CN" dirty="0"/>
          </a:p>
          <a:p>
            <a:r>
              <a:rPr lang="zh-CN" altLang="en-US" dirty="0"/>
              <a:t>能够从技术层面上对产品实现做一些考量？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86A554-830D-43BE-B517-BE69D457B6D2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69684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早期：前后端不分离，前端工作由后端兼任，或是服从后端</a:t>
            </a:r>
            <a:endParaRPr lang="en-US" altLang="zh-CN" dirty="0"/>
          </a:p>
          <a:p>
            <a:r>
              <a:rPr lang="zh-CN" altLang="en-US" dirty="0"/>
              <a:t>发展：</a:t>
            </a:r>
            <a:endParaRPr lang="en-US" altLang="zh-CN" dirty="0"/>
          </a:p>
          <a:p>
            <a:r>
              <a:rPr lang="zh-CN" altLang="en-US" dirty="0"/>
              <a:t>一方面服务器的要求</a:t>
            </a:r>
            <a:endParaRPr lang="en-US" altLang="zh-CN" dirty="0"/>
          </a:p>
          <a:p>
            <a:r>
              <a:rPr lang="zh-CN" altLang="en-US" dirty="0"/>
              <a:t>一方面用户的感知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86A554-830D-43BE-B517-BE69D457B6D2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35822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早期：前后端不分离，前端工作由后端兼任，或是服从后端</a:t>
            </a:r>
            <a:endParaRPr lang="en-US" altLang="zh-CN" dirty="0"/>
          </a:p>
          <a:p>
            <a:r>
              <a:rPr lang="zh-CN" altLang="en-US" dirty="0"/>
              <a:t>发展：</a:t>
            </a:r>
            <a:endParaRPr lang="en-US" altLang="zh-CN" dirty="0"/>
          </a:p>
          <a:p>
            <a:r>
              <a:rPr lang="zh-CN" altLang="en-US" dirty="0"/>
              <a:t>一方面服务器的要求</a:t>
            </a:r>
            <a:endParaRPr lang="en-US" altLang="zh-CN" dirty="0"/>
          </a:p>
          <a:p>
            <a:r>
              <a:rPr lang="zh-CN" altLang="en-US" dirty="0"/>
              <a:t>一方面用户的感知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86A554-830D-43BE-B517-BE69D457B6D2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75463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早期：前后端不分离，前端工作由后端兼任，或是服从后端</a:t>
            </a:r>
            <a:endParaRPr lang="en-US" altLang="zh-CN" dirty="0"/>
          </a:p>
          <a:p>
            <a:r>
              <a:rPr lang="zh-CN" altLang="en-US" dirty="0"/>
              <a:t>发展：</a:t>
            </a:r>
            <a:endParaRPr lang="en-US" altLang="zh-CN" dirty="0"/>
          </a:p>
          <a:p>
            <a:r>
              <a:rPr lang="zh-CN" altLang="en-US" dirty="0"/>
              <a:t>一方面服务器的要求</a:t>
            </a:r>
            <a:endParaRPr lang="en-US" altLang="zh-CN" dirty="0"/>
          </a:p>
          <a:p>
            <a:r>
              <a:rPr lang="zh-CN" altLang="en-US" dirty="0"/>
              <a:t>一方面用户的感知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86A554-830D-43BE-B517-BE69D457B6D2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91341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早期：前后端不分离，前端工作由后端兼任，或是服从后端</a:t>
            </a:r>
            <a:endParaRPr lang="en-US" altLang="zh-CN" dirty="0"/>
          </a:p>
          <a:p>
            <a:r>
              <a:rPr lang="zh-CN" altLang="en-US" dirty="0"/>
              <a:t>发展：</a:t>
            </a:r>
            <a:endParaRPr lang="en-US" altLang="zh-CN" dirty="0"/>
          </a:p>
          <a:p>
            <a:r>
              <a:rPr lang="zh-CN" altLang="en-US" dirty="0"/>
              <a:t>一方面服务器的要求</a:t>
            </a:r>
            <a:endParaRPr lang="en-US" altLang="zh-CN" dirty="0"/>
          </a:p>
          <a:p>
            <a:r>
              <a:rPr lang="zh-CN" altLang="en-US" dirty="0"/>
              <a:t>一方面用户的感知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86A554-830D-43BE-B517-BE69D457B6D2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8465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早期：前后端不分离，前端工作由后端兼任，或是服从后端</a:t>
            </a:r>
            <a:endParaRPr lang="en-US" altLang="zh-CN" dirty="0"/>
          </a:p>
          <a:p>
            <a:r>
              <a:rPr lang="zh-CN" altLang="en-US" dirty="0"/>
              <a:t>发展：</a:t>
            </a:r>
            <a:endParaRPr lang="en-US" altLang="zh-CN" dirty="0"/>
          </a:p>
          <a:p>
            <a:r>
              <a:rPr lang="zh-CN" altLang="en-US" dirty="0"/>
              <a:t>一方面服务器的要求</a:t>
            </a:r>
            <a:endParaRPr lang="en-US" altLang="zh-CN" dirty="0"/>
          </a:p>
          <a:p>
            <a:r>
              <a:rPr lang="zh-CN" altLang="en-US" dirty="0"/>
              <a:t>一方面用户的感知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86A554-830D-43BE-B517-BE69D457B6D2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75106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altLang="zh-CN" dirty="0"/>
              <a:t>BG</a:t>
            </a:r>
            <a:r>
              <a:rPr lang="zh-CN" altLang="en-US" dirty="0"/>
              <a:t>帖</a:t>
            </a:r>
            <a:endParaRPr lang="en-US" altLang="zh-CN" dirty="0"/>
          </a:p>
          <a:p>
            <a:pPr marL="228600" indent="-228600">
              <a:buAutoNum type="arabicPeriod"/>
            </a:pPr>
            <a:endParaRPr lang="en-US" altLang="zh-CN" dirty="0"/>
          </a:p>
          <a:p>
            <a:pPr marL="228600" indent="-228600">
              <a:buAutoNum type="arabicPeriod"/>
            </a:pPr>
            <a:r>
              <a:rPr lang="en-US" altLang="zh-CN" dirty="0"/>
              <a:t>Box</a:t>
            </a:r>
            <a:r>
              <a:rPr lang="zh-CN" altLang="en-US" dirty="0"/>
              <a:t>小游戏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86A554-830D-43BE-B517-BE69D457B6D2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57959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86A554-830D-43BE-B517-BE69D457B6D2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27475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HTML </a:t>
            </a:r>
            <a:r>
              <a:rPr lang="zh-CN" altLang="en-US" dirty="0"/>
              <a:t>内容 定义结构化数据的标记语言</a:t>
            </a:r>
            <a:endParaRPr lang="en-US" altLang="zh-CN" dirty="0"/>
          </a:p>
          <a:p>
            <a:r>
              <a:rPr lang="en-US" altLang="zh-CN" dirty="0"/>
              <a:t>CSS </a:t>
            </a:r>
            <a:r>
              <a:rPr lang="zh-CN" altLang="en-US" dirty="0"/>
              <a:t>视觉效果</a:t>
            </a:r>
            <a:endParaRPr lang="en-US" altLang="zh-CN" dirty="0"/>
          </a:p>
          <a:p>
            <a:r>
              <a:rPr lang="en-US" altLang="zh-CN" dirty="0"/>
              <a:t>CSS</a:t>
            </a:r>
            <a:r>
              <a:rPr lang="zh-CN" altLang="en-US" dirty="0"/>
              <a:t>代码指定每个</a:t>
            </a:r>
            <a:r>
              <a:rPr lang="en-US" altLang="zh-CN" dirty="0"/>
              <a:t>HTML</a:t>
            </a:r>
            <a:r>
              <a:rPr lang="zh-CN" altLang="en-US" dirty="0"/>
              <a:t>标签以什么样的外观和风格展示，比如长宽、位置、颜色、居中</a:t>
            </a:r>
            <a:r>
              <a:rPr lang="en-US" altLang="zh-CN" dirty="0"/>
              <a:t>/</a:t>
            </a:r>
            <a:r>
              <a:rPr lang="zh-CN" altLang="en-US" dirty="0"/>
              <a:t>分散、字体、显示属性等</a:t>
            </a:r>
            <a:endParaRPr lang="en-US" altLang="zh-CN" dirty="0"/>
          </a:p>
          <a:p>
            <a:r>
              <a:rPr lang="en-US" altLang="zh-CN" dirty="0"/>
              <a:t>JavaScript </a:t>
            </a:r>
            <a:r>
              <a:rPr lang="zh-CN" altLang="en-US" dirty="0"/>
              <a:t>用户交互</a:t>
            </a:r>
            <a:endParaRPr lang="en-US" altLang="zh-CN" dirty="0"/>
          </a:p>
          <a:p>
            <a:r>
              <a:rPr lang="zh-CN" altLang="en-US" dirty="0"/>
              <a:t>浏览器：把代码渲染成所看到的样子</a:t>
            </a:r>
            <a:endParaRPr lang="en-US" altLang="zh-CN" dirty="0"/>
          </a:p>
          <a:p>
            <a:r>
              <a:rPr lang="zh-CN" altLang="en-US" dirty="0"/>
              <a:t>前端工作：</a:t>
            </a:r>
            <a:endParaRPr lang="en-US" altLang="zh-CN" dirty="0"/>
          </a:p>
          <a:p>
            <a:r>
              <a:rPr lang="zh-CN" altLang="en-US" dirty="0"/>
              <a:t>编写</a:t>
            </a:r>
            <a:r>
              <a:rPr lang="en-US" altLang="zh-CN" dirty="0"/>
              <a:t>HTML</a:t>
            </a:r>
            <a:r>
              <a:rPr lang="zh-CN" altLang="en-US" dirty="0"/>
              <a:t>代码或者使用一些技术为页面动态的生成</a:t>
            </a:r>
            <a:r>
              <a:rPr lang="en-US" altLang="zh-CN" dirty="0"/>
              <a:t>HTML</a:t>
            </a:r>
            <a:r>
              <a:rPr lang="zh-CN" altLang="en-US" dirty="0"/>
              <a:t>代码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86A554-830D-43BE-B517-BE69D457B6D2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94274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HTML </a:t>
            </a:r>
            <a:r>
              <a:rPr lang="zh-CN" altLang="en-US" dirty="0"/>
              <a:t>内容 定义结构化数据的标记语言</a:t>
            </a:r>
            <a:endParaRPr lang="en-US" altLang="zh-CN" dirty="0"/>
          </a:p>
          <a:p>
            <a:r>
              <a:rPr lang="en-US" altLang="zh-CN" dirty="0"/>
              <a:t>CSS </a:t>
            </a:r>
            <a:r>
              <a:rPr lang="zh-CN" altLang="en-US" dirty="0"/>
              <a:t>视觉效果</a:t>
            </a:r>
            <a:endParaRPr lang="en-US" altLang="zh-CN" dirty="0"/>
          </a:p>
          <a:p>
            <a:r>
              <a:rPr lang="en-US" altLang="zh-CN" dirty="0"/>
              <a:t>CSS</a:t>
            </a:r>
            <a:r>
              <a:rPr lang="zh-CN" altLang="en-US" dirty="0"/>
              <a:t>代码指定每个</a:t>
            </a:r>
            <a:r>
              <a:rPr lang="en-US" altLang="zh-CN" dirty="0"/>
              <a:t>HTML</a:t>
            </a:r>
            <a:r>
              <a:rPr lang="zh-CN" altLang="en-US" dirty="0"/>
              <a:t>标签以什么样的外观和风格展示，比如长宽、位置、颜色、居中</a:t>
            </a:r>
            <a:r>
              <a:rPr lang="en-US" altLang="zh-CN" dirty="0"/>
              <a:t>/</a:t>
            </a:r>
            <a:r>
              <a:rPr lang="zh-CN" altLang="en-US" dirty="0"/>
              <a:t>分散、字体、显示属性等</a:t>
            </a:r>
            <a:endParaRPr lang="en-US" altLang="zh-CN" dirty="0"/>
          </a:p>
          <a:p>
            <a:r>
              <a:rPr lang="en-US" altLang="zh-CN" dirty="0"/>
              <a:t>JavaScript </a:t>
            </a:r>
            <a:r>
              <a:rPr lang="zh-CN" altLang="en-US" dirty="0"/>
              <a:t>用户交互</a:t>
            </a:r>
            <a:endParaRPr lang="en-US" altLang="zh-CN" dirty="0"/>
          </a:p>
          <a:p>
            <a:r>
              <a:rPr lang="zh-CN" altLang="en-US" dirty="0"/>
              <a:t>浏览器：把代码渲染成所看到的样子</a:t>
            </a:r>
            <a:endParaRPr lang="en-US" altLang="zh-CN" dirty="0"/>
          </a:p>
          <a:p>
            <a:r>
              <a:rPr lang="zh-CN" altLang="en-US" dirty="0"/>
              <a:t>前端工作：</a:t>
            </a:r>
            <a:endParaRPr lang="en-US" altLang="zh-CN" dirty="0"/>
          </a:p>
          <a:p>
            <a:r>
              <a:rPr lang="zh-CN" altLang="en-US" dirty="0"/>
              <a:t>编写</a:t>
            </a:r>
            <a:r>
              <a:rPr lang="en-US" altLang="zh-CN" dirty="0"/>
              <a:t>HTML</a:t>
            </a:r>
            <a:r>
              <a:rPr lang="zh-CN" altLang="en-US" dirty="0"/>
              <a:t>代码或者使用一些技术为页面动态的生成</a:t>
            </a:r>
            <a:r>
              <a:rPr lang="en-US" altLang="zh-CN" dirty="0"/>
              <a:t>HTML</a:t>
            </a:r>
            <a:r>
              <a:rPr lang="zh-CN" altLang="en-US" dirty="0"/>
              <a:t>代码</a:t>
            </a:r>
            <a:endParaRPr lang="en-US" altLang="zh-CN" dirty="0"/>
          </a:p>
          <a:p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i="0" dirty="0">
                <a:solidFill>
                  <a:srgbClr val="121212"/>
                </a:solidFill>
                <a:effectLst/>
                <a:latin typeface="-apple-system"/>
              </a:rPr>
              <a:t>Java </a:t>
            </a:r>
            <a:r>
              <a:rPr lang="zh-CN" altLang="en-US" b="1" i="0" dirty="0">
                <a:solidFill>
                  <a:srgbClr val="121212"/>
                </a:solidFill>
                <a:effectLst/>
                <a:latin typeface="-apple-system"/>
              </a:rPr>
              <a:t>和 </a:t>
            </a:r>
            <a:r>
              <a:rPr lang="en-US" altLang="zh-CN" b="1" i="0" dirty="0">
                <a:solidFill>
                  <a:srgbClr val="121212"/>
                </a:solidFill>
                <a:effectLst/>
                <a:latin typeface="-apple-system"/>
              </a:rPr>
              <a:t>JavaScript </a:t>
            </a:r>
            <a:r>
              <a:rPr lang="zh-CN" altLang="en-US" b="1" i="0" dirty="0">
                <a:solidFill>
                  <a:srgbClr val="121212"/>
                </a:solidFill>
                <a:effectLst/>
                <a:latin typeface="-apple-system"/>
              </a:rPr>
              <a:t>是什么关系？</a:t>
            </a:r>
          </a:p>
          <a:p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一般认为，当时 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Netscape 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之所以将 </a:t>
            </a:r>
            <a:r>
              <a:rPr lang="en-US" altLang="zh-CN" b="0" i="0" dirty="0" err="1">
                <a:solidFill>
                  <a:srgbClr val="121212"/>
                </a:solidFill>
                <a:effectLst/>
                <a:latin typeface="-apple-system"/>
              </a:rPr>
              <a:t>LiveScript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 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命名为 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JavaScript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，是因为 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Java 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是当时最流行的编程语言，带有 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"Java" 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的名字有助于这门新生语言的传播。</a:t>
            </a:r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  <a:p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  <a:p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印度和印度尼西亚</a:t>
            </a:r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  <a:p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牛和蜗牛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86A554-830D-43BE-B517-BE69D457B6D2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107001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altLang="zh-CN" dirty="0"/>
              <a:t>BG</a:t>
            </a:r>
            <a:r>
              <a:rPr lang="zh-CN" altLang="en-US" dirty="0"/>
              <a:t>帖</a:t>
            </a:r>
            <a:endParaRPr lang="en-US" altLang="zh-CN" dirty="0"/>
          </a:p>
          <a:p>
            <a:pPr marL="228600" indent="-228600">
              <a:buAutoNum type="arabicPeriod"/>
            </a:pPr>
            <a:endParaRPr lang="en-US" altLang="zh-CN" dirty="0"/>
          </a:p>
          <a:p>
            <a:pPr marL="228600" indent="-228600">
              <a:buAutoNum type="arabicPeriod"/>
            </a:pPr>
            <a:r>
              <a:rPr lang="en-US" altLang="zh-CN" dirty="0"/>
              <a:t>Box</a:t>
            </a:r>
            <a:r>
              <a:rPr lang="zh-CN" altLang="en-US" dirty="0"/>
              <a:t>小游戏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86A554-830D-43BE-B517-BE69D457B6D2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4536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latin typeface="华康手札体W7-A" panose="03000709000000000000" pitchFamily="65" charset="-128"/>
                <a:ea typeface="华康手札体W7-A" panose="03000709000000000000" pitchFamily="65" charset="-128"/>
              </a:rPr>
              <a:t>话语权： 可以不懂，但不可以不知道自己不懂</a:t>
            </a:r>
            <a:endParaRPr lang="en-US" altLang="zh-CN" sz="1200" dirty="0">
              <a:latin typeface="华康手札体W7-A" panose="03000709000000000000" pitchFamily="65" charset="-128"/>
              <a:ea typeface="华康手札体W7-A" panose="03000709000000000000" pitchFamily="65" charset="-128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>
              <a:latin typeface="华康手札体W7-A" panose="03000709000000000000" pitchFamily="65" charset="-128"/>
              <a:ea typeface="华康手札体W7-A" panose="03000709000000000000" pitchFamily="65" charset="-128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团队结构决定产品结构</a:t>
            </a:r>
          </a:p>
          <a:p>
            <a:endParaRPr lang="en-US" altLang="zh-CN" sz="1200" dirty="0">
              <a:latin typeface="华康手札体W7-A" panose="03000709000000000000" pitchFamily="65" charset="-128"/>
              <a:ea typeface="华康手札体W7-A" panose="03000709000000000000" pitchFamily="65" charset="-128"/>
            </a:endParaRPr>
          </a:p>
          <a:p>
            <a:r>
              <a:rPr lang="zh-CN" altLang="en-US" sz="1200" dirty="0">
                <a:latin typeface="华康手札体W7-A" panose="03000709000000000000" pitchFamily="65" charset="-128"/>
                <a:ea typeface="华康手札体W7-A" panose="03000709000000000000" pitchFamily="65" charset="-128"/>
              </a:rPr>
              <a:t>方便沟通，定位问题，快速解决问题</a:t>
            </a:r>
            <a:endParaRPr lang="en-US" altLang="zh-CN" sz="1200" dirty="0">
              <a:latin typeface="华康手札体W7-A" panose="03000709000000000000" pitchFamily="65" charset="-128"/>
              <a:ea typeface="华康手札体W7-A" panose="03000709000000000000" pitchFamily="65" charset="-128"/>
            </a:endParaRPr>
          </a:p>
          <a:p>
            <a:r>
              <a:rPr lang="zh-CN" altLang="en-US" b="0" i="0" dirty="0">
                <a:effectLst/>
                <a:latin typeface="PingFang SC"/>
              </a:rPr>
              <a:t>并行开发，缩短开发周期</a:t>
            </a:r>
            <a:endParaRPr lang="en-US" altLang="zh-CN" sz="1200" b="0" i="0" dirty="0">
              <a:effectLst/>
              <a:latin typeface="华康手札体W7-A" panose="03000709000000000000" pitchFamily="65" charset="-128"/>
              <a:ea typeface="华康手札体W7-A" panose="03000709000000000000" pitchFamily="65" charset="-128"/>
            </a:endParaRPr>
          </a:p>
          <a:p>
            <a:r>
              <a:rPr lang="zh-CN" altLang="en-US" sz="1200" b="0" i="0" dirty="0">
                <a:effectLst/>
                <a:latin typeface="华康手札体W7-A" panose="03000709000000000000" pitchFamily="65" charset="-128"/>
                <a:ea typeface="华康手札体W7-A" panose="03000709000000000000" pitchFamily="65" charset="-128"/>
              </a:rPr>
              <a:t>独立测试，精准定位问题</a:t>
            </a:r>
            <a:endParaRPr lang="en-US" altLang="zh-CN" sz="1200" b="0" i="0" dirty="0">
              <a:effectLst/>
              <a:latin typeface="华康手札体W7-A" panose="03000709000000000000" pitchFamily="65" charset="-128"/>
              <a:ea typeface="华康手札体W7-A" panose="03000709000000000000" pitchFamily="65" charset="-128"/>
            </a:endParaRPr>
          </a:p>
          <a:p>
            <a:r>
              <a:rPr lang="zh-CN" altLang="en-US" sz="1200" dirty="0">
                <a:latin typeface="华康手札体W7-A" panose="03000709000000000000" pitchFamily="65" charset="-128"/>
                <a:ea typeface="华康手札体W7-A" panose="03000709000000000000" pitchFamily="65" charset="-128"/>
              </a:rPr>
              <a:t>部署和回滚</a:t>
            </a:r>
            <a:endParaRPr lang="en-US" altLang="zh-CN" sz="1200" dirty="0">
              <a:latin typeface="华康手札体W7-A" panose="03000709000000000000" pitchFamily="65" charset="-128"/>
              <a:ea typeface="华康手札体W7-A" panose="03000709000000000000" pitchFamily="65" charset="-128"/>
            </a:endParaRPr>
          </a:p>
          <a:p>
            <a:endParaRPr lang="en-US" altLang="zh-CN" sz="1200" dirty="0">
              <a:latin typeface="华康手札体W7-A" panose="03000709000000000000" pitchFamily="65" charset="-128"/>
              <a:ea typeface="华康手札体W7-A" panose="03000709000000000000" pitchFamily="65" charset="-128"/>
            </a:endParaRPr>
          </a:p>
          <a:p>
            <a:r>
              <a:rPr lang="zh-CN" altLang="en-US" sz="1200" dirty="0">
                <a:latin typeface="华康手札体W7-A" panose="03000709000000000000" pitchFamily="65" charset="-128"/>
                <a:ea typeface="华康手札体W7-A" panose="03000709000000000000" pitchFamily="65" charset="-128"/>
              </a:rPr>
              <a:t>能够从技术层面上对产品实现做一些考量？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86A554-830D-43BE-B517-BE69D457B6D2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814663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HTML </a:t>
            </a:r>
            <a:r>
              <a:rPr lang="zh-CN" altLang="en-US" dirty="0"/>
              <a:t>内容 定义结构化数据的标记语言</a:t>
            </a:r>
            <a:endParaRPr lang="en-US" altLang="zh-CN" dirty="0"/>
          </a:p>
          <a:p>
            <a:r>
              <a:rPr lang="en-US" altLang="zh-CN" dirty="0"/>
              <a:t>CSS </a:t>
            </a:r>
            <a:r>
              <a:rPr lang="zh-CN" altLang="en-US" dirty="0"/>
              <a:t>视觉效果</a:t>
            </a:r>
            <a:endParaRPr lang="en-US" altLang="zh-CN" dirty="0"/>
          </a:p>
          <a:p>
            <a:r>
              <a:rPr lang="en-US" altLang="zh-CN" dirty="0"/>
              <a:t>CSS</a:t>
            </a:r>
            <a:r>
              <a:rPr lang="zh-CN" altLang="en-US" dirty="0"/>
              <a:t>代码指定每个</a:t>
            </a:r>
            <a:r>
              <a:rPr lang="en-US" altLang="zh-CN" dirty="0"/>
              <a:t>HTML</a:t>
            </a:r>
            <a:r>
              <a:rPr lang="zh-CN" altLang="en-US" dirty="0"/>
              <a:t>标签以什么样的外观和风格展示，比如长宽、位置、颜色、居中</a:t>
            </a:r>
            <a:r>
              <a:rPr lang="en-US" altLang="zh-CN" dirty="0"/>
              <a:t>/</a:t>
            </a:r>
            <a:r>
              <a:rPr lang="zh-CN" altLang="en-US" dirty="0"/>
              <a:t>分散、字体、显示属性等</a:t>
            </a:r>
            <a:endParaRPr lang="en-US" altLang="zh-CN" dirty="0"/>
          </a:p>
          <a:p>
            <a:r>
              <a:rPr lang="en-US" altLang="zh-CN" dirty="0"/>
              <a:t>JavaScript </a:t>
            </a:r>
            <a:r>
              <a:rPr lang="zh-CN" altLang="en-US" dirty="0"/>
              <a:t>用户交互</a:t>
            </a:r>
            <a:endParaRPr lang="en-US" altLang="zh-CN" dirty="0"/>
          </a:p>
          <a:p>
            <a:r>
              <a:rPr lang="zh-CN" altLang="en-US" dirty="0"/>
              <a:t>浏览器：把代码渲染成所看到的样子</a:t>
            </a:r>
            <a:endParaRPr lang="en-US" altLang="zh-CN" dirty="0"/>
          </a:p>
          <a:p>
            <a:r>
              <a:rPr lang="zh-CN" altLang="en-US" dirty="0"/>
              <a:t>前端工作：</a:t>
            </a:r>
            <a:endParaRPr lang="en-US" altLang="zh-CN" dirty="0"/>
          </a:p>
          <a:p>
            <a:r>
              <a:rPr lang="zh-CN" altLang="en-US" dirty="0"/>
              <a:t>编写</a:t>
            </a:r>
            <a:r>
              <a:rPr lang="en-US" altLang="zh-CN" dirty="0"/>
              <a:t>HTML</a:t>
            </a:r>
            <a:r>
              <a:rPr lang="zh-CN" altLang="en-US" dirty="0"/>
              <a:t>代码或者使用一些技术为页面动态的生成</a:t>
            </a:r>
            <a:r>
              <a:rPr lang="en-US" altLang="zh-CN" dirty="0"/>
              <a:t>HTML</a:t>
            </a:r>
            <a:r>
              <a:rPr lang="zh-CN" altLang="en-US" dirty="0"/>
              <a:t>代码</a:t>
            </a:r>
            <a:endParaRPr lang="en-US" altLang="zh-CN" dirty="0"/>
          </a:p>
          <a:p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i="0" dirty="0">
                <a:solidFill>
                  <a:srgbClr val="121212"/>
                </a:solidFill>
                <a:effectLst/>
                <a:latin typeface="-apple-system"/>
              </a:rPr>
              <a:t>Java </a:t>
            </a:r>
            <a:r>
              <a:rPr lang="zh-CN" altLang="en-US" b="1" i="0" dirty="0">
                <a:solidFill>
                  <a:srgbClr val="121212"/>
                </a:solidFill>
                <a:effectLst/>
                <a:latin typeface="-apple-system"/>
              </a:rPr>
              <a:t>和 </a:t>
            </a:r>
            <a:r>
              <a:rPr lang="en-US" altLang="zh-CN" b="1" i="0" dirty="0">
                <a:solidFill>
                  <a:srgbClr val="121212"/>
                </a:solidFill>
                <a:effectLst/>
                <a:latin typeface="-apple-system"/>
              </a:rPr>
              <a:t>JavaScript </a:t>
            </a:r>
            <a:r>
              <a:rPr lang="zh-CN" altLang="en-US" b="1" i="0" dirty="0">
                <a:solidFill>
                  <a:srgbClr val="121212"/>
                </a:solidFill>
                <a:effectLst/>
                <a:latin typeface="-apple-system"/>
              </a:rPr>
              <a:t>是什么关系？</a:t>
            </a:r>
          </a:p>
          <a:p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一般认为，当时 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Netscape 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之所以将 </a:t>
            </a:r>
            <a:r>
              <a:rPr lang="en-US" altLang="zh-CN" b="0" i="0" dirty="0" err="1">
                <a:solidFill>
                  <a:srgbClr val="121212"/>
                </a:solidFill>
                <a:effectLst/>
                <a:latin typeface="-apple-system"/>
              </a:rPr>
              <a:t>LiveScript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 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命名为 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JavaScript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，是因为 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Java 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是当时最流行的编程语言，带有 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"Java" 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的名字有助于这门新生语言的传播。</a:t>
            </a:r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  <a:p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  <a:p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印度和印度尼西亚</a:t>
            </a:r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  <a:p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牛和蜗牛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86A554-830D-43BE-B517-BE69D457B6D2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916442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设计后端服务的</a:t>
            </a:r>
            <a:r>
              <a:rPr lang="en-US" altLang="zh-CN" dirty="0"/>
              <a:t>API</a:t>
            </a:r>
            <a:r>
              <a:rPr lang="zh-CN" altLang="en-US" dirty="0"/>
              <a:t>，设计后端服务的架构图，设计后端服务的数据库，写代码实现后端服务的业务逻辑，保证设计的后端服务</a:t>
            </a:r>
            <a:r>
              <a:rPr lang="en-US" altLang="zh-CN" dirty="0"/>
              <a:t>highly available</a:t>
            </a:r>
            <a:r>
              <a:rPr lang="zh-CN" altLang="en-US" dirty="0"/>
              <a:t>，高并发，高可用，高性能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86A554-830D-43BE-B517-BE69D457B6D2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512192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i="0" dirty="0">
                <a:effectLst/>
                <a:latin typeface="PingFang SC"/>
              </a:rPr>
              <a:t>如果是页面样式上的错位、缺了或多了啥字段或模块，某些按键或交互点了没反应，就优先找对应内容的前端。</a:t>
            </a:r>
            <a:endParaRPr lang="en-US" altLang="zh-CN" b="0" i="0" dirty="0">
              <a:effectLst/>
              <a:latin typeface="PingFang SC"/>
            </a:endParaRPr>
          </a:p>
          <a:p>
            <a:r>
              <a:rPr lang="zh-CN" altLang="en-US" b="0" i="0" dirty="0">
                <a:effectLst/>
                <a:latin typeface="PingFang SC"/>
              </a:rPr>
              <a:t>后端</a:t>
            </a:r>
            <a:r>
              <a:rPr lang="en-US" altLang="zh-CN" b="0" i="0" dirty="0">
                <a:effectLst/>
                <a:latin typeface="PingFang SC"/>
              </a:rPr>
              <a:t>BUG</a:t>
            </a:r>
            <a:r>
              <a:rPr lang="zh-CN" altLang="en-US" b="0" i="0" dirty="0">
                <a:effectLst/>
                <a:latin typeface="PingFang SC"/>
              </a:rPr>
              <a:t>：</a:t>
            </a:r>
            <a:endParaRPr lang="en-US" altLang="zh-CN" b="0" i="0" dirty="0">
              <a:effectLst/>
              <a:latin typeface="PingFang SC"/>
            </a:endParaRPr>
          </a:p>
          <a:p>
            <a:r>
              <a:rPr lang="zh-CN" altLang="en-US" b="1" i="0" dirty="0">
                <a:effectLst/>
                <a:latin typeface="PingFang SC"/>
              </a:rPr>
              <a:t>业务逻辑错误</a:t>
            </a:r>
            <a:r>
              <a:rPr lang="zh-CN" altLang="en-US" b="0" i="0" dirty="0">
                <a:effectLst/>
                <a:latin typeface="PingFang SC"/>
              </a:rPr>
              <a:t>例如创建订单计算金额错误、优惠券是否能用判断条件错误、订单审批流程错误等等。</a:t>
            </a:r>
            <a:endParaRPr lang="en-US" altLang="zh-CN" b="1" i="0" dirty="0">
              <a:effectLst/>
              <a:latin typeface="PingFang SC"/>
            </a:endParaRPr>
          </a:p>
          <a:p>
            <a:r>
              <a:rPr lang="zh-CN" altLang="en-US" b="1" i="0" dirty="0">
                <a:effectLst/>
                <a:latin typeface="PingFang SC"/>
              </a:rPr>
              <a:t>点了之后报错</a:t>
            </a:r>
            <a:r>
              <a:rPr lang="zh-CN" altLang="en-US" b="0" i="0" dirty="0">
                <a:effectLst/>
                <a:latin typeface="PingFang SC"/>
              </a:rPr>
              <a:t>一个按钮不是点了没反应，而是点了就弹出一大堆英文的错误信息，这种情况下一般可以先找后端看看问题。</a:t>
            </a:r>
            <a:endParaRPr lang="en-US" altLang="zh-CN" b="0" i="0" dirty="0">
              <a:effectLst/>
              <a:latin typeface="PingFang SC"/>
            </a:endParaRPr>
          </a:p>
          <a:p>
            <a:r>
              <a:rPr lang="en-US" altLang="zh-CN" b="1" i="0" dirty="0">
                <a:effectLst/>
                <a:latin typeface="PingFang SC"/>
              </a:rPr>
              <a:t>404</a:t>
            </a:r>
            <a:r>
              <a:rPr lang="zh-CN" altLang="en-US" b="1" i="0" dirty="0">
                <a:effectLst/>
                <a:latin typeface="PingFang SC"/>
              </a:rPr>
              <a:t>、</a:t>
            </a:r>
            <a:r>
              <a:rPr lang="en-US" altLang="zh-CN" b="1" i="0" dirty="0">
                <a:effectLst/>
                <a:latin typeface="PingFang SC"/>
              </a:rPr>
              <a:t>500</a:t>
            </a:r>
            <a:r>
              <a:rPr lang="zh-CN" altLang="en-US" b="1" i="0" dirty="0">
                <a:effectLst/>
                <a:latin typeface="PingFang SC"/>
              </a:rPr>
              <a:t>错误</a:t>
            </a:r>
            <a:r>
              <a:rPr lang="zh-CN" altLang="en-US" b="0" i="0" dirty="0">
                <a:effectLst/>
                <a:latin typeface="PingFang SC"/>
              </a:rPr>
              <a:t>这种有明显数字代码的错误，先找后端就没错了。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86A554-830D-43BE-B517-BE69D457B6D2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323826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86A554-830D-43BE-B517-BE69D457B6D2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36761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减少服务器负载</a:t>
            </a:r>
            <a:endParaRPr lang="en-US" altLang="zh-CN" dirty="0"/>
          </a:p>
          <a:p>
            <a:r>
              <a:rPr lang="zh-CN" altLang="en-US" dirty="0"/>
              <a:t>模块化开发： 方便开发和复用</a:t>
            </a:r>
            <a:endParaRPr lang="en-US" altLang="zh-CN" dirty="0"/>
          </a:p>
          <a:p>
            <a:r>
              <a:rPr lang="zh-CN" altLang="en-US" dirty="0"/>
              <a:t>安全性？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86A554-830D-43BE-B517-BE69D457B6D2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27319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减少服务器负载</a:t>
            </a:r>
            <a:endParaRPr lang="en-US" altLang="zh-CN" dirty="0"/>
          </a:p>
          <a:p>
            <a:r>
              <a:rPr lang="zh-CN" altLang="en-US" dirty="0"/>
              <a:t>模块化开发： 方便开发和复用</a:t>
            </a:r>
            <a:endParaRPr lang="en-US" altLang="zh-CN" dirty="0"/>
          </a:p>
          <a:p>
            <a:r>
              <a:rPr lang="zh-CN" altLang="en-US" dirty="0"/>
              <a:t>安全性？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86A554-830D-43BE-B517-BE69D457B6D2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86562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86A554-830D-43BE-B517-BE69D457B6D2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84982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前端开发就是 开发网页上的内容展示和与用户的交互</a:t>
            </a:r>
            <a:endParaRPr lang="en-US" altLang="zh-CN" dirty="0"/>
          </a:p>
          <a:p>
            <a:r>
              <a:rPr lang="zh-CN" altLang="en-US" dirty="0"/>
              <a:t>内容展示： 在网页上看到的图片、文字、视频、数字等信息</a:t>
            </a:r>
            <a:endParaRPr lang="en-US" altLang="zh-CN" dirty="0"/>
          </a:p>
          <a:p>
            <a:r>
              <a:rPr lang="zh-CN" altLang="en-US" dirty="0"/>
              <a:t>用户的交互： 用户在网页上通过点击按钮、输入文字等等动作。对网站提供数据输入，然后前端对用户的输入进行响应，比如更新页面上的内容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86A554-830D-43BE-B517-BE69D457B6D2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02869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相当一部分的后端开发工作就是开发数据访问服务，使前端可以通过调用后端服务对数据进行增、删、查、改，从而实现前端对用户的请求响应</a:t>
            </a:r>
            <a:endParaRPr lang="en-US" altLang="zh-CN" dirty="0"/>
          </a:p>
          <a:p>
            <a:r>
              <a:rPr lang="zh-CN" altLang="en-US" dirty="0"/>
              <a:t>一个后端服务其实局限于只被前端调用，还可以被</a:t>
            </a:r>
            <a:r>
              <a:rPr lang="en-US" altLang="zh-CN" dirty="0"/>
              <a:t>mobile app</a:t>
            </a:r>
            <a:r>
              <a:rPr lang="zh-CN" altLang="en-US" dirty="0"/>
              <a:t>调用，还可以被其他后端服务调用</a:t>
            </a:r>
            <a:endParaRPr lang="en-US" altLang="zh-CN" dirty="0"/>
          </a:p>
          <a:p>
            <a:r>
              <a:rPr lang="zh-CN" altLang="en-US" dirty="0"/>
              <a:t>前端往往需要调用后端服务 来完成对用户请求的响应</a:t>
            </a:r>
            <a:endParaRPr lang="en-US" altLang="zh-CN" dirty="0"/>
          </a:p>
          <a:p>
            <a:r>
              <a:rPr lang="zh-CN" altLang="en-US" dirty="0"/>
              <a:t>而后端服务往往需要通过查询数据库 来完成对前端请求的响应</a:t>
            </a:r>
            <a:endParaRPr lang="en-US" altLang="zh-CN" dirty="0"/>
          </a:p>
          <a:p>
            <a:r>
              <a:rPr lang="zh-CN" altLang="en-US" dirty="0"/>
              <a:t>共性：都是通过调用一个比自己更靠后的服务来对前方的请求进行响应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86A554-830D-43BE-B517-BE69D457B6D2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24962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早期：前后端不分离，前端工作由后端兼任，或是服从后端</a:t>
            </a:r>
            <a:endParaRPr lang="en-US" altLang="zh-CN" dirty="0"/>
          </a:p>
          <a:p>
            <a:r>
              <a:rPr lang="zh-CN" altLang="en-US" dirty="0"/>
              <a:t>发展：</a:t>
            </a:r>
            <a:endParaRPr lang="en-US" altLang="zh-CN" dirty="0"/>
          </a:p>
          <a:p>
            <a:r>
              <a:rPr lang="zh-CN" altLang="en-US" dirty="0"/>
              <a:t>一方面服务器的要求</a:t>
            </a:r>
            <a:endParaRPr lang="en-US" altLang="zh-CN" dirty="0"/>
          </a:p>
          <a:p>
            <a:r>
              <a:rPr lang="zh-CN" altLang="en-US" dirty="0"/>
              <a:t>一方面用户的感知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86A554-830D-43BE-B517-BE69D457B6D2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14187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早期：前后端不分离，前端工作由后端兼任，或是服从后端</a:t>
            </a:r>
            <a:endParaRPr lang="en-US" altLang="zh-CN" dirty="0"/>
          </a:p>
          <a:p>
            <a:r>
              <a:rPr lang="zh-CN" altLang="en-US" dirty="0"/>
              <a:t>发展：</a:t>
            </a:r>
            <a:endParaRPr lang="en-US" altLang="zh-CN" dirty="0"/>
          </a:p>
          <a:p>
            <a:r>
              <a:rPr lang="zh-CN" altLang="en-US" dirty="0"/>
              <a:t>一方面服务器的要求</a:t>
            </a:r>
            <a:endParaRPr lang="en-US" altLang="zh-CN" dirty="0"/>
          </a:p>
          <a:p>
            <a:r>
              <a:rPr lang="zh-CN" altLang="en-US" dirty="0"/>
              <a:t>一方面用户的感知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86A554-830D-43BE-B517-BE69D457B6D2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46224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E3736D-FF43-4A5C-B9D1-C62C777B53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F94B27C-00BB-47C2-AE66-88B51AA186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FE8B49-9C0B-493D-808F-B7803060C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A0EDC-05E7-4B17-84B9-93AFE9E696C9}" type="datetimeFigureOut">
              <a:rPr lang="zh-CN" altLang="en-US" smtClean="0"/>
              <a:t>2021/1/6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94AF4C-F367-4A0C-81B2-5FAEA2561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52C4F7-539A-44F1-87F1-291CA6695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71851-247A-4A93-855F-22A999CF41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92335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B16BE1-2E6D-418C-922E-B31C97D48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7A43CDD-EDB9-48A7-B4F0-CD8A7B38B6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199B2A-A84A-43ED-9A2E-18812E851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A0EDC-05E7-4B17-84B9-93AFE9E696C9}" type="datetimeFigureOut">
              <a:rPr lang="zh-CN" altLang="en-US" smtClean="0"/>
              <a:t>2021/1/6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3008AB-FA29-4F92-90EA-6DB17FD7F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BE5DA9-5BAC-47E4-A359-CF2B9C321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71851-247A-4A93-855F-22A999CF41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77287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DD02FB4-4791-42AB-B85B-289EF165B7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227B7AF-DF35-420A-9E28-454E14E0A8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EBADF9-A006-48C2-9971-D614A3A96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A0EDC-05E7-4B17-84B9-93AFE9E696C9}" type="datetimeFigureOut">
              <a:rPr lang="zh-CN" altLang="en-US" smtClean="0"/>
              <a:t>2021/1/6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BC03A9-4E6F-4EC5-9C4E-B4327B488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B4DA0B-AE7F-4EDD-8F3D-BF416401D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71851-247A-4A93-855F-22A999CF41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73460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A8BA58-C6AF-4731-8538-64806DA56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18284A-99D6-4B2C-B6BC-8AB19ACA76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39BD3C-CFFA-45ED-BD47-94055654D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A0EDC-05E7-4B17-84B9-93AFE9E696C9}" type="datetimeFigureOut">
              <a:rPr lang="zh-CN" altLang="en-US" smtClean="0"/>
              <a:t>2021/1/6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68D862-2ED1-4437-8CAC-3B148C518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284C40-7DC7-47C3-88B9-790C8DC69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71851-247A-4A93-855F-22A999CF41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93813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8DCB21-D233-4461-AA29-75EFB811A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6937394-4255-4460-A366-46C43BAEF8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DA2D4F-AEF0-43F3-86ED-F1543C4DF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A0EDC-05E7-4B17-84B9-93AFE9E696C9}" type="datetimeFigureOut">
              <a:rPr lang="zh-CN" altLang="en-US" smtClean="0"/>
              <a:t>2021/1/6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6B462F-2DCB-4B90-A90E-C29772CF6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713A92-9F6F-45CD-AD4F-C69D9CA7C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71851-247A-4A93-855F-22A999CF41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98314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B80AFE-8753-48DC-B919-6B08BBB90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6E0C5A-D0DA-4EFD-B79D-38F74E8524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87ED37E-748B-40C3-8D1D-B2C3E19EC8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1076BB0-4475-4565-8F04-BF77CE860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A0EDC-05E7-4B17-84B9-93AFE9E696C9}" type="datetimeFigureOut">
              <a:rPr lang="zh-CN" altLang="en-US" smtClean="0"/>
              <a:t>2021/1/6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4A3C855-92DF-4892-BBA0-954E76D30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BF2AF50-9F58-4C5D-BF3F-A28591D1B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71851-247A-4A93-855F-22A999CF41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33800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9168D0-7D1A-416F-B9E0-2887CDA0B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4094726-34E5-4FF5-BDD3-1FD7AC38AB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052DF23-E6F4-4CD7-8D73-3298502024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34B2562-57FD-48AB-B0D4-459FCF9AD4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3DCD6D9-FFAD-4F91-B1CF-187FE72648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CFAE6D3-1C91-4114-8120-784FB144E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A0EDC-05E7-4B17-84B9-93AFE9E696C9}" type="datetimeFigureOut">
              <a:rPr lang="zh-CN" altLang="en-US" smtClean="0"/>
              <a:t>2021/1/6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671094B-D762-4259-A247-315D30BA7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215AD9B-E4EE-41F3-859E-6F99AF3A7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71851-247A-4A93-855F-22A999CF41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75445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BF8F4B-B4AE-4760-BE21-D80939FDE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683C4CA-9BA3-4B32-90F8-50251E79A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A0EDC-05E7-4B17-84B9-93AFE9E696C9}" type="datetimeFigureOut">
              <a:rPr lang="zh-CN" altLang="en-US" smtClean="0"/>
              <a:t>2021/1/6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E79DDDA-C67B-4CF8-8D4A-E511E9AF8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0E657F4-3451-41A3-A817-9D9D26671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71851-247A-4A93-855F-22A999CF41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84147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8305067-704B-4BA9-B865-3A165140C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A0EDC-05E7-4B17-84B9-93AFE9E696C9}" type="datetimeFigureOut">
              <a:rPr lang="zh-CN" altLang="en-US" smtClean="0"/>
              <a:t>2021/1/6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562F03B-F06D-467C-8EFD-3B8E2186C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9AA25FA-03A2-46D8-ABA1-7FA4896F1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71851-247A-4A93-855F-22A999CF41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39465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8B6F53-8B26-4934-B3E2-5B1724E81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79AD1C-896B-466C-A73B-3FC7B1EBE6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A0E6F12-5AD8-47E3-BB9C-A6534148E2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568EAE1-486E-4A43-9E31-4BCA1B569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A0EDC-05E7-4B17-84B9-93AFE9E696C9}" type="datetimeFigureOut">
              <a:rPr lang="zh-CN" altLang="en-US" smtClean="0"/>
              <a:t>2021/1/6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781B0C2-9CD7-48F4-AC36-AF6170316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668E2CB-B093-45BA-81DD-46295751B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71851-247A-4A93-855F-22A999CF41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12818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F97BD4-7110-45DE-8CBE-87EF5E135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DD9153B-2256-4AF9-83EC-BD887086DD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49784F8-F822-400A-BF7F-BFD5C02D4A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5C0A967-D671-4B29-8000-498C324EC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A0EDC-05E7-4B17-84B9-93AFE9E696C9}" type="datetimeFigureOut">
              <a:rPr lang="zh-CN" altLang="en-US" smtClean="0"/>
              <a:t>2021/1/6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3B7950D-1067-40AD-88F2-AC22BF335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5AC1954-692F-41F4-8F74-4297D95C1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71851-247A-4A93-855F-22A999CF41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03491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B98CF7E-6D98-4E9E-B66F-AC928695C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23858E5-CEE9-4BFC-A943-8E3FF6CD81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361D63-EBF0-4B73-A71C-1EE1847847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0A0EDC-05E7-4B17-84B9-93AFE9E696C9}" type="datetimeFigureOut">
              <a:rPr lang="zh-CN" altLang="en-US" smtClean="0"/>
              <a:t>2021/1/6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DBF4CC-9830-4C7B-9772-E34671B4FF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06494B-C862-446C-8370-905DC08E10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271851-247A-4A93-855F-22A999CF41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7924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qsc.zju.edu.cn/box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wychandsome12138.xyz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bbs.zjuqsc.com/forum.php?mod=viewthread&amp;tid=65744&amp;extra=page%3D1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unoob.com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w3school.com.cn/index.html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bilibili.com/video/BV1f7411L7By" TargetMode="External"/><Relationship Id="rId3" Type="http://schemas.openxmlformats.org/officeDocument/2006/relationships/hyperlink" Target="http://www.woshipm.com/pmd/886422.html" TargetMode="External"/><Relationship Id="rId7" Type="http://schemas.openxmlformats.org/officeDocument/2006/relationships/hyperlink" Target="http://www.woshipm.com/pd/855233.html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www.woshipm.com/pmd/3341163.html" TargetMode="External"/><Relationship Id="rId5" Type="http://schemas.openxmlformats.org/officeDocument/2006/relationships/hyperlink" Target="http://www.woshipm.com/pmd/3342034.html" TargetMode="External"/><Relationship Id="rId4" Type="http://schemas.openxmlformats.org/officeDocument/2006/relationships/hyperlink" Target="http://www.woshipm.com/pmd/3644571.html" TargetMode="External"/><Relationship Id="rId9" Type="http://schemas.openxmlformats.org/officeDocument/2006/relationships/hyperlink" Target="https://www.bilibili.com/video/BV1DV411B7v5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A4CCEF3-CE01-4DA2-A08E-C25B3A5E3E84}"/>
              </a:ext>
            </a:extLst>
          </p:cNvPr>
          <p:cNvSpPr/>
          <p:nvPr/>
        </p:nvSpPr>
        <p:spPr>
          <a:xfrm>
            <a:off x="4272423" y="2967335"/>
            <a:ext cx="364715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康手札体W7-A" panose="03000709000000000000" pitchFamily="65" charset="-128"/>
                <a:ea typeface="华康手札体W7-A" panose="03000709000000000000" pitchFamily="65" charset="-128"/>
              </a:rPr>
              <a:t>前后端内训</a:t>
            </a:r>
          </a:p>
        </p:txBody>
      </p:sp>
    </p:spTree>
    <p:extLst>
      <p:ext uri="{BB962C8B-B14F-4D97-AF65-F5344CB8AC3E}">
        <p14:creationId xmlns:p14="http://schemas.microsoft.com/office/powerpoint/2010/main" val="26550792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A4CCEF3-CE01-4DA2-A08E-C25B3A5E3E84}"/>
              </a:ext>
            </a:extLst>
          </p:cNvPr>
          <p:cNvSpPr/>
          <p:nvPr/>
        </p:nvSpPr>
        <p:spPr>
          <a:xfrm>
            <a:off x="4618672" y="681335"/>
            <a:ext cx="295465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康手札体W7-A" panose="03000709000000000000" pitchFamily="65" charset="-128"/>
                <a:ea typeface="华康手札体W7-A" panose="03000709000000000000" pitchFamily="65" charset="-128"/>
              </a:rPr>
              <a:t>有个印象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6BBC279-0DCE-4292-9A12-C32C5988FEE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35"/>
          <a:stretch/>
        </p:blipFill>
        <p:spPr>
          <a:xfrm>
            <a:off x="6525348" y="2095499"/>
            <a:ext cx="5233988" cy="2744857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184E1476-D975-4DBE-BC3B-41C7B6D56F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664" y="2095499"/>
            <a:ext cx="5239736" cy="2744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8316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A4CCEF3-CE01-4DA2-A08E-C25B3A5E3E84}"/>
              </a:ext>
            </a:extLst>
          </p:cNvPr>
          <p:cNvSpPr/>
          <p:nvPr/>
        </p:nvSpPr>
        <p:spPr>
          <a:xfrm>
            <a:off x="4618674" y="2967335"/>
            <a:ext cx="29546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康手札体W7-A" panose="03000709000000000000" pitchFamily="65" charset="-128"/>
                <a:ea typeface="华康手札体W7-A" panose="03000709000000000000" pitchFamily="65" charset="-128"/>
              </a:rPr>
              <a:t>发展历史</a:t>
            </a:r>
          </a:p>
        </p:txBody>
      </p:sp>
    </p:spTree>
    <p:extLst>
      <p:ext uri="{BB962C8B-B14F-4D97-AF65-F5344CB8AC3E}">
        <p14:creationId xmlns:p14="http://schemas.microsoft.com/office/powerpoint/2010/main" val="14385372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A4CCEF3-CE01-4DA2-A08E-C25B3A5E3E84}"/>
              </a:ext>
            </a:extLst>
          </p:cNvPr>
          <p:cNvSpPr/>
          <p:nvPr/>
        </p:nvSpPr>
        <p:spPr>
          <a:xfrm>
            <a:off x="4618674" y="2967335"/>
            <a:ext cx="29546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康手札体W7-A" panose="03000709000000000000" pitchFamily="65" charset="-128"/>
                <a:ea typeface="华康手札体W7-A" panose="03000709000000000000" pitchFamily="65" charset="-128"/>
              </a:rPr>
              <a:t>快问快答</a:t>
            </a:r>
          </a:p>
        </p:txBody>
      </p:sp>
    </p:spTree>
    <p:extLst>
      <p:ext uri="{BB962C8B-B14F-4D97-AF65-F5344CB8AC3E}">
        <p14:creationId xmlns:p14="http://schemas.microsoft.com/office/powerpoint/2010/main" val="25724628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A4CCEF3-CE01-4DA2-A08E-C25B3A5E3E84}"/>
              </a:ext>
            </a:extLst>
          </p:cNvPr>
          <p:cNvSpPr/>
          <p:nvPr/>
        </p:nvSpPr>
        <p:spPr>
          <a:xfrm>
            <a:off x="1632759" y="2367171"/>
            <a:ext cx="8926482" cy="212365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zh-CN" altLang="en-US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康手札体W7-A" panose="03000709000000000000" pitchFamily="65" charset="-128"/>
                <a:ea typeface="华康手札体W7-A" panose="03000709000000000000" pitchFamily="65" charset="-128"/>
              </a:rPr>
              <a:t>判断：</a:t>
            </a:r>
            <a:endParaRPr lang="en-US" altLang="zh-CN" sz="4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康手札体W7-A" panose="03000709000000000000" pitchFamily="65" charset="-128"/>
              <a:ea typeface="华康手札体W7-A" panose="03000709000000000000" pitchFamily="65" charset="-128"/>
            </a:endParaRPr>
          </a:p>
          <a:p>
            <a:r>
              <a:rPr lang="en-US" altLang="zh-CN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康手札体W7-A" panose="03000709000000000000" pitchFamily="65" charset="-128"/>
                <a:ea typeface="华康手札体W7-A" panose="03000709000000000000" pitchFamily="65" charset="-128"/>
              </a:rPr>
              <a:t>	</a:t>
            </a:r>
            <a:r>
              <a:rPr lang="zh-CN" altLang="en-US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康手札体W7-A" panose="03000709000000000000" pitchFamily="65" charset="-128"/>
                <a:ea typeface="华康手札体W7-A" panose="03000709000000000000" pitchFamily="65" charset="-128"/>
              </a:rPr>
              <a:t>判断</a:t>
            </a:r>
            <a:r>
              <a:rPr lang="en-US" altLang="zh-CN" sz="4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康手札体W7-A" panose="03000709000000000000" pitchFamily="65" charset="-128"/>
                <a:ea typeface="华康手札体W7-A" panose="03000709000000000000" pitchFamily="65" charset="-128"/>
              </a:rPr>
              <a:t>rop</a:t>
            </a:r>
            <a:r>
              <a:rPr lang="zh-CN" altLang="en-US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康手札体W7-A" panose="03000709000000000000" pitchFamily="65" charset="-128"/>
                <a:ea typeface="华康手札体W7-A" panose="03000709000000000000" pitchFamily="65" charset="-128"/>
              </a:rPr>
              <a:t>内用户接下来该去哪个面试场次是前端该做的。</a:t>
            </a:r>
          </a:p>
        </p:txBody>
      </p:sp>
    </p:spTree>
    <p:extLst>
      <p:ext uri="{BB962C8B-B14F-4D97-AF65-F5344CB8AC3E}">
        <p14:creationId xmlns:p14="http://schemas.microsoft.com/office/powerpoint/2010/main" val="19976989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A4CCEF3-CE01-4DA2-A08E-C25B3A5E3E84}"/>
              </a:ext>
            </a:extLst>
          </p:cNvPr>
          <p:cNvSpPr/>
          <p:nvPr/>
        </p:nvSpPr>
        <p:spPr>
          <a:xfrm>
            <a:off x="1632758" y="2367171"/>
            <a:ext cx="9441641" cy="212365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zh-CN" altLang="en-US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康手札体W7-A" panose="03000709000000000000" pitchFamily="65" charset="-128"/>
                <a:ea typeface="华康手札体W7-A" panose="03000709000000000000" pitchFamily="65" charset="-128"/>
              </a:rPr>
              <a:t>判断：</a:t>
            </a:r>
            <a:endParaRPr lang="en-US" altLang="zh-CN" sz="4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康手札体W7-A" panose="03000709000000000000" pitchFamily="65" charset="-128"/>
              <a:ea typeface="华康手札体W7-A" panose="03000709000000000000" pitchFamily="65" charset="-128"/>
            </a:endParaRPr>
          </a:p>
          <a:p>
            <a:r>
              <a:rPr lang="en-US" altLang="zh-CN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康手札体W7-A" panose="03000709000000000000" pitchFamily="65" charset="-128"/>
                <a:ea typeface="华康手札体W7-A" panose="03000709000000000000" pitchFamily="65" charset="-128"/>
              </a:rPr>
              <a:t>	</a:t>
            </a:r>
            <a:r>
              <a:rPr lang="zh-CN" altLang="en-US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康手札体W7-A" panose="03000709000000000000" pitchFamily="65" charset="-128"/>
                <a:ea typeface="华康手札体W7-A" panose="03000709000000000000" pitchFamily="65" charset="-128"/>
              </a:rPr>
              <a:t>给长按、点击、滑动分配不同的事件是前端。</a:t>
            </a:r>
          </a:p>
        </p:txBody>
      </p:sp>
    </p:spTree>
    <p:extLst>
      <p:ext uri="{BB962C8B-B14F-4D97-AF65-F5344CB8AC3E}">
        <p14:creationId xmlns:p14="http://schemas.microsoft.com/office/powerpoint/2010/main" val="23240977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A4CCEF3-CE01-4DA2-A08E-C25B3A5E3E84}"/>
              </a:ext>
            </a:extLst>
          </p:cNvPr>
          <p:cNvSpPr/>
          <p:nvPr/>
        </p:nvSpPr>
        <p:spPr>
          <a:xfrm>
            <a:off x="1632758" y="2367171"/>
            <a:ext cx="9441641" cy="212365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zh-CN" altLang="en-US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康手札体W7-A" panose="03000709000000000000" pitchFamily="65" charset="-128"/>
                <a:ea typeface="华康手札体W7-A" panose="03000709000000000000" pitchFamily="65" charset="-128"/>
              </a:rPr>
              <a:t>判断：</a:t>
            </a:r>
            <a:endParaRPr lang="en-US" altLang="zh-CN" sz="4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康手札体W7-A" panose="03000709000000000000" pitchFamily="65" charset="-128"/>
              <a:ea typeface="华康手札体W7-A" panose="03000709000000000000" pitchFamily="65" charset="-128"/>
            </a:endParaRPr>
          </a:p>
          <a:p>
            <a:r>
              <a:rPr lang="en-US" altLang="zh-CN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康手札体W7-A" panose="03000709000000000000" pitchFamily="65" charset="-128"/>
                <a:ea typeface="华康手札体W7-A" panose="03000709000000000000" pitchFamily="65" charset="-128"/>
              </a:rPr>
              <a:t>	</a:t>
            </a:r>
            <a:r>
              <a:rPr lang="zh-CN" altLang="en-US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康手札体W7-A" panose="03000709000000000000" pitchFamily="65" charset="-128"/>
                <a:ea typeface="华康手札体W7-A" panose="03000709000000000000" pitchFamily="65" charset="-128"/>
              </a:rPr>
              <a:t>读取用户数据库信息并返回处理后的数据是后端。</a:t>
            </a:r>
          </a:p>
        </p:txBody>
      </p:sp>
    </p:spTree>
    <p:extLst>
      <p:ext uri="{BB962C8B-B14F-4D97-AF65-F5344CB8AC3E}">
        <p14:creationId xmlns:p14="http://schemas.microsoft.com/office/powerpoint/2010/main" val="1570778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8ED57D6A-1397-4077-97FD-55075B677745}"/>
              </a:ext>
            </a:extLst>
          </p:cNvPr>
          <p:cNvSpPr/>
          <p:nvPr/>
        </p:nvSpPr>
        <p:spPr>
          <a:xfrm>
            <a:off x="1632758" y="632714"/>
            <a:ext cx="9441641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zh-CN" altLang="en-US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康手札体W7-A" panose="03000709000000000000" pitchFamily="65" charset="-128"/>
                <a:ea typeface="华康手札体W7-A" panose="03000709000000000000" pitchFamily="65" charset="-128"/>
              </a:rPr>
              <a:t>判断：</a:t>
            </a:r>
            <a:endParaRPr lang="en-US" altLang="zh-CN" sz="4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康手札体W7-A" panose="03000709000000000000" pitchFamily="65" charset="-128"/>
              <a:ea typeface="华康手札体W7-A" panose="03000709000000000000" pitchFamily="65" charset="-128"/>
            </a:endParaRPr>
          </a:p>
          <a:p>
            <a:r>
              <a:rPr lang="en-US" altLang="zh-CN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康手札体W7-A" panose="03000709000000000000" pitchFamily="65" charset="-128"/>
                <a:ea typeface="华康手札体W7-A" panose="03000709000000000000" pitchFamily="65" charset="-128"/>
              </a:rPr>
              <a:t>	</a:t>
            </a:r>
            <a:r>
              <a:rPr lang="zh-CN" altLang="en-US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康手札体W7-A" panose="03000709000000000000" pitchFamily="65" charset="-128"/>
                <a:ea typeface="华康手札体W7-A" panose="03000709000000000000" pitchFamily="65" charset="-128"/>
              </a:rPr>
              <a:t>下图红框所示区域是前端。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128D2F4-C38E-4F9F-BEEF-3FBD43F809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7868" y="2334497"/>
            <a:ext cx="8556264" cy="4888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8716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C473006-5AB7-4217-B32B-3B2AB3200571}"/>
              </a:ext>
            </a:extLst>
          </p:cNvPr>
          <p:cNvSpPr/>
          <p:nvPr/>
        </p:nvSpPr>
        <p:spPr>
          <a:xfrm>
            <a:off x="1632758" y="2367171"/>
            <a:ext cx="9441641" cy="212365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zh-CN" altLang="en-US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康手札体W7-A" panose="03000709000000000000" pitchFamily="65" charset="-128"/>
                <a:ea typeface="华康手札体W7-A" panose="03000709000000000000" pitchFamily="65" charset="-128"/>
              </a:rPr>
              <a:t>判断：</a:t>
            </a:r>
            <a:endParaRPr lang="en-US" altLang="zh-CN" sz="4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康手札体W7-A" panose="03000709000000000000" pitchFamily="65" charset="-128"/>
              <a:ea typeface="华康手札体W7-A" panose="03000709000000000000" pitchFamily="65" charset="-128"/>
            </a:endParaRPr>
          </a:p>
          <a:p>
            <a:r>
              <a:rPr lang="en-US" altLang="zh-CN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康手札体W7-A" panose="03000709000000000000" pitchFamily="65" charset="-128"/>
                <a:ea typeface="华康手札体W7-A" panose="03000709000000000000" pitchFamily="65" charset="-128"/>
              </a:rPr>
              <a:t>	</a:t>
            </a:r>
            <a:r>
              <a:rPr lang="zh-CN" altLang="en-US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康手札体W7-A" panose="03000709000000000000" pitchFamily="65" charset="-128"/>
                <a:ea typeface="华康手札体W7-A" panose="03000709000000000000" pitchFamily="65" charset="-128"/>
              </a:rPr>
              <a:t>黑泷堂的五福烤奶可以</a:t>
            </a:r>
            <a:r>
              <a:rPr lang="en-US" altLang="zh-CN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康手札体W7-A" panose="03000709000000000000" pitchFamily="65" charset="-128"/>
                <a:ea typeface="华康手札体W7-A" panose="03000709000000000000" pitchFamily="65" charset="-128"/>
              </a:rPr>
              <a:t>0.1</a:t>
            </a:r>
            <a:r>
              <a:rPr lang="zh-CN" altLang="en-US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康手札体W7-A" panose="03000709000000000000" pitchFamily="65" charset="-128"/>
                <a:ea typeface="华康手札体W7-A" panose="03000709000000000000" pitchFamily="65" charset="-128"/>
              </a:rPr>
              <a:t>元薅羊毛是后端出了问题。</a:t>
            </a:r>
          </a:p>
        </p:txBody>
      </p:sp>
    </p:spTree>
    <p:extLst>
      <p:ext uri="{BB962C8B-B14F-4D97-AF65-F5344CB8AC3E}">
        <p14:creationId xmlns:p14="http://schemas.microsoft.com/office/powerpoint/2010/main" val="33969089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A4CCEF3-CE01-4DA2-A08E-C25B3A5E3E84}"/>
              </a:ext>
            </a:extLst>
          </p:cNvPr>
          <p:cNvSpPr/>
          <p:nvPr/>
        </p:nvSpPr>
        <p:spPr>
          <a:xfrm>
            <a:off x="5311169" y="681335"/>
            <a:ext cx="156966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康手札体W7-A" panose="03000709000000000000" pitchFamily="65" charset="-128"/>
                <a:ea typeface="华康手札体W7-A" panose="03000709000000000000" pitchFamily="65" charset="-128"/>
              </a:rPr>
              <a:t>例子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73A148E-924F-4D39-BE03-A3D0DE151FA0}"/>
              </a:ext>
            </a:extLst>
          </p:cNvPr>
          <p:cNvSpPr txBox="1"/>
          <p:nvPr/>
        </p:nvSpPr>
        <p:spPr>
          <a:xfrm>
            <a:off x="3048000" y="3198167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hlinkClick r:id="rId3"/>
              </a:rPr>
              <a:t>https://www.qsc.zju.edu.cn/box/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567013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A4CCEF3-CE01-4DA2-A08E-C25B3A5E3E84}"/>
              </a:ext>
            </a:extLst>
          </p:cNvPr>
          <p:cNvSpPr/>
          <p:nvPr/>
        </p:nvSpPr>
        <p:spPr>
          <a:xfrm>
            <a:off x="3233680" y="2967335"/>
            <a:ext cx="572464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康手札体W7-A" panose="03000709000000000000" pitchFamily="65" charset="-128"/>
                <a:ea typeface="华康手札体W7-A" panose="03000709000000000000" pitchFamily="65" charset="-128"/>
              </a:rPr>
              <a:t>技术层面的前后端</a:t>
            </a:r>
          </a:p>
        </p:txBody>
      </p:sp>
    </p:spTree>
    <p:extLst>
      <p:ext uri="{BB962C8B-B14F-4D97-AF65-F5344CB8AC3E}">
        <p14:creationId xmlns:p14="http://schemas.microsoft.com/office/powerpoint/2010/main" val="24889468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A4CCEF3-CE01-4DA2-A08E-C25B3A5E3E84}"/>
              </a:ext>
            </a:extLst>
          </p:cNvPr>
          <p:cNvSpPr/>
          <p:nvPr/>
        </p:nvSpPr>
        <p:spPr>
          <a:xfrm>
            <a:off x="3442507" y="2967335"/>
            <a:ext cx="364715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康手札体W7-A" panose="03000709000000000000" pitchFamily="65" charset="-128"/>
                <a:ea typeface="华康手札体W7-A" panose="03000709000000000000" pitchFamily="65" charset="-128"/>
              </a:rPr>
              <a:t>前后端内训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61F2DEF-F3EF-4058-9FAD-1DBF8B631B21}"/>
              </a:ext>
            </a:extLst>
          </p:cNvPr>
          <p:cNvSpPr/>
          <p:nvPr/>
        </p:nvSpPr>
        <p:spPr>
          <a:xfrm>
            <a:off x="7299031" y="2967335"/>
            <a:ext cx="87716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康手札体W7-A" panose="03000709000000000000" pitchFamily="65" charset="-128"/>
                <a:ea typeface="华康手札体W7-A" panose="03000709000000000000" pitchFamily="65" charset="-128"/>
              </a:rPr>
              <a:t>上</a:t>
            </a:r>
          </a:p>
        </p:txBody>
      </p:sp>
    </p:spTree>
    <p:extLst>
      <p:ext uri="{BB962C8B-B14F-4D97-AF65-F5344CB8AC3E}">
        <p14:creationId xmlns:p14="http://schemas.microsoft.com/office/powerpoint/2010/main" val="24634390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A4CCEF3-CE01-4DA2-A08E-C25B3A5E3E84}"/>
              </a:ext>
            </a:extLst>
          </p:cNvPr>
          <p:cNvSpPr/>
          <p:nvPr/>
        </p:nvSpPr>
        <p:spPr>
          <a:xfrm>
            <a:off x="3060555" y="2967335"/>
            <a:ext cx="607089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康手札体W7-A" panose="03000709000000000000" pitchFamily="65" charset="-128"/>
                <a:ea typeface="华康手札体W7-A" panose="03000709000000000000" pitchFamily="65" charset="-128"/>
              </a:rPr>
              <a:t>Web</a:t>
            </a:r>
            <a:r>
              <a:rPr lang="zh-CN" alt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康手札体W7-A" panose="03000709000000000000" pitchFamily="65" charset="-128"/>
                <a:ea typeface="华康手札体W7-A" panose="03000709000000000000" pitchFamily="65" charset="-128"/>
              </a:rPr>
              <a:t>前端：三种语言</a:t>
            </a:r>
            <a:endParaRPr lang="zh-CN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康手札体W7-A" panose="03000709000000000000" pitchFamily="65" charset="-128"/>
              <a:ea typeface="华康手札体W7-A" panose="03000709000000000000" pitchFamily="65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512648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A4CCEF3-CE01-4DA2-A08E-C25B3A5E3E84}"/>
              </a:ext>
            </a:extLst>
          </p:cNvPr>
          <p:cNvSpPr/>
          <p:nvPr/>
        </p:nvSpPr>
        <p:spPr>
          <a:xfrm>
            <a:off x="3060553" y="681335"/>
            <a:ext cx="607089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康手札体W7-A" panose="03000709000000000000" pitchFamily="65" charset="-128"/>
                <a:ea typeface="华康手札体W7-A" panose="03000709000000000000" pitchFamily="65" charset="-128"/>
              </a:rPr>
              <a:t>Web</a:t>
            </a:r>
            <a:r>
              <a:rPr lang="zh-CN" alt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康手札体W7-A" panose="03000709000000000000" pitchFamily="65" charset="-128"/>
                <a:ea typeface="华康手札体W7-A" panose="03000709000000000000" pitchFamily="65" charset="-128"/>
              </a:rPr>
              <a:t>前端：三种语言</a:t>
            </a:r>
            <a:endParaRPr lang="zh-CN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康手札体W7-A" panose="03000709000000000000" pitchFamily="65" charset="-128"/>
              <a:ea typeface="华康手札体W7-A" panose="03000709000000000000" pitchFamily="65" charset="-128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83E3872-A037-495E-8553-19183A6925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8375" y="2143125"/>
            <a:ext cx="7715250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0219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A4CCEF3-CE01-4DA2-A08E-C25B3A5E3E84}"/>
              </a:ext>
            </a:extLst>
          </p:cNvPr>
          <p:cNvSpPr/>
          <p:nvPr/>
        </p:nvSpPr>
        <p:spPr>
          <a:xfrm>
            <a:off x="5311169" y="681335"/>
            <a:ext cx="156966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康手札体W7-A" panose="03000709000000000000" pitchFamily="65" charset="-128"/>
                <a:ea typeface="华康手札体W7-A" panose="03000709000000000000" pitchFamily="65" charset="-128"/>
              </a:rPr>
              <a:t>例子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73A148E-924F-4D39-BE03-A3D0DE151FA0}"/>
              </a:ext>
            </a:extLst>
          </p:cNvPr>
          <p:cNvSpPr txBox="1"/>
          <p:nvPr/>
        </p:nvSpPr>
        <p:spPr>
          <a:xfrm>
            <a:off x="3048000" y="2644170"/>
            <a:ext cx="60960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400" dirty="0">
                <a:hlinkClick r:id="rId3"/>
              </a:rPr>
              <a:t>http://wychandsome12138.xyz/</a:t>
            </a:r>
            <a:endParaRPr lang="en-US" altLang="zh-CN" sz="2400" dirty="0"/>
          </a:p>
          <a:p>
            <a:pPr algn="ctr"/>
            <a:endParaRPr lang="en-US" altLang="zh-CN" sz="2400" dirty="0"/>
          </a:p>
          <a:p>
            <a:pPr algn="ctr"/>
            <a:r>
              <a:rPr lang="en-US" altLang="zh-CN" sz="2400" dirty="0">
                <a:hlinkClick r:id="rId4"/>
              </a:rPr>
              <a:t>https://bbs.zjuqsc.com/forum.php?mod=viewthread&amp;tid=65744&amp;extra=page%3D1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0205601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A4CCEF3-CE01-4DA2-A08E-C25B3A5E3E84}"/>
              </a:ext>
            </a:extLst>
          </p:cNvPr>
          <p:cNvSpPr/>
          <p:nvPr/>
        </p:nvSpPr>
        <p:spPr>
          <a:xfrm>
            <a:off x="3060553" y="681335"/>
            <a:ext cx="607089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康手札体W7-A" panose="03000709000000000000" pitchFamily="65" charset="-128"/>
                <a:ea typeface="华康手札体W7-A" panose="03000709000000000000" pitchFamily="65" charset="-128"/>
              </a:rPr>
              <a:t>Web</a:t>
            </a:r>
            <a:r>
              <a:rPr lang="zh-CN" alt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康手札体W7-A" panose="03000709000000000000" pitchFamily="65" charset="-128"/>
                <a:ea typeface="华康手札体W7-A" panose="03000709000000000000" pitchFamily="65" charset="-128"/>
              </a:rPr>
              <a:t>前端：三种语言</a:t>
            </a:r>
            <a:endParaRPr lang="zh-CN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康手札体W7-A" panose="03000709000000000000" pitchFamily="65" charset="-128"/>
              <a:ea typeface="华康手札体W7-A" panose="03000709000000000000" pitchFamily="65" charset="-128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94C2D71-DD6F-4801-BF68-73F2E041BD54}"/>
              </a:ext>
            </a:extLst>
          </p:cNvPr>
          <p:cNvSpPr txBox="1"/>
          <p:nvPr/>
        </p:nvSpPr>
        <p:spPr>
          <a:xfrm>
            <a:off x="3060553" y="2828835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hlinkClick r:id="rId3"/>
              </a:rPr>
              <a:t>https://www.runoob.com/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>
                <a:hlinkClick r:id="rId4"/>
              </a:rPr>
              <a:t>https://www.w3school.com.cn/index.html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635560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A4CCEF3-CE01-4DA2-A08E-C25B3A5E3E84}"/>
              </a:ext>
            </a:extLst>
          </p:cNvPr>
          <p:cNvSpPr/>
          <p:nvPr/>
        </p:nvSpPr>
        <p:spPr>
          <a:xfrm>
            <a:off x="5311171" y="2967335"/>
            <a:ext cx="156966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康手札体W7-A" panose="03000709000000000000" pitchFamily="65" charset="-128"/>
                <a:ea typeface="华康手札体W7-A" panose="03000709000000000000" pitchFamily="65" charset="-128"/>
              </a:rPr>
              <a:t>后端</a:t>
            </a:r>
            <a:endParaRPr lang="zh-CN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康手札体W7-A" panose="03000709000000000000" pitchFamily="65" charset="-128"/>
              <a:ea typeface="华康手札体W7-A" panose="03000709000000000000" pitchFamily="65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343978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A4CCEF3-CE01-4DA2-A08E-C25B3A5E3E84}"/>
              </a:ext>
            </a:extLst>
          </p:cNvPr>
          <p:cNvSpPr/>
          <p:nvPr/>
        </p:nvSpPr>
        <p:spPr>
          <a:xfrm>
            <a:off x="4618673" y="2967335"/>
            <a:ext cx="29546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康手札体W7-A" panose="03000709000000000000" pitchFamily="65" charset="-128"/>
                <a:ea typeface="华康手札体W7-A" panose="03000709000000000000" pitchFamily="65" charset="-128"/>
              </a:rPr>
              <a:t>再看例子</a:t>
            </a:r>
            <a:endParaRPr lang="zh-CN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康手札体W7-A" panose="03000709000000000000" pitchFamily="65" charset="-128"/>
              <a:ea typeface="华康手札体W7-A" panose="03000709000000000000" pitchFamily="65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411234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A4CCEF3-CE01-4DA2-A08E-C25B3A5E3E84}"/>
              </a:ext>
            </a:extLst>
          </p:cNvPr>
          <p:cNvSpPr/>
          <p:nvPr/>
        </p:nvSpPr>
        <p:spPr>
          <a:xfrm>
            <a:off x="3695343" y="320457"/>
            <a:ext cx="480131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康手札体W7-A" panose="03000709000000000000" pitchFamily="65" charset="-128"/>
                <a:ea typeface="华康手札体W7-A" panose="03000709000000000000" pitchFamily="65" charset="-128"/>
              </a:rPr>
              <a:t>不保证靠谱的资料们</a:t>
            </a:r>
            <a:endParaRPr lang="zh-CN" alt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康手札体W7-A" panose="03000709000000000000" pitchFamily="65" charset="-128"/>
              <a:ea typeface="华康手札体W7-A" panose="03000709000000000000" pitchFamily="65" charset="-128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B0847A4-1EE7-4BCC-A806-0EBA8408059D}"/>
              </a:ext>
            </a:extLst>
          </p:cNvPr>
          <p:cNvSpPr txBox="1"/>
          <p:nvPr/>
        </p:nvSpPr>
        <p:spPr>
          <a:xfrm>
            <a:off x="997847" y="1505421"/>
            <a:ext cx="10196306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PingFang SC"/>
              </a:rPr>
              <a:t>文档：</a:t>
            </a:r>
            <a:endParaRPr lang="en-US" altLang="zh-CN" i="0" dirty="0">
              <a:effectLst/>
              <a:latin typeface="PingFang SC"/>
              <a:hlinkClick r:id="rId3"/>
            </a:endParaRPr>
          </a:p>
          <a:p>
            <a:pPr algn="l"/>
            <a:r>
              <a:rPr lang="zh-CN" altLang="en-US" i="0" dirty="0">
                <a:effectLst/>
                <a:latin typeface="PingFang SC"/>
                <a:hlinkClick r:id="rId3"/>
              </a:rPr>
              <a:t>产品经理忽视的产品逻辑：前端</a:t>
            </a:r>
            <a:r>
              <a:rPr lang="en-US" altLang="zh-CN" i="0" dirty="0">
                <a:effectLst/>
                <a:latin typeface="PingFang SC"/>
                <a:hlinkClick r:id="rId3"/>
              </a:rPr>
              <a:t>&gt;</a:t>
            </a:r>
            <a:r>
              <a:rPr lang="zh-CN" altLang="en-US" i="0" dirty="0">
                <a:effectLst/>
                <a:latin typeface="PingFang SC"/>
                <a:hlinkClick r:id="rId3"/>
              </a:rPr>
              <a:t>后端？</a:t>
            </a:r>
            <a:endParaRPr lang="en-US" altLang="zh-CN" i="0" dirty="0">
              <a:effectLst/>
              <a:latin typeface="PingFang SC"/>
            </a:endParaRPr>
          </a:p>
          <a:p>
            <a:endParaRPr lang="en-US" altLang="zh-CN" i="0" dirty="0">
              <a:effectLst/>
              <a:latin typeface="PingFang SC"/>
            </a:endParaRPr>
          </a:p>
          <a:p>
            <a:r>
              <a:rPr lang="zh-CN" altLang="en-US" i="0" dirty="0">
                <a:effectLst/>
                <a:latin typeface="PingFang SC"/>
                <a:hlinkClick r:id="rId4"/>
              </a:rPr>
              <a:t>产品经理需要了解的前后端知识点</a:t>
            </a:r>
            <a:endParaRPr lang="en-US" altLang="zh-CN" i="0" dirty="0">
              <a:effectLst/>
              <a:latin typeface="PingFang SC"/>
            </a:endParaRPr>
          </a:p>
          <a:p>
            <a:endParaRPr lang="zh-CN" altLang="en-US" i="0" dirty="0">
              <a:effectLst/>
              <a:latin typeface="PingFang SC"/>
            </a:endParaRPr>
          </a:p>
          <a:p>
            <a:r>
              <a:rPr lang="zh-CN" altLang="en-US" i="0" dirty="0">
                <a:effectLst/>
                <a:latin typeface="PingFang SC"/>
                <a:hlinkClick r:id="rId5"/>
              </a:rPr>
              <a:t>产品经理懂点技术：前后端是如何“分家”的？</a:t>
            </a:r>
            <a:endParaRPr lang="en-US" altLang="zh-CN" i="0" dirty="0">
              <a:effectLst/>
              <a:latin typeface="PingFang SC"/>
            </a:endParaRPr>
          </a:p>
          <a:p>
            <a:endParaRPr lang="zh-CN" altLang="en-US" i="0" dirty="0">
              <a:effectLst/>
              <a:latin typeface="PingFang SC"/>
            </a:endParaRPr>
          </a:p>
          <a:p>
            <a:r>
              <a:rPr lang="zh-CN" altLang="en-US" i="0" dirty="0">
                <a:effectLst/>
                <a:latin typeface="PingFang SC"/>
                <a:hlinkClick r:id="rId6"/>
              </a:rPr>
              <a:t>产品经理懂点技术：什么是前后端，两者如何分工？</a:t>
            </a:r>
            <a:endParaRPr lang="en-US" altLang="zh-CN" i="0" dirty="0">
              <a:effectLst/>
              <a:latin typeface="PingFang SC"/>
            </a:endParaRPr>
          </a:p>
          <a:p>
            <a:endParaRPr lang="en-US" altLang="zh-CN" dirty="0">
              <a:latin typeface="PingFang SC"/>
            </a:endParaRPr>
          </a:p>
          <a:p>
            <a:r>
              <a:rPr lang="zh-CN" altLang="en-US" i="0" dirty="0">
                <a:effectLst/>
                <a:latin typeface="PingFang SC"/>
                <a:hlinkClick r:id="rId7"/>
              </a:rPr>
              <a:t>浅析前后端数据交互</a:t>
            </a:r>
            <a:endParaRPr lang="en-US" altLang="zh-CN" i="0" dirty="0">
              <a:effectLst/>
              <a:latin typeface="PingFang SC"/>
            </a:endParaRPr>
          </a:p>
          <a:p>
            <a:endParaRPr lang="zh-CN" altLang="en-US" i="0" dirty="0">
              <a:effectLst/>
              <a:latin typeface="PingFang SC"/>
            </a:endParaRPr>
          </a:p>
          <a:p>
            <a:endParaRPr lang="en-US" altLang="zh-CN" i="0" dirty="0">
              <a:effectLst/>
              <a:latin typeface="PingFang SC"/>
            </a:endParaRPr>
          </a:p>
          <a:p>
            <a:r>
              <a:rPr lang="zh-CN" altLang="en-US" dirty="0">
                <a:latin typeface="PingFang SC"/>
              </a:rPr>
              <a:t>视频：</a:t>
            </a:r>
            <a:endParaRPr lang="zh-CN" altLang="en-US" i="0" dirty="0">
              <a:effectLst/>
              <a:latin typeface="PingFang SC"/>
            </a:endParaRPr>
          </a:p>
          <a:p>
            <a:r>
              <a:rPr lang="zh-CN" altLang="en-US" i="0" dirty="0">
                <a:solidFill>
                  <a:srgbClr val="212121"/>
                </a:solidFill>
                <a:effectLst/>
                <a:latin typeface="-apple-system"/>
                <a:hlinkClick r:id="rId8"/>
              </a:rPr>
              <a:t>包工头都能听明白的前后端分离！</a:t>
            </a:r>
            <a:endParaRPr lang="zh-CN" altLang="en-US" i="0" dirty="0">
              <a:solidFill>
                <a:srgbClr val="212121"/>
              </a:solidFill>
              <a:effectLst/>
              <a:latin typeface="-apple-system"/>
            </a:endParaRPr>
          </a:p>
          <a:p>
            <a:pPr algn="l"/>
            <a:endParaRPr lang="en-US" altLang="zh-CN" i="0" dirty="0">
              <a:effectLst/>
              <a:latin typeface="PingFang SC"/>
            </a:endParaRPr>
          </a:p>
          <a:p>
            <a:r>
              <a:rPr lang="zh-CN" altLang="en-US" b="0" i="0" dirty="0">
                <a:solidFill>
                  <a:srgbClr val="212121"/>
                </a:solidFill>
                <a:effectLst/>
                <a:latin typeface="-apple-system"/>
                <a:hlinkClick r:id="rId9"/>
              </a:rPr>
              <a:t>程序员小姐姐</a:t>
            </a:r>
            <a:r>
              <a:rPr lang="en-US" altLang="zh-CN" b="0" i="0" dirty="0">
                <a:solidFill>
                  <a:srgbClr val="212121"/>
                </a:solidFill>
                <a:effectLst/>
                <a:latin typeface="-apple-system"/>
                <a:hlinkClick r:id="rId9"/>
              </a:rPr>
              <a:t>: </a:t>
            </a:r>
            <a:r>
              <a:rPr lang="zh-CN" altLang="en-US" b="0" i="0" dirty="0">
                <a:solidFill>
                  <a:srgbClr val="212121"/>
                </a:solidFill>
                <a:effectLst/>
                <a:latin typeface="-apple-system"/>
                <a:hlinkClick r:id="rId9"/>
              </a:rPr>
              <a:t>前端</a:t>
            </a:r>
            <a:r>
              <a:rPr lang="en-US" altLang="zh-CN" b="0" i="0" dirty="0">
                <a:solidFill>
                  <a:srgbClr val="212121"/>
                </a:solidFill>
                <a:effectLst/>
                <a:latin typeface="-apple-system"/>
                <a:hlinkClick r:id="rId9"/>
              </a:rPr>
              <a:t>, </a:t>
            </a:r>
            <a:r>
              <a:rPr lang="zh-CN" altLang="en-US" b="0" i="0" dirty="0">
                <a:solidFill>
                  <a:srgbClr val="212121"/>
                </a:solidFill>
                <a:effectLst/>
                <a:latin typeface="-apple-system"/>
                <a:hlinkClick r:id="rId9"/>
              </a:rPr>
              <a:t>后端</a:t>
            </a:r>
            <a:r>
              <a:rPr lang="en-US" altLang="zh-CN" b="0" i="0" dirty="0">
                <a:solidFill>
                  <a:srgbClr val="212121"/>
                </a:solidFill>
                <a:effectLst/>
                <a:latin typeface="-apple-system"/>
                <a:hlinkClick r:id="rId9"/>
              </a:rPr>
              <a:t>, </a:t>
            </a:r>
            <a:r>
              <a:rPr lang="zh-CN" altLang="en-US" b="0" i="0" dirty="0">
                <a:solidFill>
                  <a:srgbClr val="212121"/>
                </a:solidFill>
                <a:effectLst/>
                <a:latin typeface="-apple-system"/>
                <a:hlinkClick r:id="rId9"/>
              </a:rPr>
              <a:t>全栈分别是做什么的</a:t>
            </a:r>
            <a:r>
              <a:rPr lang="en-US" altLang="zh-CN" b="0" i="0" dirty="0">
                <a:solidFill>
                  <a:srgbClr val="212121"/>
                </a:solidFill>
                <a:effectLst/>
                <a:latin typeface="-apple-system"/>
                <a:hlinkClick r:id="rId9"/>
              </a:rPr>
              <a:t>? </a:t>
            </a:r>
            <a:r>
              <a:rPr lang="zh-CN" altLang="en-US" b="0" i="0" dirty="0">
                <a:solidFill>
                  <a:srgbClr val="212121"/>
                </a:solidFill>
                <a:effectLst/>
                <a:latin typeface="-apple-system"/>
                <a:hlinkClick r:id="rId9"/>
              </a:rPr>
              <a:t>在美国做码农选哪个方向</a:t>
            </a:r>
            <a:r>
              <a:rPr lang="en-US" altLang="zh-CN" b="0" i="0" dirty="0">
                <a:solidFill>
                  <a:srgbClr val="212121"/>
                </a:solidFill>
                <a:effectLst/>
                <a:latin typeface="-apple-system"/>
                <a:hlinkClick r:id="rId9"/>
              </a:rPr>
              <a:t>?</a:t>
            </a:r>
            <a:endParaRPr lang="en-US" altLang="zh-CN" b="0" i="0" dirty="0">
              <a:solidFill>
                <a:srgbClr val="212121"/>
              </a:solidFill>
              <a:effectLst/>
              <a:latin typeface="-apple-system"/>
            </a:endParaRPr>
          </a:p>
          <a:p>
            <a:pPr algn="l"/>
            <a:endParaRPr lang="zh-CN" altLang="en-US" i="0" dirty="0">
              <a:effectLst/>
              <a:latin typeface="PingFang SC"/>
            </a:endParaRPr>
          </a:p>
        </p:txBody>
      </p:sp>
    </p:spTree>
    <p:extLst>
      <p:ext uri="{BB962C8B-B14F-4D97-AF65-F5344CB8AC3E}">
        <p14:creationId xmlns:p14="http://schemas.microsoft.com/office/powerpoint/2010/main" val="41051340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A4CCEF3-CE01-4DA2-A08E-C25B3A5E3E84}"/>
              </a:ext>
            </a:extLst>
          </p:cNvPr>
          <p:cNvSpPr/>
          <p:nvPr/>
        </p:nvSpPr>
        <p:spPr>
          <a:xfrm>
            <a:off x="3442507" y="2967335"/>
            <a:ext cx="364715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康手札体W7-A" panose="03000709000000000000" pitchFamily="65" charset="-128"/>
                <a:ea typeface="华康手札体W7-A" panose="03000709000000000000" pitchFamily="65" charset="-128"/>
              </a:rPr>
              <a:t>前后端内训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61F2DEF-F3EF-4058-9FAD-1DBF8B631B21}"/>
              </a:ext>
            </a:extLst>
          </p:cNvPr>
          <p:cNvSpPr/>
          <p:nvPr/>
        </p:nvSpPr>
        <p:spPr>
          <a:xfrm>
            <a:off x="7299031" y="2967335"/>
            <a:ext cx="87716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康手札体W7-A" panose="03000709000000000000" pitchFamily="65" charset="-128"/>
                <a:ea typeface="华康手札体W7-A" panose="03000709000000000000" pitchFamily="65" charset="-128"/>
              </a:rPr>
              <a:t>上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CA7DD7B-B0C9-4ACC-8AED-1A8AE5738C29}"/>
              </a:ext>
            </a:extLst>
          </p:cNvPr>
          <p:cNvSpPr/>
          <p:nvPr/>
        </p:nvSpPr>
        <p:spPr>
          <a:xfrm>
            <a:off x="5016218" y="4472285"/>
            <a:ext cx="215956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康手札体W7-A" panose="03000709000000000000" pitchFamily="65" charset="-128"/>
                <a:ea typeface="华康手札体W7-A" panose="03000709000000000000" pitchFamily="65" charset="-128"/>
              </a:rPr>
              <a:t>豌射 </a:t>
            </a:r>
            <a:r>
              <a:rPr lang="en-US" altLang="zh-CN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康手札体W7-A" panose="03000709000000000000" pitchFamily="65" charset="-128"/>
                <a:ea typeface="华康手札体W7-A" panose="03000709000000000000" pitchFamily="65" charset="-128"/>
              </a:rPr>
              <a:t>2021.1</a:t>
            </a:r>
            <a:endParaRPr lang="zh-CN" alt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康手札体W7-A" panose="03000709000000000000" pitchFamily="65" charset="-128"/>
              <a:ea typeface="华康手札体W7-A" panose="03000709000000000000" pitchFamily="65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369567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A4CCEF3-CE01-4DA2-A08E-C25B3A5E3E84}"/>
              </a:ext>
            </a:extLst>
          </p:cNvPr>
          <p:cNvSpPr/>
          <p:nvPr/>
        </p:nvSpPr>
        <p:spPr>
          <a:xfrm>
            <a:off x="2194933" y="2967335"/>
            <a:ext cx="780213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康手札体W7-A" panose="03000709000000000000" pitchFamily="65" charset="-128"/>
                <a:ea typeface="华康手札体W7-A" panose="03000709000000000000" pitchFamily="65" charset="-128"/>
              </a:rPr>
              <a:t>为什么要懂点 前后端 ？</a:t>
            </a:r>
          </a:p>
        </p:txBody>
      </p:sp>
    </p:spTree>
    <p:extLst>
      <p:ext uri="{BB962C8B-B14F-4D97-AF65-F5344CB8AC3E}">
        <p14:creationId xmlns:p14="http://schemas.microsoft.com/office/powerpoint/2010/main" val="38317249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A4CCEF3-CE01-4DA2-A08E-C25B3A5E3E84}"/>
              </a:ext>
            </a:extLst>
          </p:cNvPr>
          <p:cNvSpPr/>
          <p:nvPr/>
        </p:nvSpPr>
        <p:spPr>
          <a:xfrm>
            <a:off x="2194931" y="681335"/>
            <a:ext cx="780213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康手札体W7-A" panose="03000709000000000000" pitchFamily="65" charset="-128"/>
                <a:ea typeface="华康手札体W7-A" panose="03000709000000000000" pitchFamily="65" charset="-128"/>
              </a:rPr>
              <a:t>为什么要懂点 前后端 ？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897C9ED-682E-4EAC-A07F-C71D12620582}"/>
              </a:ext>
            </a:extLst>
          </p:cNvPr>
          <p:cNvSpPr txBox="1"/>
          <p:nvPr/>
        </p:nvSpPr>
        <p:spPr>
          <a:xfrm>
            <a:off x="3048000" y="2795885"/>
            <a:ext cx="60960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华康手札体W7-A" panose="03000709000000000000" pitchFamily="65" charset="-128"/>
                <a:ea typeface="华康手札体W7-A" panose="03000709000000000000" pitchFamily="65" charset="-128"/>
              </a:rPr>
              <a:t>话语权</a:t>
            </a:r>
            <a:endParaRPr lang="en-US" altLang="zh-CN" sz="2400" dirty="0">
              <a:latin typeface="华康手札体W7-A" panose="03000709000000000000" pitchFamily="65" charset="-128"/>
              <a:ea typeface="华康手札体W7-A" panose="03000709000000000000" pitchFamily="65" charset="-128"/>
            </a:endParaRPr>
          </a:p>
          <a:p>
            <a:endParaRPr lang="en-US" altLang="zh-CN" sz="2400" dirty="0">
              <a:latin typeface="华康手札体W7-A" panose="03000709000000000000" pitchFamily="65" charset="-128"/>
              <a:ea typeface="华康手札体W7-A" panose="03000709000000000000" pitchFamily="65" charset="-128"/>
            </a:endParaRPr>
          </a:p>
          <a:p>
            <a:r>
              <a:rPr lang="zh-CN" altLang="en-US" sz="2400" dirty="0">
                <a:latin typeface="华康手札体W7-A" panose="03000709000000000000" pitchFamily="65" charset="-128"/>
                <a:ea typeface="华康手札体W7-A" panose="03000709000000000000" pitchFamily="65" charset="-128"/>
              </a:rPr>
              <a:t>方便沟通，定位问题，快速解决问题</a:t>
            </a:r>
            <a:endParaRPr lang="en-US" altLang="zh-CN" sz="2400" dirty="0">
              <a:latin typeface="华康手札体W7-A" panose="03000709000000000000" pitchFamily="65" charset="-128"/>
              <a:ea typeface="华康手札体W7-A" panose="03000709000000000000" pitchFamily="65" charset="-128"/>
            </a:endParaRPr>
          </a:p>
          <a:p>
            <a:endParaRPr lang="en-US" altLang="zh-CN" sz="2400" dirty="0">
              <a:latin typeface="华康手札体W7-A" panose="03000709000000000000" pitchFamily="65" charset="-128"/>
              <a:ea typeface="华康手札体W7-A" panose="03000709000000000000" pitchFamily="65" charset="-128"/>
            </a:endParaRPr>
          </a:p>
          <a:p>
            <a:r>
              <a:rPr lang="zh-CN" altLang="en-US" sz="2400" dirty="0">
                <a:latin typeface="华康手札体W7-A" panose="03000709000000000000" pitchFamily="65" charset="-128"/>
                <a:ea typeface="华康手札体W7-A" panose="03000709000000000000" pitchFamily="65" charset="-128"/>
              </a:rPr>
              <a:t>能够从技术层面上对产品实现做一些考量？</a:t>
            </a:r>
          </a:p>
        </p:txBody>
      </p:sp>
    </p:spTree>
    <p:extLst>
      <p:ext uri="{BB962C8B-B14F-4D97-AF65-F5344CB8AC3E}">
        <p14:creationId xmlns:p14="http://schemas.microsoft.com/office/powerpoint/2010/main" val="29113085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A4CCEF3-CE01-4DA2-A08E-C25B3A5E3E84}"/>
              </a:ext>
            </a:extLst>
          </p:cNvPr>
          <p:cNvSpPr/>
          <p:nvPr/>
        </p:nvSpPr>
        <p:spPr>
          <a:xfrm>
            <a:off x="2887431" y="2967335"/>
            <a:ext cx="641714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康手札体W7-A" panose="03000709000000000000" pitchFamily="65" charset="-128"/>
                <a:ea typeface="华康手札体W7-A" panose="03000709000000000000" pitchFamily="65" charset="-128"/>
              </a:rPr>
              <a:t>为什么分 前后端 ？</a:t>
            </a:r>
          </a:p>
        </p:txBody>
      </p:sp>
    </p:spTree>
    <p:extLst>
      <p:ext uri="{BB962C8B-B14F-4D97-AF65-F5344CB8AC3E}">
        <p14:creationId xmlns:p14="http://schemas.microsoft.com/office/powerpoint/2010/main" val="40213961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A4CCEF3-CE01-4DA2-A08E-C25B3A5E3E84}"/>
              </a:ext>
            </a:extLst>
          </p:cNvPr>
          <p:cNvSpPr/>
          <p:nvPr/>
        </p:nvSpPr>
        <p:spPr>
          <a:xfrm>
            <a:off x="2887429" y="681335"/>
            <a:ext cx="641714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康手札体W7-A" panose="03000709000000000000" pitchFamily="65" charset="-128"/>
                <a:ea typeface="华康手札体W7-A" panose="03000709000000000000" pitchFamily="65" charset="-128"/>
              </a:rPr>
              <a:t>为什么分 前后端 ？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897C9ED-682E-4EAC-A07F-C71D12620582}"/>
              </a:ext>
            </a:extLst>
          </p:cNvPr>
          <p:cNvSpPr txBox="1"/>
          <p:nvPr/>
        </p:nvSpPr>
        <p:spPr>
          <a:xfrm>
            <a:off x="3048000" y="3429000"/>
            <a:ext cx="60960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华康手札体W7-A" panose="03000709000000000000" pitchFamily="65" charset="-128"/>
                <a:ea typeface="华康手札体W7-A" panose="03000709000000000000" pitchFamily="65" charset="-128"/>
              </a:rPr>
              <a:t>减少服务器负载</a:t>
            </a:r>
            <a:endParaRPr lang="en-US" altLang="zh-CN" sz="2400" dirty="0">
              <a:latin typeface="华康手札体W7-A" panose="03000709000000000000" pitchFamily="65" charset="-128"/>
              <a:ea typeface="华康手札体W7-A" panose="03000709000000000000" pitchFamily="65" charset="-128"/>
            </a:endParaRPr>
          </a:p>
          <a:p>
            <a:endParaRPr lang="zh-CN" altLang="en-US" sz="2400" dirty="0">
              <a:latin typeface="华康手札体W7-A" panose="03000709000000000000" pitchFamily="65" charset="-128"/>
              <a:ea typeface="华康手札体W7-A" panose="03000709000000000000" pitchFamily="65" charset="-128"/>
            </a:endParaRPr>
          </a:p>
          <a:p>
            <a:r>
              <a:rPr lang="zh-CN" altLang="en-US" sz="2400" dirty="0">
                <a:latin typeface="华康手札体W7-A" panose="03000709000000000000" pitchFamily="65" charset="-128"/>
                <a:ea typeface="华康手札体W7-A" panose="03000709000000000000" pitchFamily="65" charset="-128"/>
              </a:rPr>
              <a:t>模块化开发： 方便开发和复用</a:t>
            </a:r>
          </a:p>
          <a:p>
            <a:endParaRPr lang="en-US" altLang="zh-CN" sz="2400" dirty="0">
              <a:latin typeface="华康手札体W7-A" panose="03000709000000000000" pitchFamily="65" charset="-128"/>
              <a:ea typeface="华康手札体W7-A" panose="03000709000000000000" pitchFamily="65" charset="-128"/>
            </a:endParaRPr>
          </a:p>
          <a:p>
            <a:r>
              <a:rPr lang="zh-CN" altLang="en-US" sz="2400" dirty="0">
                <a:latin typeface="华康手札体W7-A" panose="03000709000000000000" pitchFamily="65" charset="-128"/>
                <a:ea typeface="华康手札体W7-A" panose="03000709000000000000" pitchFamily="65" charset="-128"/>
              </a:rPr>
              <a:t>安全性？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5CE0F73-5258-4314-8B10-54E774ABA0AB}"/>
              </a:ext>
            </a:extLst>
          </p:cNvPr>
          <p:cNvSpPr txBox="1"/>
          <p:nvPr/>
        </p:nvSpPr>
        <p:spPr>
          <a:xfrm>
            <a:off x="3048000" y="2224445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3200" dirty="0">
                <a:latin typeface="华康手札体W7-A" panose="03000709000000000000" pitchFamily="65" charset="-128"/>
                <a:ea typeface="华康手札体W7-A" panose="03000709000000000000" pitchFamily="65" charset="-128"/>
              </a:rPr>
              <a:t>解耦</a:t>
            </a:r>
          </a:p>
        </p:txBody>
      </p:sp>
    </p:spTree>
    <p:extLst>
      <p:ext uri="{BB962C8B-B14F-4D97-AF65-F5344CB8AC3E}">
        <p14:creationId xmlns:p14="http://schemas.microsoft.com/office/powerpoint/2010/main" val="22299952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A4CCEF3-CE01-4DA2-A08E-C25B3A5E3E84}"/>
              </a:ext>
            </a:extLst>
          </p:cNvPr>
          <p:cNvSpPr/>
          <p:nvPr/>
        </p:nvSpPr>
        <p:spPr>
          <a:xfrm>
            <a:off x="4618673" y="2967335"/>
            <a:ext cx="29546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康手札体W7-A" panose="03000709000000000000" pitchFamily="65" charset="-128"/>
                <a:ea typeface="华康手札体W7-A" panose="03000709000000000000" pitchFamily="65" charset="-128"/>
              </a:rPr>
              <a:t>有个印象</a:t>
            </a:r>
          </a:p>
        </p:txBody>
      </p:sp>
    </p:spTree>
    <p:extLst>
      <p:ext uri="{BB962C8B-B14F-4D97-AF65-F5344CB8AC3E}">
        <p14:creationId xmlns:p14="http://schemas.microsoft.com/office/powerpoint/2010/main" val="16090722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A4CCEF3-CE01-4DA2-A08E-C25B3A5E3E84}"/>
              </a:ext>
            </a:extLst>
          </p:cNvPr>
          <p:cNvSpPr/>
          <p:nvPr/>
        </p:nvSpPr>
        <p:spPr>
          <a:xfrm>
            <a:off x="4618672" y="681335"/>
            <a:ext cx="295465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康手札体W7-A" panose="03000709000000000000" pitchFamily="65" charset="-128"/>
                <a:ea typeface="华康手札体W7-A" panose="03000709000000000000" pitchFamily="65" charset="-128"/>
              </a:rPr>
              <a:t>有个印象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64739BB-791C-43C5-8545-DF82228B7549}"/>
              </a:ext>
            </a:extLst>
          </p:cNvPr>
          <p:cNvSpPr txBox="1"/>
          <p:nvPr/>
        </p:nvSpPr>
        <p:spPr>
          <a:xfrm>
            <a:off x="2061028" y="3429000"/>
            <a:ext cx="806994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400" dirty="0">
                <a:latin typeface="华康手札体W7-A" panose="03000709000000000000" pitchFamily="65" charset="-128"/>
                <a:ea typeface="华康手札体W7-A" panose="03000709000000000000" pitchFamily="65" charset="-128"/>
              </a:rPr>
              <a:t>前端：一切用户可“感知”的部分（展示</a:t>
            </a:r>
            <a:r>
              <a:rPr lang="en-US" altLang="zh-CN" sz="2400" dirty="0">
                <a:latin typeface="华康手札体W7-A" panose="03000709000000000000" pitchFamily="65" charset="-128"/>
                <a:ea typeface="华康手札体W7-A" panose="03000709000000000000" pitchFamily="65" charset="-128"/>
              </a:rPr>
              <a:t>+</a:t>
            </a:r>
            <a:r>
              <a:rPr lang="zh-CN" altLang="en-US" sz="2400" dirty="0">
                <a:latin typeface="华康手札体W7-A" panose="03000709000000000000" pitchFamily="65" charset="-128"/>
                <a:ea typeface="华康手札体W7-A" panose="03000709000000000000" pitchFamily="65" charset="-128"/>
              </a:rPr>
              <a:t>交互）</a:t>
            </a:r>
          </a:p>
        </p:txBody>
      </p:sp>
    </p:spTree>
    <p:extLst>
      <p:ext uri="{BB962C8B-B14F-4D97-AF65-F5344CB8AC3E}">
        <p14:creationId xmlns:p14="http://schemas.microsoft.com/office/powerpoint/2010/main" val="10162924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407</TotalTime>
  <Words>1346</Words>
  <Application>Microsoft Office PowerPoint</Application>
  <PresentationFormat>宽屏</PresentationFormat>
  <Paragraphs>199</Paragraphs>
  <Slides>26</Slides>
  <Notes>23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3" baseType="lpstr">
      <vt:lpstr>-apple-system</vt:lpstr>
      <vt:lpstr>PingFang SC</vt:lpstr>
      <vt:lpstr>等线</vt:lpstr>
      <vt:lpstr>等线 Light</vt:lpstr>
      <vt:lpstr>华康手札体W7-A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林 子白</dc:creator>
  <cp:lastModifiedBy>林 子白</cp:lastModifiedBy>
  <cp:revision>67</cp:revision>
  <dcterms:created xsi:type="dcterms:W3CDTF">2021-01-05T11:00:39Z</dcterms:created>
  <dcterms:modified xsi:type="dcterms:W3CDTF">2021-01-06T11:47:38Z</dcterms:modified>
</cp:coreProperties>
</file>