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5" r:id="rId5"/>
    <p:sldId id="266" r:id="rId6"/>
    <p:sldId id="270" r:id="rId7"/>
    <p:sldId id="260" r:id="rId8"/>
    <p:sldId id="275" r:id="rId9"/>
    <p:sldId id="274" r:id="rId10"/>
    <p:sldId id="269" r:id="rId11"/>
    <p:sldId id="271" r:id="rId12"/>
    <p:sldId id="272" r:id="rId13"/>
    <p:sldId id="276" r:id="rId14"/>
    <p:sldId id="263" r:id="rId15"/>
    <p:sldId id="262" r:id="rId16"/>
    <p:sldId id="27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A40F"/>
    <a:srgbClr val="0051D8"/>
    <a:srgbClr val="DC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89" autoAdjust="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EAC8-0ADC-4062-A226-1CDB17CD3E73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8BBB4-E24B-4EC8-9E4F-A054EB9472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4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8BBB4-E24B-4EC8-9E4F-A054EB9472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817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你想要什么功能，我这个产品你有什么建议</a:t>
            </a:r>
            <a:r>
              <a:rPr lang="en-US" altLang="zh-CN" dirty="0"/>
              <a:t>…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8BBB4-E24B-4EC8-9E4F-A054EB9472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287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你想要什么功能，我这个产品你有什么建议</a:t>
            </a:r>
            <a:r>
              <a:rPr lang="en-US" altLang="zh-CN" dirty="0"/>
              <a:t>…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8BBB4-E24B-4EC8-9E4F-A054EB9472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9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为例，看下一节课的时间属于什么需求？管理日程属于什么需求？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8BBB4-E24B-4EC8-9E4F-A054EB9472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64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战略层体现产品背景、解决用户什么需求。后续的工作都围绕这个核心展开。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确定用户需求和产品目标之后，确定出满足用户需求的功能有哪些？不做的功能有哪些？这些功能不是凭空想出来的，而是基于目标用户。如何确定目标用户我在上一环节已经讲了。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交互设计：优化用户使用流程和体验；信息架构：功能明确后，规划产品中信息点有哪些，信息点如何与用户产生连接。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框架层：可以与设计一起参与。确定界面的按钮、输入框等以什么形式体现，放在哪个位置。导航设计：用哪种导航形式把所有界面有效的跳转。信息设计：有效地信息沟通。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表现层：与产品品牌调性一致，符合目标人群审美。包括界面风格设计、图标设计、字体选择、颜色选择、排布等等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8BBB4-E24B-4EC8-9E4F-A054EB9472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188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灯泡 望远镜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8BBB4-E24B-4EC8-9E4F-A054EB9472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251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8BBB4-E24B-4EC8-9E4F-A054EB94724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65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瀑布式：严格遵循预先计划的需求分析、设计、编码、集成、测试、维护的步骤。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例：流水线、造房子、航天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8BBB4-E24B-4EC8-9E4F-A054EB94724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18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游戏行业</a:t>
            </a:r>
            <a:endParaRPr lang="en-US" altLang="zh-CN" dirty="0"/>
          </a:p>
          <a:p>
            <a:r>
              <a:rPr lang="zh-CN" altLang="en-US" dirty="0"/>
              <a:t>游戏和视频行业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8BBB4-E24B-4EC8-9E4F-A054EB94724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43837-4B00-424A-A61D-61A13960E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4AF629-852C-4598-928B-6337365A9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1A6C6-54AD-48CF-B15D-75D9C433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EBF2-2708-467F-B3F2-FEA9A4F3253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A7906-9879-4F19-AF01-2505FE68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733F6-AA8C-4F11-A3D2-881901F6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72B4-725D-45DA-9315-617794B28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612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36FAE-8DE0-4B17-9DB5-CDA76117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897278-5972-41BF-86F0-2BE61A34D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15AFE-8439-4606-A4E6-68A8CDEE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EBF2-2708-467F-B3F2-FEA9A4F3253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F4755-D9C9-4BD0-BC09-AB2ADB50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4BE9E-B1E2-4BC4-895E-4A81FAF8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72B4-725D-45DA-9315-617794B28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317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6DD0FB-EF40-4E59-A125-E6FCFF8BA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261406-118F-48D6-92EE-9959B650B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DFB3D-50DA-4143-9D2A-5ADB124B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EBF2-2708-467F-B3F2-FEA9A4F3253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CD56F-FBE3-4D57-BE41-CAA41FEA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B9C78-92B3-4246-9FC2-440A9DC2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72B4-725D-45DA-9315-617794B28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117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3F50D-3BD6-4411-86C0-9D611D19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52125-7F74-43F5-A4D8-E7221FFD4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DCEA1-2793-43C9-82AF-A1A9205C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EBF2-2708-467F-B3F2-FEA9A4F3253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05827-4BFD-4223-9274-78534A15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E5DBF-2BCB-4E00-8C22-C8E4EE7E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72B4-725D-45DA-9315-617794B28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237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ADD84-C882-4E49-BD29-FEF0DF93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3BFC8B-2069-4407-B95F-76B848A19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C2234-2017-4C2F-8430-3E3D9D1B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EBF2-2708-467F-B3F2-FEA9A4F3253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66A70-62E7-40D8-AB9B-3BEED1D6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5F172-DB48-4EA1-A6D0-4F3FF108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72B4-725D-45DA-9315-617794B28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870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731F9-022C-44DF-9F48-A7D522BA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6BB17-7291-4701-BAA2-2FA992164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362553-21B1-484A-A17E-86FA1AB1B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482FEF-FFE2-457E-B820-C81F4749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EBF2-2708-467F-B3F2-FEA9A4F3253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DB723A-4C03-42FE-8121-18FDF8F0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628CF3-3F0A-4C27-8CAF-97051865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72B4-725D-45DA-9315-617794B28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40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7454B-1286-4BFE-B3BD-9FA513EF4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21F69A-E051-484C-91A7-4E30022E8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44A15D-7828-4132-B116-C40C369EF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035214-5E57-49B7-AAF5-450287596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2859C1-972E-4942-A9FA-1BFC637AB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D55E6C-FF28-4FC6-B9D9-99C4E78B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EBF2-2708-467F-B3F2-FEA9A4F3253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DE1A3F-4C66-44E9-8AB8-89D70FBB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055782-AAC5-4F16-B9A1-794B901C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72B4-725D-45DA-9315-617794B28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35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9C780-BDFF-4968-8632-E203D4A4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393D32-C9FF-48AA-A985-E7842EA3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EBF2-2708-467F-B3F2-FEA9A4F3253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133CDE-5EFB-458B-9A6D-F2BDD6BA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22883D-1A63-4388-9E88-D62C803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72B4-725D-45DA-9315-617794B28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4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2AD5A7-C098-4401-B4B5-3DE32C56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EBF2-2708-467F-B3F2-FEA9A4F3253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C04F31-E356-4C8C-BD25-3A50B353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0D7A31-AD49-4FA4-ABFA-63D79D07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72B4-725D-45DA-9315-617794B28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491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7EC64-F3B1-4C69-BFB9-316FCEF3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F1393-814E-4C0D-82E0-3AED8D023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974601-9B9A-4430-A30F-35AA8577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B529FA-1FFE-4A40-89A1-12C82024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EBF2-2708-467F-B3F2-FEA9A4F3253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ACF82F-8CFE-4299-997D-E0C489E1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BCB4B4-F57B-45F2-8B6B-4F16E002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72B4-725D-45DA-9315-617794B28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17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2919D-336A-4317-81D7-31F325F6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904FBB-F4AC-4285-A6AD-D41518E57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3D6CBE-13F6-4783-A481-584782401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C4945-FCCF-419F-85DA-0DF3F227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EBF2-2708-467F-B3F2-FEA9A4F3253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EC4C1-8F94-4AF3-9D50-F82FF75E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DEF64C-0F4D-453A-B696-C5511036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72B4-725D-45DA-9315-617794B28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7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E666BA-E367-4923-8610-226ECE66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F01457-BA8D-4491-B543-D3C452688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42D72-E017-4DD9-88FC-B1D94C367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6EBF2-2708-467F-B3F2-FEA9A4F32534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BFEAF-EC5D-4ED2-8314-4F88B7148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58E56-62D0-43CD-A675-5CA082073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72B4-725D-45DA-9315-617794B28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34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41C5EB-47E3-4F54-8049-5DE76365E2C4}"/>
              </a:ext>
            </a:extLst>
          </p:cNvPr>
          <p:cNvSpPr txBox="1"/>
          <p:nvPr/>
        </p:nvSpPr>
        <p:spPr>
          <a:xfrm>
            <a:off x="1976534" y="3167390"/>
            <a:ext cx="823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一些在产品部门可能会用到的想法和方法</a:t>
            </a:r>
          </a:p>
        </p:txBody>
      </p:sp>
    </p:spTree>
    <p:extLst>
      <p:ext uri="{BB962C8B-B14F-4D97-AF65-F5344CB8AC3E}">
        <p14:creationId xmlns:p14="http://schemas.microsoft.com/office/powerpoint/2010/main" val="1475757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517689C4-0807-4EEE-A700-DC858B8A83B0}"/>
              </a:ext>
            </a:extLst>
          </p:cNvPr>
          <p:cNvSpPr/>
          <p:nvPr/>
        </p:nvSpPr>
        <p:spPr>
          <a:xfrm>
            <a:off x="486476" y="2007557"/>
            <a:ext cx="1793883" cy="610751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ABBA7A-6A22-4007-8F62-62B526C64FBB}"/>
              </a:ext>
            </a:extLst>
          </p:cNvPr>
          <p:cNvSpPr txBox="1"/>
          <p:nvPr/>
        </p:nvSpPr>
        <p:spPr>
          <a:xfrm>
            <a:off x="628690" y="2136765"/>
            <a:ext cx="1552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CE0564-259C-4E99-8EF7-7C6E85F66344}"/>
              </a:ext>
            </a:extLst>
          </p:cNvPr>
          <p:cNvSpPr/>
          <p:nvPr/>
        </p:nvSpPr>
        <p:spPr>
          <a:xfrm>
            <a:off x="2839500" y="2007557"/>
            <a:ext cx="2242397" cy="610751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2EC270-8490-4BD2-A544-ECCCC91DB5A1}"/>
              </a:ext>
            </a:extLst>
          </p:cNvPr>
          <p:cNvSpPr txBox="1"/>
          <p:nvPr/>
        </p:nvSpPr>
        <p:spPr>
          <a:xfrm>
            <a:off x="2981714" y="2136765"/>
            <a:ext cx="2061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关注学院和部门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DFE74BC-E402-4C58-BE88-2A7CC2E9FCFC}"/>
              </a:ext>
            </a:extLst>
          </p:cNvPr>
          <p:cNvSpPr/>
          <p:nvPr/>
        </p:nvSpPr>
        <p:spPr>
          <a:xfrm>
            <a:off x="5672882" y="2007557"/>
            <a:ext cx="2242397" cy="610751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A0982A-9992-4ECB-AD3D-B689CDD27C08}"/>
              </a:ext>
            </a:extLst>
          </p:cNvPr>
          <p:cNvSpPr txBox="1"/>
          <p:nvPr/>
        </p:nvSpPr>
        <p:spPr>
          <a:xfrm>
            <a:off x="5815096" y="2136765"/>
            <a:ext cx="2061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在首页浏览消息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75D16F2-D2A8-4B23-8242-15373981E2B3}"/>
              </a:ext>
            </a:extLst>
          </p:cNvPr>
          <p:cNvSpPr/>
          <p:nvPr/>
        </p:nvSpPr>
        <p:spPr>
          <a:xfrm>
            <a:off x="8471826" y="2007557"/>
            <a:ext cx="3121301" cy="610751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F3FA2E-04C7-4C77-B2C1-8EE659B66183}"/>
              </a:ext>
            </a:extLst>
          </p:cNvPr>
          <p:cNvSpPr txBox="1"/>
          <p:nvPr/>
        </p:nvSpPr>
        <p:spPr>
          <a:xfrm>
            <a:off x="8614040" y="2136765"/>
            <a:ext cx="2773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点击消息查看详细内容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F10E797-4307-4FA5-BAD8-0E47152B6155}"/>
              </a:ext>
            </a:extLst>
          </p:cNvPr>
          <p:cNvCxnSpPr>
            <a:cxnSpLocks/>
          </p:cNvCxnSpPr>
          <p:nvPr/>
        </p:nvCxnSpPr>
        <p:spPr>
          <a:xfrm>
            <a:off x="2254930" y="2312932"/>
            <a:ext cx="58457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3F70468-F843-47A1-80B7-AE0D48677A0E}"/>
              </a:ext>
            </a:extLst>
          </p:cNvPr>
          <p:cNvCxnSpPr>
            <a:cxnSpLocks/>
          </p:cNvCxnSpPr>
          <p:nvPr/>
        </p:nvCxnSpPr>
        <p:spPr>
          <a:xfrm>
            <a:off x="5098270" y="2312932"/>
            <a:ext cx="58457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976158D-E65C-4FD4-A826-F6D01FF2ED6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921694" y="2312932"/>
            <a:ext cx="55013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878CDD3-6244-4BF7-9571-9D6EFA031C48}"/>
              </a:ext>
            </a:extLst>
          </p:cNvPr>
          <p:cNvSpPr txBox="1"/>
          <p:nvPr/>
        </p:nvSpPr>
        <p:spPr>
          <a:xfrm>
            <a:off x="1870803" y="2815643"/>
            <a:ext cx="8450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除了用户需求之外，还要考虑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法律法规、数据安全、用户隐私、组织性质、开发难度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F647626-AF7B-4841-8C6D-031A2B68E77E}"/>
              </a:ext>
            </a:extLst>
          </p:cNvPr>
          <p:cNvSpPr txBox="1"/>
          <p:nvPr/>
        </p:nvSpPr>
        <p:spPr>
          <a:xfrm>
            <a:off x="4372240" y="1359117"/>
            <a:ext cx="3533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这个流程有什么问题？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934283-57C1-4DB2-8FC4-1EB301DFED67}"/>
              </a:ext>
            </a:extLst>
          </p:cNvPr>
          <p:cNvSpPr txBox="1"/>
          <p:nvPr/>
        </p:nvSpPr>
        <p:spPr>
          <a:xfrm>
            <a:off x="426728" y="221596"/>
            <a:ext cx="353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想得更多、更深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003DA79-0BFD-4300-B494-822CFEA9DCD8}"/>
              </a:ext>
            </a:extLst>
          </p:cNvPr>
          <p:cNvCxnSpPr>
            <a:cxnSpLocks/>
          </p:cNvCxnSpPr>
          <p:nvPr/>
        </p:nvCxnSpPr>
        <p:spPr>
          <a:xfrm>
            <a:off x="0" y="805410"/>
            <a:ext cx="12192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3844331-9EDC-4EB1-9457-A2801C1A6B9D}"/>
              </a:ext>
            </a:extLst>
          </p:cNvPr>
          <p:cNvSpPr txBox="1"/>
          <p:nvPr/>
        </p:nvSpPr>
        <p:spPr>
          <a:xfrm>
            <a:off x="2077253" y="5362832"/>
            <a:ext cx="8450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深入、成熟的思考可以避免不必要的改动，减少开发成本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296C336-11B3-44B4-8B3D-A0C99C249918}"/>
              </a:ext>
            </a:extLst>
          </p:cNvPr>
          <p:cNvSpPr/>
          <p:nvPr/>
        </p:nvSpPr>
        <p:spPr>
          <a:xfrm>
            <a:off x="2903119" y="4176123"/>
            <a:ext cx="1793883" cy="610751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86BD437-9AC0-4F48-83AC-EC91710771DD}"/>
              </a:ext>
            </a:extLst>
          </p:cNvPr>
          <p:cNvSpPr txBox="1"/>
          <p:nvPr/>
        </p:nvSpPr>
        <p:spPr>
          <a:xfrm>
            <a:off x="3045333" y="4305331"/>
            <a:ext cx="1552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808A2A8-A830-49A2-8D6B-34A2FA6B19B1}"/>
              </a:ext>
            </a:extLst>
          </p:cNvPr>
          <p:cNvSpPr/>
          <p:nvPr/>
        </p:nvSpPr>
        <p:spPr>
          <a:xfrm>
            <a:off x="5199058" y="4176123"/>
            <a:ext cx="1793883" cy="610751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AE81EAE-7FF4-434B-83CB-8593608E9FB5}"/>
              </a:ext>
            </a:extLst>
          </p:cNvPr>
          <p:cNvSpPr txBox="1"/>
          <p:nvPr/>
        </p:nvSpPr>
        <p:spPr>
          <a:xfrm>
            <a:off x="5341272" y="4305331"/>
            <a:ext cx="1552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8B3FC89-DF07-41F9-A984-5B4C86B11078}"/>
              </a:ext>
            </a:extLst>
          </p:cNvPr>
          <p:cNvSpPr/>
          <p:nvPr/>
        </p:nvSpPr>
        <p:spPr>
          <a:xfrm>
            <a:off x="7494997" y="4176123"/>
            <a:ext cx="1793883" cy="610751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EF5A511-14ED-446A-B32F-FF146A056213}"/>
              </a:ext>
            </a:extLst>
          </p:cNvPr>
          <p:cNvSpPr txBox="1"/>
          <p:nvPr/>
        </p:nvSpPr>
        <p:spPr>
          <a:xfrm>
            <a:off x="7637211" y="4305331"/>
            <a:ext cx="1552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F39C56A-FF06-47A7-8DCC-7B597A5D9AD9}"/>
              </a:ext>
            </a:extLst>
          </p:cNvPr>
          <p:cNvSpPr txBox="1"/>
          <p:nvPr/>
        </p:nvSpPr>
        <p:spPr>
          <a:xfrm>
            <a:off x="1150134" y="6221913"/>
            <a:ext cx="1030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推荐一些互联网资讯：人人都是产品经理（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http://www.woshipm.com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）、公众号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氪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2A78358-EE66-4DDF-9387-697DF6FFA236}"/>
              </a:ext>
            </a:extLst>
          </p:cNvPr>
          <p:cNvSpPr txBox="1"/>
          <p:nvPr/>
        </p:nvSpPr>
        <p:spPr>
          <a:xfrm>
            <a:off x="2077253" y="5011317"/>
            <a:ext cx="8450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不要尝试改变用户的习惯</a:t>
            </a:r>
          </a:p>
        </p:txBody>
      </p:sp>
    </p:spTree>
    <p:extLst>
      <p:ext uri="{BB962C8B-B14F-4D97-AF65-F5344CB8AC3E}">
        <p14:creationId xmlns:p14="http://schemas.microsoft.com/office/powerpoint/2010/main" val="3564753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0" grpId="0"/>
      <p:bldP spid="21" grpId="0" animBg="1"/>
      <p:bldP spid="26" grpId="0"/>
      <p:bldP spid="27" grpId="0" animBg="1"/>
      <p:bldP spid="28" grpId="0"/>
      <p:bldP spid="29" grpId="0" animBg="1"/>
      <p:bldP spid="30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7FDE30E-AD50-4957-AF90-B1A26981F670}"/>
              </a:ext>
            </a:extLst>
          </p:cNvPr>
          <p:cNvSpPr txBox="1"/>
          <p:nvPr/>
        </p:nvSpPr>
        <p:spPr>
          <a:xfrm>
            <a:off x="3827655" y="2967335"/>
            <a:ext cx="4536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做好项目管理</a:t>
            </a:r>
          </a:p>
        </p:txBody>
      </p:sp>
    </p:spTree>
    <p:extLst>
      <p:ext uri="{BB962C8B-B14F-4D97-AF65-F5344CB8AC3E}">
        <p14:creationId xmlns:p14="http://schemas.microsoft.com/office/powerpoint/2010/main" val="3596910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2F647626-AF7B-4841-8C6D-031A2B68E77E}"/>
              </a:ext>
            </a:extLst>
          </p:cNvPr>
          <p:cNvSpPr txBox="1"/>
          <p:nvPr/>
        </p:nvSpPr>
        <p:spPr>
          <a:xfrm>
            <a:off x="503566" y="1060327"/>
            <a:ext cx="4214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瀑布式开发（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Waterfall Model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934283-57C1-4DB2-8FC4-1EB301DFED67}"/>
              </a:ext>
            </a:extLst>
          </p:cNvPr>
          <p:cNvSpPr txBox="1"/>
          <p:nvPr/>
        </p:nvSpPr>
        <p:spPr>
          <a:xfrm>
            <a:off x="426728" y="221596"/>
            <a:ext cx="353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做好项目管理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003DA79-0BFD-4300-B494-822CFEA9DCD8}"/>
              </a:ext>
            </a:extLst>
          </p:cNvPr>
          <p:cNvCxnSpPr>
            <a:cxnSpLocks/>
          </p:cNvCxnSpPr>
          <p:nvPr/>
        </p:nvCxnSpPr>
        <p:spPr>
          <a:xfrm>
            <a:off x="0" y="805410"/>
            <a:ext cx="12192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waterfall project management">
            <a:extLst>
              <a:ext uri="{FF2B5EF4-FFF2-40B4-BE49-F238E27FC236}">
                <a16:creationId xmlns:a16="http://schemas.microsoft.com/office/drawing/2014/main" id="{791A54B9-0D33-49FE-8ABC-10CD8F3FD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66" y="1561548"/>
            <a:ext cx="4130388" cy="413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E94CD7D8-30D9-435D-BFF6-FF3CD0264E34}"/>
              </a:ext>
            </a:extLst>
          </p:cNvPr>
          <p:cNvSpPr txBox="1"/>
          <p:nvPr/>
        </p:nvSpPr>
        <p:spPr>
          <a:xfrm>
            <a:off x="426728" y="6180060"/>
            <a:ext cx="4856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缺点：严格开发规范，容错率低，失误成本高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26FE4B9-8F34-48EA-8CD2-3C93B2A9E33E}"/>
              </a:ext>
            </a:extLst>
          </p:cNvPr>
          <p:cNvSpPr txBox="1"/>
          <p:nvPr/>
        </p:nvSpPr>
        <p:spPr>
          <a:xfrm>
            <a:off x="426728" y="5802590"/>
            <a:ext cx="434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优点：清晰的可视化进度，进度管理简单</a:t>
            </a:r>
          </a:p>
        </p:txBody>
      </p:sp>
      <p:pic>
        <p:nvPicPr>
          <p:cNvPr id="1032" name="Picture 8" descr="Agile Advantages for Software Development ">
            <a:extLst>
              <a:ext uri="{FF2B5EF4-FFF2-40B4-BE49-F238E27FC236}">
                <a16:creationId xmlns:a16="http://schemas.microsoft.com/office/drawing/2014/main" id="{4A55917B-7E30-4683-ADC9-65D7ECDB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514" y="1639423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608F0E49-6696-4FF5-AD77-77E1808E0601}"/>
              </a:ext>
            </a:extLst>
          </p:cNvPr>
          <p:cNvSpPr txBox="1"/>
          <p:nvPr/>
        </p:nvSpPr>
        <p:spPr>
          <a:xfrm>
            <a:off x="6650591" y="1060327"/>
            <a:ext cx="4214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敏捷式开发（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Agile Development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508724E-258B-4FE8-ADB7-5ACB19D2CE4F}"/>
              </a:ext>
            </a:extLst>
          </p:cNvPr>
          <p:cNvSpPr txBox="1"/>
          <p:nvPr/>
        </p:nvSpPr>
        <p:spPr>
          <a:xfrm>
            <a:off x="6441448" y="5987256"/>
            <a:ext cx="555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缺点：若项目人员流动大太，会给维护带来不少难度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FE78A60-9148-465B-8F29-F7DBDABF405E}"/>
              </a:ext>
            </a:extLst>
          </p:cNvPr>
          <p:cNvSpPr txBox="1"/>
          <p:nvPr/>
        </p:nvSpPr>
        <p:spPr>
          <a:xfrm>
            <a:off x="6441448" y="4784493"/>
            <a:ext cx="4345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优点：快速响应变化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缩短交付周期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项目透明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低试错成本</a:t>
            </a:r>
          </a:p>
        </p:txBody>
      </p:sp>
    </p:spTree>
    <p:extLst>
      <p:ext uri="{BB962C8B-B14F-4D97-AF65-F5344CB8AC3E}">
        <p14:creationId xmlns:p14="http://schemas.microsoft.com/office/powerpoint/2010/main" val="1495934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7FDE30E-AD50-4957-AF90-B1A26981F670}"/>
              </a:ext>
            </a:extLst>
          </p:cNvPr>
          <p:cNvSpPr txBox="1"/>
          <p:nvPr/>
        </p:nvSpPr>
        <p:spPr>
          <a:xfrm>
            <a:off x="3827655" y="2967335"/>
            <a:ext cx="4536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1+1&gt;2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939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41C5EB-47E3-4F54-8049-5DE76365E2C4}"/>
              </a:ext>
            </a:extLst>
          </p:cNvPr>
          <p:cNvSpPr txBox="1"/>
          <p:nvPr/>
        </p:nvSpPr>
        <p:spPr>
          <a:xfrm>
            <a:off x="180616" y="312223"/>
            <a:ext cx="479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1+1&gt;2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80D942-FB7A-4C40-85E3-9DB708720E69}"/>
              </a:ext>
            </a:extLst>
          </p:cNvPr>
          <p:cNvSpPr txBox="1"/>
          <p:nvPr/>
        </p:nvSpPr>
        <p:spPr>
          <a:xfrm>
            <a:off x="1867929" y="2333725"/>
            <a:ext cx="1256529" cy="36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微信搜索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4CB9AD-448B-4A91-924B-47F31A24866A}"/>
              </a:ext>
            </a:extLst>
          </p:cNvPr>
          <p:cNvSpPr txBox="1"/>
          <p:nvPr/>
        </p:nvSpPr>
        <p:spPr>
          <a:xfrm>
            <a:off x="3827444" y="2342639"/>
            <a:ext cx="1256529" cy="36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B5E09B-7919-4249-AE72-4B374C0FD117}"/>
              </a:ext>
            </a:extLst>
          </p:cNvPr>
          <p:cNvSpPr txBox="1"/>
          <p:nvPr/>
        </p:nvSpPr>
        <p:spPr>
          <a:xfrm>
            <a:off x="5790309" y="2342639"/>
            <a:ext cx="1256529" cy="36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4AAEB1-FBB5-4F6D-875D-4137049059C5}"/>
              </a:ext>
            </a:extLst>
          </p:cNvPr>
          <p:cNvSpPr txBox="1"/>
          <p:nvPr/>
        </p:nvSpPr>
        <p:spPr>
          <a:xfrm>
            <a:off x="3809583" y="3806052"/>
            <a:ext cx="1256529" cy="36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2512C0-99B3-4A4D-898C-AB74FC4AA7A0}"/>
              </a:ext>
            </a:extLst>
          </p:cNvPr>
          <p:cNvSpPr txBox="1"/>
          <p:nvPr/>
        </p:nvSpPr>
        <p:spPr>
          <a:xfrm>
            <a:off x="3806497" y="5185362"/>
            <a:ext cx="1256529" cy="36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387E59-BED0-4E8D-B826-E558A36B5BB5}"/>
              </a:ext>
            </a:extLst>
          </p:cNvPr>
          <p:cNvSpPr txBox="1"/>
          <p:nvPr/>
        </p:nvSpPr>
        <p:spPr>
          <a:xfrm>
            <a:off x="986243" y="3614913"/>
            <a:ext cx="1256529" cy="36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282A20-60C7-486B-81D0-E21884256D1C}"/>
              </a:ext>
            </a:extLst>
          </p:cNvPr>
          <p:cNvSpPr txBox="1"/>
          <p:nvPr/>
        </p:nvSpPr>
        <p:spPr>
          <a:xfrm>
            <a:off x="986243" y="4452778"/>
            <a:ext cx="1256529" cy="36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朋友圈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A40EA09-AA7E-4EDF-B3E2-B5F3238A2B8F}"/>
              </a:ext>
            </a:extLst>
          </p:cNvPr>
          <p:cNvSpPr/>
          <p:nvPr/>
        </p:nvSpPr>
        <p:spPr>
          <a:xfrm>
            <a:off x="1863359" y="2233218"/>
            <a:ext cx="1256529" cy="55053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9423C7F-45B2-48CE-B36F-9FF9501063E4}"/>
              </a:ext>
            </a:extLst>
          </p:cNvPr>
          <p:cNvSpPr/>
          <p:nvPr/>
        </p:nvSpPr>
        <p:spPr>
          <a:xfrm>
            <a:off x="3822874" y="2242132"/>
            <a:ext cx="1256529" cy="55053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477DC0A-2132-49D2-9626-0F53AB003618}"/>
              </a:ext>
            </a:extLst>
          </p:cNvPr>
          <p:cNvSpPr/>
          <p:nvPr/>
        </p:nvSpPr>
        <p:spPr>
          <a:xfrm>
            <a:off x="5782388" y="2236300"/>
            <a:ext cx="1256529" cy="55053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DBE8C5D-C8C4-4996-8FF6-08221818209E}"/>
              </a:ext>
            </a:extLst>
          </p:cNvPr>
          <p:cNvSpPr/>
          <p:nvPr/>
        </p:nvSpPr>
        <p:spPr>
          <a:xfrm>
            <a:off x="3809583" y="3696570"/>
            <a:ext cx="1256529" cy="55053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D6C2436-6A69-4030-BCC5-2796E4BAE7EA}"/>
              </a:ext>
            </a:extLst>
          </p:cNvPr>
          <p:cNvSpPr/>
          <p:nvPr/>
        </p:nvSpPr>
        <p:spPr>
          <a:xfrm>
            <a:off x="3806497" y="5093829"/>
            <a:ext cx="1256529" cy="55053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929819A0-38A0-4306-8F72-CB9E2C65F0BB}"/>
              </a:ext>
            </a:extLst>
          </p:cNvPr>
          <p:cNvSpPr/>
          <p:nvPr/>
        </p:nvSpPr>
        <p:spPr>
          <a:xfrm>
            <a:off x="986243" y="3523380"/>
            <a:ext cx="1256529" cy="55053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C8798F7A-224E-4E3D-A994-63D844620291}"/>
              </a:ext>
            </a:extLst>
          </p:cNvPr>
          <p:cNvSpPr/>
          <p:nvPr/>
        </p:nvSpPr>
        <p:spPr>
          <a:xfrm>
            <a:off x="986243" y="4361244"/>
            <a:ext cx="1256529" cy="550530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770D716A-C72C-47DA-A310-AC952C3D7348}"/>
              </a:ext>
            </a:extLst>
          </p:cNvPr>
          <p:cNvSpPr/>
          <p:nvPr/>
        </p:nvSpPr>
        <p:spPr>
          <a:xfrm rot="5400000">
            <a:off x="4104546" y="1254193"/>
            <a:ext cx="666602" cy="4007769"/>
          </a:xfrm>
          <a:prstGeom prst="rightBrace">
            <a:avLst>
              <a:gd name="adj1" fmla="val 8333"/>
              <a:gd name="adj2" fmla="val 506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D970E27-2F34-4E05-9ADB-01AA24396AA3}"/>
              </a:ext>
            </a:extLst>
          </p:cNvPr>
          <p:cNvSpPr txBox="1"/>
          <p:nvPr/>
        </p:nvSpPr>
        <p:spPr>
          <a:xfrm>
            <a:off x="3809583" y="2932218"/>
            <a:ext cx="1256529" cy="33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引流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F419691-86D1-4A4E-A296-7BF6F4FDB31A}"/>
              </a:ext>
            </a:extLst>
          </p:cNvPr>
          <p:cNvCxnSpPr>
            <a:stCxn id="33" idx="3"/>
            <a:endCxn id="29" idx="1"/>
          </p:cNvCxnSpPr>
          <p:nvPr/>
        </p:nvCxnSpPr>
        <p:spPr>
          <a:xfrm>
            <a:off x="2242772" y="3798645"/>
            <a:ext cx="1566811" cy="17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6217F22-3E36-4A58-9948-D5A615BB4CB6}"/>
              </a:ext>
            </a:extLst>
          </p:cNvPr>
          <p:cNvCxnSpPr>
            <a:stCxn id="34" idx="3"/>
            <a:endCxn id="29" idx="1"/>
          </p:cNvCxnSpPr>
          <p:nvPr/>
        </p:nvCxnSpPr>
        <p:spPr>
          <a:xfrm flipV="1">
            <a:off x="2242772" y="3971835"/>
            <a:ext cx="1566811" cy="66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45E2285-3185-4DB0-8A54-6EDBB642119E}"/>
              </a:ext>
            </a:extLst>
          </p:cNvPr>
          <p:cNvSpPr txBox="1"/>
          <p:nvPr/>
        </p:nvSpPr>
        <p:spPr>
          <a:xfrm>
            <a:off x="2266004" y="3939869"/>
            <a:ext cx="1256529" cy="33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A2CDA4E-464D-44DF-9D63-BD9CA1A69047}"/>
              </a:ext>
            </a:extLst>
          </p:cNvPr>
          <p:cNvCxnSpPr>
            <a:stCxn id="32" idx="0"/>
            <a:endCxn id="29" idx="2"/>
          </p:cNvCxnSpPr>
          <p:nvPr/>
        </p:nvCxnSpPr>
        <p:spPr>
          <a:xfrm flipV="1">
            <a:off x="4434761" y="4247100"/>
            <a:ext cx="3086" cy="84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3FEFAE3-255A-4034-9EA8-54F6F88A3266}"/>
              </a:ext>
            </a:extLst>
          </p:cNvPr>
          <p:cNvSpPr txBox="1"/>
          <p:nvPr/>
        </p:nvSpPr>
        <p:spPr>
          <a:xfrm>
            <a:off x="3806497" y="4527748"/>
            <a:ext cx="1256529" cy="33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支付工具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179B472-B62B-4E67-8E65-6B2926AC879C}"/>
              </a:ext>
            </a:extLst>
          </p:cNvPr>
          <p:cNvSpPr/>
          <p:nvPr/>
        </p:nvSpPr>
        <p:spPr>
          <a:xfrm>
            <a:off x="180616" y="1366204"/>
            <a:ext cx="8127320" cy="4635931"/>
          </a:xfrm>
          <a:prstGeom prst="ellipse">
            <a:avLst/>
          </a:prstGeom>
          <a:noFill/>
          <a:ln w="57150">
            <a:solidFill>
              <a:srgbClr val="24A4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9B523ECA-DA22-4F2C-BCE6-42390DD77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059" y="855865"/>
            <a:ext cx="964181" cy="910139"/>
          </a:xfrm>
          <a:prstGeom prst="rect">
            <a:avLst/>
          </a:prstGeom>
        </p:spPr>
      </p:pic>
      <p:sp>
        <p:nvSpPr>
          <p:cNvPr id="75" name="文本框 74">
            <a:extLst>
              <a:ext uri="{FF2B5EF4-FFF2-40B4-BE49-F238E27FC236}">
                <a16:creationId xmlns:a16="http://schemas.microsoft.com/office/drawing/2014/main" id="{5E0F6EC4-9C52-4E3B-A161-664A7F852D0A}"/>
              </a:ext>
            </a:extLst>
          </p:cNvPr>
          <p:cNvSpPr txBox="1"/>
          <p:nvPr/>
        </p:nvSpPr>
        <p:spPr>
          <a:xfrm>
            <a:off x="8754111" y="1843600"/>
            <a:ext cx="29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同一款产品里的不同功能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2264D34-A92F-449B-84E5-19096F9B0173}"/>
              </a:ext>
            </a:extLst>
          </p:cNvPr>
          <p:cNvSpPr txBox="1"/>
          <p:nvPr/>
        </p:nvSpPr>
        <p:spPr>
          <a:xfrm>
            <a:off x="8754111" y="2510869"/>
            <a:ext cx="29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同一个业态里的不同产品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40CAC97-50EF-4AE1-8BB2-8E3E9D760182}"/>
              </a:ext>
            </a:extLst>
          </p:cNvPr>
          <p:cNvSpPr txBox="1"/>
          <p:nvPr/>
        </p:nvSpPr>
        <p:spPr>
          <a:xfrm>
            <a:off x="8754111" y="3176767"/>
            <a:ext cx="29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不同业态之间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7FFD1AE-3973-434D-A06E-E44478DCEEDC}"/>
              </a:ext>
            </a:extLst>
          </p:cNvPr>
          <p:cNvSpPr txBox="1"/>
          <p:nvPr/>
        </p:nvSpPr>
        <p:spPr>
          <a:xfrm>
            <a:off x="8754111" y="4711719"/>
            <a:ext cx="29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链状，网状？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CC35564-6446-4DFE-BFE7-2666BB644C81}"/>
              </a:ext>
            </a:extLst>
          </p:cNvPr>
          <p:cNvSpPr txBox="1"/>
          <p:nvPr/>
        </p:nvSpPr>
        <p:spPr>
          <a:xfrm>
            <a:off x="8754111" y="5244249"/>
            <a:ext cx="2977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如何丰富我们的产品矩阵？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248ED79-E5BD-4BE5-9110-2690D9DEC19D}"/>
              </a:ext>
            </a:extLst>
          </p:cNvPr>
          <p:cNvCxnSpPr>
            <a:cxnSpLocks/>
          </p:cNvCxnSpPr>
          <p:nvPr/>
        </p:nvCxnSpPr>
        <p:spPr>
          <a:xfrm>
            <a:off x="0" y="805410"/>
            <a:ext cx="12192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832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5" grpId="0"/>
      <p:bldP spid="77" grpId="0"/>
      <p:bldP spid="78" grpId="0"/>
      <p:bldP spid="79" grpId="0"/>
      <p:bldP spid="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C41BD65-6B69-484E-943A-1BAA1027008A}"/>
              </a:ext>
            </a:extLst>
          </p:cNvPr>
          <p:cNvSpPr txBox="1"/>
          <p:nvPr/>
        </p:nvSpPr>
        <p:spPr>
          <a:xfrm>
            <a:off x="3827655" y="2683565"/>
            <a:ext cx="4536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最重要的一点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509BB5-D7DF-4B60-82E2-0CC4EBAD8002}"/>
              </a:ext>
            </a:extLst>
          </p:cNvPr>
          <p:cNvSpPr txBox="1"/>
          <p:nvPr/>
        </p:nvSpPr>
        <p:spPr>
          <a:xfrm>
            <a:off x="3827655" y="3429000"/>
            <a:ext cx="4536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玩得开心，找到喜欢的东西</a:t>
            </a:r>
          </a:p>
        </p:txBody>
      </p:sp>
    </p:spTree>
    <p:extLst>
      <p:ext uri="{BB962C8B-B14F-4D97-AF65-F5344CB8AC3E}">
        <p14:creationId xmlns:p14="http://schemas.microsoft.com/office/powerpoint/2010/main" val="4114285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C41BD65-6B69-484E-943A-1BAA1027008A}"/>
              </a:ext>
            </a:extLst>
          </p:cNvPr>
          <p:cNvSpPr txBox="1"/>
          <p:nvPr/>
        </p:nvSpPr>
        <p:spPr>
          <a:xfrm>
            <a:off x="4443881" y="1297561"/>
            <a:ext cx="4536689" cy="5133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以用户为中心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用户体验五要素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想得更多、更深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做好项目管理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1+1&gt;2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8724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41C5EB-47E3-4F54-8049-5DE76365E2C4}"/>
              </a:ext>
            </a:extLst>
          </p:cNvPr>
          <p:cNvSpPr txBox="1"/>
          <p:nvPr/>
        </p:nvSpPr>
        <p:spPr>
          <a:xfrm>
            <a:off x="647147" y="2187676"/>
            <a:ext cx="2408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大家好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AACBE-382C-4EA7-9456-7E9708849A2F}"/>
              </a:ext>
            </a:extLst>
          </p:cNvPr>
          <p:cNvSpPr txBox="1"/>
          <p:nvPr/>
        </p:nvSpPr>
        <p:spPr>
          <a:xfrm>
            <a:off x="647146" y="2840819"/>
            <a:ext cx="9145556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黄昱祁，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波霸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级工业设计系，准备出国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目前在网易雷火用户体验中心实习，永劫无间游戏组，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UX/UI</a:t>
            </a:r>
          </a:p>
        </p:txBody>
      </p:sp>
    </p:spTree>
    <p:extLst>
      <p:ext uri="{BB962C8B-B14F-4D97-AF65-F5344CB8AC3E}">
        <p14:creationId xmlns:p14="http://schemas.microsoft.com/office/powerpoint/2010/main" val="2175086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41C5EB-47E3-4F54-8049-5DE76365E2C4}"/>
              </a:ext>
            </a:extLst>
          </p:cNvPr>
          <p:cNvSpPr txBox="1"/>
          <p:nvPr/>
        </p:nvSpPr>
        <p:spPr>
          <a:xfrm>
            <a:off x="4329015" y="2967335"/>
            <a:ext cx="353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以用户为中心</a:t>
            </a:r>
          </a:p>
        </p:txBody>
      </p:sp>
    </p:spTree>
    <p:extLst>
      <p:ext uri="{BB962C8B-B14F-4D97-AF65-F5344CB8AC3E}">
        <p14:creationId xmlns:p14="http://schemas.microsoft.com/office/powerpoint/2010/main" val="3400729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36126C7-CDAA-4A2B-9A7E-E0B9634C07D3}"/>
              </a:ext>
            </a:extLst>
          </p:cNvPr>
          <p:cNvSpPr txBox="1"/>
          <p:nvPr/>
        </p:nvSpPr>
        <p:spPr>
          <a:xfrm>
            <a:off x="588405" y="1833868"/>
            <a:ext cx="353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谁是用户？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AEB123-AD85-4FBF-82BE-1A3BD98AD457}"/>
              </a:ext>
            </a:extLst>
          </p:cNvPr>
          <p:cNvSpPr txBox="1"/>
          <p:nvPr/>
        </p:nvSpPr>
        <p:spPr>
          <a:xfrm>
            <a:off x="588405" y="2375043"/>
            <a:ext cx="4637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可以共情，但不要把自己当唯一用户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DA4A51-D81D-4AF1-A2EB-B88C6200A8F1}"/>
              </a:ext>
            </a:extLst>
          </p:cNvPr>
          <p:cNvSpPr txBox="1"/>
          <p:nvPr/>
        </p:nvSpPr>
        <p:spPr>
          <a:xfrm>
            <a:off x="588405" y="3561551"/>
            <a:ext cx="353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为什么要了解用户？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F141BB-178D-4258-839E-20958189F275}"/>
              </a:ext>
            </a:extLst>
          </p:cNvPr>
          <p:cNvSpPr txBox="1"/>
          <p:nvPr/>
        </p:nvSpPr>
        <p:spPr>
          <a:xfrm>
            <a:off x="588404" y="4102726"/>
            <a:ext cx="7611379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对于新产品：明确用户需求点，帮助选定产品的设计方向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对于已经发布的产品：发现产品问题，帮助优化产品体验。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CE8104-47C9-46F9-9800-A1A210507ABC}"/>
              </a:ext>
            </a:extLst>
          </p:cNvPr>
          <p:cNvSpPr txBox="1"/>
          <p:nvPr/>
        </p:nvSpPr>
        <p:spPr>
          <a:xfrm>
            <a:off x="-292681" y="221596"/>
            <a:ext cx="353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以用户为中心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BF9B3A1-AE6B-434D-BFA8-0C33E5569EF0}"/>
              </a:ext>
            </a:extLst>
          </p:cNvPr>
          <p:cNvCxnSpPr>
            <a:cxnSpLocks/>
          </p:cNvCxnSpPr>
          <p:nvPr/>
        </p:nvCxnSpPr>
        <p:spPr>
          <a:xfrm>
            <a:off x="0" y="805410"/>
            <a:ext cx="12192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599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58F65B7-F0B2-47E2-A217-1E9F4B7BFE22}"/>
              </a:ext>
            </a:extLst>
          </p:cNvPr>
          <p:cNvSpPr txBox="1"/>
          <p:nvPr/>
        </p:nvSpPr>
        <p:spPr>
          <a:xfrm>
            <a:off x="388775" y="1601743"/>
            <a:ext cx="9232303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问卷：结构化与非结构化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访谈：提问的方式（你想要什么功能，我这个产品你有什么建议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可用性测试：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FE599-C65F-4B60-A51F-F27E20F649C0}"/>
              </a:ext>
            </a:extLst>
          </p:cNvPr>
          <p:cNvSpPr txBox="1"/>
          <p:nvPr/>
        </p:nvSpPr>
        <p:spPr>
          <a:xfrm>
            <a:off x="388775" y="1140078"/>
            <a:ext cx="353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如何获得用户需求？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78AAF2-EF22-4B55-AE7F-70E9D9B1C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75" y="3152338"/>
            <a:ext cx="7507961" cy="358639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191113A-674E-4149-99B7-D828F21E3B1F}"/>
              </a:ext>
            </a:extLst>
          </p:cNvPr>
          <p:cNvSpPr txBox="1"/>
          <p:nvPr/>
        </p:nvSpPr>
        <p:spPr>
          <a:xfrm>
            <a:off x="-292681" y="221596"/>
            <a:ext cx="353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以用户为中心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E8C3766-3A34-4012-9329-135D1C74AAAA}"/>
              </a:ext>
            </a:extLst>
          </p:cNvPr>
          <p:cNvCxnSpPr>
            <a:cxnSpLocks/>
          </p:cNvCxnSpPr>
          <p:nvPr/>
        </p:nvCxnSpPr>
        <p:spPr>
          <a:xfrm>
            <a:off x="0" y="805410"/>
            <a:ext cx="12192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68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58F65B7-F0B2-47E2-A217-1E9F4B7BFE22}"/>
              </a:ext>
            </a:extLst>
          </p:cNvPr>
          <p:cNvSpPr txBox="1"/>
          <p:nvPr/>
        </p:nvSpPr>
        <p:spPr>
          <a:xfrm>
            <a:off x="388775" y="1601743"/>
            <a:ext cx="923230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埋点与数据分析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0FE599-C65F-4B60-A51F-F27E20F649C0}"/>
              </a:ext>
            </a:extLst>
          </p:cNvPr>
          <p:cNvSpPr txBox="1"/>
          <p:nvPr/>
        </p:nvSpPr>
        <p:spPr>
          <a:xfrm>
            <a:off x="388775" y="1140078"/>
            <a:ext cx="353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如何获得用户需求？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2090CD-3AC8-47B0-A941-B2DF92EEFC65}"/>
              </a:ext>
            </a:extLst>
          </p:cNvPr>
          <p:cNvSpPr/>
          <p:nvPr/>
        </p:nvSpPr>
        <p:spPr>
          <a:xfrm>
            <a:off x="600495" y="2365513"/>
            <a:ext cx="4154557" cy="38671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1550826B-0B72-4AF2-878C-C93804FA0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860" y="2563032"/>
            <a:ext cx="4695825" cy="38671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9D41BD8-C692-4492-A643-FF7D2842154E}"/>
              </a:ext>
            </a:extLst>
          </p:cNvPr>
          <p:cNvSpPr txBox="1"/>
          <p:nvPr/>
        </p:nvSpPr>
        <p:spPr>
          <a:xfrm>
            <a:off x="2294908" y="3578087"/>
            <a:ext cx="113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6.83%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8E7C93-EB8C-4B26-A1BA-7F60C083B99A}"/>
              </a:ext>
            </a:extLst>
          </p:cNvPr>
          <p:cNvSpPr txBox="1"/>
          <p:nvPr/>
        </p:nvSpPr>
        <p:spPr>
          <a:xfrm>
            <a:off x="2294908" y="4905375"/>
            <a:ext cx="113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58.83%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1F0B189-3B40-49A2-A695-D6DCD75FED19}"/>
              </a:ext>
            </a:extLst>
          </p:cNvPr>
          <p:cNvSpPr txBox="1"/>
          <p:nvPr/>
        </p:nvSpPr>
        <p:spPr>
          <a:xfrm>
            <a:off x="1867525" y="2824659"/>
            <a:ext cx="179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浏览主站首页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7B1B59-31C0-4B6F-AA9A-1D36C102B1A5}"/>
              </a:ext>
            </a:extLst>
          </p:cNvPr>
          <p:cNvSpPr txBox="1"/>
          <p:nvPr/>
        </p:nvSpPr>
        <p:spPr>
          <a:xfrm>
            <a:off x="1867525" y="4251338"/>
            <a:ext cx="179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浏览产品页面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E168360-37F2-4434-B50F-EA07B60B9763}"/>
              </a:ext>
            </a:extLst>
          </p:cNvPr>
          <p:cNvSpPr txBox="1"/>
          <p:nvPr/>
        </p:nvSpPr>
        <p:spPr>
          <a:xfrm>
            <a:off x="1867525" y="5397293"/>
            <a:ext cx="179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跳转到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box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网站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A1F109-A016-4821-B6E2-9AFD2BF618F8}"/>
              </a:ext>
            </a:extLst>
          </p:cNvPr>
          <p:cNvSpPr txBox="1"/>
          <p:nvPr/>
        </p:nvSpPr>
        <p:spPr>
          <a:xfrm>
            <a:off x="-292681" y="221596"/>
            <a:ext cx="353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以用户为中心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6B06913-8AE5-407B-AA27-6ED283239381}"/>
              </a:ext>
            </a:extLst>
          </p:cNvPr>
          <p:cNvCxnSpPr>
            <a:cxnSpLocks/>
          </p:cNvCxnSpPr>
          <p:nvPr/>
        </p:nvCxnSpPr>
        <p:spPr>
          <a:xfrm>
            <a:off x="0" y="805410"/>
            <a:ext cx="12192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DC3638F-19DE-4EE9-B9AC-3CD44708443C}"/>
              </a:ext>
            </a:extLst>
          </p:cNvPr>
          <p:cNvSpPr txBox="1"/>
          <p:nvPr/>
        </p:nvSpPr>
        <p:spPr>
          <a:xfrm>
            <a:off x="6274444" y="1189166"/>
            <a:ext cx="353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如何理解用户需求？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51C0BD9-1C4C-43CB-B517-559A28BB89D3}"/>
              </a:ext>
            </a:extLst>
          </p:cNvPr>
          <p:cNvSpPr txBox="1"/>
          <p:nvPr/>
        </p:nvSpPr>
        <p:spPr>
          <a:xfrm>
            <a:off x="6274444" y="1732524"/>
            <a:ext cx="4637315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透过现象看本质：买电钻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痛点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甜点：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KANO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F8D462D-96F0-4150-BB0E-5114B051DE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715" y="2781698"/>
            <a:ext cx="4726345" cy="33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27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7FDE30E-AD50-4957-AF90-B1A26981F670}"/>
              </a:ext>
            </a:extLst>
          </p:cNvPr>
          <p:cNvSpPr txBox="1"/>
          <p:nvPr/>
        </p:nvSpPr>
        <p:spPr>
          <a:xfrm>
            <a:off x="3827655" y="2967335"/>
            <a:ext cx="4536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用户体验五要素</a:t>
            </a:r>
          </a:p>
        </p:txBody>
      </p:sp>
    </p:spTree>
    <p:extLst>
      <p:ext uri="{BB962C8B-B14F-4D97-AF65-F5344CB8AC3E}">
        <p14:creationId xmlns:p14="http://schemas.microsoft.com/office/powerpoint/2010/main" val="2739879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8F8E7C93-EB8C-4B26-A1BA-7F60C083B99A}"/>
              </a:ext>
            </a:extLst>
          </p:cNvPr>
          <p:cNvSpPr txBox="1"/>
          <p:nvPr/>
        </p:nvSpPr>
        <p:spPr>
          <a:xfrm>
            <a:off x="3911119" y="4746836"/>
            <a:ext cx="138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58.83%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1F0B189-3B40-49A2-A695-D6DCD75FED19}"/>
              </a:ext>
            </a:extLst>
          </p:cNvPr>
          <p:cNvSpPr txBox="1"/>
          <p:nvPr/>
        </p:nvSpPr>
        <p:spPr>
          <a:xfrm>
            <a:off x="3483737" y="2666120"/>
            <a:ext cx="219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浏览主站首页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7B1B59-31C0-4B6F-AA9A-1D36C102B1A5}"/>
              </a:ext>
            </a:extLst>
          </p:cNvPr>
          <p:cNvSpPr txBox="1"/>
          <p:nvPr/>
        </p:nvSpPr>
        <p:spPr>
          <a:xfrm>
            <a:off x="3483737" y="4092799"/>
            <a:ext cx="219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浏览产品页面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E168360-37F2-4434-B50F-EA07B60B9763}"/>
              </a:ext>
            </a:extLst>
          </p:cNvPr>
          <p:cNvSpPr txBox="1"/>
          <p:nvPr/>
        </p:nvSpPr>
        <p:spPr>
          <a:xfrm>
            <a:off x="3483737" y="5238754"/>
            <a:ext cx="219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跳转到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box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网站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A1F109-A016-4821-B6E2-9AFD2BF618F8}"/>
              </a:ext>
            </a:extLst>
          </p:cNvPr>
          <p:cNvSpPr txBox="1"/>
          <p:nvPr/>
        </p:nvSpPr>
        <p:spPr>
          <a:xfrm>
            <a:off x="388775" y="221596"/>
            <a:ext cx="353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用户体验五要素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6B06913-8AE5-407B-AA27-6ED283239381}"/>
              </a:ext>
            </a:extLst>
          </p:cNvPr>
          <p:cNvCxnSpPr>
            <a:cxnSpLocks/>
          </p:cNvCxnSpPr>
          <p:nvPr/>
        </p:nvCxnSpPr>
        <p:spPr>
          <a:xfrm>
            <a:off x="0" y="805410"/>
            <a:ext cx="12192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流程图: 数据 3">
            <a:extLst>
              <a:ext uri="{FF2B5EF4-FFF2-40B4-BE49-F238E27FC236}">
                <a16:creationId xmlns:a16="http://schemas.microsoft.com/office/drawing/2014/main" id="{E748564B-56AD-4940-B091-3909568B3A2F}"/>
              </a:ext>
            </a:extLst>
          </p:cNvPr>
          <p:cNvSpPr/>
          <p:nvPr/>
        </p:nvSpPr>
        <p:spPr>
          <a:xfrm>
            <a:off x="1962636" y="1060982"/>
            <a:ext cx="6324065" cy="963055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数据 22">
            <a:extLst>
              <a:ext uri="{FF2B5EF4-FFF2-40B4-BE49-F238E27FC236}">
                <a16:creationId xmlns:a16="http://schemas.microsoft.com/office/drawing/2014/main" id="{CC91AC12-DFC8-4E58-A9F1-F8C3188899B0}"/>
              </a:ext>
            </a:extLst>
          </p:cNvPr>
          <p:cNvSpPr/>
          <p:nvPr/>
        </p:nvSpPr>
        <p:spPr>
          <a:xfrm>
            <a:off x="1962635" y="2218521"/>
            <a:ext cx="6324065" cy="963055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数据 23">
            <a:extLst>
              <a:ext uri="{FF2B5EF4-FFF2-40B4-BE49-F238E27FC236}">
                <a16:creationId xmlns:a16="http://schemas.microsoft.com/office/drawing/2014/main" id="{4BD7135D-ED7A-4ABF-8C08-60FC7591657D}"/>
              </a:ext>
            </a:extLst>
          </p:cNvPr>
          <p:cNvSpPr/>
          <p:nvPr/>
        </p:nvSpPr>
        <p:spPr>
          <a:xfrm>
            <a:off x="1962635" y="3317518"/>
            <a:ext cx="6324065" cy="963055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数据 25">
            <a:extLst>
              <a:ext uri="{FF2B5EF4-FFF2-40B4-BE49-F238E27FC236}">
                <a16:creationId xmlns:a16="http://schemas.microsoft.com/office/drawing/2014/main" id="{64EA6ABE-E032-4F31-9087-18E118C773C0}"/>
              </a:ext>
            </a:extLst>
          </p:cNvPr>
          <p:cNvSpPr/>
          <p:nvPr/>
        </p:nvSpPr>
        <p:spPr>
          <a:xfrm>
            <a:off x="1962635" y="4451046"/>
            <a:ext cx="6324065" cy="963055"/>
          </a:xfrm>
          <a:prstGeom prst="flowChartInputOutpu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数据 26">
            <a:extLst>
              <a:ext uri="{FF2B5EF4-FFF2-40B4-BE49-F238E27FC236}">
                <a16:creationId xmlns:a16="http://schemas.microsoft.com/office/drawing/2014/main" id="{C466F523-BA84-4EAF-B508-6315E27CFE72}"/>
              </a:ext>
            </a:extLst>
          </p:cNvPr>
          <p:cNvSpPr/>
          <p:nvPr/>
        </p:nvSpPr>
        <p:spPr>
          <a:xfrm>
            <a:off x="1962635" y="5561905"/>
            <a:ext cx="6324065" cy="963055"/>
          </a:xfrm>
          <a:prstGeom prst="flowChartInputOutput">
            <a:avLst/>
          </a:prstGeom>
          <a:solidFill>
            <a:srgbClr val="DCB8B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8F65B7-F0B2-47E2-A217-1E9F4B7BFE22}"/>
              </a:ext>
            </a:extLst>
          </p:cNvPr>
          <p:cNvSpPr txBox="1"/>
          <p:nvPr/>
        </p:nvSpPr>
        <p:spPr>
          <a:xfrm>
            <a:off x="3058374" y="1255466"/>
            <a:ext cx="106356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战略层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3847FE7-E4F2-4956-8488-78952379734F}"/>
              </a:ext>
            </a:extLst>
          </p:cNvPr>
          <p:cNvSpPr txBox="1"/>
          <p:nvPr/>
        </p:nvSpPr>
        <p:spPr>
          <a:xfrm>
            <a:off x="4242236" y="1255466"/>
            <a:ext cx="258275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用户需求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产品目标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FC26411-0420-490E-B62E-C2DCDC995246}"/>
              </a:ext>
            </a:extLst>
          </p:cNvPr>
          <p:cNvSpPr txBox="1"/>
          <p:nvPr/>
        </p:nvSpPr>
        <p:spPr>
          <a:xfrm>
            <a:off x="3058374" y="2441323"/>
            <a:ext cx="106356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6A4528B-8913-4FE4-A22E-7FBC1E22991E}"/>
              </a:ext>
            </a:extLst>
          </p:cNvPr>
          <p:cNvSpPr txBox="1"/>
          <p:nvPr/>
        </p:nvSpPr>
        <p:spPr>
          <a:xfrm>
            <a:off x="4242235" y="2441323"/>
            <a:ext cx="366305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功能规格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内容需要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5067A76-9B39-40A3-9343-E156ACEEC399}"/>
              </a:ext>
            </a:extLst>
          </p:cNvPr>
          <p:cNvSpPr txBox="1"/>
          <p:nvPr/>
        </p:nvSpPr>
        <p:spPr>
          <a:xfrm>
            <a:off x="3058374" y="3542706"/>
            <a:ext cx="106356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6684A53-0EBD-46CA-82FD-A26E661BDAD7}"/>
              </a:ext>
            </a:extLst>
          </p:cNvPr>
          <p:cNvSpPr txBox="1"/>
          <p:nvPr/>
        </p:nvSpPr>
        <p:spPr>
          <a:xfrm>
            <a:off x="4242235" y="3542706"/>
            <a:ext cx="366305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交互设计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信息架构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8DA122F-EDA9-47CA-837A-C6D815AF2C37}"/>
              </a:ext>
            </a:extLst>
          </p:cNvPr>
          <p:cNvSpPr txBox="1"/>
          <p:nvPr/>
        </p:nvSpPr>
        <p:spPr>
          <a:xfrm>
            <a:off x="3058374" y="4691114"/>
            <a:ext cx="106356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框架层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91A4825-4A9A-46CB-B123-65E6F4BE0617}"/>
              </a:ext>
            </a:extLst>
          </p:cNvPr>
          <p:cNvSpPr txBox="1"/>
          <p:nvPr/>
        </p:nvSpPr>
        <p:spPr>
          <a:xfrm>
            <a:off x="4242235" y="4691114"/>
            <a:ext cx="366305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导航设计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信息设计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AE123D9-2B11-4FCC-A3A7-FB4F1857DF0B}"/>
              </a:ext>
            </a:extLst>
          </p:cNvPr>
          <p:cNvSpPr txBox="1"/>
          <p:nvPr/>
        </p:nvSpPr>
        <p:spPr>
          <a:xfrm>
            <a:off x="3058374" y="5806442"/>
            <a:ext cx="106356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表现层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58B064C-3B3A-47A9-B5F2-A296FC84B522}"/>
              </a:ext>
            </a:extLst>
          </p:cNvPr>
          <p:cNvSpPr txBox="1"/>
          <p:nvPr/>
        </p:nvSpPr>
        <p:spPr>
          <a:xfrm>
            <a:off x="4242235" y="5806442"/>
            <a:ext cx="366305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视觉设计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E083BF8-7742-41BC-8396-DB7B856A9098}"/>
              </a:ext>
            </a:extLst>
          </p:cNvPr>
          <p:cNvCxnSpPr>
            <a:cxnSpLocks/>
          </p:cNvCxnSpPr>
          <p:nvPr/>
        </p:nvCxnSpPr>
        <p:spPr>
          <a:xfrm>
            <a:off x="1642833" y="1714374"/>
            <a:ext cx="0" cy="43382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8277F2D3-74E1-4A79-80BA-91A0A40C4F22}"/>
              </a:ext>
            </a:extLst>
          </p:cNvPr>
          <p:cNvSpPr txBox="1"/>
          <p:nvPr/>
        </p:nvSpPr>
        <p:spPr>
          <a:xfrm>
            <a:off x="1111051" y="1119524"/>
            <a:ext cx="106356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B1DFD97-96B7-4F15-83FA-9E3177A2492B}"/>
              </a:ext>
            </a:extLst>
          </p:cNvPr>
          <p:cNvSpPr txBox="1"/>
          <p:nvPr/>
        </p:nvSpPr>
        <p:spPr>
          <a:xfrm>
            <a:off x="1111051" y="6080683"/>
            <a:ext cx="106356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31828D9-2A28-4C7B-8498-24479FEEFDA5}"/>
              </a:ext>
            </a:extLst>
          </p:cNvPr>
          <p:cNvCxnSpPr>
            <a:cxnSpLocks/>
          </p:cNvCxnSpPr>
          <p:nvPr/>
        </p:nvCxnSpPr>
        <p:spPr>
          <a:xfrm>
            <a:off x="10860178" y="1714374"/>
            <a:ext cx="0" cy="43382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09911041-5408-4192-848D-0AB289CC7530}"/>
              </a:ext>
            </a:extLst>
          </p:cNvPr>
          <p:cNvSpPr txBox="1"/>
          <p:nvPr/>
        </p:nvSpPr>
        <p:spPr>
          <a:xfrm>
            <a:off x="8852137" y="2306286"/>
            <a:ext cx="1770282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文档、框架图、思维导图、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PPT…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0CB4DD8-9EE2-44D5-BA55-531F3FEFD1DE}"/>
              </a:ext>
            </a:extLst>
          </p:cNvPr>
          <p:cNvSpPr txBox="1"/>
          <p:nvPr/>
        </p:nvSpPr>
        <p:spPr>
          <a:xfrm>
            <a:off x="10328396" y="6080683"/>
            <a:ext cx="106356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</a:p>
        </p:txBody>
      </p:sp>
      <p:sp>
        <p:nvSpPr>
          <p:cNvPr id="51" name="右中括号 50">
            <a:extLst>
              <a:ext uri="{FF2B5EF4-FFF2-40B4-BE49-F238E27FC236}">
                <a16:creationId xmlns:a16="http://schemas.microsoft.com/office/drawing/2014/main" id="{BC5F7424-0A7D-4896-8741-AFAC74100BD2}"/>
              </a:ext>
            </a:extLst>
          </p:cNvPr>
          <p:cNvSpPr/>
          <p:nvPr/>
        </p:nvSpPr>
        <p:spPr>
          <a:xfrm>
            <a:off x="8381459" y="1542509"/>
            <a:ext cx="309741" cy="2423173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4D202A5-0EF9-402C-A759-BBDDA65B340E}"/>
              </a:ext>
            </a:extLst>
          </p:cNvPr>
          <p:cNvSpPr txBox="1"/>
          <p:nvPr/>
        </p:nvSpPr>
        <p:spPr>
          <a:xfrm>
            <a:off x="8778244" y="4725553"/>
            <a:ext cx="1844176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草稿、低保真原型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FF7261B-0D25-420D-BDC1-A51326B056BF}"/>
              </a:ext>
            </a:extLst>
          </p:cNvPr>
          <p:cNvSpPr txBox="1"/>
          <p:nvPr/>
        </p:nvSpPr>
        <p:spPr>
          <a:xfrm>
            <a:off x="8778244" y="5826800"/>
            <a:ext cx="1844176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高保真原型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23F7A65-990E-4D98-BD78-6D1E16C5EFE6}"/>
              </a:ext>
            </a:extLst>
          </p:cNvPr>
          <p:cNvSpPr txBox="1"/>
          <p:nvPr/>
        </p:nvSpPr>
        <p:spPr>
          <a:xfrm>
            <a:off x="10328396" y="1119524"/>
            <a:ext cx="106356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</p:spTree>
    <p:extLst>
      <p:ext uri="{BB962C8B-B14F-4D97-AF65-F5344CB8AC3E}">
        <p14:creationId xmlns:p14="http://schemas.microsoft.com/office/powerpoint/2010/main" val="164610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7FDE30E-AD50-4957-AF90-B1A26981F670}"/>
              </a:ext>
            </a:extLst>
          </p:cNvPr>
          <p:cNvSpPr txBox="1"/>
          <p:nvPr/>
        </p:nvSpPr>
        <p:spPr>
          <a:xfrm>
            <a:off x="3827655" y="2967335"/>
            <a:ext cx="4536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想得更多、更深</a:t>
            </a:r>
          </a:p>
        </p:txBody>
      </p:sp>
    </p:spTree>
    <p:extLst>
      <p:ext uri="{BB962C8B-B14F-4D97-AF65-F5344CB8AC3E}">
        <p14:creationId xmlns:p14="http://schemas.microsoft.com/office/powerpoint/2010/main" val="593395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821</Words>
  <Application>Microsoft Office PowerPoint</Application>
  <PresentationFormat>宽屏</PresentationFormat>
  <Paragraphs>124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31</cp:revision>
  <dcterms:created xsi:type="dcterms:W3CDTF">2021-11-21T08:26:23Z</dcterms:created>
  <dcterms:modified xsi:type="dcterms:W3CDTF">2021-11-24T12:42:35Z</dcterms:modified>
</cp:coreProperties>
</file>