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94" r:id="rId5"/>
    <p:sldId id="293" r:id="rId6"/>
    <p:sldId id="259" r:id="rId7"/>
    <p:sldId id="264" r:id="rId8"/>
    <p:sldId id="260" r:id="rId9"/>
    <p:sldId id="261" r:id="rId10"/>
    <p:sldId id="262" r:id="rId11"/>
    <p:sldId id="263" r:id="rId12"/>
    <p:sldId id="274" r:id="rId13"/>
    <p:sldId id="275" r:id="rId14"/>
    <p:sldId id="26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5" r:id="rId33"/>
    <p:sldId id="296" r:id="rId34"/>
    <p:sldId id="297" r:id="rId35"/>
    <p:sldId id="266" r:id="rId36"/>
    <p:sldId id="304" r:id="rId37"/>
    <p:sldId id="267" r:id="rId38"/>
    <p:sldId id="298" r:id="rId39"/>
    <p:sldId id="312" r:id="rId40"/>
    <p:sldId id="299" r:id="rId41"/>
    <p:sldId id="300" r:id="rId42"/>
    <p:sldId id="301" r:id="rId43"/>
    <p:sldId id="303" r:id="rId44"/>
    <p:sldId id="302" r:id="rId45"/>
    <p:sldId id="268" r:id="rId46"/>
    <p:sldId id="306" r:id="rId47"/>
    <p:sldId id="305" r:id="rId48"/>
    <p:sldId id="307" r:id="rId49"/>
    <p:sldId id="308" r:id="rId50"/>
    <p:sldId id="269" r:id="rId51"/>
    <p:sldId id="270" r:id="rId52"/>
    <p:sldId id="271" r:id="rId53"/>
    <p:sldId id="272" r:id="rId54"/>
    <p:sldId id="309" r:id="rId55"/>
    <p:sldId id="310" r:id="rId56"/>
    <p:sldId id="311" r:id="rId57"/>
    <p:sldId id="273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 奕晨" initials="汪" lastIdx="1" clrIdx="0">
    <p:extLst>
      <p:ext uri="{19B8F6BF-5375-455C-9EA6-DF929625EA0E}">
        <p15:presenceInfo xmlns:p15="http://schemas.microsoft.com/office/powerpoint/2012/main" userId="5a24873e784491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82" autoAdjust="0"/>
  </p:normalViewPr>
  <p:slideViewPr>
    <p:cSldViewPr snapToGrid="0">
      <p:cViewPr varScale="1">
        <p:scale>
          <a:sx n="94" d="100"/>
          <a:sy n="94" d="100"/>
        </p:scale>
        <p:origin x="13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瑞柏 徐" userId="f0d3bad7-5274-42f1-8ddc-4b11daf65e6b" providerId="ADAL" clId="{6251B5FC-3D01-4527-BFDA-F653C39D83CE}"/>
    <pc:docChg chg="modSld">
      <pc:chgData name="瑞柏 徐" userId="f0d3bad7-5274-42f1-8ddc-4b11daf65e6b" providerId="ADAL" clId="{6251B5FC-3D01-4527-BFDA-F653C39D83CE}" dt="2021-12-15T10:54:15.035" v="8" actId="20577"/>
      <pc:docMkLst>
        <pc:docMk/>
      </pc:docMkLst>
      <pc:sldChg chg="modNotesTx">
        <pc:chgData name="瑞柏 徐" userId="f0d3bad7-5274-42f1-8ddc-4b11daf65e6b" providerId="ADAL" clId="{6251B5FC-3D01-4527-BFDA-F653C39D83CE}" dt="2021-12-15T10:51:21.917" v="3" actId="20577"/>
        <pc:sldMkLst>
          <pc:docMk/>
          <pc:sldMk cId="4089288302" sldId="258"/>
        </pc:sldMkLst>
      </pc:sldChg>
      <pc:sldChg chg="modNotesTx">
        <pc:chgData name="瑞柏 徐" userId="f0d3bad7-5274-42f1-8ddc-4b11daf65e6b" providerId="ADAL" clId="{6251B5FC-3D01-4527-BFDA-F653C39D83CE}" dt="2021-12-15T10:52:25.255" v="5" actId="20577"/>
        <pc:sldMkLst>
          <pc:docMk/>
          <pc:sldMk cId="3291908272" sldId="259"/>
        </pc:sldMkLst>
      </pc:sldChg>
      <pc:sldChg chg="modNotesTx">
        <pc:chgData name="瑞柏 徐" userId="f0d3bad7-5274-42f1-8ddc-4b11daf65e6b" providerId="ADAL" clId="{6251B5FC-3D01-4527-BFDA-F653C39D83CE}" dt="2021-12-15T10:54:15.035" v="8" actId="20577"/>
        <pc:sldMkLst>
          <pc:docMk/>
          <pc:sldMk cId="515063137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28098-FEAD-4DB2-93AF-DC46B544CD10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86280-CBA3-44C0-9352-D4942477C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404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 错也没错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87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89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刻板印象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66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网络错误 </a:t>
            </a:r>
            <a:r>
              <a:rPr lang="en-US" altLang="zh-CN" dirty="0"/>
              <a:t>-&gt; </a:t>
            </a:r>
            <a:r>
              <a:rPr lang="zh-CN" altLang="en-US" dirty="0"/>
              <a:t>错误信息积累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加密连接错误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密码特殊字符串问题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2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59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59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3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71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25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86280-CBA3-44C0-9352-D4942477C42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5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5745B-3233-42C7-978D-E7D10FFB2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9C5BE-6742-4D7F-A1EF-C0624E9C5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BF43D-8327-4464-A06B-6FF52698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8C107-80F7-40EF-962D-7569E04E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0D283-665B-4DE2-A898-E43EE4E9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4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1CCF-BB4D-4358-8DCB-A2DB86BB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33752-5195-4062-8C78-8BAE7297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BA42C-A51C-4B92-A81C-A66B5BA0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88184-781C-4ACD-B800-FA52FC4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EC946-977F-4891-9EB0-92F7ACE7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0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9D776E-D768-422D-BADE-4E540E733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D54F68-4431-445A-A1AC-8D4E1766B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D3945-B068-4FF9-B926-B5CC4F94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EEC9E-9D0C-4485-B0F2-B259EBEC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ECC81-F996-4CAB-8765-C083D5C0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52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BF964-0855-4862-8D37-B8F9A73A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4DE2D-1A85-48CA-8E2A-FB92096C9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99769-8DCF-4D3C-A756-1E49F5B3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D3F14-C4EB-471F-8D0D-7DB11BE2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37E52-93B6-463C-BC76-4D6E99C3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8E564-E67E-4263-96FC-A0487D49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AA345-0050-4100-AD8C-E05E1B8A1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5F5FE-FCF6-4655-8734-A935F60B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940CB-99C7-45F8-9C0F-15240068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D9166-9228-45E1-AFE9-E06C6BB0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58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CABFE-1C2D-40A0-A3AA-CDB71AD6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649DB-E54F-4EA9-84C9-42F882AF7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CF5D4-291D-4AE4-818D-A13348D2D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6B1F3-1CEB-467F-A789-37DEB6E1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509CF-5590-4596-8961-0E5BA470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97CC96-9B57-4515-9E1B-225D20CA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0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6F9BA-0DF8-4358-AA5F-FDD01C50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B515D-336F-41C8-AA47-5484B2AF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19F0E-A9FB-4CB3-A46B-4254CA47F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A6B497-18CF-4B7E-84AA-7C83A1D6A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F0159-F777-4D9D-8AD3-09CCC36A8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2DB1D5-9E33-445F-8495-8A77168A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CB435C-620D-4180-8D71-C9B29214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B1CEC-970B-4C7D-9324-A482FE09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344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2AA90-3BDF-4646-93EA-B6B536F4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3DB6E4-657A-430A-B9FF-F2E097B1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DCF89B-22D1-487F-B7C4-B12A1BFA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F03742-E295-421B-9F2D-6D96B15E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61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B9DF2-A0A2-425D-AF41-F19EA4ED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3A95ED-40AA-4552-B09E-53E75F9A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CAFBDB-AFB7-419E-9875-A63B48A2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64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C924E-8ED4-44AD-BC7E-0BC21884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695306-4903-4733-BBE9-64997986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BC2D7-03AB-4476-B086-ED47C664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F04C35-72DB-4F05-A466-F699B067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BC2B3-BF76-48A9-B7D4-A41422F6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98124-A72D-491B-981F-D5CE67EE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23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3F18-598C-40D4-845C-F389428D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B8F886-6E3D-4E29-A9EE-279B978C4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DAA750-AB52-4623-8FA7-4A055375D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7CDE3-7729-4B7F-B455-4B115FFE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B1C7C-DB25-4B22-8753-6A043B02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087828-BB73-42F3-9A0C-B2FAAA13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497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6F1557-61B4-47B8-8156-C93667E2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B39F18-3A90-4700-B306-4566A5B1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0A1D4-AA14-44E3-9F47-2D412DBD5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98B5E-174B-4458-B3A4-E8E67117D6E7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26CB2-2D87-4CBC-B5A9-C98D0C8C7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000BC-BA9A-4061-8BC2-1CCF13E1B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6E82E-651B-412D-B760-9BBF7E4F79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17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scPMs/TextFil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F05CBF-4DA6-4B9B-A5D4-72BCBF3BB05F}"/>
              </a:ext>
            </a:extLst>
          </p:cNvPr>
          <p:cNvSpPr txBox="1"/>
          <p:nvPr/>
        </p:nvSpPr>
        <p:spPr>
          <a:xfrm>
            <a:off x="3707054" y="2507029"/>
            <a:ext cx="477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用户反馈的收集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23D832-9212-4D1C-A871-F052B3864A9C}"/>
              </a:ext>
            </a:extLst>
          </p:cNvPr>
          <p:cNvSpPr txBox="1"/>
          <p:nvPr/>
        </p:nvSpPr>
        <p:spPr>
          <a:xfrm>
            <a:off x="3707054" y="5092784"/>
            <a:ext cx="477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2021.12.10</a:t>
            </a:r>
          </a:p>
          <a:p>
            <a:pPr algn="ctr"/>
            <a:r>
              <a:rPr lang="en-US" altLang="zh-CN" dirty="0"/>
              <a:t>@</a:t>
            </a:r>
            <a:r>
              <a:rPr lang="zh-CN" altLang="en-US" dirty="0"/>
              <a:t>剩女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511A4D-B60C-4E5B-A6DA-44432217186B}"/>
              </a:ext>
            </a:extLst>
          </p:cNvPr>
          <p:cNvSpPr txBox="1"/>
          <p:nvPr/>
        </p:nvSpPr>
        <p:spPr>
          <a:xfrm>
            <a:off x="7298041" y="6031406"/>
            <a:ext cx="477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内训资源</a:t>
            </a:r>
            <a:r>
              <a:rPr lang="en-US" altLang="zh-CN" dirty="0" err="1"/>
              <a:t>Avaliable</a:t>
            </a:r>
            <a:r>
              <a:rPr lang="en-US" altLang="zh-CN" dirty="0"/>
              <a:t> on our </a:t>
            </a:r>
            <a:r>
              <a:rPr lang="en-US" altLang="zh-CN" dirty="0">
                <a:hlinkClick r:id="rId2"/>
              </a:rPr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59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8BAC0C-40DB-47FD-B975-FB6A0238BE43}"/>
              </a:ext>
            </a:extLst>
          </p:cNvPr>
          <p:cNvSpPr txBox="1"/>
          <p:nvPr/>
        </p:nvSpPr>
        <p:spPr>
          <a:xfrm>
            <a:off x="2574651" y="1047625"/>
            <a:ext cx="7042697" cy="328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反馈对象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简单的“</a:t>
            </a:r>
            <a:r>
              <a:rPr lang="zh-CN" altLang="en-US" b="1" dirty="0"/>
              <a:t>用户</a:t>
            </a:r>
            <a:r>
              <a:rPr lang="zh-CN" altLang="en-US" dirty="0"/>
              <a:t>”二字不足以区分我们的用户群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付费用户与免费用户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高频使用本产品的用户和低频使用本产品的用户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使用我们核心业务为主的用户和使用我们边缘业务为主的用户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CA5CC5-3928-4F47-9D09-8E4E4A399E96}"/>
              </a:ext>
            </a:extLst>
          </p:cNvPr>
          <p:cNvSpPr txBox="1"/>
          <p:nvPr/>
        </p:nvSpPr>
        <p:spPr>
          <a:xfrm>
            <a:off x="2574650" y="5166462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为什么我们需要区分</a:t>
            </a:r>
            <a:r>
              <a:rPr lang="zh-CN" altLang="en-US" b="1" dirty="0"/>
              <a:t>反馈对象</a:t>
            </a:r>
            <a:r>
              <a:rPr lang="zh-CN" altLang="en-US" dirty="0"/>
              <a:t>？ </a:t>
            </a:r>
            <a:r>
              <a:rPr lang="en-US" altLang="zh-CN" dirty="0"/>
              <a:t>--&gt; </a:t>
            </a:r>
            <a:r>
              <a:rPr lang="zh-CN" altLang="en-US" dirty="0"/>
              <a:t>为什么我们需要进行</a:t>
            </a:r>
            <a:r>
              <a:rPr lang="zh-CN" altLang="en-US" b="1" dirty="0"/>
              <a:t>用户画像</a:t>
            </a:r>
            <a:r>
              <a:rPr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E6F4B6-75AC-47A1-958C-2E8E42005523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反馈对象</a:t>
            </a:r>
          </a:p>
        </p:txBody>
      </p:sp>
    </p:spTree>
    <p:extLst>
      <p:ext uri="{BB962C8B-B14F-4D97-AF65-F5344CB8AC3E}">
        <p14:creationId xmlns:p14="http://schemas.microsoft.com/office/powerpoint/2010/main" val="3586862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9B2290-01E7-4F95-AA46-2EA27EA0F306}"/>
              </a:ext>
            </a:extLst>
          </p:cNvPr>
          <p:cNvSpPr txBox="1"/>
          <p:nvPr/>
        </p:nvSpPr>
        <p:spPr>
          <a:xfrm>
            <a:off x="2574651" y="1047625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反馈编码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39CB2-D701-4D81-ACCC-551F6B3D9C11}"/>
              </a:ext>
            </a:extLst>
          </p:cNvPr>
          <p:cNvSpPr txBox="1"/>
          <p:nvPr/>
        </p:nvSpPr>
        <p:spPr>
          <a:xfrm>
            <a:off x="2647319" y="2010470"/>
            <a:ext cx="7042697" cy="465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“我很喜欢你们的产品！要是能在朋友圈的评论回复表情包就好了！”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9C0EE6-2D12-4C3B-8F88-68B83456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97" y="2924198"/>
            <a:ext cx="7652143" cy="32259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DC8EA1-F37F-48DC-BB39-0A6129D95257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反馈编码</a:t>
            </a:r>
          </a:p>
        </p:txBody>
      </p:sp>
    </p:spTree>
    <p:extLst>
      <p:ext uri="{BB962C8B-B14F-4D97-AF65-F5344CB8AC3E}">
        <p14:creationId xmlns:p14="http://schemas.microsoft.com/office/powerpoint/2010/main" val="381528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9B2290-01E7-4F95-AA46-2EA27EA0F306}"/>
              </a:ext>
            </a:extLst>
          </p:cNvPr>
          <p:cNvSpPr txBox="1"/>
          <p:nvPr/>
        </p:nvSpPr>
        <p:spPr>
          <a:xfrm>
            <a:off x="2574651" y="1047625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反馈编码会给你带来什么？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CFAA2-F81F-45BF-AEE5-5D13EB943584}"/>
              </a:ext>
            </a:extLst>
          </p:cNvPr>
          <p:cNvSpPr txBox="1"/>
          <p:nvPr/>
        </p:nvSpPr>
        <p:spPr>
          <a:xfrm>
            <a:off x="2574651" y="1781286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对业务逻辑更清晰的了解：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DBE869-8643-42B1-81B2-5D40D20F601E}"/>
              </a:ext>
            </a:extLst>
          </p:cNvPr>
          <p:cNvSpPr txBox="1"/>
          <p:nvPr/>
        </p:nvSpPr>
        <p:spPr>
          <a:xfrm>
            <a:off x="2436633" y="2674522"/>
            <a:ext cx="213057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/>
              <a:t>Email</a:t>
            </a:r>
            <a:r>
              <a:rPr lang="zh-CN" altLang="en-US" dirty="0"/>
              <a:t>问题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6B3B96-3083-4743-992C-A2D366BB6AF4}"/>
              </a:ext>
            </a:extLst>
          </p:cNvPr>
          <p:cNvSpPr txBox="1"/>
          <p:nvPr/>
        </p:nvSpPr>
        <p:spPr>
          <a:xfrm>
            <a:off x="5693301" y="2452531"/>
            <a:ext cx="2130573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Email</a:t>
            </a:r>
            <a:r>
              <a:rPr lang="zh-CN" altLang="en-US" dirty="0"/>
              <a:t>接收问题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Email</a:t>
            </a:r>
            <a:r>
              <a:rPr lang="zh-CN" altLang="en-US" dirty="0"/>
              <a:t>发送问题</a:t>
            </a:r>
            <a:endParaRPr lang="en-US" altLang="zh-CN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DCD9214-B6B1-4C24-8D86-D2DFCD409459}"/>
              </a:ext>
            </a:extLst>
          </p:cNvPr>
          <p:cNvSpPr/>
          <p:nvPr/>
        </p:nvSpPr>
        <p:spPr>
          <a:xfrm>
            <a:off x="4887398" y="2840090"/>
            <a:ext cx="684286" cy="205891"/>
          </a:xfrm>
          <a:prstGeom prst="rightArrow">
            <a:avLst>
              <a:gd name="adj1" fmla="val 50000"/>
              <a:gd name="adj2" fmla="val 15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734E8A-A24E-4DE7-B1BF-3DD89AFA4CBC}"/>
              </a:ext>
            </a:extLst>
          </p:cNvPr>
          <p:cNvSpPr txBox="1"/>
          <p:nvPr/>
        </p:nvSpPr>
        <p:spPr>
          <a:xfrm>
            <a:off x="2436633" y="3641003"/>
            <a:ext cx="213057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dirty="0"/>
              <a:t>Mobile</a:t>
            </a:r>
            <a:r>
              <a:rPr lang="zh-CN" altLang="en-US" dirty="0"/>
              <a:t>登录问题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406207-F594-48AC-B7C1-396A6F11FA47}"/>
              </a:ext>
            </a:extLst>
          </p:cNvPr>
          <p:cNvSpPr txBox="1"/>
          <p:nvPr/>
        </p:nvSpPr>
        <p:spPr>
          <a:xfrm>
            <a:off x="5693300" y="3486264"/>
            <a:ext cx="5994063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研究生</a:t>
            </a:r>
            <a:r>
              <a:rPr lang="en-US" altLang="zh-CN" dirty="0"/>
              <a:t>Mobile</a:t>
            </a:r>
            <a:r>
              <a:rPr lang="zh-CN" altLang="en-US" dirty="0"/>
              <a:t>登录问题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本科生</a:t>
            </a:r>
            <a:r>
              <a:rPr lang="en-US" altLang="zh-CN" dirty="0"/>
              <a:t>Mobile</a:t>
            </a:r>
            <a:r>
              <a:rPr lang="zh-CN" altLang="en-US" dirty="0"/>
              <a:t>登录问题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iOS Mobile</a:t>
            </a:r>
            <a:r>
              <a:rPr lang="zh-CN" altLang="en-US" dirty="0"/>
              <a:t>登录问题</a:t>
            </a:r>
            <a:r>
              <a:rPr lang="en-US" altLang="zh-CN" dirty="0"/>
              <a:t>/Android Mobile</a:t>
            </a:r>
            <a:r>
              <a:rPr lang="zh-CN" altLang="en-US" dirty="0"/>
              <a:t>登录问题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网络错误 </a:t>
            </a:r>
            <a:r>
              <a:rPr lang="en-US" altLang="zh-CN" dirty="0"/>
              <a:t>-&gt; </a:t>
            </a:r>
            <a:r>
              <a:rPr lang="zh-CN" altLang="en-US" dirty="0"/>
              <a:t>错误信息积累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加密连接错误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密码特殊字符串问题</a:t>
            </a:r>
            <a:endParaRPr lang="en-US" altLang="zh-CN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2C4920A-FDBB-431B-9085-EAD12FE73CD5}"/>
              </a:ext>
            </a:extLst>
          </p:cNvPr>
          <p:cNvSpPr/>
          <p:nvPr/>
        </p:nvSpPr>
        <p:spPr>
          <a:xfrm>
            <a:off x="4887398" y="3873823"/>
            <a:ext cx="684286" cy="205891"/>
          </a:xfrm>
          <a:prstGeom prst="rightArrow">
            <a:avLst>
              <a:gd name="adj1" fmla="val 50000"/>
              <a:gd name="adj2" fmla="val 1529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AD78DF-B72D-46E7-B9FF-8A72E6D0271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反馈编码 </a:t>
            </a:r>
            <a:r>
              <a:rPr lang="en-US" altLang="zh-CN" sz="1200" dirty="0"/>
              <a:t>-&gt; </a:t>
            </a:r>
            <a:r>
              <a:rPr lang="zh-CN" altLang="en-US" sz="1200" dirty="0"/>
              <a:t>反馈编码的意义</a:t>
            </a:r>
          </a:p>
        </p:txBody>
      </p:sp>
    </p:spTree>
    <p:extLst>
      <p:ext uri="{BB962C8B-B14F-4D97-AF65-F5344CB8AC3E}">
        <p14:creationId xmlns:p14="http://schemas.microsoft.com/office/powerpoint/2010/main" val="515063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9B2290-01E7-4F95-AA46-2EA27EA0F306}"/>
              </a:ext>
            </a:extLst>
          </p:cNvPr>
          <p:cNvSpPr txBox="1"/>
          <p:nvPr/>
        </p:nvSpPr>
        <p:spPr>
          <a:xfrm>
            <a:off x="2574651" y="1047625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反馈编码与数据分析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CFAA2-F81F-45BF-AEE5-5D13EB943584}"/>
              </a:ext>
            </a:extLst>
          </p:cNvPr>
          <p:cNvSpPr txBox="1"/>
          <p:nvPr/>
        </p:nvSpPr>
        <p:spPr>
          <a:xfrm>
            <a:off x="2574651" y="1781286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对反馈内容加以数据分析的思想进行分析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6B3B96-3083-4743-992C-A2D366BB6AF4}"/>
              </a:ext>
            </a:extLst>
          </p:cNvPr>
          <p:cNvSpPr txBox="1"/>
          <p:nvPr/>
        </p:nvSpPr>
        <p:spPr>
          <a:xfrm>
            <a:off x="1357470" y="2780681"/>
            <a:ext cx="403204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用户对哪些功能抱怨最多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用户对哪些新功能的呼声最高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用户使用中频率最高的问题是什么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E9337C-5785-4B2D-A841-65082BDF0AA6}"/>
              </a:ext>
            </a:extLst>
          </p:cNvPr>
          <p:cNvSpPr txBox="1"/>
          <p:nvPr/>
        </p:nvSpPr>
        <p:spPr>
          <a:xfrm>
            <a:off x="7067927" y="2775773"/>
            <a:ext cx="4171319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寻找反馈之间的关联性，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分析这部分用户的属性。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572796-7EAB-4646-A77E-FE7E78BBFF7D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反馈编码 </a:t>
            </a:r>
            <a:r>
              <a:rPr lang="en-US" altLang="zh-CN" sz="1200" dirty="0"/>
              <a:t>-&gt; </a:t>
            </a:r>
            <a:r>
              <a:rPr lang="zh-CN" altLang="en-US" sz="1200" dirty="0"/>
              <a:t>反馈编码的意义</a:t>
            </a:r>
          </a:p>
        </p:txBody>
      </p:sp>
    </p:spTree>
    <p:extLst>
      <p:ext uri="{BB962C8B-B14F-4D97-AF65-F5344CB8AC3E}">
        <p14:creationId xmlns:p14="http://schemas.microsoft.com/office/powerpoint/2010/main" val="380899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反馈内容的甄别：</a:t>
            </a:r>
            <a:r>
              <a:rPr lang="zh-CN" altLang="en-US" dirty="0"/>
              <a:t>如何区分“垃圾反馈”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什么是垃圾反馈？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03BAA-2C8E-4D61-BBEB-318BBA4B8098}"/>
              </a:ext>
            </a:extLst>
          </p:cNvPr>
          <p:cNvSpPr txBox="1"/>
          <p:nvPr/>
        </p:nvSpPr>
        <p:spPr>
          <a:xfrm>
            <a:off x="2653374" y="2537310"/>
            <a:ext cx="7042697" cy="8811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“傻逼产品，狗都不用。”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“你们的产品做的好棒，开发人员辛苦了呜呜呜”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653373" y="4247935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垃圾反馈垃圾在何处？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29093-D7F9-4792-A547-2ADEB16F10AE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反馈内容的甄别</a:t>
            </a:r>
          </a:p>
        </p:txBody>
      </p:sp>
    </p:spTree>
    <p:extLst>
      <p:ext uri="{BB962C8B-B14F-4D97-AF65-F5344CB8AC3E}">
        <p14:creationId xmlns:p14="http://schemas.microsoft.com/office/powerpoint/2010/main" val="30649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垃圾反馈：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03BAA-2C8E-4D61-BBEB-318BBA4B8098}"/>
              </a:ext>
            </a:extLst>
          </p:cNvPr>
          <p:cNvSpPr txBox="1"/>
          <p:nvPr/>
        </p:nvSpPr>
        <p:spPr>
          <a:xfrm>
            <a:off x="2653374" y="2537310"/>
            <a:ext cx="7042697" cy="17121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“傻狗产品。”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“感觉网易云音乐的“听歌识曲”功能用着很不方便。”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“我的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好像登录不上”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574650" y="1589514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用户对需求的表达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768309-CEF3-4F5E-824D-5D963063F13F}"/>
              </a:ext>
            </a:extLst>
          </p:cNvPr>
          <p:cNvSpPr txBox="1"/>
          <p:nvPr/>
        </p:nvSpPr>
        <p:spPr>
          <a:xfrm>
            <a:off x="2574649" y="4731601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说了但没完全说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A86AE4-A8BD-4372-9334-731059BF209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反馈内容的甄别 </a:t>
            </a:r>
            <a:r>
              <a:rPr lang="en-US" altLang="zh-CN" sz="1200" dirty="0"/>
              <a:t>-&gt; </a:t>
            </a:r>
            <a:r>
              <a:rPr lang="zh-CN" altLang="en-US" sz="1200" dirty="0"/>
              <a:t>垃圾反馈的甄别</a:t>
            </a:r>
          </a:p>
        </p:txBody>
      </p:sp>
    </p:spTree>
    <p:extLst>
      <p:ext uri="{BB962C8B-B14F-4D97-AF65-F5344CB8AC3E}">
        <p14:creationId xmlns:p14="http://schemas.microsoft.com/office/powerpoint/2010/main" val="301397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评估需求的价值：</a:t>
            </a:r>
            <a:endParaRPr lang="en-US" altLang="zh-CN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03BAA-2C8E-4D61-BBEB-318BBA4B8098}"/>
              </a:ext>
            </a:extLst>
          </p:cNvPr>
          <p:cNvSpPr txBox="1"/>
          <p:nvPr/>
        </p:nvSpPr>
        <p:spPr>
          <a:xfrm>
            <a:off x="2653374" y="2537310"/>
            <a:ext cx="7042697" cy="12966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“我希望微信可以在朋友圈评论发表情包。”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“要是选课助手能自动帮我选课就好了。”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574650" y="1589514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一个需求的价值 </a:t>
            </a:r>
            <a:r>
              <a:rPr lang="en-US" altLang="zh-CN" dirty="0"/>
              <a:t>= </a:t>
            </a:r>
            <a:r>
              <a:rPr lang="zh-CN" altLang="en-US" dirty="0"/>
              <a:t>新体验得分 </a:t>
            </a:r>
            <a:r>
              <a:rPr lang="en-US" altLang="zh-CN" dirty="0"/>
              <a:t>- </a:t>
            </a:r>
            <a:r>
              <a:rPr lang="zh-CN" altLang="en-US" dirty="0"/>
              <a:t>旧体验的峰值得分 </a:t>
            </a:r>
            <a:r>
              <a:rPr lang="en-US" altLang="zh-CN" dirty="0"/>
              <a:t>- </a:t>
            </a:r>
            <a:r>
              <a:rPr lang="zh-CN" altLang="en-US" dirty="0"/>
              <a:t>更新成本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768309-CEF3-4F5E-824D-5D963063F13F}"/>
              </a:ext>
            </a:extLst>
          </p:cNvPr>
          <p:cNvSpPr txBox="1"/>
          <p:nvPr/>
        </p:nvSpPr>
        <p:spPr>
          <a:xfrm>
            <a:off x="2574649" y="4731601"/>
            <a:ext cx="704269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更新成本的评估是对用户不可见的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UI</a:t>
            </a:r>
            <a:r>
              <a:rPr lang="zh-CN" altLang="en-US" dirty="0"/>
              <a:t>和交互更新的成本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功能更新的成本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F7DE92-6F15-48CA-874D-2793D4911B1A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反馈内容的甄别 </a:t>
            </a:r>
            <a:r>
              <a:rPr lang="en-US" altLang="zh-CN" sz="1200" dirty="0"/>
              <a:t>-&gt; </a:t>
            </a:r>
            <a:r>
              <a:rPr lang="zh-CN" altLang="en-US" sz="1200" dirty="0"/>
              <a:t>价值评估</a:t>
            </a:r>
          </a:p>
        </p:txBody>
      </p:sp>
    </p:spTree>
    <p:extLst>
      <p:ext uri="{BB962C8B-B14F-4D97-AF65-F5344CB8AC3E}">
        <p14:creationId xmlns:p14="http://schemas.microsoft.com/office/powerpoint/2010/main" val="201118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一类特殊的反馈</a:t>
            </a:r>
            <a:r>
              <a:rPr lang="en-US" altLang="zh-CN" b="1" dirty="0"/>
              <a:t>——Bug</a:t>
            </a:r>
            <a:r>
              <a:rPr lang="zh-CN" altLang="en-US" b="1" dirty="0"/>
              <a:t>反馈</a:t>
            </a:r>
            <a:endParaRPr lang="en-US" altLang="zh-CN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574650" y="1589514"/>
            <a:ext cx="704269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其他反馈：</a:t>
            </a:r>
            <a:r>
              <a:rPr lang="zh-CN" altLang="en-US" dirty="0"/>
              <a:t>提交给产品经理，帮助更好地设计产品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Bug</a:t>
            </a:r>
            <a:r>
              <a:rPr lang="zh-CN" altLang="en-US" b="1" dirty="0"/>
              <a:t>：</a:t>
            </a:r>
            <a:r>
              <a:rPr lang="zh-CN" altLang="en-US" dirty="0"/>
              <a:t>提交给开发者，解决不符合预期的问题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768309-CEF3-4F5E-824D-5D963063F13F}"/>
              </a:ext>
            </a:extLst>
          </p:cNvPr>
          <p:cNvSpPr txBox="1"/>
          <p:nvPr/>
        </p:nvSpPr>
        <p:spPr>
          <a:xfrm>
            <a:off x="2574650" y="2702966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Bug</a:t>
            </a:r>
            <a:r>
              <a:rPr lang="zh-CN" altLang="en-US" dirty="0"/>
              <a:t>：优先级高，需尽快解决，安抚用户情绪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582E6C-3CE1-4A97-83F0-781F79D9F5B2}"/>
              </a:ext>
            </a:extLst>
          </p:cNvPr>
          <p:cNvSpPr txBox="1"/>
          <p:nvPr/>
        </p:nvSpPr>
        <p:spPr>
          <a:xfrm>
            <a:off x="2574649" y="3689395"/>
            <a:ext cx="7042697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展开说说：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避免过多</a:t>
            </a:r>
            <a:r>
              <a:rPr lang="en-US" altLang="zh-CN" dirty="0"/>
              <a:t>Bug</a:t>
            </a:r>
            <a:r>
              <a:rPr lang="zh-CN" altLang="en-US" dirty="0"/>
              <a:t>反馈出现的方式：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产品测试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灰度测试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002665-41C9-40F1-B623-181E751F956D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反馈内容的甄别 </a:t>
            </a:r>
            <a:r>
              <a:rPr lang="en-US" altLang="zh-CN" sz="1200" dirty="0"/>
              <a:t>-&gt; </a:t>
            </a:r>
            <a:r>
              <a:rPr lang="zh-CN" altLang="en-US" sz="1200" dirty="0"/>
              <a:t>特例：</a:t>
            </a:r>
            <a:r>
              <a:rPr lang="en-US" altLang="zh-CN" sz="1200" dirty="0"/>
              <a:t>Bug</a:t>
            </a:r>
            <a:r>
              <a:rPr lang="zh-CN" altLang="en-US" sz="1200" dirty="0"/>
              <a:t>反馈</a:t>
            </a:r>
          </a:p>
        </p:txBody>
      </p:sp>
    </p:spTree>
    <p:extLst>
      <p:ext uri="{BB962C8B-B14F-4D97-AF65-F5344CB8AC3E}">
        <p14:creationId xmlns:p14="http://schemas.microsoft.com/office/powerpoint/2010/main" val="337350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区分使用问题和</a:t>
            </a:r>
            <a:r>
              <a:rPr lang="en-US" altLang="zh-CN" b="1" dirty="0"/>
              <a:t>Bug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03BAA-2C8E-4D61-BBEB-318BBA4B8098}"/>
              </a:ext>
            </a:extLst>
          </p:cNvPr>
          <p:cNvSpPr txBox="1"/>
          <p:nvPr/>
        </p:nvSpPr>
        <p:spPr>
          <a:xfrm>
            <a:off x="2653374" y="2537310"/>
            <a:ext cx="5194721" cy="881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：“我的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怎么显示刷新错误”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：“点击尝试修复重新刷新即可”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574650" y="1589514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一个需求的价值 </a:t>
            </a:r>
            <a:r>
              <a:rPr lang="en-US" altLang="zh-CN" dirty="0"/>
              <a:t>= </a:t>
            </a:r>
            <a:r>
              <a:rPr lang="zh-CN" altLang="en-US" dirty="0"/>
              <a:t>新体验得分 </a:t>
            </a:r>
            <a:r>
              <a:rPr lang="en-US" altLang="zh-CN" dirty="0"/>
              <a:t>- </a:t>
            </a:r>
            <a:r>
              <a:rPr lang="zh-CN" altLang="en-US" dirty="0"/>
              <a:t>旧体验的峰值得分 </a:t>
            </a:r>
            <a:r>
              <a:rPr lang="en-US" altLang="zh-CN" dirty="0"/>
              <a:t>- </a:t>
            </a:r>
            <a:r>
              <a:rPr lang="zh-CN" altLang="en-US" dirty="0"/>
              <a:t>更新成本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768309-CEF3-4F5E-824D-5D963063F13F}"/>
              </a:ext>
            </a:extLst>
          </p:cNvPr>
          <p:cNvSpPr txBox="1"/>
          <p:nvPr/>
        </p:nvSpPr>
        <p:spPr>
          <a:xfrm>
            <a:off x="2574650" y="4353627"/>
            <a:ext cx="7042697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需要了解反馈者完整的操作流程，确保错误发生在服务端而非客户端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使用问题反馈的价值：指导着我们如何提升用户体验，指引了设计者在什么部分优化对用户的导引。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AD4006-7EB4-45FC-96BA-688692E9E907}"/>
              </a:ext>
            </a:extLst>
          </p:cNvPr>
          <p:cNvCxnSpPr>
            <a:cxnSpLocks/>
          </p:cNvCxnSpPr>
          <p:nvPr/>
        </p:nvCxnSpPr>
        <p:spPr>
          <a:xfrm>
            <a:off x="8684780" y="3343691"/>
            <a:ext cx="33184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C6F93D-0D85-4A29-939A-3FFD7B21C526}"/>
              </a:ext>
            </a:extLst>
          </p:cNvPr>
          <p:cNvCxnSpPr>
            <a:cxnSpLocks/>
          </p:cNvCxnSpPr>
          <p:nvPr/>
        </p:nvCxnSpPr>
        <p:spPr>
          <a:xfrm flipV="1">
            <a:off x="10259243" y="1727060"/>
            <a:ext cx="0" cy="3222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922CF19-3DDB-448D-BE59-D65573CB853D}"/>
              </a:ext>
            </a:extLst>
          </p:cNvPr>
          <p:cNvSpPr txBox="1"/>
          <p:nvPr/>
        </p:nvSpPr>
        <p:spPr>
          <a:xfrm>
            <a:off x="9417512" y="1690944"/>
            <a:ext cx="145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用户预期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239ED9-D440-4186-94CD-24F71D5A4DA4}"/>
              </a:ext>
            </a:extLst>
          </p:cNvPr>
          <p:cNvSpPr txBox="1"/>
          <p:nvPr/>
        </p:nvSpPr>
        <p:spPr>
          <a:xfrm>
            <a:off x="10549914" y="2303415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无事发生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B954FD-2B27-4FA4-8677-3299860A3E46}"/>
              </a:ext>
            </a:extLst>
          </p:cNvPr>
          <p:cNvSpPr txBox="1"/>
          <p:nvPr/>
        </p:nvSpPr>
        <p:spPr>
          <a:xfrm>
            <a:off x="8890671" y="3829970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CFED5F-9634-451A-A463-2F94642DEE08}"/>
              </a:ext>
            </a:extLst>
          </p:cNvPr>
          <p:cNvSpPr txBox="1"/>
          <p:nvPr/>
        </p:nvSpPr>
        <p:spPr>
          <a:xfrm>
            <a:off x="8890670" y="2303415"/>
            <a:ext cx="14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</a:t>
            </a:r>
            <a:r>
              <a:rPr lang="zh-CN" altLang="en-US" dirty="0"/>
              <a:t>变</a:t>
            </a:r>
            <a:r>
              <a:rPr lang="en-US" altLang="zh-CN" dirty="0"/>
              <a:t>Feature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D2BF21-9226-4352-BFDC-9DAB4756A00A}"/>
              </a:ext>
            </a:extLst>
          </p:cNvPr>
          <p:cNvSpPr txBox="1"/>
          <p:nvPr/>
        </p:nvSpPr>
        <p:spPr>
          <a:xfrm>
            <a:off x="10549914" y="3829969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使用问题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CC804-8FF5-43FC-9793-A7FF6141FE8A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反馈内容的甄别 </a:t>
            </a:r>
            <a:r>
              <a:rPr lang="en-US" altLang="zh-CN" sz="1200" dirty="0"/>
              <a:t>-&gt; </a:t>
            </a:r>
            <a:r>
              <a:rPr lang="zh-CN" altLang="en-US" sz="1200" dirty="0"/>
              <a:t>特例：</a:t>
            </a:r>
            <a:r>
              <a:rPr lang="en-US" altLang="zh-CN" sz="1200" dirty="0"/>
              <a:t>Bug</a:t>
            </a:r>
            <a:r>
              <a:rPr lang="zh-CN" altLang="en-US" sz="1200" dirty="0"/>
              <a:t>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什么是</a:t>
            </a:r>
            <a:r>
              <a:rPr lang="en-US" altLang="zh-CN" sz="1200" dirty="0"/>
              <a:t>Bug</a:t>
            </a:r>
            <a:r>
              <a:rPr lang="zh-CN" altLang="en-US" sz="1200" dirty="0"/>
              <a:t>反馈</a:t>
            </a:r>
          </a:p>
        </p:txBody>
      </p:sp>
    </p:spTree>
    <p:extLst>
      <p:ext uri="{BB962C8B-B14F-4D97-AF65-F5344CB8AC3E}">
        <p14:creationId xmlns:p14="http://schemas.microsoft.com/office/powerpoint/2010/main" val="703029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可复现与问题定位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03BAA-2C8E-4D61-BBEB-318BBA4B8098}"/>
              </a:ext>
            </a:extLst>
          </p:cNvPr>
          <p:cNvSpPr txBox="1"/>
          <p:nvPr/>
        </p:nvSpPr>
        <p:spPr>
          <a:xfrm>
            <a:off x="2574650" y="3218544"/>
            <a:ext cx="8052978" cy="881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：“我的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无法登录”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：“我这里是可以登录的呢？请问您的手机操作系统型号和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版本”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574650" y="1589514"/>
            <a:ext cx="8234648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可复现指在一定的操作环境下，测试者沿着一定的操作逻辑，可以稳定重复出现。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768309-CEF3-4F5E-824D-5D963063F13F}"/>
              </a:ext>
            </a:extLst>
          </p:cNvPr>
          <p:cNvSpPr txBox="1"/>
          <p:nvPr/>
        </p:nvSpPr>
        <p:spPr>
          <a:xfrm>
            <a:off x="2574650" y="4353627"/>
            <a:ext cx="7042697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对手机</a:t>
            </a:r>
            <a:r>
              <a:rPr lang="en-US" altLang="zh-CN" dirty="0"/>
              <a:t>App</a:t>
            </a:r>
            <a:r>
              <a:rPr lang="zh-CN" altLang="en-US" dirty="0"/>
              <a:t>来说影响因素有：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手机的操作系统版本，</a:t>
            </a:r>
            <a:r>
              <a:rPr lang="en-US" altLang="zh-CN" dirty="0"/>
              <a:t>UI</a:t>
            </a:r>
            <a:r>
              <a:rPr lang="zh-CN" altLang="en-US" dirty="0"/>
              <a:t>版本，手机设置等</a:t>
            </a:r>
            <a:r>
              <a:rPr lang="en-US" altLang="zh-CN" dirty="0"/>
              <a:t>……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可复现的探讨就是不断缩小</a:t>
            </a:r>
            <a:r>
              <a:rPr lang="en-US" altLang="zh-CN" b="1" dirty="0"/>
              <a:t>Bug</a:t>
            </a:r>
            <a:r>
              <a:rPr lang="zh-CN" altLang="en-US" b="1" dirty="0"/>
              <a:t>范围的过程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969FC3-FE94-4C34-AC2D-978FA07E6635}"/>
              </a:ext>
            </a:extLst>
          </p:cNvPr>
          <p:cNvSpPr txBox="1"/>
          <p:nvPr/>
        </p:nvSpPr>
        <p:spPr>
          <a:xfrm>
            <a:off x="2574650" y="2196279"/>
            <a:ext cx="8052978" cy="881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：“为什么我</a:t>
            </a:r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凯南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打不过</a:t>
            </a:r>
            <a:r>
              <a:rPr lang="zh-CN" alt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男枪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啊”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：“你怎么打的？我</a:t>
            </a:r>
            <a:r>
              <a:rPr lang="en-US" altLang="zh-CN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打得过啊”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2DAA97-D53A-46F4-BDB4-A86EE2384AF2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反馈内容的甄别 </a:t>
            </a:r>
            <a:r>
              <a:rPr lang="en-US" altLang="zh-CN" sz="1200" dirty="0"/>
              <a:t>-&gt; </a:t>
            </a:r>
            <a:r>
              <a:rPr lang="zh-CN" altLang="en-US" sz="1200" dirty="0"/>
              <a:t>特例：</a:t>
            </a:r>
            <a:r>
              <a:rPr lang="en-US" altLang="zh-CN" sz="1200" dirty="0"/>
              <a:t>Bug</a:t>
            </a:r>
            <a:r>
              <a:rPr lang="zh-CN" altLang="en-US" sz="1200" dirty="0"/>
              <a:t>反馈</a:t>
            </a:r>
            <a:r>
              <a:rPr lang="en-US" altLang="zh-CN" sz="1200" dirty="0"/>
              <a:t> -&gt; Bug</a:t>
            </a:r>
            <a:r>
              <a:rPr lang="zh-CN" altLang="en-US" sz="1200" dirty="0"/>
              <a:t>问题的要点：复现与问题定位</a:t>
            </a:r>
          </a:p>
        </p:txBody>
      </p:sp>
    </p:spTree>
    <p:extLst>
      <p:ext uri="{BB962C8B-B14F-4D97-AF65-F5344CB8AC3E}">
        <p14:creationId xmlns:p14="http://schemas.microsoft.com/office/powerpoint/2010/main" val="29368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10D5CE-F75C-4E62-B3CB-17492FCE2E5C}"/>
              </a:ext>
            </a:extLst>
          </p:cNvPr>
          <p:cNvSpPr txBox="1"/>
          <p:nvPr/>
        </p:nvSpPr>
        <p:spPr>
          <a:xfrm>
            <a:off x="193780" y="236170"/>
            <a:ext cx="339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目录：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97B1FC-DBD9-4E97-9650-4E681677FEA9}"/>
              </a:ext>
            </a:extLst>
          </p:cNvPr>
          <p:cNvSpPr txBox="1"/>
          <p:nvPr/>
        </p:nvSpPr>
        <p:spPr>
          <a:xfrm>
            <a:off x="1616853" y="872011"/>
            <a:ext cx="7127475" cy="512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什么是反馈与反馈的重要性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反馈对象与反馈内容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反馈对象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反馈编码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反馈内容的甄别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一类特殊反馈</a:t>
            </a:r>
            <a:r>
              <a:rPr lang="en-US" altLang="zh-CN" sz="2000" dirty="0"/>
              <a:t>——Bug</a:t>
            </a:r>
            <a:r>
              <a:rPr lang="zh-CN" altLang="en-US" sz="2000" dirty="0"/>
              <a:t>反馈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如何收集用户反馈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主动收集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被动收集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反馈结果的利用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以求是潮产品反馈群为例</a:t>
            </a:r>
          </a:p>
        </p:txBody>
      </p:sp>
    </p:spTree>
    <p:extLst>
      <p:ext uri="{BB962C8B-B14F-4D97-AF65-F5344CB8AC3E}">
        <p14:creationId xmlns:p14="http://schemas.microsoft.com/office/powerpoint/2010/main" val="275452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尽可能原始的反馈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F03BAA-2C8E-4D61-BBEB-318BBA4B8098}"/>
              </a:ext>
            </a:extLst>
          </p:cNvPr>
          <p:cNvSpPr txBox="1"/>
          <p:nvPr/>
        </p:nvSpPr>
        <p:spPr>
          <a:xfrm>
            <a:off x="2653374" y="2537310"/>
            <a:ext cx="7356581" cy="21276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如用户在进行操作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后紧跟操作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，这时操作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出现了错误，是由于操作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的一系列影响。而用户在反馈时可能仅提到操作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时发生了错误，而忽视了操作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的影响。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这时我们应让用户提供完整的操作步骤，这样才可以发现操作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Bug</a:t>
            </a:r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中的地位。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574650" y="1589514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避免反馈者自以为是的认知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3C9B25-FCE2-4901-835F-818143431E9A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反馈内容的甄别 </a:t>
            </a:r>
            <a:r>
              <a:rPr lang="en-US" altLang="zh-CN" sz="1200" dirty="0"/>
              <a:t>-&gt; </a:t>
            </a:r>
            <a:r>
              <a:rPr lang="zh-CN" altLang="en-US" sz="1200" dirty="0"/>
              <a:t>特例：</a:t>
            </a:r>
            <a:r>
              <a:rPr lang="en-US" altLang="zh-CN" sz="1200" dirty="0"/>
              <a:t>Bug</a:t>
            </a:r>
            <a:r>
              <a:rPr lang="zh-CN" altLang="en-US" sz="1200" dirty="0"/>
              <a:t>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原始反馈的重要性</a:t>
            </a:r>
          </a:p>
        </p:txBody>
      </p:sp>
    </p:spTree>
    <p:extLst>
      <p:ext uri="{BB962C8B-B14F-4D97-AF65-F5344CB8AC3E}">
        <p14:creationId xmlns:p14="http://schemas.microsoft.com/office/powerpoint/2010/main" val="2842891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Bug</a:t>
            </a:r>
            <a:r>
              <a:rPr lang="zh-CN" altLang="en-US" b="1" dirty="0"/>
              <a:t>提交给开发者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574651" y="2572932"/>
            <a:ext cx="7042697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反馈的原始信息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复现</a:t>
            </a:r>
            <a:r>
              <a:rPr lang="en-US" altLang="zh-CN" dirty="0"/>
              <a:t>Bug</a:t>
            </a:r>
            <a:r>
              <a:rPr lang="zh-CN" altLang="en-US" dirty="0"/>
              <a:t>的方式和必要条件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初步猜测的问题定位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其他由开发者要求提供的内容，如运行日志，用户</a:t>
            </a:r>
            <a:r>
              <a:rPr lang="en-US" altLang="zh-CN" dirty="0"/>
              <a:t>ID</a:t>
            </a:r>
            <a:r>
              <a:rPr lang="zh-CN" altLang="en-US" dirty="0"/>
              <a:t>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FFBA86-E21C-4042-87DC-1FE762FECA3D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反馈内容的甄别 </a:t>
            </a:r>
            <a:r>
              <a:rPr lang="en-US" altLang="zh-CN" sz="1200" dirty="0"/>
              <a:t>-&gt; </a:t>
            </a:r>
            <a:r>
              <a:rPr lang="zh-CN" altLang="en-US" sz="1200" dirty="0"/>
              <a:t>特例：</a:t>
            </a:r>
            <a:r>
              <a:rPr lang="en-US" altLang="zh-CN" sz="1200" dirty="0"/>
              <a:t>Bug</a:t>
            </a:r>
            <a:r>
              <a:rPr lang="zh-CN" altLang="en-US" sz="1200" dirty="0"/>
              <a:t>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提交给开发者时需要注意的</a:t>
            </a:r>
          </a:p>
        </p:txBody>
      </p:sp>
    </p:spTree>
    <p:extLst>
      <p:ext uri="{BB962C8B-B14F-4D97-AF65-F5344CB8AC3E}">
        <p14:creationId xmlns:p14="http://schemas.microsoft.com/office/powerpoint/2010/main" val="375922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2464642"/>
            <a:ext cx="70426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如何收集用户反馈？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C17BAA-FA67-4AEE-A778-68A60CE88318}"/>
              </a:ext>
            </a:extLst>
          </p:cNvPr>
          <p:cNvSpPr txBox="1"/>
          <p:nvPr/>
        </p:nvSpPr>
        <p:spPr>
          <a:xfrm>
            <a:off x="2574650" y="3663656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调研那里学的，都用得上</a:t>
            </a:r>
          </a:p>
        </p:txBody>
      </p:sp>
    </p:spTree>
    <p:extLst>
      <p:ext uri="{BB962C8B-B14F-4D97-AF65-F5344CB8AC3E}">
        <p14:creationId xmlns:p14="http://schemas.microsoft.com/office/powerpoint/2010/main" val="390036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收集用户反馈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6FED26-5FF0-42CC-B602-5258ABDF4CE2}"/>
              </a:ext>
            </a:extLst>
          </p:cNvPr>
          <p:cNvSpPr txBox="1"/>
          <p:nvPr/>
        </p:nvSpPr>
        <p:spPr>
          <a:xfrm>
            <a:off x="2574650" y="2191427"/>
            <a:ext cx="7042697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主动收集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运营方主动向用户收集意见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被动收集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用户主动向我们提供反馈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50" y="4771836"/>
            <a:ext cx="861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主动收集和被动收集对应不同交互逻辑的设计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AE971B-5DF8-43CE-83DE-61022EDB4282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</a:t>
            </a:r>
          </a:p>
        </p:txBody>
      </p:sp>
    </p:spTree>
    <p:extLst>
      <p:ext uri="{BB962C8B-B14F-4D97-AF65-F5344CB8AC3E}">
        <p14:creationId xmlns:p14="http://schemas.microsoft.com/office/powerpoint/2010/main" val="208840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主动收集用户反馈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50" y="1677409"/>
            <a:ext cx="86111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弹窗</a:t>
            </a:r>
            <a:r>
              <a:rPr lang="en-US" altLang="zh-CN" dirty="0"/>
              <a:t>——</a:t>
            </a:r>
            <a:r>
              <a:rPr lang="zh-CN" altLang="en-US" dirty="0"/>
              <a:t>“你是否愿意加入用户体验改进计划？”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一种让用户极其反感的方式！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因此我们需要做到：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尽量做到对用户的筛选，使得目标用户之外的用户不被打扰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减弱收集给用户带来的感知，交互上不要给用户带来过大的负担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311262-2ACB-4A4C-9FF8-A98C25E94E56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主动收集用户反馈</a:t>
            </a:r>
          </a:p>
        </p:txBody>
      </p:sp>
    </p:spTree>
    <p:extLst>
      <p:ext uri="{BB962C8B-B14F-4D97-AF65-F5344CB8AC3E}">
        <p14:creationId xmlns:p14="http://schemas.microsoft.com/office/powerpoint/2010/main" val="5077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页面精准化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50" y="1677409"/>
            <a:ext cx="861110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我们的主动收集最终要在</a:t>
            </a:r>
            <a:r>
              <a:rPr lang="en-US" altLang="zh-CN" dirty="0"/>
              <a:t>UI</a:t>
            </a:r>
            <a:r>
              <a:rPr lang="zh-CN" altLang="en-US" dirty="0"/>
              <a:t>上呈现给用户，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通过合理选择呈现反馈收集的页面可以达到精准收集的目的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对特定</a:t>
            </a:r>
            <a:r>
              <a:rPr lang="en-US" altLang="zh-CN" dirty="0"/>
              <a:t>UI</a:t>
            </a:r>
            <a:r>
              <a:rPr lang="zh-CN" altLang="en-US" dirty="0"/>
              <a:t>界面的反馈可以放在该界面附近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对特定功能的反馈可以放在功能相关逻辑的页面上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如问卷星对问卷体验的收集界面往往在创建完新的问卷后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F9691-0A2D-42E8-AB78-1A1D95328D1F}"/>
              </a:ext>
            </a:extLst>
          </p:cNvPr>
          <p:cNvSpPr txBox="1"/>
          <p:nvPr/>
        </p:nvSpPr>
        <p:spPr>
          <a:xfrm>
            <a:off x="182677" y="96818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主动收集用户反馈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主动收集的要点</a:t>
            </a:r>
          </a:p>
        </p:txBody>
      </p:sp>
    </p:spTree>
    <p:extLst>
      <p:ext uri="{BB962C8B-B14F-4D97-AF65-F5344CB8AC3E}">
        <p14:creationId xmlns:p14="http://schemas.microsoft.com/office/powerpoint/2010/main" val="164779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对象精准化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50" y="1677409"/>
            <a:ext cx="861110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回忆对反馈对象的分类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不同对象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不同的使用场景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不同的操作逻辑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总之尽力在多维度区分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B25AA6-5A28-4380-B81E-560018B1300B}"/>
              </a:ext>
            </a:extLst>
          </p:cNvPr>
          <p:cNvSpPr txBox="1"/>
          <p:nvPr/>
        </p:nvSpPr>
        <p:spPr>
          <a:xfrm>
            <a:off x="182677" y="96818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主动收集用户反馈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主动收集的要点</a:t>
            </a:r>
          </a:p>
        </p:txBody>
      </p:sp>
    </p:spTree>
    <p:extLst>
      <p:ext uri="{BB962C8B-B14F-4D97-AF65-F5344CB8AC3E}">
        <p14:creationId xmlns:p14="http://schemas.microsoft.com/office/powerpoint/2010/main" val="306050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基于用户行为分类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50" y="1677409"/>
            <a:ext cx="8611105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回忆对反馈对象的分类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基于用户在使用过程中的数据来对收集对象做进一步的筛选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使用时长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停留时长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使用频率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FD974F-AABC-43E3-B9AD-2B3F54B45A37}"/>
              </a:ext>
            </a:extLst>
          </p:cNvPr>
          <p:cNvSpPr txBox="1"/>
          <p:nvPr/>
        </p:nvSpPr>
        <p:spPr>
          <a:xfrm>
            <a:off x="182677" y="96818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主动收集用户反馈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主动收集的要点</a:t>
            </a:r>
          </a:p>
        </p:txBody>
      </p:sp>
    </p:spTree>
    <p:extLst>
      <p:ext uri="{BB962C8B-B14F-4D97-AF65-F5344CB8AC3E}">
        <p14:creationId xmlns:p14="http://schemas.microsoft.com/office/powerpoint/2010/main" val="5378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被动收集用户反馈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50" y="1677409"/>
            <a:ext cx="861110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向官方邮箱发送邮件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自制的反馈问卷系统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QQ</a:t>
            </a:r>
            <a:r>
              <a:rPr lang="zh-CN" altLang="en-US" dirty="0"/>
              <a:t>群等基于现有方案的反馈渠道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C52FD-E030-425C-A342-CD31B876D77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被动收集用户反馈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242EE7-E6EE-4318-B781-331791CB40DB}"/>
              </a:ext>
            </a:extLst>
          </p:cNvPr>
          <p:cNvSpPr txBox="1"/>
          <p:nvPr/>
        </p:nvSpPr>
        <p:spPr>
          <a:xfrm>
            <a:off x="2574649" y="3683752"/>
            <a:ext cx="861110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基于用户群选择方案：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对国人的</a:t>
            </a:r>
            <a:r>
              <a:rPr lang="en-US" altLang="zh-CN" dirty="0"/>
              <a:t>Email</a:t>
            </a:r>
            <a:r>
              <a:rPr lang="zh-CN" altLang="en-US" dirty="0"/>
              <a:t>方案</a:t>
            </a:r>
          </a:p>
        </p:txBody>
      </p:sp>
    </p:spTree>
    <p:extLst>
      <p:ext uri="{BB962C8B-B14F-4D97-AF65-F5344CB8AC3E}">
        <p14:creationId xmlns:p14="http://schemas.microsoft.com/office/powerpoint/2010/main" val="1505577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如何确保用户会使用我们的被动反馈渠道？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48" y="2004413"/>
            <a:ext cx="861110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反馈的页面是足够明显的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在日常就应通过一些方式告知用户</a:t>
            </a:r>
            <a:r>
              <a:rPr lang="en-US" altLang="zh-CN" dirty="0"/>
              <a:t>——</a:t>
            </a:r>
            <a:r>
              <a:rPr lang="zh-CN" altLang="en-US" dirty="0"/>
              <a:t>当你遇到问题时可以来此进行反馈。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适当的激励？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C52FD-E030-425C-A342-CD31B876D77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被动收集用户反馈 </a:t>
            </a:r>
            <a:r>
              <a:rPr lang="en-US" altLang="zh-CN" sz="1200" dirty="0"/>
              <a:t>-&gt; UI</a:t>
            </a:r>
            <a:r>
              <a:rPr lang="zh-CN" altLang="en-US" sz="1200" dirty="0"/>
              <a:t>和交互上的设计要点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242EE7-E6EE-4318-B781-331791CB40DB}"/>
              </a:ext>
            </a:extLst>
          </p:cNvPr>
          <p:cNvSpPr txBox="1"/>
          <p:nvPr/>
        </p:nvSpPr>
        <p:spPr>
          <a:xfrm>
            <a:off x="2574647" y="3992034"/>
            <a:ext cx="861110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UX</a:t>
            </a:r>
            <a:r>
              <a:rPr lang="zh-CN" altLang="en-US" dirty="0"/>
              <a:t>的角度改进被动反馈的渠道是十分重要的</a:t>
            </a:r>
          </a:p>
        </p:txBody>
      </p:sp>
    </p:spTree>
    <p:extLst>
      <p:ext uri="{BB962C8B-B14F-4D97-AF65-F5344CB8AC3E}">
        <p14:creationId xmlns:p14="http://schemas.microsoft.com/office/powerpoint/2010/main" val="126921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3D641-2423-481F-89F4-3D25BE3F6352}"/>
              </a:ext>
            </a:extLst>
          </p:cNvPr>
          <p:cNvSpPr txBox="1"/>
          <p:nvPr/>
        </p:nvSpPr>
        <p:spPr>
          <a:xfrm>
            <a:off x="3893766" y="2295083"/>
            <a:ext cx="527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用户反馈 </a:t>
            </a:r>
            <a:r>
              <a:rPr lang="en-US" altLang="zh-CN" sz="2400" b="1" dirty="0"/>
              <a:t>= </a:t>
            </a:r>
            <a:r>
              <a:rPr lang="zh-CN" altLang="en-US" sz="2400" b="1" dirty="0"/>
              <a:t>客服 </a:t>
            </a:r>
            <a:r>
              <a:rPr lang="en-US" altLang="zh-CN" sz="2400" b="1" dirty="0"/>
              <a:t>+ </a:t>
            </a:r>
            <a:r>
              <a:rPr lang="zh-CN" altLang="en-US" sz="2400" b="1" dirty="0"/>
              <a:t>问卷？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D0A3B-1296-4E2C-8269-F1E9C4F49A22}"/>
              </a:ext>
            </a:extLst>
          </p:cNvPr>
          <p:cNvSpPr txBox="1"/>
          <p:nvPr/>
        </p:nvSpPr>
        <p:spPr>
          <a:xfrm>
            <a:off x="3893766" y="3550113"/>
            <a:ext cx="527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错也没错</a:t>
            </a:r>
          </a:p>
        </p:txBody>
      </p:sp>
    </p:spTree>
    <p:extLst>
      <p:ext uri="{BB962C8B-B14F-4D97-AF65-F5344CB8AC3E}">
        <p14:creationId xmlns:p14="http://schemas.microsoft.com/office/powerpoint/2010/main" val="408928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如何确保被动反馈内容的质量和有效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48" y="2004413"/>
            <a:ext cx="861110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被动反馈缺乏运营人员即时的指导，更容易产生垃圾内容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C52FD-E030-425C-A342-CD31B876D77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被动收集用户反馈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确保被动反馈的有效性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242EE7-E6EE-4318-B781-331791CB40DB}"/>
              </a:ext>
            </a:extLst>
          </p:cNvPr>
          <p:cNvSpPr txBox="1"/>
          <p:nvPr/>
        </p:nvSpPr>
        <p:spPr>
          <a:xfrm>
            <a:off x="2574647" y="3992034"/>
            <a:ext cx="861110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UI</a:t>
            </a:r>
            <a:r>
              <a:rPr lang="zh-CN" altLang="en-US" dirty="0"/>
              <a:t>和交互上尽量以</a:t>
            </a:r>
            <a:r>
              <a:rPr lang="zh-CN" altLang="en-US" b="1" dirty="0"/>
              <a:t>暗示</a:t>
            </a:r>
            <a:r>
              <a:rPr lang="zh-CN" altLang="en-US" dirty="0"/>
              <a:t>的方式确保内容的完整性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什么叫完整？反馈分类，反馈编码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5663C1-0678-4099-A1C2-463732D2F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424" y="2795407"/>
            <a:ext cx="3597331" cy="3324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712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当运营人员和用户面对面交流时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48" y="2004413"/>
            <a:ext cx="861110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沟通时语气的尊重与委婉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时刻的跟进和进度公示</a:t>
            </a:r>
            <a:r>
              <a:rPr lang="en-US" altLang="zh-CN" dirty="0"/>
              <a:t>——</a:t>
            </a:r>
            <a:r>
              <a:rPr lang="zh-CN" altLang="en-US" dirty="0"/>
              <a:t>这也可以减轻用户的焦虑感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  <a:r>
              <a:rPr lang="zh-CN" altLang="en-US" dirty="0"/>
              <a:t>以及其他我们能为用户做的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C52FD-E030-425C-A342-CD31B876D77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如何收集用户反馈 </a:t>
            </a:r>
            <a:r>
              <a:rPr lang="en-US" altLang="zh-CN" sz="1200" dirty="0"/>
              <a:t>-&gt; </a:t>
            </a:r>
            <a:r>
              <a:rPr lang="zh-CN" altLang="en-US" sz="1200" dirty="0"/>
              <a:t>反馈收集中的用户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242EE7-E6EE-4318-B781-331791CB40DB}"/>
              </a:ext>
            </a:extLst>
          </p:cNvPr>
          <p:cNvSpPr txBox="1"/>
          <p:nvPr/>
        </p:nvSpPr>
        <p:spPr>
          <a:xfrm>
            <a:off x="2574647" y="3992034"/>
            <a:ext cx="861110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反馈时更好的体验 </a:t>
            </a:r>
            <a:r>
              <a:rPr lang="en-US" altLang="zh-CN" dirty="0"/>
              <a:t>-&gt; </a:t>
            </a:r>
            <a:r>
              <a:rPr lang="zh-CN" altLang="en-US" dirty="0"/>
              <a:t>正反馈 </a:t>
            </a:r>
            <a:r>
              <a:rPr lang="en-US" altLang="zh-CN" dirty="0"/>
              <a:t>-&gt; </a:t>
            </a:r>
            <a:r>
              <a:rPr lang="zh-CN" altLang="en-US" dirty="0"/>
              <a:t>反馈渠道打开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反馈时的糟糕体验 </a:t>
            </a:r>
            <a:r>
              <a:rPr lang="en-US" altLang="zh-CN" dirty="0"/>
              <a:t>-&gt; </a:t>
            </a:r>
            <a:r>
              <a:rPr lang="zh-CN" altLang="en-US" dirty="0"/>
              <a:t>负反馈 </a:t>
            </a:r>
            <a:r>
              <a:rPr lang="en-US" altLang="zh-CN" dirty="0"/>
              <a:t>-&gt; </a:t>
            </a:r>
            <a:r>
              <a:rPr lang="zh-CN" altLang="en-US" dirty="0"/>
              <a:t>反馈渠道闭塞</a:t>
            </a:r>
          </a:p>
        </p:txBody>
      </p:sp>
    </p:spTree>
    <p:extLst>
      <p:ext uri="{BB962C8B-B14F-4D97-AF65-F5344CB8AC3E}">
        <p14:creationId xmlns:p14="http://schemas.microsoft.com/office/powerpoint/2010/main" val="1837448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与开发者</a:t>
            </a:r>
            <a:r>
              <a:rPr lang="en-US" altLang="zh-CN" b="1" dirty="0"/>
              <a:t>/</a:t>
            </a:r>
            <a:r>
              <a:rPr lang="zh-CN" altLang="en-US" b="1" dirty="0"/>
              <a:t>测试者的提交方式与你的工作流密切相关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48" y="2004413"/>
            <a:ext cx="861110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Github</a:t>
            </a:r>
            <a:r>
              <a:rPr lang="en-US" altLang="zh-CN" dirty="0"/>
              <a:t> Issue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开发者要求提供的复现方案？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测试人员需要的用户</a:t>
            </a:r>
            <a:r>
              <a:rPr lang="en-US" altLang="zh-CN" dirty="0"/>
              <a:t>Log</a:t>
            </a:r>
            <a:r>
              <a:rPr lang="zh-CN" altLang="en-US" dirty="0"/>
              <a:t>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C52FD-E030-425C-A342-CD31B876D77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反馈结果的利用 </a:t>
            </a:r>
            <a:r>
              <a:rPr lang="en-US" altLang="zh-CN" sz="1200" dirty="0"/>
              <a:t>-&gt; </a:t>
            </a:r>
            <a:r>
              <a:rPr lang="zh-CN" altLang="en-US" sz="1200" dirty="0"/>
              <a:t>提交给开发者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242EE7-E6EE-4318-B781-331791CB40DB}"/>
              </a:ext>
            </a:extLst>
          </p:cNvPr>
          <p:cNvSpPr txBox="1"/>
          <p:nvPr/>
        </p:nvSpPr>
        <p:spPr>
          <a:xfrm>
            <a:off x="2574647" y="3992034"/>
            <a:ext cx="861110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总之尽你所能</a:t>
            </a:r>
          </a:p>
        </p:txBody>
      </p:sp>
    </p:spTree>
    <p:extLst>
      <p:ext uri="{BB962C8B-B14F-4D97-AF65-F5344CB8AC3E}">
        <p14:creationId xmlns:p14="http://schemas.microsoft.com/office/powerpoint/2010/main" val="354081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4778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广义的反馈：包括任何用户有关产品提供的内容和功能的评价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48" y="2004413"/>
            <a:ext cx="861110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</a:t>
            </a:r>
            <a:r>
              <a:rPr lang="zh-CN" altLang="en-US" dirty="0"/>
              <a:t>站的一键三连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短视频的喜欢与否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对大众点评推荐内容的评分。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C52FD-E030-425C-A342-CD31B876D77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反馈结果的利用 </a:t>
            </a:r>
            <a:r>
              <a:rPr lang="en-US" altLang="zh-CN" sz="1200" dirty="0"/>
              <a:t>-&gt; </a:t>
            </a:r>
            <a:r>
              <a:rPr lang="zh-CN" altLang="en-US" sz="1200" dirty="0"/>
              <a:t>广义反馈与推荐系统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242EE7-E6EE-4318-B781-331791CB40DB}"/>
              </a:ext>
            </a:extLst>
          </p:cNvPr>
          <p:cNvSpPr txBox="1"/>
          <p:nvPr/>
        </p:nvSpPr>
        <p:spPr>
          <a:xfrm>
            <a:off x="2574647" y="3992034"/>
            <a:ext cx="861110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推荐系统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或大家更熟悉的</a:t>
            </a:r>
            <a:r>
              <a:rPr lang="en-US" altLang="zh-CN" dirty="0"/>
              <a:t>——</a:t>
            </a:r>
            <a:r>
              <a:rPr lang="zh-CN" altLang="en-US" dirty="0"/>
              <a:t>推荐算法 </a:t>
            </a:r>
            <a:r>
              <a:rPr lang="en-US" altLang="zh-CN" dirty="0"/>
              <a:t>-&gt; </a:t>
            </a:r>
            <a:r>
              <a:rPr lang="zh-CN" altLang="en-US" dirty="0"/>
              <a:t>个性化推送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2970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C5E256C-9212-4E92-BAF1-CCD14009A24C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当用户的反馈和你的目标略有偏离的时候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B8537-CA08-4B0F-BBED-389450BD8BA8}"/>
              </a:ext>
            </a:extLst>
          </p:cNvPr>
          <p:cNvSpPr txBox="1"/>
          <p:nvPr/>
        </p:nvSpPr>
        <p:spPr>
          <a:xfrm>
            <a:off x="2574648" y="2004413"/>
            <a:ext cx="8611105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如何定位用户反馈的价值？（个人意见）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愿意反馈的用户就不能代表所有的用户群（沉默的大多数）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用户表达的模糊性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产品经理本身受过训练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4C52FD-E030-425C-A342-CD31B876D771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反馈结果的利用 </a:t>
            </a:r>
            <a:r>
              <a:rPr lang="en-US" altLang="zh-CN" sz="1200" dirty="0"/>
              <a:t>-&gt; </a:t>
            </a:r>
            <a:r>
              <a:rPr lang="zh-CN" altLang="en-US" sz="1200" dirty="0"/>
              <a:t>用户反馈和产品目标的动态平衡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242EE7-E6EE-4318-B781-331791CB40DB}"/>
              </a:ext>
            </a:extLst>
          </p:cNvPr>
          <p:cNvSpPr txBox="1"/>
          <p:nvPr/>
        </p:nvSpPr>
        <p:spPr>
          <a:xfrm>
            <a:off x="2574648" y="4420374"/>
            <a:ext cx="861110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自己的节奏和逻辑或许更重要 </a:t>
            </a:r>
            <a:r>
              <a:rPr lang="en-US" altLang="zh-CN" dirty="0"/>
              <a:t>-&gt; </a:t>
            </a:r>
            <a:r>
              <a:rPr lang="zh-CN" altLang="en-US" b="1" dirty="0"/>
              <a:t>动态平衡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17968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0A50B6-9B96-423D-9C34-C5F4AE40D3F0}"/>
              </a:ext>
            </a:extLst>
          </p:cNvPr>
          <p:cNvSpPr txBox="1"/>
          <p:nvPr/>
        </p:nvSpPr>
        <p:spPr>
          <a:xfrm>
            <a:off x="2574651" y="2963360"/>
            <a:ext cx="70426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/>
              <a:t>Now let us talk about </a:t>
            </a:r>
            <a:r>
              <a:rPr lang="zh-CN" altLang="en-US" sz="2400" b="1" dirty="0"/>
              <a:t>产品反馈群</a:t>
            </a:r>
          </a:p>
        </p:txBody>
      </p:sp>
    </p:spTree>
    <p:extLst>
      <p:ext uri="{BB962C8B-B14F-4D97-AF65-F5344CB8AC3E}">
        <p14:creationId xmlns:p14="http://schemas.microsoft.com/office/powerpoint/2010/main" val="173270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0A50B6-9B96-423D-9C34-C5F4AE40D3F0}"/>
              </a:ext>
            </a:extLst>
          </p:cNvPr>
          <p:cNvSpPr txBox="1"/>
          <p:nvPr/>
        </p:nvSpPr>
        <p:spPr>
          <a:xfrm>
            <a:off x="2574651" y="2963360"/>
            <a:ext cx="7042697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看得到的是群聊，看不到的是思考</a:t>
            </a:r>
          </a:p>
        </p:txBody>
      </p:sp>
    </p:spTree>
    <p:extLst>
      <p:ext uri="{BB962C8B-B14F-4D97-AF65-F5344CB8AC3E}">
        <p14:creationId xmlns:p14="http://schemas.microsoft.com/office/powerpoint/2010/main" val="636641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DBE516-4B6C-4F2D-8241-973360DB06F1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产品反馈群的前世今生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46572D-8463-470E-A444-A79C91A4DE59}"/>
              </a:ext>
            </a:extLst>
          </p:cNvPr>
          <p:cNvSpPr txBox="1"/>
          <p:nvPr/>
        </p:nvSpPr>
        <p:spPr>
          <a:xfrm>
            <a:off x="2574651" y="1828802"/>
            <a:ext cx="822859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时间点：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目的：</a:t>
            </a:r>
            <a:r>
              <a:rPr lang="zh-CN" altLang="en-US" dirty="0"/>
              <a:t>为了解决新生入学期间使用产品过程中可能遇到的问题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业务模式：</a:t>
            </a:r>
            <a:r>
              <a:rPr lang="zh-CN" altLang="en-US" dirty="0"/>
              <a:t>产品（技术）人员答疑。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对外反馈群</a:t>
            </a:r>
            <a:r>
              <a:rPr lang="en-US" altLang="zh-CN" dirty="0"/>
              <a:t> -&gt; </a:t>
            </a:r>
            <a:r>
              <a:rPr lang="zh-CN" altLang="en-US" dirty="0"/>
              <a:t>集中到网络工作室产品运营群</a:t>
            </a:r>
            <a:r>
              <a:rPr lang="en-US" altLang="zh-CN" dirty="0"/>
              <a:t>/</a:t>
            </a:r>
            <a:r>
              <a:rPr lang="zh-CN" altLang="en-US" dirty="0"/>
              <a:t>中管群。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成效：</a:t>
            </a:r>
            <a:r>
              <a:rPr lang="zh-CN" altLang="en-US" dirty="0"/>
              <a:t>上线第一周，答疑人员答到手抽筋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Enroll</a:t>
            </a:r>
            <a:r>
              <a:rPr lang="zh-CN" altLang="en-US" dirty="0"/>
              <a:t>登顶</a:t>
            </a:r>
            <a:r>
              <a:rPr lang="en-US" altLang="zh-CN" dirty="0"/>
              <a:t>360</a:t>
            </a:r>
            <a:r>
              <a:rPr lang="zh-CN" altLang="en-US" dirty="0"/>
              <a:t>插件排行榜榜首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19</a:t>
            </a:r>
            <a:r>
              <a:rPr lang="zh-CN" altLang="en-US" dirty="0"/>
              <a:t>级新增</a:t>
            </a:r>
            <a:r>
              <a:rPr lang="en-US" altLang="zh-CN" dirty="0"/>
              <a:t>Enroll</a:t>
            </a:r>
            <a:r>
              <a:rPr lang="zh-CN" altLang="en-US" dirty="0"/>
              <a:t>使用人数史高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Mobile</a:t>
            </a:r>
            <a:r>
              <a:rPr lang="zh-CN" altLang="en-US" dirty="0"/>
              <a:t>活跃用户史高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8C77C7-DC49-4391-8A7A-DCFBE2664ABB}"/>
              </a:ext>
            </a:extLst>
          </p:cNvPr>
          <p:cNvSpPr txBox="1"/>
          <p:nvPr/>
        </p:nvSpPr>
        <p:spPr>
          <a:xfrm>
            <a:off x="2574651" y="5359402"/>
            <a:ext cx="822859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注：</a:t>
            </a:r>
            <a:r>
              <a:rPr lang="en-US" altLang="zh-CN" dirty="0"/>
              <a:t>iOS Mobile</a:t>
            </a:r>
            <a:r>
              <a:rPr lang="zh-CN" altLang="en-US" dirty="0"/>
              <a:t>先于反馈群存在，故目前为分散的两套反馈体系。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6532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E6BAE5B-BE7E-4F4C-84F8-C2F0422E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463295"/>
            <a:ext cx="11626850" cy="59314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2210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3EFFEA5-C3D1-4A8D-A5C4-096F38E8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52" y="447522"/>
            <a:ext cx="11595696" cy="5962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1016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3D641-2423-481F-89F4-3D25BE3F6352}"/>
              </a:ext>
            </a:extLst>
          </p:cNvPr>
          <p:cNvSpPr txBox="1"/>
          <p:nvPr/>
        </p:nvSpPr>
        <p:spPr>
          <a:xfrm>
            <a:off x="3881655" y="1986246"/>
            <a:ext cx="52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用户反馈本身的内容很好理解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D0A3B-1296-4E2C-8269-F1E9C4F49A22}"/>
              </a:ext>
            </a:extLst>
          </p:cNvPr>
          <p:cNvSpPr txBox="1"/>
          <p:nvPr/>
        </p:nvSpPr>
        <p:spPr>
          <a:xfrm>
            <a:off x="3881655" y="3056610"/>
            <a:ext cx="52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但  能做 ≠  能做好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1076EF-15D0-4F55-9AA2-F3372318390D}"/>
              </a:ext>
            </a:extLst>
          </p:cNvPr>
          <p:cNvSpPr txBox="1"/>
          <p:nvPr/>
        </p:nvSpPr>
        <p:spPr>
          <a:xfrm>
            <a:off x="3881655" y="4126974"/>
            <a:ext cx="52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需要一些情商、一些思考</a:t>
            </a:r>
          </a:p>
        </p:txBody>
      </p:sp>
    </p:spTree>
    <p:extLst>
      <p:ext uri="{BB962C8B-B14F-4D97-AF65-F5344CB8AC3E}">
        <p14:creationId xmlns:p14="http://schemas.microsoft.com/office/powerpoint/2010/main" val="1414681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DBE516-4B6C-4F2D-8241-973360DB06F1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产品反馈群运营模式背后的思考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46572D-8463-470E-A444-A79C91A4DE59}"/>
              </a:ext>
            </a:extLst>
          </p:cNvPr>
          <p:cNvSpPr txBox="1"/>
          <p:nvPr/>
        </p:nvSpPr>
        <p:spPr>
          <a:xfrm>
            <a:off x="2574651" y="1828802"/>
            <a:ext cx="822859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为什么选择</a:t>
            </a:r>
            <a:r>
              <a:rPr lang="en-US" altLang="zh-CN" b="1" dirty="0"/>
              <a:t>All in One</a:t>
            </a:r>
            <a:r>
              <a:rPr lang="zh-CN" altLang="en-US" b="1" dirty="0"/>
              <a:t>的答疑渠道？</a:t>
            </a:r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B6466D-854D-4A43-927B-1359A08C4E32}"/>
              </a:ext>
            </a:extLst>
          </p:cNvPr>
          <p:cNvSpPr txBox="1"/>
          <p:nvPr/>
        </p:nvSpPr>
        <p:spPr>
          <a:xfrm>
            <a:off x="2574651" y="2797704"/>
            <a:ext cx="822859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Main</a:t>
            </a:r>
            <a:r>
              <a:rPr lang="zh-CN" altLang="en-US" dirty="0"/>
              <a:t>：我们的产品受众完全重合，没有用户群分割的必要。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运营人员不足。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高效，方便，快捷。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符合用户习惯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0307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DBE516-4B6C-4F2D-8241-973360DB06F1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产品反馈群运营模式背后的思考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46572D-8463-470E-A444-A79C91A4DE59}"/>
              </a:ext>
            </a:extLst>
          </p:cNvPr>
          <p:cNvSpPr txBox="1"/>
          <p:nvPr/>
        </p:nvSpPr>
        <p:spPr>
          <a:xfrm>
            <a:off x="2574651" y="1828802"/>
            <a:ext cx="822859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为什么选择以</a:t>
            </a:r>
            <a:r>
              <a:rPr lang="en-US" altLang="zh-CN" b="1" dirty="0"/>
              <a:t>QQ</a:t>
            </a:r>
            <a:r>
              <a:rPr lang="zh-CN" altLang="en-US" b="1" dirty="0"/>
              <a:t>群为载体？</a:t>
            </a:r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B6466D-854D-4A43-927B-1359A08C4E32}"/>
              </a:ext>
            </a:extLst>
          </p:cNvPr>
          <p:cNvSpPr txBox="1"/>
          <p:nvPr/>
        </p:nvSpPr>
        <p:spPr>
          <a:xfrm>
            <a:off x="2574651" y="2797704"/>
            <a:ext cx="8228592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用户最习惯的模式之一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相比于微信对群聊更友好的支持（</a:t>
            </a:r>
            <a:r>
              <a:rPr lang="en-US" altLang="zh-CN" dirty="0" err="1"/>
              <a:t>Svip</a:t>
            </a:r>
            <a:r>
              <a:rPr lang="zh-CN" altLang="en-US" dirty="0"/>
              <a:t>，人数限制等）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本身是校内平台，没必要太过于疏远，不如拉进和用户的距离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群主喜欢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75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DBE516-4B6C-4F2D-8241-973360DB06F1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产品反馈群运营模式背后的思考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46572D-8463-470E-A444-A79C91A4DE59}"/>
              </a:ext>
            </a:extLst>
          </p:cNvPr>
          <p:cNvSpPr txBox="1"/>
          <p:nvPr/>
        </p:nvSpPr>
        <p:spPr>
          <a:xfrm>
            <a:off x="2574651" y="1828802"/>
            <a:ext cx="8228592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为什么采取人工答疑的低效方式？</a:t>
            </a:r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B6466D-854D-4A43-927B-1359A08C4E32}"/>
              </a:ext>
            </a:extLst>
          </p:cNvPr>
          <p:cNvSpPr txBox="1"/>
          <p:nvPr/>
        </p:nvSpPr>
        <p:spPr>
          <a:xfrm>
            <a:off x="2574651" y="2797704"/>
            <a:ext cx="8228592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用户接受程度更高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Bug</a:t>
            </a:r>
            <a:r>
              <a:rPr lang="zh-CN" altLang="en-US" dirty="0"/>
              <a:t>和使用问题无法预料，当时部门有关这些产品的运行逻辑资料很少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彼此学习促成进步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事实上后面也有优化答疑流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群公告 </a:t>
            </a:r>
            <a:r>
              <a:rPr lang="en-US" altLang="zh-CN" dirty="0"/>
              <a:t>/ </a:t>
            </a:r>
            <a:r>
              <a:rPr lang="zh-CN" altLang="en-US" dirty="0"/>
              <a:t>群文件 </a:t>
            </a:r>
            <a:r>
              <a:rPr lang="en-US" altLang="zh-CN" dirty="0"/>
              <a:t>/ Q&amp;A</a:t>
            </a:r>
            <a:r>
              <a:rPr lang="zh-CN" altLang="en-US" dirty="0"/>
              <a:t>文件 </a:t>
            </a:r>
            <a:r>
              <a:rPr lang="en-US" altLang="zh-CN" dirty="0"/>
              <a:t>/ </a:t>
            </a:r>
            <a:r>
              <a:rPr lang="zh-CN" altLang="en-US" dirty="0"/>
              <a:t>录屏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866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DBE516-4B6C-4F2D-8241-973360DB06F1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模式的痛点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B6466D-854D-4A43-927B-1359A08C4E32}"/>
              </a:ext>
            </a:extLst>
          </p:cNvPr>
          <p:cNvSpPr txBox="1"/>
          <p:nvPr/>
        </p:nvSpPr>
        <p:spPr>
          <a:xfrm>
            <a:off x="2574651" y="1946804"/>
            <a:ext cx="822859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用户的问题实在太太太太太太太太太多了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缺乏有效的分类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问题的描述实在太太太太太太太太太少了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缺乏有效的反馈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重复的回答实在太太太太太太太太太累了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缺乏系统化，流程化的回答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61B29-F6A9-42E5-954C-C261E1C4364C}"/>
              </a:ext>
            </a:extLst>
          </p:cNvPr>
          <p:cNvSpPr txBox="1"/>
          <p:nvPr/>
        </p:nvSpPr>
        <p:spPr>
          <a:xfrm>
            <a:off x="7794351" y="1946804"/>
            <a:ext cx="8228592" cy="329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常见</a:t>
            </a:r>
            <a:r>
              <a:rPr lang="en-US" altLang="zh-CN" sz="1400" dirty="0"/>
              <a:t>Q&amp;A</a:t>
            </a:r>
            <a:r>
              <a:rPr lang="zh-CN" altLang="en-US" sz="1400" dirty="0"/>
              <a:t>，先筛选掉一部分问题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要求保证足够的有效信息。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Q</a:t>
            </a:r>
            <a:r>
              <a:rPr lang="zh-CN" altLang="en-US" sz="1400" dirty="0"/>
              <a:t>：</a:t>
            </a:r>
            <a:r>
              <a:rPr lang="en-US" altLang="zh-CN" sz="1400" dirty="0"/>
              <a:t>Enroll</a:t>
            </a:r>
            <a:r>
              <a:rPr lang="zh-CN" altLang="en-US" sz="1400" dirty="0"/>
              <a:t>怎么装？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A</a:t>
            </a:r>
            <a:r>
              <a:rPr lang="zh-CN" altLang="en-US" sz="1400" dirty="0"/>
              <a:t>：手机不行。什么浏览器？怎么操作的？哪里不行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 err="1"/>
              <a:t>QQbot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提供更加用户友好的反馈前流程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731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DBE516-4B6C-4F2D-8241-973360DB06F1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优化更好的运营模式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B6466D-854D-4A43-927B-1359A08C4E32}"/>
              </a:ext>
            </a:extLst>
          </p:cNvPr>
          <p:cNvSpPr txBox="1"/>
          <p:nvPr/>
        </p:nvSpPr>
        <p:spPr>
          <a:xfrm>
            <a:off x="2574651" y="1532077"/>
            <a:ext cx="8228592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产品侧：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Q&amp;A</a:t>
            </a:r>
            <a:r>
              <a:rPr lang="zh-CN" altLang="en-US" dirty="0"/>
              <a:t>页面，允许运营人士后台更新，</a:t>
            </a:r>
            <a:r>
              <a:rPr lang="en-US" altLang="zh-CN" dirty="0"/>
              <a:t>like </a:t>
            </a:r>
            <a:r>
              <a:rPr lang="en-US" altLang="zh-CN" dirty="0" err="1"/>
              <a:t>rop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操作视频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更到位的用户引导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运营侧：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答疑培训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分工化答疑：</a:t>
            </a:r>
            <a:r>
              <a:rPr lang="en-US" altLang="zh-CN" dirty="0"/>
              <a:t>Enroll, Mobile, Box</a:t>
            </a:r>
            <a:r>
              <a:rPr lang="zh-CN" altLang="en-US" dirty="0"/>
              <a:t>有不同的运维组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技术侧：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更好的产技协同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用户 </a:t>
            </a:r>
            <a:r>
              <a:rPr lang="en-US" altLang="zh-CN" dirty="0"/>
              <a:t>-&gt; </a:t>
            </a:r>
            <a:r>
              <a:rPr lang="zh-CN" altLang="en-US" dirty="0"/>
              <a:t>产品 </a:t>
            </a:r>
            <a:r>
              <a:rPr lang="en-US" altLang="zh-CN" dirty="0"/>
              <a:t>-&gt; </a:t>
            </a:r>
            <a:r>
              <a:rPr lang="zh-CN" altLang="en-US" dirty="0"/>
              <a:t>技术，而不是 用户 </a:t>
            </a:r>
            <a:r>
              <a:rPr lang="en-US" altLang="zh-CN" dirty="0"/>
              <a:t>-&gt; </a:t>
            </a:r>
            <a:r>
              <a:rPr lang="zh-CN" altLang="en-US" dirty="0"/>
              <a:t>技术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0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76CA08-E031-4578-9B27-D6C978CDA04A}"/>
              </a:ext>
            </a:extLst>
          </p:cNvPr>
          <p:cNvSpPr txBox="1"/>
          <p:nvPr/>
        </p:nvSpPr>
        <p:spPr>
          <a:xfrm>
            <a:off x="2232025" y="2838967"/>
            <a:ext cx="7727950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产品的不可取代性在哪里？和搬砖民工的差距在哪里？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247713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376CA08-E031-4578-9B27-D6C978CDA04A}"/>
              </a:ext>
            </a:extLst>
          </p:cNvPr>
          <p:cNvSpPr txBox="1"/>
          <p:nvPr/>
        </p:nvSpPr>
        <p:spPr>
          <a:xfrm>
            <a:off x="2232025" y="2686567"/>
            <a:ext cx="7727950" cy="100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接下来聊一聊：</a:t>
            </a:r>
            <a:endParaRPr lang="en-US" altLang="zh-CN" dirty="0"/>
          </a:p>
          <a:p>
            <a:pPr algn="ctr">
              <a:lnSpc>
                <a:spcPct val="150000"/>
              </a:lnSpc>
            </a:pPr>
            <a:r>
              <a:rPr lang="zh-CN" altLang="en-US" sz="2400" b="1" dirty="0"/>
              <a:t>具体的业务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572124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1B6466D-854D-4A43-927B-1359A08C4E32}"/>
              </a:ext>
            </a:extLst>
          </p:cNvPr>
          <p:cNvSpPr txBox="1"/>
          <p:nvPr/>
        </p:nvSpPr>
        <p:spPr>
          <a:xfrm>
            <a:off x="3565251" y="1862277"/>
            <a:ext cx="8228592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一些</a:t>
            </a:r>
            <a:r>
              <a:rPr lang="zh-CN" altLang="en-US" b="1" dirty="0"/>
              <a:t>老生常谈</a:t>
            </a:r>
            <a:r>
              <a:rPr lang="zh-CN" altLang="en-US" dirty="0"/>
              <a:t>的问题：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Mobile</a:t>
            </a:r>
            <a:r>
              <a:rPr lang="zh-CN" altLang="en-US" dirty="0"/>
              <a:t>登录失败 </a:t>
            </a:r>
            <a:r>
              <a:rPr lang="en-US" altLang="zh-CN" dirty="0"/>
              <a:t>-&gt; </a:t>
            </a:r>
            <a:r>
              <a:rPr lang="zh-CN" altLang="en-US" dirty="0"/>
              <a:t>后端的错误积累 </a:t>
            </a:r>
            <a:r>
              <a:rPr lang="en-US" altLang="zh-CN" dirty="0"/>
              <a:t>-&gt; </a:t>
            </a:r>
            <a:r>
              <a:rPr lang="zh-CN" altLang="en-US" dirty="0"/>
              <a:t>重新登陆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课表什么的全挂了 </a:t>
            </a:r>
            <a:r>
              <a:rPr lang="en-US" altLang="zh-CN" dirty="0"/>
              <a:t>-&gt; </a:t>
            </a:r>
            <a:r>
              <a:rPr lang="zh-CN" altLang="en-US" dirty="0"/>
              <a:t>刷新了没 </a:t>
            </a:r>
            <a:r>
              <a:rPr lang="en-US" altLang="zh-CN" dirty="0"/>
              <a:t>/ </a:t>
            </a:r>
            <a:r>
              <a:rPr lang="zh-CN" altLang="en-US" dirty="0"/>
              <a:t>检查下是不是教务网挂了</a:t>
            </a:r>
            <a:r>
              <a:rPr lang="en-US" altLang="zh-CN" dirty="0"/>
              <a:t>/</a:t>
            </a:r>
            <a:r>
              <a:rPr lang="zh-CN" altLang="en-US" dirty="0"/>
              <a:t>评教期间</a:t>
            </a:r>
            <a:r>
              <a:rPr lang="en-US" altLang="zh-CN" dirty="0"/>
              <a:t>/</a:t>
            </a:r>
            <a:r>
              <a:rPr lang="zh-CN" altLang="en-US" dirty="0"/>
              <a:t>选课期间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Enroll</a:t>
            </a:r>
            <a:r>
              <a:rPr lang="zh-CN" altLang="en-US" dirty="0"/>
              <a:t> </a:t>
            </a:r>
            <a:r>
              <a:rPr lang="en-US" altLang="zh-CN" dirty="0"/>
              <a:t>+ 360</a:t>
            </a:r>
            <a:r>
              <a:rPr lang="zh-CN" altLang="en-US" dirty="0"/>
              <a:t>浏览器无法正常使用</a:t>
            </a:r>
            <a:r>
              <a:rPr lang="en-US" altLang="zh-CN" dirty="0"/>
              <a:t> -&gt; </a:t>
            </a:r>
            <a:r>
              <a:rPr lang="zh-CN" altLang="en-US" dirty="0"/>
              <a:t>需要切换到使用</a:t>
            </a:r>
            <a:r>
              <a:rPr lang="en-US" altLang="zh-CN" dirty="0"/>
              <a:t>chromium</a:t>
            </a:r>
            <a:r>
              <a:rPr lang="zh-CN" altLang="en-US" dirty="0"/>
              <a:t>内核的极速模式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贵潮服务无法访问 </a:t>
            </a:r>
            <a:r>
              <a:rPr lang="en-US" altLang="zh-CN" dirty="0"/>
              <a:t>-&gt; </a:t>
            </a:r>
            <a:r>
              <a:rPr lang="zh-CN" altLang="en-US" dirty="0"/>
              <a:t>检查内外网，是否是国庆等特殊期间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iOS</a:t>
            </a:r>
            <a:r>
              <a:rPr lang="zh-CN" altLang="en-US" dirty="0"/>
              <a:t>小组件问题 </a:t>
            </a:r>
            <a:r>
              <a:rPr lang="en-US" altLang="zh-CN" dirty="0"/>
              <a:t>-&gt; </a:t>
            </a:r>
            <a:r>
              <a:rPr lang="zh-CN" altLang="en-US" dirty="0"/>
              <a:t>刷新</a:t>
            </a:r>
            <a:r>
              <a:rPr lang="en-US" altLang="zh-CN" dirty="0"/>
              <a:t>/</a:t>
            </a:r>
            <a:r>
              <a:rPr lang="zh-CN" altLang="en-US" dirty="0"/>
              <a:t>重启</a:t>
            </a:r>
            <a:r>
              <a:rPr lang="en-US" altLang="zh-CN" dirty="0"/>
              <a:t>/</a:t>
            </a:r>
            <a:r>
              <a:rPr lang="zh-CN" altLang="en-US" dirty="0"/>
              <a:t>重新设置</a:t>
            </a:r>
            <a:r>
              <a:rPr lang="en-US" altLang="zh-CN" dirty="0"/>
              <a:t>/</a:t>
            </a:r>
            <a:r>
              <a:rPr lang="zh-CN" altLang="en-US" dirty="0"/>
              <a:t>玄学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Android + iOS Mobile</a:t>
            </a:r>
            <a:r>
              <a:rPr lang="zh-CN" altLang="en-US" dirty="0"/>
              <a:t>全挂 </a:t>
            </a:r>
            <a:r>
              <a:rPr lang="en-US" altLang="zh-CN" dirty="0"/>
              <a:t>-&gt; </a:t>
            </a:r>
            <a:r>
              <a:rPr lang="zh-CN" altLang="en-US" dirty="0"/>
              <a:t>研究生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总是密码错误 </a:t>
            </a:r>
            <a:r>
              <a:rPr lang="en-US" altLang="zh-CN" dirty="0"/>
              <a:t>-&gt; </a:t>
            </a:r>
            <a:r>
              <a:rPr lang="zh-CN" altLang="en-US" dirty="0"/>
              <a:t>密码中有特殊字符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……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45735F-723D-4917-AC6D-08277483B459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产品业务逻辑</a:t>
            </a:r>
            <a:r>
              <a:rPr lang="en-US" altLang="zh-CN" b="1" dirty="0"/>
              <a:t>——</a:t>
            </a:r>
            <a:r>
              <a:rPr lang="zh-CN" altLang="en-US" b="1" dirty="0"/>
              <a:t>如何定位问题：核心问题！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BF7F67-7614-4F3D-A91C-3BC4AA8A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8" y="1466850"/>
            <a:ext cx="2355169" cy="5035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03BA7D1-7E6C-4A56-9706-1282F081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259" y="6248388"/>
            <a:ext cx="571792" cy="20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4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45735F-723D-4917-AC6D-08277483B459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产品业务逻辑</a:t>
            </a:r>
            <a:r>
              <a:rPr lang="en-US" altLang="zh-CN" b="1" dirty="0"/>
              <a:t>——</a:t>
            </a:r>
            <a:r>
              <a:rPr lang="zh-CN" altLang="en-US" b="1" dirty="0"/>
              <a:t>如何定位问题：找不同！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20975E-7217-48D1-9C26-3DAC3ED20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407582"/>
            <a:ext cx="8013700" cy="53424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15B40C-3F8D-4D5D-A76A-1ABD1C8CA00D}"/>
              </a:ext>
            </a:extLst>
          </p:cNvPr>
          <p:cNvSpPr/>
          <p:nvPr/>
        </p:nvSpPr>
        <p:spPr>
          <a:xfrm>
            <a:off x="3263900" y="1593850"/>
            <a:ext cx="1841500" cy="260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06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45735F-723D-4917-AC6D-08277483B459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产品业务逻辑</a:t>
            </a:r>
            <a:r>
              <a:rPr lang="en-US" altLang="zh-CN" b="1" dirty="0"/>
              <a:t>——</a:t>
            </a:r>
            <a:r>
              <a:rPr lang="zh-CN" altLang="en-US" b="1" dirty="0"/>
              <a:t>如何定位问题：找不同！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A559A6-DDE9-44C4-A8E6-22EDC1FC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26" y="1977991"/>
            <a:ext cx="3598548" cy="1085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510BAD-8E8D-4EDD-A786-04C5DF20B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561" y="1977991"/>
            <a:ext cx="3441877" cy="1085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F28EB7-D442-46C9-ADFE-205A41AA2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26" y="3865552"/>
            <a:ext cx="4089610" cy="18288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A3BDA8-F40E-4513-80B2-079897F5C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246" y="3795698"/>
            <a:ext cx="3079908" cy="9843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800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23D641-2423-481F-89F4-3D25BE3F6352}"/>
              </a:ext>
            </a:extLst>
          </p:cNvPr>
          <p:cNvSpPr txBox="1"/>
          <p:nvPr/>
        </p:nvSpPr>
        <p:spPr>
          <a:xfrm>
            <a:off x="3778712" y="605562"/>
            <a:ext cx="5274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用户反馈在整个开发流程中所处的位置：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749E10-2C7D-4443-A0CD-8DDA5538C8AA}"/>
              </a:ext>
            </a:extLst>
          </p:cNvPr>
          <p:cNvSpPr txBox="1"/>
          <p:nvPr/>
        </p:nvSpPr>
        <p:spPr>
          <a:xfrm>
            <a:off x="3778712" y="1406379"/>
            <a:ext cx="5274453" cy="545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准备期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需求分析与调研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UI</a:t>
            </a:r>
            <a:r>
              <a:rPr lang="zh-CN" altLang="en-US" dirty="0"/>
              <a:t>，</a:t>
            </a:r>
            <a:r>
              <a:rPr lang="en-US" altLang="zh-CN" dirty="0"/>
              <a:t>UX</a:t>
            </a:r>
            <a:r>
              <a:rPr lang="zh-CN" altLang="en-US" dirty="0"/>
              <a:t>，交互设计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原型与概念稿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开发期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项目管理与开发规划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迭代设计与最小可用版本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产品测试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迭代期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宣传与推广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产品的运营</a:t>
            </a:r>
            <a:endParaRPr lang="en-US" altLang="zh-CN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用户反馈收集</a:t>
            </a: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8304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90F474-7FCE-44A9-A6C7-3BEAE6BF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19" y="2455846"/>
            <a:ext cx="4186281" cy="1657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69290F5-88FB-453D-89C3-0841678B4C9F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用户情绪的安抚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044B-46A3-416C-A4EA-98D6018CCB21}"/>
              </a:ext>
            </a:extLst>
          </p:cNvPr>
          <p:cNvSpPr txBox="1"/>
          <p:nvPr/>
        </p:nvSpPr>
        <p:spPr>
          <a:xfrm>
            <a:off x="2574651" y="1704450"/>
            <a:ext cx="7042697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作为我们和用户直接对话的窗口，尽量注意维护自身形象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情商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话术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尊重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7B32F-CA21-4E12-890C-3CD72A42D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631" y="3896185"/>
            <a:ext cx="3664138" cy="2514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84256B-A010-4536-973C-64A31D028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219" y="4397861"/>
            <a:ext cx="3988005" cy="2013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3251EDF-4644-45FC-937C-DA337278412A}"/>
              </a:ext>
            </a:extLst>
          </p:cNvPr>
          <p:cNvSpPr/>
          <p:nvPr/>
        </p:nvSpPr>
        <p:spPr>
          <a:xfrm>
            <a:off x="6545219" y="4940300"/>
            <a:ext cx="2217781" cy="476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1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298D47E-16D6-4CFE-8A8C-3163E580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471" y="1592495"/>
            <a:ext cx="4055344" cy="3055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943AED-C432-439B-A92D-7AAA55A604C7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引导用户更详细地描述需求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2C1DE-12C4-400E-9B59-858F3B0E509D}"/>
              </a:ext>
            </a:extLst>
          </p:cNvPr>
          <p:cNvSpPr txBox="1"/>
          <p:nvPr/>
        </p:nvSpPr>
        <p:spPr>
          <a:xfrm>
            <a:off x="2574650" y="1911271"/>
            <a:ext cx="704269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Bug</a:t>
            </a:r>
            <a:r>
              <a:rPr lang="zh-CN" altLang="en-US" dirty="0"/>
              <a:t>，一切从可复现的角度出发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交给开发者，尽可能全面地描述。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7897F0-4AB5-4A71-A5A1-0B8A51A63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7" y="3592784"/>
            <a:ext cx="4112735" cy="30558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A5D22C-1006-4D9A-B9BF-91EB6C54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92" y="3592784"/>
            <a:ext cx="2133658" cy="30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D757E7-D4B3-4594-A943-895E70271A56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其他的用户反馈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6BE74E-99F0-4535-888B-5B9233E44B59}"/>
              </a:ext>
            </a:extLst>
          </p:cNvPr>
          <p:cNvSpPr txBox="1"/>
          <p:nvPr/>
        </p:nvSpPr>
        <p:spPr>
          <a:xfrm>
            <a:off x="2574650" y="1609200"/>
            <a:ext cx="7042697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希望</a:t>
            </a:r>
            <a:r>
              <a:rPr lang="en-US" altLang="zh-CN" dirty="0"/>
              <a:t>Mobile</a:t>
            </a:r>
            <a:r>
              <a:rPr lang="zh-CN" altLang="en-US" dirty="0"/>
              <a:t>的新功能：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礼貌回答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与求是潮无关的业务：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出于学长角度帮助指路即可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与求是潮的相关问题：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感谢，趁机引流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用户教育问题：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告知功能使用方式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BEA78B-7BE3-4B86-B4C3-1D5480F3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81" y="4493137"/>
            <a:ext cx="3760469" cy="10282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C43CCC9-5D24-4925-BA68-F89DEAAD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47" y="79038"/>
            <a:ext cx="4000706" cy="1866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E9A561D-6587-4030-B6F5-A92EF3CD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947" y="2106402"/>
            <a:ext cx="3181514" cy="12065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67CC6-FF6E-4D3C-8B02-EBB8395C0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746" y="1406442"/>
            <a:ext cx="4051508" cy="32069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7D9AC7E-3EC1-42FD-A75E-3D7B410EF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847" y="5401169"/>
            <a:ext cx="3029106" cy="1193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2821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3BD642-CEB5-40C2-AA76-8D909A0D280E}"/>
              </a:ext>
            </a:extLst>
          </p:cNvPr>
          <p:cNvSpPr txBox="1"/>
          <p:nvPr/>
        </p:nvSpPr>
        <p:spPr>
          <a:xfrm>
            <a:off x="2574651" y="841229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/>
              <a:t>工具在工作流中的重要性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6781E8-44F9-4CE0-9E13-A809AD1C0AE6}"/>
              </a:ext>
            </a:extLst>
          </p:cNvPr>
          <p:cNvSpPr txBox="1"/>
          <p:nvPr/>
        </p:nvSpPr>
        <p:spPr>
          <a:xfrm>
            <a:off x="780216" y="1533478"/>
            <a:ext cx="7042697" cy="545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提交</a:t>
            </a:r>
            <a:r>
              <a:rPr lang="en-US" altLang="zh-CN" dirty="0"/>
              <a:t>Bug</a:t>
            </a:r>
            <a:r>
              <a:rPr lang="zh-CN" altLang="en-US" dirty="0"/>
              <a:t>和需求时的工具：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微信发消息？不行！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Github</a:t>
            </a:r>
            <a:r>
              <a:rPr lang="en-US" altLang="zh-CN" dirty="0"/>
              <a:t> issue</a:t>
            </a:r>
            <a:r>
              <a:rPr lang="zh-CN" altLang="en-US" dirty="0"/>
              <a:t>？行！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相关具体的工作流请期待后续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安排或自行查阅代码开发规范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工作流。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工具对工作流的重要性：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想想</a:t>
            </a:r>
            <a:r>
              <a:rPr lang="en-US" altLang="zh-CN" dirty="0"/>
              <a:t>Word</a:t>
            </a:r>
            <a:r>
              <a:rPr lang="zh-CN" altLang="en-US" dirty="0"/>
              <a:t>改</a:t>
            </a:r>
            <a:r>
              <a:rPr lang="en-US" altLang="zh-CN" dirty="0"/>
              <a:t>Markdown</a:t>
            </a:r>
            <a:r>
              <a:rPr lang="zh-CN" altLang="en-US" dirty="0"/>
              <a:t>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你轻松了多少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A82F71-595D-4C34-B872-B8A002DF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965" y="1889172"/>
            <a:ext cx="7877735" cy="4403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0556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3BD642-CEB5-40C2-AA76-8D909A0D280E}"/>
              </a:ext>
            </a:extLst>
          </p:cNvPr>
          <p:cNvSpPr txBox="1"/>
          <p:nvPr/>
        </p:nvSpPr>
        <p:spPr>
          <a:xfrm>
            <a:off x="2574651" y="8599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反馈通道的未来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6781E8-44F9-4CE0-9E13-A809AD1C0AE6}"/>
              </a:ext>
            </a:extLst>
          </p:cNvPr>
          <p:cNvSpPr txBox="1"/>
          <p:nvPr/>
        </p:nvSpPr>
        <p:spPr>
          <a:xfrm>
            <a:off x="2574651" y="2358500"/>
            <a:ext cx="704269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优化反馈逻辑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严格潮内工作流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拓宽业务和场景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培训体系完善化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规范化，体系化，可传承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离不开大家的努力！</a:t>
            </a:r>
          </a:p>
        </p:txBody>
      </p:sp>
    </p:spTree>
    <p:extLst>
      <p:ext uri="{BB962C8B-B14F-4D97-AF65-F5344CB8AC3E}">
        <p14:creationId xmlns:p14="http://schemas.microsoft.com/office/powerpoint/2010/main" val="119705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3BD642-CEB5-40C2-AA76-8D909A0D280E}"/>
              </a:ext>
            </a:extLst>
          </p:cNvPr>
          <p:cNvSpPr txBox="1"/>
          <p:nvPr/>
        </p:nvSpPr>
        <p:spPr>
          <a:xfrm>
            <a:off x="2574651" y="859900"/>
            <a:ext cx="704269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作为一个运营人员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在这个过程中我们究竟获得了什么？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6781E8-44F9-4CE0-9E13-A809AD1C0AE6}"/>
              </a:ext>
            </a:extLst>
          </p:cNvPr>
          <p:cNvSpPr txBox="1"/>
          <p:nvPr/>
        </p:nvSpPr>
        <p:spPr>
          <a:xfrm>
            <a:off x="2574651" y="2358500"/>
            <a:ext cx="7042697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作为客服的打工？作为求是潮的工作？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49F3A4-836F-46B8-8891-16FBD742BA09}"/>
              </a:ext>
            </a:extLst>
          </p:cNvPr>
          <p:cNvSpPr txBox="1"/>
          <p:nvPr/>
        </p:nvSpPr>
        <p:spPr>
          <a:xfrm>
            <a:off x="2574650" y="3441601"/>
            <a:ext cx="7042697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是什么激励我们？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Maybe </a:t>
            </a:r>
            <a:r>
              <a:rPr lang="zh-CN" altLang="en-US" dirty="0"/>
              <a:t>是活跃用户曲线的逐年上涨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Maybe </a:t>
            </a:r>
            <a:r>
              <a:rPr lang="zh-CN" altLang="en-US" dirty="0"/>
              <a:t>是用户一句又一句的感谢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Maybe </a:t>
            </a:r>
            <a:r>
              <a:rPr lang="zh-CN" altLang="en-US" dirty="0"/>
              <a:t>是身处项目之中参与的荣誉感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Maybe </a:t>
            </a:r>
            <a:r>
              <a:rPr lang="zh-CN" altLang="en-US" dirty="0"/>
              <a:t>是处于集体之中齐心协力的团队感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Maybe </a:t>
            </a:r>
            <a:r>
              <a:rPr lang="zh-CN" altLang="en-US" dirty="0"/>
              <a:t>是热爱</a:t>
            </a:r>
          </a:p>
        </p:txBody>
      </p:sp>
    </p:spTree>
    <p:extLst>
      <p:ext uri="{BB962C8B-B14F-4D97-AF65-F5344CB8AC3E}">
        <p14:creationId xmlns:p14="http://schemas.microsoft.com/office/powerpoint/2010/main" val="309566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3BD642-CEB5-40C2-AA76-8D909A0D280E}"/>
              </a:ext>
            </a:extLst>
          </p:cNvPr>
          <p:cNvSpPr txBox="1"/>
          <p:nvPr/>
        </p:nvSpPr>
        <p:spPr>
          <a:xfrm>
            <a:off x="2574651" y="2523600"/>
            <a:ext cx="7042697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矢志不渝 与 薪火相传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en-US" altLang="zh-CN" sz="2400" b="1" dirty="0"/>
              <a:t>Future is yours.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5159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D449B33-8DFB-4389-A58B-687C4147ED0A}"/>
              </a:ext>
            </a:extLst>
          </p:cNvPr>
          <p:cNvSpPr txBox="1"/>
          <p:nvPr/>
        </p:nvSpPr>
        <p:spPr>
          <a:xfrm>
            <a:off x="3870051" y="2275950"/>
            <a:ext cx="7042697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谢谢！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希望你在其中有所收获！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Any Problems: Contact @</a:t>
            </a:r>
            <a:r>
              <a:rPr lang="zh-CN" altLang="en-US" b="1" dirty="0"/>
              <a:t>剩女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qq</a:t>
            </a:r>
            <a:r>
              <a:rPr lang="en-US" altLang="zh-CN" dirty="0"/>
              <a:t>/</a:t>
            </a:r>
            <a:r>
              <a:rPr lang="en-US" altLang="zh-CN" dirty="0" err="1"/>
              <a:t>vx</a:t>
            </a:r>
            <a:r>
              <a:rPr lang="en-US" altLang="zh-CN" dirty="0"/>
              <a:t>: 1406760936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D9AD2B-C5DC-4378-A0EC-F7FE30E06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148" y="2082467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5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8F7E9BB-8832-480E-9FA2-1F8CC78CABFC}"/>
              </a:ext>
            </a:extLst>
          </p:cNvPr>
          <p:cNvSpPr txBox="1"/>
          <p:nvPr/>
        </p:nvSpPr>
        <p:spPr>
          <a:xfrm>
            <a:off x="1943856" y="978936"/>
            <a:ext cx="7042697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用户反馈：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顾名思义，用户反馈就是指由用户提交给运营者的对当前产品的意见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3D93FC-2468-4FA2-B4C2-3AE8EDF8AA61}"/>
              </a:ext>
            </a:extLst>
          </p:cNvPr>
          <p:cNvSpPr txBox="1"/>
          <p:nvPr/>
        </p:nvSpPr>
        <p:spPr>
          <a:xfrm>
            <a:off x="1943856" y="3270039"/>
            <a:ext cx="8847275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反馈的重要性：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反馈是产品直接与用户对话的重要方式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反馈可以帮助我们快且准的了解到用户侧的想法，避免</a:t>
            </a:r>
            <a:r>
              <a:rPr lang="en-US" altLang="zh-CN" dirty="0"/>
              <a:t>stereotype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增强用户信任感，提升用户体验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帮助我们更好地迭代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C0C874-23D0-4A0D-AC02-368A8D2F319F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什么是用户反馈与反馈的重要性</a:t>
            </a:r>
          </a:p>
        </p:txBody>
      </p:sp>
    </p:spTree>
    <p:extLst>
      <p:ext uri="{BB962C8B-B14F-4D97-AF65-F5344CB8AC3E}">
        <p14:creationId xmlns:p14="http://schemas.microsoft.com/office/powerpoint/2010/main" val="329190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3D93FC-2468-4FA2-B4C2-3AE8EDF8AA61}"/>
              </a:ext>
            </a:extLst>
          </p:cNvPr>
          <p:cNvSpPr txBox="1"/>
          <p:nvPr/>
        </p:nvSpPr>
        <p:spPr>
          <a:xfrm>
            <a:off x="1974134" y="2004412"/>
            <a:ext cx="8847275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但我们能得到的，往往只是用户的一段文本，从文本到反馈之间蕴含着什么？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反馈类型：在内容上对反馈分类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反馈对象：在对象上对反馈分类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反馈编码：根据分类有效的归类反馈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398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6427E5-2198-4BA2-A11D-D41C42EF363F}"/>
              </a:ext>
            </a:extLst>
          </p:cNvPr>
          <p:cNvSpPr txBox="1"/>
          <p:nvPr/>
        </p:nvSpPr>
        <p:spPr>
          <a:xfrm>
            <a:off x="732729" y="490507"/>
            <a:ext cx="7042697" cy="559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反馈类型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1. </a:t>
            </a:r>
            <a:r>
              <a:rPr lang="zh-CN" altLang="en-US" sz="1400" b="1" dirty="0"/>
              <a:t>使用问题</a:t>
            </a:r>
            <a:r>
              <a:rPr lang="zh-CN" altLang="en-US" sz="1400" dirty="0"/>
              <a:t>：用户无法按设计者预期使用产品的问题，即这个问题是符合开发者预期的，但是是不符合用户预期的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2. </a:t>
            </a:r>
            <a:r>
              <a:rPr lang="en-US" altLang="zh-CN" sz="1400" b="1" dirty="0"/>
              <a:t>Bug</a:t>
            </a:r>
            <a:r>
              <a:rPr lang="zh-CN" altLang="en-US" sz="1400" dirty="0"/>
              <a:t>：目前功能运行过程中存在的不符合设计者</a:t>
            </a:r>
            <a:r>
              <a:rPr lang="en-US" altLang="zh-CN" sz="1400" dirty="0"/>
              <a:t>/</a:t>
            </a:r>
            <a:r>
              <a:rPr lang="zh-CN" altLang="en-US" sz="1400" dirty="0"/>
              <a:t>开发者预期的问题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3. </a:t>
            </a:r>
            <a:r>
              <a:rPr lang="zh-CN" altLang="en-US" sz="1400" b="1" dirty="0"/>
              <a:t>新功能需求</a:t>
            </a:r>
            <a:r>
              <a:rPr lang="zh-CN" altLang="en-US" sz="1400" dirty="0"/>
              <a:t>：希望产品拥有的功能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4. </a:t>
            </a:r>
            <a:r>
              <a:rPr lang="zh-CN" altLang="en-US" sz="1400" b="1" dirty="0"/>
              <a:t>改进类问题</a:t>
            </a:r>
            <a:r>
              <a:rPr lang="zh-CN" altLang="en-US" sz="1400" dirty="0"/>
              <a:t>：用户对目前产品已实现功能或其展现方式（</a:t>
            </a:r>
            <a:r>
              <a:rPr lang="en-US" altLang="zh-CN" sz="1400" dirty="0"/>
              <a:t>UI</a:t>
            </a:r>
            <a:r>
              <a:rPr lang="zh-CN" altLang="en-US" sz="1400" dirty="0"/>
              <a:t>或交互）上的问题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5. </a:t>
            </a:r>
            <a:r>
              <a:rPr lang="zh-CN" altLang="en-US" sz="1400" b="1" dirty="0"/>
              <a:t>价格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账单问题</a:t>
            </a:r>
            <a:r>
              <a:rPr lang="zh-CN" altLang="en-US" sz="1400" dirty="0"/>
              <a:t>：涉及付费的产品可能存在的机制问题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6. </a:t>
            </a:r>
            <a:r>
              <a:rPr lang="zh-CN" altLang="en-US" sz="1400" b="1" dirty="0"/>
              <a:t>普通的正面情绪</a:t>
            </a:r>
            <a:r>
              <a:rPr lang="zh-CN" altLang="en-US" sz="1400" dirty="0"/>
              <a:t>：对于产品的正面评价，但不涉及建议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7. </a:t>
            </a:r>
            <a:r>
              <a:rPr lang="zh-CN" altLang="en-US" sz="1400" b="1" dirty="0"/>
              <a:t>普通的负面情绪</a:t>
            </a:r>
            <a:r>
              <a:rPr lang="zh-CN" altLang="en-US" sz="1400" dirty="0"/>
              <a:t>：对于产品的负面评价，一般会附上产生情绪的原因。但我们可以将类似的反馈剥离成功能反馈和情绪反馈两部分。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8. </a:t>
            </a:r>
            <a:r>
              <a:rPr lang="zh-CN" altLang="en-US" sz="1400" b="1" dirty="0"/>
              <a:t>垃圾反馈</a:t>
            </a:r>
            <a:r>
              <a:rPr lang="en-US" altLang="zh-CN" sz="1400" dirty="0"/>
              <a:t>(</a:t>
            </a:r>
            <a:r>
              <a:rPr lang="zh-CN" altLang="en-US" sz="1400" dirty="0"/>
              <a:t>对于处理那些没意义的反馈是很有用的</a:t>
            </a:r>
            <a:r>
              <a:rPr lang="en-US" altLang="zh-CN" sz="1400" dirty="0"/>
              <a:t>)</a:t>
            </a:r>
            <a:r>
              <a:rPr lang="zh-CN" altLang="en-US" sz="1400" dirty="0"/>
              <a:t>：不会给开发者带来任何意义的反馈，如未详细描述的</a:t>
            </a:r>
            <a:r>
              <a:rPr lang="en-US" altLang="zh-CN" sz="1400" dirty="0"/>
              <a:t>bug</a:t>
            </a:r>
            <a:r>
              <a:rPr lang="zh-CN" altLang="en-US" sz="1400" dirty="0"/>
              <a:t>，毫无根据的情绪反馈。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9. </a:t>
            </a:r>
            <a:r>
              <a:rPr lang="zh-CN" altLang="en-US" sz="1400" b="1" dirty="0"/>
              <a:t>其它</a:t>
            </a:r>
            <a:r>
              <a:rPr lang="en-US" altLang="zh-CN" sz="1400" dirty="0"/>
              <a:t>(</a:t>
            </a:r>
            <a:r>
              <a:rPr lang="zh-CN" altLang="en-US" sz="1400" dirty="0"/>
              <a:t>用于那些难以分类的反馈，当你在剩余数据中发现更多模式的时候，你可以重新分类它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3EF9D4E-41B3-4313-A0BB-A4C44E433206}"/>
              </a:ext>
            </a:extLst>
          </p:cNvPr>
          <p:cNvCxnSpPr>
            <a:cxnSpLocks/>
          </p:cNvCxnSpPr>
          <p:nvPr/>
        </p:nvCxnSpPr>
        <p:spPr>
          <a:xfrm>
            <a:off x="8290156" y="3148674"/>
            <a:ext cx="33184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3D12694-B031-4C71-8541-BCE972977EC5}"/>
              </a:ext>
            </a:extLst>
          </p:cNvPr>
          <p:cNvCxnSpPr>
            <a:cxnSpLocks/>
          </p:cNvCxnSpPr>
          <p:nvPr/>
        </p:nvCxnSpPr>
        <p:spPr>
          <a:xfrm flipV="1">
            <a:off x="9864619" y="1532043"/>
            <a:ext cx="0" cy="32226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732EDD3-1B2D-484C-B711-E269DF6D0001}"/>
              </a:ext>
            </a:extLst>
          </p:cNvPr>
          <p:cNvSpPr txBox="1"/>
          <p:nvPr/>
        </p:nvSpPr>
        <p:spPr>
          <a:xfrm>
            <a:off x="10942522" y="3207147"/>
            <a:ext cx="145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开发者预期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7A952-7DB8-4619-9B8D-8CBF95CB9AA3}"/>
              </a:ext>
            </a:extLst>
          </p:cNvPr>
          <p:cNvSpPr txBox="1"/>
          <p:nvPr/>
        </p:nvSpPr>
        <p:spPr>
          <a:xfrm>
            <a:off x="9022888" y="1495927"/>
            <a:ext cx="1453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用户预期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AD4FD1-121E-464C-8109-79A84F663AF1}"/>
              </a:ext>
            </a:extLst>
          </p:cNvPr>
          <p:cNvSpPr txBox="1"/>
          <p:nvPr/>
        </p:nvSpPr>
        <p:spPr>
          <a:xfrm>
            <a:off x="10155290" y="2108398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无事发生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591618-60F9-4AE9-9420-D7E44249AC1C}"/>
              </a:ext>
            </a:extLst>
          </p:cNvPr>
          <p:cNvSpPr txBox="1"/>
          <p:nvPr/>
        </p:nvSpPr>
        <p:spPr>
          <a:xfrm>
            <a:off x="8496047" y="3634953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597DD8-AB13-4C5C-981C-78119FC9CF8A}"/>
              </a:ext>
            </a:extLst>
          </p:cNvPr>
          <p:cNvSpPr txBox="1"/>
          <p:nvPr/>
        </p:nvSpPr>
        <p:spPr>
          <a:xfrm>
            <a:off x="8496046" y="2108398"/>
            <a:ext cx="1453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BUG</a:t>
            </a:r>
            <a:r>
              <a:rPr lang="zh-CN" altLang="en-US" dirty="0"/>
              <a:t>变</a:t>
            </a:r>
            <a:r>
              <a:rPr lang="en-US" altLang="zh-CN" dirty="0"/>
              <a:t>Feature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7874FD-5C68-4299-A65F-E0C9875E3666}"/>
              </a:ext>
            </a:extLst>
          </p:cNvPr>
          <p:cNvSpPr txBox="1"/>
          <p:nvPr/>
        </p:nvSpPr>
        <p:spPr>
          <a:xfrm>
            <a:off x="10155290" y="3634952"/>
            <a:ext cx="1453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使用问题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E1408B-1D9F-477A-B951-0CEE9D3E3F8D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反馈类型</a:t>
            </a:r>
          </a:p>
        </p:txBody>
      </p:sp>
    </p:spTree>
    <p:extLst>
      <p:ext uri="{BB962C8B-B14F-4D97-AF65-F5344CB8AC3E}">
        <p14:creationId xmlns:p14="http://schemas.microsoft.com/office/powerpoint/2010/main" val="148262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BA2280-A6E9-4B70-85CB-E047E423339B}"/>
              </a:ext>
            </a:extLst>
          </p:cNvPr>
          <p:cNvSpPr txBox="1"/>
          <p:nvPr/>
        </p:nvSpPr>
        <p:spPr>
          <a:xfrm>
            <a:off x="1417017" y="1150570"/>
            <a:ext cx="769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反馈分类没有定式，对不同的产品</a:t>
            </a:r>
            <a:r>
              <a:rPr lang="en-US" altLang="zh-CN" dirty="0"/>
              <a:t>/</a:t>
            </a:r>
            <a:r>
              <a:rPr lang="zh-CN" altLang="en-US" dirty="0"/>
              <a:t>业务有不同的分类方法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C59F6A-C96E-4862-8A98-880C8B9F2FEB}"/>
              </a:ext>
            </a:extLst>
          </p:cNvPr>
          <p:cNvSpPr txBox="1"/>
          <p:nvPr/>
        </p:nvSpPr>
        <p:spPr>
          <a:xfrm>
            <a:off x="1417017" y="2324332"/>
            <a:ext cx="609499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功能性反馈：对已有产品功能（解决方案）的反馈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设计性反馈：对已有产品设计（UI和交互）的反馈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4991F5-E37D-45C5-BFAC-37D2821E0A1A}"/>
              </a:ext>
            </a:extLst>
          </p:cNvPr>
          <p:cNvSpPr txBox="1"/>
          <p:nvPr/>
        </p:nvSpPr>
        <p:spPr>
          <a:xfrm>
            <a:off x="1417016" y="3980920"/>
            <a:ext cx="6685415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设计性反馈可以分为：主页的反馈，第x页的反馈...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功能性反馈可以分为：针对功能a的反馈，针对功能b的反馈...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E5E685-C9D6-4B99-ABD3-249726585A3F}"/>
              </a:ext>
            </a:extLst>
          </p:cNvPr>
          <p:cNvSpPr txBox="1"/>
          <p:nvPr/>
        </p:nvSpPr>
        <p:spPr>
          <a:xfrm>
            <a:off x="182677" y="108929"/>
            <a:ext cx="7042697" cy="34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反馈类型</a:t>
            </a:r>
          </a:p>
        </p:txBody>
      </p:sp>
    </p:spTree>
    <p:extLst>
      <p:ext uri="{BB962C8B-B14F-4D97-AF65-F5344CB8AC3E}">
        <p14:creationId xmlns:p14="http://schemas.microsoft.com/office/powerpoint/2010/main" val="392454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3154</Words>
  <Application>Microsoft Office PowerPoint</Application>
  <PresentationFormat>宽屏</PresentationFormat>
  <Paragraphs>420</Paragraphs>
  <Slides>57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奕晨</dc:creator>
  <cp:lastModifiedBy>林 子白</cp:lastModifiedBy>
  <cp:revision>139</cp:revision>
  <dcterms:created xsi:type="dcterms:W3CDTF">2021-11-03T15:21:36Z</dcterms:created>
  <dcterms:modified xsi:type="dcterms:W3CDTF">2021-12-15T10:54:15Z</dcterms:modified>
</cp:coreProperties>
</file>