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5" r:id="rId8"/>
    <p:sldId id="266" r:id="rId9"/>
    <p:sldId id="267" r:id="rId10"/>
    <p:sldId id="276" r:id="rId11"/>
    <p:sldId id="268" r:id="rId12"/>
    <p:sldId id="269" r:id="rId13"/>
    <p:sldId id="260" r:id="rId14"/>
    <p:sldId id="270" r:id="rId15"/>
    <p:sldId id="271" r:id="rId16"/>
    <p:sldId id="272" r:id="rId17"/>
    <p:sldId id="261" r:id="rId18"/>
    <p:sldId id="277" r:id="rId19"/>
    <p:sldId id="278" r:id="rId20"/>
    <p:sldId id="279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" y="5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workshop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2020.12.26</a:t>
            </a:r>
          </a:p>
          <a:p>
            <a:r>
              <a:rPr lang="en-US" altLang="zh-CN" dirty="0"/>
              <a:t>by 18</a:t>
            </a:r>
            <a:r>
              <a:rPr lang="zh-CN" altLang="en-US" dirty="0"/>
              <a:t>禁</a:t>
            </a:r>
            <a:endParaRPr lang="en-US" altLang="zh-CN" dirty="0"/>
          </a:p>
          <a:p>
            <a:r>
              <a:rPr lang="en-US" altLang="zh-CN" dirty="0"/>
              <a:t>and </a:t>
            </a:r>
            <a:r>
              <a:rPr lang="zh-CN" altLang="en-US" dirty="0"/>
              <a:t>豌射</a:t>
            </a:r>
            <a:r>
              <a:rPr lang="en-US" altLang="zh-CN" dirty="0"/>
              <a:t> 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需求强度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044440" y="1691005"/>
            <a:ext cx="663956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4000"/>
              <a:t>刚需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 sz="4000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 sz="40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4000"/>
              <a:t>高频</a:t>
            </a:r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 sz="4000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zh-CN" altLang="en-US" sz="400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4000"/>
              <a:t>乐享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用户的分类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新手：不愿付出高学习成本，希望用简单的方式解决基础的需求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专家：愿意为之付出学习成本，但希望解决其较高级的需求。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21225" y="3014345"/>
            <a:ext cx="61360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sz="4800"/>
              <a:t>坚持准则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31440" y="2729230"/>
            <a:ext cx="86391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/>
              <a:t>四、问题到方法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/>
          <p:nvPr/>
        </p:nvCxnSpPr>
        <p:spPr>
          <a:xfrm>
            <a:off x="3523615" y="1729105"/>
            <a:ext cx="1722120" cy="14484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84960" y="1360805"/>
            <a:ext cx="3193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用户提出的需求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208780" y="3177540"/>
            <a:ext cx="3637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用户想解决的问题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705600" y="1797050"/>
            <a:ext cx="2360930" cy="136906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7846060" y="1360805"/>
            <a:ext cx="42881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用户真正的需求</a:t>
            </a:r>
          </a:p>
        </p:txBody>
      </p:sp>
      <p:cxnSp>
        <p:nvCxnSpPr>
          <p:cNvPr id="9" name="直接箭头连接符 8"/>
          <p:cNvCxnSpPr>
            <a:stCxn id="6" idx="2"/>
          </p:cNvCxnSpPr>
          <p:nvPr/>
        </p:nvCxnSpPr>
        <p:spPr>
          <a:xfrm>
            <a:off x="6027420" y="3761105"/>
            <a:ext cx="27940" cy="1571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572635" y="5332730"/>
            <a:ext cx="4174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合适的解决方案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需求的细化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/>
              <a:t>洞悉进一步的需求。原始需求的颗粒度往往较粗，不利于后续的分析、设计、开发等工作，所以我们需要对这些颗粒度较粗的原始需求进行分解，分解为一个个完整、独立、可实现的子需求。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深入简出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839085" y="3043555"/>
            <a:ext cx="7156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深入的挖掘问题，简单快捷的解决方案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3475" y="2740660"/>
            <a:ext cx="86391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/>
              <a:t>五、</a:t>
            </a:r>
            <a:r>
              <a:rPr lang="en-US" altLang="zh-CN" sz="6600"/>
              <a:t>Real·Workshop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Double Diamond Model</a:t>
            </a:r>
            <a:endParaRPr lang="zh-CN" altLang="en-U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F8822FE-7B4B-49A0-9ADD-642355B3B3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980622" cy="398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9A436780-4FB5-44F1-8689-5EFF9CC5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43" y="1447387"/>
            <a:ext cx="8690113" cy="488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23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Kit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8D1471C-6A65-4AB1-9176-ECF6484E9C12}"/>
              </a:ext>
            </a:extLst>
          </p:cNvPr>
          <p:cNvSpPr txBox="1"/>
          <p:nvPr/>
        </p:nvSpPr>
        <p:spPr>
          <a:xfrm>
            <a:off x="2517775" y="2467085"/>
            <a:ext cx="7156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/>
              <a:t>K</a:t>
            </a:r>
            <a:r>
              <a:rPr lang="zh-CN" altLang="en-US" sz="3200" dirty="0"/>
              <a:t> </a:t>
            </a:r>
            <a:r>
              <a:rPr lang="en-US" altLang="zh-CN" sz="3200" dirty="0"/>
              <a:t>J</a:t>
            </a:r>
            <a:r>
              <a:rPr lang="zh-CN" altLang="en-US" sz="3200" dirty="0"/>
              <a:t> 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4C44F-5BA7-4476-9294-4BBA4F3DD294}"/>
              </a:ext>
            </a:extLst>
          </p:cNvPr>
          <p:cNvSpPr txBox="1"/>
          <p:nvPr/>
        </p:nvSpPr>
        <p:spPr>
          <a:xfrm>
            <a:off x="2517775" y="3647661"/>
            <a:ext cx="7156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矩阵图法</a:t>
            </a:r>
          </a:p>
        </p:txBody>
      </p:sp>
    </p:spTree>
    <p:extLst>
      <p:ext uri="{BB962C8B-B14F-4D97-AF65-F5344CB8AC3E}">
        <p14:creationId xmlns:p14="http://schemas.microsoft.com/office/powerpoint/2010/main" val="155646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7380" y="2752090"/>
            <a:ext cx="86391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/>
              <a:t>一、自我介绍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Requirements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0227A8-856E-4760-9C39-0103791CA9AB}"/>
              </a:ext>
            </a:extLst>
          </p:cNvPr>
          <p:cNvSpPr txBox="1"/>
          <p:nvPr/>
        </p:nvSpPr>
        <p:spPr>
          <a:xfrm>
            <a:off x="2517775" y="2467085"/>
            <a:ext cx="7156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基于现有条件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6D9B679-7AF2-4851-898C-AB8DB3A66588}"/>
              </a:ext>
            </a:extLst>
          </p:cNvPr>
          <p:cNvSpPr txBox="1"/>
          <p:nvPr/>
        </p:nvSpPr>
        <p:spPr>
          <a:xfrm>
            <a:off x="2517775" y="3647661"/>
            <a:ext cx="7156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不是现有项目的改进</a:t>
            </a:r>
          </a:p>
        </p:txBody>
      </p:sp>
    </p:spTree>
    <p:extLst>
      <p:ext uri="{BB962C8B-B14F-4D97-AF65-F5344CB8AC3E}">
        <p14:creationId xmlns:p14="http://schemas.microsoft.com/office/powerpoint/2010/main" val="102550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7380" y="2752090"/>
            <a:ext cx="86391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/>
              <a:t>二、产品思维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思维转变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128135" y="2333625"/>
            <a:ext cx="49834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我们有什么就做什么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173220" y="3462655"/>
            <a:ext cx="4938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我们需要做什么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四条重点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794885" y="2116455"/>
            <a:ext cx="347853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704020202020204" pitchFamily="34" charset="0"/>
              <a:buChar char="•"/>
            </a:pPr>
            <a:r>
              <a:rPr lang="zh-CN" altLang="en-US" sz="2800"/>
              <a:t>以人为本</a:t>
            </a:r>
          </a:p>
          <a:p>
            <a:pPr marL="457200" indent="-457200">
              <a:buFont typeface="Arial" panose="020B07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704020202020204" pitchFamily="34" charset="0"/>
              <a:buChar char="•"/>
            </a:pPr>
            <a:r>
              <a:rPr lang="zh-CN" altLang="en-US" sz="2800"/>
              <a:t>服务导向</a:t>
            </a:r>
          </a:p>
          <a:p>
            <a:pPr marL="457200" indent="-457200">
              <a:buFont typeface="Arial" panose="020B07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704020202020204" pitchFamily="34" charset="0"/>
              <a:buChar char="•"/>
            </a:pPr>
            <a:r>
              <a:rPr lang="zh-CN" altLang="en-US" sz="2800"/>
              <a:t>数据驱动</a:t>
            </a:r>
          </a:p>
          <a:p>
            <a:pPr marL="457200" indent="-457200">
              <a:buFont typeface="Arial" panose="020B0704020202020204" pitchFamily="34" charset="0"/>
              <a:buChar char="•"/>
            </a:pPr>
            <a:endParaRPr lang="zh-CN" altLang="en-US" sz="2800"/>
          </a:p>
          <a:p>
            <a:pPr marL="457200" indent="-457200">
              <a:buFont typeface="Arial" panose="020B0704020202020204" pitchFamily="34" charset="0"/>
              <a:buChar char="•"/>
            </a:pPr>
            <a:r>
              <a:rPr lang="zh-CN" altLang="en-US" sz="2800"/>
              <a:t>体验优先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67380" y="2752090"/>
            <a:ext cx="863917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/>
              <a:t>三、需求出发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需求采集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5"/>
            <a:endParaRPr lang="zh-CN" altLang="en-US" sz="3200"/>
          </a:p>
          <a:p>
            <a:pPr lvl="5"/>
            <a:endParaRPr lang="zh-CN" altLang="en-US" sz="3200"/>
          </a:p>
          <a:p>
            <a:pPr lvl="5"/>
            <a:r>
              <a:rPr lang="zh-CN" altLang="en-US" sz="3200"/>
              <a:t>直接采集获得第一手需求</a:t>
            </a:r>
          </a:p>
          <a:p>
            <a:pPr lvl="4"/>
            <a:endParaRPr lang="zh-CN" altLang="en-US" sz="3200"/>
          </a:p>
          <a:p>
            <a:pPr lvl="4"/>
            <a:endParaRPr lang="zh-CN" altLang="en-US" sz="3200"/>
          </a:p>
          <a:p>
            <a:pPr lvl="5"/>
            <a:r>
              <a:rPr lang="zh-CN" altLang="en-US" sz="3200"/>
              <a:t>间接采集获得第二手需求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调研用户</a:t>
            </a:r>
          </a:p>
        </p:txBody>
      </p:sp>
      <p:pic>
        <p:nvPicPr>
          <p:cNvPr id="8" name="图片 7" descr="屏幕快照 2020-12-22 下午7.17.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89710"/>
            <a:ext cx="10058400" cy="4471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5120640" y="2892425"/>
            <a:ext cx="5930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/>
              <a:t>交 互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222</Words>
  <Application>Microsoft Office PowerPoint</Application>
  <PresentationFormat>宽屏</PresentationFormat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主题</vt:lpstr>
      <vt:lpstr>workshop</vt:lpstr>
      <vt:lpstr>PowerPoint 演示文稿</vt:lpstr>
      <vt:lpstr>PowerPoint 演示文稿</vt:lpstr>
      <vt:lpstr>思维转变</vt:lpstr>
      <vt:lpstr>四条重点</vt:lpstr>
      <vt:lpstr>PowerPoint 演示文稿</vt:lpstr>
      <vt:lpstr>需求采集</vt:lpstr>
      <vt:lpstr>调研用户</vt:lpstr>
      <vt:lpstr>PowerPoint 演示文稿</vt:lpstr>
      <vt:lpstr>需求强度</vt:lpstr>
      <vt:lpstr>用户的分类</vt:lpstr>
      <vt:lpstr>PowerPoint 演示文稿</vt:lpstr>
      <vt:lpstr>PowerPoint 演示文稿</vt:lpstr>
      <vt:lpstr>PowerPoint 演示文稿</vt:lpstr>
      <vt:lpstr>需求的细化</vt:lpstr>
      <vt:lpstr>深入简出</vt:lpstr>
      <vt:lpstr>PowerPoint 演示文稿</vt:lpstr>
      <vt:lpstr>Double Diamond Model</vt:lpstr>
      <vt:lpstr>Design Kit</vt:lpstr>
      <vt:lpstr>Requirements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whr2019</dc:creator>
  <cp:lastModifiedBy>林 子白</cp:lastModifiedBy>
  <cp:revision>14</cp:revision>
  <dcterms:created xsi:type="dcterms:W3CDTF">2020-12-25T09:56:57Z</dcterms:created>
  <dcterms:modified xsi:type="dcterms:W3CDTF">2020-12-26T05:11:39Z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2052-3.1.1.4956</vt:lpwstr>
  </property>
</Properties>
</file>