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2" r:id="rId3"/>
    <p:sldId id="259" r:id="rId4"/>
    <p:sldId id="258" r:id="rId5"/>
    <p:sldId id="260" r:id="rId6"/>
    <p:sldId id="269" r:id="rId7"/>
    <p:sldId id="275" r:id="rId8"/>
    <p:sldId id="276" r:id="rId9"/>
    <p:sldId id="265" r:id="rId10"/>
    <p:sldId id="274" r:id="rId11"/>
    <p:sldId id="270" r:id="rId12"/>
    <p:sldId id="268" r:id="rId13"/>
    <p:sldId id="271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邢 毅诚" initials="邢" lastIdx="2" clrIdx="0">
    <p:extLst>
      <p:ext uri="{19B8F6BF-5375-455C-9EA6-DF929625EA0E}">
        <p15:presenceInfo xmlns:p15="http://schemas.microsoft.com/office/powerpoint/2012/main" userId="b83ee87a2542f81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669B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324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1BA21-B527-4FAD-A76C-3914296FCBE1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08447-9627-42D2-B8B8-03642606A3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82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显示老师的评分和参与打分人数，高分老师自动标红，点击评分直接跳转至该老师查老师评分页面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08447-9627-42D2-B8B8-03642606A32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009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教师评分、上课时间或地点教师评分、上课时间或地点、课程余量进行排序，方便选课时对课程进行合理有效的规划（优先选择高分教师、优先选择相同上课时间段、便于找到还有余量的课程）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08447-9627-42D2-B8B8-03642606A32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674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08447-9627-42D2-B8B8-03642606A32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4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小课表显示功能：没有这个功能之前</a:t>
            </a:r>
            <a:r>
              <a:rPr lang="en-US" altLang="zh-CN" sz="1200" dirty="0"/>
              <a:t>,</a:t>
            </a:r>
            <a:r>
              <a:rPr lang="zh-CN" altLang="en-US" sz="1200" dirty="0"/>
              <a:t>查看和当前标灰的课程冲突的课程需要点击选课按钮，才会在跳出的警告提示对话框里得知，现在在打开小课表的情况下，就可以一目了然地知道课程时间重叠冲突的情况了。方便大家合理安排课程</a:t>
            </a:r>
          </a:p>
          <a:p>
            <a:r>
              <a:rPr lang="zh-CN" altLang="en-US" sz="1200" dirty="0"/>
              <a:t>自动加载当前页面的剩余部分，无需再手动点击教务系统的加载更多课程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08447-9627-42D2-B8B8-03642606A32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148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1038C3-1375-4B58-8D5B-2DEFDBC9C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4CCC81-A1A7-4A90-ABF6-AB3FF96E8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AD20AC-B330-4130-BF3D-787850C1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923-196B-453B-9F70-A9FE2CD99D44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D418F9-CD5F-4A0F-9964-DB328060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BB096-4170-446C-A539-1287F211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0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00530-E197-46DE-AB01-607F51EB9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D21DFF-B7CC-48AD-B570-C4A6A5C56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B7343-F53C-49EA-9ECB-1CDFEF9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923-196B-453B-9F70-A9FE2CD99D44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51EE3-80E4-4F48-B695-5A035F11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4A02D-A25F-4B74-B6ED-698AE0B0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50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E5BC48-F436-45D7-B85F-1B3C16589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7F9A77-5EB9-421C-BD32-06B1BDCD7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272088-15E2-4314-B57A-7CB4BD237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923-196B-453B-9F70-A9FE2CD99D44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D5C99-6D87-4AD9-8A6D-46123715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C46964-83FE-47EC-BA98-243429AA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918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C03E3-685C-412C-996B-EA421B8B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B604CD-1FD6-45AE-981D-0A6711889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31F3AD-FFB1-4868-AE97-28000418F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923-196B-453B-9F70-A9FE2CD99D44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34D17-55B3-45CB-9091-DF8DB830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4E1866-6FA4-46EF-A0BD-ECDF725BC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74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ABCD2-FDB3-435A-A06A-A4D195D2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C27C54-2540-4A0E-9234-016958BDF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742159-398E-469B-B46E-031C3902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923-196B-453B-9F70-A9FE2CD99D44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BE7EE-A718-4B62-8BE8-C96581D57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53752-0285-4790-AE5A-09A65DD1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63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DDEED-FAE8-4D3F-BD9F-4EAAA888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6E997-3866-4C35-82CE-B48392A3E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543298-70DE-4FB2-94B1-16BDA5300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42EAFB-C7C3-4F87-9FA7-3BC8C262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923-196B-453B-9F70-A9FE2CD99D44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E48AF-B1F1-42C8-88E7-E0925534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148251-6D90-4C14-B22F-81680914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00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8A4F1-AA3B-4CAA-9AAE-E7DAE3C5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658E50-B656-4025-813F-5899458F5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E1AE56-6EA4-42F0-B71C-BFF039E21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58D611-883E-46BB-8CAE-05437258C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92A776-CDEF-49D2-91E5-0B667EFBC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386B22-6154-42FD-A40D-FCC3C07B0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923-196B-453B-9F70-A9FE2CD99D44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87315C-ED80-43CE-840D-07218A86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AB6D5D-45B8-4341-9231-B23659B7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4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92B53-741C-4B6A-A0AC-90F6D2AA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8C23CA-B0FC-44C6-BFA1-1E51393F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923-196B-453B-9F70-A9FE2CD99D44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F506D4-CC77-4BE1-9EB9-8B395EE4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F8EED4-D103-4650-A670-1B4448AD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77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70D5AE-8DEA-4A8A-A1BC-24ED99337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923-196B-453B-9F70-A9FE2CD99D44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FD93BD-BED2-4C8B-B8A3-B69CF3DA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9B020F-D5A4-424A-B492-C6D9F35A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47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FD631-C7DA-4F44-8878-C0053792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129C2-D216-46D5-8BE8-9AC24CC87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30D791C-D841-45D3-A1A2-122E9BA61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0E4F94-8DA9-486B-BC31-17BF2591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923-196B-453B-9F70-A9FE2CD99D44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65870A-D10F-4CB0-964C-2FA965D6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042971-C3BC-40E6-8EF6-A7EA3A0A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0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D77FB-51E6-419A-A907-90859BABC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94E476-D9D2-478A-AD17-B8B4F3228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300CDE-0C14-4B4A-AAC8-36B7237B9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A4E6EE-CF6C-4BCB-869A-0A23AD8F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923-196B-453B-9F70-A9FE2CD99D44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663C20-89E4-43F1-B953-7C29488C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47EB9F-BD3E-4D5B-9039-F083D87F7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05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3D71B1-0E2D-4B16-A095-371B9F13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6C5928-0D3B-457A-9D07-E295A7DC4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942E94-A681-4C29-A057-D5A039158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76923-196B-453B-9F70-A9FE2CD99D44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A7B66-9C71-47DF-8295-466A0561B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9CA62-E073-4903-9A64-83C707DE4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598E-5F19-483A-8D12-08BBA5E9B5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56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roll.zjuqsc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B6EEBC7-3122-408A-BA0C-64064DF91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3203" y="4565346"/>
            <a:ext cx="3225593" cy="572262"/>
          </a:xfrm>
        </p:spPr>
        <p:txBody>
          <a:bodyPr>
            <a:no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Enroll-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选课助手宣讲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062565D-39D5-4927-B5F3-4A1F696EC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264" y="1481941"/>
            <a:ext cx="2812366" cy="268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92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9CD23A-D624-48EA-892A-E3F3D1B6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782" y="1138211"/>
            <a:ext cx="6277547" cy="5539035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spcBef>
                <a:spcPts val="0"/>
              </a:spcBef>
              <a:buClr>
                <a:srgbClr val="5C7A97"/>
              </a:buClr>
              <a:buNone/>
            </a:pPr>
            <a:r>
              <a:rPr lang="zh-CN" altLang="en-US" sz="2000" b="1" dirty="0"/>
              <a:t>小课表显示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Clr>
                <a:srgbClr val="5C7A97"/>
              </a:buClr>
              <a:buNone/>
            </a:pPr>
            <a:r>
              <a:rPr lang="zh-CN" altLang="en-US" sz="2000" dirty="0"/>
              <a:t>教务系统选课期间，</a:t>
            </a:r>
            <a:endParaRPr lang="en-US" altLang="zh-CN" sz="2000" dirty="0"/>
          </a:p>
          <a:p>
            <a:pPr marL="0" indent="0">
              <a:lnSpc>
                <a:spcPct val="200000"/>
              </a:lnSpc>
              <a:spcBef>
                <a:spcPts val="0"/>
              </a:spcBef>
              <a:buClr>
                <a:srgbClr val="5C7A97"/>
              </a:buClr>
              <a:buNone/>
            </a:pPr>
            <a:r>
              <a:rPr lang="zh-CN" altLang="en-US" sz="2000" dirty="0"/>
              <a:t>在选课页面右上角加一个迷你小课表，</a:t>
            </a:r>
            <a:endParaRPr lang="en-US" altLang="zh-CN" sz="2000" dirty="0"/>
          </a:p>
          <a:p>
            <a:pPr marL="0" indent="0">
              <a:lnSpc>
                <a:spcPct val="200000"/>
              </a:lnSpc>
              <a:spcBef>
                <a:spcPts val="0"/>
              </a:spcBef>
              <a:buClr>
                <a:srgbClr val="5C7A97"/>
              </a:buClr>
              <a:buNone/>
            </a:pPr>
            <a:r>
              <a:rPr lang="zh-CN" altLang="en-US" sz="2000" dirty="0"/>
              <a:t>当鼠标悬浮在某一节课上时，</a:t>
            </a:r>
            <a:endParaRPr lang="en-US" altLang="zh-CN" sz="2000" dirty="0"/>
          </a:p>
          <a:p>
            <a:pPr marL="0" indent="0">
              <a:lnSpc>
                <a:spcPct val="200000"/>
              </a:lnSpc>
              <a:spcBef>
                <a:spcPts val="0"/>
              </a:spcBef>
              <a:buClr>
                <a:srgbClr val="5C7A97"/>
              </a:buClr>
              <a:buNone/>
            </a:pPr>
            <a:r>
              <a:rPr lang="zh-CN" altLang="en-US" sz="2000" dirty="0"/>
              <a:t>对应课表显示灰色</a:t>
            </a:r>
            <a:endParaRPr lang="en-US" altLang="zh-CN" sz="2000" dirty="0"/>
          </a:p>
          <a:p>
            <a:pPr marL="0" indent="0">
              <a:lnSpc>
                <a:spcPct val="200000"/>
              </a:lnSpc>
              <a:spcBef>
                <a:spcPts val="0"/>
              </a:spcBef>
              <a:buClr>
                <a:srgbClr val="5C7A97"/>
              </a:buClr>
              <a:buNone/>
            </a:pPr>
            <a:r>
              <a:rPr lang="zh-CN" altLang="en-US" sz="2000" b="1" dirty="0"/>
              <a:t>列表自动加载</a:t>
            </a:r>
          </a:p>
          <a:p>
            <a:pPr marL="0" indent="0">
              <a:lnSpc>
                <a:spcPct val="200000"/>
              </a:lnSpc>
              <a:spcBef>
                <a:spcPts val="0"/>
              </a:spcBef>
              <a:buClr>
                <a:srgbClr val="5C7A97"/>
              </a:buClr>
              <a:buNone/>
            </a:pPr>
            <a:r>
              <a:rPr lang="zh-CN" altLang="en-US" sz="2000" dirty="0"/>
              <a:t>自动加载当前页面的剩余部分，无需再手动点击教务系统的加载更多课程的链接啦</a:t>
            </a:r>
            <a:r>
              <a:rPr lang="en-US" altLang="zh-CN" sz="2000" dirty="0"/>
              <a:t>~</a:t>
            </a:r>
          </a:p>
          <a:p>
            <a:pPr marL="0" indent="0">
              <a:lnSpc>
                <a:spcPct val="150000"/>
              </a:lnSpc>
              <a:buClr>
                <a:srgbClr val="5C7A97"/>
              </a:buClr>
              <a:buNone/>
            </a:pP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9F3183-0995-4A94-88DD-034B68627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990" y="1138211"/>
            <a:ext cx="1883664" cy="1567769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EF79799-0BF3-47CB-BF5C-A8A77DD9A062}"/>
              </a:ext>
            </a:extLst>
          </p:cNvPr>
          <p:cNvCxnSpPr/>
          <p:nvPr/>
        </p:nvCxnSpPr>
        <p:spPr>
          <a:xfrm rot="16200000" flipH="1" flipV="1">
            <a:off x="84095" y="188036"/>
            <a:ext cx="1" cy="190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C36BF24-5320-4D67-8392-795B0B91128F}"/>
              </a:ext>
            </a:extLst>
          </p:cNvPr>
          <p:cNvSpPr txBox="1"/>
          <p:nvPr/>
        </p:nvSpPr>
        <p:spPr>
          <a:xfrm>
            <a:off x="1342966" y="230270"/>
            <a:ext cx="5437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526B552-6C8A-4ED1-BA2F-2AC81FD37A3F}"/>
              </a:ext>
            </a:extLst>
          </p:cNvPr>
          <p:cNvSpPr txBox="1"/>
          <p:nvPr/>
        </p:nvSpPr>
        <p:spPr>
          <a:xfrm rot="16646789">
            <a:off x="5483133" y="-1296567"/>
            <a:ext cx="1015663" cy="4153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</a:rPr>
              <a:t>function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5A23E54-721E-496E-928C-54E57D7341C7}"/>
              </a:ext>
            </a:extLst>
          </p:cNvPr>
          <p:cNvGrpSpPr/>
          <p:nvPr/>
        </p:nvGrpSpPr>
        <p:grpSpPr>
          <a:xfrm>
            <a:off x="2810004" y="-1575588"/>
            <a:ext cx="263924" cy="2706618"/>
            <a:chOff x="2885070" y="-1694941"/>
            <a:chExt cx="263924" cy="2706618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B56BAD0-CD21-459A-B07E-A39520D5F4AA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32" y="-1694941"/>
              <a:ext cx="0" cy="2598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9626E705-6CE1-49BC-9DDC-50AC987972D8}"/>
                </a:ext>
              </a:extLst>
            </p:cNvPr>
            <p:cNvSpPr/>
            <p:nvPr/>
          </p:nvSpPr>
          <p:spPr>
            <a:xfrm>
              <a:off x="2885070" y="903328"/>
              <a:ext cx="263924" cy="108349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2D89EEA7-25DE-495A-88CB-C32BBE77A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001" y="340546"/>
            <a:ext cx="3278352" cy="414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8154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A90209-2923-4BAD-B772-9F7FA93B7D8C}"/>
              </a:ext>
            </a:extLst>
          </p:cNvPr>
          <p:cNvCxnSpPr/>
          <p:nvPr/>
        </p:nvCxnSpPr>
        <p:spPr>
          <a:xfrm rot="16200000" flipH="1" flipV="1">
            <a:off x="73821" y="47807"/>
            <a:ext cx="1" cy="190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4919D8B-1687-4E67-8FCB-0DE362275B43}"/>
              </a:ext>
            </a:extLst>
          </p:cNvPr>
          <p:cNvSpPr txBox="1"/>
          <p:nvPr/>
        </p:nvSpPr>
        <p:spPr>
          <a:xfrm>
            <a:off x="1199096" y="622989"/>
            <a:ext cx="2175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</a:rPr>
              <a:t>install</a:t>
            </a:r>
            <a:endParaRPr lang="zh-CN" altLang="en-US" sz="4400" b="1" dirty="0">
              <a:latin typeface="Arial Black" panose="020B0A04020102020204" pitchFamily="34" charset="0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EBBB45C-6EFE-4D9E-BCDA-D9B02950A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75" y="1385221"/>
            <a:ext cx="3657600" cy="3487478"/>
          </a:xfr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F1FB39E-308E-41E7-87E7-12BCBFA72234}"/>
              </a:ext>
            </a:extLst>
          </p:cNvPr>
          <p:cNvCxnSpPr>
            <a:cxnSpLocks/>
          </p:cNvCxnSpPr>
          <p:nvPr/>
        </p:nvCxnSpPr>
        <p:spPr>
          <a:xfrm>
            <a:off x="2939211" y="5816492"/>
            <a:ext cx="0" cy="2083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B3008D7-7ECB-4AE8-B2B9-EE7A4E8EF019}"/>
              </a:ext>
            </a:extLst>
          </p:cNvPr>
          <p:cNvSpPr txBox="1"/>
          <p:nvPr/>
        </p:nvSpPr>
        <p:spPr>
          <a:xfrm>
            <a:off x="1800918" y="5047051"/>
            <a:ext cx="2725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</a:rPr>
              <a:t>function</a:t>
            </a:r>
            <a:endParaRPr lang="zh-CN" altLang="en-US" sz="4400" b="1" dirty="0">
              <a:latin typeface="Arial Black" panose="020B0A040201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F5E11DF-7C5F-4EC0-8739-2F90369A9A54}"/>
              </a:ext>
            </a:extLst>
          </p:cNvPr>
          <p:cNvCxnSpPr/>
          <p:nvPr/>
        </p:nvCxnSpPr>
        <p:spPr>
          <a:xfrm rot="16200000" flipH="1" flipV="1">
            <a:off x="11627042" y="2797484"/>
            <a:ext cx="1" cy="190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1E3603A6-A01F-4467-9D2A-167B8B18AB9E}"/>
              </a:ext>
            </a:extLst>
          </p:cNvPr>
          <p:cNvSpPr txBox="1"/>
          <p:nvPr/>
        </p:nvSpPr>
        <p:spPr>
          <a:xfrm>
            <a:off x="8066856" y="3362938"/>
            <a:ext cx="3021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u="sng" dirty="0">
                <a:latin typeface="Arial Black" panose="020B0A04020102020204" pitchFamily="34" charset="0"/>
              </a:rPr>
              <a:t>feedback</a:t>
            </a:r>
            <a:endParaRPr lang="zh-CN" altLang="en-US" sz="44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669320"/>
      </p:ext>
    </p:extLst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876930E-3553-431A-B7DF-C2FED28EE3B3}"/>
              </a:ext>
            </a:extLst>
          </p:cNvPr>
          <p:cNvSpPr/>
          <p:nvPr/>
        </p:nvSpPr>
        <p:spPr>
          <a:xfrm rot="16200000">
            <a:off x="844089" y="3712504"/>
            <a:ext cx="196011" cy="70309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993AA48-E7C3-486A-83CB-3664BDA717BD}"/>
              </a:ext>
            </a:extLst>
          </p:cNvPr>
          <p:cNvSpPr txBox="1"/>
          <p:nvPr/>
        </p:nvSpPr>
        <p:spPr>
          <a:xfrm>
            <a:off x="6245159" y="840942"/>
            <a:ext cx="44680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</a:rPr>
              <a:t>feedback</a:t>
            </a:r>
            <a:endParaRPr lang="zh-CN" altLang="en-US" sz="6600" dirty="0">
              <a:solidFill>
                <a:schemeClr val="bg1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EFA7A99-2930-4E25-83FB-F50AC523DAEB}"/>
              </a:ext>
            </a:extLst>
          </p:cNvPr>
          <p:cNvCxnSpPr/>
          <p:nvPr/>
        </p:nvCxnSpPr>
        <p:spPr>
          <a:xfrm rot="16200000" flipH="1" flipV="1">
            <a:off x="-43237" y="2797484"/>
            <a:ext cx="1" cy="190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7622E451-8E1F-4C6E-B9C8-8F8D37546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49" y="429034"/>
            <a:ext cx="3157937" cy="34865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DAACB7-1E14-4ED1-B583-7E5100FB5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5344" y="3858495"/>
            <a:ext cx="444072" cy="4421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452A880-E0B3-4AEE-9ED3-719737405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87" y="2553295"/>
            <a:ext cx="7446180" cy="32670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E8C0EC8F-F659-4099-9A33-E442BCC687EC}"/>
              </a:ext>
            </a:extLst>
          </p:cNvPr>
          <p:cNvSpPr/>
          <p:nvPr/>
        </p:nvSpPr>
        <p:spPr>
          <a:xfrm>
            <a:off x="9175898" y="2551815"/>
            <a:ext cx="2562446" cy="87718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104D38A-D852-44E4-94E4-E773431C9925}"/>
              </a:ext>
            </a:extLst>
          </p:cNvPr>
          <p:cNvSpPr txBox="1"/>
          <p:nvPr/>
        </p:nvSpPr>
        <p:spPr>
          <a:xfrm>
            <a:off x="1141724" y="4685711"/>
            <a:ext cx="2727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如果您的安装或使用有问题，请您加入：</a:t>
            </a:r>
            <a:endParaRPr lang="en-US" altLang="zh-CN" dirty="0"/>
          </a:p>
          <a:p>
            <a:r>
              <a:rPr lang="zh-CN" altLang="en-US" dirty="0"/>
              <a:t>产品反馈</a:t>
            </a:r>
            <a:r>
              <a:rPr lang="en-US" altLang="zh-CN" dirty="0"/>
              <a:t>QQ</a:t>
            </a:r>
            <a:r>
              <a:rPr lang="zh-CN" altLang="en-US" dirty="0"/>
              <a:t>群：</a:t>
            </a:r>
            <a:r>
              <a:rPr lang="en-US" altLang="zh-CN" b="1" dirty="0"/>
              <a:t>557339512</a:t>
            </a:r>
          </a:p>
        </p:txBody>
      </p:sp>
    </p:spTree>
    <p:extLst>
      <p:ext uri="{BB962C8B-B14F-4D97-AF65-F5344CB8AC3E}">
        <p14:creationId xmlns:p14="http://schemas.microsoft.com/office/powerpoint/2010/main" val="331806028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BB9820-DBB0-477B-B7C6-64B06AF16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438" y="1123527"/>
            <a:ext cx="4834435" cy="46048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12350F3-DB83-413A-980B-1CEB9249866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53265" y="1570814"/>
            <a:ext cx="0" cy="3710227"/>
          </a:xfrm>
          <a:prstGeom prst="line">
            <a:avLst/>
          </a:prstGeom>
          <a:ln>
            <a:solidFill>
              <a:srgbClr val="FD63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A5E6149-47D4-4039-8B41-961E31CC2206}"/>
              </a:ext>
            </a:extLst>
          </p:cNvPr>
          <p:cNvSpPr txBox="1"/>
          <p:nvPr/>
        </p:nvSpPr>
        <p:spPr>
          <a:xfrm>
            <a:off x="8614245" y="2148654"/>
            <a:ext cx="923330" cy="255454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4800" dirty="0">
                <a:solidFill>
                  <a:srgbClr val="8E66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选课助手</a:t>
            </a:r>
          </a:p>
        </p:txBody>
      </p:sp>
    </p:spTree>
    <p:extLst>
      <p:ext uri="{BB962C8B-B14F-4D97-AF65-F5344CB8AC3E}">
        <p14:creationId xmlns:p14="http://schemas.microsoft.com/office/powerpoint/2010/main" val="284942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EF3B94C-340A-4D61-BB2A-B33565CD0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378C068-F0FE-4B99-B5A4-B66F797DEF56}"/>
              </a:ext>
            </a:extLst>
          </p:cNvPr>
          <p:cNvSpPr txBox="1"/>
          <p:nvPr/>
        </p:nvSpPr>
        <p:spPr>
          <a:xfrm>
            <a:off x="898689" y="2207559"/>
            <a:ext cx="1923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课程排序功能 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可选课程高亮 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课程冲突判断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A8928A-20AD-44AF-A1FE-A68D436D448D}"/>
              </a:ext>
            </a:extLst>
          </p:cNvPr>
          <p:cNvSpPr txBox="1"/>
          <p:nvPr/>
        </p:nvSpPr>
        <p:spPr>
          <a:xfrm>
            <a:off x="9841583" y="2207559"/>
            <a:ext cx="1923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列表自动加载 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小课表显示 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教师评分查询</a:t>
            </a:r>
            <a:br>
              <a:rPr lang="zh-CN" altLang="en-US" dirty="0">
                <a:solidFill>
                  <a:schemeClr val="bg1"/>
                </a:solidFill>
              </a:rPr>
            </a:b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55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A90209-2923-4BAD-B772-9F7FA93B7D8C}"/>
              </a:ext>
            </a:extLst>
          </p:cNvPr>
          <p:cNvCxnSpPr/>
          <p:nvPr/>
        </p:nvCxnSpPr>
        <p:spPr>
          <a:xfrm rot="16200000" flipH="1" flipV="1">
            <a:off x="73821" y="47807"/>
            <a:ext cx="1" cy="190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4919D8B-1687-4E67-8FCB-0DE362275B43}"/>
              </a:ext>
            </a:extLst>
          </p:cNvPr>
          <p:cNvSpPr txBox="1"/>
          <p:nvPr/>
        </p:nvSpPr>
        <p:spPr>
          <a:xfrm>
            <a:off x="1199095" y="622989"/>
            <a:ext cx="22765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u="sng" dirty="0">
                <a:latin typeface="Arial Black" panose="020B0A04020102020204" pitchFamily="34" charset="0"/>
              </a:rPr>
              <a:t>install</a:t>
            </a:r>
            <a:endParaRPr lang="zh-CN" altLang="en-US" sz="4400" b="1" u="sng" dirty="0">
              <a:latin typeface="Arial Black" panose="020B0A04020102020204" pitchFamily="34" charset="0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EBBB45C-6EFE-4D9E-BCDA-D9B02950A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75" y="1385221"/>
            <a:ext cx="3657600" cy="3487478"/>
          </a:xfr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F1FB39E-308E-41E7-87E7-12BCBFA72234}"/>
              </a:ext>
            </a:extLst>
          </p:cNvPr>
          <p:cNvCxnSpPr>
            <a:cxnSpLocks/>
          </p:cNvCxnSpPr>
          <p:nvPr/>
        </p:nvCxnSpPr>
        <p:spPr>
          <a:xfrm>
            <a:off x="2939211" y="5816492"/>
            <a:ext cx="0" cy="2083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B3008D7-7ECB-4AE8-B2B9-EE7A4E8EF019}"/>
              </a:ext>
            </a:extLst>
          </p:cNvPr>
          <p:cNvSpPr txBox="1"/>
          <p:nvPr/>
        </p:nvSpPr>
        <p:spPr>
          <a:xfrm>
            <a:off x="1800918" y="5047051"/>
            <a:ext cx="2725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</a:rPr>
              <a:t>function</a:t>
            </a:r>
            <a:endParaRPr lang="zh-CN" altLang="en-US" sz="4400" b="1" dirty="0">
              <a:latin typeface="Arial Black" panose="020B0A040201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AD32BE1-1E98-4500-807A-E7BCAD22A461}"/>
              </a:ext>
            </a:extLst>
          </p:cNvPr>
          <p:cNvCxnSpPr/>
          <p:nvPr/>
        </p:nvCxnSpPr>
        <p:spPr>
          <a:xfrm rot="16200000" flipH="1" flipV="1">
            <a:off x="11627042" y="2894764"/>
            <a:ext cx="1" cy="190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1785D54-B362-4FD5-8DF7-D32903774063}"/>
              </a:ext>
            </a:extLst>
          </p:cNvPr>
          <p:cNvSpPr txBox="1"/>
          <p:nvPr/>
        </p:nvSpPr>
        <p:spPr>
          <a:xfrm>
            <a:off x="8066856" y="3460218"/>
            <a:ext cx="3021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</a:rPr>
              <a:t>feedback</a:t>
            </a:r>
            <a:endParaRPr lang="zh-CN" altLang="en-US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93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B3A99D6-1953-41EE-ACA4-3F03E56EC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74" y="1565454"/>
            <a:ext cx="7683016" cy="461774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199DDFC-E803-445F-9DD6-6DFA45ED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219" y="223573"/>
            <a:ext cx="3049610" cy="1325563"/>
          </a:xfrm>
        </p:spPr>
        <p:txBody>
          <a:bodyPr>
            <a:normAutofit/>
          </a:bodyPr>
          <a:lstStyle/>
          <a:p>
            <a:pPr algn="r"/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选课助手安装方法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CBD74E-B864-40B2-8399-204525B45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829" y="1532818"/>
            <a:ext cx="4956295" cy="1332689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访问选课助手下载页面一键或手动安装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hlinkClick r:id="rId3"/>
              </a:rPr>
              <a:t>https://enroll.zjuqsc.com/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DFA157-96CA-4898-A0B7-B1E42327916B}"/>
              </a:ext>
            </a:extLst>
          </p:cNvPr>
          <p:cNvGrpSpPr/>
          <p:nvPr/>
        </p:nvGrpSpPr>
        <p:grpSpPr>
          <a:xfrm rot="16200000">
            <a:off x="11419004" y="349956"/>
            <a:ext cx="248238" cy="1297756"/>
            <a:chOff x="685418" y="6425566"/>
            <a:chExt cx="113900" cy="1848406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433F9D4-ED05-4925-981C-72B4B1F3D19F}"/>
                </a:ext>
              </a:extLst>
            </p:cNvPr>
            <p:cNvCxnSpPr>
              <a:endCxn id="8" idx="3"/>
            </p:cNvCxnSpPr>
            <p:nvPr/>
          </p:nvCxnSpPr>
          <p:spPr>
            <a:xfrm flipH="1" flipV="1">
              <a:off x="742368" y="6425566"/>
              <a:ext cx="2" cy="18484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037042ED-6E1F-4CAE-8C1E-A6E2C6BDBF41}"/>
                </a:ext>
              </a:extLst>
            </p:cNvPr>
            <p:cNvSpPr/>
            <p:nvPr/>
          </p:nvSpPr>
          <p:spPr>
            <a:xfrm rot="10800000">
              <a:off x="685418" y="6425566"/>
              <a:ext cx="113900" cy="9819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6C1A88A-6BA7-42D9-A643-88BFC1C8A01A}"/>
              </a:ext>
            </a:extLst>
          </p:cNvPr>
          <p:cNvGrpSpPr/>
          <p:nvPr/>
        </p:nvGrpSpPr>
        <p:grpSpPr>
          <a:xfrm>
            <a:off x="9901316" y="5852638"/>
            <a:ext cx="316103" cy="1721796"/>
            <a:chOff x="685418" y="6425566"/>
            <a:chExt cx="113900" cy="1848406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D1B960B-BAEA-49F2-BDD0-0F17C51EEC54}"/>
                </a:ext>
              </a:extLst>
            </p:cNvPr>
            <p:cNvCxnSpPr>
              <a:endCxn id="26" idx="3"/>
            </p:cNvCxnSpPr>
            <p:nvPr/>
          </p:nvCxnSpPr>
          <p:spPr>
            <a:xfrm flipH="1" flipV="1">
              <a:off x="742368" y="6425566"/>
              <a:ext cx="2" cy="184840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等腰三角形 25">
              <a:extLst>
                <a:ext uri="{FF2B5EF4-FFF2-40B4-BE49-F238E27FC236}">
                  <a16:creationId xmlns:a16="http://schemas.microsoft.com/office/drawing/2014/main" id="{AA9376A3-E62D-40ED-85F1-D0994F9F0C6C}"/>
                </a:ext>
              </a:extLst>
            </p:cNvPr>
            <p:cNvSpPr/>
            <p:nvPr/>
          </p:nvSpPr>
          <p:spPr>
            <a:xfrm rot="10800000">
              <a:off x="685418" y="6425566"/>
              <a:ext cx="113900" cy="9819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9F26EB2F-97BC-4368-B102-FEDA26F41555}"/>
              </a:ext>
            </a:extLst>
          </p:cNvPr>
          <p:cNvSpPr txBox="1"/>
          <p:nvPr/>
        </p:nvSpPr>
        <p:spPr>
          <a:xfrm rot="1777120">
            <a:off x="8189703" y="3845890"/>
            <a:ext cx="34935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</a:rPr>
              <a:t>Install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23562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3502E1-19F9-4BC4-8629-3D275A0CE2D2}"/>
              </a:ext>
            </a:extLst>
          </p:cNvPr>
          <p:cNvCxnSpPr>
            <a:cxnSpLocks/>
          </p:cNvCxnSpPr>
          <p:nvPr/>
        </p:nvCxnSpPr>
        <p:spPr>
          <a:xfrm flipV="1">
            <a:off x="10056490" y="-733547"/>
            <a:ext cx="0" cy="16382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CF1716C-8848-45D1-B427-94671E6C39E7}"/>
              </a:ext>
            </a:extLst>
          </p:cNvPr>
          <p:cNvSpPr txBox="1"/>
          <p:nvPr/>
        </p:nvSpPr>
        <p:spPr>
          <a:xfrm>
            <a:off x="9371046" y="93809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Bauhaus 93" panose="04030905020B02020C02" pitchFamily="82" charset="0"/>
              </a:rPr>
              <a:t>设置入口</a:t>
            </a:r>
            <a:endParaRPr lang="en-US" altLang="zh-CN" sz="2800" b="1" dirty="0">
              <a:latin typeface="Bauhaus 93" panose="04030905020B02020C02" pitchFamily="8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EE30477-E715-4A7B-BBB0-7FFA10CCBEA4}"/>
              </a:ext>
            </a:extLst>
          </p:cNvPr>
          <p:cNvSpPr txBox="1"/>
          <p:nvPr/>
        </p:nvSpPr>
        <p:spPr>
          <a:xfrm>
            <a:off x="412777" y="3373564"/>
            <a:ext cx="1979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（以</a:t>
            </a:r>
            <a:r>
              <a:rPr lang="en-US" altLang="zh-CN" dirty="0"/>
              <a:t>Firefox</a:t>
            </a:r>
            <a:r>
              <a:rPr lang="zh-CN" altLang="en-US" dirty="0"/>
              <a:t>为例）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7D09B7-3BA0-40D6-9D56-764B33F71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722" y="428309"/>
            <a:ext cx="5240243" cy="59209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AD85485-C6F8-48D9-9BA0-C9723C88F632}"/>
              </a:ext>
            </a:extLst>
          </p:cNvPr>
          <p:cNvSpPr txBox="1"/>
          <p:nvPr/>
        </p:nvSpPr>
        <p:spPr>
          <a:xfrm>
            <a:off x="586698" y="2352679"/>
            <a:ext cx="2675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可点击浏览器扩展</a:t>
            </a:r>
            <a:endParaRPr lang="en-US" altLang="zh-CN" sz="2000" dirty="0"/>
          </a:p>
          <a:p>
            <a:r>
              <a:rPr lang="zh-CN" altLang="en-US" sz="2000" dirty="0"/>
              <a:t>工具栏的图标调出 →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D001B68-F2CF-4D01-901B-9C127348749B}"/>
              </a:ext>
            </a:extLst>
          </p:cNvPr>
          <p:cNvSpPr txBox="1"/>
          <p:nvPr/>
        </p:nvSpPr>
        <p:spPr>
          <a:xfrm rot="19510508">
            <a:off x="8284434" y="3509783"/>
            <a:ext cx="37941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</a:rPr>
              <a:t>Install</a:t>
            </a:r>
            <a:endParaRPr lang="zh-CN" altLang="en-US" sz="8000" dirty="0">
              <a:solidFill>
                <a:schemeClr val="bg1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9F379E-3AED-4AC5-9798-A64B19D38C3F}"/>
              </a:ext>
            </a:extLst>
          </p:cNvPr>
          <p:cNvGrpSpPr/>
          <p:nvPr/>
        </p:nvGrpSpPr>
        <p:grpSpPr>
          <a:xfrm rot="5400000">
            <a:off x="12758927" y="-357242"/>
            <a:ext cx="263924" cy="2706618"/>
            <a:chOff x="2885070" y="-1694941"/>
            <a:chExt cx="263924" cy="2706618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5DEEC72-0D41-45C2-ABCC-31B629B26003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32" y="-1694941"/>
              <a:ext cx="0" cy="2598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56FF67ED-96BD-43D0-9798-6B512F0D26A1}"/>
                </a:ext>
              </a:extLst>
            </p:cNvPr>
            <p:cNvSpPr/>
            <p:nvPr/>
          </p:nvSpPr>
          <p:spPr>
            <a:xfrm>
              <a:off x="2885070" y="903328"/>
              <a:ext cx="263924" cy="108349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300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5A90209-2923-4BAD-B772-9F7FA93B7D8C}"/>
              </a:ext>
            </a:extLst>
          </p:cNvPr>
          <p:cNvCxnSpPr/>
          <p:nvPr/>
        </p:nvCxnSpPr>
        <p:spPr>
          <a:xfrm rot="16200000" flipH="1" flipV="1">
            <a:off x="73821" y="47807"/>
            <a:ext cx="1" cy="190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4919D8B-1687-4E67-8FCB-0DE362275B43}"/>
              </a:ext>
            </a:extLst>
          </p:cNvPr>
          <p:cNvSpPr txBox="1"/>
          <p:nvPr/>
        </p:nvSpPr>
        <p:spPr>
          <a:xfrm>
            <a:off x="1199461" y="524702"/>
            <a:ext cx="2276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</a:rPr>
              <a:t>install</a:t>
            </a:r>
            <a:endParaRPr lang="zh-CN" altLang="en-US" sz="4400" b="1" dirty="0">
              <a:latin typeface="Arial Black" panose="020B0A04020102020204" pitchFamily="34" charset="0"/>
            </a:endParaRPr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CEBBB45C-6EFE-4D9E-BCDA-D9B02950A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75" y="1385221"/>
            <a:ext cx="3657600" cy="3487478"/>
          </a:xfr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F1FB39E-308E-41E7-87E7-12BCBFA72234}"/>
              </a:ext>
            </a:extLst>
          </p:cNvPr>
          <p:cNvCxnSpPr>
            <a:cxnSpLocks/>
          </p:cNvCxnSpPr>
          <p:nvPr/>
        </p:nvCxnSpPr>
        <p:spPr>
          <a:xfrm>
            <a:off x="2939211" y="5816492"/>
            <a:ext cx="0" cy="2083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B3008D7-7ECB-4AE8-B2B9-EE7A4E8EF019}"/>
              </a:ext>
            </a:extLst>
          </p:cNvPr>
          <p:cNvSpPr txBox="1"/>
          <p:nvPr/>
        </p:nvSpPr>
        <p:spPr>
          <a:xfrm>
            <a:off x="1800918" y="5047051"/>
            <a:ext cx="27254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u="sng" dirty="0">
                <a:latin typeface="Arial Black" panose="020B0A04020102020204" pitchFamily="34" charset="0"/>
              </a:rPr>
              <a:t>function</a:t>
            </a:r>
            <a:endParaRPr lang="zh-CN" altLang="en-US" sz="4400" b="1" u="sng" dirty="0">
              <a:latin typeface="Arial Black" panose="020B0A04020102020204" pitchFamily="34" charset="0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AD32BE1-1E98-4500-807A-E7BCAD22A461}"/>
              </a:ext>
            </a:extLst>
          </p:cNvPr>
          <p:cNvCxnSpPr/>
          <p:nvPr/>
        </p:nvCxnSpPr>
        <p:spPr>
          <a:xfrm rot="16200000" flipH="1" flipV="1">
            <a:off x="11627042" y="2797484"/>
            <a:ext cx="1" cy="19003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1785D54-B362-4FD5-8DF7-D32903774063}"/>
              </a:ext>
            </a:extLst>
          </p:cNvPr>
          <p:cNvSpPr txBox="1"/>
          <p:nvPr/>
        </p:nvSpPr>
        <p:spPr>
          <a:xfrm>
            <a:off x="8066856" y="3362938"/>
            <a:ext cx="30219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latin typeface="Arial Black" panose="020B0A04020102020204" pitchFamily="34" charset="0"/>
              </a:rPr>
              <a:t>feedback</a:t>
            </a:r>
            <a:endParaRPr lang="zh-CN" altLang="en-US" sz="44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1804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>
            <a:extLst>
              <a:ext uri="{FF2B5EF4-FFF2-40B4-BE49-F238E27FC236}">
                <a16:creationId xmlns:a16="http://schemas.microsoft.com/office/drawing/2014/main" id="{E9ACC80B-0990-4FC6-ACFA-3F644589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02282"/>
            <a:ext cx="9833548" cy="1325563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zh-CN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教师评分查询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DADEAC7-74CC-4D53-8136-B9C0E3D9B5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29" r="18367" b="-6"/>
          <a:stretch/>
        </p:blipFill>
        <p:spPr>
          <a:xfrm>
            <a:off x="441961" y="2978923"/>
            <a:ext cx="3992879" cy="32660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C1BFB2B-778E-402A-B856-B848EF5DD3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250" y="2509520"/>
            <a:ext cx="7315200" cy="434848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E631266-E87B-4CDD-8EDC-177567E9160D}"/>
              </a:ext>
            </a:extLst>
          </p:cNvPr>
          <p:cNvSpPr txBox="1"/>
          <p:nvPr/>
        </p:nvSpPr>
        <p:spPr>
          <a:xfrm>
            <a:off x="1769657" y="1203454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教师评分查询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D101C33-7401-44A6-8114-DB5D1E4A70CC}"/>
              </a:ext>
            </a:extLst>
          </p:cNvPr>
          <p:cNvCxnSpPr>
            <a:cxnSpLocks/>
          </p:cNvCxnSpPr>
          <p:nvPr/>
        </p:nvCxnSpPr>
        <p:spPr>
          <a:xfrm>
            <a:off x="2939208" y="-1636573"/>
            <a:ext cx="0" cy="25982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72DB162-77B2-452D-92E6-4EEC467821A0}"/>
              </a:ext>
            </a:extLst>
          </p:cNvPr>
          <p:cNvGrpSpPr/>
          <p:nvPr/>
        </p:nvGrpSpPr>
        <p:grpSpPr>
          <a:xfrm rot="5400000">
            <a:off x="11100249" y="136152"/>
            <a:ext cx="263924" cy="2706618"/>
            <a:chOff x="2885070" y="-1694941"/>
            <a:chExt cx="263924" cy="2706618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2F0508CA-71E1-450B-BDD4-735C813F554B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32" y="-1694941"/>
              <a:ext cx="0" cy="2598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等腰三角形 15">
              <a:extLst>
                <a:ext uri="{FF2B5EF4-FFF2-40B4-BE49-F238E27FC236}">
                  <a16:creationId xmlns:a16="http://schemas.microsoft.com/office/drawing/2014/main" id="{F682B27B-F4ED-4BDA-BDC8-08254AD5A7E9}"/>
                </a:ext>
              </a:extLst>
            </p:cNvPr>
            <p:cNvSpPr/>
            <p:nvPr/>
          </p:nvSpPr>
          <p:spPr>
            <a:xfrm>
              <a:off x="2885070" y="903328"/>
              <a:ext cx="263924" cy="108349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143EE4B-3BE4-4B9A-BE1F-ECBC01167A56}"/>
              </a:ext>
            </a:extLst>
          </p:cNvPr>
          <p:cNvSpPr txBox="1"/>
          <p:nvPr/>
        </p:nvSpPr>
        <p:spPr>
          <a:xfrm rot="18187019">
            <a:off x="6316543" y="-350181"/>
            <a:ext cx="1015663" cy="4153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</a:rPr>
              <a:t>function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1790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F6E25C-7DA5-4A11-8B7C-31DCAF0F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071054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dirty="0">
                <a:solidFill>
                  <a:srgbClr val="FFFFFF"/>
                </a:solidFill>
              </a:rPr>
              <a:t>课程排序功能</a:t>
            </a:r>
            <a:br>
              <a:rPr lang="zh-CN" altLang="en-US" sz="4000" dirty="0">
                <a:solidFill>
                  <a:srgbClr val="FFFFFF"/>
                </a:solidFill>
              </a:rPr>
            </a:b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D45FA-B669-43B2-9F12-8974FF5A6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2106" y="2753936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000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根据教师评分、上课时间或地点等进行排序，只需要点击列表上的箭头。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A85BF8-236E-40AE-8E76-10C5D7037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226" y="4209245"/>
            <a:ext cx="9833548" cy="2066533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62275551-CB4F-49FC-84C2-188104306D8B}"/>
              </a:ext>
            </a:extLst>
          </p:cNvPr>
          <p:cNvSpPr/>
          <p:nvPr/>
        </p:nvSpPr>
        <p:spPr>
          <a:xfrm>
            <a:off x="1844307" y="4209245"/>
            <a:ext cx="1107440" cy="5384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C3C48A-1FF0-4C20-BC44-52E6AE9CC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121" y="4201093"/>
            <a:ext cx="1115665" cy="5547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65B269-0FE4-45EB-AFCD-B894C33BD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179" y="4192941"/>
            <a:ext cx="1115665" cy="554784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58F693AA-1BAF-4550-ACD9-E79AD8CDD9D0}"/>
              </a:ext>
            </a:extLst>
          </p:cNvPr>
          <p:cNvGrpSpPr/>
          <p:nvPr/>
        </p:nvGrpSpPr>
        <p:grpSpPr>
          <a:xfrm rot="5400000">
            <a:off x="-283722" y="136800"/>
            <a:ext cx="263924" cy="2706618"/>
            <a:chOff x="2885070" y="-1694941"/>
            <a:chExt cx="263924" cy="2706618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FF01DBE-CE12-4ADC-9DE6-5DA34F5D1961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32" y="-1694941"/>
              <a:ext cx="0" cy="2598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883C8276-34AA-4E77-81DE-6FE41870C298}"/>
                </a:ext>
              </a:extLst>
            </p:cNvPr>
            <p:cNvSpPr/>
            <p:nvPr/>
          </p:nvSpPr>
          <p:spPr>
            <a:xfrm>
              <a:off x="2885070" y="903328"/>
              <a:ext cx="263924" cy="108349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01A9A473-C403-4CB5-A339-325D2CAACAA0}"/>
              </a:ext>
            </a:extLst>
          </p:cNvPr>
          <p:cNvSpPr txBox="1"/>
          <p:nvPr/>
        </p:nvSpPr>
        <p:spPr>
          <a:xfrm>
            <a:off x="1501423" y="1228499"/>
            <a:ext cx="2339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课程排序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27193B5-9DC9-4F35-A8FF-86AFC11C00D2}"/>
              </a:ext>
            </a:extLst>
          </p:cNvPr>
          <p:cNvGrpSpPr/>
          <p:nvPr/>
        </p:nvGrpSpPr>
        <p:grpSpPr>
          <a:xfrm>
            <a:off x="9164171" y="-1249377"/>
            <a:ext cx="263924" cy="2706618"/>
            <a:chOff x="2885070" y="-1694941"/>
            <a:chExt cx="263924" cy="2706618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9773C69-2299-4851-9079-59F4C265EC8B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32" y="-1694941"/>
              <a:ext cx="0" cy="2598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93BC4434-1D41-418F-9DD6-F22D7E134B10}"/>
                </a:ext>
              </a:extLst>
            </p:cNvPr>
            <p:cNvSpPr/>
            <p:nvPr/>
          </p:nvSpPr>
          <p:spPr>
            <a:xfrm>
              <a:off x="2885070" y="903328"/>
              <a:ext cx="263924" cy="108349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306E27F0-531D-42C0-878E-7C5CA7BB7F04}"/>
              </a:ext>
            </a:extLst>
          </p:cNvPr>
          <p:cNvSpPr txBox="1"/>
          <p:nvPr/>
        </p:nvSpPr>
        <p:spPr>
          <a:xfrm rot="14920227">
            <a:off x="6316543" y="-350181"/>
            <a:ext cx="1015663" cy="415371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</a:rPr>
              <a:t>function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91860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3339FA5-9DB2-44B6-97DD-1ADF0646F0D3}"/>
              </a:ext>
            </a:extLst>
          </p:cNvPr>
          <p:cNvSpPr txBox="1"/>
          <p:nvPr/>
        </p:nvSpPr>
        <p:spPr>
          <a:xfrm>
            <a:off x="8850994" y="4966813"/>
            <a:ext cx="9028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高亮</a:t>
            </a:r>
          </a:p>
        </p:txBody>
      </p:sp>
      <p:sp>
        <p:nvSpPr>
          <p:cNvPr id="11" name="内容占位符 6">
            <a:extLst>
              <a:ext uri="{FF2B5EF4-FFF2-40B4-BE49-F238E27FC236}">
                <a16:creationId xmlns:a16="http://schemas.microsoft.com/office/drawing/2014/main" id="{57B41ABD-3E3F-4426-ACAE-C2133403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507" y="887239"/>
            <a:ext cx="9833548" cy="26939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000" dirty="0">
              <a:solidFill>
                <a:srgbClr val="000000"/>
              </a:solidFill>
            </a:endParaRPr>
          </a:p>
          <a:p>
            <a:r>
              <a:rPr lang="zh-CN" altLang="en-US" sz="2400" dirty="0">
                <a:solidFill>
                  <a:srgbClr val="000000"/>
                </a:solidFill>
              </a:rPr>
              <a:t>自动判断可选课程并加入底色，方便您做出选择。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B83EB9-43BA-4DB4-B3D4-26C9315A962A}"/>
              </a:ext>
            </a:extLst>
          </p:cNvPr>
          <p:cNvSpPr txBox="1"/>
          <p:nvPr/>
        </p:nvSpPr>
        <p:spPr>
          <a:xfrm>
            <a:off x="9343452" y="1970722"/>
            <a:ext cx="1503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已选标红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ED1A9EA-3068-4682-98DB-E39F28B1F07D}"/>
              </a:ext>
            </a:extLst>
          </p:cNvPr>
          <p:cNvSpPr txBox="1"/>
          <p:nvPr/>
        </p:nvSpPr>
        <p:spPr>
          <a:xfrm>
            <a:off x="10316536" y="2681495"/>
            <a:ext cx="1229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6"/>
                </a:solidFill>
              </a:rPr>
              <a:t>可选标绿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887FE67-44D5-4469-BC83-E1239F052170}"/>
              </a:ext>
            </a:extLst>
          </p:cNvPr>
          <p:cNvSpPr txBox="1"/>
          <p:nvPr/>
        </p:nvSpPr>
        <p:spPr>
          <a:xfrm>
            <a:off x="9413503" y="3520478"/>
            <a:ext cx="1363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冲突标灰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36F8363-D374-4C3D-B1C2-65D710A30935}"/>
              </a:ext>
            </a:extLst>
          </p:cNvPr>
          <p:cNvSpPr txBox="1"/>
          <p:nvPr/>
        </p:nvSpPr>
        <p:spPr>
          <a:xfrm>
            <a:off x="10238292" y="4238298"/>
            <a:ext cx="1716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容满后标无色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264D110-9F1B-47FB-90F1-D01900FA3305}"/>
              </a:ext>
            </a:extLst>
          </p:cNvPr>
          <p:cNvCxnSpPr>
            <a:cxnSpLocks/>
          </p:cNvCxnSpPr>
          <p:nvPr/>
        </p:nvCxnSpPr>
        <p:spPr>
          <a:xfrm>
            <a:off x="9291767" y="5816492"/>
            <a:ext cx="0" cy="20830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F0A8DA7-EC8D-4C2D-9524-0A2943912802}"/>
              </a:ext>
            </a:extLst>
          </p:cNvPr>
          <p:cNvGrpSpPr/>
          <p:nvPr/>
        </p:nvGrpSpPr>
        <p:grpSpPr>
          <a:xfrm rot="5400000">
            <a:off x="11100249" y="-216000"/>
            <a:ext cx="263924" cy="2706618"/>
            <a:chOff x="2885070" y="-1694941"/>
            <a:chExt cx="263924" cy="2706618"/>
          </a:xfrm>
        </p:grpSpPr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3E12F27B-9250-4A32-900D-134EF9447EAF}"/>
                </a:ext>
              </a:extLst>
            </p:cNvPr>
            <p:cNvCxnSpPr>
              <a:cxnSpLocks/>
            </p:cNvCxnSpPr>
            <p:nvPr/>
          </p:nvCxnSpPr>
          <p:spPr>
            <a:xfrm>
              <a:off x="3017032" y="-1694941"/>
              <a:ext cx="0" cy="25982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EDF23240-2221-41BB-AACD-49482034936F}"/>
                </a:ext>
              </a:extLst>
            </p:cNvPr>
            <p:cNvSpPr/>
            <p:nvPr/>
          </p:nvSpPr>
          <p:spPr>
            <a:xfrm>
              <a:off x="2885070" y="903328"/>
              <a:ext cx="263924" cy="108349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BD250B88-8F89-497C-9B45-F7FC6C91DD76}"/>
              </a:ext>
            </a:extLst>
          </p:cNvPr>
          <p:cNvSpPr txBox="1"/>
          <p:nvPr/>
        </p:nvSpPr>
        <p:spPr>
          <a:xfrm rot="15485402">
            <a:off x="4531906" y="3629308"/>
            <a:ext cx="1015663" cy="41806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5400" dirty="0">
                <a:solidFill>
                  <a:schemeClr val="bg1">
                    <a:lumMod val="75000"/>
                  </a:schemeClr>
                </a:solidFill>
                <a:latin typeface="Broadway" panose="04040905080B02020502" pitchFamily="82" charset="0"/>
              </a:rPr>
              <a:t>function</a:t>
            </a:r>
            <a:endParaRPr lang="zh-CN" altLang="en-US" sz="5400" dirty="0">
              <a:solidFill>
                <a:schemeClr val="bg1">
                  <a:lumMod val="75000"/>
                </a:schemeClr>
              </a:solidFill>
              <a:latin typeface="Broadway" panose="04040905080B02020502" pitchFamily="82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6C4DF3-689E-44FB-B6DD-626853C6F2D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59" y="3470193"/>
            <a:ext cx="9000000" cy="48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2858E4-ABC7-4356-B4AD-120A6D6F3ACD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027" y="4209030"/>
            <a:ext cx="9000000" cy="48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0923606-0970-466E-BBBC-ED4FE90924B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055" y="2711421"/>
            <a:ext cx="9000000" cy="489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B9C3AA1-3EDA-4969-A6E0-D15421BFF9CD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60" y="1844648"/>
            <a:ext cx="9000000" cy="4889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025363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372</Words>
  <Application>Microsoft Office PowerPoint</Application>
  <PresentationFormat>宽屏</PresentationFormat>
  <Paragraphs>78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Bauhaus 93</vt:lpstr>
      <vt:lpstr>等线</vt:lpstr>
      <vt:lpstr>等线 Light</vt:lpstr>
      <vt:lpstr>微软雅黑</vt:lpstr>
      <vt:lpstr>Arial</vt:lpstr>
      <vt:lpstr>Arial Black</vt:lpstr>
      <vt:lpstr>Broadway</vt:lpstr>
      <vt:lpstr>Office 主题​​</vt:lpstr>
      <vt:lpstr>PowerPoint 演示文稿</vt:lpstr>
      <vt:lpstr>PowerPoint 演示文稿</vt:lpstr>
      <vt:lpstr>PowerPoint 演示文稿</vt:lpstr>
      <vt:lpstr>选课助手安装方法</vt:lpstr>
      <vt:lpstr>PowerPoint 演示文稿</vt:lpstr>
      <vt:lpstr>PowerPoint 演示文稿</vt:lpstr>
      <vt:lpstr>教师评分查询</vt:lpstr>
      <vt:lpstr>课程排序功能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1181240595@qq.com</dc:creator>
  <cp:lastModifiedBy>林 子白</cp:lastModifiedBy>
  <cp:revision>132</cp:revision>
  <dcterms:created xsi:type="dcterms:W3CDTF">2017-10-14T12:23:47Z</dcterms:created>
  <dcterms:modified xsi:type="dcterms:W3CDTF">2019-10-17T13:09:14Z</dcterms:modified>
</cp:coreProperties>
</file>