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3" r:id="rId8"/>
    <p:sldId id="264" r:id="rId9"/>
    <p:sldId id="267" r:id="rId10"/>
    <p:sldId id="268" r:id="rId11"/>
    <p:sldId id="266" r:id="rId12"/>
    <p:sldId id="269" r:id="rId13"/>
    <p:sldId id="265" r:id="rId14"/>
    <p:sldId id="270" r:id="rId15"/>
    <p:sldId id="271" r:id="rId16"/>
    <p:sldId id="272" r:id="rId17"/>
    <p:sldId id="276" r:id="rId18"/>
    <p:sldId id="273" r:id="rId19"/>
    <p:sldId id="260" r:id="rId20"/>
    <p:sldId id="261" r:id="rId21"/>
    <p:sldId id="262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A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8BCDA-8947-450B-9B69-94BEDF399C5F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3F82D-890B-409A-B4C6-46F9AA998F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3F82D-890B-409A-B4C6-46F9AA998FC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3F82D-890B-409A-B4C6-46F9AA998FC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3F82D-890B-409A-B4C6-46F9AA998FC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8F1C-C0A1-4B90-9166-2D448D77170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D24D-1CB2-4E63-B014-79254827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49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400">
        <p:sndAc>
          <p:stSnd>
            <p:snd r:embed="rId1" name="coin.wav"/>
          </p:stSnd>
        </p:sndAc>
      </p:transition>
    </mc:Choice>
    <mc:Fallback xmlns="">
      <p:transition spd="slow" advClick="0" advTm="400">
        <p:sndAc>
          <p:stSnd>
            <p:snd r:embed="rId3" name="coin.wav"/>
          </p:stSnd>
        </p:sndAc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8F1C-C0A1-4B90-9166-2D448D77170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D24D-1CB2-4E63-B014-79254827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400">
        <p:sndAc>
          <p:stSnd>
            <p:snd r:embed="rId1" name="coin.wav"/>
          </p:stSnd>
        </p:sndAc>
      </p:transition>
    </mc:Choice>
    <mc:Fallback xmlns="">
      <p:transition spd="slow" advClick="0" advTm="400">
        <p:sndAc>
          <p:stSnd>
            <p:snd r:embed="rId3" name="coin.wav"/>
          </p:stSnd>
        </p:sndAc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8F1C-C0A1-4B90-9166-2D448D77170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D24D-1CB2-4E63-B014-79254827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0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400">
        <p:sndAc>
          <p:stSnd>
            <p:snd r:embed="rId1" name="coin.wav"/>
          </p:stSnd>
        </p:sndAc>
      </p:transition>
    </mc:Choice>
    <mc:Fallback xmlns="">
      <p:transition spd="slow" advClick="0" advTm="400">
        <p:sndAc>
          <p:stSnd>
            <p:snd r:embed="rId3" name="coin.wav"/>
          </p:stSnd>
        </p:sndAc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8F1C-C0A1-4B90-9166-2D448D77170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D24D-1CB2-4E63-B014-79254827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8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400">
        <p:sndAc>
          <p:stSnd>
            <p:snd r:embed="rId1" name="coin.wav"/>
          </p:stSnd>
        </p:sndAc>
      </p:transition>
    </mc:Choice>
    <mc:Fallback xmlns="">
      <p:transition spd="slow" advClick="0" advTm="400">
        <p:sndAc>
          <p:stSnd>
            <p:snd r:embed="rId3" name="coin.wav"/>
          </p:stSnd>
        </p:sndAc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8F1C-C0A1-4B90-9166-2D448D77170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D24D-1CB2-4E63-B014-79254827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0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400">
        <p:sndAc>
          <p:stSnd>
            <p:snd r:embed="rId1" name="coin.wav"/>
          </p:stSnd>
        </p:sndAc>
      </p:transition>
    </mc:Choice>
    <mc:Fallback xmlns="">
      <p:transition spd="slow" advClick="0" advTm="400">
        <p:sndAc>
          <p:stSnd>
            <p:snd r:embed="rId3" name="coin.wav"/>
          </p:stSnd>
        </p:sndAc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8F1C-C0A1-4B90-9166-2D448D77170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D24D-1CB2-4E63-B014-79254827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36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400">
        <p:sndAc>
          <p:stSnd>
            <p:snd r:embed="rId1" name="coin.wav"/>
          </p:stSnd>
        </p:sndAc>
      </p:transition>
    </mc:Choice>
    <mc:Fallback xmlns="">
      <p:transition spd="slow" advClick="0" advTm="400">
        <p:sndAc>
          <p:stSnd>
            <p:snd r:embed="rId3" name="coin.wav"/>
          </p:stSnd>
        </p:sndAc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8F1C-C0A1-4B90-9166-2D448D77170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D24D-1CB2-4E63-B014-79254827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2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400">
        <p:sndAc>
          <p:stSnd>
            <p:snd r:embed="rId1" name="coin.wav"/>
          </p:stSnd>
        </p:sndAc>
      </p:transition>
    </mc:Choice>
    <mc:Fallback xmlns="">
      <p:transition spd="slow" advClick="0" advTm="400">
        <p:sndAc>
          <p:stSnd>
            <p:snd r:embed="rId3" name="coin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8F1C-C0A1-4B90-9166-2D448D77170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D24D-1CB2-4E63-B014-79254827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6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400">
        <p:sndAc>
          <p:stSnd>
            <p:snd r:embed="rId1" name="coin.wav"/>
          </p:stSnd>
        </p:sndAc>
      </p:transition>
    </mc:Choice>
    <mc:Fallback xmlns="">
      <p:transition spd="slow" advClick="0" advTm="400">
        <p:sndAc>
          <p:stSnd>
            <p:snd r:embed="rId3" name="coin.wav"/>
          </p:stSnd>
        </p:sndAc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8F1C-C0A1-4B90-9166-2D448D77170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D24D-1CB2-4E63-B014-79254827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2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400">
        <p:sndAc>
          <p:stSnd>
            <p:snd r:embed="rId1" name="coin.wav"/>
          </p:stSnd>
        </p:sndAc>
      </p:transition>
    </mc:Choice>
    <mc:Fallback xmlns="">
      <p:transition spd="slow" advClick="0" advTm="400">
        <p:sndAc>
          <p:stSnd>
            <p:snd r:embed="rId3" name="coin.wav"/>
          </p:stSnd>
        </p:sndAc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8F1C-C0A1-4B90-9166-2D448D77170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D24D-1CB2-4E63-B014-79254827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86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400">
        <p:sndAc>
          <p:stSnd>
            <p:snd r:embed="rId1" name="coin.wav"/>
          </p:stSnd>
        </p:sndAc>
      </p:transition>
    </mc:Choice>
    <mc:Fallback xmlns="">
      <p:transition spd="slow" advClick="0" advTm="400">
        <p:sndAc>
          <p:stSnd>
            <p:snd r:embed="rId3" name="coin.wav"/>
          </p:stSnd>
        </p:sndAc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8F1C-C0A1-4B90-9166-2D448D77170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D24D-1CB2-4E63-B014-79254827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1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400">
        <p:sndAc>
          <p:stSnd>
            <p:snd r:embed="rId1" name="coin.wav"/>
          </p:stSnd>
        </p:sndAc>
      </p:transition>
    </mc:Choice>
    <mc:Fallback xmlns="">
      <p:transition spd="slow" advClick="0" advTm="400">
        <p:sndAc>
          <p:stSnd>
            <p:snd r:embed="rId3" name="coin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3818-549E-4C7D-9711-D427476287B6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680B4-F368-401E-A38C-3E6604098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F8F1C-C0A1-4B90-9166-2D448D771700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D24D-1CB2-4E63-B014-79254827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4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0000" advClick="0" advTm="400">
        <p:sndAc>
          <p:stSnd>
            <p:snd r:embed="rId13" name="coin.wav"/>
          </p:stSnd>
        </p:sndAc>
      </p:transition>
    </mc:Choice>
    <mc:Fallback xmlns="">
      <p:transition spd="slow" advClick="0" advTm="400">
        <p:sndAc>
          <p:stSnd>
            <p:snd r:embed="rId14" name="coin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audio" Target="../media/audio2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3.xml"/><Relationship Id="rId5" Type="http://schemas.openxmlformats.org/officeDocument/2006/relationships/audio" Target="../media/audio1.wav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3.xml"/><Relationship Id="rId5" Type="http://schemas.openxmlformats.org/officeDocument/2006/relationships/audio" Target="../media/audio1.wav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50" y="2666524"/>
            <a:ext cx="1936377" cy="152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706" y="-33578"/>
            <a:ext cx="3180728" cy="68915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65600" y="2413337"/>
            <a:ext cx="66141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Microsoft JhengHei UI" panose="020B0604030504040204" charset="-120"/>
                <a:ea typeface="Microsoft JhengHei UI" panose="020B0604030504040204" charset="-120"/>
              </a:rPr>
              <a:t>随时提示作业信息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72535" y="3517265"/>
            <a:ext cx="7627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JhengHei UI" panose="020B0604030504040204" charset="-120"/>
                <a:ea typeface="Microsoft JhengHei UI" panose="020B0604030504040204" charset="-120"/>
              </a:rPr>
              <a:t>Prompt Assignment Information At Any Time</a:t>
            </a:r>
            <a:endParaRPr lang="zh-CN" altLang="en-US" sz="2400" b="1" dirty="0"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763520" y="1664970"/>
            <a:ext cx="1521460" cy="114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40860" y="1190337"/>
            <a:ext cx="722334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lt"/>
                <a:ea typeface="+mj-lt"/>
                <a:cs typeface="+mj-lt"/>
              </a:rPr>
              <a:t>日常作业信息</a:t>
            </a:r>
            <a:endParaRPr lang="en-US" altLang="zh-CN" sz="3200" b="1" dirty="0">
              <a:latin typeface="+mj-lt"/>
              <a:ea typeface="+mj-lt"/>
              <a:cs typeface="+mj-lt"/>
            </a:endParaRPr>
          </a:p>
          <a:p>
            <a:r>
              <a:rPr lang="zh-CN" altLang="en-US" sz="3200" b="1" dirty="0">
                <a:latin typeface="+mj-lt"/>
                <a:ea typeface="+mj-lt"/>
                <a:cs typeface="+mj-lt"/>
              </a:rPr>
              <a:t>根据</a:t>
            </a:r>
            <a:r>
              <a:rPr lang="en-US" altLang="zh-CN" sz="3200" b="1" dirty="0" err="1">
                <a:latin typeface="+mj-lt"/>
                <a:ea typeface="+mj-lt"/>
                <a:cs typeface="+mj-lt"/>
              </a:rPr>
              <a:t>ddl</a:t>
            </a:r>
            <a:r>
              <a:rPr lang="zh-CN" altLang="en-US" sz="3200" b="1" dirty="0">
                <a:latin typeface="+mj-lt"/>
                <a:ea typeface="+mj-lt"/>
                <a:cs typeface="+mj-lt"/>
              </a:rPr>
              <a:t>安排自己学习计划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224530" y="6439535"/>
            <a:ext cx="1477010" cy="31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775200" y="6161117"/>
            <a:ext cx="72233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lt"/>
                <a:ea typeface="+mj-lt"/>
              </a:rPr>
              <a:t>自定义添加作业信息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9" grpId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523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06240" y="2413337"/>
            <a:ext cx="66141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Microsoft JhengHei UI" panose="020B0604030504040204" charset="-120"/>
                <a:ea typeface="Microsoft JhengHei UI" panose="020B0604030504040204" charset="-120"/>
              </a:rPr>
              <a:t>集合校园实用工具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70267" y="3428738"/>
            <a:ext cx="5882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JhengHei UI" panose="020B0604030504040204" charset="-120"/>
                <a:ea typeface="Microsoft JhengHei UI" panose="020B0604030504040204" charset="-120"/>
              </a:rPr>
              <a:t>Every Tool Is Available</a:t>
            </a:r>
            <a:endParaRPr lang="zh-CN" altLang="en-US" sz="2400" b="1" dirty="0"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" y="0"/>
            <a:ext cx="3164681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013440" y="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973705" y="1986915"/>
            <a:ext cx="1335405" cy="107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370267" y="1699657"/>
            <a:ext cx="72233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lt"/>
                <a:ea typeface="+mj-lt"/>
                <a:cs typeface="+mj-lt"/>
              </a:rPr>
              <a:t>求是潮工具箱，常用校园网站轻松</a:t>
            </a:r>
            <a:r>
              <a:rPr lang="en-US" altLang="zh-CN" sz="3200" b="1" dirty="0">
                <a:latin typeface="+mj-lt"/>
                <a:ea typeface="+mj-lt"/>
                <a:cs typeface="+mj-lt"/>
              </a:rPr>
              <a:t>get</a:t>
            </a:r>
            <a:endParaRPr lang="zh-CN" altLang="en-US" sz="3200" b="1" dirty="0">
              <a:latin typeface="+mj-lt"/>
              <a:ea typeface="+mj-lt"/>
              <a:cs typeface="+mj-lt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051175" y="6087745"/>
            <a:ext cx="1242060" cy="20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93432" y="5804932"/>
            <a:ext cx="72233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lt"/>
                <a:ea typeface="+mj-lt"/>
              </a:rPr>
              <a:t>宿舍服务一应俱全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207224" cy="677672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flipV="1">
            <a:off x="2954020" y="3636645"/>
            <a:ext cx="1475105" cy="285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518630" y="3428847"/>
            <a:ext cx="72233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lt"/>
                <a:ea typeface="+mj-lt"/>
              </a:rPr>
              <a:t>日常校务信息快速查询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3" grpId="1"/>
      <p:bldP spid="18" grpId="0"/>
      <p:bldP spid="18" grpId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706" y="54776"/>
            <a:ext cx="3180728" cy="6714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06240" y="2413337"/>
            <a:ext cx="66141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+mj-lt"/>
                <a:ea typeface="+mj-lt"/>
              </a:rPr>
              <a:t>校车信息轻松易查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80865" y="3428365"/>
            <a:ext cx="5882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JhengHei UI" panose="020B0604030504040204" charset="-120"/>
                <a:ea typeface="Microsoft JhengHei UI" panose="020B0604030504040204" charset="-120"/>
              </a:rPr>
              <a:t>Easy Access To School Bus Information</a:t>
            </a:r>
            <a:endParaRPr lang="zh-CN" altLang="en-US" sz="2400" b="1" dirty="0"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017520" y="1802130"/>
            <a:ext cx="1267460" cy="88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84980" y="1514822"/>
            <a:ext cx="72233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lt"/>
                <a:ea typeface="+mj-lt"/>
              </a:rPr>
              <a:t>发车时间、起点终点详细可查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31340" y="3044279"/>
            <a:ext cx="8529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5CACE2"/>
                </a:solidFill>
              </a:rPr>
              <a:t>Here Comes The </a:t>
            </a:r>
            <a:r>
              <a:rPr lang="en-US" altLang="zh-CN" sz="4400" dirty="0" err="1">
                <a:solidFill>
                  <a:srgbClr val="5CACE2"/>
                </a:solidFill>
              </a:rPr>
              <a:t>Secert</a:t>
            </a:r>
            <a:r>
              <a:rPr lang="en-US" altLang="zh-CN" sz="4400" dirty="0">
                <a:solidFill>
                  <a:srgbClr val="5CACE2"/>
                </a:solidFill>
              </a:rPr>
              <a:t> Of Mobile</a:t>
            </a:r>
            <a:endParaRPr lang="zh-CN" altLang="en-US" sz="4400" dirty="0">
              <a:solidFill>
                <a:srgbClr val="5CACE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20365" y="2362799"/>
            <a:ext cx="71424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</a:rPr>
              <a:t>个性化你的</a:t>
            </a:r>
            <a:r>
              <a:rPr lang="en-US" altLang="zh-CN" sz="6000" dirty="0"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</a:rPr>
              <a:t>Mobile</a:t>
            </a:r>
            <a:endParaRPr lang="zh-CN" altLang="en-US" sz="6000" dirty="0">
              <a:latin typeface="Microsoft JhengHei UI" panose="020B0604030504040204" charset="-120"/>
              <a:ea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0562" y="3258558"/>
            <a:ext cx="5882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JhengHei UI" panose="020B0604030504040204" charset="-120"/>
                <a:ea typeface="Microsoft JhengHei UI" panose="020B0604030504040204" charset="-120"/>
              </a:rPr>
              <a:t>Personalize Your Mobile</a:t>
            </a:r>
            <a:endParaRPr lang="zh-CN" altLang="en-US" sz="2400" b="1" dirty="0"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4122"/>
            <a:ext cx="3261360" cy="6885093"/>
          </a:xfrm>
          <a:prstGeom prst="rect">
            <a:avLst/>
          </a:prstGeom>
        </p:spPr>
      </p:pic>
      <p:cxnSp>
        <p:nvCxnSpPr>
          <p:cNvPr id="8" name="直接箭头连接符 7"/>
          <p:cNvCxnSpPr>
            <a:cxnSpLocks/>
          </p:cNvCxnSpPr>
          <p:nvPr/>
        </p:nvCxnSpPr>
        <p:spPr>
          <a:xfrm>
            <a:off x="2812774" y="2197293"/>
            <a:ext cx="131980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49115" y="1884691"/>
            <a:ext cx="72233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lt"/>
                <a:ea typeface="+mj-lt"/>
              </a:rPr>
              <a:t>语言风格切换自如</a:t>
            </a:r>
          </a:p>
        </p:txBody>
      </p:sp>
      <p:pic>
        <p:nvPicPr>
          <p:cNvPr id="11" name="图片 10" descr="图片包含 文本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248"/>
            <a:ext cx="3248526" cy="685800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2430145" y="3924300"/>
            <a:ext cx="1796415" cy="279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132580" y="3645885"/>
            <a:ext cx="72233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lt"/>
                <a:ea typeface="+mj-lt"/>
                <a:cs typeface="+mj-lt"/>
              </a:rPr>
              <a:t>真的不试试超级可爱的“可爱即正义</a:t>
            </a:r>
            <a:r>
              <a:rPr lang="en-US" altLang="zh-CN" sz="3200" b="1" dirty="0">
                <a:latin typeface="+mj-lt"/>
                <a:ea typeface="+mj-lt"/>
                <a:cs typeface="+mj-lt"/>
              </a:rPr>
              <a:t>”</a:t>
            </a:r>
            <a:r>
              <a:rPr lang="zh-CN" altLang="en-US" sz="3200" b="1" dirty="0">
                <a:latin typeface="+mj-lt"/>
                <a:ea typeface="+mj-lt"/>
                <a:cs typeface="+mj-lt"/>
              </a:rPr>
              <a:t>吗？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2235200" y="4131310"/>
            <a:ext cx="2162175" cy="1010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1957070" y="4131310"/>
            <a:ext cx="2472055" cy="18091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 descr="图片包含 图形用户界面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248"/>
            <a:ext cx="3248526" cy="685800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>
            <a:off x="2235200" y="2901950"/>
            <a:ext cx="2065655" cy="279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300855" y="2675125"/>
            <a:ext cx="72233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lt"/>
                <a:ea typeface="+mj-lt"/>
              </a:rPr>
              <a:t>界面主题随心切换</a:t>
            </a:r>
          </a:p>
        </p:txBody>
      </p:sp>
      <p:pic>
        <p:nvPicPr>
          <p:cNvPr id="27" name="图片 26" descr="图片包含 文本&#10;&#10;描述已自动生成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34" y="-16248"/>
            <a:ext cx="3261360" cy="6885094"/>
          </a:xfrm>
          <a:prstGeom prst="rect">
            <a:avLst/>
          </a:prstGeom>
        </p:spPr>
      </p:pic>
      <p:cxnSp>
        <p:nvCxnSpPr>
          <p:cNvPr id="28" name="直接箭头连接符 27"/>
          <p:cNvCxnSpPr/>
          <p:nvPr/>
        </p:nvCxnSpPr>
        <p:spPr>
          <a:xfrm>
            <a:off x="2970530" y="1018540"/>
            <a:ext cx="1330325" cy="292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298950" y="830976"/>
            <a:ext cx="72233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lt"/>
                <a:ea typeface="+mj-lt"/>
              </a:rPr>
              <a:t>主题颜色周期更换</a:t>
            </a:r>
          </a:p>
        </p:txBody>
      </p:sp>
      <p:pic>
        <p:nvPicPr>
          <p:cNvPr id="33" name="图片 32" descr="图片包含 游戏机&#10;&#10;描述已自动生成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34" y="0"/>
            <a:ext cx="3248526" cy="6858000"/>
          </a:xfrm>
          <a:prstGeom prst="rect">
            <a:avLst/>
          </a:prstGeom>
        </p:spPr>
      </p:pic>
      <p:cxnSp>
        <p:nvCxnSpPr>
          <p:cNvPr id="38" name="直接箭头连接符 37"/>
          <p:cNvCxnSpPr/>
          <p:nvPr/>
        </p:nvCxnSpPr>
        <p:spPr>
          <a:xfrm>
            <a:off x="2429510" y="5405120"/>
            <a:ext cx="2440305" cy="723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588510" y="4667950"/>
            <a:ext cx="6903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lt"/>
                <a:ea typeface="+mj-lt"/>
              </a:rPr>
              <a:t>还有，实用桌面小插件！</a:t>
            </a:r>
          </a:p>
        </p:txBody>
      </p:sp>
      <p:pic>
        <p:nvPicPr>
          <p:cNvPr id="42" name="图片 41" descr="图片包含 文本&#10;&#10;描述已自动生成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7" y="10846"/>
            <a:ext cx="3248526" cy="6858000"/>
          </a:xfrm>
          <a:prstGeom prst="rect">
            <a:avLst/>
          </a:prstGeom>
        </p:spPr>
      </p:pic>
      <p:cxnSp>
        <p:nvCxnSpPr>
          <p:cNvPr id="43" name="直接箭头连接符 42"/>
          <p:cNvCxnSpPr/>
          <p:nvPr/>
        </p:nvCxnSpPr>
        <p:spPr>
          <a:xfrm>
            <a:off x="1786890" y="4941570"/>
            <a:ext cx="2712085" cy="361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974590" y="5251543"/>
            <a:ext cx="5872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lt"/>
                <a:ea typeface="+mj-lt"/>
              </a:rPr>
              <a:t>桌面壁纸主题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9" grpId="1"/>
      <p:bldP spid="15" grpId="0"/>
      <p:bldP spid="15" grpId="1"/>
      <p:bldP spid="25" grpId="0"/>
      <p:bldP spid="25" grpId="1"/>
      <p:bldP spid="31" grpId="0"/>
      <p:bldP spid="31" grpId="1"/>
      <p:bldP spid="40" grpId="0"/>
      <p:bldP spid="45" grpId="0"/>
      <p:bldP spid="45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86782F-64EF-43EF-B5B7-32CD77802F98}"/>
              </a:ext>
            </a:extLst>
          </p:cNvPr>
          <p:cNvSpPr txBox="1"/>
          <p:nvPr/>
        </p:nvSpPr>
        <p:spPr>
          <a:xfrm>
            <a:off x="3349056" y="3044279"/>
            <a:ext cx="5389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5CACE2"/>
                </a:solidFill>
              </a:rPr>
              <a:t>So, What`s Mobile?</a:t>
            </a:r>
            <a:endParaRPr lang="zh-CN" altLang="en-US" sz="4800" dirty="0">
              <a:solidFill>
                <a:srgbClr val="5CACE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rgbClr val="5CACE2"/>
                </a:solidFill>
              </a:rPr>
              <a:t>教务杂碎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400">
        <p:sndAc>
          <p:stSnd>
            <p:snd r:embed="rId3" name="bomb.wav"/>
          </p:stSnd>
        </p:sndAc>
      </p:transition>
    </mc:Choice>
    <mc:Fallback xmlns="">
      <p:transition spd="slow" advClick="0" advTm="400">
        <p:sndAc>
          <p:stSnd>
            <p:snd r:embed="rId4" name="bomb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5CACE2"/>
                </a:solidFill>
              </a:rPr>
              <a:t>课程安排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400">
        <p:sndAc>
          <p:stSnd>
            <p:snd r:embed="rId2" name="coin.wav"/>
          </p:stSnd>
        </p:sndAc>
      </p:transition>
    </mc:Choice>
    <mc:Fallback xmlns="">
      <p:transition spd="slow" advClick="0" advTm="400">
        <p:sndAc>
          <p:stSnd>
            <p:snd r:embed="rId3" name="coin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>
                <a:solidFill>
                  <a:srgbClr val="5CACE2"/>
                </a:solidFill>
              </a:rPr>
              <a:t>生活工具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400">
        <p:sndAc>
          <p:stSnd>
            <p:snd r:embed="rId2" name="coin.wav"/>
          </p:stSnd>
        </p:sndAc>
      </p:transition>
    </mc:Choice>
    <mc:Fallback xmlns="">
      <p:transition spd="slow" advClick="0" advTm="400">
        <p:sndAc>
          <p:stSnd>
            <p:snd r:embed="rId3" name="coin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CACE2"/>
                </a:solidFill>
              </a:rPr>
              <a:t>时间管理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400">
        <p:sndAc>
          <p:stSnd>
            <p:snd r:embed="rId2" name="coin.wav"/>
          </p:stSnd>
        </p:sndAc>
      </p:transition>
    </mc:Choice>
    <mc:Fallback xmlns="">
      <p:transition spd="slow" advClick="0" advTm="400">
        <p:sndAc>
          <p:stSnd>
            <p:snd r:embed="rId3" name="coin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18" y="2496841"/>
            <a:ext cx="1936377" cy="152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764806" y="2967335"/>
            <a:ext cx="6146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OBILE ANDRIOD</a:t>
            </a:r>
            <a:endParaRPr lang="zh-CN" altLang="en-US" sz="5400" dirty="0"/>
          </a:p>
        </p:txBody>
      </p:sp>
      <p:sp>
        <p:nvSpPr>
          <p:cNvPr id="3" name="文本框 2"/>
          <p:cNvSpPr txBox="1"/>
          <p:nvPr/>
        </p:nvSpPr>
        <p:spPr>
          <a:xfrm>
            <a:off x="8502976" y="5260156"/>
            <a:ext cx="302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加鸡腿油小组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干蛳 钢管 吃呕 男波豌 绿猹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>
                <a:solidFill>
                  <a:srgbClr val="5CACE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都在求是潮</a:t>
            </a:r>
            <a:r>
              <a:rPr lang="en-US" altLang="zh-CN" sz="7200" b="1" dirty="0">
                <a:solidFill>
                  <a:srgbClr val="5CACE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mobile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600">
        <p:sndAc>
          <p:stSnd>
            <p:snd r:embed="rId2" name="coin.wav"/>
          </p:stSnd>
        </p:sndAc>
      </p:transition>
    </mc:Choice>
    <mc:Fallback xmlns="">
      <p:transition spd="slow" advClick="0" advTm="600">
        <p:sndAc>
          <p:stSnd>
            <p:snd r:embed="rId3" name="coin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solidFill>
                  <a:srgbClr val="5CACE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集成便利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400">
        <p:sndAc>
          <p:stSnd>
            <p:snd r:embed="rId2" name="coin.wav"/>
          </p:stSnd>
        </p:sndAc>
      </p:transition>
    </mc:Choice>
    <mc:Fallback xmlns="">
      <p:transition spd="slow" advClick="0" advTm="400">
        <p:sndAc>
          <p:stSnd>
            <p:snd r:embed="rId3" name="coin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5110" y="1095693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5CACE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实时更新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400">
        <p:sndAc>
          <p:stSnd>
            <p:snd r:embed="rId2" name="coin.wav"/>
          </p:stSnd>
        </p:sndAc>
      </p:transition>
    </mc:Choice>
    <mc:Fallback xmlns="">
      <p:transition spd="slow" advClick="0" advTm="400">
        <p:sndAc>
          <p:stSnd>
            <p:snd r:embed="rId3" name="coin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solidFill>
                  <a:srgbClr val="5CACE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个性展现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400">
        <p:sndAc>
          <p:stSnd>
            <p:snd r:embed="rId2" name="coin.wav"/>
          </p:stSnd>
        </p:sndAc>
      </p:transition>
    </mc:Choice>
    <mc:Fallback xmlns="">
      <p:transition spd="slow" advClick="0" advTm="400">
        <p:sndAc>
          <p:stSnd>
            <p:snd r:embed="rId3" name="coin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>
                <a:solidFill>
                  <a:srgbClr val="5CACE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都在求是潮</a:t>
            </a:r>
            <a:r>
              <a:rPr lang="en-US" altLang="zh-CN" sz="7200" b="1" dirty="0">
                <a:solidFill>
                  <a:srgbClr val="5CACE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mobile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600">
        <p:sndAc>
          <p:stSnd>
            <p:snd r:embed="rId2" name="coin.wav"/>
          </p:stSnd>
        </p:sndAc>
      </p:transition>
    </mc:Choice>
    <mc:Fallback xmlns="">
      <p:transition spd="slow" advClick="0" advTm="600">
        <p:sndAc>
          <p:stSnd>
            <p:snd r:embed="rId3" name="coin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9570" y="202660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zh-CN" altLang="en-US" sz="4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4800" b="1" dirty="0">
                <a:solidFill>
                  <a:srgbClr val="5CACE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ZJUer</a:t>
            </a:r>
            <a:r>
              <a:rPr lang="zh-CN" altLang="en-US" sz="4800" b="1" dirty="0">
                <a:solidFill>
                  <a:srgbClr val="5CACE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的好帮手</a:t>
            </a:r>
            <a:br>
              <a:rPr lang="zh-CN" altLang="en-US" sz="4800" b="1" dirty="0">
                <a:solidFill>
                  <a:srgbClr val="5CACE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4800" b="1" dirty="0">
                <a:solidFill>
                  <a:srgbClr val="5CACE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记忆黑洞的拯救者</a:t>
            </a:r>
            <a:br>
              <a:rPr lang="zh-CN" altLang="en-US" sz="4800" b="1" dirty="0">
                <a:solidFill>
                  <a:srgbClr val="5CACE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4800" b="1" dirty="0">
                <a:solidFill>
                  <a:srgbClr val="5CACE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浙大的顶梁柱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699">
        <p:sndAc>
          <p:stSnd>
            <p:snd r:embed="rId2" name="coin.wav"/>
          </p:stSnd>
        </p:sndAc>
      </p:transition>
    </mc:Choice>
    <mc:Fallback xmlns="">
      <p:transition spd="slow" advClick="0" advTm="699">
        <p:sndAc>
          <p:stSnd>
            <p:snd r:embed="rId3" name="coin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1534" y="1453516"/>
            <a:ext cx="10577464" cy="2387600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solidFill>
                  <a:srgbClr val="5CACE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这就是求是潮     </a:t>
            </a:r>
            <a:r>
              <a:rPr lang="en-US" altLang="zh-CN" sz="7200" b="1" dirty="0" err="1">
                <a:solidFill>
                  <a:srgbClr val="5CACE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obile</a:t>
            </a:r>
            <a:r>
              <a:rPr lang="zh-CN" altLang="en-US" sz="7200" b="1" dirty="0">
                <a:solidFill>
                  <a:srgbClr val="5CACE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EA975D9-E7CD-4CD4-B101-7409F187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808" y="2372455"/>
            <a:ext cx="1936377" cy="152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>
        <p:sndAc>
          <p:stSnd>
            <p:snd r:embed="rId2" name="coin.wav"/>
          </p:stSnd>
        </p:sndAc>
      </p:transition>
    </mc:Choice>
    <mc:Fallback xmlns="">
      <p:transition spd="slow" advClick="0">
        <p:sndAc>
          <p:stSnd>
            <p:snd r:embed="rId5" name="coin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7EA975D9-E7CD-4CD4-B101-7409F187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144" y="2372455"/>
            <a:ext cx="1936377" cy="152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183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  <p:sndAc>
          <p:stSnd>
            <p:snd r:embed="rId2" name="coin.wav"/>
          </p:stSnd>
        </p:sndAc>
      </p:transition>
    </mc:Choice>
    <mc:Fallback xmlns="">
      <p:transition spd="slow" advClick="0">
        <p:fade/>
        <p:sndAc>
          <p:stSnd>
            <p:snd r:embed="rId5" name="coin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80918" y="2496841"/>
            <a:ext cx="1936377" cy="152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817856" y="2526384"/>
            <a:ext cx="415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Is Mobile?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39304" y="3074651"/>
            <a:ext cx="415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Can Mobile Do For You?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39304" y="3622918"/>
            <a:ext cx="415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Secert</a:t>
            </a:r>
            <a:r>
              <a:rPr lang="en-US" altLang="zh-CN" dirty="0"/>
              <a:t> Of Mobile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表格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18788" cy="116798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54880" y="772160"/>
            <a:ext cx="4155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5CACE2"/>
                </a:solidFill>
              </a:rPr>
              <a:t>WHAT IS MOBILE?</a:t>
            </a:r>
            <a:endParaRPr lang="zh-CN" altLang="en-US" sz="4000" dirty="0">
              <a:solidFill>
                <a:srgbClr val="5CACE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45723" y="208519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Z J U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6832600" y="34290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集成性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10320" y="493268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个性化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0.00053 -0.6081 " pathEditMode="relative" rAng="0" ptsTypes="AA">
                                      <p:cBhvr>
                                        <p:cTn id="6" dur="3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31340" y="3044279"/>
            <a:ext cx="8529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5CACE2"/>
                </a:solidFill>
              </a:rPr>
              <a:t>WHAT CAN MOBILE DO FOR YOU?</a:t>
            </a:r>
            <a:endParaRPr lang="zh-CN" altLang="en-US" sz="4400" dirty="0">
              <a:solidFill>
                <a:srgbClr val="5CACE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523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85920" y="2413337"/>
            <a:ext cx="66141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Microsoft JhengHei UI" panose="020B0604030504040204" charset="-120"/>
                <a:ea typeface="Microsoft JhengHei UI" panose="020B0604030504040204" charset="-120"/>
              </a:rPr>
              <a:t>日常生活轻松安排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89120" y="3429000"/>
            <a:ext cx="5882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JhengHei UI" panose="020B0604030504040204" charset="-120"/>
                <a:ea typeface="Microsoft JhengHei UI" panose="020B0604030504040204" charset="-120"/>
              </a:rPr>
              <a:t>Arrange Your Daily Life Easily</a:t>
            </a:r>
            <a:endParaRPr lang="zh-CN" altLang="en-US" sz="2400" b="1" dirty="0"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3094990" y="6419850"/>
            <a:ext cx="1663065" cy="7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515870" y="1674495"/>
            <a:ext cx="1881505" cy="15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51365" y="6131243"/>
            <a:ext cx="6860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lt"/>
                <a:ea typeface="+mj-lt"/>
              </a:rPr>
              <a:t>自定义事件，有序生活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389336" y="1389727"/>
            <a:ext cx="72233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lt"/>
                <a:ea typeface="+mj-lt"/>
              </a:rPr>
              <a:t>课表易查，告别繁琐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7" grpId="1"/>
      <p:bldP spid="1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87923"/>
            <a:ext cx="3165231" cy="66821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85920" y="2413337"/>
            <a:ext cx="66141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Microsoft JhengHei UI" panose="020B0604030504040204" charset="-120"/>
                <a:ea typeface="Microsoft JhengHei UI" panose="020B0604030504040204" charset="-120"/>
              </a:rPr>
              <a:t>校务网站随时访问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81500" y="3428365"/>
            <a:ext cx="5882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JhengHei UI" panose="020B0604030504040204" charset="-120"/>
                <a:ea typeface="Microsoft JhengHei UI" panose="020B0604030504040204" charset="-120"/>
              </a:rPr>
              <a:t>Visit The School Website At Any Time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643"/>
            <a:ext cx="3200400" cy="67564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85920" y="2413337"/>
            <a:ext cx="66141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Microsoft JhengHei UI" panose="020B0604030504040204" charset="-120"/>
                <a:ea typeface="Microsoft JhengHei UI" panose="020B0604030504040204" charset="-120"/>
              </a:rPr>
              <a:t>考试信息轻松可查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60825" y="3428365"/>
            <a:ext cx="6410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JhengHei UI" panose="020B0604030504040204" charset="-120"/>
                <a:ea typeface="Microsoft JhengHei UI" panose="020B0604030504040204" charset="-120"/>
              </a:rPr>
              <a:t>Examination Information Is Easy To Get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756535" y="1847850"/>
            <a:ext cx="1360170" cy="228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97960" y="1591657"/>
            <a:ext cx="78329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lt"/>
                <a:ea typeface="+mj-lt"/>
              </a:rPr>
              <a:t>信息完善，详细</a:t>
            </a:r>
          </a:p>
        </p:txBody>
      </p:sp>
      <p:pic>
        <p:nvPicPr>
          <p:cNvPr id="18" name="图片 17" descr="文本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" y="-23837"/>
            <a:ext cx="3165231" cy="685800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V="1">
            <a:off x="2433944" y="3040028"/>
            <a:ext cx="1621155" cy="82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16705" y="2756500"/>
            <a:ext cx="78329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lt"/>
                <a:ea typeface="+mj-lt"/>
              </a:rPr>
              <a:t>考前一个月高亮提醒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62800" y="2639129"/>
            <a:ext cx="75996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温馨提示：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最终考试信息以教务网站提供的信息为准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85" y="0"/>
            <a:ext cx="324852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7" grpId="0"/>
      <p:bldP spid="9" grpId="0"/>
      <p:bldP spid="9" grpId="1"/>
      <p:bldP spid="21" grpId="0"/>
      <p:bldP spid="21" grpId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264431" cy="68915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06240" y="2413337"/>
            <a:ext cx="66141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Microsoft JhengHei UI" panose="020B0604030504040204" charset="-120"/>
                <a:ea typeface="Microsoft JhengHei UI" panose="020B0604030504040204" charset="-120"/>
              </a:rPr>
              <a:t>学分绩点自由查询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89120" y="3428365"/>
            <a:ext cx="5882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JhengHei UI" panose="020B0604030504040204" charset="-120"/>
                <a:ea typeface="Microsoft JhengHei UI" panose="020B0604030504040204" charset="-120"/>
              </a:rPr>
              <a:t>Free Inquiry Of Grade Point</a:t>
            </a:r>
            <a:endParaRPr lang="zh-CN" altLang="en-US" sz="2400" b="1" dirty="0"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  <p:cxnSp>
        <p:nvCxnSpPr>
          <p:cNvPr id="8" name="直接箭头连接符 7"/>
          <p:cNvCxnSpPr>
            <a:endCxn id="9" idx="1"/>
          </p:cNvCxnSpPr>
          <p:nvPr/>
        </p:nvCxnSpPr>
        <p:spPr>
          <a:xfrm flipV="1">
            <a:off x="3363595" y="1114425"/>
            <a:ext cx="1025525" cy="7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89120" y="822906"/>
            <a:ext cx="72233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lt"/>
                <a:ea typeface="+mj-lt"/>
              </a:rPr>
              <a:t>显示主修课程学分及绩点情况</a:t>
            </a:r>
          </a:p>
        </p:txBody>
      </p:sp>
      <p:cxnSp>
        <p:nvCxnSpPr>
          <p:cNvPr id="10" name="直接箭头连接符 9"/>
          <p:cNvCxnSpPr>
            <a:endCxn id="6" idx="1"/>
          </p:cNvCxnSpPr>
          <p:nvPr/>
        </p:nvCxnSpPr>
        <p:spPr>
          <a:xfrm>
            <a:off x="3048635" y="2921000"/>
            <a:ext cx="11576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84980" y="2729795"/>
            <a:ext cx="72233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lt"/>
                <a:ea typeface="+mj-lt"/>
              </a:rPr>
              <a:t>随时了解自身当前学期学习情况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9" grpId="1"/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304</Words>
  <Application>Microsoft Office PowerPoint</Application>
  <PresentationFormat>宽屏</PresentationFormat>
  <Paragraphs>64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Microsoft JhengHei UI</vt:lpstr>
      <vt:lpstr>等线</vt:lpstr>
      <vt:lpstr>等线 Light</vt:lpstr>
      <vt:lpstr>微软雅黑</vt:lpstr>
      <vt:lpstr>微软雅黑 Light</vt:lpstr>
      <vt:lpstr>Arial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教务杂碎</vt:lpstr>
      <vt:lpstr>课程安排</vt:lpstr>
      <vt:lpstr>生活工具</vt:lpstr>
      <vt:lpstr>时间管理</vt:lpstr>
      <vt:lpstr>都在求是潮mobile</vt:lpstr>
      <vt:lpstr>集成便利</vt:lpstr>
      <vt:lpstr>实时更新</vt:lpstr>
      <vt:lpstr>个性展现</vt:lpstr>
      <vt:lpstr>都在求是潮mobile</vt:lpstr>
      <vt:lpstr> ZJUer的好帮手 记忆黑洞的拯救者 浙大的顶梁柱</vt:lpstr>
      <vt:lpstr>这就是求是潮     obile！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哲辉</dc:creator>
  <cp:lastModifiedBy>哲辉</cp:lastModifiedBy>
  <cp:revision>34</cp:revision>
  <dcterms:created xsi:type="dcterms:W3CDTF">2020-10-17T10:33:00Z</dcterms:created>
  <dcterms:modified xsi:type="dcterms:W3CDTF">2020-10-21T08:08:09Z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2052-11.1.0.10011</vt:lpwstr>
  </property>
</Properties>
</file>