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4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7394C-4626-4BAD-AC90-D5A7F2A35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CB13DA-570C-4687-89E2-6A4C6553AA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2B5054-38E9-472B-A243-EBE931E55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349D9-3E31-402E-A76A-55DADDE2EBB9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59C0ED-73E2-49BA-B89C-F1E5C0190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7822B3-8078-4400-8CA2-2A5B18544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621A-509A-4664-A775-722EA303DA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82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6A4162-2175-420E-872D-F84CB56FC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2E1C54-8141-432E-863E-BFF200417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91AA24-FC97-49D0-9DFA-3B6A351F6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349D9-3E31-402E-A76A-55DADDE2EBB9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607028-E112-4353-922A-B46D62F85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124999-057B-4370-B680-A018A095E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621A-509A-4664-A775-722EA303DA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44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793AAA-04C0-489C-8CB0-3154F8F65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263ECC-3DB4-4712-BBEB-EA8378F74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24E526-AACB-44D9-B2A9-90F27F519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349D9-3E31-402E-A76A-55DADDE2EBB9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199F23-6196-4F46-BFA9-8209092D4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C52326-DEEE-4E3E-B1CB-668270AD1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621A-509A-4664-A775-722EA303DA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924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54D3A4-A158-44BF-A460-B07E0DCD9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3B770A-3528-4458-A7E2-235826619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1B242C-8BE4-4AA0-8405-30AA49B89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349D9-3E31-402E-A76A-55DADDE2EBB9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8F17A9-53CB-4669-93E4-9F60EA4EE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47952B-E30D-485B-98D3-B2A382DE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621A-509A-4664-A775-722EA303DA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690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25A9D0-539F-45AD-BB20-B6491B66F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768180-A0F2-4CEC-99A1-6A57B2EB2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F4816F-2E45-4788-BEB1-F77C6520B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349D9-3E31-402E-A76A-55DADDE2EBB9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8BC0F0-A84E-4537-8515-F0A002F96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37AB24-26E9-49A3-9F61-CC57B20B4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621A-509A-4664-A775-722EA303DA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41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BF839D-1C17-4FFA-B2B5-30AD173DB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E9DCB5-CA2E-4001-9727-A7FA711070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36C4D0-905F-496B-9ADD-F2C953922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1A481A-D2C9-4DD1-8B90-E1E38ED12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349D9-3E31-402E-A76A-55DADDE2EBB9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E802EF-3411-4CCF-80DA-E060FFC70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6C2B1C-0BBC-4CE7-B56E-3227BBA19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621A-509A-4664-A775-722EA303DA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49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0729FB-41A3-49A0-837A-ACFF48BCF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1FBA09-16CE-4D26-A0BA-BD78356EB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BAA79A-67E5-4FA7-AD0A-C871D012F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8F3962A-F765-49FC-BF5D-A52387EC0A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45BB2F-5E2D-4D4D-AC1F-30D0BE5DA4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45DA61E-ACDA-45C3-901D-0B015D75F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349D9-3E31-402E-A76A-55DADDE2EBB9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45C6460-DD57-4803-A86C-556A62E16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54099A-ED03-433B-9A16-460794C5D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621A-509A-4664-A775-722EA303DA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07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ADC5F-2EB8-4357-BF4D-25B0D71E5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342A0F-27D1-4A3A-9916-853E3EE31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349D9-3E31-402E-A76A-55DADDE2EBB9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FBB9DE-2E5B-41E0-A71A-52989AD8A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A69620-E50F-4CEE-A3A0-671A7F8E0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621A-509A-4664-A775-722EA303DA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689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276AE0-25FD-4FD1-B53D-8E8AC2E6B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349D9-3E31-402E-A76A-55DADDE2EBB9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5379D3-D60E-4FBB-B9FD-62DBA4097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B3EF11-B0D5-4FB2-9993-C9F5ADB29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621A-509A-4664-A775-722EA303DA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309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DC907-549F-4F8C-A688-AD88C8A87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FCC290-2A2C-405A-9CF0-3801F04B0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A93E26-BED3-4514-992E-DB2FF16DC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D99F0F-C8E7-4D7A-A8AA-5FB5E5649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349D9-3E31-402E-A76A-55DADDE2EBB9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3A79BD-051C-4B1D-98F8-4C32A4D03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8B0E42-56F3-4ADF-BC30-C6F336D2E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621A-509A-4664-A775-722EA303DA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195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39C06-D6B7-4410-8554-8F792BFB9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38EC4AE-8591-47C0-A070-B8385394DB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DE4DA5-138C-4D77-8F1D-C048E7018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76E4F8-98B0-46C4-9C81-FF619EC8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349D9-3E31-402E-A76A-55DADDE2EBB9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B9ECBB-FC4E-4AC8-9A27-870CE2A11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C60EA4-1F17-4463-B3D6-A055A21D9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621A-509A-4664-A775-722EA303DA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029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8997999-AF09-4692-9E94-F5EBC3C03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985DAB-BF4F-4B29-984B-EBFB2606D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C6DA8B-29A0-4B73-AD86-7133CCB91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349D9-3E31-402E-A76A-55DADDE2EBB9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D34E26-AD0A-4BBE-BD87-E0E16CCD3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6E8669-4571-4CCC-9389-DD53CCAD9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B621A-509A-4664-A775-722EA303DA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63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5F72A4F-6C64-45FC-A54A-DC80F10EF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533400"/>
            <a:ext cx="10287000" cy="57912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63C0803-FA6A-4FCE-97EB-D4C93B9F4A80}"/>
              </a:ext>
            </a:extLst>
          </p:cNvPr>
          <p:cNvSpPr/>
          <p:nvPr/>
        </p:nvSpPr>
        <p:spPr>
          <a:xfrm>
            <a:off x="5401916" y="2136914"/>
            <a:ext cx="1644927" cy="5764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spc="3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像素15" panose="02010600000000000000" pitchFamily="2" charset="-122"/>
                <a:ea typeface="方正像素15" panose="02010600000000000000" pitchFamily="2" charset="-122"/>
              </a:rPr>
              <a:t>选课人</a:t>
            </a:r>
          </a:p>
        </p:txBody>
      </p:sp>
    </p:spTree>
    <p:extLst>
      <p:ext uri="{BB962C8B-B14F-4D97-AF65-F5344CB8AC3E}">
        <p14:creationId xmlns:p14="http://schemas.microsoft.com/office/powerpoint/2010/main" val="307438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1B68AC2-85F1-4BBD-A26A-E127FE2D13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3206" b="52644" l="65625" r="80313">
                        <a14:foregroundMark x1="71719" y1="43287" x2="71719" y2="43287"/>
                        <a14:foregroundMark x1="71094" y1="52644" x2="71094" y2="52644"/>
                        <a14:foregroundMark x1="77188" y1="47681" x2="77188" y2="47681"/>
                        <a14:foregroundMark x1="74688" y1="51261" x2="74688" y2="512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3797" t="42098" r="17773" b="46406"/>
          <a:stretch/>
        </p:blipFill>
        <p:spPr>
          <a:xfrm>
            <a:off x="746806" y="656828"/>
            <a:ext cx="3010716" cy="360624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7B75F7F-5430-4381-8363-378EBBC322CC}"/>
              </a:ext>
            </a:extLst>
          </p:cNvPr>
          <p:cNvSpPr txBox="1"/>
          <p:nvPr/>
        </p:nvSpPr>
        <p:spPr>
          <a:xfrm>
            <a:off x="3757522" y="1383349"/>
            <a:ext cx="55861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像素字体" panose="02010600000000000000" pitchFamily="2" charset="-122"/>
                <a:ea typeface="像素字体" panose="02010600000000000000" pitchFamily="2" charset="-122"/>
              </a:rPr>
              <a:t>选课的同时，也不要忘记这些哦！！</a:t>
            </a:r>
            <a:endParaRPr lang="zh-CN" altLang="en-US" sz="32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AC6BA65-75B8-4EC2-ADF1-CA8164AC3E53}"/>
              </a:ext>
            </a:extLst>
          </p:cNvPr>
          <p:cNvSpPr txBox="1"/>
          <p:nvPr/>
        </p:nvSpPr>
        <p:spPr>
          <a:xfrm>
            <a:off x="1164908" y="4327874"/>
            <a:ext cx="817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000" b="1" dirty="0">
                <a:latin typeface="像素字体" panose="02010600000000000000" pitchFamily="2" charset="-122"/>
                <a:ea typeface="像素字体" panose="02010600000000000000" pitchFamily="2" charset="-122"/>
              </a:rPr>
              <a:t>一学期推荐修读的学分为</a:t>
            </a:r>
            <a:r>
              <a:rPr lang="en-US" altLang="zh-CN" sz="4000" b="1" dirty="0">
                <a:solidFill>
                  <a:srgbClr val="FF0000"/>
                </a:solidFill>
                <a:latin typeface="像素字体" panose="02010600000000000000" pitchFamily="2" charset="-122"/>
                <a:ea typeface="像素字体" panose="02010600000000000000" pitchFamily="2" charset="-122"/>
              </a:rPr>
              <a:t>25</a:t>
            </a:r>
            <a:r>
              <a:rPr lang="zh-CN" altLang="zh-CN" sz="4000" b="1" dirty="0">
                <a:latin typeface="像素字体" panose="02010600000000000000" pitchFamily="2" charset="-122"/>
                <a:ea typeface="像素字体" panose="02010600000000000000" pitchFamily="2" charset="-122"/>
              </a:rPr>
              <a:t>左右，选课虽好，可不要贪分哦。</a:t>
            </a:r>
            <a:endParaRPr lang="en-US" altLang="zh-CN" sz="4000" b="1" dirty="0">
              <a:latin typeface="像素字体" panose="02010600000000000000" pitchFamily="2" charset="-122"/>
              <a:ea typeface="像素字体" panose="02010600000000000000" pitchFamily="2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FEF68FD-69CF-4B30-AEB9-5FD9E60114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914" b="23515" l="39844" r="58906">
                        <a14:foregroundMark x1="42813" y1="19447" x2="42813" y2="19447"/>
                        <a14:foregroundMark x1="46406" y1="22701" x2="46406" y2="22701"/>
                        <a14:foregroundMark x1="48281" y1="23027" x2="48281" y2="23027"/>
                        <a14:foregroundMark x1="48594" y1="23596" x2="48594" y2="23596"/>
                        <a14:foregroundMark x1="43906" y1="18959" x2="43906" y2="18959"/>
                        <a14:foregroundMark x1="43906" y1="18959" x2="43906" y2="18959"/>
                        <a14:foregroundMark x1="58906" y1="16436" x2="58906" y2="164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336" t="12889" r="46586" b="76296"/>
          <a:stretch/>
        </p:blipFill>
        <p:spPr>
          <a:xfrm>
            <a:off x="8399054" y="2459950"/>
            <a:ext cx="3046140" cy="419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356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1B68AC2-85F1-4BBD-A26A-E127FE2D13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3206" b="52644" l="65625" r="80313">
                        <a14:foregroundMark x1="71719" y1="43287" x2="71719" y2="43287"/>
                        <a14:foregroundMark x1="71094" y1="52644" x2="71094" y2="52644"/>
                        <a14:foregroundMark x1="77188" y1="47681" x2="77188" y2="47681"/>
                        <a14:foregroundMark x1="74688" y1="51261" x2="74688" y2="512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3797" t="42098" r="17773" b="46406"/>
          <a:stretch/>
        </p:blipFill>
        <p:spPr>
          <a:xfrm>
            <a:off x="746806" y="656828"/>
            <a:ext cx="3010716" cy="360624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0E62467-F82A-47A9-B891-155F0EDA92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914" b="23515" l="39844" r="58906">
                        <a14:foregroundMark x1="42813" y1="19447" x2="42813" y2="19447"/>
                        <a14:foregroundMark x1="46406" y1="22701" x2="46406" y2="22701"/>
                        <a14:foregroundMark x1="48281" y1="23027" x2="48281" y2="23027"/>
                        <a14:foregroundMark x1="48594" y1="23596" x2="48594" y2="23596"/>
                        <a14:foregroundMark x1="43906" y1="18959" x2="43906" y2="18959"/>
                        <a14:foregroundMark x1="43906" y1="18959" x2="43906" y2="18959"/>
                        <a14:foregroundMark x1="58906" y1="16436" x2="58906" y2="164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336" t="12889" r="46586" b="76296"/>
          <a:stretch/>
        </p:blipFill>
        <p:spPr>
          <a:xfrm>
            <a:off x="8399054" y="2459950"/>
            <a:ext cx="3046140" cy="419562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7B75F7F-5430-4381-8363-378EBBC322CC}"/>
              </a:ext>
            </a:extLst>
          </p:cNvPr>
          <p:cNvSpPr txBox="1"/>
          <p:nvPr/>
        </p:nvSpPr>
        <p:spPr>
          <a:xfrm>
            <a:off x="3757522" y="794069"/>
            <a:ext cx="76876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sz="4000" b="1" dirty="0">
                <a:latin typeface="像素字体" panose="02010600000000000000" pitchFamily="2" charset="-122"/>
                <a:ea typeface="像素字体" panose="02010600000000000000" pitchFamily="2" charset="-122"/>
              </a:rPr>
              <a:t>部分专业大三需要搬校区，因此通识</a:t>
            </a:r>
            <a:r>
              <a:rPr lang="zh-CN" altLang="en-US" sz="4000" b="1" dirty="0">
                <a:latin typeface="像素字体" panose="02010600000000000000" pitchFamily="2" charset="-122"/>
                <a:ea typeface="像素字体" panose="02010600000000000000" pitchFamily="2" charset="-122"/>
              </a:rPr>
              <a:t>、</a:t>
            </a:r>
            <a:r>
              <a:rPr lang="zh-CN" altLang="zh-CN" sz="4000" b="1" dirty="0">
                <a:latin typeface="像素字体" panose="02010600000000000000" pitchFamily="2" charset="-122"/>
                <a:ea typeface="像素字体" panose="02010600000000000000" pitchFamily="2" charset="-122"/>
              </a:rPr>
              <a:t>体育等</a:t>
            </a:r>
            <a:r>
              <a:rPr lang="zh-CN" altLang="en-US" sz="4000" b="1" dirty="0">
                <a:latin typeface="像素字体" panose="02010600000000000000" pitchFamily="2" charset="-122"/>
                <a:ea typeface="像素字体" panose="02010600000000000000" pitchFamily="2" charset="-122"/>
              </a:rPr>
              <a:t>目前</a:t>
            </a:r>
            <a:r>
              <a:rPr lang="zh-CN" altLang="zh-CN" sz="4000" b="1" dirty="0">
                <a:latin typeface="像素字体" panose="02010600000000000000" pitchFamily="2" charset="-122"/>
                <a:ea typeface="像素字体" panose="02010600000000000000" pitchFamily="2" charset="-122"/>
              </a:rPr>
              <a:t>仅在紫金港开设的课程建议</a:t>
            </a:r>
            <a:r>
              <a:rPr lang="zh-CN" altLang="en-US" sz="4000" b="1" dirty="0">
                <a:latin typeface="像素字体" panose="02010600000000000000" pitchFamily="2" charset="-122"/>
                <a:ea typeface="像素字体" panose="02010600000000000000" pitchFamily="2" charset="-122"/>
              </a:rPr>
              <a:t>尽早</a:t>
            </a:r>
            <a:r>
              <a:rPr lang="zh-CN" altLang="zh-CN" sz="4000" b="1" dirty="0">
                <a:latin typeface="像素字体" panose="02010600000000000000" pitchFamily="2" charset="-122"/>
                <a:ea typeface="像素字体" panose="02010600000000000000" pitchFamily="2" charset="-122"/>
              </a:rPr>
              <a:t>修读完毕。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AC6BA65-75B8-4EC2-ADF1-CA8164AC3E53}"/>
              </a:ext>
            </a:extLst>
          </p:cNvPr>
          <p:cNvSpPr txBox="1"/>
          <p:nvPr/>
        </p:nvSpPr>
        <p:spPr>
          <a:xfrm>
            <a:off x="1164908" y="4327874"/>
            <a:ext cx="8178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sz="4000" b="1" dirty="0">
                <a:latin typeface="像素字体" panose="02010600000000000000" pitchFamily="2" charset="-122"/>
                <a:ea typeface="像素字体" panose="02010600000000000000" pitchFamily="2" charset="-122"/>
              </a:rPr>
              <a:t>不同专业对通识课、创新创业类课程、个性课程的要求不同，请大家</a:t>
            </a:r>
            <a:r>
              <a:rPr lang="zh-CN" altLang="zh-CN" sz="4000" b="1" dirty="0">
                <a:solidFill>
                  <a:srgbClr val="FF0000"/>
                </a:solidFill>
                <a:latin typeface="像素字体" panose="02010600000000000000" pitchFamily="2" charset="-122"/>
                <a:ea typeface="像素字体" panose="02010600000000000000" pitchFamily="2" charset="-122"/>
              </a:rPr>
              <a:t>仔细阅读培养方案</a:t>
            </a:r>
            <a:r>
              <a:rPr lang="zh-CN" altLang="zh-CN" sz="4000" b="1" dirty="0">
                <a:latin typeface="像素字体" panose="02010600000000000000" pitchFamily="2" charset="-122"/>
                <a:ea typeface="像素字体" panose="02010600000000000000" pitchFamily="2" charset="-122"/>
              </a:rPr>
              <a:t>后进行选择。</a:t>
            </a:r>
          </a:p>
        </p:txBody>
      </p:sp>
    </p:spTree>
    <p:extLst>
      <p:ext uri="{BB962C8B-B14F-4D97-AF65-F5344CB8AC3E}">
        <p14:creationId xmlns:p14="http://schemas.microsoft.com/office/powerpoint/2010/main" val="2565635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1B68AC2-85F1-4BBD-A26A-E127FE2D13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3206" b="52644" l="65625" r="80313">
                        <a14:foregroundMark x1="71719" y1="43287" x2="71719" y2="43287"/>
                        <a14:foregroundMark x1="71094" y1="52644" x2="71094" y2="52644"/>
                        <a14:foregroundMark x1="77188" y1="47681" x2="77188" y2="47681"/>
                        <a14:foregroundMark x1="74688" y1="51261" x2="74688" y2="512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3797" t="42098" r="17773" b="46406"/>
          <a:stretch/>
        </p:blipFill>
        <p:spPr>
          <a:xfrm>
            <a:off x="746806" y="656828"/>
            <a:ext cx="3010716" cy="360624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0E62467-F82A-47A9-B891-155F0EDA92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914" b="23515" l="39844" r="58906">
                        <a14:foregroundMark x1="42813" y1="19447" x2="42813" y2="19447"/>
                        <a14:foregroundMark x1="46406" y1="22701" x2="46406" y2="22701"/>
                        <a14:foregroundMark x1="48281" y1="23027" x2="48281" y2="23027"/>
                        <a14:foregroundMark x1="48594" y1="23596" x2="48594" y2="23596"/>
                        <a14:foregroundMark x1="43906" y1="18959" x2="43906" y2="18959"/>
                        <a14:foregroundMark x1="43906" y1="18959" x2="43906" y2="18959"/>
                        <a14:foregroundMark x1="58906" y1="16436" x2="58906" y2="164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336" t="12889" r="46586" b="76296"/>
          <a:stretch/>
        </p:blipFill>
        <p:spPr>
          <a:xfrm>
            <a:off x="8399054" y="2459950"/>
            <a:ext cx="3046140" cy="419562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7B75F7F-5430-4381-8363-378EBBC322CC}"/>
              </a:ext>
            </a:extLst>
          </p:cNvPr>
          <p:cNvSpPr txBox="1"/>
          <p:nvPr/>
        </p:nvSpPr>
        <p:spPr>
          <a:xfrm>
            <a:off x="3757522" y="794069"/>
            <a:ext cx="71746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sz="4000" b="1" dirty="0">
                <a:latin typeface="像素字体" panose="02010600000000000000" pitchFamily="2" charset="-122"/>
                <a:ea typeface="像素字体" panose="02010600000000000000" pitchFamily="2" charset="-122"/>
              </a:rPr>
              <a:t>有许多课课名相似甚至重复，与培养方案对照时请以</a:t>
            </a:r>
            <a:r>
              <a:rPr lang="zh-CN" altLang="zh-CN" sz="4000" b="1" dirty="0">
                <a:solidFill>
                  <a:srgbClr val="FF0000"/>
                </a:solidFill>
                <a:latin typeface="像素字体" panose="02010600000000000000" pitchFamily="2" charset="-122"/>
                <a:ea typeface="像素字体" panose="02010600000000000000" pitchFamily="2" charset="-122"/>
              </a:rPr>
              <a:t>课程号</a:t>
            </a:r>
            <a:r>
              <a:rPr lang="zh-CN" altLang="zh-CN" sz="4000" b="1" dirty="0">
                <a:latin typeface="像素字体" panose="02010600000000000000" pitchFamily="2" charset="-122"/>
                <a:ea typeface="像素字体" panose="02010600000000000000" pitchFamily="2" charset="-122"/>
              </a:rPr>
              <a:t>为准！！！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AC6BA65-75B8-4EC2-ADF1-CA8164AC3E53}"/>
              </a:ext>
            </a:extLst>
          </p:cNvPr>
          <p:cNvSpPr txBox="1"/>
          <p:nvPr/>
        </p:nvSpPr>
        <p:spPr>
          <a:xfrm>
            <a:off x="1134428" y="4263073"/>
            <a:ext cx="8178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sz="4000" b="1" dirty="0">
                <a:latin typeface="像素字体" panose="02010600000000000000" pitchFamily="2" charset="-122"/>
                <a:ea typeface="像素字体" panose="02010600000000000000" pitchFamily="2" charset="-122"/>
              </a:rPr>
              <a:t>在选课</a:t>
            </a:r>
            <a:r>
              <a:rPr lang="en-US" altLang="zh-CN" sz="4000" b="1" dirty="0" err="1">
                <a:latin typeface="像素字体" panose="02010600000000000000" pitchFamily="2" charset="-122"/>
                <a:ea typeface="像素字体" panose="02010600000000000000" pitchFamily="2" charset="-122"/>
              </a:rPr>
              <a:t>ddl</a:t>
            </a:r>
            <a:r>
              <a:rPr lang="zh-CN" altLang="zh-CN" sz="4000" b="1" dirty="0">
                <a:latin typeface="像素字体" panose="02010600000000000000" pitchFamily="2" charset="-122"/>
                <a:ea typeface="像素字体" panose="02010600000000000000" pitchFamily="2" charset="-122"/>
              </a:rPr>
              <a:t>前的数小时，教务网极易崩溃，建议各位同学尽早安排好自己的课表。</a:t>
            </a:r>
          </a:p>
        </p:txBody>
      </p:sp>
    </p:spTree>
    <p:extLst>
      <p:ext uri="{BB962C8B-B14F-4D97-AF65-F5344CB8AC3E}">
        <p14:creationId xmlns:p14="http://schemas.microsoft.com/office/powerpoint/2010/main" val="3247278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1B68AC2-85F1-4BBD-A26A-E127FE2D13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3206" b="52644" l="65625" r="80313">
                        <a14:foregroundMark x1="71719" y1="43287" x2="71719" y2="43287"/>
                        <a14:foregroundMark x1="71094" y1="52644" x2="71094" y2="52644"/>
                        <a14:foregroundMark x1="77188" y1="47681" x2="77188" y2="47681"/>
                        <a14:foregroundMark x1="74688" y1="51261" x2="74688" y2="512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3797" t="42098" r="17773" b="46406"/>
          <a:stretch/>
        </p:blipFill>
        <p:spPr>
          <a:xfrm>
            <a:off x="746806" y="656828"/>
            <a:ext cx="3010716" cy="360624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0E62467-F82A-47A9-B891-155F0EDA92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914" b="23515" l="39844" r="58906">
                        <a14:foregroundMark x1="42813" y1="19447" x2="42813" y2="19447"/>
                        <a14:foregroundMark x1="46406" y1="22701" x2="46406" y2="22701"/>
                        <a14:foregroundMark x1="48281" y1="23027" x2="48281" y2="23027"/>
                        <a14:foregroundMark x1="48594" y1="23596" x2="48594" y2="23596"/>
                        <a14:foregroundMark x1="43906" y1="18959" x2="43906" y2="18959"/>
                        <a14:foregroundMark x1="43906" y1="18959" x2="43906" y2="18959"/>
                        <a14:foregroundMark x1="58906" y1="16436" x2="58906" y2="164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336" t="12889" r="46586" b="76296"/>
          <a:stretch/>
        </p:blipFill>
        <p:spPr>
          <a:xfrm>
            <a:off x="8399054" y="2459950"/>
            <a:ext cx="3046140" cy="419562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7B75F7F-5430-4381-8363-378EBBC322CC}"/>
              </a:ext>
            </a:extLst>
          </p:cNvPr>
          <p:cNvSpPr txBox="1"/>
          <p:nvPr/>
        </p:nvSpPr>
        <p:spPr>
          <a:xfrm>
            <a:off x="4504328" y="1714507"/>
            <a:ext cx="7687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4000" b="1" dirty="0">
                <a:latin typeface="像素字体" panose="02010600000000000000" pitchFamily="2" charset="-122"/>
                <a:ea typeface="像素字体" panose="02010600000000000000" pitchFamily="2" charset="-122"/>
              </a:rPr>
              <a:t>最重要的是！！！</a:t>
            </a:r>
            <a:endParaRPr lang="zh-CN" altLang="zh-CN" sz="4000" b="1" dirty="0">
              <a:latin typeface="像素字体" panose="02010600000000000000" pitchFamily="2" charset="-122"/>
              <a:ea typeface="像素字体" panose="02010600000000000000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AC6BA65-75B8-4EC2-ADF1-CA8164AC3E53}"/>
              </a:ext>
            </a:extLst>
          </p:cNvPr>
          <p:cNvSpPr txBox="1"/>
          <p:nvPr/>
        </p:nvSpPr>
        <p:spPr>
          <a:xfrm>
            <a:off x="2637382" y="4338188"/>
            <a:ext cx="68818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sz="4000" b="1" dirty="0">
                <a:latin typeface="像素字体" panose="02010600000000000000" pitchFamily="2" charset="-122"/>
                <a:ea typeface="像素字体" panose="02010600000000000000" pitchFamily="2" charset="-122"/>
              </a:rPr>
              <a:t>推荐使用</a:t>
            </a:r>
            <a:r>
              <a:rPr lang="zh-CN" altLang="en-US" sz="4000" b="1" dirty="0">
                <a:solidFill>
                  <a:srgbClr val="FF0000"/>
                </a:solidFill>
                <a:latin typeface="像素字体" panose="02010600000000000000" pitchFamily="2" charset="-122"/>
                <a:ea typeface="像素字体" panose="02010600000000000000" pitchFamily="2" charset="-122"/>
              </a:rPr>
              <a:t>求是潮</a:t>
            </a:r>
            <a:r>
              <a:rPr lang="zh-CN" altLang="zh-CN" sz="4000" b="1" dirty="0">
                <a:solidFill>
                  <a:srgbClr val="FF0000"/>
                </a:solidFill>
                <a:latin typeface="像素字体" panose="02010600000000000000" pitchFamily="2" charset="-122"/>
                <a:ea typeface="像素字体" panose="02010600000000000000" pitchFamily="2" charset="-122"/>
              </a:rPr>
              <a:t>选课助手</a:t>
            </a:r>
            <a:r>
              <a:rPr lang="zh-CN" altLang="zh-CN" sz="4000" b="1" dirty="0">
                <a:latin typeface="像素字体" panose="02010600000000000000" pitchFamily="2" charset="-122"/>
                <a:ea typeface="像素字体" panose="02010600000000000000" pitchFamily="2" charset="-122"/>
              </a:rPr>
              <a:t>，</a:t>
            </a:r>
            <a:endParaRPr lang="en-US" altLang="zh-CN" sz="4000" b="1" dirty="0">
              <a:latin typeface="像素字体" panose="02010600000000000000" pitchFamily="2" charset="-122"/>
              <a:ea typeface="像素字体" panose="02010600000000000000" pitchFamily="2" charset="-122"/>
            </a:endParaRPr>
          </a:p>
          <a:p>
            <a:pPr lvl="0"/>
            <a:r>
              <a:rPr lang="zh-CN" altLang="zh-CN" sz="4000" b="1" dirty="0">
                <a:latin typeface="像素字体" panose="02010600000000000000" pitchFamily="2" charset="-122"/>
                <a:ea typeface="像素字体" panose="02010600000000000000" pitchFamily="2" charset="-122"/>
              </a:rPr>
              <a:t>获取选课</a:t>
            </a:r>
            <a:r>
              <a:rPr lang="zh-CN" altLang="en-US" sz="4000" b="1" dirty="0">
                <a:latin typeface="像素字体" panose="02010600000000000000" pitchFamily="2" charset="-122"/>
                <a:ea typeface="像素字体" panose="02010600000000000000" pitchFamily="2" charset="-122"/>
              </a:rPr>
              <a:t>的轻松</a:t>
            </a:r>
            <a:r>
              <a:rPr lang="zh-CN" altLang="zh-CN" sz="4000" b="1" dirty="0">
                <a:latin typeface="像素字体" panose="02010600000000000000" pitchFamily="2" charset="-122"/>
                <a:ea typeface="像素字体" panose="02010600000000000000" pitchFamily="2" charset="-122"/>
              </a:rPr>
              <a:t>通关攻略。</a:t>
            </a:r>
          </a:p>
        </p:txBody>
      </p:sp>
    </p:spTree>
    <p:extLst>
      <p:ext uri="{BB962C8B-B14F-4D97-AF65-F5344CB8AC3E}">
        <p14:creationId xmlns:p14="http://schemas.microsoft.com/office/powerpoint/2010/main" val="1471415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07B75F7F-5430-4381-8363-378EBBC322CC}"/>
              </a:ext>
            </a:extLst>
          </p:cNvPr>
          <p:cNvSpPr txBox="1"/>
          <p:nvPr/>
        </p:nvSpPr>
        <p:spPr>
          <a:xfrm>
            <a:off x="797532" y="4945380"/>
            <a:ext cx="81432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4000" b="1" dirty="0">
                <a:latin typeface="像素字体" panose="02010600000000000000" pitchFamily="2" charset="-122"/>
                <a:ea typeface="像素字体" panose="02010600000000000000" pitchFamily="2" charset="-122"/>
              </a:rPr>
              <a:t>可选标记为</a:t>
            </a:r>
            <a:r>
              <a:rPr lang="zh-CN" altLang="en-US" sz="4000" b="1" dirty="0">
                <a:solidFill>
                  <a:srgbClr val="00B050"/>
                </a:solidFill>
                <a:latin typeface="像素字体" panose="02010600000000000000" pitchFamily="2" charset="-122"/>
                <a:ea typeface="像素字体" panose="02010600000000000000" pitchFamily="2" charset="-122"/>
              </a:rPr>
              <a:t>绿色</a:t>
            </a:r>
            <a:endParaRPr lang="en-US" altLang="zh-CN" sz="4000" b="1" dirty="0">
              <a:solidFill>
                <a:srgbClr val="00B050"/>
              </a:solidFill>
              <a:latin typeface="像素字体" panose="02010600000000000000" pitchFamily="2" charset="-122"/>
              <a:ea typeface="像素字体" panose="02010600000000000000" pitchFamily="2" charset="-122"/>
            </a:endParaRPr>
          </a:p>
          <a:p>
            <a:pPr lvl="0"/>
            <a:r>
              <a:rPr lang="zh-CN" altLang="en-US" sz="4000" b="1" dirty="0">
                <a:latin typeface="像素字体" panose="02010600000000000000" pitchFamily="2" charset="-122"/>
                <a:ea typeface="像素字体" panose="02010600000000000000" pitchFamily="2" charset="-122"/>
              </a:rPr>
              <a:t>已选标记为</a:t>
            </a:r>
            <a:r>
              <a:rPr lang="zh-CN" altLang="en-US" sz="4000" b="1" dirty="0">
                <a:solidFill>
                  <a:srgbClr val="FF0000"/>
                </a:solidFill>
                <a:latin typeface="像素字体" panose="02010600000000000000" pitchFamily="2" charset="-122"/>
                <a:ea typeface="像素字体" panose="02010600000000000000" pitchFamily="2" charset="-122"/>
              </a:rPr>
              <a:t>红色</a:t>
            </a:r>
            <a:endParaRPr lang="en-US" altLang="zh-CN" sz="4000" b="1" dirty="0">
              <a:solidFill>
                <a:srgbClr val="FF0000"/>
              </a:solidFill>
              <a:latin typeface="像素字体" panose="02010600000000000000" pitchFamily="2" charset="-122"/>
              <a:ea typeface="像素字体" panose="02010600000000000000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7D4EB88-FB56-4666-A046-39B0A634F3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8" t="39793" r="30666" b="16285"/>
          <a:stretch/>
        </p:blipFill>
        <p:spPr>
          <a:xfrm>
            <a:off x="2293264" y="1205366"/>
            <a:ext cx="7605471" cy="364476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CA0A492-9103-40A0-9E53-10AA37B45E34}"/>
              </a:ext>
            </a:extLst>
          </p:cNvPr>
          <p:cNvSpPr/>
          <p:nvPr/>
        </p:nvSpPr>
        <p:spPr>
          <a:xfrm>
            <a:off x="517962" y="340675"/>
            <a:ext cx="469872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4400" b="1" dirty="0">
                <a:latin typeface="像素字体" panose="02010600000000000000" pitchFamily="2" charset="-122"/>
                <a:ea typeface="像素字体" panose="02010600000000000000" pitchFamily="2" charset="-122"/>
              </a:rPr>
              <a:t>课程冲突自动判断</a:t>
            </a:r>
            <a:endParaRPr lang="en-US" altLang="zh-CN" sz="4400" b="1" dirty="0">
              <a:latin typeface="像素字体" panose="02010600000000000000" pitchFamily="2" charset="-122"/>
              <a:ea typeface="像素字体" panose="02010600000000000000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196A907-BBDB-4B1A-B643-8AD2C02A32A4}"/>
              </a:ext>
            </a:extLst>
          </p:cNvPr>
          <p:cNvSpPr/>
          <p:nvPr/>
        </p:nvSpPr>
        <p:spPr>
          <a:xfrm>
            <a:off x="5562600" y="4945380"/>
            <a:ext cx="69977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4000" b="1" dirty="0">
                <a:latin typeface="像素字体" panose="02010600000000000000" pitchFamily="2" charset="-122"/>
                <a:ea typeface="像素字体" panose="02010600000000000000" pitchFamily="2" charset="-122"/>
              </a:rPr>
              <a:t>冲突标记为</a:t>
            </a:r>
            <a:r>
              <a:rPr lang="zh-CN" altLang="en-US" sz="4000" b="1" dirty="0">
                <a:solidFill>
                  <a:schemeClr val="bg1">
                    <a:lumMod val="65000"/>
                  </a:schemeClr>
                </a:solidFill>
                <a:latin typeface="像素字体" panose="02010600000000000000" pitchFamily="2" charset="-122"/>
                <a:ea typeface="像素字体" panose="02010600000000000000" pitchFamily="2" charset="-122"/>
              </a:rPr>
              <a:t>灰色</a:t>
            </a:r>
            <a:endParaRPr lang="en-US" altLang="zh-CN" sz="4000" b="1" dirty="0">
              <a:solidFill>
                <a:schemeClr val="bg1">
                  <a:lumMod val="65000"/>
                </a:schemeClr>
              </a:solidFill>
              <a:latin typeface="像素字体" panose="02010600000000000000" pitchFamily="2" charset="-122"/>
              <a:ea typeface="像素字体" panose="02010600000000000000" pitchFamily="2" charset="-122"/>
            </a:endParaRPr>
          </a:p>
          <a:p>
            <a:pPr lvl="0"/>
            <a:r>
              <a:rPr lang="zh-CN" altLang="en-US" sz="4000" b="1" dirty="0">
                <a:latin typeface="像素字体" panose="02010600000000000000" pitchFamily="2" charset="-122"/>
                <a:ea typeface="像素字体" panose="02010600000000000000" pitchFamily="2" charset="-122"/>
              </a:rPr>
              <a:t>无余量的“选课”按钮</a:t>
            </a:r>
            <a:r>
              <a:rPr lang="zh-CN" altLang="en-US" sz="4000" b="1" dirty="0">
                <a:solidFill>
                  <a:srgbClr val="00B0F0"/>
                </a:solidFill>
                <a:latin typeface="像素字体" panose="02010600000000000000" pitchFamily="2" charset="-122"/>
                <a:ea typeface="像素字体" panose="02010600000000000000" pitchFamily="2" charset="-122"/>
              </a:rPr>
              <a:t>消失</a:t>
            </a:r>
            <a:endParaRPr lang="zh-CN" altLang="zh-CN" sz="4000" b="1" dirty="0">
              <a:solidFill>
                <a:srgbClr val="00B0F0"/>
              </a:solidFill>
              <a:latin typeface="像素字体" panose="02010600000000000000" pitchFamily="2" charset="-122"/>
              <a:ea typeface="像素字体" panose="020106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0765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179</Words>
  <Application>Microsoft Office PowerPoint</Application>
  <PresentationFormat>宽屏</PresentationFormat>
  <Paragraphs>15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方正像素15</vt:lpstr>
      <vt:lpstr>像素字体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汪 奕晨</dc:creator>
  <cp:lastModifiedBy>林 子白</cp:lastModifiedBy>
  <cp:revision>8</cp:revision>
  <dcterms:created xsi:type="dcterms:W3CDTF">2019-08-16T16:01:52Z</dcterms:created>
  <dcterms:modified xsi:type="dcterms:W3CDTF">2020-11-20T05:13:45Z</dcterms:modified>
</cp:coreProperties>
</file>