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69" r:id="rId6"/>
    <p:sldId id="262" r:id="rId7"/>
    <p:sldId id="264" r:id="rId8"/>
    <p:sldId id="259" r:id="rId9"/>
    <p:sldId id="272" r:id="rId10"/>
    <p:sldId id="273" r:id="rId11"/>
    <p:sldId id="274" r:id="rId12"/>
    <p:sldId id="275" r:id="rId13"/>
    <p:sldId id="276" r:id="rId14"/>
    <p:sldId id="266" r:id="rId15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4" autoAdjust="0"/>
    <p:restoredTop sz="94622" autoAdjust="0"/>
  </p:normalViewPr>
  <p:slideViewPr>
    <p:cSldViewPr>
      <p:cViewPr varScale="1">
        <p:scale>
          <a:sx n="86" d="100"/>
          <a:sy n="86" d="100"/>
        </p:scale>
        <p:origin x="69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7AECA-0900-4949-8D4B-AD5595013C0F}" type="datetimeFigureOut">
              <a:rPr lang="zh-CN" altLang="en-US" smtClean="0"/>
              <a:t>2020/9/27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44FCF-7F67-4E11-83ED-0D9DA106B5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67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44FCF-7F67-4E11-83ED-0D9DA106B51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3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5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g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233" y="2316162"/>
            <a:ext cx="6045098" cy="101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16300" y="3313138"/>
            <a:ext cx="4708030" cy="30066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1800" spc="1100" dirty="0">
                <a:solidFill>
                  <a:srgbClr val="FFFFFF"/>
                </a:solidFill>
                <a:latin typeface="Microsoft YaHei"/>
                <a:ea typeface="Microsoft YaHei"/>
              </a:rPr>
              <a:t>基于</a:t>
            </a:r>
            <a:r>
              <a:rPr lang="en-US" sz="1800" spc="1100" dirty="0" err="1">
                <a:solidFill>
                  <a:srgbClr val="FFFFFF"/>
                </a:solidFill>
                <a:latin typeface="Microsoft YaHei"/>
                <a:ea typeface="Microsoft YaHei"/>
              </a:rPr>
              <a:t>抖音</a:t>
            </a:r>
            <a:r>
              <a:rPr lang="zh-CN" altLang="en-US" sz="1800" spc="1100" dirty="0">
                <a:solidFill>
                  <a:srgbClr val="FFFFFF"/>
                </a:solidFill>
                <a:latin typeface="Microsoft YaHei"/>
                <a:ea typeface="Microsoft YaHei"/>
              </a:rPr>
              <a:t>的</a:t>
            </a:r>
            <a:r>
              <a:rPr lang="en-US" sz="1800" spc="1100" dirty="0">
                <a:solidFill>
                  <a:srgbClr val="FFFFFF"/>
                </a:solidFill>
                <a:latin typeface="Microsoft YaHei"/>
                <a:ea typeface="Microsoft YaHei"/>
              </a:rPr>
              <a:t>“</a:t>
            </a:r>
            <a:r>
              <a:rPr lang="en-US" sz="1800" spc="1100" dirty="0" err="1">
                <a:solidFill>
                  <a:srgbClr val="FFFFFF"/>
                </a:solidFill>
                <a:latin typeface="Microsoft YaHei"/>
                <a:ea typeface="Microsoft YaHei"/>
              </a:rPr>
              <a:t>戳泡</a:t>
            </a:r>
            <a:r>
              <a:rPr lang="en-US" sz="1800" spc="1100" dirty="0">
                <a:solidFill>
                  <a:srgbClr val="FFFFFF"/>
                </a:solidFill>
                <a:latin typeface="Microsoft YaHei"/>
                <a:ea typeface="Microsoft YaHei"/>
              </a:rPr>
              <a:t>”</a:t>
            </a:r>
            <a:r>
              <a:rPr lang="zh-CN" altLang="en-US" spc="1100" dirty="0">
                <a:solidFill>
                  <a:srgbClr val="FFFFFF"/>
                </a:solidFill>
                <a:latin typeface="Microsoft YaHei"/>
                <a:ea typeface="Microsoft YaHei"/>
              </a:rPr>
              <a:t>尝试</a:t>
            </a:r>
            <a:endParaRPr lang="en-US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542" y="2386330"/>
            <a:ext cx="650243" cy="504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884" y="3213405"/>
            <a:ext cx="386574" cy="3031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162" y="2096223"/>
            <a:ext cx="457200" cy="3546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5214" y="2386406"/>
            <a:ext cx="550963" cy="4379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286" y="3573513"/>
            <a:ext cx="592201" cy="4634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804" y="3769741"/>
            <a:ext cx="342900" cy="2660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156" y="2386952"/>
            <a:ext cx="650574" cy="5012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15170" y="5257968"/>
            <a:ext cx="4475074" cy="621965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pc="1100" dirty="0">
                <a:solidFill>
                  <a:srgbClr val="757575"/>
                </a:solidFill>
                <a:latin typeface="Microsoft YaHei"/>
                <a:ea typeface="Microsoft YaHei"/>
              </a:rPr>
              <a:t>展示人</a:t>
            </a:r>
            <a:endParaRPr lang="en-US" altLang="zh-CN" spc="1100" dirty="0">
              <a:solidFill>
                <a:srgbClr val="757575"/>
              </a:solidFill>
              <a:latin typeface="Microsoft YaHei"/>
              <a:ea typeface="Microsoft YaHei"/>
            </a:endParaRPr>
          </a:p>
          <a:p>
            <a:pPr algn="ctr" latinLnBrk="1">
              <a:lnSpc>
                <a:spcPct val="116199"/>
              </a:lnSpc>
            </a:pPr>
            <a:r>
              <a:rPr lang="en-US" sz="1800" spc="1100" dirty="0" err="1">
                <a:solidFill>
                  <a:srgbClr val="757575"/>
                </a:solidFill>
                <a:latin typeface="Microsoft YaHei"/>
                <a:ea typeface="Microsoft YaHei"/>
              </a:rPr>
              <a:t>陈煌</a:t>
            </a:r>
            <a:r>
              <a:rPr lang="en-US" sz="1800" spc="1100" dirty="0">
                <a:solidFill>
                  <a:srgbClr val="757575"/>
                </a:solidFill>
                <a:latin typeface="Microsoft YaHei"/>
                <a:ea typeface="Microsoft YaHei"/>
              </a:rPr>
              <a:t> </a:t>
            </a:r>
            <a:r>
              <a:rPr lang="en-US" sz="1800" spc="1100" dirty="0" err="1">
                <a:solidFill>
                  <a:srgbClr val="757575"/>
                </a:solidFill>
                <a:latin typeface="Microsoft YaHei"/>
                <a:ea typeface="Microsoft YaHei"/>
              </a:rPr>
              <a:t>陈梓荧</a:t>
            </a:r>
            <a:r>
              <a:rPr lang="en-US" sz="1800" spc="1100" dirty="0">
                <a:solidFill>
                  <a:srgbClr val="757575"/>
                </a:solidFill>
                <a:latin typeface="Microsoft YaHei"/>
                <a:ea typeface="Microsoft YaHei"/>
              </a:rPr>
              <a:t> </a:t>
            </a:r>
            <a:r>
              <a:rPr lang="en-US" sz="1800" spc="1100" dirty="0" err="1">
                <a:solidFill>
                  <a:srgbClr val="757575"/>
                </a:solidFill>
                <a:latin typeface="Microsoft YaHei"/>
                <a:ea typeface="Microsoft YaHei"/>
              </a:rPr>
              <a:t>程茜</a:t>
            </a:r>
            <a:r>
              <a:rPr lang="en-US" sz="1800" spc="1100" dirty="0">
                <a:solidFill>
                  <a:srgbClr val="757575"/>
                </a:solidFill>
                <a:latin typeface="Microsoft YaHei"/>
                <a:ea typeface="Microsoft YaHei"/>
              </a:rPr>
              <a:t> </a:t>
            </a:r>
            <a:r>
              <a:rPr lang="en-US" sz="1800" spc="1100" dirty="0" err="1">
                <a:solidFill>
                  <a:srgbClr val="757575"/>
                </a:solidFill>
                <a:latin typeface="Microsoft YaHei"/>
                <a:ea typeface="Microsoft YaHei"/>
              </a:rPr>
              <a:t>虞逸帆</a:t>
            </a:r>
            <a:endParaRPr lang="en-US" sz="11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"/>
          <p:cNvSpPr txBox="1"/>
          <p:nvPr/>
        </p:nvSpPr>
        <p:spPr>
          <a:xfrm>
            <a:off x="88900" y="1152319"/>
            <a:ext cx="11547792" cy="2530886"/>
          </a:xfrm>
          <a:prstGeom prst="rect">
            <a:avLst/>
          </a:prstGeom>
          <a:solidFill>
            <a:schemeClr val="accent2">
              <a:alpha val="0"/>
            </a:scheme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5153" b="1" dirty="0">
                <a:ln w="0"/>
                <a:gradFill flip="none" rotWithShape="1">
                  <a:gsLst>
                    <a:gs pos="0">
                      <a:srgbClr val="53575C"/>
                    </a:gs>
                    <a:gs pos="79000">
                      <a:srgbClr val="C5C7CA">
                        <a:alpha val="0"/>
                      </a:srgbClr>
                    </a:gs>
                  </a:gsLst>
                  <a:lin ang="5400000" scaled="1"/>
                  <a:tileRect/>
                </a:gradFill>
                <a:latin typeface="Microsoft YaHei"/>
                <a:ea typeface="Microsoft YaHei"/>
              </a:rPr>
              <a:t>Part</a:t>
            </a:r>
            <a:endParaRPr lang="en-US" sz="1100" b="1" dirty="0">
              <a:ln w="0"/>
              <a:gradFill flip="none" rotWithShape="1">
                <a:gsLst>
                  <a:gs pos="0">
                    <a:srgbClr val="53575C"/>
                  </a:gs>
                  <a:gs pos="79000">
                    <a:srgbClr val="C5C7CA">
                      <a:alpha val="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4" name="TextBox 3"/>
          <p:cNvSpPr txBox="1"/>
          <p:nvPr/>
        </p:nvSpPr>
        <p:spPr>
          <a:xfrm>
            <a:off x="5158803" y="3017090"/>
            <a:ext cx="4120552" cy="668068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4000" b="1" dirty="0">
                <a:solidFill>
                  <a:srgbClr val="FFFFFF"/>
                </a:solidFill>
                <a:latin typeface="Microsoft YaHei"/>
                <a:ea typeface="Microsoft YaHei"/>
              </a:rPr>
              <a:t>原型展示</a:t>
            </a:r>
            <a:endParaRPr lang="en-US" sz="1100" dirty="0"/>
          </a:p>
        </p:txBody>
      </p:sp>
      <p:sp>
        <p:nvSpPr>
          <p:cNvPr id="15" name="TextBox 4"/>
          <p:cNvSpPr txBox="1"/>
          <p:nvPr/>
        </p:nvSpPr>
        <p:spPr>
          <a:xfrm>
            <a:off x="5158803" y="3885425"/>
            <a:ext cx="3725824" cy="328808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000" dirty="0">
                <a:solidFill>
                  <a:srgbClr val="FFFFFF"/>
                </a:solidFill>
                <a:latin typeface="Microsoft YaHei"/>
                <a:ea typeface="Microsoft YaHei"/>
              </a:rPr>
              <a:t>“求是抖”</a:t>
            </a:r>
            <a:endParaRPr lang="en-US" sz="2000" dirty="0">
              <a:solidFill>
                <a:srgbClr val="FFFFFF"/>
              </a:solidFill>
              <a:latin typeface="Microsoft YaHei"/>
              <a:ea typeface="Microsoft YaHei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1449DAA-FA7E-4FF4-9456-5DAA0E5C8F3B}"/>
              </a:ext>
            </a:extLst>
          </p:cNvPr>
          <p:cNvSpPr txBox="1"/>
          <p:nvPr/>
        </p:nvSpPr>
        <p:spPr>
          <a:xfrm>
            <a:off x="2578100" y="2440634"/>
            <a:ext cx="3036195" cy="2672335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6000" b="1" dirty="0">
                <a:solidFill>
                  <a:schemeClr val="bg1"/>
                </a:solidFill>
                <a:latin typeface="Microsoft YaHei"/>
                <a:ea typeface="Microsoft YaHei"/>
              </a:rPr>
              <a:t>3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5814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"/>
          <p:cNvSpPr txBox="1"/>
          <p:nvPr/>
        </p:nvSpPr>
        <p:spPr>
          <a:xfrm>
            <a:off x="88900" y="1152319"/>
            <a:ext cx="11547792" cy="2530886"/>
          </a:xfrm>
          <a:prstGeom prst="rect">
            <a:avLst/>
          </a:prstGeom>
          <a:solidFill>
            <a:schemeClr val="accent2">
              <a:alpha val="0"/>
            </a:scheme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5153" b="1" dirty="0">
                <a:ln w="0"/>
                <a:gradFill flip="none" rotWithShape="1">
                  <a:gsLst>
                    <a:gs pos="0">
                      <a:srgbClr val="53575C"/>
                    </a:gs>
                    <a:gs pos="79000">
                      <a:srgbClr val="C5C7CA">
                        <a:alpha val="0"/>
                      </a:srgbClr>
                    </a:gs>
                  </a:gsLst>
                  <a:lin ang="5400000" scaled="1"/>
                  <a:tileRect/>
                </a:gradFill>
                <a:latin typeface="Microsoft YaHei"/>
                <a:ea typeface="Microsoft YaHei"/>
              </a:rPr>
              <a:t>Part</a:t>
            </a:r>
            <a:endParaRPr lang="en-US" sz="1100" b="1" dirty="0">
              <a:ln w="0"/>
              <a:gradFill flip="none" rotWithShape="1">
                <a:gsLst>
                  <a:gs pos="0">
                    <a:srgbClr val="53575C"/>
                  </a:gs>
                  <a:gs pos="79000">
                    <a:srgbClr val="C5C7CA">
                      <a:alpha val="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4" name="TextBox 3"/>
          <p:cNvSpPr txBox="1"/>
          <p:nvPr/>
        </p:nvSpPr>
        <p:spPr>
          <a:xfrm>
            <a:off x="5158803" y="3017090"/>
            <a:ext cx="4120552" cy="668068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4000" b="1" dirty="0">
                <a:solidFill>
                  <a:srgbClr val="FFFFFF"/>
                </a:solidFill>
                <a:latin typeface="Microsoft YaHei"/>
                <a:ea typeface="Microsoft YaHei"/>
              </a:rPr>
              <a:t>思考与感悟</a:t>
            </a:r>
            <a:endParaRPr lang="en-US" sz="1100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1449DAA-FA7E-4FF4-9456-5DAA0E5C8F3B}"/>
              </a:ext>
            </a:extLst>
          </p:cNvPr>
          <p:cNvSpPr txBox="1"/>
          <p:nvPr/>
        </p:nvSpPr>
        <p:spPr>
          <a:xfrm>
            <a:off x="2578100" y="2440634"/>
            <a:ext cx="3036195" cy="2672335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altLang="zh-CN" sz="16000" b="1" dirty="0">
                <a:solidFill>
                  <a:schemeClr val="bg1"/>
                </a:solidFill>
                <a:latin typeface="Microsoft YaHei"/>
                <a:ea typeface="Microsoft YaHei"/>
              </a:rPr>
              <a:t>4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1773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"/>
          <p:cNvSpPr txBox="1"/>
          <p:nvPr/>
        </p:nvSpPr>
        <p:spPr>
          <a:xfrm>
            <a:off x="88900" y="1152319"/>
            <a:ext cx="11547792" cy="2530886"/>
          </a:xfrm>
          <a:prstGeom prst="rect">
            <a:avLst/>
          </a:prstGeom>
          <a:solidFill>
            <a:schemeClr val="accent2">
              <a:alpha val="0"/>
            </a:scheme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5153" b="1" dirty="0">
                <a:ln w="0"/>
                <a:gradFill flip="none" rotWithShape="1">
                  <a:gsLst>
                    <a:gs pos="0">
                      <a:srgbClr val="53575C"/>
                    </a:gs>
                    <a:gs pos="79000">
                      <a:srgbClr val="C5C7CA">
                        <a:alpha val="0"/>
                      </a:srgbClr>
                    </a:gs>
                  </a:gsLst>
                  <a:lin ang="5400000" scaled="1"/>
                  <a:tileRect/>
                </a:gradFill>
                <a:latin typeface="Microsoft YaHei"/>
                <a:ea typeface="Microsoft YaHei"/>
              </a:rPr>
              <a:t>Part</a:t>
            </a:r>
            <a:endParaRPr lang="en-US" sz="1100" b="1" dirty="0">
              <a:ln w="0"/>
              <a:gradFill flip="none" rotWithShape="1">
                <a:gsLst>
                  <a:gs pos="0">
                    <a:srgbClr val="53575C"/>
                  </a:gs>
                  <a:gs pos="79000">
                    <a:srgbClr val="C5C7CA">
                      <a:alpha val="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4" name="TextBox 3"/>
          <p:cNvSpPr txBox="1"/>
          <p:nvPr/>
        </p:nvSpPr>
        <p:spPr>
          <a:xfrm>
            <a:off x="5158803" y="3017090"/>
            <a:ext cx="4120552" cy="668068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4000" b="1" dirty="0">
                <a:solidFill>
                  <a:srgbClr val="FFFFFF"/>
                </a:solidFill>
                <a:latin typeface="Microsoft YaHei"/>
                <a:ea typeface="Microsoft YaHei"/>
              </a:rPr>
              <a:t>分工</a:t>
            </a:r>
            <a:endParaRPr lang="en-US" sz="1100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1449DAA-FA7E-4FF4-9456-5DAA0E5C8F3B}"/>
              </a:ext>
            </a:extLst>
          </p:cNvPr>
          <p:cNvSpPr txBox="1"/>
          <p:nvPr/>
        </p:nvSpPr>
        <p:spPr>
          <a:xfrm>
            <a:off x="2578100" y="2440634"/>
            <a:ext cx="3036195" cy="2672335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6000" b="1" dirty="0">
                <a:solidFill>
                  <a:schemeClr val="bg1"/>
                </a:solidFill>
                <a:latin typeface="Microsoft YaHei"/>
                <a:ea typeface="Microsoft YaHei"/>
              </a:rPr>
              <a:t>5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8699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97F33A1-FFF6-43DF-982B-5036E69684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1" r="40332" b="35937"/>
          <a:stretch/>
        </p:blipFill>
        <p:spPr>
          <a:xfrm>
            <a:off x="2102852" y="1193800"/>
            <a:ext cx="735129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3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1"/>
          <p:cNvSpPr txBox="1"/>
          <p:nvPr/>
        </p:nvSpPr>
        <p:spPr>
          <a:xfrm>
            <a:off x="2707602" y="2568500"/>
            <a:ext cx="6045098" cy="8351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5000" b="1" dirty="0" err="1">
                <a:solidFill>
                  <a:schemeClr val="bg1"/>
                </a:solidFill>
                <a:latin typeface="Microsoft YaHei"/>
                <a:ea typeface="Microsoft YaHei"/>
              </a:rPr>
              <a:t>谢谢</a:t>
            </a: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139" name="Group 3"/>
          <p:cNvGrpSpPr/>
          <p:nvPr/>
        </p:nvGrpSpPr>
        <p:grpSpPr>
          <a:xfrm>
            <a:off x="4275722" y="2633789"/>
            <a:ext cx="2604940" cy="381232"/>
            <a:chOff x="4275722" y="2633789"/>
            <a:chExt cx="2604940" cy="381232"/>
          </a:xfrm>
        </p:grpSpPr>
        <p:sp>
          <p:nvSpPr>
            <p:cNvPr id="140" name="Freeform 139"/>
            <p:cNvSpPr/>
            <p:nvPr/>
          </p:nvSpPr>
          <p:spPr>
            <a:xfrm>
              <a:off x="4275722" y="2633789"/>
              <a:ext cx="102063" cy="51032"/>
            </a:xfrm>
            <a:custGeom>
              <a:avLst/>
              <a:gdLst/>
              <a:ahLst/>
              <a:cxnLst/>
              <a:rect l="l" t="t" r="r" b="b"/>
              <a:pathLst>
                <a:path w="102063" h="51032">
                  <a:moveTo>
                    <a:pt x="0" y="0"/>
                  </a:moveTo>
                  <a:lnTo>
                    <a:pt x="102063" y="0"/>
                  </a:lnTo>
                  <a:lnTo>
                    <a:pt x="102063" y="51032"/>
                  </a:lnTo>
                  <a:lnTo>
                    <a:pt x="0" y="51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4491622" y="2849689"/>
              <a:ext cx="102063" cy="51032"/>
            </a:xfrm>
            <a:custGeom>
              <a:avLst/>
              <a:gdLst/>
              <a:ahLst/>
              <a:cxnLst/>
              <a:rect l="l" t="t" r="r" b="b"/>
              <a:pathLst>
                <a:path w="102063" h="51032">
                  <a:moveTo>
                    <a:pt x="0" y="0"/>
                  </a:moveTo>
                  <a:lnTo>
                    <a:pt x="102063" y="0"/>
                  </a:lnTo>
                  <a:lnTo>
                    <a:pt x="102063" y="51032"/>
                  </a:lnTo>
                  <a:lnTo>
                    <a:pt x="0" y="51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4720222" y="2748089"/>
              <a:ext cx="67299" cy="51032"/>
            </a:xfrm>
            <a:custGeom>
              <a:avLst/>
              <a:gdLst/>
              <a:ahLst/>
              <a:cxnLst/>
              <a:rect l="l" t="t" r="r" b="b"/>
              <a:pathLst>
                <a:path w="67299" h="51032">
                  <a:moveTo>
                    <a:pt x="0" y="0"/>
                  </a:moveTo>
                  <a:lnTo>
                    <a:pt x="67299" y="0"/>
                  </a:lnTo>
                  <a:lnTo>
                    <a:pt x="67299" y="51032"/>
                  </a:lnTo>
                  <a:lnTo>
                    <a:pt x="0" y="51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4A19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43" name="Freeform 142"/>
            <p:cNvSpPr/>
            <p:nvPr/>
          </p:nvSpPr>
          <p:spPr>
            <a:xfrm>
              <a:off x="4862587" y="2963989"/>
              <a:ext cx="67299" cy="51032"/>
            </a:xfrm>
            <a:custGeom>
              <a:avLst/>
              <a:gdLst/>
              <a:ahLst/>
              <a:cxnLst/>
              <a:rect l="l" t="t" r="r" b="b"/>
              <a:pathLst>
                <a:path w="67299" h="51032">
                  <a:moveTo>
                    <a:pt x="0" y="0"/>
                  </a:moveTo>
                  <a:lnTo>
                    <a:pt x="67299" y="0"/>
                  </a:lnTo>
                  <a:lnTo>
                    <a:pt x="67299" y="51032"/>
                  </a:lnTo>
                  <a:lnTo>
                    <a:pt x="0" y="51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5511876" y="2881389"/>
              <a:ext cx="102063" cy="51032"/>
            </a:xfrm>
            <a:custGeom>
              <a:avLst/>
              <a:gdLst/>
              <a:ahLst/>
              <a:cxnLst/>
              <a:rect l="l" t="t" r="r" b="b"/>
              <a:pathLst>
                <a:path w="102063" h="51032">
                  <a:moveTo>
                    <a:pt x="0" y="0"/>
                  </a:moveTo>
                  <a:lnTo>
                    <a:pt x="102064" y="0"/>
                  </a:lnTo>
                  <a:lnTo>
                    <a:pt x="102064" y="51031"/>
                  </a:lnTo>
                  <a:lnTo>
                    <a:pt x="0" y="5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5969076" y="2944889"/>
              <a:ext cx="102063" cy="51032"/>
            </a:xfrm>
            <a:custGeom>
              <a:avLst/>
              <a:gdLst/>
              <a:ahLst/>
              <a:cxnLst/>
              <a:rect l="l" t="t" r="r" b="b"/>
              <a:pathLst>
                <a:path w="102063" h="51032">
                  <a:moveTo>
                    <a:pt x="0" y="0"/>
                  </a:moveTo>
                  <a:lnTo>
                    <a:pt x="102064" y="0"/>
                  </a:lnTo>
                  <a:lnTo>
                    <a:pt x="102064" y="51031"/>
                  </a:lnTo>
                  <a:lnTo>
                    <a:pt x="0" y="51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46" name="Freeform 145"/>
            <p:cNvSpPr/>
            <p:nvPr/>
          </p:nvSpPr>
          <p:spPr>
            <a:xfrm>
              <a:off x="6321399" y="2684869"/>
              <a:ext cx="102063" cy="51032"/>
            </a:xfrm>
            <a:custGeom>
              <a:avLst/>
              <a:gdLst/>
              <a:ahLst/>
              <a:cxnLst/>
              <a:rect l="l" t="t" r="r" b="b"/>
              <a:pathLst>
                <a:path w="102063" h="51032">
                  <a:moveTo>
                    <a:pt x="0" y="0"/>
                  </a:moveTo>
                  <a:lnTo>
                    <a:pt x="102064" y="0"/>
                  </a:lnTo>
                  <a:lnTo>
                    <a:pt x="102064" y="51032"/>
                  </a:lnTo>
                  <a:lnTo>
                    <a:pt x="0" y="51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6778599" y="2748369"/>
              <a:ext cx="102063" cy="51032"/>
            </a:xfrm>
            <a:custGeom>
              <a:avLst/>
              <a:gdLst/>
              <a:ahLst/>
              <a:cxnLst/>
              <a:rect l="l" t="t" r="r" b="b"/>
              <a:pathLst>
                <a:path w="102063" h="51032">
                  <a:moveTo>
                    <a:pt x="0" y="0"/>
                  </a:moveTo>
                  <a:lnTo>
                    <a:pt x="102064" y="0"/>
                  </a:lnTo>
                  <a:lnTo>
                    <a:pt x="102064" y="51032"/>
                  </a:lnTo>
                  <a:lnTo>
                    <a:pt x="0" y="510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lIns="127000" rIns="127000" rtlCol="0" anchor="ctr"/>
            <a:lstStyle/>
            <a:p>
              <a:pPr algn="l"/>
              <a:endParaRPr lang="en-US" sz="1100"/>
            </a:p>
          </p:txBody>
        </p:sp>
      </p:grpSp>
      <p:pic>
        <p:nvPicPr>
          <p:cNvPr id="148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164" y="2436838"/>
            <a:ext cx="650243" cy="504474"/>
          </a:xfrm>
          <a:prstGeom prst="rect">
            <a:avLst/>
          </a:prstGeom>
        </p:spPr>
      </p:pic>
      <p:pic>
        <p:nvPicPr>
          <p:cNvPr id="14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0528" y="3228810"/>
            <a:ext cx="386574" cy="303196"/>
          </a:xfrm>
          <a:prstGeom prst="rect">
            <a:avLst/>
          </a:prstGeom>
        </p:spPr>
      </p:pic>
      <p:pic>
        <p:nvPicPr>
          <p:cNvPr id="150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162" y="2096223"/>
            <a:ext cx="457200" cy="354676"/>
          </a:xfrm>
          <a:prstGeom prst="rect">
            <a:avLst/>
          </a:prstGeom>
        </p:spPr>
      </p:pic>
      <p:pic>
        <p:nvPicPr>
          <p:cNvPr id="151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214" y="2386406"/>
            <a:ext cx="550963" cy="437944"/>
          </a:xfrm>
          <a:prstGeom prst="rect">
            <a:avLst/>
          </a:prstGeom>
        </p:spPr>
      </p:pic>
      <p:pic>
        <p:nvPicPr>
          <p:cNvPr id="152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855" y="3317418"/>
            <a:ext cx="592201" cy="463462"/>
          </a:xfrm>
          <a:prstGeom prst="rect">
            <a:avLst/>
          </a:prstGeom>
        </p:spPr>
      </p:pic>
      <p:pic>
        <p:nvPicPr>
          <p:cNvPr id="153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861" y="3569232"/>
            <a:ext cx="342900" cy="266007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9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"/>
          <p:cNvSpPr txBox="1"/>
          <p:nvPr/>
        </p:nvSpPr>
        <p:spPr>
          <a:xfrm>
            <a:off x="88900" y="1152319"/>
            <a:ext cx="11547792" cy="2530886"/>
          </a:xfrm>
          <a:prstGeom prst="rect">
            <a:avLst/>
          </a:prstGeom>
          <a:solidFill>
            <a:schemeClr val="accent2">
              <a:alpha val="0"/>
            </a:scheme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5153" b="1" dirty="0">
                <a:ln w="0"/>
                <a:gradFill flip="none" rotWithShape="1">
                  <a:gsLst>
                    <a:gs pos="0">
                      <a:srgbClr val="53575C"/>
                    </a:gs>
                    <a:gs pos="79000">
                      <a:srgbClr val="C5C7CA">
                        <a:alpha val="0"/>
                      </a:srgbClr>
                    </a:gs>
                  </a:gsLst>
                  <a:lin ang="5400000" scaled="1"/>
                  <a:tileRect/>
                </a:gradFill>
                <a:latin typeface="Microsoft YaHei"/>
                <a:ea typeface="Microsoft YaHei"/>
              </a:rPr>
              <a:t>Part</a:t>
            </a:r>
            <a:endParaRPr lang="en-US" sz="1100" b="1" dirty="0">
              <a:ln w="0"/>
              <a:gradFill flip="none" rotWithShape="1">
                <a:gsLst>
                  <a:gs pos="0">
                    <a:srgbClr val="53575C"/>
                  </a:gs>
                  <a:gs pos="79000">
                    <a:srgbClr val="C5C7CA">
                      <a:alpha val="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4" name="TextBox 3"/>
          <p:cNvSpPr txBox="1"/>
          <p:nvPr/>
        </p:nvSpPr>
        <p:spPr>
          <a:xfrm>
            <a:off x="5158803" y="2982824"/>
            <a:ext cx="4120552" cy="7366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4000" b="1" dirty="0" err="1">
                <a:solidFill>
                  <a:srgbClr val="FFFFFF"/>
                </a:solidFill>
                <a:latin typeface="Microsoft YaHei"/>
                <a:ea typeface="Microsoft YaHei"/>
              </a:rPr>
              <a:t>背景</a:t>
            </a:r>
            <a:endParaRPr lang="en-US" sz="1100" dirty="0"/>
          </a:p>
        </p:txBody>
      </p:sp>
      <p:sp>
        <p:nvSpPr>
          <p:cNvPr id="15" name="TextBox 4"/>
          <p:cNvSpPr txBox="1"/>
          <p:nvPr/>
        </p:nvSpPr>
        <p:spPr>
          <a:xfrm>
            <a:off x="5156226" y="3776802"/>
            <a:ext cx="3725824" cy="7874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过滤气泡</a:t>
            </a:r>
            <a:endParaRPr lang="en-US" sz="1100"/>
          </a:p>
          <a:p>
            <a:pPr latinLnBrk="1">
              <a:lnSpc>
                <a:spcPct val="116199"/>
              </a:lnSpc>
            </a:pPr>
            <a:r>
              <a:rPr lang="en-US" sz="2000">
                <a:solidFill>
                  <a:srgbClr val="FFFFFF"/>
                </a:solidFill>
                <a:latin typeface="Microsoft YaHei"/>
                <a:ea typeface="Microsoft YaHei"/>
              </a:rPr>
              <a:t>——以抖音为例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1449DAA-FA7E-4FF4-9456-5DAA0E5C8F3B}"/>
              </a:ext>
            </a:extLst>
          </p:cNvPr>
          <p:cNvSpPr txBox="1"/>
          <p:nvPr/>
        </p:nvSpPr>
        <p:spPr>
          <a:xfrm>
            <a:off x="2578100" y="2440634"/>
            <a:ext cx="3036195" cy="2672335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6000" b="1" dirty="0">
                <a:solidFill>
                  <a:schemeClr val="bg1"/>
                </a:solidFill>
                <a:latin typeface="Microsoft YaHei"/>
                <a:ea typeface="Microsoft YaHei"/>
              </a:rPr>
              <a:t>1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"/>
          <p:cNvSpPr/>
          <p:nvPr/>
        </p:nvSpPr>
        <p:spPr>
          <a:xfrm>
            <a:off x="7757643" y="2393264"/>
            <a:ext cx="1941044" cy="1941044"/>
          </a:xfrm>
          <a:custGeom>
            <a:avLst/>
            <a:gdLst/>
            <a:ahLst/>
            <a:cxnLst/>
            <a:rect l="l" t="t" r="r" b="b"/>
            <a:pathLst>
              <a:path w="1941044" h="1941044">
                <a:moveTo>
                  <a:pt x="970522" y="0"/>
                </a:moveTo>
                <a:cubicBezTo>
                  <a:pt x="1506509" y="0"/>
                  <a:pt x="1941044" y="434535"/>
                  <a:pt x="1941044" y="970522"/>
                </a:cubicBezTo>
                <a:cubicBezTo>
                  <a:pt x="1941044" y="1506509"/>
                  <a:pt x="1506509" y="1941044"/>
                  <a:pt x="970522" y="1941044"/>
                </a:cubicBezTo>
                <a:cubicBezTo>
                  <a:pt x="434535" y="1941044"/>
                  <a:pt x="0" y="1506509"/>
                  <a:pt x="0" y="970522"/>
                </a:cubicBezTo>
                <a:cubicBezTo>
                  <a:pt x="0" y="434535"/>
                  <a:pt x="434535" y="0"/>
                  <a:pt x="97052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7" name="Freeform 2"/>
          <p:cNvSpPr/>
          <p:nvPr/>
        </p:nvSpPr>
        <p:spPr>
          <a:xfrm>
            <a:off x="4785423" y="2506775"/>
            <a:ext cx="1941044" cy="1941044"/>
          </a:xfrm>
          <a:custGeom>
            <a:avLst/>
            <a:gdLst/>
            <a:ahLst/>
            <a:cxnLst/>
            <a:rect l="l" t="t" r="r" b="b"/>
            <a:pathLst>
              <a:path w="1941044" h="1941044">
                <a:moveTo>
                  <a:pt x="970522" y="0"/>
                </a:moveTo>
                <a:cubicBezTo>
                  <a:pt x="1506509" y="0"/>
                  <a:pt x="1941044" y="434535"/>
                  <a:pt x="1941044" y="970522"/>
                </a:cubicBezTo>
                <a:cubicBezTo>
                  <a:pt x="1941044" y="1506509"/>
                  <a:pt x="1506509" y="1941044"/>
                  <a:pt x="970522" y="1941044"/>
                </a:cubicBezTo>
                <a:cubicBezTo>
                  <a:pt x="434535" y="1941044"/>
                  <a:pt x="0" y="1506509"/>
                  <a:pt x="0" y="970522"/>
                </a:cubicBezTo>
                <a:cubicBezTo>
                  <a:pt x="0" y="434535"/>
                  <a:pt x="434535" y="0"/>
                  <a:pt x="970522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8" name="Freeform 3"/>
          <p:cNvSpPr/>
          <p:nvPr/>
        </p:nvSpPr>
        <p:spPr>
          <a:xfrm>
            <a:off x="1629601" y="2398725"/>
            <a:ext cx="1941044" cy="1941044"/>
          </a:xfrm>
          <a:custGeom>
            <a:avLst/>
            <a:gdLst/>
            <a:ahLst/>
            <a:cxnLst/>
            <a:rect l="l" t="t" r="r" b="b"/>
            <a:pathLst>
              <a:path w="1941044" h="1941044">
                <a:moveTo>
                  <a:pt x="970521" y="0"/>
                </a:moveTo>
                <a:cubicBezTo>
                  <a:pt x="1506508" y="0"/>
                  <a:pt x="1941043" y="434535"/>
                  <a:pt x="1941043" y="970522"/>
                </a:cubicBezTo>
                <a:cubicBezTo>
                  <a:pt x="1941043" y="1506509"/>
                  <a:pt x="1506508" y="1941044"/>
                  <a:pt x="970521" y="1941044"/>
                </a:cubicBezTo>
                <a:cubicBezTo>
                  <a:pt x="434535" y="1941044"/>
                  <a:pt x="0" y="1506509"/>
                  <a:pt x="0" y="970522"/>
                </a:cubicBezTo>
                <a:cubicBezTo>
                  <a:pt x="0" y="434535"/>
                  <a:pt x="434535" y="0"/>
                  <a:pt x="970521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9" name="TextBox 4"/>
          <p:cNvSpPr txBox="1"/>
          <p:nvPr/>
        </p:nvSpPr>
        <p:spPr>
          <a:xfrm>
            <a:off x="3742906" y="518959"/>
            <a:ext cx="4069258" cy="668068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4000" b="1" dirty="0" err="1">
                <a:solidFill>
                  <a:schemeClr val="bg1"/>
                </a:solidFill>
                <a:latin typeface="Microsoft YaHei"/>
                <a:ea typeface="Microsoft YaHei"/>
              </a:rPr>
              <a:t>过滤气泡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20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1" t="13379" r="12822" b="12773"/>
          <a:stretch/>
        </p:blipFill>
        <p:spPr>
          <a:xfrm>
            <a:off x="4845912" y="2594926"/>
            <a:ext cx="1852893" cy="1852893"/>
          </a:xfrm>
          <a:prstGeom prst="ellipse">
            <a:avLst/>
          </a:prstGeom>
        </p:spPr>
      </p:pic>
      <p:pic>
        <p:nvPicPr>
          <p:cNvPr id="21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" t="3554" r="885" b="53577"/>
          <a:stretch/>
        </p:blipFill>
        <p:spPr>
          <a:xfrm>
            <a:off x="1717752" y="2472270"/>
            <a:ext cx="1852893" cy="1858046"/>
          </a:xfrm>
          <a:prstGeom prst="ellipse">
            <a:avLst/>
          </a:prstGeom>
        </p:spPr>
      </p:pic>
      <p:pic>
        <p:nvPicPr>
          <p:cNvPr id="22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2812" y="2450904"/>
            <a:ext cx="1837793" cy="1867499"/>
          </a:xfrm>
          <a:prstGeom prst="ellipse">
            <a:avLst/>
          </a:prstGeom>
        </p:spPr>
      </p:pic>
      <p:sp>
        <p:nvSpPr>
          <p:cNvPr id="23" name="TextBox 8"/>
          <p:cNvSpPr txBox="1"/>
          <p:nvPr/>
        </p:nvSpPr>
        <p:spPr>
          <a:xfrm>
            <a:off x="1539989" y="4554512"/>
            <a:ext cx="2220989" cy="66675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800" dirty="0" err="1">
                <a:solidFill>
                  <a:srgbClr val="FFFFFF"/>
                </a:solidFill>
                <a:latin typeface="Microsoft YaHei"/>
                <a:ea typeface="Microsoft YaHei"/>
              </a:rPr>
              <a:t>基于用户基本信息的内容推荐</a:t>
            </a:r>
            <a:endParaRPr lang="en-US" sz="1100" dirty="0"/>
          </a:p>
        </p:txBody>
      </p:sp>
      <p:sp>
        <p:nvSpPr>
          <p:cNvPr id="24" name="TextBox 9"/>
          <p:cNvSpPr txBox="1"/>
          <p:nvPr/>
        </p:nvSpPr>
        <p:spPr>
          <a:xfrm>
            <a:off x="1793977" y="5384800"/>
            <a:ext cx="1712709" cy="7747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>
                <a:solidFill>
                  <a:srgbClr val="FFFFFF"/>
                </a:solidFill>
                <a:latin typeface="Microsoft YaHei"/>
                <a:ea typeface="Microsoft YaHei"/>
              </a:rPr>
              <a:t>后台权限</a:t>
            </a:r>
            <a:endParaRPr lang="en-US" sz="1100"/>
          </a:p>
          <a:p>
            <a:pPr algn="ctr" latinLnBrk="1">
              <a:lnSpc>
                <a:spcPct val="116199"/>
              </a:lnSpc>
            </a:pPr>
            <a:r>
              <a:rPr lang="en-US" sz="1400">
                <a:solidFill>
                  <a:srgbClr val="FFFFFF"/>
                </a:solidFill>
                <a:latin typeface="Microsoft YaHei"/>
                <a:ea typeface="Microsoft YaHei"/>
              </a:rPr>
              <a:t>抖音基本信息</a:t>
            </a:r>
          </a:p>
          <a:p>
            <a:pPr algn="ctr" latinLnBrk="1">
              <a:lnSpc>
                <a:spcPct val="116199"/>
              </a:lnSpc>
            </a:pPr>
            <a:r>
              <a:rPr lang="en-US" sz="1400">
                <a:solidFill>
                  <a:srgbClr val="FFFFFF"/>
                </a:solidFill>
                <a:latin typeface="Microsoft YaHei"/>
                <a:ea typeface="Microsoft YaHei"/>
              </a:rPr>
              <a:t>第三方平台登录</a:t>
            </a:r>
          </a:p>
        </p:txBody>
      </p:sp>
      <p:sp>
        <p:nvSpPr>
          <p:cNvPr id="25" name="TextBox 10"/>
          <p:cNvSpPr txBox="1"/>
          <p:nvPr/>
        </p:nvSpPr>
        <p:spPr>
          <a:xfrm>
            <a:off x="4801902" y="4614047"/>
            <a:ext cx="1908086" cy="617285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dirty="0" err="1">
                <a:solidFill>
                  <a:srgbClr val="FFFFFF"/>
                </a:solidFill>
                <a:latin typeface="Microsoft YaHei"/>
                <a:ea typeface="Microsoft YaHei"/>
              </a:rPr>
              <a:t>基于用户社交行为</a:t>
            </a:r>
            <a:r>
              <a:rPr lang="en-US" altLang="zh-CN" dirty="0" err="1">
                <a:solidFill>
                  <a:srgbClr val="FFFFFF"/>
                </a:solidFill>
                <a:latin typeface="Microsoft YaHei"/>
                <a:ea typeface="Microsoft YaHei"/>
              </a:rPr>
              <a:t>的内容推荐</a:t>
            </a:r>
            <a:endParaRPr lang="en-US" dirty="0">
              <a:solidFill>
                <a:srgbClr val="FFFFFF"/>
              </a:solidFill>
              <a:latin typeface="Microsoft YaHei"/>
              <a:ea typeface="Microsoft YaHei"/>
            </a:endParaRPr>
          </a:p>
        </p:txBody>
      </p:sp>
      <p:sp>
        <p:nvSpPr>
          <p:cNvPr id="26" name="TextBox 11"/>
          <p:cNvSpPr txBox="1"/>
          <p:nvPr/>
        </p:nvSpPr>
        <p:spPr>
          <a:xfrm>
            <a:off x="4710396" y="5426438"/>
            <a:ext cx="2123923" cy="5207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 dirty="0" err="1">
                <a:solidFill>
                  <a:srgbClr val="FFFFFF"/>
                </a:solidFill>
                <a:latin typeface="Microsoft YaHei"/>
                <a:ea typeface="Microsoft YaHei"/>
              </a:rPr>
              <a:t>浏览、点赞、评论、转发</a:t>
            </a:r>
            <a:endParaRPr lang="en-US" sz="1100" dirty="0"/>
          </a:p>
          <a:p>
            <a:pPr algn="ctr" latinLnBrk="1">
              <a:lnSpc>
                <a:spcPct val="116199"/>
              </a:lnSpc>
            </a:pPr>
            <a:r>
              <a:rPr lang="en-US" sz="1400" dirty="0" err="1">
                <a:solidFill>
                  <a:srgbClr val="FFFFFF"/>
                </a:solidFill>
                <a:latin typeface="Microsoft YaHei"/>
                <a:ea typeface="Microsoft YaHei"/>
              </a:rPr>
              <a:t>及通讯录信息推荐好友</a:t>
            </a:r>
            <a:endParaRPr lang="en-US" sz="1400" dirty="0">
              <a:solidFill>
                <a:srgbClr val="FFFFFF"/>
              </a:solidFill>
              <a:latin typeface="Microsoft YaHei"/>
              <a:ea typeface="Microsoft YaHei"/>
            </a:endParaRPr>
          </a:p>
        </p:txBody>
      </p:sp>
      <p:sp>
        <p:nvSpPr>
          <p:cNvPr id="27" name="TextBox 12"/>
          <p:cNvSpPr txBox="1"/>
          <p:nvPr/>
        </p:nvSpPr>
        <p:spPr>
          <a:xfrm>
            <a:off x="7592575" y="4614047"/>
            <a:ext cx="2271179" cy="3429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800" dirty="0" err="1">
                <a:solidFill>
                  <a:srgbClr val="FFFFFF"/>
                </a:solidFill>
                <a:latin typeface="Microsoft YaHei"/>
                <a:ea typeface="Microsoft YaHei"/>
              </a:rPr>
              <a:t>叠加推荐与热门引导</a:t>
            </a:r>
            <a:endParaRPr lang="en-US" sz="1100" dirty="0"/>
          </a:p>
        </p:txBody>
      </p:sp>
      <p:sp>
        <p:nvSpPr>
          <p:cNvPr id="28" name="TextBox 13"/>
          <p:cNvSpPr txBox="1"/>
          <p:nvPr/>
        </p:nvSpPr>
        <p:spPr>
          <a:xfrm>
            <a:off x="7977896" y="5426438"/>
            <a:ext cx="1712709" cy="5207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400">
                <a:solidFill>
                  <a:srgbClr val="FFFFFF"/>
                </a:solidFill>
                <a:latin typeface="Microsoft YaHei"/>
                <a:ea typeface="Microsoft YaHei"/>
              </a:rPr>
              <a:t>点赞评论转发多的被系统识别为优质内容</a:t>
            </a:r>
            <a:endParaRPr lang="en-US" sz="1100"/>
          </a:p>
        </p:txBody>
      </p:sp>
      <p:sp>
        <p:nvSpPr>
          <p:cNvPr id="29" name="TextBox 14"/>
          <p:cNvSpPr txBox="1"/>
          <p:nvPr/>
        </p:nvSpPr>
        <p:spPr>
          <a:xfrm>
            <a:off x="1071118" y="1473200"/>
            <a:ext cx="122441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000" b="0">
                <a:solidFill>
                  <a:srgbClr val="FFFFFF"/>
                </a:solidFill>
                <a:latin typeface="Microsoft YaHei"/>
                <a:ea typeface="Microsoft YaHei"/>
              </a:rPr>
              <a:t>历史痕迹</a:t>
            </a:r>
            <a:endParaRPr lang="en-US" sz="1100"/>
          </a:p>
        </p:txBody>
      </p:sp>
      <p:sp>
        <p:nvSpPr>
          <p:cNvPr id="30" name="TextBox 15"/>
          <p:cNvSpPr txBox="1"/>
          <p:nvPr/>
        </p:nvSpPr>
        <p:spPr>
          <a:xfrm>
            <a:off x="3387712" y="1473200"/>
            <a:ext cx="1897557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000" b="0">
                <a:solidFill>
                  <a:srgbClr val="FFFFFF"/>
                </a:solidFill>
                <a:latin typeface="Microsoft YaHei"/>
                <a:ea typeface="Microsoft YaHei"/>
              </a:rPr>
              <a:t>喜爱信息及偏好</a:t>
            </a:r>
            <a:endParaRPr lang="en-US" sz="1100"/>
          </a:p>
        </p:txBody>
      </p:sp>
      <p:sp>
        <p:nvSpPr>
          <p:cNvPr id="31" name="TextBox 16"/>
          <p:cNvSpPr txBox="1"/>
          <p:nvPr/>
        </p:nvSpPr>
        <p:spPr>
          <a:xfrm>
            <a:off x="6259500" y="1473200"/>
            <a:ext cx="1768323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000" b="0">
                <a:solidFill>
                  <a:srgbClr val="FFFFFF"/>
                </a:solidFill>
                <a:latin typeface="Microsoft YaHei"/>
                <a:ea typeface="Microsoft YaHei"/>
              </a:rPr>
              <a:t>推送相关信息</a:t>
            </a:r>
            <a:endParaRPr lang="en-US" sz="1100"/>
          </a:p>
        </p:txBody>
      </p:sp>
      <p:sp>
        <p:nvSpPr>
          <p:cNvPr id="32" name="TextBox 17"/>
          <p:cNvSpPr txBox="1"/>
          <p:nvPr/>
        </p:nvSpPr>
        <p:spPr>
          <a:xfrm>
            <a:off x="8829370" y="1473200"/>
            <a:ext cx="3489147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en-US" sz="2000" b="0">
                <a:solidFill>
                  <a:srgbClr val="FFFFFF"/>
                </a:solidFill>
                <a:latin typeface="Microsoft YaHei"/>
                <a:ea typeface="Microsoft YaHei"/>
              </a:rPr>
              <a:t>个性化信息定制</a:t>
            </a:r>
            <a:endParaRPr lang="en-US" sz="1100"/>
          </a:p>
        </p:txBody>
      </p:sp>
      <p:cxnSp>
        <p:nvCxnSpPr>
          <p:cNvPr id="33" name="Connector 18"/>
          <p:cNvCxnSpPr/>
          <p:nvPr/>
        </p:nvCxnSpPr>
        <p:spPr>
          <a:xfrm>
            <a:off x="2453221" y="1678521"/>
            <a:ext cx="582079" cy="0"/>
          </a:xfrm>
          <a:prstGeom prst="straightConnector1">
            <a:avLst/>
          </a:prstGeom>
          <a:solidFill>
            <a:srgbClr val="FFFFFF"/>
          </a:solidFill>
          <a:ln w="82550">
            <a:solidFill>
              <a:srgbClr val="FFFFFF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4" name="Connector 19"/>
          <p:cNvCxnSpPr/>
          <p:nvPr/>
        </p:nvCxnSpPr>
        <p:spPr>
          <a:xfrm>
            <a:off x="5452135" y="1663700"/>
            <a:ext cx="582079" cy="0"/>
          </a:xfrm>
          <a:prstGeom prst="straightConnector1">
            <a:avLst/>
          </a:prstGeom>
          <a:solidFill>
            <a:srgbClr val="FFFFFF"/>
          </a:solidFill>
          <a:ln w="82550">
            <a:solidFill>
              <a:srgbClr val="FFFFFF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5" name="Connector 20"/>
          <p:cNvCxnSpPr/>
          <p:nvPr/>
        </p:nvCxnSpPr>
        <p:spPr>
          <a:xfrm>
            <a:off x="7987817" y="1678457"/>
            <a:ext cx="582079" cy="0"/>
          </a:xfrm>
          <a:prstGeom prst="straightConnector1">
            <a:avLst/>
          </a:prstGeom>
          <a:solidFill>
            <a:srgbClr val="FFFFFF"/>
          </a:solidFill>
          <a:ln w="82550">
            <a:solidFill>
              <a:srgbClr val="FFFFFF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"/>
          <p:cNvGrpSpPr/>
          <p:nvPr/>
        </p:nvGrpSpPr>
        <p:grpSpPr>
          <a:xfrm>
            <a:off x="6805900" y="593566"/>
            <a:ext cx="4949712" cy="7251130"/>
            <a:chOff x="6759364" y="673882"/>
            <a:chExt cx="4949712" cy="7251130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0144" y="673882"/>
              <a:ext cx="4898932" cy="725113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9364" y="694414"/>
              <a:ext cx="4800538" cy="7089528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>
              <a:alphaModFix amt="13000"/>
            </a:blip>
            <a:stretch>
              <a:fillRect/>
            </a:stretch>
          </p:blipFill>
          <p:spPr>
            <a:xfrm>
              <a:off x="6828409" y="755408"/>
              <a:ext cx="4800538" cy="7089528"/>
            </a:xfrm>
            <a:prstGeom prst="rect">
              <a:avLst/>
            </a:prstGeom>
          </p:spPr>
        </p:pic>
      </p:grpSp>
      <p:sp>
        <p:nvSpPr>
          <p:cNvPr id="49" name="TextBox 2"/>
          <p:cNvSpPr txBox="1"/>
          <p:nvPr/>
        </p:nvSpPr>
        <p:spPr>
          <a:xfrm>
            <a:off x="821102" y="1048897"/>
            <a:ext cx="6557598" cy="66806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Microsoft YaHei"/>
                <a:ea typeface="Microsoft YaHei"/>
              </a:rPr>
              <a:t>信息的多元化传递？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0" name="Freeform 3"/>
          <p:cNvSpPr/>
          <p:nvPr/>
        </p:nvSpPr>
        <p:spPr>
          <a:xfrm>
            <a:off x="821102" y="2390350"/>
            <a:ext cx="3357198" cy="45719"/>
          </a:xfrm>
          <a:custGeom>
            <a:avLst/>
            <a:gdLst/>
            <a:ahLst/>
            <a:cxnLst/>
            <a:rect l="l" t="t" r="r" b="b"/>
            <a:pathLst>
              <a:path w="1930397" h="78918">
                <a:moveTo>
                  <a:pt x="0" y="0"/>
                </a:moveTo>
                <a:lnTo>
                  <a:pt x="1930397" y="0"/>
                </a:lnTo>
                <a:lnTo>
                  <a:pt x="1930397" y="78918"/>
                </a:lnTo>
                <a:lnTo>
                  <a:pt x="0" y="7891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52" name="TextBox 5"/>
          <p:cNvSpPr txBox="1"/>
          <p:nvPr/>
        </p:nvSpPr>
        <p:spPr>
          <a:xfrm>
            <a:off x="821102" y="1821291"/>
            <a:ext cx="4689574" cy="33406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latinLnBrk="1">
              <a:lnSpc>
                <a:spcPct val="116199"/>
              </a:lnSpc>
            </a:pPr>
            <a:r>
              <a:rPr lang="zh-CN" altLang="en-US" sz="2000" dirty="0">
                <a:solidFill>
                  <a:srgbClr val="FFFFFF"/>
                </a:solidFill>
                <a:latin typeface="Microsoft YaHei"/>
                <a:ea typeface="Microsoft YaHei"/>
              </a:rPr>
              <a:t>对受众的片面性和刻板性引导</a:t>
            </a:r>
            <a:endParaRPr lang="en-US" sz="1100" dirty="0"/>
          </a:p>
        </p:txBody>
      </p:sp>
      <p:sp>
        <p:nvSpPr>
          <p:cNvPr id="53" name="Freeform 6"/>
          <p:cNvSpPr/>
          <p:nvPr/>
        </p:nvSpPr>
        <p:spPr>
          <a:xfrm>
            <a:off x="795067" y="2861939"/>
            <a:ext cx="1532871" cy="1532871"/>
          </a:xfrm>
          <a:custGeom>
            <a:avLst/>
            <a:gdLst/>
            <a:ahLst/>
            <a:cxnLst/>
            <a:rect l="l" t="t" r="r" b="b"/>
            <a:pathLst>
              <a:path w="1212289" h="1212289">
                <a:moveTo>
                  <a:pt x="606145" y="0"/>
                </a:moveTo>
                <a:cubicBezTo>
                  <a:pt x="940898" y="0"/>
                  <a:pt x="1212289" y="271392"/>
                  <a:pt x="1212289" y="606145"/>
                </a:cubicBezTo>
                <a:cubicBezTo>
                  <a:pt x="1212289" y="940898"/>
                  <a:pt x="940898" y="1212289"/>
                  <a:pt x="606145" y="1212289"/>
                </a:cubicBezTo>
                <a:cubicBezTo>
                  <a:pt x="271392" y="1212289"/>
                  <a:pt x="0" y="940898"/>
                  <a:pt x="0" y="606145"/>
                </a:cubicBezTo>
                <a:cubicBezTo>
                  <a:pt x="0" y="271392"/>
                  <a:pt x="271392" y="0"/>
                  <a:pt x="606145" y="0"/>
                </a:cubicBezTo>
                <a:close/>
              </a:path>
            </a:pathLst>
          </a:custGeom>
          <a:solidFill>
            <a:srgbClr val="FFFFFF">
              <a:alpha val="41960"/>
            </a:srgbClr>
          </a:solidFill>
        </p:spPr>
        <p:txBody>
          <a:bodyPr lIns="127000" rIns="127000" rtlCol="0" anchor="ctr"/>
          <a:lstStyle/>
          <a:p>
            <a:pPr algn="ctr" latinLnBrk="1">
              <a:lnSpc>
                <a:spcPct val="116199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Microsoft YaHei"/>
              </a:rPr>
              <a:t>优质内容流失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Freeform 7"/>
          <p:cNvSpPr/>
          <p:nvPr/>
        </p:nvSpPr>
        <p:spPr>
          <a:xfrm>
            <a:off x="3651811" y="2861939"/>
            <a:ext cx="1532871" cy="1532871"/>
          </a:xfrm>
          <a:custGeom>
            <a:avLst/>
            <a:gdLst/>
            <a:ahLst/>
            <a:cxnLst/>
            <a:rect l="l" t="t" r="r" b="b"/>
            <a:pathLst>
              <a:path w="1212289" h="1212289">
                <a:moveTo>
                  <a:pt x="606144" y="0"/>
                </a:moveTo>
                <a:cubicBezTo>
                  <a:pt x="940898" y="0"/>
                  <a:pt x="1212289" y="271391"/>
                  <a:pt x="1212289" y="606145"/>
                </a:cubicBezTo>
                <a:cubicBezTo>
                  <a:pt x="1212289" y="940898"/>
                  <a:pt x="940898" y="1212289"/>
                  <a:pt x="606144" y="1212289"/>
                </a:cubicBezTo>
                <a:cubicBezTo>
                  <a:pt x="271391" y="1212289"/>
                  <a:pt x="0" y="940898"/>
                  <a:pt x="0" y="606145"/>
                </a:cubicBezTo>
                <a:cubicBezTo>
                  <a:pt x="0" y="271391"/>
                  <a:pt x="271391" y="0"/>
                  <a:pt x="606144" y="0"/>
                </a:cubicBezTo>
                <a:close/>
              </a:path>
            </a:pathLst>
          </a:custGeom>
          <a:solidFill>
            <a:srgbClr val="FFFFFF">
              <a:alpha val="59000"/>
            </a:srgbClr>
          </a:solidFill>
        </p:spPr>
        <p:txBody>
          <a:bodyPr lIns="127000" rIns="127000" rtlCol="0" anchor="ctr"/>
          <a:lstStyle/>
          <a:p>
            <a:pPr algn="ctr" latinLnBrk="1">
              <a:lnSpc>
                <a:spcPct val="116199"/>
              </a:lnSpc>
            </a:pPr>
            <a:r>
              <a:rPr lang="zh-CN" altLang="en-US" sz="1600" dirty="0">
                <a:solidFill>
                  <a:srgbClr val="0D1015">
                    <a:alpha val="76863"/>
                  </a:srgbClr>
                </a:solidFill>
                <a:latin typeface="Microsoft YaHei"/>
                <a:ea typeface="Microsoft YaHei"/>
              </a:rPr>
              <a:t>信息类型单一</a:t>
            </a:r>
            <a:endParaRPr lang="en-US" sz="1100" dirty="0"/>
          </a:p>
        </p:txBody>
      </p:sp>
      <p:sp>
        <p:nvSpPr>
          <p:cNvPr id="55" name="Freeform 8"/>
          <p:cNvSpPr/>
          <p:nvPr/>
        </p:nvSpPr>
        <p:spPr>
          <a:xfrm>
            <a:off x="2139382" y="4309129"/>
            <a:ext cx="1532871" cy="1532871"/>
          </a:xfrm>
          <a:custGeom>
            <a:avLst/>
            <a:gdLst/>
            <a:ahLst/>
            <a:cxnLst/>
            <a:rect l="l" t="t" r="r" b="b"/>
            <a:pathLst>
              <a:path w="1212289" h="1212289">
                <a:moveTo>
                  <a:pt x="606144" y="0"/>
                </a:moveTo>
                <a:cubicBezTo>
                  <a:pt x="940898" y="0"/>
                  <a:pt x="1212289" y="271391"/>
                  <a:pt x="1212289" y="606145"/>
                </a:cubicBezTo>
                <a:cubicBezTo>
                  <a:pt x="1212289" y="940898"/>
                  <a:pt x="940898" y="1212289"/>
                  <a:pt x="606144" y="1212289"/>
                </a:cubicBezTo>
                <a:cubicBezTo>
                  <a:pt x="271391" y="1212289"/>
                  <a:pt x="0" y="940898"/>
                  <a:pt x="0" y="606145"/>
                </a:cubicBezTo>
                <a:cubicBezTo>
                  <a:pt x="0" y="271391"/>
                  <a:pt x="271391" y="0"/>
                  <a:pt x="606144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</p:spPr>
        <p:txBody>
          <a:bodyPr lIns="127000" rIns="127000" rtlCol="0" anchor="ctr"/>
          <a:lstStyle/>
          <a:p>
            <a:pPr algn="ctr" latinLnBrk="1">
              <a:lnSpc>
                <a:spcPct val="116199"/>
              </a:lnSpc>
            </a:pPr>
            <a:r>
              <a:rPr lang="zh-CN" altLang="en-US" sz="1600" dirty="0">
                <a:solidFill>
                  <a:srgbClr val="0D1015"/>
                </a:solidFill>
                <a:latin typeface="Microsoft YaHei"/>
                <a:ea typeface="Microsoft YaHei"/>
              </a:rPr>
              <a:t>受众群体极化</a:t>
            </a:r>
            <a:endParaRPr lang="en-US" sz="1100" dirty="0"/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F976AA9B-D4D3-4BF5-AD27-CD1F80F2E814}"/>
              </a:ext>
            </a:extLst>
          </p:cNvPr>
          <p:cNvSpPr/>
          <p:nvPr/>
        </p:nvSpPr>
        <p:spPr>
          <a:xfrm>
            <a:off x="5253727" y="4309129"/>
            <a:ext cx="1532871" cy="1532871"/>
          </a:xfrm>
          <a:custGeom>
            <a:avLst/>
            <a:gdLst/>
            <a:ahLst/>
            <a:cxnLst/>
            <a:rect l="l" t="t" r="r" b="b"/>
            <a:pathLst>
              <a:path w="1212289" h="1212289">
                <a:moveTo>
                  <a:pt x="606144" y="0"/>
                </a:moveTo>
                <a:cubicBezTo>
                  <a:pt x="940898" y="0"/>
                  <a:pt x="1212289" y="271391"/>
                  <a:pt x="1212289" y="606145"/>
                </a:cubicBezTo>
                <a:cubicBezTo>
                  <a:pt x="1212289" y="940898"/>
                  <a:pt x="940898" y="1212289"/>
                  <a:pt x="606144" y="1212289"/>
                </a:cubicBezTo>
                <a:cubicBezTo>
                  <a:pt x="271391" y="1212289"/>
                  <a:pt x="0" y="940898"/>
                  <a:pt x="0" y="606145"/>
                </a:cubicBezTo>
                <a:cubicBezTo>
                  <a:pt x="0" y="271391"/>
                  <a:pt x="271391" y="0"/>
                  <a:pt x="60614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lIns="127000" rIns="127000" rtlCol="0" anchor="ctr"/>
          <a:lstStyle/>
          <a:p>
            <a:pPr algn="ctr" latinLnBrk="1">
              <a:lnSpc>
                <a:spcPct val="116199"/>
              </a:lnSpc>
            </a:pPr>
            <a:r>
              <a:rPr lang="zh-CN" altLang="en-US" sz="1600" dirty="0">
                <a:solidFill>
                  <a:srgbClr val="0D1015"/>
                </a:solidFill>
                <a:latin typeface="Microsoft YaHei"/>
                <a:ea typeface="Microsoft YaHei"/>
              </a:rPr>
              <a:t>社会规范失序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56467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9" grpId="0"/>
      <p:bldP spid="50" grpId="0" animBg="1"/>
      <p:bldP spid="52" grpId="0" animBg="1"/>
      <p:bldP spid="53" grpId="0" animBg="1"/>
      <p:bldP spid="54" grpId="0" animBg="1"/>
      <p:bldP spid="55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"/>
          <p:cNvSpPr txBox="1"/>
          <p:nvPr/>
        </p:nvSpPr>
        <p:spPr>
          <a:xfrm>
            <a:off x="88900" y="1152319"/>
            <a:ext cx="11547792" cy="2530886"/>
          </a:xfrm>
          <a:prstGeom prst="rect">
            <a:avLst/>
          </a:prstGeom>
          <a:solidFill>
            <a:schemeClr val="accent2">
              <a:alpha val="0"/>
            </a:scheme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5153" b="1" dirty="0">
                <a:ln w="0"/>
                <a:gradFill flip="none" rotWithShape="1">
                  <a:gsLst>
                    <a:gs pos="0">
                      <a:srgbClr val="53575C"/>
                    </a:gs>
                    <a:gs pos="79000">
                      <a:srgbClr val="C5C7CA">
                        <a:alpha val="0"/>
                      </a:srgbClr>
                    </a:gs>
                  </a:gsLst>
                  <a:lin ang="5400000" scaled="1"/>
                  <a:tileRect/>
                </a:gradFill>
                <a:latin typeface="Microsoft YaHei"/>
                <a:ea typeface="Microsoft YaHei"/>
              </a:rPr>
              <a:t>Part</a:t>
            </a:r>
            <a:endParaRPr lang="en-US" sz="1100" b="1" dirty="0">
              <a:ln w="0"/>
              <a:gradFill flip="none" rotWithShape="1">
                <a:gsLst>
                  <a:gs pos="0">
                    <a:srgbClr val="53575C"/>
                  </a:gs>
                  <a:gs pos="79000">
                    <a:srgbClr val="C5C7CA">
                      <a:alpha val="0"/>
                    </a:srgb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14" name="TextBox 3"/>
          <p:cNvSpPr txBox="1"/>
          <p:nvPr/>
        </p:nvSpPr>
        <p:spPr>
          <a:xfrm>
            <a:off x="5158803" y="3017090"/>
            <a:ext cx="4120552" cy="668068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4000" b="1" dirty="0">
                <a:solidFill>
                  <a:srgbClr val="FFFFFF"/>
                </a:solidFill>
                <a:latin typeface="Microsoft YaHei"/>
                <a:ea typeface="Microsoft YaHei"/>
              </a:rPr>
              <a:t>设计方案</a:t>
            </a:r>
            <a:endParaRPr lang="en-US" sz="1100" dirty="0"/>
          </a:p>
        </p:txBody>
      </p:sp>
      <p:sp>
        <p:nvSpPr>
          <p:cNvPr id="15" name="TextBox 4"/>
          <p:cNvSpPr txBox="1"/>
          <p:nvPr/>
        </p:nvSpPr>
        <p:spPr>
          <a:xfrm>
            <a:off x="5158803" y="3885425"/>
            <a:ext cx="3725824" cy="328808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2000" dirty="0">
                <a:solidFill>
                  <a:srgbClr val="FFFFFF"/>
                </a:solidFill>
                <a:latin typeface="Microsoft YaHei"/>
                <a:ea typeface="Microsoft YaHei"/>
              </a:rPr>
              <a:t>打破</a:t>
            </a:r>
            <a:r>
              <a:rPr lang="en-US" sz="2000" dirty="0" err="1">
                <a:solidFill>
                  <a:srgbClr val="FFFFFF"/>
                </a:solidFill>
                <a:latin typeface="Microsoft YaHei"/>
                <a:ea typeface="Microsoft YaHei"/>
              </a:rPr>
              <a:t>抖音</a:t>
            </a:r>
            <a:r>
              <a:rPr lang="zh-CN" altLang="en-US" sz="2000" dirty="0">
                <a:solidFill>
                  <a:srgbClr val="FFFFFF"/>
                </a:solidFill>
                <a:latin typeface="Microsoft YaHei"/>
                <a:ea typeface="Microsoft YaHei"/>
              </a:rPr>
              <a:t>的过滤气泡</a:t>
            </a:r>
            <a:endParaRPr lang="en-US" sz="2000" dirty="0">
              <a:solidFill>
                <a:srgbClr val="FFFFFF"/>
              </a:solidFill>
              <a:latin typeface="Microsoft YaHei"/>
              <a:ea typeface="Microsoft YaHei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1449DAA-FA7E-4FF4-9456-5DAA0E5C8F3B}"/>
              </a:ext>
            </a:extLst>
          </p:cNvPr>
          <p:cNvSpPr txBox="1"/>
          <p:nvPr/>
        </p:nvSpPr>
        <p:spPr>
          <a:xfrm>
            <a:off x="2578100" y="2440634"/>
            <a:ext cx="3036195" cy="2672335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en-US" sz="16000" b="1" dirty="0">
                <a:solidFill>
                  <a:schemeClr val="bg1"/>
                </a:solidFill>
                <a:latin typeface="Microsoft YaHei"/>
                <a:ea typeface="Microsoft YaHei"/>
              </a:rPr>
              <a:t>2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3798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00BED6E-4EE3-4CB2-A513-0CEED6B19E7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72" b="7813"/>
          <a:stretch/>
        </p:blipFill>
        <p:spPr>
          <a:xfrm>
            <a:off x="1026451" y="2512478"/>
            <a:ext cx="1916775" cy="3397795"/>
          </a:xfrm>
          <a:prstGeom prst="rect">
            <a:avLst/>
          </a:prstGeom>
        </p:spPr>
      </p:pic>
      <p:pic>
        <p:nvPicPr>
          <p:cNvPr id="90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30" y="1804522"/>
            <a:ext cx="3066370" cy="478026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40D8BDF-DCD8-4642-8D53-C1A037D2AA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17" y="2488311"/>
            <a:ext cx="1906996" cy="3339638"/>
          </a:xfrm>
          <a:prstGeom prst="rect">
            <a:avLst/>
          </a:prstGeom>
        </p:spPr>
      </p:pic>
      <p:pic>
        <p:nvPicPr>
          <p:cNvPr id="91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730" y="1804182"/>
            <a:ext cx="3066370" cy="47802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76F059-FAC9-418E-B529-20D4070C936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" b="5520"/>
          <a:stretch/>
        </p:blipFill>
        <p:spPr>
          <a:xfrm>
            <a:off x="8348284" y="2512478"/>
            <a:ext cx="1922045" cy="3398376"/>
          </a:xfrm>
          <a:prstGeom prst="rect">
            <a:avLst/>
          </a:prstGeom>
        </p:spPr>
      </p:pic>
      <p:pic>
        <p:nvPicPr>
          <p:cNvPr id="92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252" y="1803400"/>
            <a:ext cx="3066370" cy="4780269"/>
          </a:xfrm>
          <a:prstGeom prst="rect">
            <a:avLst/>
          </a:prstGeom>
        </p:spPr>
      </p:pic>
      <p:sp>
        <p:nvSpPr>
          <p:cNvPr id="88" name="TextBox 2"/>
          <p:cNvSpPr txBox="1"/>
          <p:nvPr/>
        </p:nvSpPr>
        <p:spPr>
          <a:xfrm>
            <a:off x="3742905" y="431800"/>
            <a:ext cx="4069258" cy="668068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Microsoft YaHei"/>
                <a:ea typeface="Microsoft YaHei"/>
              </a:rPr>
              <a:t>功能设计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C1988375-F80D-4646-973D-E6E787AC758B}"/>
              </a:ext>
            </a:extLst>
          </p:cNvPr>
          <p:cNvSpPr txBox="1"/>
          <p:nvPr/>
        </p:nvSpPr>
        <p:spPr>
          <a:xfrm>
            <a:off x="692446" y="1333835"/>
            <a:ext cx="2571328" cy="62196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dirty="0">
                <a:solidFill>
                  <a:srgbClr val="FFFFFF"/>
                </a:solidFill>
                <a:latin typeface="Microsoft YaHei"/>
                <a:ea typeface="Microsoft YaHei"/>
              </a:rPr>
              <a:t>增进社交</a:t>
            </a:r>
            <a:endParaRPr lang="en-US" altLang="zh-CN" dirty="0">
              <a:solidFill>
                <a:srgbClr val="FFFFFF"/>
              </a:solidFill>
              <a:latin typeface="Microsoft YaHei"/>
              <a:ea typeface="Microsoft YaHei"/>
            </a:endParaRPr>
          </a:p>
          <a:p>
            <a:pPr algn="ctr" latinLnBrk="1">
              <a:lnSpc>
                <a:spcPct val="116199"/>
              </a:lnSpc>
            </a:pPr>
            <a:r>
              <a:rPr lang="zh-CN" altLang="en-US" dirty="0">
                <a:solidFill>
                  <a:srgbClr val="FFFFFF"/>
                </a:solidFill>
                <a:latin typeface="Microsoft YaHei"/>
                <a:ea typeface="Microsoft YaHei"/>
              </a:rPr>
              <a:t>泡泡圈：更多发现</a:t>
            </a:r>
            <a:endParaRPr lang="en-US" sz="105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30DB98-3050-4781-91B3-D1C811A89CCD}"/>
              </a:ext>
            </a:extLst>
          </p:cNvPr>
          <p:cNvSpPr txBox="1"/>
          <p:nvPr/>
        </p:nvSpPr>
        <p:spPr>
          <a:xfrm>
            <a:off x="2708440" y="1246182"/>
            <a:ext cx="5777344" cy="709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zh-CN" dirty="0">
                <a:solidFill>
                  <a:srgbClr val="FFFFFF"/>
                </a:solidFill>
                <a:latin typeface="Microsoft YaHei"/>
                <a:ea typeface="Microsoft YaHei"/>
              </a:rPr>
              <a:t>心理暗示</a:t>
            </a:r>
            <a:endParaRPr lang="en-US" altLang="zh-CN" dirty="0">
              <a:solidFill>
                <a:srgbClr val="FFFFFF"/>
              </a:solidFill>
              <a:latin typeface="Microsoft YaHei"/>
              <a:ea typeface="Microsoft YaHei"/>
            </a:endParaRPr>
          </a:p>
          <a:p>
            <a:pPr algn="ctr" latinLnBrk="1">
              <a:lnSpc>
                <a:spcPct val="116199"/>
              </a:lnSpc>
            </a:pPr>
            <a:r>
              <a:rPr lang="zh-CN" altLang="en-US" dirty="0">
                <a:solidFill>
                  <a:srgbClr val="FFFFFF"/>
                </a:solidFill>
                <a:latin typeface="Microsoft YaHei"/>
                <a:ea typeface="Microsoft YaHei"/>
              </a:rPr>
              <a:t>（优化搜索页面）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A121E0D-C20F-4AD4-AD83-BE75D605ABA4}"/>
              </a:ext>
            </a:extLst>
          </p:cNvPr>
          <p:cNvSpPr txBox="1"/>
          <p:nvPr/>
        </p:nvSpPr>
        <p:spPr>
          <a:xfrm>
            <a:off x="6325756" y="1309469"/>
            <a:ext cx="5777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zh-CN" dirty="0">
                <a:solidFill>
                  <a:srgbClr val="FFFFFF"/>
                </a:solidFill>
                <a:latin typeface="Microsoft YaHei"/>
                <a:ea typeface="Microsoft YaHei"/>
              </a:rPr>
              <a:t>平台提醒</a:t>
            </a:r>
            <a:endParaRPr lang="en-US" altLang="zh-CN" dirty="0">
              <a:solidFill>
                <a:srgbClr val="FFFFFF"/>
              </a:solidFill>
              <a:latin typeface="Microsoft YaHei"/>
              <a:ea typeface="Microsoft YaHei"/>
            </a:endParaRPr>
          </a:p>
          <a:p>
            <a:pPr algn="ctr"/>
            <a:r>
              <a:rPr lang="zh-CN" altLang="zh-CN" dirty="0">
                <a:solidFill>
                  <a:srgbClr val="FFFFFF"/>
                </a:solidFill>
                <a:latin typeface="Microsoft YaHei"/>
                <a:ea typeface="Microsoft YaHei"/>
              </a:rPr>
              <a:t>周报</a:t>
            </a:r>
            <a:r>
              <a:rPr lang="zh-CN" altLang="en-US" dirty="0">
                <a:solidFill>
                  <a:srgbClr val="FFFFFF"/>
                </a:solidFill>
                <a:latin typeface="Microsoft YaHei"/>
                <a:ea typeface="Microsoft YaHei"/>
              </a:rPr>
              <a:t>：我的泡泡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9A6EB23-3E26-48BA-816D-91393E0826B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5" b="10592"/>
          <a:stretch/>
        </p:blipFill>
        <p:spPr>
          <a:xfrm>
            <a:off x="5803805" y="2694720"/>
            <a:ext cx="1907606" cy="3409228"/>
          </a:xfrm>
          <a:prstGeom prst="rect">
            <a:avLst/>
          </a:prstGeom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C7F9AF09-455E-4A13-99D4-E063C6FAF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900" y="1966068"/>
            <a:ext cx="3121703" cy="4866532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17" grpId="0"/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"/>
          <p:cNvGrpSpPr/>
          <p:nvPr/>
        </p:nvGrpSpPr>
        <p:grpSpPr>
          <a:xfrm>
            <a:off x="520700" y="724097"/>
            <a:ext cx="10708346" cy="5054205"/>
            <a:chOff x="421239" y="725082"/>
            <a:chExt cx="10708346" cy="5054205"/>
          </a:xfrm>
        </p:grpSpPr>
        <p:pic>
          <p:nvPicPr>
            <p:cNvPr id="115" name="Picture 1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239" y="725082"/>
              <a:ext cx="10708346" cy="5054205"/>
            </a:xfrm>
            <a:prstGeom prst="rect">
              <a:avLst/>
            </a:prstGeom>
          </p:spPr>
        </p:pic>
      </p:grpSp>
      <p:sp>
        <p:nvSpPr>
          <p:cNvPr id="116" name="TextBox 2"/>
          <p:cNvSpPr txBox="1"/>
          <p:nvPr/>
        </p:nvSpPr>
        <p:spPr>
          <a:xfrm>
            <a:off x="3738421" y="974302"/>
            <a:ext cx="4069258" cy="668068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Microsoft YaHei"/>
                <a:ea typeface="Microsoft YaHei"/>
              </a:rPr>
              <a:t>算法设计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7" name="Freeform 3"/>
          <p:cNvSpPr/>
          <p:nvPr/>
        </p:nvSpPr>
        <p:spPr>
          <a:xfrm>
            <a:off x="4807851" y="1710089"/>
            <a:ext cx="1930397" cy="78918"/>
          </a:xfrm>
          <a:custGeom>
            <a:avLst/>
            <a:gdLst/>
            <a:ahLst/>
            <a:cxnLst/>
            <a:rect l="l" t="t" r="r" b="b"/>
            <a:pathLst>
              <a:path w="1930397" h="78918">
                <a:moveTo>
                  <a:pt x="0" y="0"/>
                </a:moveTo>
                <a:lnTo>
                  <a:pt x="1930397" y="0"/>
                </a:lnTo>
                <a:lnTo>
                  <a:pt x="1930397" y="78919"/>
                </a:lnTo>
                <a:lnTo>
                  <a:pt x="0" y="7891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118" name="TextBox 4"/>
          <p:cNvSpPr txBox="1"/>
          <p:nvPr/>
        </p:nvSpPr>
        <p:spPr>
          <a:xfrm>
            <a:off x="1511300" y="2641600"/>
            <a:ext cx="9392295" cy="179228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FFFF"/>
                </a:solidFill>
                <a:latin typeface="Microsoft YaHei"/>
                <a:ea typeface="Microsoft YaHei"/>
              </a:rPr>
              <a:t>增加推送内容的衡量指标：内容有效性、时效性、用户满意</a:t>
            </a:r>
            <a:r>
              <a:rPr lang="zh-CN" altLang="en-US" sz="2000">
                <a:solidFill>
                  <a:srgbClr val="FFFFFF"/>
                </a:solidFill>
                <a:latin typeface="Microsoft YaHei"/>
                <a:ea typeface="Microsoft YaHei"/>
              </a:rPr>
              <a:t>度等，或计算</a:t>
            </a:r>
            <a:r>
              <a:rPr lang="zh-CN" altLang="en-US" sz="2000" dirty="0">
                <a:solidFill>
                  <a:srgbClr val="FFFFFF"/>
                </a:solidFill>
                <a:latin typeface="Microsoft YaHei"/>
                <a:ea typeface="Microsoft YaHei"/>
              </a:rPr>
              <a:t>出受众所处的各类圈子对于某个话题的平均强度</a:t>
            </a:r>
            <a:endParaRPr lang="en-US" altLang="zh-CN" sz="2000" dirty="0">
              <a:solidFill>
                <a:srgbClr val="FFFFFF"/>
              </a:solidFill>
              <a:latin typeface="Microsoft YaHei"/>
              <a:ea typeface="Microsoft YaHei"/>
            </a:endParaRPr>
          </a:p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FFFF"/>
                </a:solidFill>
                <a:latin typeface="Microsoft YaHei"/>
                <a:ea typeface="Microsoft YaHei"/>
              </a:rPr>
              <a:t>优化平台话题设置：推荐其他类别的信息，推荐具有主流价值观倾向的内容</a:t>
            </a:r>
            <a:endParaRPr lang="en-US" sz="2000" dirty="0">
              <a:solidFill>
                <a:srgbClr val="FFFFFF"/>
              </a:solidFill>
              <a:latin typeface="Microsoft YaHei"/>
              <a:ea typeface="Microsoft YaHei"/>
            </a:endParaRPr>
          </a:p>
          <a:p>
            <a:pPr marL="342900" indent="-34290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FFFF"/>
                </a:solidFill>
                <a:latin typeface="Microsoft YaHei"/>
                <a:ea typeface="Microsoft YaHei"/>
              </a:rPr>
              <a:t>假推荐（每八条真推荐后插入一条假推荐）：跨域推荐</a:t>
            </a:r>
            <a:endParaRPr lang="en-US" sz="2000" dirty="0">
              <a:solidFill>
                <a:srgbClr val="FFFFFF"/>
              </a:solidFill>
              <a:latin typeface="Microsoft YaHei"/>
              <a:ea typeface="Microsoft YaHe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6" grpId="0"/>
      <p:bldP spid="117" grpId="0" animBg="1"/>
      <p:bldP spid="1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4F39719-6DD5-42D6-A94D-10BFDB07D4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28" b="7449"/>
          <a:stretch/>
        </p:blipFill>
        <p:spPr>
          <a:xfrm>
            <a:off x="6539475" y="1814261"/>
            <a:ext cx="1859026" cy="32715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66B0206-F0AB-420D-A34E-0BF0DD4FA7D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" t="10735" r="-110" b="9652"/>
          <a:stretch/>
        </p:blipFill>
        <p:spPr>
          <a:xfrm>
            <a:off x="9185977" y="1798963"/>
            <a:ext cx="1874609" cy="334649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B7F16B9-A3CD-4455-8DFA-466EEC189C5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5" b="10592"/>
          <a:stretch/>
        </p:blipFill>
        <p:spPr>
          <a:xfrm>
            <a:off x="3860501" y="1775454"/>
            <a:ext cx="1907606" cy="3409228"/>
          </a:xfrm>
          <a:prstGeom prst="rect">
            <a:avLst/>
          </a:prstGeom>
        </p:spPr>
      </p:pic>
      <p:pic>
        <p:nvPicPr>
          <p:cNvPr id="43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6708" y="1117838"/>
            <a:ext cx="2995192" cy="466930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100" y="690881"/>
            <a:ext cx="919559" cy="716538"/>
          </a:xfrm>
          <a:prstGeom prst="rect">
            <a:avLst/>
          </a:prstGeom>
        </p:spPr>
      </p:pic>
      <p:sp>
        <p:nvSpPr>
          <p:cNvPr id="39" name="TextBox 3"/>
          <p:cNvSpPr txBox="1"/>
          <p:nvPr/>
        </p:nvSpPr>
        <p:spPr>
          <a:xfrm>
            <a:off x="1313385" y="865063"/>
            <a:ext cx="3988892" cy="65761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Microsoft YaHei"/>
                <a:ea typeface="Microsoft YaHei"/>
              </a:rPr>
              <a:t>视觉设计</a:t>
            </a:r>
            <a:endParaRPr lang="en-US" sz="4000" b="1" dirty="0">
              <a:solidFill>
                <a:schemeClr val="bg1"/>
              </a:solidFill>
              <a:latin typeface="Microsoft YaHei"/>
              <a:ea typeface="Microsoft YaHei"/>
            </a:endParaRPr>
          </a:p>
        </p:txBody>
      </p:sp>
      <p:sp>
        <p:nvSpPr>
          <p:cNvPr id="41" name="Freeform 5"/>
          <p:cNvSpPr/>
          <p:nvPr/>
        </p:nvSpPr>
        <p:spPr>
          <a:xfrm>
            <a:off x="1313384" y="1605281"/>
            <a:ext cx="2032004" cy="45719"/>
          </a:xfrm>
          <a:custGeom>
            <a:avLst/>
            <a:gdLst/>
            <a:ahLst/>
            <a:cxnLst/>
            <a:rect l="l" t="t" r="r" b="b"/>
            <a:pathLst>
              <a:path w="1447804" h="90570">
                <a:moveTo>
                  <a:pt x="0" y="0"/>
                </a:moveTo>
                <a:lnTo>
                  <a:pt x="1447804" y="0"/>
                </a:lnTo>
                <a:lnTo>
                  <a:pt x="1447804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42" name="TextBox 6"/>
          <p:cNvSpPr txBox="1"/>
          <p:nvPr/>
        </p:nvSpPr>
        <p:spPr>
          <a:xfrm>
            <a:off x="1310577" y="2585889"/>
            <a:ext cx="1997254" cy="133062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Microsoft YaHei"/>
                <a:ea typeface="Microsoft YaHei"/>
              </a:rPr>
              <a:t>星球分类</a:t>
            </a:r>
            <a:endParaRPr lang="en-US" altLang="zh-CN" sz="2000" dirty="0">
              <a:solidFill>
                <a:srgbClr val="FFFFFF"/>
              </a:solidFill>
              <a:latin typeface="Microsoft YaHei"/>
              <a:ea typeface="Microsoft YaHei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Microsoft YaHei"/>
                <a:ea typeface="Microsoft YaHei"/>
              </a:rPr>
              <a:t>灯泡点亮</a:t>
            </a:r>
            <a:endParaRPr lang="en-US" altLang="zh-CN" sz="2000" dirty="0">
              <a:solidFill>
                <a:srgbClr val="FFFFFF"/>
              </a:solidFill>
              <a:latin typeface="Microsoft YaHei"/>
              <a:ea typeface="Microsoft YaHei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Microsoft YaHei"/>
                <a:ea typeface="Microsoft YaHei"/>
              </a:rPr>
              <a:t>周报设计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C8E76964-DF40-4387-A543-7945440E8B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7900" y="1117838"/>
            <a:ext cx="2995192" cy="4669309"/>
          </a:xfrm>
          <a:prstGeom prst="rect">
            <a:avLst/>
          </a:prstGeom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4D5EC503-B07B-4A79-BAFD-1C1AB69C0F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9364" y="1117838"/>
            <a:ext cx="2995192" cy="466930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 animBg="1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"/>
          <p:cNvSpPr/>
          <p:nvPr/>
        </p:nvSpPr>
        <p:spPr>
          <a:xfrm>
            <a:off x="7772357" y="1528907"/>
            <a:ext cx="2230557" cy="3948502"/>
          </a:xfrm>
          <a:custGeom>
            <a:avLst/>
            <a:gdLst/>
            <a:ahLst/>
            <a:cxnLst/>
            <a:rect l="l" t="t" r="r" b="b"/>
            <a:pathLst>
              <a:path w="2230557" h="3948502">
                <a:moveTo>
                  <a:pt x="0" y="0"/>
                </a:moveTo>
                <a:lnTo>
                  <a:pt x="2230558" y="0"/>
                </a:lnTo>
                <a:lnTo>
                  <a:pt x="2230558" y="3948502"/>
                </a:lnTo>
                <a:lnTo>
                  <a:pt x="0" y="3948502"/>
                </a:lnTo>
                <a:lnTo>
                  <a:pt x="0" y="0"/>
                </a:lnTo>
                <a:close/>
              </a:path>
            </a:pathLst>
          </a:custGeom>
          <a:solidFill>
            <a:srgbClr val="0D1015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12" y="1193800"/>
            <a:ext cx="919559" cy="716538"/>
          </a:xfrm>
          <a:prstGeom prst="rect">
            <a:avLst/>
          </a:prstGeom>
        </p:spPr>
      </p:pic>
      <p:pic>
        <p:nvPicPr>
          <p:cNvPr id="44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9436" y="1541607"/>
            <a:ext cx="1993896" cy="3933409"/>
          </a:xfrm>
          <a:prstGeom prst="rect">
            <a:avLst/>
          </a:prstGeom>
        </p:spPr>
      </p:pic>
      <p:sp>
        <p:nvSpPr>
          <p:cNvPr id="39" name="TextBox 3"/>
          <p:cNvSpPr txBox="1"/>
          <p:nvPr/>
        </p:nvSpPr>
        <p:spPr>
          <a:xfrm>
            <a:off x="2070097" y="1367982"/>
            <a:ext cx="3988892" cy="657616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l" latinLnBrk="1">
              <a:lnSpc>
                <a:spcPct val="116199"/>
              </a:lnSpc>
            </a:pPr>
            <a:r>
              <a:rPr lang="zh-CN" altLang="en-US" sz="4000" b="1" dirty="0">
                <a:solidFill>
                  <a:schemeClr val="bg1"/>
                </a:solidFill>
                <a:latin typeface="Microsoft YaHei"/>
                <a:ea typeface="Microsoft YaHei"/>
              </a:rPr>
              <a:t>交互设计</a:t>
            </a:r>
            <a:endParaRPr lang="en-US" sz="4000" b="1" dirty="0">
              <a:solidFill>
                <a:schemeClr val="bg1"/>
              </a:solidFill>
              <a:latin typeface="Microsoft YaHei"/>
              <a:ea typeface="Microsoft YaHei"/>
            </a:endParaRPr>
          </a:p>
        </p:txBody>
      </p:sp>
      <p:sp>
        <p:nvSpPr>
          <p:cNvPr id="41" name="Freeform 5"/>
          <p:cNvSpPr/>
          <p:nvPr/>
        </p:nvSpPr>
        <p:spPr>
          <a:xfrm>
            <a:off x="2070096" y="2153050"/>
            <a:ext cx="2032004" cy="45719"/>
          </a:xfrm>
          <a:custGeom>
            <a:avLst/>
            <a:gdLst/>
            <a:ahLst/>
            <a:cxnLst/>
            <a:rect l="l" t="t" r="r" b="b"/>
            <a:pathLst>
              <a:path w="1447804" h="90570">
                <a:moveTo>
                  <a:pt x="0" y="0"/>
                </a:moveTo>
                <a:lnTo>
                  <a:pt x="1447804" y="0"/>
                </a:lnTo>
                <a:lnTo>
                  <a:pt x="1447804" y="90570"/>
                </a:lnTo>
                <a:lnTo>
                  <a:pt x="0" y="9057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lIns="127000" rIns="127000" rtlCol="0" anchor="ctr"/>
          <a:lstStyle/>
          <a:p>
            <a:pPr algn="l"/>
            <a:endParaRPr lang="en-US" sz="1100"/>
          </a:p>
        </p:txBody>
      </p:sp>
      <p:sp>
        <p:nvSpPr>
          <p:cNvPr id="42" name="TextBox 6"/>
          <p:cNvSpPr txBox="1"/>
          <p:nvPr/>
        </p:nvSpPr>
        <p:spPr>
          <a:xfrm>
            <a:off x="1048812" y="3251200"/>
            <a:ext cx="5720288" cy="40729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2000" dirty="0">
                <a:solidFill>
                  <a:srgbClr val="FFFFFF"/>
                </a:solidFill>
                <a:latin typeface="Microsoft YaHei"/>
                <a:ea typeface="Microsoft YaHei"/>
              </a:rPr>
              <a:t>好友在看：连续点击屏幕爱心，“一键二连”</a:t>
            </a:r>
          </a:p>
        </p:txBody>
      </p:sp>
      <p:pic>
        <p:nvPicPr>
          <p:cNvPr id="43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6539" y="355600"/>
            <a:ext cx="3588762" cy="59823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7458388-7F59-4C8F-AB2F-5A53FFB6D4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4"/>
          <a:stretch/>
        </p:blipFill>
        <p:spPr>
          <a:xfrm>
            <a:off x="7835170" y="1282699"/>
            <a:ext cx="2104930" cy="414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8049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9" grpId="0"/>
      <p:bldP spid="41" grpId="0" animBg="1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210</Words>
  <Application>Microsoft Office PowerPoint</Application>
  <PresentationFormat>自定义</PresentationFormat>
  <Paragraphs>61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Microsoft YaHei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cx</dc:creator>
  <cp:lastModifiedBy>程 茜</cp:lastModifiedBy>
  <cp:revision>33</cp:revision>
  <dcterms:created xsi:type="dcterms:W3CDTF">2006-08-16T00:00:00Z</dcterms:created>
  <dcterms:modified xsi:type="dcterms:W3CDTF">2020-09-27T12:22:17Z</dcterms:modified>
</cp:coreProperties>
</file>