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5" r:id="rId4"/>
    <p:sldId id="257" r:id="rId5"/>
    <p:sldId id="258" r:id="rId6"/>
    <p:sldId id="259" r:id="rId7"/>
    <p:sldId id="260" r:id="rId8"/>
    <p:sldId id="261" r:id="rId9"/>
    <p:sldId id="262" r:id="rId10"/>
    <p:sldId id="26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6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1.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7.xml"/><Relationship Id="rId10" Type="http://schemas.openxmlformats.org/officeDocument/2006/relationships/tags" Target="../tags/tag7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74.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8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81.xml"/><Relationship Id="rId2" Type="http://schemas.openxmlformats.org/officeDocument/2006/relationships/tags" Target="../tags/tag80.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89.xml"/><Relationship Id="rId2" Type="http://schemas.openxmlformats.org/officeDocument/2006/relationships/tags" Target="../tags/tag88.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9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97.xml"/><Relationship Id="rId2" Type="http://schemas.openxmlformats.org/officeDocument/2006/relationships/tags" Target="../tags/tag96.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06.xml"/><Relationship Id="rId2" Type="http://schemas.openxmlformats.org/officeDocument/2006/relationships/tags" Target="../tags/tag105.xml"/><Relationship Id="rId14" Type="http://schemas.openxmlformats.org/officeDocument/2006/relationships/tags" Target="../tags/tag113.xml"/><Relationship Id="rId13" Type="http://schemas.openxmlformats.org/officeDocument/2006/relationships/tags" Target="../tags/tag112.xml"/><Relationship Id="rId12" Type="http://schemas.openxmlformats.org/officeDocument/2006/relationships/tags" Target="../tags/tag11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15.xml"/><Relationship Id="rId2" Type="http://schemas.openxmlformats.org/officeDocument/2006/relationships/tags" Target="../tags/tag114.xml"/><Relationship Id="rId16" Type="http://schemas.openxmlformats.org/officeDocument/2006/relationships/tags" Target="../tags/tag124.xml"/><Relationship Id="rId15" Type="http://schemas.openxmlformats.org/officeDocument/2006/relationships/tags" Target="../tags/tag123.xml"/><Relationship Id="rId14" Type="http://schemas.openxmlformats.org/officeDocument/2006/relationships/tags" Target="../tags/tag122.xml"/><Relationship Id="rId13" Type="http://schemas.openxmlformats.org/officeDocument/2006/relationships/tags" Target="../tags/tag121.xml"/><Relationship Id="rId12" Type="http://schemas.openxmlformats.org/officeDocument/2006/relationships/tags" Target="../tags/tag120.xml"/><Relationship Id="rId11" Type="http://schemas.openxmlformats.org/officeDocument/2006/relationships/tags" Target="../tags/tag119.xml"/><Relationship Id="rId10" Type="http://schemas.openxmlformats.org/officeDocument/2006/relationships/tags" Target="../tags/tag118.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2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26.xml"/><Relationship Id="rId2" Type="http://schemas.openxmlformats.org/officeDocument/2006/relationships/tags" Target="../tags/tag125.xml"/><Relationship Id="rId13" Type="http://schemas.openxmlformats.org/officeDocument/2006/relationships/tags" Target="../tags/tag132.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7.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file:///C:\Users\1V994W2\PycharmProjects\PPT_Background_Generation/pic_temp/pic_half_down.png" TargetMode="External"/><Relationship Id="rId3" Type="http://schemas.openxmlformats.org/officeDocument/2006/relationships/image" Target="../media/image4.png"/><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0.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8.xml"/><Relationship Id="rId15" Type="http://schemas.openxmlformats.org/officeDocument/2006/relationships/tags" Target="../tags/tag37.xml"/><Relationship Id="rId14" Type="http://schemas.openxmlformats.org/officeDocument/2006/relationships/tags" Target="../tags/tag36.xml"/><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5.png"/><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4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46.xml"/><Relationship Id="rId13" Type="http://schemas.openxmlformats.org/officeDocument/2006/relationships/tags" Target="../tags/tag53.xml"/><Relationship Id="rId12" Type="http://schemas.openxmlformats.org/officeDocument/2006/relationships/tags" Target="../tags/tag52.xml"/><Relationship Id="rId11" Type="http://schemas.openxmlformats.org/officeDocument/2006/relationships/tags" Target="../tags/tag51.xml"/><Relationship Id="rId10" Type="http://schemas.openxmlformats.org/officeDocument/2006/relationships/tags" Target="../tags/tag5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54.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5" name="图片 4"/>
          <p:cNvPicPr/>
          <p:nvPr>
            <p:custDataLst>
              <p:tags r:id="rId2"/>
            </p:custDataLst>
          </p:nvPr>
        </p:nvPicPr>
        <p:blipFill>
          <a:blip r:embed="rId3" r:link="rId4" cstate="email"/>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副标题 2"/>
          <p:cNvSpPr>
            <a:spLocks noGrp="1"/>
          </p:cNvSpPr>
          <p:nvPr>
            <p:ph type="subTitle" idx="14" hasCustomPrompt="1"/>
            <p:custDataLst>
              <p:tags r:id="rId8"/>
            </p:custDataLst>
          </p:nvPr>
        </p:nvSpPr>
        <p:spPr>
          <a:xfrm>
            <a:off x="1940311" y="3967163"/>
            <a:ext cx="7783550" cy="541973"/>
          </a:xfrm>
        </p:spPr>
        <p:txBody>
          <a:bodyPr vert="horz" wrap="square" lIns="91440" tIns="45720" rIns="91440" bIns="45720" anchor="t" anchorCtr="0">
            <a:normAutofit/>
          </a:bodyPr>
          <a:lstStyle>
            <a:lvl1pPr marL="0" marR="0" indent="0" algn="ctr" defTabSz="914400" rtl="0" eaLnBrk="1" fontAlgn="auto" latinLnBrk="0" hangingPunct="1">
              <a:lnSpc>
                <a:spcPct val="100000"/>
              </a:lnSpc>
              <a:spcBef>
                <a:spcPts val="0"/>
              </a:spcBef>
              <a:spcAft>
                <a:spcPts val="0"/>
              </a:spcAft>
              <a:buClrTx/>
              <a:buSzPts val="2000"/>
              <a:buFont typeface="Arial" panose="020B0604020202020204" pitchFamily="34" charset="0"/>
              <a:buNone/>
              <a:defRPr sz="2400" b="0" spc="200">
                <a:solidFill>
                  <a:schemeClr val="tx1">
                    <a:lumMod val="85000"/>
                    <a:lumOff val="15000"/>
                  </a:schemeClr>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
        <p:nvSpPr>
          <p:cNvPr id="2" name="标题 1"/>
          <p:cNvSpPr>
            <a:spLocks noGrp="1"/>
          </p:cNvSpPr>
          <p:nvPr>
            <p:ph type="ctrTitle" idx="13" hasCustomPrompt="1"/>
            <p:custDataLst>
              <p:tags r:id="rId9"/>
            </p:custDataLst>
          </p:nvPr>
        </p:nvSpPr>
        <p:spPr>
          <a:xfrm>
            <a:off x="1940310" y="2507616"/>
            <a:ext cx="7783551" cy="1398905"/>
          </a:xfrm>
        </p:spPr>
        <p:txBody>
          <a:bodyPr vert="horz" wrap="square" lIns="91440" tIns="45720" rIns="91440" bIns="45720" anchor="ctr" anchorCtr="0">
            <a:normAutofit/>
          </a:bodyPr>
          <a:lstStyle>
            <a:lvl1pPr marL="0" marR="0" indent="0" algn="dist" defTabSz="914400" rtl="0" eaLnBrk="1" fontAlgn="auto" latinLnBrk="0" hangingPunct="1">
              <a:lnSpc>
                <a:spcPct val="100000"/>
              </a:lnSpc>
              <a:spcBef>
                <a:spcPct val="0"/>
              </a:spcBef>
              <a:spcAft>
                <a:spcPts val="0"/>
              </a:spcAft>
              <a:buClrTx/>
              <a:buSzPts val="720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3" r:link="rId4" cstate="email"/>
          <a:stretch>
            <a:fillRect/>
          </a:stretch>
        </p:blipFill>
        <p:spPr>
          <a:xfrm>
            <a:off x="0" y="0"/>
            <a:ext cx="720090" cy="687359"/>
          </a:xfrm>
          <a:prstGeom prst="rect">
            <a:avLst/>
          </a:prstGeom>
        </p:spPr>
      </p:pic>
      <p:pic>
        <p:nvPicPr>
          <p:cNvPr id="6" name="图片 5"/>
          <p:cNvPicPr/>
          <p:nvPr>
            <p:custDataLst>
              <p:tags r:id="rId5"/>
            </p:custDataLst>
          </p:nvPr>
        </p:nvPicPr>
        <p:blipFill>
          <a:blip r:embed="rId6" r:link="rId7" cstate="email"/>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p:custDataLst>
              <p:tags r:id="rId2"/>
            </p:custDataLst>
          </p:nvPr>
        </p:nvPicPr>
        <p:blipFill>
          <a:blip r:embed="rId3" r:link="rId4" cstate="email"/>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cxnSp>
        <p:nvCxnSpPr>
          <p:cNvPr id="8" name="直接连接符 7"/>
          <p:cNvCxnSpPr/>
          <p:nvPr>
            <p:custDataLst>
              <p:tags r:id="rId8"/>
            </p:custDataLst>
          </p:nvPr>
        </p:nvCxnSpPr>
        <p:spPr>
          <a:xfrm>
            <a:off x="3355975" y="3596322"/>
            <a:ext cx="5480050" cy="0"/>
          </a:xfrm>
          <a:prstGeom prst="line">
            <a:avLst/>
          </a:prstGeom>
          <a:ln>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idx="14" hasCustomPrompt="1"/>
            <p:custDataLst>
              <p:tags r:id="rId9"/>
            </p:custDataLst>
          </p:nvPr>
        </p:nvSpPr>
        <p:spPr>
          <a:xfrm>
            <a:off x="3413760" y="3638558"/>
            <a:ext cx="5365115" cy="522280"/>
          </a:xfrm>
        </p:spPr>
        <p:txBody>
          <a:bodyPr vert="horz" wrap="square" lIns="91440" tIns="45720" rIns="91440" bIns="45720" anchor="t" anchorCtr="0">
            <a:normAutofit/>
          </a:bodyPr>
          <a:lstStyle>
            <a:lvl1pPr marL="0" marR="0" indent="0" algn="ctr" rtl="0" eaLnBrk="1" fontAlgn="auto">
              <a:lnSpc>
                <a:spcPct val="100000"/>
              </a:lnSpc>
              <a:spcBef>
                <a:spcPts val="0"/>
              </a:spcBef>
              <a:spcAft>
                <a:spcPts val="0"/>
              </a:spcAft>
              <a:buClrTx/>
              <a:buSzPts val="2000"/>
              <a:buFont typeface="Arial" panose="020B0604020202020204" pitchFamily="34" charset="0"/>
              <a:buNone/>
              <a:defRPr sz="2000" b="0" spc="200">
                <a:solidFill>
                  <a:schemeClr val="tx1">
                    <a:lumMod val="85000"/>
                    <a:lumOff val="1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单击此处编辑文本</a:t>
            </a:r>
            <a:endParaRPr lang="zh-CN" altLang="en-US" dirty="0"/>
          </a:p>
        </p:txBody>
      </p:sp>
      <p:sp>
        <p:nvSpPr>
          <p:cNvPr id="2" name="标题 1"/>
          <p:cNvSpPr>
            <a:spLocks noGrp="1"/>
          </p:cNvSpPr>
          <p:nvPr>
            <p:ph type="title" idx="13" hasCustomPrompt="1"/>
            <p:custDataLst>
              <p:tags r:id="rId10"/>
            </p:custDataLst>
          </p:nvPr>
        </p:nvSpPr>
        <p:spPr>
          <a:xfrm>
            <a:off x="3413125" y="2062163"/>
            <a:ext cx="5365750" cy="1438269"/>
          </a:xfrm>
        </p:spPr>
        <p:txBody>
          <a:bodyPr vert="horz" wrap="square" lIns="91440" tIns="45720" rIns="91440" bIns="45720" anchor="b" anchorCtr="0">
            <a:normAutofit/>
          </a:bodyPr>
          <a:lstStyle>
            <a:lvl1pPr marL="0" marR="0" indent="0" algn="dist" defTabSz="914400" rtl="0" eaLnBrk="1" fontAlgn="auto" latinLnBrk="0" hangingPunct="1">
              <a:lnSpc>
                <a:spcPct val="100000"/>
              </a:lnSpc>
              <a:spcBef>
                <a:spcPct val="0"/>
              </a:spcBef>
              <a:spcAft>
                <a:spcPts val="0"/>
              </a:spcAft>
              <a:buClrTx/>
              <a:buSzPts val="8000"/>
              <a:buNone/>
              <a:defRPr sz="8000" b="0" spc="10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p:custDataLst>
              <p:tags r:id="rId2"/>
            </p:custDataLst>
          </p:nvPr>
        </p:nvPicPr>
        <p:blipFill>
          <a:blip r:embed="rId3" r:link="rId4" cstate="email"/>
          <a:stretch>
            <a:fillRect/>
          </a:stretch>
        </p:blipFill>
        <p:spPr>
          <a:xfrm>
            <a:off x="0" y="0"/>
            <a:ext cx="720090" cy="687359"/>
          </a:xfrm>
          <a:prstGeom prst="rect">
            <a:avLst/>
          </a:prstGeom>
        </p:spPr>
      </p:pic>
      <p:pic>
        <p:nvPicPr>
          <p:cNvPr id="6" name="图片 5"/>
          <p:cNvPicPr/>
          <p:nvPr>
            <p:custDataLst>
              <p:tags r:id="rId5"/>
            </p:custDataLst>
          </p:nvPr>
        </p:nvPicPr>
        <p:blipFill>
          <a:blip r:embed="rId6" r:link="rId7" cstate="email"/>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p:custDataLst>
              <p:tags r:id="rId3"/>
            </p:custDataLst>
          </p:nvPr>
        </p:nvPicPr>
        <p:blipFill>
          <a:blip r:embed="rId4" r:link="rId5" cstate="email"/>
          <a:stretch>
            <a:fillRect/>
          </a:stretch>
        </p:blipFill>
        <p:spPr>
          <a:xfrm>
            <a:off x="0" y="0"/>
            <a:ext cx="720090" cy="687359"/>
          </a:xfrm>
          <a:prstGeom prst="rect">
            <a:avLst/>
          </a:prstGeom>
        </p:spPr>
      </p:pic>
      <p:pic>
        <p:nvPicPr>
          <p:cNvPr id="8" name="图片 7"/>
          <p:cNvPicPr/>
          <p:nvPr>
            <p:custDataLst>
              <p:tags r:id="rId6"/>
            </p:custDataLst>
          </p:nvPr>
        </p:nvPicPr>
        <p:blipFill>
          <a:blip r:embed="rId7" r:link="rId8"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p:custDataLst>
              <p:tags r:id="rId3"/>
            </p:custDataLst>
          </p:nvPr>
        </p:nvPicPr>
        <p:blipFill>
          <a:blip r:embed="rId4" r:link="rId5" cstate="email"/>
          <a:stretch>
            <a:fillRect/>
          </a:stretch>
        </p:blipFill>
        <p:spPr>
          <a:xfrm>
            <a:off x="11471910" y="0"/>
            <a:ext cx="720090" cy="68735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p:custDataLst>
              <p:tags r:id="rId3"/>
            </p:custDataLst>
          </p:nvPr>
        </p:nvPicPr>
        <p:blipFill>
          <a:blip r:embed="rId4" r:link="rId5" cstate="email"/>
          <a:stretch>
            <a:fillRect/>
          </a:stretch>
        </p:blipFill>
        <p:spPr>
          <a:xfrm>
            <a:off x="0" y="0"/>
            <a:ext cx="720090" cy="687359"/>
          </a:xfrm>
          <a:prstGeom prst="rect">
            <a:avLst/>
          </a:prstGeom>
        </p:spPr>
      </p:pic>
      <p:pic>
        <p:nvPicPr>
          <p:cNvPr id="8" name="图片 7"/>
          <p:cNvPicPr/>
          <p:nvPr>
            <p:custDataLst>
              <p:tags r:id="rId6"/>
            </p:custDataLst>
          </p:nvPr>
        </p:nvPicPr>
        <p:blipFill>
          <a:blip r:embed="rId7" r:link="rId8" cstate="email"/>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p:custDataLst>
              <p:tags r:id="rId3"/>
            </p:custDataLst>
          </p:nvPr>
        </p:nvPicPr>
        <p:blipFill>
          <a:blip r:embed="rId4" r:link="rId5" cstate="email"/>
          <a:stretch>
            <a:fillRect/>
          </a:stretch>
        </p:blipFill>
        <p:spPr>
          <a:xfrm>
            <a:off x="0" y="0"/>
            <a:ext cx="720090" cy="687359"/>
          </a:xfrm>
          <a:prstGeom prst="rect">
            <a:avLst/>
          </a:prstGeom>
        </p:spPr>
      </p:pic>
      <p:pic>
        <p:nvPicPr>
          <p:cNvPr id="8" name="图片 7"/>
          <p:cNvPicPr/>
          <p:nvPr>
            <p:custDataLst>
              <p:tags r:id="rId6"/>
            </p:custDataLst>
          </p:nvPr>
        </p:nvPicPr>
        <p:blipFill>
          <a:blip r:embed="rId7" r:link="rId8" cstate="email"/>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p:custDataLst>
              <p:tags r:id="rId3"/>
            </p:custDataLst>
          </p:nvPr>
        </p:nvPicPr>
        <p:blipFill>
          <a:blip r:embed="rId4" r:link="rId5" cstate="email"/>
          <a:stretch>
            <a:fillRect/>
          </a:stretch>
        </p:blipFill>
        <p:spPr>
          <a:xfrm>
            <a:off x="11471910" y="6170641"/>
            <a:ext cx="720090" cy="687359"/>
          </a:xfrm>
          <a:prstGeom prst="rect">
            <a:avLst/>
          </a:prstGeom>
        </p:spPr>
      </p:pic>
      <p:pic>
        <p:nvPicPr>
          <p:cNvPr id="10" name="图片 9"/>
          <p:cNvPicPr/>
          <p:nvPr>
            <p:custDataLst>
              <p:tags r:id="rId6"/>
            </p:custDataLst>
          </p:nvPr>
        </p:nvPicPr>
        <p:blipFill>
          <a:blip r:embed="rId7" r:link="rId8" cstate="email"/>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p:custDataLst>
              <p:tags r:id="rId3"/>
            </p:custDataLst>
          </p:nvPr>
        </p:nvPicPr>
        <p:blipFill>
          <a:blip r:embed="rId4" r:link="rId5" cstate="email"/>
          <a:stretch>
            <a:fillRect/>
          </a:stretch>
        </p:blipFill>
        <p:spPr>
          <a:xfrm>
            <a:off x="10571797" y="5311443"/>
            <a:ext cx="1620202" cy="1546557"/>
          </a:xfrm>
          <a:prstGeom prst="rect">
            <a:avLst/>
          </a:prstGeom>
        </p:spPr>
      </p:pic>
      <p:pic>
        <p:nvPicPr>
          <p:cNvPr id="8" name="图片 7"/>
          <p:cNvPicPr/>
          <p:nvPr>
            <p:custDataLst>
              <p:tags r:id="rId6"/>
            </p:custDataLst>
          </p:nvPr>
        </p:nvPicPr>
        <p:blipFill>
          <a:blip r:embed="rId7" r:link="rId8" cstate="email"/>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3" r:link="rId4" cstate="email"/>
          <a:stretch>
            <a:fillRect/>
          </a:stretch>
        </p:blipFill>
        <p:spPr>
          <a:xfrm>
            <a:off x="0" y="0"/>
            <a:ext cx="720090" cy="687359"/>
          </a:xfrm>
          <a:prstGeom prst="rect">
            <a:avLst/>
          </a:prstGeom>
        </p:spPr>
      </p:pic>
      <p:pic>
        <p:nvPicPr>
          <p:cNvPr id="7" name="图片 6"/>
          <p:cNvPicPr/>
          <p:nvPr>
            <p:custDataLst>
              <p:tags r:id="rId5"/>
            </p:custDataLst>
          </p:nvPr>
        </p:nvPicPr>
        <p:blipFill>
          <a:blip r:embed="rId6" r:link="rId7" cstate="email"/>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p:custDataLst>
              <p:tags r:id="rId2"/>
            </p:custDataLst>
          </p:nvPr>
        </p:nvPicPr>
        <p:blipFill>
          <a:blip r:embed="rId3" r:link="rId4" cstate="email"/>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8"/>
            </p:custDataLst>
          </p:nvPr>
        </p:nvSpPr>
        <p:spPr>
          <a:xfrm>
            <a:off x="3212149" y="3410656"/>
            <a:ext cx="5767705" cy="985132"/>
          </a:xfrm>
        </p:spPr>
        <p:txBody>
          <a:bodyPr vert="horz" wrap="square" lIns="91440" tIns="45720" rIns="91440" bIns="45720" anchor="b" anchorCtr="0">
            <a:normAutofit/>
          </a:bodyPr>
          <a:lstStyle>
            <a:lvl1pPr marL="0" marR="0" indent="0" algn="ctr"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2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2" name="副标题 1"/>
          <p:cNvSpPr>
            <a:spLocks noGrp="1"/>
          </p:cNvSpPr>
          <p:nvPr>
            <p:ph type="subTitle" idx="13" hasCustomPrompt="1"/>
            <p:custDataLst>
              <p:tags r:id="rId9"/>
            </p:custDataLst>
          </p:nvPr>
        </p:nvSpPr>
        <p:spPr>
          <a:xfrm>
            <a:off x="3212149" y="4449517"/>
            <a:ext cx="5767705" cy="575945"/>
          </a:xfrm>
        </p:spPr>
        <p:txBody>
          <a:bodyPr vert="horz" wrap="square" lIns="91440" tIns="45720" rIns="91440" bIns="45720" anchor="t" anchorCtr="0">
            <a:normAutofit/>
          </a:bodyPr>
          <a:lstStyle>
            <a:lvl1pPr marL="0" marR="0" indent="0" algn="ctr"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lumMod val="85000"/>
                    <a:lumOff val="15000"/>
                  </a:schemeClr>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p:custDataLst>
              <p:tags r:id="rId2"/>
            </p:custDataLst>
          </p:nvPr>
        </p:nvPicPr>
        <p:blipFill>
          <a:blip r:embed="rId3" r:link="rId4" cstate="email"/>
          <a:stretch>
            <a:fillRect/>
          </a:stretch>
        </p:blipFill>
        <p:spPr>
          <a:xfrm>
            <a:off x="0" y="0"/>
            <a:ext cx="720090" cy="687359"/>
          </a:xfrm>
          <a:prstGeom prst="rect">
            <a:avLst/>
          </a:prstGeom>
        </p:spPr>
      </p:pic>
      <p:pic>
        <p:nvPicPr>
          <p:cNvPr id="8" name="图片 7"/>
          <p:cNvPicPr/>
          <p:nvPr>
            <p:custDataLst>
              <p:tags r:id="rId5"/>
            </p:custDataLst>
          </p:nvPr>
        </p:nvPicPr>
        <p:blipFill>
          <a:blip r:embed="rId6" r:link="rId7" cstate="email"/>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p:custDataLst>
              <p:tags r:id="rId2"/>
            </p:custDataLst>
          </p:nvPr>
        </p:nvPicPr>
        <p:blipFill>
          <a:blip r:embed="rId3" r:link="rId4" cstate="email"/>
          <a:stretch>
            <a:fillRect/>
          </a:stretch>
        </p:blipFill>
        <p:spPr>
          <a:xfrm>
            <a:off x="0" y="0"/>
            <a:ext cx="720090" cy="687359"/>
          </a:xfrm>
          <a:prstGeom prst="rect">
            <a:avLst/>
          </a:prstGeom>
        </p:spPr>
      </p:pic>
      <p:pic>
        <p:nvPicPr>
          <p:cNvPr id="10" name="图片 9"/>
          <p:cNvPicPr/>
          <p:nvPr>
            <p:custDataLst>
              <p:tags r:id="rId5"/>
            </p:custDataLst>
          </p:nvPr>
        </p:nvPicPr>
        <p:blipFill>
          <a:blip r:embed="rId6" r:link="rId7" cstate="email"/>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6" name="图片 5"/>
          <p:cNvPicPr/>
          <p:nvPr>
            <p:custDataLst>
              <p:tags r:id="rId2"/>
            </p:custDataLst>
          </p:nvPr>
        </p:nvPicPr>
        <p:blipFill>
          <a:blip r:embed="rId3" r:link="rId4" cstate="email"/>
          <a:stretch>
            <a:fillRect/>
          </a:stretch>
        </p:blipFill>
        <p:spPr>
          <a:xfrm>
            <a:off x="0" y="1397000"/>
            <a:ext cx="3612445" cy="4064000"/>
          </a:xfrm>
          <a:prstGeom prst="rect">
            <a:avLst/>
          </a:prstGeom>
        </p:spPr>
      </p:pic>
      <p:sp>
        <p:nvSpPr>
          <p:cNvPr id="2" name="标题 1"/>
          <p:cNvSpPr>
            <a:spLocks noGrp="1"/>
          </p:cNvSpPr>
          <p:nvPr>
            <p:ph type="title"/>
            <p:custDataLst>
              <p:tags r:id="rId5"/>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p:custDataLst>
              <p:tags r:id="rId2"/>
            </p:custDataLst>
          </p:nvPr>
        </p:nvPicPr>
        <p:blipFill>
          <a:blip r:embed="rId3" r:link="rId4" cstate="email"/>
          <a:stretch>
            <a:fillRect/>
          </a:stretch>
        </p:blipFill>
        <p:spPr>
          <a:xfrm>
            <a:off x="0" y="0"/>
            <a:ext cx="720090" cy="687359"/>
          </a:xfrm>
          <a:prstGeom prst="rect">
            <a:avLst/>
          </a:prstGeom>
        </p:spPr>
      </p:pic>
      <p:pic>
        <p:nvPicPr>
          <p:cNvPr id="8" name="图片 7"/>
          <p:cNvPicPr/>
          <p:nvPr>
            <p:custDataLst>
              <p:tags r:id="rId5"/>
            </p:custDataLst>
          </p:nvPr>
        </p:nvPicPr>
        <p:blipFill>
          <a:blip r:embed="rId6" r:link="rId7" cstate="email"/>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3" r:link="rId4" cstate="email"/>
          <a:stretch>
            <a:fillRect/>
          </a:stretch>
        </p:blipFill>
        <p:spPr>
          <a:xfrm>
            <a:off x="0" y="0"/>
            <a:ext cx="720090" cy="687359"/>
          </a:xfrm>
          <a:prstGeom prst="rect">
            <a:avLst/>
          </a:prstGeom>
        </p:spPr>
      </p:pic>
      <p:pic>
        <p:nvPicPr>
          <p:cNvPr id="7" name="图片 6"/>
          <p:cNvPicPr/>
          <p:nvPr>
            <p:custDataLst>
              <p:tags r:id="rId5"/>
            </p:custDataLst>
          </p:nvPr>
        </p:nvPicPr>
        <p:blipFill>
          <a:blip r:embed="rId6" r:link="rId7" cstate="email"/>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38.xml"/><Relationship Id="rId23" Type="http://schemas.openxmlformats.org/officeDocument/2006/relationships/tags" Target="../tags/tag137.xml"/><Relationship Id="rId22" Type="http://schemas.openxmlformats.org/officeDocument/2006/relationships/tags" Target="../tags/tag136.xml"/><Relationship Id="rId21" Type="http://schemas.openxmlformats.org/officeDocument/2006/relationships/tags" Target="../tags/tag135.xml"/><Relationship Id="rId20" Type="http://schemas.openxmlformats.org/officeDocument/2006/relationships/tags" Target="../tags/tag134.xml"/><Relationship Id="rId2" Type="http://schemas.openxmlformats.org/officeDocument/2006/relationships/slideLayout" Target="../slideLayouts/slideLayout2.xml"/><Relationship Id="rId19" Type="http://schemas.openxmlformats.org/officeDocument/2006/relationships/tags" Target="../tags/tag133.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39.xml"/><Relationship Id="rId2" Type="http://schemas.openxmlformats.org/officeDocument/2006/relationships/image" Target="../media/image7.jpeg"/><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0.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2.xml"/><Relationship Id="rId1" Type="http://schemas.openxmlformats.org/officeDocument/2006/relationships/tags" Target="../tags/tag14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4.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46.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145.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7.xml"/><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4" name="矩形 3"/>
          <p:cNvSpPr/>
          <p:nvPr/>
        </p:nvSpPr>
        <p:spPr>
          <a:xfrm>
            <a:off x="3808730" y="2707640"/>
            <a:ext cx="4451350" cy="1198880"/>
          </a:xfrm>
          <a:prstGeom prst="rect">
            <a:avLst/>
          </a:prstGeom>
          <a:noFill/>
          <a:ln>
            <a:noFill/>
          </a:ln>
        </p:spPr>
        <p:txBody>
          <a:bodyPr wrap="none" rtlCol="0" anchor="t">
            <a:spAutoFit/>
          </a:bodyPr>
          <a:p>
            <a:pPr algn="ctr"/>
            <a:r>
              <a:rPr lang="zh-CN"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求是</a:t>
            </a:r>
            <a:r>
              <a:rPr lang="en-US" altLang="zh-CN"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study</a:t>
            </a:r>
            <a:endParaRPr lang="en-US" altLang="zh-CN"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文本框 4"/>
          <p:cNvSpPr txBox="1"/>
          <p:nvPr/>
        </p:nvSpPr>
        <p:spPr>
          <a:xfrm>
            <a:off x="5113020" y="6020435"/>
            <a:ext cx="4611370" cy="368300"/>
          </a:xfrm>
          <a:prstGeom prst="rect">
            <a:avLst/>
          </a:prstGeom>
          <a:noFill/>
        </p:spPr>
        <p:txBody>
          <a:bodyPr wrap="square" rtlCol="0">
            <a:spAutoFit/>
          </a:bodyPr>
          <a:p>
            <a:r>
              <a:rPr lang="zh-CN" altLang="en-US"/>
              <a:t>制作团队：周哲涵，丁杰，白浩然</a:t>
            </a:r>
            <a:endParaRPr lang="zh-CN" altLang="en-US"/>
          </a:p>
        </p:txBody>
      </p:sp>
      <p:pic>
        <p:nvPicPr>
          <p:cNvPr id="6" name="图片 5" descr="qsc"/>
          <p:cNvPicPr>
            <a:picLocks noChangeAspect="1"/>
          </p:cNvPicPr>
          <p:nvPr/>
        </p:nvPicPr>
        <p:blipFill>
          <a:blip r:embed="rId1"/>
          <a:stretch>
            <a:fillRect/>
          </a:stretch>
        </p:blipFill>
        <p:spPr>
          <a:xfrm>
            <a:off x="2946400" y="4360545"/>
            <a:ext cx="2526665" cy="848360"/>
          </a:xfrm>
          <a:prstGeom prst="rect">
            <a:avLst/>
          </a:prstGeom>
        </p:spPr>
      </p:pic>
      <p:pic>
        <p:nvPicPr>
          <p:cNvPr id="7" name="图片 6" descr="zju"/>
          <p:cNvPicPr>
            <a:picLocks noChangeAspect="1"/>
          </p:cNvPicPr>
          <p:nvPr/>
        </p:nvPicPr>
        <p:blipFill>
          <a:blip r:embed="rId2"/>
          <a:stretch>
            <a:fillRect/>
          </a:stretch>
        </p:blipFill>
        <p:spPr>
          <a:xfrm>
            <a:off x="6715760" y="4152900"/>
            <a:ext cx="1896745" cy="1428115"/>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在场的新生们</a:t>
            </a:r>
            <a:endParaRPr lang="zh-CN" altLang="en-US"/>
          </a:p>
        </p:txBody>
      </p:sp>
      <p:sp>
        <p:nvSpPr>
          <p:cNvPr id="3" name="内容占位符 2"/>
          <p:cNvSpPr>
            <a:spLocks noGrp="1"/>
          </p:cNvSpPr>
          <p:nvPr>
            <p:ph idx="1"/>
          </p:nvPr>
        </p:nvSpPr>
        <p:spPr/>
        <p:txBody>
          <a:bodyPr>
            <a:normAutofit lnSpcReduction="10000"/>
          </a:bodyPr>
          <a:p>
            <a:r>
              <a:rPr lang="zh-CN" altLang="en-US"/>
              <a:t>你们有没有注意到</a:t>
            </a:r>
            <a:endParaRPr lang="zh-CN" altLang="en-US"/>
          </a:p>
          <a:p>
            <a:r>
              <a:rPr lang="zh-CN" altLang="en-US"/>
              <a:t>你们在昨天晚上用整晚的鸡血发誓明天要好好学习，明天还是在空闲的时候玩起了手机。</a:t>
            </a:r>
            <a:endParaRPr lang="zh-CN" altLang="en-US"/>
          </a:p>
          <a:p>
            <a:endParaRPr lang="zh-CN" altLang="en-US"/>
          </a:p>
          <a:p>
            <a:r>
              <a:rPr lang="zh-CN" altLang="en-US"/>
              <a:t>你们有没有感到苦恼</a:t>
            </a:r>
            <a:endParaRPr lang="zh-CN" altLang="en-US"/>
          </a:p>
          <a:p>
            <a:r>
              <a:rPr lang="zh-CN" altLang="en-US"/>
              <a:t>你们为了解决不同老师的作业，要不断切换几种甚至几十种不同的软件，并因此精疲力竭</a:t>
            </a:r>
            <a:endParaRPr lang="zh-CN" altLang="en-US"/>
          </a:p>
          <a:p>
            <a:endParaRPr lang="zh-CN" altLang="en-US"/>
          </a:p>
          <a:p>
            <a:r>
              <a:rPr lang="zh-CN" altLang="en-US"/>
              <a:t>你们有没有烦恼</a:t>
            </a:r>
            <a:endParaRPr lang="zh-CN" altLang="en-US"/>
          </a:p>
          <a:p>
            <a:r>
              <a:rPr lang="zh-CN" altLang="en-US"/>
              <a:t>在疫情期间焦虑重重，却无人倾诉，只有你妈还在指责你怎么还没去学习，浪费时间</a:t>
            </a:r>
            <a:endParaRPr lang="zh-CN" altLang="en-US"/>
          </a:p>
          <a:p>
            <a:endParaRPr lang="zh-CN" altLang="en-US"/>
          </a:p>
          <a:p>
            <a:r>
              <a:rPr lang="zh-CN" altLang="en-US"/>
              <a:t>你们有没有孤单</a:t>
            </a:r>
            <a:endParaRPr lang="zh-CN" altLang="en-US"/>
          </a:p>
          <a:p>
            <a:r>
              <a:rPr lang="zh-CN" altLang="en-US"/>
              <a:t>以前还可以跟同学讨论谈心，现如今却只能孤芳自赏</a:t>
            </a:r>
            <a:endParaRPr lang="zh-CN" altLang="en-US"/>
          </a:p>
          <a:p/>
        </p:txBody>
      </p:sp>
      <p:sp>
        <p:nvSpPr>
          <p:cNvPr id="4" name="矩形 3"/>
          <p:cNvSpPr/>
          <p:nvPr/>
        </p:nvSpPr>
        <p:spPr>
          <a:xfrm rot="20280000">
            <a:off x="2041525" y="2829560"/>
            <a:ext cx="8108950" cy="1198880"/>
          </a:xfrm>
          <a:prstGeom prst="rect">
            <a:avLst/>
          </a:prstGeom>
          <a:noFill/>
          <a:ln>
            <a:noFill/>
          </a:ln>
        </p:spPr>
        <p:txBody>
          <a:bodyPr wrap="none" rtlCol="0" anchor="t">
            <a:spAutoFit/>
          </a:bodyPr>
          <a:p>
            <a:pPr algn="ctr"/>
            <a:r>
              <a:rPr lang="zh-CN" altLang="en-US" sz="7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所以求是</a:t>
            </a:r>
            <a:r>
              <a:rPr lang="en-US" altLang="zh-CN" sz="7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study</a:t>
            </a:r>
            <a:r>
              <a:rPr lang="zh-CN" altLang="en-US" sz="7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来了</a:t>
            </a:r>
            <a:endParaRPr lang="zh-CN" altLang="en-US" sz="7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5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770" decel="100000"/>
                                        <p:tgtEl>
                                          <p:spTgt spid="4"/>
                                        </p:tgtEl>
                                      </p:cBhvr>
                                    </p:animEffect>
                                    <p:animScale>
                                      <p:cBhvr>
                                        <p:cTn id="48" dur="770" decel="100000"/>
                                        <p:tgtEl>
                                          <p:spTgt spid="4"/>
                                        </p:tgtEl>
                                      </p:cBhvr>
                                      <p:from x="10000" y="10000"/>
                                      <p:to x="200000" y="450000"/>
                                    </p:animScale>
                                    <p:animScale>
                                      <p:cBhvr>
                                        <p:cTn id="49" dur="1230" accel="100000" fill="hold">
                                          <p:stCondLst>
                                            <p:cond delay="770"/>
                                          </p:stCondLst>
                                        </p:cTn>
                                        <p:tgtEl>
                                          <p:spTgt spid="4"/>
                                        </p:tgtEl>
                                      </p:cBhvr>
                                      <p:from x="200000" y="450000"/>
                                      <p:to x="100000" y="100000"/>
                                    </p:animScale>
                                    <p:set>
                                      <p:cBhvr>
                                        <p:cTn id="50" dur="770" fill="hold"/>
                                        <p:tgtEl>
                                          <p:spTgt spid="4"/>
                                        </p:tgtEl>
                                        <p:attrNameLst>
                                          <p:attrName>ppt_x</p:attrName>
                                        </p:attrNameLst>
                                      </p:cBhvr>
                                      <p:to>
                                        <p:strVal val="(0.5)"/>
                                      </p:to>
                                    </p:set>
                                    <p:anim from="(0.5)" to="(#ppt_x)" calcmode="lin" valueType="num">
                                      <p:cBhvr>
                                        <p:cTn id="51" dur="1230" accel="100000" fill="hold">
                                          <p:stCondLst>
                                            <p:cond delay="770"/>
                                          </p:stCondLst>
                                        </p:cTn>
                                        <p:tgtEl>
                                          <p:spTgt spid="4"/>
                                        </p:tgtEl>
                                        <p:attrNameLst>
                                          <p:attrName>ppt_x</p:attrName>
                                        </p:attrNameLst>
                                      </p:cBhvr>
                                    </p:anim>
                                    <p:set>
                                      <p:cBhvr>
                                        <p:cTn id="52" dur="770" fill="hold"/>
                                        <p:tgtEl>
                                          <p:spTgt spid="4"/>
                                        </p:tgtEl>
                                        <p:attrNameLst>
                                          <p:attrName>ppt_y</p:attrName>
                                        </p:attrNameLst>
                                      </p:cBhvr>
                                      <p:to>
                                        <p:strVal val="(#ppt_y+0.4)"/>
                                      </p:to>
                                    </p:set>
                                    <p:anim from="(#ppt_y+0.4)" to="(#ppt_y)" calcmode="lin" valueType="num">
                                      <p:cBhvr>
                                        <p:cTn id="53" dur="1230" accel="100000" fill="hold">
                                          <p:stCondLst>
                                            <p:cond delay="770"/>
                                          </p:stCondLst>
                                        </p:cTn>
                                        <p:tgtEl>
                                          <p:spTgt spid="4"/>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一、项目简介</a:t>
            </a:r>
            <a:endParaRPr lang="zh-CN" altLang="en-US"/>
          </a:p>
        </p:txBody>
      </p:sp>
      <p:sp>
        <p:nvSpPr>
          <p:cNvPr id="3" name="内容占位符 2"/>
          <p:cNvSpPr>
            <a:spLocks noGrp="1"/>
          </p:cNvSpPr>
          <p:nvPr>
            <p:ph idx="1"/>
            <p:custDataLst>
              <p:tags r:id="rId1"/>
            </p:custDataLst>
          </p:nvPr>
        </p:nvSpPr>
        <p:spPr/>
        <p:txBody>
          <a:bodyPr/>
          <a:p>
            <a:r>
              <a:rPr lang="zh-CN" altLang="en-US"/>
              <a:t>（一）项目背景</a:t>
            </a:r>
            <a:endParaRPr lang="zh-CN" altLang="en-US"/>
          </a:p>
          <a:p>
            <a:r>
              <a:rPr lang="en-US" altLang="zh-CN"/>
              <a:t>2019</a:t>
            </a:r>
            <a:r>
              <a:t>年</a:t>
            </a:r>
            <a:r>
              <a:rPr lang="en-US" altLang="zh-CN"/>
              <a:t>12</a:t>
            </a:r>
            <a:r>
              <a:t>月初，新冠疫情爆发，席卷中国大陆。据统计局数据显示，截止</a:t>
            </a:r>
            <a:r>
              <a:rPr lang="en-US" altLang="zh-CN"/>
              <a:t>2</a:t>
            </a:r>
            <a:r>
              <a:t>月</a:t>
            </a:r>
            <a:r>
              <a:rPr lang="en-US" altLang="zh-CN"/>
              <a:t>27</a:t>
            </a:r>
            <a:r>
              <a:t>日，中国累计确诊</a:t>
            </a:r>
            <a:r>
              <a:rPr lang="en-US" altLang="zh-CN"/>
              <a:t>78824</a:t>
            </a:r>
            <a:r>
              <a:t>例，疑似</a:t>
            </a:r>
            <a:r>
              <a:rPr lang="en-US" altLang="zh-CN"/>
              <a:t>2308</a:t>
            </a:r>
            <a:r>
              <a:t>例，累计死亡</a:t>
            </a:r>
            <a:r>
              <a:rPr lang="en-US" altLang="zh-CN"/>
              <a:t>2788</a:t>
            </a:r>
            <a:r>
              <a:t>例，从黑龙江到云南，从新疆到浙江，都有新冠感染案例，国内局势急转直下。在如此严峻的疫情形势下，学生在家隔离线上学习的需求刻不容缓。但市面上的学习软件大多以课程为中心，在课程方面投入了较多努力，但缺少一款真正能帮助学生课后学习的</a:t>
            </a:r>
            <a:r>
              <a:rPr lang="en-US" altLang="zh-CN"/>
              <a:t>APP</a:t>
            </a:r>
            <a:r>
              <a:t>。</a:t>
            </a:r>
            <a:r>
              <a:t>因此我们团队结合疫情需要、学生需求、学习需要，为广大的在家学习的学生设计了一款重视课后学习的软件</a:t>
            </a:r>
            <a:r>
              <a:rPr lang="en-US" altLang="zh-CN"/>
              <a:t>——“</a:t>
            </a:r>
            <a:r>
              <a:t>求是</a:t>
            </a:r>
            <a:r>
              <a:rPr lang="en-US" altLang="zh-CN"/>
              <a:t>study”</a:t>
            </a:r>
            <a:r>
              <a:t>。</a:t>
            </a:r>
          </a:p>
          <a:p>
            <a:r>
              <a:t>（二）市场机会</a:t>
            </a:r>
          </a:p>
          <a:p>
            <a:r>
              <a:t>新冠疫情期间，国内在线学习</a:t>
            </a:r>
            <a:r>
              <a:rPr lang="en-US" altLang="zh-CN"/>
              <a:t>APP</a:t>
            </a:r>
            <a:r>
              <a:t>市场呈现爆炸式增长。随着</a:t>
            </a:r>
            <a:r>
              <a:rPr lang="en-US" altLang="zh-CN"/>
              <a:t>wifi</a:t>
            </a:r>
            <a:r>
              <a:t>的普及、线上平台的建设和扩展，在线学习得到了大量的资源支持和技术保障，另外新冠疫情期间的隔离形式以及</a:t>
            </a:r>
            <a:r>
              <a:rPr lang="en-US" altLang="zh-CN"/>
              <a:t>“</a:t>
            </a:r>
            <a:r>
              <a:t>无接触模式</a:t>
            </a:r>
            <a:r>
              <a:rPr lang="en-US" altLang="zh-CN"/>
              <a:t>”</a:t>
            </a:r>
            <a:r>
              <a:t>的盛行，在线学习</a:t>
            </a:r>
            <a:r>
              <a:rPr lang="en-US" altLang="zh-CN"/>
              <a:t>app</a:t>
            </a:r>
            <a:r>
              <a:t>得以广泛推广和应用。预计</a:t>
            </a:r>
            <a:r>
              <a:rPr lang="en-US" altLang="zh-CN"/>
              <a:t>2020</a:t>
            </a:r>
            <a:r>
              <a:t>年在线学习规模将达</a:t>
            </a:r>
            <a:r>
              <a:rPr lang="en-US" altLang="zh-CN"/>
              <a:t>4003.8</a:t>
            </a:r>
            <a:r>
              <a:t>亿元，同比增长</a:t>
            </a:r>
            <a:r>
              <a:rPr lang="en-US" altLang="zh-CN"/>
              <a:t>24.1%</a:t>
            </a:r>
            <a:r>
              <a:t>，市场前景较好。然而，即便如此，诸如慕课、网易云课堂等较成熟的在线学习平台都未能重视除课程以外的学习需求，而这是一个很好的打开市场的突破口。为此，我们团队致力于满足课后学习的需要，结合自己的想法并借鉴其他平台的长处，制作了</a:t>
            </a:r>
            <a:r>
              <a:rPr lang="en-US" altLang="zh-CN"/>
              <a:t>“</a:t>
            </a:r>
            <a:r>
              <a:t>求是</a:t>
            </a:r>
            <a:r>
              <a:rPr lang="en-US" altLang="zh-CN"/>
              <a:t>study”APP</a:t>
            </a:r>
            <a:r>
              <a:t>，填补市场空白</a:t>
            </a:r>
            <a:r>
              <a:t>。</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1" presetClass="entr" presetSubtype="0" fill="hold" nodeType="withEffect">
                                  <p:stCondLst>
                                    <p:cond delay="0"/>
                                  </p:stCondLst>
                                  <p:childTnLst>
                                    <p:set>
                                      <p:cBhvr>
                                        <p:cTn id="12" dur="2000" fill="hold">
                                          <p:stCondLst>
                                            <p:cond delay="0"/>
                                          </p:stCondLst>
                                        </p:cTn>
                                        <p:tgtEl>
                                          <p:spTgt spid="3">
                                            <p:txEl>
                                              <p:pRg st="1" end="1"/>
                                            </p:txEl>
                                          </p:spTgt>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13" dur="2000" fill="hold"/>
                                              <p:tgtEl>
                                                <p:spTgt spid="3">
                                                  <p:txEl>
                                                    <p:pRg st="1" end="1"/>
                                                  </p:txEl>
                                                </p:spTgt>
                                              </p:tgtEl>
                                              <p:attrNameLst>
                                                <p:attrName>num.show</p:attrName>
                                              </p:attrNameLst>
                                            </p:cBhvr>
                                            <p:tavLst>
                                              <p:tav tm="0">
                                                <p:val>
                                                  <p:fltVal val="0"/>
                                                </p:val>
                                              </p:tav>
                                              <p:tav tm="100000">
                                                <p:val>
                                                  <p:strVal val="#ppt_v"/>
                                                </p:val>
                                              </p:tav>
                                            </p:tavLst>
                                          </p:anim>
                                        </wppc:dynamicDigit>
                                      </p:ext>
                                    </p:extLs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1"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24" dur="3000" fill="hold"/>
                                              <p:tgtEl>
                                                <p:spTgt spid="3">
                                                  <p:txEl>
                                                    <p:pRg st="3" end="3"/>
                                                  </p:txEl>
                                                </p:spTgt>
                                              </p:tgtEl>
                                              <p:attrNameLst>
                                                <p:attrName>num.show</p:attrName>
                                              </p:attrNameLst>
                                            </p:cBhvr>
                                            <p:tavLst>
                                              <p:tav tm="0">
                                                <p:val>
                                                  <p:fltVal val="0"/>
                                                </p:val>
                                              </p:tav>
                                              <p:tav tm="100000">
                                                <p:val>
                                                  <p:strVal val="#ppt_v"/>
                                                </p:val>
                                              </p:tav>
                                            </p:tavLst>
                                          </p:anim>
                                        </wppc:dynamicDigit>
                                      </p:ext>
                                    </p:extLs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二、</a:t>
            </a:r>
            <a:r>
              <a:rPr lang="en-US" altLang="zh-CN"/>
              <a:t>APP</a:t>
            </a:r>
            <a:r>
              <a:t>介绍</a:t>
            </a:r>
          </a:p>
        </p:txBody>
      </p:sp>
      <p:sp>
        <p:nvSpPr>
          <p:cNvPr id="3" name="内容占位符 2"/>
          <p:cNvSpPr>
            <a:spLocks noGrp="1"/>
          </p:cNvSpPr>
          <p:nvPr>
            <p:ph idx="1"/>
          </p:nvPr>
        </p:nvSpPr>
        <p:spPr/>
        <p:txBody>
          <a:bodyPr>
            <a:normAutofit lnSpcReduction="10000"/>
          </a:bodyPr>
          <a:p>
            <a:r>
              <a:rPr lang="en-US" altLang="zh-CN"/>
              <a:t>“</a:t>
            </a:r>
            <a:r>
              <a:rPr lang="zh-CN" altLang="en-US"/>
              <a:t>求是</a:t>
            </a:r>
            <a:r>
              <a:rPr lang="en-US" altLang="zh-CN"/>
              <a:t>study”</a:t>
            </a:r>
            <a:r>
              <a:t>是一款面向广大的、有强烈学习需求的高中学子的</a:t>
            </a:r>
            <a:r>
              <a:rPr lang="en-US" altLang="zh-CN"/>
              <a:t>APP</a:t>
            </a:r>
            <a:r>
              <a:t>，不仅重视课程、作业、考试，更重视解决学习过程中可能出现的学习工具繁杂、缺少学习空间和学习规划、心理健康等课后问题，并结合实际学习需要，为不同情况的高中学子量身打造。</a:t>
            </a:r>
          </a:p>
          <a:p>
            <a:r>
              <a:t>鉴于传统在线学习</a:t>
            </a:r>
            <a:r>
              <a:rPr lang="en-US" altLang="zh-CN"/>
              <a:t>APP</a:t>
            </a:r>
            <a:r>
              <a:t>忽视了课后学习的需要，</a:t>
            </a:r>
            <a:r>
              <a:rPr lang="en-US" altLang="zh-CN"/>
              <a:t>“</a:t>
            </a:r>
            <a:r>
              <a:t>求是</a:t>
            </a:r>
            <a:r>
              <a:rPr lang="en-US" altLang="zh-CN"/>
              <a:t>study”</a:t>
            </a:r>
            <a:r>
              <a:t>额外增添了新的学习功能，不仅提高学习效率和学习态度，更促进同学老师之间的有效沟通。另外</a:t>
            </a:r>
            <a:r>
              <a:rPr lang="en-US" altLang="zh-CN"/>
              <a:t>“</a:t>
            </a:r>
            <a:r>
              <a:t>求是</a:t>
            </a:r>
            <a:r>
              <a:rPr lang="en-US" altLang="zh-CN"/>
              <a:t>study”</a:t>
            </a:r>
            <a:r>
              <a:t>将主题简化为四大界面，采用简约风格，减少用户在使用过程中的不必要的操作，提升了用户的体验感。</a:t>
            </a:r>
          </a:p>
          <a:p>
            <a:r>
              <a:t>其具体内容包括：</a:t>
            </a:r>
          </a:p>
          <a:p>
            <a:r>
              <a:t>（</a:t>
            </a:r>
            <a:r>
              <a:rPr lang="en-US" altLang="zh-CN"/>
              <a:t>1</a:t>
            </a:r>
            <a:r>
              <a:t>）、新增实用工具栏模块，集合众多学习工具，并允许学生自定义工具栏。</a:t>
            </a:r>
          </a:p>
          <a:p>
            <a:r>
              <a:t>（</a:t>
            </a:r>
            <a:r>
              <a:rPr lang="en-US" altLang="zh-CN"/>
              <a:t>2</a:t>
            </a:r>
            <a:r>
              <a:t>）、新增自习室模块，不仅有老师的自习室，促进师生之间的讨论交流，更有我的自习室，自定义自己的学习空间，满足个性化需求。</a:t>
            </a:r>
          </a:p>
          <a:p>
            <a:r>
              <a:t>（</a:t>
            </a:r>
            <a:r>
              <a:rPr lang="en-US" altLang="zh-CN"/>
              <a:t>3</a:t>
            </a:r>
            <a:r>
              <a:t>）、新增我的计划模块，创建学习计划，量化学习过程。</a:t>
            </a:r>
          </a:p>
          <a:p>
            <a:r>
              <a:t>（</a:t>
            </a:r>
            <a:r>
              <a:rPr lang="en-US" altLang="zh-CN"/>
              <a:t>4</a:t>
            </a:r>
            <a:r>
              <a:t>）、新增心事模块，在其中吐露心声，纾解郁闷，更有保密措施，保护个人隐私。</a:t>
            </a:r>
          </a:p>
          <a:p>
            <a:r>
              <a:t>（</a:t>
            </a:r>
            <a:r>
              <a:rPr lang="en-US" altLang="zh-CN"/>
              <a:t>5</a:t>
            </a:r>
            <a:r>
              <a:t>）、新增经验、称号模块，将枯燥的学习过程转化为循序渐进的游戏过程。</a:t>
            </a:r>
          </a:p>
          <a:p>
            <a:r>
              <a:t>（</a:t>
            </a:r>
            <a:r>
              <a:rPr lang="en-US" altLang="zh-CN"/>
              <a:t>6</a:t>
            </a:r>
            <a:r>
              <a:t>）、新增学习数据模块，结合表格、图形，量化学习结果。</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dissolv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dissolv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dissolv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dissolve">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dissolve">
                                      <p:cBhvr>
                                        <p:cTn id="45" dur="5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dissolve">
                                      <p:cBhvr>
                                        <p:cTn id="5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scene3d>
              <a:camera prst="orthographicFront"/>
              <a:lightRig rig="soft" dir="t">
                <a:rot lat="0" lon="0" rev="15600000"/>
              </a:lightRig>
            </a:scene3d>
            <a:sp3d extrusionH="57150" prstMaterial="softEdge">
              <a:bevelT w="25400" h="38100"/>
            </a:sp3d>
          </a:bodyPr>
          <a:p>
            <a:endParaRPr lang="zh-CN" altLang="en-US">
              <a:solidFill>
                <a:schemeClr val="accent4"/>
              </a:solidFill>
              <a:effectLst/>
            </a:endParaRPr>
          </a:p>
        </p:txBody>
      </p:sp>
      <p:sp>
        <p:nvSpPr>
          <p:cNvPr id="4" name="矩形 3"/>
          <p:cNvSpPr/>
          <p:nvPr/>
        </p:nvSpPr>
        <p:spPr>
          <a:xfrm>
            <a:off x="518160" y="2596515"/>
            <a:ext cx="11155680" cy="2306955"/>
          </a:xfrm>
          <a:prstGeom prst="rect">
            <a:avLst/>
          </a:prstGeom>
          <a:noFill/>
          <a:ln>
            <a:noFill/>
          </a:ln>
        </p:spPr>
        <p:txBody>
          <a:bodyPr wrap="none" rtlCol="0" anchor="t">
            <a:spAutoFit/>
          </a:bodyPr>
          <a:p>
            <a:pPr algn="ctr"/>
            <a:r>
              <a:rPr lang="zh-CN" altLang="en-US" sz="7200" b="1">
                <a:solidFill>
                  <a:schemeClr val="accent1"/>
                </a:solidFill>
                <a:effectLst>
                  <a:outerShdw blurRad="38100" dist="25400" dir="5400000" algn="ctr" rotWithShape="0">
                    <a:srgbClr val="6E747A">
                      <a:alpha val="43000"/>
                    </a:srgbClr>
                  </a:outerShdw>
                </a:effectLst>
              </a:rPr>
              <a:t>请各位评委欣赏我们团队的</a:t>
            </a:r>
            <a:endParaRPr lang="zh-CN" altLang="en-US" sz="7200" b="1">
              <a:solidFill>
                <a:schemeClr val="accent1"/>
              </a:solidFill>
              <a:effectLst>
                <a:outerShdw blurRad="38100" dist="25400" dir="5400000" algn="ctr" rotWithShape="0">
                  <a:srgbClr val="6E747A">
                    <a:alpha val="43000"/>
                  </a:srgbClr>
                </a:outerShdw>
              </a:effectLst>
            </a:endParaRPr>
          </a:p>
          <a:p>
            <a:pPr algn="ctr"/>
            <a:r>
              <a:rPr lang="en-US" altLang="zh-CN" sz="7200" b="1">
                <a:solidFill>
                  <a:schemeClr val="accent1"/>
                </a:solidFill>
                <a:effectLst>
                  <a:outerShdw blurRad="38100" dist="25400" dir="5400000" algn="ctr" rotWithShape="0">
                    <a:srgbClr val="6E747A">
                      <a:alpha val="43000"/>
                    </a:srgbClr>
                  </a:outerShdw>
                </a:effectLst>
              </a:rPr>
              <a:t>app</a:t>
            </a:r>
            <a:r>
              <a:rPr lang="zh-CN" altLang="en-US" sz="7200" b="1">
                <a:solidFill>
                  <a:schemeClr val="accent1"/>
                </a:solidFill>
                <a:effectLst>
                  <a:outerShdw blurRad="38100" dist="25400" dir="5400000" algn="ctr" rotWithShape="0">
                    <a:srgbClr val="6E747A">
                      <a:alpha val="43000"/>
                    </a:srgbClr>
                  </a:outerShdw>
                </a:effectLst>
              </a:rPr>
              <a:t>成果</a:t>
            </a:r>
            <a:endParaRPr lang="zh-CN" altLang="en-US" sz="7200" b="1">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三、竞争优势</a:t>
            </a:r>
            <a:endParaRPr lang="zh-CN" altLang="en-US"/>
          </a:p>
        </p:txBody>
      </p:sp>
      <p:sp>
        <p:nvSpPr>
          <p:cNvPr id="3" name="内容占位符 2"/>
          <p:cNvSpPr>
            <a:spLocks noGrp="1"/>
          </p:cNvSpPr>
          <p:nvPr>
            <p:ph idx="1"/>
          </p:nvPr>
        </p:nvSpPr>
        <p:spPr>
          <a:xfrm>
            <a:off x="669925" y="952500"/>
            <a:ext cx="5141595" cy="2304415"/>
          </a:xfrm>
        </p:spPr>
        <p:txBody>
          <a:bodyPr>
            <a:normAutofit lnSpcReduction="20000"/>
          </a:bodyPr>
          <a:p>
            <a:r>
              <a:rPr lang="zh-CN" altLang="en-US"/>
              <a:t>（</a:t>
            </a:r>
            <a:r>
              <a:rPr lang="en-US" altLang="zh-CN"/>
              <a:t>1</a:t>
            </a:r>
            <a:r>
              <a:t>）界面简约</a:t>
            </a:r>
          </a:p>
          <a:p>
            <a:r>
              <a:t>本</a:t>
            </a:r>
            <a:r>
              <a:rPr lang="en-US" altLang="zh-CN"/>
              <a:t>APP</a:t>
            </a:r>
            <a:r>
              <a:t>摒弃一般</a:t>
            </a:r>
            <a:r>
              <a:rPr lang="en-US" altLang="zh-CN"/>
              <a:t>APP</a:t>
            </a:r>
            <a:r>
              <a:t>繁杂的按钮、界面，以蓝白为主色调，间以象征生机的绿色，颜色简约而不单一，显得清爽整洁。另外本</a:t>
            </a:r>
            <a:r>
              <a:rPr lang="en-US" altLang="zh-CN"/>
              <a:t>APP</a:t>
            </a:r>
            <a:r>
              <a:t>将主要功能划分为四大界面，不同按钮均匀的分散到各自的界面中，并尽可能的减少多余的按钮，直观形象，提升用户体验感。</a:t>
            </a:r>
          </a:p>
          <a:p/>
        </p:txBody>
      </p:sp>
      <p:sp>
        <p:nvSpPr>
          <p:cNvPr id="4" name="文本框 3"/>
          <p:cNvSpPr txBox="1"/>
          <p:nvPr/>
        </p:nvSpPr>
        <p:spPr>
          <a:xfrm>
            <a:off x="819785" y="4835525"/>
            <a:ext cx="5178425" cy="1568450"/>
          </a:xfrm>
          <a:prstGeom prst="rect">
            <a:avLst/>
          </a:prstGeom>
          <a:noFill/>
        </p:spPr>
        <p:txBody>
          <a:bodyPr wrap="square" rtlCol="0">
            <a:spAutoFit/>
          </a:bodyPr>
          <a:p>
            <a:r>
              <a:rPr lang="zh-CN" altLang="en-US" sz="1600" spc="150">
                <a:uFillTx/>
                <a:latin typeface="Arial" panose="020B0604020202020204" pitchFamily="34" charset="0"/>
                <a:ea typeface="微软雅黑" panose="020B0503020204020204" charset="-122"/>
                <a:sym typeface="+mn-ea"/>
              </a:rPr>
              <a:t>（2）注重课后学习</a:t>
            </a:r>
            <a:endParaRPr lang="zh-CN" altLang="en-US" sz="1600" spc="150">
              <a:uFillTx/>
              <a:latin typeface="Arial" panose="020B0604020202020204" pitchFamily="34" charset="0"/>
              <a:ea typeface="微软雅黑" panose="020B0503020204020204" charset="-122"/>
              <a:sym typeface="+mn-ea"/>
            </a:endParaRPr>
          </a:p>
          <a:p>
            <a:r>
              <a:rPr lang="zh-CN" altLang="en-US" sz="1600" spc="150">
                <a:uFillTx/>
                <a:latin typeface="Arial" panose="020B0604020202020204" pitchFamily="34" charset="0"/>
                <a:ea typeface="微软雅黑" panose="020B0503020204020204" charset="-122"/>
                <a:sym typeface="+mn-ea"/>
              </a:rPr>
              <a:t>本APP不同于常见的在线学习平台，我们减化了课程的份量，额外增加自习室、学习计划等主要功能，满足不同学生学习需求。另外增加称号、心事等小细节，处处体现团队的创意和良苦用心。</a:t>
            </a:r>
            <a:endParaRPr lang="zh-CN" altLang="en-US" sz="1600" spc="150">
              <a:uFillTx/>
              <a:latin typeface="Arial" panose="020B0604020202020204" pitchFamily="34" charset="0"/>
              <a:ea typeface="微软雅黑" panose="020B0503020204020204" charset="-122"/>
              <a:sym typeface="+mn-ea"/>
            </a:endParaRPr>
          </a:p>
          <a:p>
            <a:endParaRPr lang="zh-CN" altLang="en-US" sz="1600" spc="150">
              <a:uFillTx/>
              <a:latin typeface="Arial" panose="020B0604020202020204" pitchFamily="34" charset="0"/>
              <a:ea typeface="微软雅黑" panose="020B0503020204020204" charset="-122"/>
            </a:endParaRPr>
          </a:p>
        </p:txBody>
      </p:sp>
      <p:pic>
        <p:nvPicPr>
          <p:cNvPr id="5" name="图片 4" descr="（1）"/>
          <p:cNvPicPr>
            <a:picLocks noChangeAspect="1"/>
          </p:cNvPicPr>
          <p:nvPr>
            <p:custDataLst>
              <p:tags r:id="rId1"/>
            </p:custDataLst>
          </p:nvPr>
        </p:nvPicPr>
        <p:blipFill>
          <a:blip r:embed="rId2"/>
          <a:stretch>
            <a:fillRect/>
          </a:stretch>
        </p:blipFill>
        <p:spPr>
          <a:xfrm>
            <a:off x="5998210" y="237490"/>
            <a:ext cx="2283460" cy="4376420"/>
          </a:xfrm>
          <a:prstGeom prst="rect">
            <a:avLst/>
          </a:prstGeom>
        </p:spPr>
      </p:pic>
      <p:pic>
        <p:nvPicPr>
          <p:cNvPr id="6" name="图片 5" descr="（2）"/>
          <p:cNvPicPr>
            <a:picLocks noChangeAspect="1"/>
          </p:cNvPicPr>
          <p:nvPr/>
        </p:nvPicPr>
        <p:blipFill>
          <a:blip r:embed="rId3"/>
          <a:stretch>
            <a:fillRect/>
          </a:stretch>
        </p:blipFill>
        <p:spPr>
          <a:xfrm>
            <a:off x="7460615" y="2516505"/>
            <a:ext cx="2065020" cy="4084955"/>
          </a:xfrm>
          <a:prstGeom prst="rect">
            <a:avLst/>
          </a:prstGeom>
        </p:spPr>
      </p:pic>
      <p:pic>
        <p:nvPicPr>
          <p:cNvPr id="7" name="图片 6" descr="（5）"/>
          <p:cNvPicPr>
            <a:picLocks noChangeAspect="1"/>
          </p:cNvPicPr>
          <p:nvPr/>
        </p:nvPicPr>
        <p:blipFill>
          <a:blip r:embed="rId4"/>
          <a:stretch>
            <a:fillRect/>
          </a:stretch>
        </p:blipFill>
        <p:spPr>
          <a:xfrm>
            <a:off x="8931910" y="237490"/>
            <a:ext cx="2357755" cy="5008245"/>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00"/>
                                        <p:tgtEl>
                                          <p:spTgt spid="4">
                                            <p:txEl>
                                              <p:pRg st="0" end="0"/>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wipe(down)">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20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par>
                          <p:cTn id="30" fill="hold">
                            <p:stCondLst>
                              <p:cond delay="1200"/>
                            </p:stCondLst>
                            <p:childTnLst>
                              <p:par>
                                <p:cTn id="31" presetID="2" presetClass="entr" presetSubtype="4" fill="hold" nodeType="afterEffect">
                                  <p:stCondLst>
                                    <p:cond delay="20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三、竞争优势</a:t>
            </a:r>
            <a:br>
              <a:rPr lang="zh-CN" altLang="en-US"/>
            </a:br>
            <a:endParaRPr lang="zh-CN" altLang="en-US"/>
          </a:p>
        </p:txBody>
      </p:sp>
      <p:sp>
        <p:nvSpPr>
          <p:cNvPr id="3" name="内容占位符 2"/>
          <p:cNvSpPr>
            <a:spLocks noGrp="1"/>
          </p:cNvSpPr>
          <p:nvPr>
            <p:ph idx="1"/>
          </p:nvPr>
        </p:nvSpPr>
        <p:spPr>
          <a:xfrm>
            <a:off x="669925" y="952500"/>
            <a:ext cx="3759200" cy="2212975"/>
          </a:xfrm>
        </p:spPr>
        <p:txBody>
          <a:bodyPr>
            <a:normAutofit lnSpcReduction="10000"/>
          </a:bodyPr>
          <a:p>
            <a:r>
              <a:rPr>
                <a:sym typeface="+mn-ea"/>
              </a:rPr>
              <a:t>（</a:t>
            </a:r>
            <a:r>
              <a:rPr lang="en-US" altLang="zh-CN">
                <a:sym typeface="+mn-ea"/>
              </a:rPr>
              <a:t>3</a:t>
            </a:r>
            <a:r>
              <a:rPr>
                <a:sym typeface="+mn-ea"/>
              </a:rPr>
              <a:t>）娱学结合</a:t>
            </a:r>
            <a:endParaRPr>
              <a:sym typeface="+mn-ea"/>
            </a:endParaRPr>
          </a:p>
          <a:p>
            <a:r>
              <a:rPr>
                <a:sym typeface="+mn-ea"/>
              </a:rPr>
              <a:t>本</a:t>
            </a:r>
            <a:r>
              <a:rPr lang="en-US" altLang="zh-CN">
                <a:sym typeface="+mn-ea"/>
              </a:rPr>
              <a:t>APP</a:t>
            </a:r>
            <a:r>
              <a:rPr>
                <a:sym typeface="+mn-ea"/>
              </a:rPr>
              <a:t>利用经验值、奖励、称号等系统，将枯燥的学习与娱乐统一起来，改变了在线学习乏味的常态，激发学生兴趣。</a:t>
            </a:r>
            <a:endParaRPr>
              <a:sym typeface="+mn-ea"/>
            </a:endParaRPr>
          </a:p>
          <a:p>
            <a:endParaRPr lang="zh-CN" altLang="en-US"/>
          </a:p>
        </p:txBody>
      </p:sp>
      <p:sp>
        <p:nvSpPr>
          <p:cNvPr id="4" name="文本框 3"/>
          <p:cNvSpPr txBox="1"/>
          <p:nvPr/>
        </p:nvSpPr>
        <p:spPr>
          <a:xfrm>
            <a:off x="549910" y="3516630"/>
            <a:ext cx="3977640" cy="1845310"/>
          </a:xfrm>
          <a:prstGeom prst="rect">
            <a:avLst/>
          </a:prstGeom>
          <a:noFill/>
        </p:spPr>
        <p:txBody>
          <a:bodyPr wrap="square" rtlCol="0">
            <a:spAutoFit/>
          </a:bodyPr>
          <a:p>
            <a:pPr algn="l">
              <a:buClrTx/>
              <a:buSzTx/>
              <a:buNone/>
            </a:pPr>
            <a:r>
              <a:rPr lang="zh-CN" altLang="en-US" sz="1600" spc="150">
                <a:uFillTx/>
                <a:latin typeface="Arial" panose="020B0604020202020204" pitchFamily="34" charset="0"/>
                <a:ea typeface="微软雅黑" panose="020B0503020204020204" charset="-122"/>
                <a:sym typeface="+mn-ea"/>
              </a:rPr>
              <a:t>（4）关注同学心理</a:t>
            </a:r>
            <a:endParaRPr lang="zh-CN" altLang="en-US" sz="1600" spc="150">
              <a:uFillTx/>
              <a:latin typeface="Arial" panose="020B0604020202020204" pitchFamily="34" charset="0"/>
              <a:ea typeface="微软雅黑" panose="020B0503020204020204" charset="-122"/>
              <a:sym typeface="+mn-ea"/>
            </a:endParaRPr>
          </a:p>
          <a:p>
            <a:pPr algn="l">
              <a:buClrTx/>
              <a:buSzTx/>
              <a:buNone/>
            </a:pPr>
            <a:r>
              <a:rPr lang="zh-CN" altLang="en-US" sz="1600" spc="150">
                <a:uFillTx/>
                <a:latin typeface="Arial" panose="020B0604020202020204" pitchFamily="34" charset="0"/>
                <a:ea typeface="微软雅黑" panose="020B0503020204020204" charset="-122"/>
                <a:sym typeface="+mn-ea"/>
              </a:rPr>
              <a:t>本APP从高中学生的心理角度考虑，利用心事、忆日记等功能，舒缓学生压力，平复学生在疫情期间可能出现的消极情绪，更可作为日记，记录学习、备考时的点滴瞬间</a:t>
            </a:r>
            <a:endParaRPr lang="zh-CN" altLang="en-US" sz="1600" spc="150">
              <a:uFillTx/>
              <a:latin typeface="Arial" panose="020B0604020202020204" pitchFamily="34" charset="0"/>
              <a:ea typeface="微软雅黑" panose="020B0503020204020204" charset="-122"/>
              <a:sym typeface="+mn-ea"/>
            </a:endParaRPr>
          </a:p>
          <a:p>
            <a:endParaRPr lang="zh-CN" altLang="en-US"/>
          </a:p>
        </p:txBody>
      </p:sp>
      <p:pic>
        <p:nvPicPr>
          <p:cNvPr id="5" name="图片 4" descr="（3）"/>
          <p:cNvPicPr>
            <a:picLocks noChangeAspect="1"/>
          </p:cNvPicPr>
          <p:nvPr/>
        </p:nvPicPr>
        <p:blipFill>
          <a:blip r:embed="rId1"/>
          <a:stretch>
            <a:fillRect/>
          </a:stretch>
        </p:blipFill>
        <p:spPr>
          <a:xfrm>
            <a:off x="4527550" y="1193800"/>
            <a:ext cx="3028950" cy="1419225"/>
          </a:xfrm>
          <a:prstGeom prst="rect">
            <a:avLst/>
          </a:prstGeom>
        </p:spPr>
      </p:pic>
      <p:pic>
        <p:nvPicPr>
          <p:cNvPr id="6" name="图片 5" descr="（4）"/>
          <p:cNvPicPr>
            <a:picLocks noChangeAspect="1"/>
          </p:cNvPicPr>
          <p:nvPr/>
        </p:nvPicPr>
        <p:blipFill>
          <a:blip r:embed="rId2"/>
          <a:stretch>
            <a:fillRect/>
          </a:stretch>
        </p:blipFill>
        <p:spPr>
          <a:xfrm>
            <a:off x="4729480" y="3623945"/>
            <a:ext cx="2733675" cy="2143125"/>
          </a:xfrm>
          <a:prstGeom prst="rect">
            <a:avLst/>
          </a:prstGeom>
        </p:spPr>
      </p:pic>
      <p:sp>
        <p:nvSpPr>
          <p:cNvPr id="7" name="文本框 6"/>
          <p:cNvSpPr txBox="1"/>
          <p:nvPr/>
        </p:nvSpPr>
        <p:spPr>
          <a:xfrm>
            <a:off x="7943850" y="2955290"/>
            <a:ext cx="3987800" cy="368300"/>
          </a:xfrm>
          <a:prstGeom prst="rect">
            <a:avLst/>
          </a:prstGeom>
          <a:noFill/>
        </p:spPr>
        <p:txBody>
          <a:bodyPr wrap="square" rtlCol="0">
            <a:spAutoFit/>
          </a:bodyPr>
          <a:p>
            <a:r>
              <a:rPr lang="zh-CN" altLang="en-US"/>
              <a:t>。。。。。。。</a:t>
            </a: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barn(inVertical)">
                                      <p:cBhvr>
                                        <p:cTn id="21" dur="500"/>
                                        <p:tgtEl>
                                          <p:spTgt spid="4">
                                            <p:txEl>
                                              <p:pRg st="0" end="0"/>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barn(inVertical)">
                                      <p:cBhvr>
                                        <p:cTn id="24" dur="500"/>
                                        <p:tgtEl>
                                          <p:spTgt spid="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 calcmode="lin" valueType="num">
                                      <p:cBhvr additive="base">
                                        <p:cTn id="3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四、成员分工</a:t>
            </a:r>
            <a:endParaRPr lang="zh-CN" altLang="en-US"/>
          </a:p>
        </p:txBody>
      </p:sp>
      <p:sp>
        <p:nvSpPr>
          <p:cNvPr id="3" name="内容占位符 2"/>
          <p:cNvSpPr>
            <a:spLocks noGrp="1"/>
          </p:cNvSpPr>
          <p:nvPr>
            <p:ph idx="1"/>
          </p:nvPr>
        </p:nvSpPr>
        <p:spPr/>
        <p:txBody>
          <a:bodyPr/>
          <a:p>
            <a:r>
              <a:rPr lang="zh-CN" altLang="en-US"/>
              <a:t>我们团队始终坚守互助共进的原则，互通有无，各有贡献，在彼此的帮助与鼓励下完成了本款</a:t>
            </a:r>
            <a:r>
              <a:rPr lang="en-US" altLang="zh-CN"/>
              <a:t>APP</a:t>
            </a:r>
            <a:r>
              <a:t>的设计，在此特地表彰各位的贡献。具体如下，</a:t>
            </a:r>
          </a:p>
          <a:p>
            <a:r>
              <a:t>周哲涵：主要参与主要页面原型的制作，提供了诸如自习室、称号、经验等创意，在团队中充当骨干角色，一直在试图将不同队员的想法有机结合，并且带领团队成员在人数缺少的情况下准时完成项目。</a:t>
            </a:r>
          </a:p>
          <a:p>
            <a:r>
              <a:t>丁杰：主要参与思维导图的制作，提供了诸如学习计划、自定义实用学习工具等创意，在项目的完成过程中提供了必要的帮助，并始终给予客观的评价和建议，为项目的精益求精投入精力。</a:t>
            </a:r>
          </a:p>
          <a:p>
            <a:r>
              <a:t>白浩然：主要参与</a:t>
            </a:r>
            <a:r>
              <a:rPr lang="en-US" altLang="zh-CN"/>
              <a:t>PPT</a:t>
            </a:r>
            <a:r>
              <a:t>的制作，提供了心事、每日一句等创意，在项目的计划构建过程中提供其他角度的创意，并将</a:t>
            </a:r>
            <a:r>
              <a:rPr lang="en-US" altLang="zh-CN"/>
              <a:t>APP</a:t>
            </a:r>
            <a:r>
              <a:t>的特点用</a:t>
            </a:r>
            <a:r>
              <a:rPr lang="en-US" altLang="zh-CN"/>
              <a:t>PPT</a:t>
            </a:r>
            <a:r>
              <a:t>的形式很好的展现出来，为产品的展示投入心力</a:t>
            </a:r>
          </a:p>
          <a:p/>
          <a:p/>
          <a:p/>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五、尾声</a:t>
            </a:r>
            <a:endParaRPr lang="zh-CN" altLang="en-US"/>
          </a:p>
        </p:txBody>
      </p:sp>
      <p:sp>
        <p:nvSpPr>
          <p:cNvPr id="3" name="内容占位符 2"/>
          <p:cNvSpPr>
            <a:spLocks noGrp="1"/>
          </p:cNvSpPr>
          <p:nvPr>
            <p:ph idx="1"/>
          </p:nvPr>
        </p:nvSpPr>
        <p:spPr>
          <a:xfrm>
            <a:off x="669925" y="952500"/>
            <a:ext cx="2658745" cy="5388610"/>
          </a:xfrm>
        </p:spPr>
        <p:txBody>
          <a:bodyPr/>
          <a:p>
            <a:r>
              <a:rPr>
                <a:sym typeface="+mn-ea"/>
              </a:rPr>
              <a:t>我们选择相信</a:t>
            </a:r>
            <a:endParaRPr>
              <a:sym typeface="+mn-ea"/>
            </a:endParaRPr>
          </a:p>
          <a:p>
            <a:r>
              <a:rPr>
                <a:sym typeface="+mn-ea"/>
              </a:rPr>
              <a:t>日新月异的科技变革</a:t>
            </a:r>
            <a:endParaRPr>
              <a:sym typeface="+mn-ea"/>
            </a:endParaRPr>
          </a:p>
          <a:p>
            <a:r>
              <a:rPr>
                <a:sym typeface="+mn-ea"/>
              </a:rPr>
              <a:t>顺势而变</a:t>
            </a:r>
            <a:endParaRPr>
              <a:sym typeface="+mn-ea"/>
            </a:endParaRPr>
          </a:p>
          <a:p>
            <a:r>
              <a:rPr>
                <a:sym typeface="+mn-ea"/>
              </a:rPr>
              <a:t>从线下到线上</a:t>
            </a:r>
            <a:endParaRPr>
              <a:sym typeface="+mn-ea"/>
            </a:endParaRPr>
          </a:p>
          <a:p>
            <a:endParaRPr>
              <a:sym typeface="+mn-ea"/>
            </a:endParaRPr>
          </a:p>
          <a:p>
            <a:r>
              <a:rPr>
                <a:sym typeface="+mn-ea"/>
              </a:rPr>
              <a:t>我们选择创新</a:t>
            </a:r>
            <a:endParaRPr>
              <a:sym typeface="+mn-ea"/>
            </a:endParaRPr>
          </a:p>
          <a:p>
            <a:r>
              <a:rPr>
                <a:sym typeface="+mn-ea"/>
              </a:rPr>
              <a:t>迫在眉睫的学习需求</a:t>
            </a:r>
            <a:endParaRPr>
              <a:sym typeface="+mn-ea"/>
            </a:endParaRPr>
          </a:p>
          <a:p>
            <a:r>
              <a:rPr>
                <a:sym typeface="+mn-ea"/>
              </a:rPr>
              <a:t>全心投入</a:t>
            </a:r>
            <a:endParaRPr>
              <a:sym typeface="+mn-ea"/>
            </a:endParaRPr>
          </a:p>
          <a:p>
            <a:r>
              <a:rPr>
                <a:sym typeface="+mn-ea"/>
              </a:rPr>
              <a:t>从策划到实践</a:t>
            </a:r>
            <a:endParaRPr>
              <a:sym typeface="+mn-ea"/>
            </a:endParaRPr>
          </a:p>
          <a:p>
            <a:endParaRPr lang="zh-CN" altLang="en-US"/>
          </a:p>
        </p:txBody>
      </p:sp>
      <p:sp>
        <p:nvSpPr>
          <p:cNvPr id="4" name="文本框 3"/>
          <p:cNvSpPr txBox="1"/>
          <p:nvPr/>
        </p:nvSpPr>
        <p:spPr>
          <a:xfrm>
            <a:off x="3561715" y="930275"/>
            <a:ext cx="2720975" cy="5298440"/>
          </a:xfrm>
          <a:prstGeom prst="rect">
            <a:avLst/>
          </a:prstGeom>
          <a:noFill/>
        </p:spPr>
        <p:txBody>
          <a:bodyPr wrap="square" rtlCol="0">
            <a:spAutoFit/>
          </a:bodyPr>
          <a:p>
            <a:pPr marL="228600" indent="-228600" algn="l">
              <a:lnSpc>
                <a:spcPct val="130000"/>
              </a:lnSpc>
              <a:spcBef>
                <a:spcPts val="0"/>
              </a:spcBef>
              <a:spcAft>
                <a:spcPts val="1000"/>
              </a:spcAft>
              <a:buClrTx/>
              <a:buSzTx/>
              <a:buFont typeface="Arial" panose="020B0604020202020204" pitchFamily="34" charset="0"/>
            </a:pPr>
            <a:r>
              <a:rPr lang="zh-CN" altLang="en-US" sz="1600" spc="150">
                <a:uFillTx/>
                <a:latin typeface="Arial" panose="020B0604020202020204" pitchFamily="34" charset="0"/>
                <a:ea typeface="微软雅黑" panose="020B0503020204020204" charset="-122"/>
              </a:rPr>
              <a:t>我</a:t>
            </a:r>
            <a:r>
              <a:rPr lang="zh-CN" altLang="en-US" sz="1600" spc="150">
                <a:uFillTx/>
                <a:latin typeface="Arial" panose="020B0604020202020204" pitchFamily="34" charset="0"/>
                <a:ea typeface="微软雅黑" panose="020B0503020204020204" charset="-122"/>
              </a:rPr>
              <a:t>们选择时代</a:t>
            </a:r>
            <a:endParaRPr lang="zh-CN" altLang="en-US" sz="1600" spc="150">
              <a:uFillTx/>
              <a:latin typeface="Arial" panose="020B0604020202020204" pitchFamily="34" charset="0"/>
              <a:ea typeface="微软雅黑" panose="020B0503020204020204" charset="-122"/>
            </a:endParaRPr>
          </a:p>
          <a:p>
            <a:pPr marL="228600" indent="-228600" algn="l">
              <a:lnSpc>
                <a:spcPct val="130000"/>
              </a:lnSpc>
              <a:spcBef>
                <a:spcPts val="0"/>
              </a:spcBef>
              <a:spcAft>
                <a:spcPts val="1000"/>
              </a:spcAft>
              <a:buClrTx/>
              <a:buSzTx/>
              <a:buFont typeface="Arial" panose="020B0604020202020204" pitchFamily="34" charset="0"/>
            </a:pPr>
            <a:r>
              <a:rPr lang="zh-CN" altLang="en-US" sz="1600" spc="150">
                <a:uFillTx/>
                <a:latin typeface="Arial" panose="020B0604020202020204" pitchFamily="34" charset="0"/>
                <a:ea typeface="微软雅黑" panose="020B0503020204020204" charset="-122"/>
              </a:rPr>
              <a:t>科技赋能的生活百态</a:t>
            </a:r>
            <a:endParaRPr lang="zh-CN" altLang="en-US" sz="1600" spc="150">
              <a:uFillTx/>
              <a:latin typeface="Arial" panose="020B0604020202020204" pitchFamily="34" charset="0"/>
              <a:ea typeface="微软雅黑" panose="020B0503020204020204" charset="-122"/>
            </a:endParaRPr>
          </a:p>
          <a:p>
            <a:pPr marL="228600" indent="-228600" algn="l">
              <a:lnSpc>
                <a:spcPct val="130000"/>
              </a:lnSpc>
              <a:spcBef>
                <a:spcPts val="0"/>
              </a:spcBef>
              <a:spcAft>
                <a:spcPts val="1000"/>
              </a:spcAft>
              <a:buClrTx/>
              <a:buSzTx/>
              <a:buFont typeface="Arial" panose="020B0604020202020204" pitchFamily="34" charset="0"/>
            </a:pPr>
            <a:r>
              <a:rPr lang="zh-CN" altLang="en-US" sz="1600" spc="150">
                <a:uFillTx/>
                <a:latin typeface="Arial" panose="020B0604020202020204" pitchFamily="34" charset="0"/>
                <a:ea typeface="微软雅黑" panose="020B0503020204020204" charset="-122"/>
              </a:rPr>
              <a:t>重塑创造</a:t>
            </a:r>
            <a:endParaRPr lang="zh-CN" altLang="en-US" sz="1600" spc="150">
              <a:uFillTx/>
              <a:latin typeface="Arial" panose="020B0604020202020204" pitchFamily="34" charset="0"/>
              <a:ea typeface="微软雅黑" panose="020B0503020204020204" charset="-122"/>
            </a:endParaRPr>
          </a:p>
          <a:p>
            <a:pPr marL="228600" indent="-228600" algn="l">
              <a:lnSpc>
                <a:spcPct val="130000"/>
              </a:lnSpc>
              <a:spcBef>
                <a:spcPts val="0"/>
              </a:spcBef>
              <a:spcAft>
                <a:spcPts val="1000"/>
              </a:spcAft>
              <a:buClrTx/>
              <a:buSzTx/>
              <a:buFont typeface="Arial" panose="020B0604020202020204" pitchFamily="34" charset="0"/>
            </a:pPr>
            <a:r>
              <a:rPr lang="zh-CN" altLang="en-US" sz="1600" spc="150">
                <a:uFillTx/>
                <a:latin typeface="Arial" panose="020B0604020202020204" pitchFamily="34" charset="0"/>
                <a:ea typeface="微软雅黑" panose="020B0503020204020204" charset="-122"/>
              </a:rPr>
              <a:t>从梦想到现实</a:t>
            </a:r>
            <a:endParaRPr lang="zh-CN" altLang="en-US" sz="1600" spc="150">
              <a:uFillTx/>
              <a:latin typeface="Arial" panose="020B0604020202020204" pitchFamily="34" charset="0"/>
              <a:ea typeface="微软雅黑" panose="020B0503020204020204" charset="-122"/>
            </a:endParaRPr>
          </a:p>
          <a:p>
            <a:pPr marL="228600" indent="-228600" algn="l">
              <a:lnSpc>
                <a:spcPct val="130000"/>
              </a:lnSpc>
              <a:spcBef>
                <a:spcPts val="0"/>
              </a:spcBef>
              <a:spcAft>
                <a:spcPts val="1000"/>
              </a:spcAft>
              <a:buClrTx/>
              <a:buSzTx/>
              <a:buFont typeface="Arial" panose="020B0604020202020204" pitchFamily="34" charset="0"/>
            </a:pPr>
            <a:endParaRPr lang="zh-CN" altLang="en-US" sz="1600" spc="150">
              <a:uFillTx/>
              <a:latin typeface="Arial" panose="020B0604020202020204" pitchFamily="34" charset="0"/>
              <a:ea typeface="微软雅黑" panose="020B0503020204020204" charset="-122"/>
            </a:endParaRPr>
          </a:p>
          <a:p>
            <a:pPr marL="228600" indent="-228600" algn="l">
              <a:lnSpc>
                <a:spcPct val="130000"/>
              </a:lnSpc>
              <a:spcBef>
                <a:spcPts val="0"/>
              </a:spcBef>
              <a:spcAft>
                <a:spcPts val="1000"/>
              </a:spcAft>
              <a:buClrTx/>
              <a:buSzTx/>
              <a:buFont typeface="Arial" panose="020B0604020202020204" pitchFamily="34" charset="0"/>
            </a:pPr>
            <a:r>
              <a:rPr lang="zh-CN" altLang="en-US" sz="1600" spc="150">
                <a:uFillTx/>
                <a:latin typeface="Arial" panose="020B0604020202020204" pitchFamily="34" charset="0"/>
                <a:ea typeface="微软雅黑" panose="020B0503020204020204" charset="-122"/>
              </a:rPr>
              <a:t>灵感</a:t>
            </a:r>
            <a:endParaRPr lang="zh-CN" altLang="en-US" sz="1600" spc="150">
              <a:uFillTx/>
              <a:latin typeface="Arial" panose="020B0604020202020204" pitchFamily="34" charset="0"/>
              <a:ea typeface="微软雅黑" panose="020B0503020204020204" charset="-122"/>
            </a:endParaRPr>
          </a:p>
          <a:p>
            <a:pPr marL="228600" indent="-228600" algn="l">
              <a:lnSpc>
                <a:spcPct val="130000"/>
              </a:lnSpc>
              <a:spcBef>
                <a:spcPts val="0"/>
              </a:spcBef>
              <a:spcAft>
                <a:spcPts val="1000"/>
              </a:spcAft>
              <a:buClrTx/>
              <a:buSzTx/>
              <a:buFont typeface="Arial" panose="020B0604020202020204" pitchFamily="34" charset="0"/>
            </a:pPr>
            <a:r>
              <a:rPr lang="zh-CN" altLang="en-US" sz="1600" spc="150">
                <a:uFillTx/>
                <a:latin typeface="Arial" panose="020B0604020202020204" pitchFamily="34" charset="0"/>
                <a:ea typeface="微软雅黑" panose="020B0503020204020204" charset="-122"/>
              </a:rPr>
              <a:t>求是</a:t>
            </a:r>
            <a:endParaRPr lang="zh-CN" altLang="en-US" sz="1600" spc="150">
              <a:uFillTx/>
              <a:latin typeface="Arial" panose="020B0604020202020204" pitchFamily="34" charset="0"/>
              <a:ea typeface="微软雅黑" panose="020B0503020204020204" charset="-122"/>
            </a:endParaRPr>
          </a:p>
          <a:p>
            <a:pPr marL="228600" indent="-228600" algn="l">
              <a:lnSpc>
                <a:spcPct val="130000"/>
              </a:lnSpc>
              <a:spcBef>
                <a:spcPts val="0"/>
              </a:spcBef>
              <a:spcAft>
                <a:spcPts val="1000"/>
              </a:spcAft>
              <a:buClrTx/>
              <a:buSzTx/>
              <a:buFont typeface="Arial" panose="020B0604020202020204" pitchFamily="34" charset="0"/>
            </a:pPr>
            <a:r>
              <a:rPr lang="zh-CN" altLang="en-US" sz="1600" spc="150">
                <a:uFillTx/>
                <a:latin typeface="Arial" panose="020B0604020202020204" pitchFamily="34" charset="0"/>
                <a:ea typeface="微软雅黑" panose="020B0503020204020204" charset="-122"/>
              </a:rPr>
              <a:t>而时代也终将选择我们</a:t>
            </a:r>
            <a:endParaRPr lang="zh-CN" altLang="en-US" sz="1600" spc="150">
              <a:uFillTx/>
              <a:latin typeface="Arial" panose="020B0604020202020204" pitchFamily="34" charset="0"/>
              <a:ea typeface="微软雅黑" panose="020B0503020204020204" charset="-122"/>
            </a:endParaRPr>
          </a:p>
          <a:p>
            <a:pPr marL="228600" indent="-228600" algn="l">
              <a:lnSpc>
                <a:spcPct val="130000"/>
              </a:lnSpc>
              <a:spcBef>
                <a:spcPts val="0"/>
              </a:spcBef>
              <a:spcAft>
                <a:spcPts val="1000"/>
              </a:spcAft>
              <a:buClrTx/>
              <a:buSzTx/>
              <a:buFont typeface="Arial" panose="020B0604020202020204" pitchFamily="34" charset="0"/>
            </a:pPr>
            <a:r>
              <a:rPr lang="zh-CN" altLang="en-US" sz="1600" spc="150">
                <a:uFillTx/>
                <a:latin typeface="Arial" panose="020B0604020202020204" pitchFamily="34" charset="0"/>
                <a:ea typeface="微软雅黑" panose="020B0503020204020204" charset="-122"/>
              </a:rPr>
              <a:t>心之所向，星辰大海</a:t>
            </a:r>
            <a:endParaRPr lang="zh-CN" altLang="en-US" sz="1600" spc="150">
              <a:uFillTx/>
              <a:latin typeface="Arial" panose="020B0604020202020204" pitchFamily="34" charset="0"/>
              <a:ea typeface="微软雅黑" panose="020B0503020204020204" charset="-122"/>
            </a:endParaRPr>
          </a:p>
          <a:p>
            <a:pPr marL="228600" indent="-228600" algn="l">
              <a:lnSpc>
                <a:spcPct val="130000"/>
              </a:lnSpc>
              <a:spcBef>
                <a:spcPts val="0"/>
              </a:spcBef>
              <a:spcAft>
                <a:spcPts val="1000"/>
              </a:spcAft>
              <a:buClrTx/>
              <a:buSzTx/>
              <a:buFont typeface="Arial" panose="020B0604020202020204" pitchFamily="34" charset="0"/>
            </a:pPr>
            <a:endParaRPr lang="zh-CN" altLang="en-US" sz="1600" spc="150">
              <a:uFillTx/>
              <a:latin typeface="Arial" panose="020B0604020202020204" pitchFamily="34" charset="0"/>
              <a:ea typeface="微软雅黑" panose="020B0503020204020204" charset="-122"/>
            </a:endParaRPr>
          </a:p>
          <a:p>
            <a:pPr marL="228600" indent="-228600" algn="l">
              <a:lnSpc>
                <a:spcPct val="130000"/>
              </a:lnSpc>
              <a:spcBef>
                <a:spcPts val="0"/>
              </a:spcBef>
              <a:spcAft>
                <a:spcPts val="1000"/>
              </a:spcAft>
              <a:buClrTx/>
              <a:buSzTx/>
              <a:buFont typeface="Arial" panose="020B0604020202020204" pitchFamily="34" charset="0"/>
            </a:pPr>
            <a:endParaRPr lang="zh-CN" altLang="en-US" sz="1600" spc="150">
              <a:uFillTx/>
              <a:latin typeface="Arial" panose="020B0604020202020204" pitchFamily="34" charset="0"/>
              <a:ea typeface="微软雅黑" panose="020B0503020204020204" charset="-122"/>
            </a:endParaRPr>
          </a:p>
          <a:p>
            <a:endParaRPr lang="zh-CN" altLang="en-US"/>
          </a:p>
        </p:txBody>
      </p:sp>
      <p:sp>
        <p:nvSpPr>
          <p:cNvPr id="5" name="矩形 4"/>
          <p:cNvSpPr/>
          <p:nvPr/>
        </p:nvSpPr>
        <p:spPr>
          <a:xfrm>
            <a:off x="7748905" y="2496820"/>
            <a:ext cx="2011680" cy="1198880"/>
          </a:xfrm>
          <a:prstGeom prst="rect">
            <a:avLst/>
          </a:prstGeom>
          <a:noFill/>
          <a:ln>
            <a:noFill/>
          </a:ln>
        </p:spPr>
        <p:txBody>
          <a:bodyPr wrap="none" rtlCol="0" anchor="t">
            <a:spAutoFit/>
          </a:bodyPr>
          <a:p>
            <a:pPr algn="ctr"/>
            <a:r>
              <a:rPr lang="zh-CN" altLang="en-US" sz="7200" b="1">
                <a:ln w="12700">
                  <a:solidFill>
                    <a:schemeClr val="accent5"/>
                  </a:solidFill>
                  <a:prstDash val="solid"/>
                </a:ln>
                <a:pattFill prst="ltDnDiag">
                  <a:fgClr>
                    <a:schemeClr val="accent5">
                      <a:lumMod val="60000"/>
                      <a:lumOff val="40000"/>
                    </a:schemeClr>
                  </a:fgClr>
                  <a:bgClr>
                    <a:schemeClr val="bg1"/>
                  </a:bgClr>
                </a:pattFill>
                <a:effectLst/>
              </a:rPr>
              <a:t>谢谢</a:t>
            </a:r>
            <a:endParaRPr lang="zh-CN" altLang="en-US" sz="7200" b="1">
              <a:ln w="12700">
                <a:solidFill>
                  <a:schemeClr val="accent5"/>
                </a:solidFill>
                <a:prstDash val="solid"/>
              </a:ln>
              <a:pattFill prst="ltDnDiag">
                <a:fgClr>
                  <a:schemeClr val="accent5">
                    <a:lumMod val="60000"/>
                    <a:lumOff val="40000"/>
                  </a:schemeClr>
                </a:fgClr>
                <a:bgClr>
                  <a:schemeClr val="bg1"/>
                </a:bgClr>
              </a:pattFill>
              <a:effectLs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additive="base">
                                        <p:cTn id="4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4">
                                            <p:txEl>
                                              <p:pRg st="0" end="0"/>
                                            </p:txEl>
                                          </p:spTgt>
                                        </p:tgtEl>
                                        <p:attrNameLst>
                                          <p:attrName>style.visibility</p:attrName>
                                        </p:attrNameLst>
                                      </p:cBhvr>
                                      <p:to>
                                        <p:strVal val="visible"/>
                                      </p:to>
                                    </p:set>
                                    <p:anim calcmode="lin" valueType="num">
                                      <p:cBhvr additive="base">
                                        <p:cTn id="4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500"/>
                            </p:stCondLst>
                            <p:childTnLst>
                              <p:par>
                                <p:cTn id="51" presetID="2" presetClass="entr" presetSubtype="4" fill="hold" nodeType="after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anim calcmode="lin" valueType="num">
                                      <p:cBhvr additive="base">
                                        <p:cTn id="5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55" fill="hold">
                            <p:stCondLst>
                              <p:cond delay="1000"/>
                            </p:stCondLst>
                            <p:childTnLst>
                              <p:par>
                                <p:cTn id="56" presetID="2" presetClass="entr" presetSubtype="4" fill="hold" nodeType="afterEffect">
                                  <p:stCondLst>
                                    <p:cond delay="0"/>
                                  </p:stCondLst>
                                  <p:childTnLst>
                                    <p:set>
                                      <p:cBhvr>
                                        <p:cTn id="57" dur="1" fill="hold">
                                          <p:stCondLst>
                                            <p:cond delay="0"/>
                                          </p:stCondLst>
                                        </p:cTn>
                                        <p:tgtEl>
                                          <p:spTgt spid="4">
                                            <p:txEl>
                                              <p:pRg st="2" end="2"/>
                                            </p:txEl>
                                          </p:spTgt>
                                        </p:tgtEl>
                                        <p:attrNameLst>
                                          <p:attrName>style.visibility</p:attrName>
                                        </p:attrNameLst>
                                      </p:cBhvr>
                                      <p:to>
                                        <p:strVal val="visible"/>
                                      </p:to>
                                    </p:set>
                                    <p:anim calcmode="lin" valueType="num">
                                      <p:cBhvr additive="base">
                                        <p:cTn id="5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60" fill="hold">
                            <p:stCondLst>
                              <p:cond delay="1500"/>
                            </p:stCondLst>
                            <p:childTnLst>
                              <p:par>
                                <p:cTn id="61" presetID="2" presetClass="entr" presetSubtype="4" fill="hold" nodeType="afterEffect">
                                  <p:stCondLst>
                                    <p:cond delay="0"/>
                                  </p:stCondLst>
                                  <p:childTnLst>
                                    <p:set>
                                      <p:cBhvr>
                                        <p:cTn id="62" dur="1" fill="hold">
                                          <p:stCondLst>
                                            <p:cond delay="0"/>
                                          </p:stCondLst>
                                        </p:cTn>
                                        <p:tgtEl>
                                          <p:spTgt spid="4">
                                            <p:txEl>
                                              <p:pRg st="3" end="3"/>
                                            </p:txEl>
                                          </p:spTgt>
                                        </p:tgtEl>
                                        <p:attrNameLst>
                                          <p:attrName>style.visibility</p:attrName>
                                        </p:attrNameLst>
                                      </p:cBhvr>
                                      <p:to>
                                        <p:strVal val="visible"/>
                                      </p:to>
                                    </p:set>
                                    <p:anim calcmode="lin" valueType="num">
                                      <p:cBhvr additive="base">
                                        <p:cTn id="6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65" fill="hold">
                            <p:stCondLst>
                              <p:cond delay="2000"/>
                            </p:stCondLst>
                            <p:childTnLst>
                              <p:par>
                                <p:cTn id="66" presetID="2" presetClass="entr" presetSubtype="4" fill="hold" nodeType="afterEffect">
                                  <p:stCondLst>
                                    <p:cond delay="0"/>
                                  </p:stCondLst>
                                  <p:childTnLst>
                                    <p:set>
                                      <p:cBhvr>
                                        <p:cTn id="67" dur="1" fill="hold">
                                          <p:stCondLst>
                                            <p:cond delay="0"/>
                                          </p:stCondLst>
                                        </p:cTn>
                                        <p:tgtEl>
                                          <p:spTgt spid="4">
                                            <p:txEl>
                                              <p:pRg st="5" end="5"/>
                                            </p:txEl>
                                          </p:spTgt>
                                        </p:tgtEl>
                                        <p:attrNameLst>
                                          <p:attrName>style.visibility</p:attrName>
                                        </p:attrNameLst>
                                      </p:cBhvr>
                                      <p:to>
                                        <p:strVal val="visible"/>
                                      </p:to>
                                    </p:set>
                                    <p:anim calcmode="lin" valueType="num">
                                      <p:cBhvr additive="base">
                                        <p:cTn id="6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par>
                          <p:cTn id="70" fill="hold">
                            <p:stCondLst>
                              <p:cond delay="2500"/>
                            </p:stCondLst>
                            <p:childTnLst>
                              <p:par>
                                <p:cTn id="71" presetID="2" presetClass="entr" presetSubtype="4" fill="hold" nodeType="afterEffect">
                                  <p:stCondLst>
                                    <p:cond delay="0"/>
                                  </p:stCondLst>
                                  <p:childTnLst>
                                    <p:set>
                                      <p:cBhvr>
                                        <p:cTn id="72" dur="1" fill="hold">
                                          <p:stCondLst>
                                            <p:cond delay="0"/>
                                          </p:stCondLst>
                                        </p:cTn>
                                        <p:tgtEl>
                                          <p:spTgt spid="4">
                                            <p:txEl>
                                              <p:pRg st="6" end="6"/>
                                            </p:txEl>
                                          </p:spTgt>
                                        </p:tgtEl>
                                        <p:attrNameLst>
                                          <p:attrName>style.visibility</p:attrName>
                                        </p:attrNameLst>
                                      </p:cBhvr>
                                      <p:to>
                                        <p:strVal val="visible"/>
                                      </p:to>
                                    </p:set>
                                    <p:anim calcmode="lin" valueType="num">
                                      <p:cBhvr additive="base">
                                        <p:cTn id="7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par>
                          <p:cTn id="75" fill="hold">
                            <p:stCondLst>
                              <p:cond delay="3000"/>
                            </p:stCondLst>
                            <p:childTnLst>
                              <p:par>
                                <p:cTn id="76" presetID="2" presetClass="entr" presetSubtype="4" fill="hold" nodeType="afterEffect">
                                  <p:stCondLst>
                                    <p:cond delay="0"/>
                                  </p:stCondLst>
                                  <p:childTnLst>
                                    <p:set>
                                      <p:cBhvr>
                                        <p:cTn id="77" dur="1" fill="hold">
                                          <p:stCondLst>
                                            <p:cond delay="0"/>
                                          </p:stCondLst>
                                        </p:cTn>
                                        <p:tgtEl>
                                          <p:spTgt spid="4">
                                            <p:txEl>
                                              <p:pRg st="7" end="7"/>
                                            </p:txEl>
                                          </p:spTgt>
                                        </p:tgtEl>
                                        <p:attrNameLst>
                                          <p:attrName>style.visibility</p:attrName>
                                        </p:attrNameLst>
                                      </p:cBhvr>
                                      <p:to>
                                        <p:strVal val="visible"/>
                                      </p:to>
                                    </p:set>
                                    <p:anim calcmode="lin" valueType="num">
                                      <p:cBhvr additive="base">
                                        <p:cTn id="78"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par>
                          <p:cTn id="80" fill="hold">
                            <p:stCondLst>
                              <p:cond delay="3500"/>
                            </p:stCondLst>
                            <p:childTnLst>
                              <p:par>
                                <p:cTn id="81" presetID="2" presetClass="entr" presetSubtype="4" fill="hold" nodeType="afterEffect">
                                  <p:stCondLst>
                                    <p:cond delay="0"/>
                                  </p:stCondLst>
                                  <p:childTnLst>
                                    <p:set>
                                      <p:cBhvr>
                                        <p:cTn id="82" dur="1" fill="hold">
                                          <p:stCondLst>
                                            <p:cond delay="0"/>
                                          </p:stCondLst>
                                        </p:cTn>
                                        <p:tgtEl>
                                          <p:spTgt spid="4">
                                            <p:txEl>
                                              <p:pRg st="8" end="8"/>
                                            </p:txEl>
                                          </p:spTgt>
                                        </p:tgtEl>
                                        <p:attrNameLst>
                                          <p:attrName>style.visibility</p:attrName>
                                        </p:attrNameLst>
                                      </p:cBhvr>
                                      <p:to>
                                        <p:strVal val="visible"/>
                                      </p:to>
                                    </p:set>
                                    <p:anim calcmode="lin" valueType="num">
                                      <p:cBhvr additive="base">
                                        <p:cTn id="8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5"/>
                                        </p:tgtEl>
                                        <p:attrNameLst>
                                          <p:attrName>style.visibility</p:attrName>
                                        </p:attrNameLst>
                                      </p:cBhvr>
                                      <p:to>
                                        <p:strVal val="visible"/>
                                      </p:to>
                                    </p:set>
                                    <p:anim calcmode="lin" valueType="num">
                                      <p:cBhvr additive="base">
                                        <p:cTn id="89" dur="500" fill="hold"/>
                                        <p:tgtEl>
                                          <p:spTgt spid="5"/>
                                        </p:tgtEl>
                                        <p:attrNameLst>
                                          <p:attrName>ppt_x</p:attrName>
                                        </p:attrNameLst>
                                      </p:cBhvr>
                                      <p:tavLst>
                                        <p:tav tm="0">
                                          <p:val>
                                            <p:strVal val="#ppt_x"/>
                                          </p:val>
                                        </p:tav>
                                        <p:tav tm="100000">
                                          <p:val>
                                            <p:strVal val="#ppt_x"/>
                                          </p:val>
                                        </p:tav>
                                      </p:tavLst>
                                    </p:anim>
                                    <p:anim calcmode="lin" valueType="num">
                                      <p:cBhvr additive="base">
                                        <p:cTn id="9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1"/>
  <p:tag name="KSO_WM_UNIT_ID" val="_16*i*1"/>
  <p:tag name="KSO_WM_UNIT_BK_DARK_LIGHT" val="2"/>
  <p:tag name="KSO_WM_UNIT_LAYERLEVEL" val="1"/>
  <p:tag name="KSO_WM_TAG_VERSION" val="1.0"/>
  <p:tag name="KSO_WM_BEAUTIFY_FLAG" val="#wm#"/>
</p:tagLst>
</file>

<file path=ppt/tags/tag10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1"/>
  <p:tag name="KSO_WM_UNIT_ID" val="_17*i*1"/>
  <p:tag name="KSO_WM_UNIT_BK_DARK_LIGHT" val="2"/>
  <p:tag name="KSO_WM_UNIT_LAYERLEVEL" val="1"/>
  <p:tag name="KSO_WM_TAG_VERSION" val="1.0"/>
  <p:tag name="KSO_WM_BEAUTIFY_FLAG" val="#wm#"/>
</p:tagLst>
</file>

<file path=ppt/tags/tag11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1"/>
  <p:tag name="KSO_WM_UNIT_ID" val="_18*i*1"/>
  <p:tag name="KSO_WM_UNIT_BK_DARK_LIGHT" val="2"/>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9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9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8.xml><?xml version="1.0" encoding="utf-8"?>
<p:tagLst xmlns:p="http://schemas.openxmlformats.org/presentationml/2006/main">
  <p:tag name="KSO_WM_TAG_VERSION" val="1.0"/>
  <p:tag name="KSO_WM_BEAUTIFY_FLAG" val="#wm#"/>
  <p:tag name="KSO_WM_TEMPLATE_CATEGORY" val="custom"/>
  <p:tag name="KSO_WM_TEMPLATE_INDEX" val="20204591"/>
  <p:tag name="KSO_WM_TEMPLATE_SUBCATEGORY" val="0"/>
  <p:tag name="KSO_WM_TEMPLATE_MASTER_TYPE" val="1"/>
  <p:tag name="KSO_WM_TEMPLATE_COLOR_TYPE" val="1"/>
  <p:tag name="KSO_WM_TEMPLATE_MASTER_THUMB_INDEX" val="12"/>
  <p:tag name="KSO_WM_TEMPLATE_THUMBS_INDEX" val="1、4、7、9、11、15、18、19、20、21、24、29、34、36、37、38"/>
</p:tagLst>
</file>

<file path=ppt/tags/tag139.xml><?xml version="1.0" encoding="utf-8"?>
<p:tagLst xmlns:p="http://schemas.openxmlformats.org/presentationml/2006/main">
  <p:tag name="KSO_WM_TEMPLATE_CATEGORY" val="custom"/>
  <p:tag name="KSO_WM_TEMPLATE_INDEX" val="2020459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wm#"/>
  <p:tag name="KSO_WM_TEMPLATE_CATEGORY" val="custom"/>
  <p:tag name="KSO_WM_TEMPLATE_INDEX" val="20204591"/>
</p:tagLst>
</file>

<file path=ppt/tags/tag141.xml><?xml version="1.0" encoding="utf-8"?>
<p:tagLst xmlns:p="http://schemas.openxmlformats.org/presentationml/2006/main">
  <p:tag name="KSO_WM_UNIT_DIAGRAM_MODELTYPE" val="dynamicNum"/>
  <p:tag name="KSO_WM_BEAUTIFY_FLAG" val="#wm#"/>
  <p:tag name="KSO_WM_UNIT_TYPE" val="ζ_h_f"/>
  <p:tag name="KSO_WM_UNIT_DYNAMIC_NUM_END" val="1"/>
  <p:tag name="KSO_WM_UNIT_INDEX" val="1600522211507_1_1"/>
</p:tagLst>
</file>

<file path=ppt/tags/tag142.xml><?xml version="1.0" encoding="utf-8"?>
<p:tagLst xmlns:p="http://schemas.openxmlformats.org/presentationml/2006/main">
  <p:tag name="KSO_WM_TEMPLATE_CATEGORY" val="custom"/>
  <p:tag name="KSO_WM_TEMPLATE_INDEX" val="20204591"/>
</p:tagLst>
</file>

<file path=ppt/tags/tag143.xml><?xml version="1.0" encoding="utf-8"?>
<p:tagLst xmlns:p="http://schemas.openxmlformats.org/presentationml/2006/main">
  <p:tag name="KSO_WM_TEMPLATE_CATEGORY" val="custom"/>
  <p:tag name="KSO_WM_TEMPLATE_INDEX" val="20204591"/>
</p:tagLst>
</file>

<file path=ppt/tags/tag144.xml><?xml version="1.0" encoding="utf-8"?>
<p:tagLst xmlns:p="http://schemas.openxmlformats.org/presentationml/2006/main">
  <p:tag name="KSO_WM_TEMPLATE_CATEGORY" val="custom"/>
  <p:tag name="KSO_WM_TEMPLATE_INDEX" val="20204591"/>
</p:tagLst>
</file>

<file path=ppt/tags/tag145.xml><?xml version="1.0" encoding="utf-8"?>
<p:tagLst xmlns:p="http://schemas.openxmlformats.org/presentationml/2006/main">
  <p:tag name="REFSHAPE" val="465491492"/>
  <p:tag name="KSO_WM_UNIT_PLACING_PICTURE_USER_VIEWPORT" val="{&quot;height&quot;:10050,&quot;width&quot;:4770}"/>
</p:tagLst>
</file>

<file path=ppt/tags/tag146.xml><?xml version="1.0" encoding="utf-8"?>
<p:tagLst xmlns:p="http://schemas.openxmlformats.org/presentationml/2006/main">
  <p:tag name="KSO_WM_BEAUTIFY_FLAG" val="#wm#"/>
  <p:tag name="KSO_WM_TEMPLATE_CATEGORY" val="custom"/>
  <p:tag name="KSO_WM_TEMPLATE_INDEX" val="20204591"/>
</p:tagLst>
</file>

<file path=ppt/tags/tag147.xml><?xml version="1.0" encoding="utf-8"?>
<p:tagLst xmlns:p="http://schemas.openxmlformats.org/presentationml/2006/main">
  <p:tag name="KSO_WM_BEAUTIFY_FLAG" val="#wm#"/>
  <p:tag name="KSO_WM_TEMPLATE_CATEGORY" val="custom"/>
  <p:tag name="KSO_WM_TEMPLATE_INDEX" val="20204591"/>
</p:tagLst>
</file>

<file path=ppt/tags/tag148.xml><?xml version="1.0" encoding="utf-8"?>
<p:tagLst xmlns:p="http://schemas.openxmlformats.org/presentationml/2006/main">
  <p:tag name="KSO_WM_BEAUTIFY_FLAG" val="#wm#"/>
  <p:tag name="KSO_WM_TEMPLATE_CATEGORY" val="custom"/>
  <p:tag name="KSO_WM_TEMPLATE_INDEX" val="20204591"/>
</p:tagLst>
</file>

<file path=ppt/tags/tag149.xml><?xml version="1.0" encoding="utf-8"?>
<p:tagLst xmlns:p="http://schemas.openxmlformats.org/presentationml/2006/main">
  <p:tag name="KSO_WM_BEAUTIFY_FLAG" val="#wm#"/>
  <p:tag name="KSO_WM_TEMPLATE_CATEGORY" val="custom"/>
  <p:tag name="KSO_WM_TEMPLATE_INDEX" val="2020459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1"/>
  <p:tag name="KSO_WM_UNIT_ID" val="_13*i*1"/>
  <p:tag name="KSO_WM_UNIT_BK_DARK_LIGHT" val="2"/>
  <p:tag name="KSO_WM_UNIT_LAYERLEVEL" val="1"/>
  <p:tag name="KSO_WM_TAG_VERSION" val="1.0"/>
  <p:tag name="KSO_WM_BEAUTIFY_FLAG" val="#wm#"/>
</p:tagLst>
</file>

<file path=ppt/tags/tag8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1"/>
  <p:tag name="KSO_WM_UNIT_ID" val="_14*i*1"/>
  <p:tag name="KSO_WM_UNIT_BK_DARK_LIGHT" val="2"/>
  <p:tag name="KSO_WM_UNIT_LAYERLEVEL" val="1"/>
  <p:tag name="KSO_WM_TAG_VERSION" val="1.0"/>
  <p:tag name="KSO_WM_BEAUTIFY_FLAG" val="#wm#"/>
</p:tagLst>
</file>

<file path=ppt/tags/tag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1"/>
  <p:tag name="KSO_WM_UNIT_ID" val="_15*i*1"/>
  <p:tag name="KSO_WM_UNIT_BK_DARK_LIGHT" val="2"/>
  <p:tag name="KSO_WM_UNIT_LAYERLEVEL" val="1"/>
  <p:tag name="KSO_WM_TAG_VERSION" val="1.0"/>
  <p:tag name="KSO_WM_BEAUTIFY_FLAG" val="#wm#"/>
</p:tagLst>
</file>

<file path=ppt/tags/tag9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主题​​">
  <a:themeElements>
    <a:clrScheme name="自定义 28">
      <a:dk1>
        <a:srgbClr val="000000"/>
      </a:dk1>
      <a:lt1>
        <a:srgbClr val="FFFFFF"/>
      </a:lt1>
      <a:dk2>
        <a:srgbClr val="F8FBFE"/>
      </a:dk2>
      <a:lt2>
        <a:srgbClr val="FBFCFC"/>
      </a:lt2>
      <a:accent1>
        <a:srgbClr val="51ABE0"/>
      </a:accent1>
      <a:accent2>
        <a:srgbClr val="59C3DA"/>
      </a:accent2>
      <a:accent3>
        <a:srgbClr val="6BD6D9"/>
      </a:accent3>
      <a:accent4>
        <a:srgbClr val="618DD1"/>
      </a:accent4>
      <a:accent5>
        <a:srgbClr val="9F8EC8"/>
      </a:accent5>
      <a:accent6>
        <a:srgbClr val="9E6996"/>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2063</Words>
  <Application>WPS 演示</Application>
  <PresentationFormat>宽屏</PresentationFormat>
  <Paragraphs>104</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宋体</vt:lpstr>
      <vt:lpstr>Wingdings</vt:lpstr>
      <vt:lpstr>微软雅黑</vt:lpstr>
      <vt:lpstr>汉仪旗黑-85S</vt:lpstr>
      <vt:lpstr>黑体</vt:lpstr>
      <vt:lpstr>Arial Unicode MS</vt:lpstr>
      <vt:lpstr>Calibri</vt:lpstr>
      <vt:lpstr>Office 主题​​</vt:lpstr>
      <vt:lpstr>PowerPoint 演示文稿</vt:lpstr>
      <vt:lpstr>PowerPoint 演示文稿</vt:lpstr>
      <vt:lpstr>一、项目简介</vt:lpstr>
      <vt:lpstr>二、APP介绍</vt:lpstr>
      <vt:lpstr>PowerPoint 演示文稿</vt:lpstr>
      <vt:lpstr>三、竞争优势</vt:lpstr>
      <vt:lpstr>三、竞争优势 </vt:lpstr>
      <vt:lpstr>四、成员分工</vt:lpstr>
      <vt:lpstr>五、尾声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醉生梦死</cp:lastModifiedBy>
  <cp:revision>14</cp:revision>
  <dcterms:created xsi:type="dcterms:W3CDTF">2020-09-19T08:12:00Z</dcterms:created>
  <dcterms:modified xsi:type="dcterms:W3CDTF">2020-09-20T05:01:12Z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