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8"/>
    <p:restoredTop sz="94643"/>
  </p:normalViewPr>
  <p:slideViewPr>
    <p:cSldViewPr snapToGrid="0" snapToObjects="1">
      <p:cViewPr varScale="1">
        <p:scale>
          <a:sx n="116" d="100"/>
          <a:sy n="116" d="100"/>
        </p:scale>
        <p:origin x="2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28T20:09:32.889" idx="1">
    <p:pos x="10" y="10"/>
    <p:text>p137,第二点中提到的相关内容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8C3C-4F4A-F341-8C97-1BEAF568660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50B2-ACF9-E649-9936-2838890DAD8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8C3C-4F4A-F341-8C97-1BEAF568660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50B2-ACF9-E649-9936-2838890DAD8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8C3C-4F4A-F341-8C97-1BEAF568660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50B2-ACF9-E649-9936-2838890DAD8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3943636" y="1565215"/>
            <a:ext cx="8733041" cy="6614959"/>
            <a:chOff x="3943629" y="1765230"/>
            <a:chExt cx="8733041" cy="6614959"/>
          </a:xfrm>
        </p:grpSpPr>
        <p:sp>
          <p:nvSpPr>
            <p:cNvPr id="8" name="Donut 7"/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" name="Donut 9"/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" name="Donut 10"/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2" name="Donut 11"/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4" name="Oval 13"/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5" name="Donut 14"/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6" name="Donut 15"/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8" name="Oval 17"/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9" name="Donut 18"/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0" name="Donut 19"/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1" name="Donut 20"/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2" name="Donut 21"/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4" name="Oval 23"/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5" name="Oval 24"/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6" name="Oval 25"/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7" name="Donut 26"/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8" name="Donut 27"/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0" name="Donut 29"/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1" name="Donut 30"/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2" name="Donut 31"/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4" name="Oval 33"/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5" name="Oval 34"/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8C3C-4F4A-F341-8C97-1BEAF568660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50B2-ACF9-E649-9936-2838890DAD8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8C3C-4F4A-F341-8C97-1BEAF568660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50B2-ACF9-E649-9936-2838890DAD8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8C3C-4F4A-F341-8C97-1BEAF568660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50B2-ACF9-E649-9936-2838890DAD8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8C3C-4F4A-F341-8C97-1BEAF568660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50B2-ACF9-E649-9936-2838890DAD8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8C3C-4F4A-F341-8C97-1BEAF568660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50B2-ACF9-E649-9936-2838890DAD8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8C3C-4F4A-F341-8C97-1BEAF568660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50B2-ACF9-E649-9936-2838890DAD8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8C3C-4F4A-F341-8C97-1BEAF568660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50B2-ACF9-E649-9936-2838890DAD8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8C3C-4F4A-F341-8C97-1BEAF568660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50B2-ACF9-E649-9936-2838890DAD8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88C3C-4F4A-F341-8C97-1BEAF568660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650B2-ACF9-E649-9936-2838890DAD8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5213255" y="3389946"/>
            <a:ext cx="2047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ea typeface="仿宋" panose="02010609060101010101" charset="-122"/>
                <a:cs typeface="仿宋" panose="02010609060101010101" charset="-122"/>
              </a:rPr>
              <a:t>Interview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ea typeface="仿宋" panose="02010609060101010101" charset="-122"/>
                <a:cs typeface="仿宋" panose="02010609060101010101" charset="-122"/>
              </a:rPr>
              <a:t>S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ea typeface="仿宋" panose="02010609060101010101" charset="-122"/>
                <a:cs typeface="仿宋" panose="02010609060101010101" charset="-122"/>
              </a:rPr>
              <a:t>kills</a:t>
            </a:r>
            <a:endParaRPr lang="id-ID" sz="2400" dirty="0">
              <a:solidFill>
                <a:srgbClr val="FF6D6D"/>
              </a:solidFill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31045" y="2386460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>
                    <a:lumMod val="50000"/>
                  </a:schemeClr>
                </a:solidFill>
                <a:latin typeface="FZQingKeBenYueSongS-R-GB" charset="-122"/>
                <a:ea typeface="FZQingKeBenYueSongS-R-GB" charset="-122"/>
                <a:cs typeface="FZQingKeBenYueSongS-R-GB" charset="-122"/>
              </a:rPr>
              <a:t>面试官的自我修养</a:t>
            </a:r>
            <a:endParaRPr lang="id-ID" sz="5400" b="1" dirty="0">
              <a:solidFill>
                <a:schemeClr val="bg1">
                  <a:lumMod val="50000"/>
                </a:schemeClr>
              </a:solidFill>
              <a:latin typeface="FZQingKeBenYueSongS-R-GB" charset="-122"/>
              <a:ea typeface="FZQingKeBenYueSongS-R-GB" charset="-122"/>
              <a:cs typeface="FZQingKeBenYueSongS-R-GB" charset="-122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2883110" y="2652837"/>
            <a:ext cx="590097" cy="590096"/>
          </a:xfrm>
          <a:prstGeom prst="ellipse">
            <a:avLst/>
          </a:prstGeom>
          <a:solidFill>
            <a:srgbClr val="FF6D6D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3" name="Oval 62"/>
          <p:cNvSpPr/>
          <p:nvPr/>
        </p:nvSpPr>
        <p:spPr>
          <a:xfrm>
            <a:off x="3131573" y="2652837"/>
            <a:ext cx="590097" cy="590096"/>
          </a:xfrm>
          <a:prstGeom prst="ellipse">
            <a:avLst/>
          </a:prstGeom>
          <a:solidFill>
            <a:srgbClr val="FF6D6D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4" name="Oval 63"/>
          <p:cNvSpPr/>
          <p:nvPr/>
        </p:nvSpPr>
        <p:spPr>
          <a:xfrm>
            <a:off x="3007341" y="2367540"/>
            <a:ext cx="590097" cy="590096"/>
          </a:xfrm>
          <a:prstGeom prst="ellipse">
            <a:avLst/>
          </a:prstGeom>
          <a:solidFill>
            <a:srgbClr val="FF4343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5800528" y="4057907"/>
            <a:ext cx="773681" cy="67507"/>
            <a:chOff x="5800526" y="4057907"/>
            <a:chExt cx="773681" cy="67506"/>
          </a:xfrm>
        </p:grpSpPr>
        <p:sp>
          <p:nvSpPr>
            <p:cNvPr id="15" name="Oval 14"/>
            <p:cNvSpPr/>
            <p:nvPr userDrawn="1"/>
          </p:nvSpPr>
          <p:spPr>
            <a:xfrm>
              <a:off x="5800526" y="4057907"/>
              <a:ext cx="67506" cy="67506"/>
            </a:xfrm>
            <a:prstGeom prst="ellipse">
              <a:avLst/>
            </a:prstGeom>
            <a:solidFill>
              <a:srgbClr val="FF4343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5879481" y="4057907"/>
              <a:ext cx="67506" cy="67506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958437" y="4057907"/>
              <a:ext cx="67506" cy="67506"/>
            </a:xfrm>
            <a:prstGeom prst="ellipse">
              <a:avLst/>
            </a:prstGeom>
            <a:solidFill>
              <a:srgbClr val="FF4343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037392" y="4057907"/>
              <a:ext cx="67506" cy="67506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116347" y="4057907"/>
              <a:ext cx="67506" cy="67506"/>
            </a:xfrm>
            <a:prstGeom prst="ellipse">
              <a:avLst/>
            </a:prstGeom>
            <a:solidFill>
              <a:srgbClr val="FF434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Oval 25"/>
            <p:cNvSpPr/>
            <p:nvPr/>
          </p:nvSpPr>
          <p:spPr>
            <a:xfrm>
              <a:off x="6190880" y="4057907"/>
              <a:ext cx="67506" cy="67506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Oval 26"/>
            <p:cNvSpPr/>
            <p:nvPr/>
          </p:nvSpPr>
          <p:spPr>
            <a:xfrm>
              <a:off x="6269835" y="4057907"/>
              <a:ext cx="67506" cy="67506"/>
            </a:xfrm>
            <a:prstGeom prst="ellipse">
              <a:avLst/>
            </a:prstGeom>
            <a:solidFill>
              <a:srgbClr val="FF4343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27"/>
            <p:cNvSpPr/>
            <p:nvPr/>
          </p:nvSpPr>
          <p:spPr>
            <a:xfrm>
              <a:off x="6348791" y="4057907"/>
              <a:ext cx="67506" cy="67506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Oval 28"/>
            <p:cNvSpPr/>
            <p:nvPr/>
          </p:nvSpPr>
          <p:spPr>
            <a:xfrm>
              <a:off x="6427746" y="4057907"/>
              <a:ext cx="67506" cy="67506"/>
            </a:xfrm>
            <a:prstGeom prst="ellipse">
              <a:avLst/>
            </a:prstGeom>
            <a:solidFill>
              <a:srgbClr val="FF4343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Oval 29"/>
            <p:cNvSpPr/>
            <p:nvPr/>
          </p:nvSpPr>
          <p:spPr>
            <a:xfrm>
              <a:off x="6506701" y="4057907"/>
              <a:ext cx="67506" cy="67506"/>
            </a:xfrm>
            <a:prstGeom prst="ellipse">
              <a:avLst/>
            </a:prstGeom>
            <a:solidFill>
              <a:srgbClr val="FF43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11" grpId="0"/>
      <p:bldP spid="62" grpId="0" animBg="1"/>
      <p:bldP spid="63" grpId="0" animBg="1"/>
      <p:bldP spid="6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8"/>
          <p:cNvSpPr/>
          <p:nvPr/>
        </p:nvSpPr>
        <p:spPr>
          <a:xfrm>
            <a:off x="-1446344" y="2806043"/>
            <a:ext cx="4514851" cy="451485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37"/>
          <p:cNvSpPr/>
          <p:nvPr/>
        </p:nvSpPr>
        <p:spPr>
          <a:xfrm>
            <a:off x="353885" y="2806047"/>
            <a:ext cx="4514851" cy="451485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Oval 38"/>
          <p:cNvSpPr/>
          <p:nvPr/>
        </p:nvSpPr>
        <p:spPr>
          <a:xfrm>
            <a:off x="-546232" y="2806043"/>
            <a:ext cx="4514851" cy="451485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3" name="TextBox 31"/>
          <p:cNvSpPr txBox="1"/>
          <p:nvPr/>
        </p:nvSpPr>
        <p:spPr>
          <a:xfrm>
            <a:off x="216315" y="4318782"/>
            <a:ext cx="35702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a typeface="FZQingKeBenYueSongS-R-GB" charset="-122"/>
                <a:cs typeface="FZQingKeBenYueSongS-R-GB" charset="-122"/>
              </a:rPr>
              <a:t>THREE</a:t>
            </a:r>
            <a:endParaRPr lang="en-US" altLang="zh-CN" sz="4400" b="1" dirty="0">
              <a:solidFill>
                <a:schemeClr val="bg1"/>
              </a:solidFill>
              <a:ea typeface="FZQingKeBenYueSongS-R-GB" charset="-122"/>
              <a:cs typeface="FZQingKeBenYueSongS-R-GB" charset="-122"/>
            </a:endParaRPr>
          </a:p>
          <a:p>
            <a:pPr algn="ctr"/>
            <a:r>
              <a:rPr lang="zh-CN" altLang="en-US" sz="4400" b="1" dirty="0" smtClean="0">
                <a:solidFill>
                  <a:schemeClr val="bg1"/>
                </a:solidFill>
                <a:latin typeface="FZQingKeBenYueSongS-R-GB" charset="-122"/>
                <a:ea typeface="FZQingKeBenYueSongS-R-GB" charset="-122"/>
                <a:cs typeface="FZQingKeBenYueSongS-R-GB" charset="-122"/>
              </a:rPr>
              <a:t>面试中的知识</a:t>
            </a:r>
            <a:endParaRPr lang="en-US" altLang="zh-CN" sz="4400" b="1" dirty="0">
              <a:solidFill>
                <a:schemeClr val="bg1"/>
              </a:solidFill>
              <a:latin typeface="FZQingKeBenYueSongS-R-GB" charset="-122"/>
              <a:ea typeface="FZQingKeBenYueSongS-R-GB" charset="-122"/>
              <a:cs typeface="FZQingKeBenYueSongS-R-GB" charset="-122"/>
            </a:endParaRPr>
          </a:p>
        </p:txBody>
      </p:sp>
      <p:sp>
        <p:nvSpPr>
          <p:cNvPr id="32" name="Oval 60"/>
          <p:cNvSpPr/>
          <p:nvPr/>
        </p:nvSpPr>
        <p:spPr>
          <a:xfrm>
            <a:off x="2893221" y="2653332"/>
            <a:ext cx="1819275" cy="1819275"/>
          </a:xfrm>
          <a:prstGeom prst="ellipse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33" name="Group 64"/>
          <p:cNvGrpSpPr/>
          <p:nvPr/>
        </p:nvGrpSpPr>
        <p:grpSpPr>
          <a:xfrm>
            <a:off x="3316205" y="3104257"/>
            <a:ext cx="973296" cy="749161"/>
            <a:chOff x="-7938" y="3175"/>
            <a:chExt cx="503238" cy="387350"/>
          </a:xfrm>
          <a:solidFill>
            <a:srgbClr val="FF6D6D"/>
          </a:solidFill>
        </p:grpSpPr>
        <p:sp>
          <p:nvSpPr>
            <p:cNvPr id="34" name="Freeform 13"/>
            <p:cNvSpPr>
              <a:spLocks noEditPoints="1"/>
            </p:cNvSpPr>
            <p:nvPr/>
          </p:nvSpPr>
          <p:spPr bwMode="auto">
            <a:xfrm>
              <a:off x="57150" y="61913"/>
              <a:ext cx="314325" cy="252413"/>
            </a:xfrm>
            <a:custGeom>
              <a:avLst/>
              <a:gdLst>
                <a:gd name="T0" fmla="*/ 74 w 82"/>
                <a:gd name="T1" fmla="*/ 3 h 65"/>
                <a:gd name="T2" fmla="*/ 41 w 82"/>
                <a:gd name="T3" fmla="*/ 0 h 65"/>
                <a:gd name="T4" fmla="*/ 8 w 82"/>
                <a:gd name="T5" fmla="*/ 3 h 65"/>
                <a:gd name="T6" fmla="*/ 5 w 82"/>
                <a:gd name="T7" fmla="*/ 6 h 65"/>
                <a:gd name="T8" fmla="*/ 5 w 82"/>
                <a:gd name="T9" fmla="*/ 59 h 65"/>
                <a:gd name="T10" fmla="*/ 8 w 82"/>
                <a:gd name="T11" fmla="*/ 62 h 65"/>
                <a:gd name="T12" fmla="*/ 41 w 82"/>
                <a:gd name="T13" fmla="*/ 65 h 65"/>
                <a:gd name="T14" fmla="*/ 74 w 82"/>
                <a:gd name="T15" fmla="*/ 62 h 65"/>
                <a:gd name="T16" fmla="*/ 77 w 82"/>
                <a:gd name="T17" fmla="*/ 59 h 65"/>
                <a:gd name="T18" fmla="*/ 77 w 82"/>
                <a:gd name="T19" fmla="*/ 6 h 65"/>
                <a:gd name="T20" fmla="*/ 74 w 82"/>
                <a:gd name="T21" fmla="*/ 3 h 65"/>
                <a:gd name="T22" fmla="*/ 73 w 82"/>
                <a:gd name="T23" fmla="*/ 58 h 65"/>
                <a:gd name="T24" fmla="*/ 9 w 82"/>
                <a:gd name="T25" fmla="*/ 58 h 65"/>
                <a:gd name="T26" fmla="*/ 9 w 82"/>
                <a:gd name="T27" fmla="*/ 7 h 65"/>
                <a:gd name="T28" fmla="*/ 73 w 82"/>
                <a:gd name="T29" fmla="*/ 7 h 65"/>
                <a:gd name="T30" fmla="*/ 73 w 82"/>
                <a:gd name="T31" fmla="*/ 5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" h="65">
                  <a:moveTo>
                    <a:pt x="74" y="3"/>
                  </a:moveTo>
                  <a:cubicBezTo>
                    <a:pt x="63" y="1"/>
                    <a:pt x="52" y="0"/>
                    <a:pt x="41" y="0"/>
                  </a:cubicBezTo>
                  <a:cubicBezTo>
                    <a:pt x="30" y="0"/>
                    <a:pt x="19" y="1"/>
                    <a:pt x="8" y="3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0" y="24"/>
                    <a:pt x="0" y="41"/>
                    <a:pt x="5" y="59"/>
                  </a:cubicBezTo>
                  <a:cubicBezTo>
                    <a:pt x="6" y="60"/>
                    <a:pt x="7" y="61"/>
                    <a:pt x="8" y="62"/>
                  </a:cubicBezTo>
                  <a:cubicBezTo>
                    <a:pt x="19" y="64"/>
                    <a:pt x="30" y="65"/>
                    <a:pt x="41" y="65"/>
                  </a:cubicBezTo>
                  <a:cubicBezTo>
                    <a:pt x="52" y="65"/>
                    <a:pt x="63" y="64"/>
                    <a:pt x="74" y="62"/>
                  </a:cubicBezTo>
                  <a:cubicBezTo>
                    <a:pt x="75" y="61"/>
                    <a:pt x="76" y="60"/>
                    <a:pt x="77" y="59"/>
                  </a:cubicBezTo>
                  <a:cubicBezTo>
                    <a:pt x="82" y="41"/>
                    <a:pt x="82" y="24"/>
                    <a:pt x="77" y="6"/>
                  </a:cubicBezTo>
                  <a:cubicBezTo>
                    <a:pt x="76" y="5"/>
                    <a:pt x="75" y="4"/>
                    <a:pt x="74" y="3"/>
                  </a:cubicBezTo>
                  <a:close/>
                  <a:moveTo>
                    <a:pt x="73" y="58"/>
                  </a:moveTo>
                  <a:cubicBezTo>
                    <a:pt x="52" y="62"/>
                    <a:pt x="30" y="62"/>
                    <a:pt x="9" y="58"/>
                  </a:cubicBezTo>
                  <a:cubicBezTo>
                    <a:pt x="4" y="41"/>
                    <a:pt x="4" y="24"/>
                    <a:pt x="9" y="7"/>
                  </a:cubicBezTo>
                  <a:cubicBezTo>
                    <a:pt x="30" y="3"/>
                    <a:pt x="52" y="3"/>
                    <a:pt x="73" y="7"/>
                  </a:cubicBezTo>
                  <a:cubicBezTo>
                    <a:pt x="78" y="24"/>
                    <a:pt x="78" y="41"/>
                    <a:pt x="73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" name="Freeform 14"/>
            <p:cNvSpPr>
              <a:spLocks noEditPoints="1"/>
            </p:cNvSpPr>
            <p:nvPr/>
          </p:nvSpPr>
          <p:spPr bwMode="auto">
            <a:xfrm>
              <a:off x="-7938" y="3175"/>
              <a:ext cx="503238" cy="387350"/>
            </a:xfrm>
            <a:custGeom>
              <a:avLst/>
              <a:gdLst>
                <a:gd name="T0" fmla="*/ 125 w 131"/>
                <a:gd name="T1" fmla="*/ 9 h 100"/>
                <a:gd name="T2" fmla="*/ 119 w 131"/>
                <a:gd name="T3" fmla="*/ 3 h 100"/>
                <a:gd name="T4" fmla="*/ 66 w 131"/>
                <a:gd name="T5" fmla="*/ 0 h 100"/>
                <a:gd name="T6" fmla="*/ 13 w 131"/>
                <a:gd name="T7" fmla="*/ 3 h 100"/>
                <a:gd name="T8" fmla="*/ 7 w 131"/>
                <a:gd name="T9" fmla="*/ 9 h 100"/>
                <a:gd name="T10" fmla="*/ 7 w 131"/>
                <a:gd name="T11" fmla="*/ 87 h 100"/>
                <a:gd name="T12" fmla="*/ 13 w 131"/>
                <a:gd name="T13" fmla="*/ 93 h 100"/>
                <a:gd name="T14" fmla="*/ 39 w 131"/>
                <a:gd name="T15" fmla="*/ 95 h 100"/>
                <a:gd name="T16" fmla="*/ 38 w 131"/>
                <a:gd name="T17" fmla="*/ 96 h 100"/>
                <a:gd name="T18" fmla="*/ 66 w 131"/>
                <a:gd name="T19" fmla="*/ 100 h 100"/>
                <a:gd name="T20" fmla="*/ 94 w 131"/>
                <a:gd name="T21" fmla="*/ 96 h 100"/>
                <a:gd name="T22" fmla="*/ 93 w 131"/>
                <a:gd name="T23" fmla="*/ 95 h 100"/>
                <a:gd name="T24" fmla="*/ 119 w 131"/>
                <a:gd name="T25" fmla="*/ 93 h 100"/>
                <a:gd name="T26" fmla="*/ 125 w 131"/>
                <a:gd name="T27" fmla="*/ 87 h 100"/>
                <a:gd name="T28" fmla="*/ 125 w 131"/>
                <a:gd name="T29" fmla="*/ 9 h 100"/>
                <a:gd name="T30" fmla="*/ 118 w 131"/>
                <a:gd name="T31" fmla="*/ 85 h 100"/>
                <a:gd name="T32" fmla="*/ 14 w 131"/>
                <a:gd name="T33" fmla="*/ 85 h 100"/>
                <a:gd name="T34" fmla="*/ 14 w 131"/>
                <a:gd name="T35" fmla="*/ 11 h 100"/>
                <a:gd name="T36" fmla="*/ 118 w 131"/>
                <a:gd name="T37" fmla="*/ 11 h 100"/>
                <a:gd name="T38" fmla="*/ 118 w 131"/>
                <a:gd name="T39" fmla="*/ 8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1" h="100">
                  <a:moveTo>
                    <a:pt x="125" y="9"/>
                  </a:moveTo>
                  <a:cubicBezTo>
                    <a:pt x="125" y="6"/>
                    <a:pt x="122" y="4"/>
                    <a:pt x="119" y="3"/>
                  </a:cubicBezTo>
                  <a:cubicBezTo>
                    <a:pt x="101" y="1"/>
                    <a:pt x="83" y="0"/>
                    <a:pt x="66" y="0"/>
                  </a:cubicBezTo>
                  <a:cubicBezTo>
                    <a:pt x="49" y="0"/>
                    <a:pt x="31" y="1"/>
                    <a:pt x="13" y="3"/>
                  </a:cubicBezTo>
                  <a:cubicBezTo>
                    <a:pt x="10" y="4"/>
                    <a:pt x="7" y="6"/>
                    <a:pt x="7" y="9"/>
                  </a:cubicBezTo>
                  <a:cubicBezTo>
                    <a:pt x="0" y="35"/>
                    <a:pt x="0" y="61"/>
                    <a:pt x="7" y="87"/>
                  </a:cubicBezTo>
                  <a:cubicBezTo>
                    <a:pt x="7" y="90"/>
                    <a:pt x="10" y="92"/>
                    <a:pt x="13" y="93"/>
                  </a:cubicBezTo>
                  <a:cubicBezTo>
                    <a:pt x="22" y="94"/>
                    <a:pt x="30" y="95"/>
                    <a:pt x="39" y="95"/>
                  </a:cubicBezTo>
                  <a:cubicBezTo>
                    <a:pt x="38" y="95"/>
                    <a:pt x="38" y="96"/>
                    <a:pt x="38" y="96"/>
                  </a:cubicBezTo>
                  <a:cubicBezTo>
                    <a:pt x="38" y="98"/>
                    <a:pt x="51" y="100"/>
                    <a:pt x="66" y="100"/>
                  </a:cubicBezTo>
                  <a:cubicBezTo>
                    <a:pt x="81" y="100"/>
                    <a:pt x="94" y="98"/>
                    <a:pt x="94" y="96"/>
                  </a:cubicBezTo>
                  <a:cubicBezTo>
                    <a:pt x="94" y="96"/>
                    <a:pt x="94" y="95"/>
                    <a:pt x="93" y="95"/>
                  </a:cubicBezTo>
                  <a:cubicBezTo>
                    <a:pt x="102" y="95"/>
                    <a:pt x="110" y="94"/>
                    <a:pt x="119" y="93"/>
                  </a:cubicBezTo>
                  <a:cubicBezTo>
                    <a:pt x="122" y="92"/>
                    <a:pt x="125" y="90"/>
                    <a:pt x="125" y="87"/>
                  </a:cubicBezTo>
                  <a:cubicBezTo>
                    <a:pt x="131" y="61"/>
                    <a:pt x="131" y="35"/>
                    <a:pt x="125" y="9"/>
                  </a:cubicBezTo>
                  <a:close/>
                  <a:moveTo>
                    <a:pt x="118" y="85"/>
                  </a:moveTo>
                  <a:cubicBezTo>
                    <a:pt x="83" y="89"/>
                    <a:pt x="49" y="89"/>
                    <a:pt x="14" y="85"/>
                  </a:cubicBezTo>
                  <a:cubicBezTo>
                    <a:pt x="9" y="60"/>
                    <a:pt x="9" y="36"/>
                    <a:pt x="14" y="11"/>
                  </a:cubicBezTo>
                  <a:cubicBezTo>
                    <a:pt x="49" y="7"/>
                    <a:pt x="83" y="7"/>
                    <a:pt x="118" y="11"/>
                  </a:cubicBezTo>
                  <a:cubicBezTo>
                    <a:pt x="123" y="36"/>
                    <a:pt x="123" y="60"/>
                    <a:pt x="118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" name="Freeform 15"/>
            <p:cNvSpPr>
              <a:spLocks noEditPoints="1"/>
            </p:cNvSpPr>
            <p:nvPr/>
          </p:nvSpPr>
          <p:spPr bwMode="auto">
            <a:xfrm>
              <a:off x="384175" y="80963"/>
              <a:ext cx="46038" cy="47625"/>
            </a:xfrm>
            <a:custGeom>
              <a:avLst/>
              <a:gdLst>
                <a:gd name="T0" fmla="*/ 6 w 12"/>
                <a:gd name="T1" fmla="*/ 12 h 12"/>
                <a:gd name="T2" fmla="*/ 12 w 12"/>
                <a:gd name="T3" fmla="*/ 6 h 12"/>
                <a:gd name="T4" fmla="*/ 6 w 12"/>
                <a:gd name="T5" fmla="*/ 0 h 12"/>
                <a:gd name="T6" fmla="*/ 0 w 12"/>
                <a:gd name="T7" fmla="*/ 6 h 12"/>
                <a:gd name="T8" fmla="*/ 6 w 12"/>
                <a:gd name="T9" fmla="*/ 12 h 12"/>
                <a:gd name="T10" fmla="*/ 6 w 12"/>
                <a:gd name="T11" fmla="*/ 4 h 12"/>
                <a:gd name="T12" fmla="*/ 8 w 12"/>
                <a:gd name="T13" fmla="*/ 6 h 12"/>
                <a:gd name="T14" fmla="*/ 6 w 12"/>
                <a:gd name="T15" fmla="*/ 8 h 12"/>
                <a:gd name="T16" fmla="*/ 4 w 12"/>
                <a:gd name="T17" fmla="*/ 6 h 12"/>
                <a:gd name="T18" fmla="*/ 6 w 12"/>
                <a:gd name="T1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lose/>
                  <a:moveTo>
                    <a:pt x="6" y="4"/>
                  </a:move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" name="Freeform 16"/>
            <p:cNvSpPr/>
            <p:nvPr/>
          </p:nvSpPr>
          <p:spPr bwMode="auto">
            <a:xfrm>
              <a:off x="368300" y="282575"/>
              <a:ext cx="61913" cy="15875"/>
            </a:xfrm>
            <a:custGeom>
              <a:avLst/>
              <a:gdLst>
                <a:gd name="T0" fmla="*/ 14 w 16"/>
                <a:gd name="T1" fmla="*/ 0 h 4"/>
                <a:gd name="T2" fmla="*/ 2 w 16"/>
                <a:gd name="T3" fmla="*/ 0 h 4"/>
                <a:gd name="T4" fmla="*/ 0 w 16"/>
                <a:gd name="T5" fmla="*/ 2 h 4"/>
                <a:gd name="T6" fmla="*/ 2 w 16"/>
                <a:gd name="T7" fmla="*/ 4 h 4"/>
                <a:gd name="T8" fmla="*/ 14 w 16"/>
                <a:gd name="T9" fmla="*/ 4 h 4"/>
                <a:gd name="T10" fmla="*/ 16 w 16"/>
                <a:gd name="T11" fmla="*/ 2 h 4"/>
                <a:gd name="T12" fmla="*/ 14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" name="Freeform 17"/>
            <p:cNvSpPr/>
            <p:nvPr/>
          </p:nvSpPr>
          <p:spPr bwMode="auto">
            <a:xfrm>
              <a:off x="384175" y="236538"/>
              <a:ext cx="60325" cy="15875"/>
            </a:xfrm>
            <a:custGeom>
              <a:avLst/>
              <a:gdLst>
                <a:gd name="T0" fmla="*/ 14 w 16"/>
                <a:gd name="T1" fmla="*/ 0 h 4"/>
                <a:gd name="T2" fmla="*/ 2 w 16"/>
                <a:gd name="T3" fmla="*/ 0 h 4"/>
                <a:gd name="T4" fmla="*/ 0 w 16"/>
                <a:gd name="T5" fmla="*/ 2 h 4"/>
                <a:gd name="T6" fmla="*/ 2 w 16"/>
                <a:gd name="T7" fmla="*/ 4 h 4"/>
                <a:gd name="T8" fmla="*/ 14 w 16"/>
                <a:gd name="T9" fmla="*/ 4 h 4"/>
                <a:gd name="T10" fmla="*/ 16 w 16"/>
                <a:gd name="T11" fmla="*/ 2 h 4"/>
                <a:gd name="T12" fmla="*/ 14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9" name="Freeform 18"/>
            <p:cNvSpPr/>
            <p:nvPr/>
          </p:nvSpPr>
          <p:spPr bwMode="auto">
            <a:xfrm>
              <a:off x="384175" y="190500"/>
              <a:ext cx="60325" cy="14288"/>
            </a:xfrm>
            <a:custGeom>
              <a:avLst/>
              <a:gdLst>
                <a:gd name="T0" fmla="*/ 14 w 16"/>
                <a:gd name="T1" fmla="*/ 0 h 4"/>
                <a:gd name="T2" fmla="*/ 2 w 16"/>
                <a:gd name="T3" fmla="*/ 0 h 4"/>
                <a:gd name="T4" fmla="*/ 0 w 16"/>
                <a:gd name="T5" fmla="*/ 2 h 4"/>
                <a:gd name="T6" fmla="*/ 2 w 16"/>
                <a:gd name="T7" fmla="*/ 4 h 4"/>
                <a:gd name="T8" fmla="*/ 14 w 16"/>
                <a:gd name="T9" fmla="*/ 4 h 4"/>
                <a:gd name="T10" fmla="*/ 16 w 16"/>
                <a:gd name="T11" fmla="*/ 2 h 4"/>
                <a:gd name="T12" fmla="*/ 14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0" name="Freeform 19"/>
            <p:cNvSpPr/>
            <p:nvPr/>
          </p:nvSpPr>
          <p:spPr bwMode="auto">
            <a:xfrm>
              <a:off x="122238" y="123825"/>
              <a:ext cx="92075" cy="66675"/>
            </a:xfrm>
            <a:custGeom>
              <a:avLst/>
              <a:gdLst>
                <a:gd name="T0" fmla="*/ 22 w 24"/>
                <a:gd name="T1" fmla="*/ 0 h 17"/>
                <a:gd name="T2" fmla="*/ 4 w 24"/>
                <a:gd name="T3" fmla="*/ 2 h 17"/>
                <a:gd name="T4" fmla="*/ 1 w 24"/>
                <a:gd name="T5" fmla="*/ 4 h 17"/>
                <a:gd name="T6" fmla="*/ 0 w 24"/>
                <a:gd name="T7" fmla="*/ 15 h 17"/>
                <a:gd name="T8" fmla="*/ 2 w 24"/>
                <a:gd name="T9" fmla="*/ 17 h 17"/>
                <a:gd name="T10" fmla="*/ 4 w 24"/>
                <a:gd name="T11" fmla="*/ 15 h 17"/>
                <a:gd name="T12" fmla="*/ 5 w 24"/>
                <a:gd name="T13" fmla="*/ 7 h 17"/>
                <a:gd name="T14" fmla="*/ 7 w 24"/>
                <a:gd name="T15" fmla="*/ 5 h 17"/>
                <a:gd name="T16" fmla="*/ 22 w 24"/>
                <a:gd name="T17" fmla="*/ 4 h 17"/>
                <a:gd name="T18" fmla="*/ 24 w 24"/>
                <a:gd name="T19" fmla="*/ 2 h 17"/>
                <a:gd name="T20" fmla="*/ 22 w 24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7">
                  <a:moveTo>
                    <a:pt x="22" y="0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1" y="3"/>
                    <a:pt x="1" y="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1" y="17"/>
                    <a:pt x="2" y="17"/>
                  </a:cubicBezTo>
                  <a:cubicBezTo>
                    <a:pt x="3" y="17"/>
                    <a:pt x="4" y="16"/>
                    <a:pt x="4" y="15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6" y="5"/>
                    <a:pt x="7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4" y="3"/>
                    <a:pt x="24" y="2"/>
                  </a:cubicBezTo>
                  <a:cubicBezTo>
                    <a:pt x="24" y="1"/>
                    <a:pt x="23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41" name="Oval 65"/>
          <p:cNvSpPr/>
          <p:nvPr/>
        </p:nvSpPr>
        <p:spPr>
          <a:xfrm>
            <a:off x="1899609" y="1940544"/>
            <a:ext cx="813219" cy="813219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2" name="Oval 66"/>
          <p:cNvSpPr/>
          <p:nvPr/>
        </p:nvSpPr>
        <p:spPr>
          <a:xfrm>
            <a:off x="-120536" y="2524023"/>
            <a:ext cx="291059" cy="291059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3" name="Oval 67"/>
          <p:cNvSpPr/>
          <p:nvPr/>
        </p:nvSpPr>
        <p:spPr>
          <a:xfrm>
            <a:off x="4599325" y="6236944"/>
            <a:ext cx="452771" cy="45277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4" name="Oval 68"/>
          <p:cNvSpPr/>
          <p:nvPr/>
        </p:nvSpPr>
        <p:spPr>
          <a:xfrm>
            <a:off x="2846447" y="7061450"/>
            <a:ext cx="829133" cy="829133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5" name="Oval 69"/>
          <p:cNvSpPr/>
          <p:nvPr/>
        </p:nvSpPr>
        <p:spPr>
          <a:xfrm>
            <a:off x="4939224" y="5888929"/>
            <a:ext cx="291059" cy="291059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6" name="Oval 70"/>
          <p:cNvSpPr/>
          <p:nvPr/>
        </p:nvSpPr>
        <p:spPr>
          <a:xfrm>
            <a:off x="3845639" y="6982534"/>
            <a:ext cx="240461" cy="24046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Freeform 12"/>
          <p:cNvSpPr>
            <a:spLocks noEditPoints="1"/>
          </p:cNvSpPr>
          <p:nvPr/>
        </p:nvSpPr>
        <p:spPr bwMode="auto">
          <a:xfrm flipH="1">
            <a:off x="11596975" y="4930438"/>
            <a:ext cx="320992" cy="266108"/>
          </a:xfrm>
          <a:custGeom>
            <a:avLst/>
            <a:gdLst>
              <a:gd name="T0" fmla="*/ 221 w 242"/>
              <a:gd name="T1" fmla="*/ 0 h 200"/>
              <a:gd name="T2" fmla="*/ 171 w 242"/>
              <a:gd name="T3" fmla="*/ 0 h 200"/>
              <a:gd name="T4" fmla="*/ 135 w 242"/>
              <a:gd name="T5" fmla="*/ 15 h 200"/>
              <a:gd name="T6" fmla="*/ 51 w 242"/>
              <a:gd name="T7" fmla="*/ 99 h 200"/>
              <a:gd name="T8" fmla="*/ 51 w 242"/>
              <a:gd name="T9" fmla="*/ 129 h 200"/>
              <a:gd name="T10" fmla="*/ 113 w 242"/>
              <a:gd name="T11" fmla="*/ 192 h 200"/>
              <a:gd name="T12" fmla="*/ 143 w 242"/>
              <a:gd name="T13" fmla="*/ 192 h 200"/>
              <a:gd name="T14" fmla="*/ 227 w 242"/>
              <a:gd name="T15" fmla="*/ 108 h 200"/>
              <a:gd name="T16" fmla="*/ 242 w 242"/>
              <a:gd name="T17" fmla="*/ 71 h 200"/>
              <a:gd name="T18" fmla="*/ 242 w 242"/>
              <a:gd name="T19" fmla="*/ 22 h 200"/>
              <a:gd name="T20" fmla="*/ 221 w 242"/>
              <a:gd name="T21" fmla="*/ 0 h 200"/>
              <a:gd name="T22" fmla="*/ 192 w 242"/>
              <a:gd name="T23" fmla="*/ 71 h 200"/>
              <a:gd name="T24" fmla="*/ 171 w 242"/>
              <a:gd name="T25" fmla="*/ 50 h 200"/>
              <a:gd name="T26" fmla="*/ 192 w 242"/>
              <a:gd name="T27" fmla="*/ 29 h 200"/>
              <a:gd name="T28" fmla="*/ 214 w 242"/>
              <a:gd name="T29" fmla="*/ 50 h 200"/>
              <a:gd name="T30" fmla="*/ 192 w 242"/>
              <a:gd name="T31" fmla="*/ 71 h 200"/>
              <a:gd name="T32" fmla="*/ 19 w 242"/>
              <a:gd name="T33" fmla="*/ 119 h 200"/>
              <a:gd name="T34" fmla="*/ 95 w 242"/>
              <a:gd name="T35" fmla="*/ 196 h 200"/>
              <a:gd name="T36" fmla="*/ 70 w 242"/>
              <a:gd name="T37" fmla="*/ 192 h 200"/>
              <a:gd name="T38" fmla="*/ 8 w 242"/>
              <a:gd name="T39" fmla="*/ 129 h 200"/>
              <a:gd name="T40" fmla="*/ 8 w 242"/>
              <a:gd name="T41" fmla="*/ 99 h 200"/>
              <a:gd name="T42" fmla="*/ 92 w 242"/>
              <a:gd name="T43" fmla="*/ 15 h 200"/>
              <a:gd name="T44" fmla="*/ 128 w 242"/>
              <a:gd name="T45" fmla="*/ 0 h 200"/>
              <a:gd name="T46" fmla="*/ 19 w 242"/>
              <a:gd name="T47" fmla="*/ 109 h 200"/>
              <a:gd name="T48" fmla="*/ 19 w 242"/>
              <a:gd name="T49" fmla="*/ 11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42" h="200">
                <a:moveTo>
                  <a:pt x="221" y="0"/>
                </a:moveTo>
                <a:cubicBezTo>
                  <a:pt x="171" y="0"/>
                  <a:pt x="171" y="0"/>
                  <a:pt x="171" y="0"/>
                </a:cubicBezTo>
                <a:cubicBezTo>
                  <a:pt x="159" y="0"/>
                  <a:pt x="143" y="7"/>
                  <a:pt x="135" y="15"/>
                </a:cubicBezTo>
                <a:cubicBezTo>
                  <a:pt x="51" y="99"/>
                  <a:pt x="51" y="99"/>
                  <a:pt x="51" y="99"/>
                </a:cubicBezTo>
                <a:cubicBezTo>
                  <a:pt x="42" y="107"/>
                  <a:pt x="42" y="121"/>
                  <a:pt x="51" y="129"/>
                </a:cubicBezTo>
                <a:cubicBezTo>
                  <a:pt x="113" y="192"/>
                  <a:pt x="113" y="192"/>
                  <a:pt x="113" y="192"/>
                </a:cubicBezTo>
                <a:cubicBezTo>
                  <a:pt x="121" y="200"/>
                  <a:pt x="135" y="200"/>
                  <a:pt x="143" y="192"/>
                </a:cubicBezTo>
                <a:cubicBezTo>
                  <a:pt x="227" y="108"/>
                  <a:pt x="227" y="108"/>
                  <a:pt x="227" y="108"/>
                </a:cubicBezTo>
                <a:cubicBezTo>
                  <a:pt x="236" y="100"/>
                  <a:pt x="242" y="83"/>
                  <a:pt x="242" y="71"/>
                </a:cubicBezTo>
                <a:cubicBezTo>
                  <a:pt x="242" y="22"/>
                  <a:pt x="242" y="22"/>
                  <a:pt x="242" y="22"/>
                </a:cubicBezTo>
                <a:cubicBezTo>
                  <a:pt x="242" y="10"/>
                  <a:pt x="233" y="0"/>
                  <a:pt x="221" y="0"/>
                </a:cubicBezTo>
                <a:moveTo>
                  <a:pt x="192" y="71"/>
                </a:moveTo>
                <a:cubicBezTo>
                  <a:pt x="181" y="71"/>
                  <a:pt x="171" y="62"/>
                  <a:pt x="171" y="50"/>
                </a:cubicBezTo>
                <a:cubicBezTo>
                  <a:pt x="171" y="38"/>
                  <a:pt x="181" y="29"/>
                  <a:pt x="192" y="29"/>
                </a:cubicBezTo>
                <a:cubicBezTo>
                  <a:pt x="204" y="29"/>
                  <a:pt x="214" y="38"/>
                  <a:pt x="214" y="50"/>
                </a:cubicBezTo>
                <a:cubicBezTo>
                  <a:pt x="214" y="62"/>
                  <a:pt x="204" y="71"/>
                  <a:pt x="192" y="71"/>
                </a:cubicBezTo>
                <a:moveTo>
                  <a:pt x="19" y="119"/>
                </a:moveTo>
                <a:cubicBezTo>
                  <a:pt x="95" y="196"/>
                  <a:pt x="95" y="196"/>
                  <a:pt x="95" y="196"/>
                </a:cubicBezTo>
                <a:cubicBezTo>
                  <a:pt x="87" y="200"/>
                  <a:pt x="77" y="199"/>
                  <a:pt x="70" y="192"/>
                </a:cubicBezTo>
                <a:cubicBezTo>
                  <a:pt x="8" y="129"/>
                  <a:pt x="8" y="129"/>
                  <a:pt x="8" y="129"/>
                </a:cubicBezTo>
                <a:cubicBezTo>
                  <a:pt x="0" y="121"/>
                  <a:pt x="0" y="107"/>
                  <a:pt x="8" y="99"/>
                </a:cubicBezTo>
                <a:cubicBezTo>
                  <a:pt x="92" y="15"/>
                  <a:pt x="92" y="15"/>
                  <a:pt x="92" y="15"/>
                </a:cubicBezTo>
                <a:cubicBezTo>
                  <a:pt x="100" y="7"/>
                  <a:pt x="116" y="0"/>
                  <a:pt x="128" y="0"/>
                </a:cubicBezTo>
                <a:cubicBezTo>
                  <a:pt x="19" y="109"/>
                  <a:pt x="19" y="109"/>
                  <a:pt x="19" y="109"/>
                </a:cubicBezTo>
                <a:cubicBezTo>
                  <a:pt x="16" y="112"/>
                  <a:pt x="16" y="117"/>
                  <a:pt x="19" y="11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id-ID" sz="24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/>
      <p:bldP spid="32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8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1"/>
          <p:cNvSpPr txBox="1"/>
          <p:nvPr/>
        </p:nvSpPr>
        <p:spPr>
          <a:xfrm>
            <a:off x="777035" y="50014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FZQingKeBenYueSongS-R-GB" charset="-122"/>
                <a:ea typeface="FZQingKeBenYueSongS-R-GB" charset="-122"/>
                <a:cs typeface="FZQingKeBenYueSongS-R-GB" charset="-122"/>
              </a:rPr>
              <a:t>面试官分工</a:t>
            </a:r>
            <a:endParaRPr lang="id-ID" sz="3200" b="1" dirty="0">
              <a:solidFill>
                <a:schemeClr val="bg1">
                  <a:lumMod val="50000"/>
                </a:schemeClr>
              </a:solidFill>
              <a:latin typeface="FZQingKeBenYueSongS-R-GB" charset="-122"/>
              <a:ea typeface="FZQingKeBenYueSongS-R-GB" charset="-122"/>
              <a:cs typeface="FZQingKeBenYueSongS-R-GB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07575" y="620487"/>
            <a:ext cx="76200" cy="76200"/>
          </a:xfrm>
          <a:prstGeom prst="ellipse">
            <a:avLst/>
          </a:prstGeom>
          <a:solidFill>
            <a:srgbClr val="EF6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707575" y="707571"/>
            <a:ext cx="76200" cy="76200"/>
          </a:xfrm>
          <a:prstGeom prst="ellipse">
            <a:avLst/>
          </a:prstGeom>
          <a:solidFill>
            <a:srgbClr val="EF696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7575" y="794659"/>
            <a:ext cx="76200" cy="76200"/>
          </a:xfrm>
          <a:prstGeom prst="ellipse">
            <a:avLst/>
          </a:prstGeom>
          <a:solidFill>
            <a:srgbClr val="EF696B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07573" y="881747"/>
            <a:ext cx="76200" cy="76200"/>
          </a:xfrm>
          <a:prstGeom prst="ellipse">
            <a:avLst/>
          </a:prstGeom>
          <a:solidFill>
            <a:srgbClr val="EF696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07573" y="968835"/>
            <a:ext cx="76200" cy="76200"/>
          </a:xfrm>
          <a:prstGeom prst="ellipse">
            <a:avLst/>
          </a:prstGeom>
          <a:solidFill>
            <a:srgbClr val="EF696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64414" y="2102662"/>
            <a:ext cx="98842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面试官（主面、计时员、场控） 小于面试者人数</a:t>
            </a:r>
            <a:br>
              <a:rPr kumimoji="1" lang="en-US" altLang="zh-CN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</a:br>
            <a:r>
              <a:rPr kumimoji="1" lang="zh-CN" altLang="en-US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观察者 旁听考察</a:t>
            </a:r>
            <a:endParaRPr kumimoji="1" lang="en-US" altLang="zh-CN" sz="3200" b="1" dirty="0" smtClean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接待 聊天 在轻松的环境下考察</a:t>
            </a:r>
            <a:endParaRPr kumimoji="1" lang="en-US" altLang="zh-CN" sz="3200" b="1" dirty="0" smtClean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场记（可由观察者兼任）</a:t>
            </a:r>
            <a:endParaRPr kumimoji="1" lang="en-US" altLang="zh-CN" sz="3200" b="1" dirty="0" smtClean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1"/>
          <p:cNvSpPr txBox="1"/>
          <p:nvPr/>
        </p:nvSpPr>
        <p:spPr>
          <a:xfrm>
            <a:off x="777035" y="500141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FZQingKeBenYueSongS-R-GB" charset="-122"/>
                <a:ea typeface="FZQingKeBenYueSongS-R-GB" charset="-122"/>
                <a:cs typeface="FZQingKeBenYueSongS-R-GB" charset="-122"/>
              </a:rPr>
              <a:t>一面基本流程</a:t>
            </a:r>
            <a:endParaRPr lang="id-ID" sz="3200" b="1" dirty="0">
              <a:solidFill>
                <a:schemeClr val="bg1">
                  <a:lumMod val="50000"/>
                </a:schemeClr>
              </a:solidFill>
              <a:latin typeface="FZQingKeBenYueSongS-R-GB" charset="-122"/>
              <a:ea typeface="FZQingKeBenYueSongS-R-GB" charset="-122"/>
              <a:cs typeface="FZQingKeBenYueSongS-R-GB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07575" y="620487"/>
            <a:ext cx="76200" cy="76200"/>
          </a:xfrm>
          <a:prstGeom prst="ellipse">
            <a:avLst/>
          </a:prstGeom>
          <a:solidFill>
            <a:srgbClr val="EF6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707575" y="707571"/>
            <a:ext cx="76200" cy="76200"/>
          </a:xfrm>
          <a:prstGeom prst="ellipse">
            <a:avLst/>
          </a:prstGeom>
          <a:solidFill>
            <a:srgbClr val="EF696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7575" y="794659"/>
            <a:ext cx="76200" cy="76200"/>
          </a:xfrm>
          <a:prstGeom prst="ellipse">
            <a:avLst/>
          </a:prstGeom>
          <a:solidFill>
            <a:srgbClr val="EF696B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07573" y="881747"/>
            <a:ext cx="76200" cy="76200"/>
          </a:xfrm>
          <a:prstGeom prst="ellipse">
            <a:avLst/>
          </a:prstGeom>
          <a:solidFill>
            <a:srgbClr val="EF696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07573" y="968835"/>
            <a:ext cx="76200" cy="76200"/>
          </a:xfrm>
          <a:prstGeom prst="ellipse">
            <a:avLst/>
          </a:prstGeom>
          <a:solidFill>
            <a:srgbClr val="EF696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9" name="Group 4"/>
          <p:cNvGrpSpPr/>
          <p:nvPr/>
        </p:nvGrpSpPr>
        <p:grpSpPr>
          <a:xfrm>
            <a:off x="6077894" y="5090610"/>
            <a:ext cx="36215" cy="1767391"/>
            <a:chOff x="6077893" y="5090609"/>
            <a:chExt cx="36214" cy="1767391"/>
          </a:xfrm>
        </p:grpSpPr>
        <p:cxnSp>
          <p:nvCxnSpPr>
            <p:cNvPr id="10" name="Straight Connector 21"/>
            <p:cNvCxnSpPr/>
            <p:nvPr/>
          </p:nvCxnSpPr>
          <p:spPr>
            <a:xfrm>
              <a:off x="6114107" y="5090609"/>
              <a:ext cx="0" cy="1767391"/>
            </a:xfrm>
            <a:prstGeom prst="line">
              <a:avLst/>
            </a:prstGeom>
            <a:ln w="9525" cmpd="sng">
              <a:solidFill>
                <a:srgbClr val="FF6D6D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26"/>
            <p:cNvCxnSpPr/>
            <p:nvPr/>
          </p:nvCxnSpPr>
          <p:spPr>
            <a:xfrm>
              <a:off x="6077893" y="5090609"/>
              <a:ext cx="0" cy="1767391"/>
            </a:xfrm>
            <a:prstGeom prst="line">
              <a:avLst/>
            </a:prstGeom>
            <a:ln w="9525" cmpd="sng">
              <a:solidFill>
                <a:srgbClr val="FF6D6D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6"/>
          <p:cNvSpPr/>
          <p:nvPr/>
        </p:nvSpPr>
        <p:spPr>
          <a:xfrm>
            <a:off x="6027907" y="3447119"/>
            <a:ext cx="136188" cy="136188"/>
          </a:xfrm>
          <a:prstGeom prst="ellipse">
            <a:avLst/>
          </a:prstGeom>
          <a:noFill/>
          <a:ln w="25400"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3" name="Group 2"/>
          <p:cNvGrpSpPr/>
          <p:nvPr/>
        </p:nvGrpSpPr>
        <p:grpSpPr>
          <a:xfrm>
            <a:off x="6077894" y="1894352"/>
            <a:ext cx="36215" cy="1552769"/>
            <a:chOff x="6077893" y="1894350"/>
            <a:chExt cx="36214" cy="1552769"/>
          </a:xfrm>
        </p:grpSpPr>
        <p:cxnSp>
          <p:nvCxnSpPr>
            <p:cNvPr id="14" name="Straight Connector 14"/>
            <p:cNvCxnSpPr/>
            <p:nvPr/>
          </p:nvCxnSpPr>
          <p:spPr>
            <a:xfrm>
              <a:off x="6114107" y="1894350"/>
              <a:ext cx="0" cy="1552769"/>
            </a:xfrm>
            <a:prstGeom prst="line">
              <a:avLst/>
            </a:prstGeom>
            <a:ln w="9525" cmpd="sng">
              <a:solidFill>
                <a:srgbClr val="FF6D6D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24"/>
            <p:cNvCxnSpPr/>
            <p:nvPr/>
          </p:nvCxnSpPr>
          <p:spPr>
            <a:xfrm>
              <a:off x="6077893" y="1894350"/>
              <a:ext cx="0" cy="1552769"/>
            </a:xfrm>
            <a:prstGeom prst="line">
              <a:avLst/>
            </a:prstGeom>
            <a:ln w="9525" cmpd="sng">
              <a:solidFill>
                <a:srgbClr val="FF6D6D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3"/>
          <p:cNvGrpSpPr/>
          <p:nvPr/>
        </p:nvGrpSpPr>
        <p:grpSpPr>
          <a:xfrm>
            <a:off x="6077894" y="3583309"/>
            <a:ext cx="36215" cy="1371599"/>
            <a:chOff x="6077893" y="3583307"/>
            <a:chExt cx="36214" cy="1371599"/>
          </a:xfrm>
        </p:grpSpPr>
        <p:cxnSp>
          <p:nvCxnSpPr>
            <p:cNvPr id="17" name="Straight Connector 19"/>
            <p:cNvCxnSpPr/>
            <p:nvPr/>
          </p:nvCxnSpPr>
          <p:spPr>
            <a:xfrm>
              <a:off x="6114107" y="3583307"/>
              <a:ext cx="0" cy="1371599"/>
            </a:xfrm>
            <a:prstGeom prst="line">
              <a:avLst/>
            </a:prstGeom>
            <a:ln w="9525" cmpd="sng">
              <a:solidFill>
                <a:srgbClr val="FF6D6D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25"/>
            <p:cNvCxnSpPr/>
            <p:nvPr/>
          </p:nvCxnSpPr>
          <p:spPr>
            <a:xfrm>
              <a:off x="6077893" y="3583307"/>
              <a:ext cx="0" cy="1371599"/>
            </a:xfrm>
            <a:prstGeom prst="line">
              <a:avLst/>
            </a:prstGeom>
            <a:ln w="9525" cmpd="sng">
              <a:solidFill>
                <a:srgbClr val="FF6D6D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40"/>
          <p:cNvSpPr/>
          <p:nvPr/>
        </p:nvSpPr>
        <p:spPr>
          <a:xfrm>
            <a:off x="6027907" y="1767391"/>
            <a:ext cx="136188" cy="136188"/>
          </a:xfrm>
          <a:prstGeom prst="ellipse">
            <a:avLst/>
          </a:prstGeom>
          <a:noFill/>
          <a:ln w="25400"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41"/>
          <p:cNvSpPr/>
          <p:nvPr/>
        </p:nvSpPr>
        <p:spPr>
          <a:xfrm>
            <a:off x="6027907" y="4954422"/>
            <a:ext cx="136188" cy="136188"/>
          </a:xfrm>
          <a:prstGeom prst="ellipse">
            <a:avLst/>
          </a:prstGeom>
          <a:noFill/>
          <a:ln w="25400"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1" name="Group 1"/>
          <p:cNvGrpSpPr/>
          <p:nvPr/>
        </p:nvGrpSpPr>
        <p:grpSpPr>
          <a:xfrm>
            <a:off x="6077894" y="2"/>
            <a:ext cx="36215" cy="1767391"/>
            <a:chOff x="6077893" y="0"/>
            <a:chExt cx="36214" cy="1767391"/>
          </a:xfrm>
        </p:grpSpPr>
        <p:cxnSp>
          <p:nvCxnSpPr>
            <p:cNvPr id="22" name="Straight Connector 43"/>
            <p:cNvCxnSpPr/>
            <p:nvPr/>
          </p:nvCxnSpPr>
          <p:spPr>
            <a:xfrm>
              <a:off x="6114107" y="0"/>
              <a:ext cx="0" cy="1767391"/>
            </a:xfrm>
            <a:prstGeom prst="line">
              <a:avLst/>
            </a:prstGeom>
            <a:ln w="9525" cmpd="sng">
              <a:solidFill>
                <a:srgbClr val="FF6D6D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51"/>
            <p:cNvCxnSpPr/>
            <p:nvPr/>
          </p:nvCxnSpPr>
          <p:spPr>
            <a:xfrm>
              <a:off x="6077893" y="0"/>
              <a:ext cx="0" cy="1767391"/>
            </a:xfrm>
            <a:prstGeom prst="line">
              <a:avLst/>
            </a:prstGeom>
            <a:ln w="9525" cmpd="sng">
              <a:solidFill>
                <a:srgbClr val="FF6D6D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Isosceles Triangle 58"/>
          <p:cNvSpPr/>
          <p:nvPr/>
        </p:nvSpPr>
        <p:spPr>
          <a:xfrm rot="16200000" flipH="1">
            <a:off x="5903269" y="1782160"/>
            <a:ext cx="69259" cy="116211"/>
          </a:xfrm>
          <a:prstGeom prst="triangl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Isosceles Triangle 59"/>
          <p:cNvSpPr/>
          <p:nvPr/>
        </p:nvSpPr>
        <p:spPr>
          <a:xfrm rot="5400000">
            <a:off x="6235217" y="3454481"/>
            <a:ext cx="69259" cy="116211"/>
          </a:xfrm>
          <a:prstGeom prst="triangl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Isosceles Triangle 60"/>
          <p:cNvSpPr/>
          <p:nvPr/>
        </p:nvSpPr>
        <p:spPr>
          <a:xfrm rot="16200000" flipH="1">
            <a:off x="5903269" y="4961781"/>
            <a:ext cx="69259" cy="116211"/>
          </a:xfrm>
          <a:prstGeom prst="triangl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86"/>
          <p:cNvSpPr txBox="1"/>
          <p:nvPr/>
        </p:nvSpPr>
        <p:spPr>
          <a:xfrm>
            <a:off x="3072823" y="691688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solidFill>
                  <a:schemeClr val="bg1"/>
                </a:solidFill>
                <a:latin typeface="Raleway" panose="020B0003030101060003" pitchFamily="34" charset="0"/>
              </a:rPr>
              <a:t>Advertising Company</a:t>
            </a:r>
            <a:endParaRPr lang="id-ID" sz="14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018197" y="1601963"/>
            <a:ext cx="1915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自我介绍</a:t>
            </a:r>
            <a:endParaRPr kumimoji="1" lang="zh-CN" altLang="en-US" sz="3200" b="1" dirty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409898" y="3220199"/>
            <a:ext cx="3179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无领导小组讨论</a:t>
            </a:r>
            <a:endParaRPr kumimoji="1" lang="zh-CN" altLang="en-US" sz="3200" b="1" dirty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3200400" y="4745032"/>
            <a:ext cx="2984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自由提问环节</a:t>
            </a:r>
            <a:endParaRPr kumimoji="1" lang="zh-CN" altLang="en-US" sz="3200" b="1">
              <a:latin typeface="FZQingKeBenYueSongS-R-GB" charset="-122"/>
              <a:ea typeface="FZQingKeBenYueSongS-R-GB" charset="-122"/>
              <a:cs typeface="FZQingKeBenYueSongS-R-GB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12" grpId="0" animBg="1"/>
      <p:bldP spid="19" grpId="0" animBg="1"/>
      <p:bldP spid="20" grpId="0" animBg="1"/>
      <p:bldP spid="24" grpId="0" animBg="1"/>
      <p:bldP spid="25" grpId="0" animBg="1"/>
      <p:bldP spid="26" grpId="0" animBg="1"/>
      <p:bldP spid="34" grpId="0"/>
      <p:bldP spid="59" grpId="0"/>
      <p:bldP spid="60" grpId="0"/>
      <p:bldP spid="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1"/>
          <p:cNvSpPr txBox="1"/>
          <p:nvPr/>
        </p:nvSpPr>
        <p:spPr>
          <a:xfrm>
            <a:off x="777035" y="500141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FZQingKeBenYueSongS-R-GB" charset="-122"/>
                <a:ea typeface="FZQingKeBenYueSongS-R-GB" charset="-122"/>
                <a:cs typeface="FZQingKeBenYueSongS-R-GB" charset="-122"/>
              </a:rPr>
              <a:t>无领导小组讨论</a:t>
            </a:r>
            <a:endParaRPr lang="id-ID" sz="3200" b="1" dirty="0">
              <a:solidFill>
                <a:schemeClr val="bg1">
                  <a:lumMod val="50000"/>
                </a:schemeClr>
              </a:solidFill>
              <a:latin typeface="FZQingKeBenYueSongS-R-GB" charset="-122"/>
              <a:ea typeface="FZQingKeBenYueSongS-R-GB" charset="-122"/>
              <a:cs typeface="FZQingKeBenYueSongS-R-GB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07575" y="620487"/>
            <a:ext cx="76200" cy="76200"/>
          </a:xfrm>
          <a:prstGeom prst="ellipse">
            <a:avLst/>
          </a:prstGeom>
          <a:solidFill>
            <a:srgbClr val="EF6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707575" y="707571"/>
            <a:ext cx="76200" cy="76200"/>
          </a:xfrm>
          <a:prstGeom prst="ellipse">
            <a:avLst/>
          </a:prstGeom>
          <a:solidFill>
            <a:srgbClr val="EF696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7575" y="794659"/>
            <a:ext cx="76200" cy="76200"/>
          </a:xfrm>
          <a:prstGeom prst="ellipse">
            <a:avLst/>
          </a:prstGeom>
          <a:solidFill>
            <a:srgbClr val="EF696B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07573" y="881747"/>
            <a:ext cx="76200" cy="76200"/>
          </a:xfrm>
          <a:prstGeom prst="ellipse">
            <a:avLst/>
          </a:prstGeom>
          <a:solidFill>
            <a:srgbClr val="EF696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07573" y="968835"/>
            <a:ext cx="76200" cy="76200"/>
          </a:xfrm>
          <a:prstGeom prst="ellipse">
            <a:avLst/>
          </a:prstGeom>
          <a:solidFill>
            <a:srgbClr val="EF696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64414" y="2102662"/>
            <a:ext cx="98842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考察 </a:t>
            </a:r>
            <a:r>
              <a:rPr kumimoji="1" lang="en-US" altLang="zh-CN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|</a:t>
            </a:r>
            <a:r>
              <a:rPr kumimoji="1" lang="zh-CN" altLang="en-US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 语言和非语言维度行为</a:t>
            </a:r>
            <a:endParaRPr kumimoji="1" lang="en-US" altLang="zh-CN" sz="3200" b="1" dirty="0" smtClean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问题设置 </a:t>
            </a:r>
            <a:r>
              <a:rPr kumimoji="1" lang="en-US" altLang="zh-CN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|</a:t>
            </a:r>
            <a:r>
              <a:rPr kumimoji="1" lang="zh-CN" altLang="en-US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 设立矛盾点（两难问题、资源争夺、多选问题、开放问题、操作性问题）</a:t>
            </a:r>
            <a:endParaRPr kumimoji="1" lang="en-US" altLang="zh-CN" sz="3200" b="1" dirty="0" smtClean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角色分工 </a:t>
            </a:r>
            <a:r>
              <a:rPr kumimoji="1" lang="en-US" altLang="zh-CN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|</a:t>
            </a:r>
            <a:r>
              <a:rPr kumimoji="1" lang="zh-CN" altLang="en-US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 领导者 支持者 点子王 计时员 记录员</a:t>
            </a:r>
            <a:endParaRPr kumimoji="1" lang="en-US" altLang="zh-CN" sz="3200" b="1" dirty="0" smtClean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3200" b="1" dirty="0" smtClean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1"/>
          <p:cNvSpPr txBox="1"/>
          <p:nvPr/>
        </p:nvSpPr>
        <p:spPr>
          <a:xfrm>
            <a:off x="777035" y="500141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FZQingKeBenYueSongS-R-GB" charset="-122"/>
                <a:ea typeface="FZQingKeBenYueSongS-R-GB" charset="-122"/>
                <a:cs typeface="FZQingKeBenYueSongS-R-GB" charset="-122"/>
              </a:rPr>
              <a:t>无领导小组讨论</a:t>
            </a:r>
            <a:endParaRPr lang="id-ID" sz="3200" b="1" dirty="0">
              <a:solidFill>
                <a:schemeClr val="bg1">
                  <a:lumMod val="50000"/>
                </a:schemeClr>
              </a:solidFill>
              <a:latin typeface="FZQingKeBenYueSongS-R-GB" charset="-122"/>
              <a:ea typeface="FZQingKeBenYueSongS-R-GB" charset="-122"/>
              <a:cs typeface="FZQingKeBenYueSongS-R-GB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07575" y="620487"/>
            <a:ext cx="76200" cy="76200"/>
          </a:xfrm>
          <a:prstGeom prst="ellipse">
            <a:avLst/>
          </a:prstGeom>
          <a:solidFill>
            <a:srgbClr val="EF6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707575" y="707571"/>
            <a:ext cx="76200" cy="76200"/>
          </a:xfrm>
          <a:prstGeom prst="ellipse">
            <a:avLst/>
          </a:prstGeom>
          <a:solidFill>
            <a:srgbClr val="EF696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7575" y="794659"/>
            <a:ext cx="76200" cy="76200"/>
          </a:xfrm>
          <a:prstGeom prst="ellipse">
            <a:avLst/>
          </a:prstGeom>
          <a:solidFill>
            <a:srgbClr val="EF696B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07573" y="881747"/>
            <a:ext cx="76200" cy="76200"/>
          </a:xfrm>
          <a:prstGeom prst="ellipse">
            <a:avLst/>
          </a:prstGeom>
          <a:solidFill>
            <a:srgbClr val="EF696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07573" y="968835"/>
            <a:ext cx="76200" cy="76200"/>
          </a:xfrm>
          <a:prstGeom prst="ellipse">
            <a:avLst/>
          </a:prstGeom>
          <a:solidFill>
            <a:srgbClr val="EF696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630098" y="1741714"/>
            <a:ext cx="98842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关注过程而非结果</a:t>
            </a:r>
            <a:endParaRPr kumimoji="1" lang="en-US" altLang="zh-CN" sz="3200" b="1" dirty="0" smtClean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并不是发言越积极就越好</a:t>
            </a:r>
            <a:endParaRPr kumimoji="1" lang="en-US" altLang="zh-CN" sz="3200" b="1" dirty="0" smtClean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并不是</a:t>
            </a:r>
            <a:r>
              <a:rPr kumimoji="1" lang="en-US" altLang="zh-CN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leader</a:t>
            </a:r>
            <a:r>
              <a:rPr kumimoji="1" lang="zh-CN" altLang="en-US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的分数就越高</a:t>
            </a:r>
            <a:endParaRPr kumimoji="1" lang="en-US" altLang="zh-CN" sz="3200" b="1" dirty="0" smtClean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讨论气氛不是越热烈越好</a:t>
            </a:r>
            <a:endParaRPr kumimoji="1" lang="en-US" altLang="zh-CN" sz="3200" b="1" dirty="0" smtClean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更关注一个人的教养和风度</a:t>
            </a:r>
            <a:endParaRPr kumimoji="1" lang="en-US" altLang="zh-CN" sz="3200" b="1" dirty="0" smtClean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1"/>
          <p:cNvSpPr txBox="1"/>
          <p:nvPr/>
        </p:nvSpPr>
        <p:spPr>
          <a:xfrm>
            <a:off x="777035" y="500141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FZQingKeBenYueSongS-R-GB" charset="-122"/>
                <a:ea typeface="FZQingKeBenYueSongS-R-GB" charset="-122"/>
                <a:cs typeface="FZQingKeBenYueSongS-R-GB" charset="-122"/>
              </a:rPr>
              <a:t>自由提问环节</a:t>
            </a:r>
            <a:endParaRPr lang="id-ID" sz="3200" b="1" dirty="0">
              <a:solidFill>
                <a:schemeClr val="bg1">
                  <a:lumMod val="50000"/>
                </a:schemeClr>
              </a:solidFill>
              <a:latin typeface="FZQingKeBenYueSongS-R-GB" charset="-122"/>
              <a:ea typeface="FZQingKeBenYueSongS-R-GB" charset="-122"/>
              <a:cs typeface="FZQingKeBenYueSongS-R-GB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07575" y="620487"/>
            <a:ext cx="76200" cy="76200"/>
          </a:xfrm>
          <a:prstGeom prst="ellipse">
            <a:avLst/>
          </a:prstGeom>
          <a:solidFill>
            <a:srgbClr val="EF6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707575" y="707571"/>
            <a:ext cx="76200" cy="76200"/>
          </a:xfrm>
          <a:prstGeom prst="ellipse">
            <a:avLst/>
          </a:prstGeom>
          <a:solidFill>
            <a:srgbClr val="EF696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7575" y="794659"/>
            <a:ext cx="76200" cy="76200"/>
          </a:xfrm>
          <a:prstGeom prst="ellipse">
            <a:avLst/>
          </a:prstGeom>
          <a:solidFill>
            <a:srgbClr val="EF696B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07573" y="881747"/>
            <a:ext cx="76200" cy="76200"/>
          </a:xfrm>
          <a:prstGeom prst="ellipse">
            <a:avLst/>
          </a:prstGeom>
          <a:solidFill>
            <a:srgbClr val="EF696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07573" y="968835"/>
            <a:ext cx="76200" cy="76200"/>
          </a:xfrm>
          <a:prstGeom prst="ellipse">
            <a:avLst/>
          </a:prstGeom>
          <a:solidFill>
            <a:srgbClr val="EF696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36604" y="1789840"/>
            <a:ext cx="988422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终极目标 </a:t>
            </a:r>
            <a:r>
              <a:rPr kumimoji="1" lang="en-US" altLang="zh-CN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|</a:t>
            </a:r>
            <a:r>
              <a:rPr kumimoji="1" lang="zh-CN" altLang="en-US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 拆穿伪装 深入挖掘</a:t>
            </a:r>
            <a:endParaRPr kumimoji="1" lang="en-US" altLang="zh-CN" sz="3200" b="1" dirty="0" smtClean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方式 </a:t>
            </a:r>
            <a:r>
              <a:rPr kumimoji="1" lang="en-US" altLang="zh-CN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|</a:t>
            </a:r>
            <a:r>
              <a:rPr kumimoji="1" lang="zh-CN" altLang="en-US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 根据报名表内容提问、根据前面环节表现提问、参考题库问题</a:t>
            </a:r>
            <a:endParaRPr kumimoji="1" lang="en-US" altLang="zh-CN" sz="3200" b="1" dirty="0" smtClean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追问策略 </a:t>
            </a:r>
            <a:r>
              <a:rPr kumimoji="1" lang="en-US" altLang="zh-CN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|</a:t>
            </a:r>
            <a:r>
              <a:rPr kumimoji="1" lang="zh-CN" altLang="en-US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 </a:t>
            </a:r>
            <a:r>
              <a:rPr kumimoji="1" lang="en-US" altLang="zh-CN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STAR</a:t>
            </a:r>
            <a:r>
              <a:rPr kumimoji="1" lang="zh-CN" altLang="en-US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原则（</a:t>
            </a:r>
            <a:r>
              <a:rPr kumimoji="1" lang="en-US" altLang="zh-CN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situation</a:t>
            </a:r>
            <a:r>
              <a:rPr kumimoji="1" lang="zh-CN" altLang="en-US" sz="3200" b="1" dirty="0">
                <a:latin typeface="FZQingKeBenYueSongS-R-GB" charset="-122"/>
                <a:ea typeface="FZQingKeBenYueSongS-R-GB" charset="-122"/>
                <a:cs typeface="FZQingKeBenYueSongS-R-GB" charset="-122"/>
              </a:rPr>
              <a:t> </a:t>
            </a:r>
            <a:r>
              <a:rPr kumimoji="1" lang="en-US" altLang="zh-CN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task</a:t>
            </a:r>
            <a:r>
              <a:rPr kumimoji="1" lang="zh-CN" altLang="en-US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 </a:t>
            </a:r>
            <a:r>
              <a:rPr kumimoji="1" lang="en-US" altLang="zh-CN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action</a:t>
            </a:r>
            <a:r>
              <a:rPr kumimoji="1" lang="zh-CN" altLang="en-US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 </a:t>
            </a:r>
            <a:r>
              <a:rPr kumimoji="1" lang="en-US" altLang="zh-CN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result</a:t>
            </a:r>
            <a:r>
              <a:rPr kumimoji="1" lang="zh-CN" altLang="en-US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）</a:t>
            </a:r>
            <a:endParaRPr kumimoji="1" lang="en-US" altLang="zh-CN" sz="3200" b="1" dirty="0" smtClean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3200" b="1" dirty="0" smtClean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3200" b="1" dirty="0" smtClean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3200" b="1" dirty="0" smtClean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1"/>
          <p:cNvSpPr txBox="1"/>
          <p:nvPr/>
        </p:nvSpPr>
        <p:spPr>
          <a:xfrm>
            <a:off x="777035" y="50014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FZQingKeBenYueSongS-R-GB" charset="-122"/>
                <a:ea typeface="FZQingKeBenYueSongS-R-GB" charset="-122"/>
                <a:cs typeface="FZQingKeBenYueSongS-R-GB" charset="-122"/>
              </a:rPr>
              <a:t>面试礼仪</a:t>
            </a:r>
            <a:endParaRPr lang="id-ID" sz="3200" b="1" dirty="0">
              <a:solidFill>
                <a:schemeClr val="bg1">
                  <a:lumMod val="50000"/>
                </a:schemeClr>
              </a:solidFill>
              <a:latin typeface="FZQingKeBenYueSongS-R-GB" charset="-122"/>
              <a:ea typeface="FZQingKeBenYueSongS-R-GB" charset="-122"/>
              <a:cs typeface="FZQingKeBenYueSongS-R-GB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07575" y="620487"/>
            <a:ext cx="76200" cy="76200"/>
          </a:xfrm>
          <a:prstGeom prst="ellipse">
            <a:avLst/>
          </a:prstGeom>
          <a:solidFill>
            <a:srgbClr val="EF6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707575" y="707571"/>
            <a:ext cx="76200" cy="76200"/>
          </a:xfrm>
          <a:prstGeom prst="ellipse">
            <a:avLst/>
          </a:prstGeom>
          <a:solidFill>
            <a:srgbClr val="EF696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7575" y="794659"/>
            <a:ext cx="76200" cy="76200"/>
          </a:xfrm>
          <a:prstGeom prst="ellipse">
            <a:avLst/>
          </a:prstGeom>
          <a:solidFill>
            <a:srgbClr val="EF696B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07573" y="881747"/>
            <a:ext cx="76200" cy="76200"/>
          </a:xfrm>
          <a:prstGeom prst="ellipse">
            <a:avLst/>
          </a:prstGeom>
          <a:solidFill>
            <a:srgbClr val="EF696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07573" y="968835"/>
            <a:ext cx="76200" cy="76200"/>
          </a:xfrm>
          <a:prstGeom prst="ellipse">
            <a:avLst/>
          </a:prstGeom>
          <a:solidFill>
            <a:srgbClr val="EF696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63390" y="1368731"/>
            <a:ext cx="988422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穿着一致</a:t>
            </a:r>
            <a:endParaRPr kumimoji="1" lang="en-US" altLang="zh-CN" sz="3200" b="1" dirty="0" smtClean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  <a:p>
            <a:r>
              <a:rPr kumimoji="1" lang="zh-CN" altLang="en-US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配合默契</a:t>
            </a:r>
            <a:endParaRPr kumimoji="1" lang="en-US" altLang="zh-CN" sz="3200" b="1" dirty="0" smtClean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  <a:p>
            <a:r>
              <a:rPr kumimoji="1" lang="zh-CN" altLang="en-US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控制说话的语气和速度 口齿清晰</a:t>
            </a:r>
            <a:endParaRPr kumimoji="1" lang="en-US" altLang="zh-CN" sz="3200" b="1" dirty="0" smtClean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  <a:p>
            <a:r>
              <a:rPr kumimoji="1" lang="zh-CN" altLang="en-US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提问前先想好 说出口后不要再随意改口</a:t>
            </a:r>
            <a:endParaRPr kumimoji="1" lang="en-US" altLang="zh-CN" sz="3200" b="1" dirty="0" smtClean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  <a:p>
            <a:r>
              <a:rPr kumimoji="1" lang="zh-CN" altLang="en-US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可以面带微笑 但绝不能笑场</a:t>
            </a:r>
            <a:endParaRPr kumimoji="1" lang="en-US" altLang="zh-CN" sz="3200" b="1" dirty="0" smtClean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  <a:p>
            <a:r>
              <a:rPr kumimoji="1" lang="zh-CN" altLang="en-US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主面坐中间 计时员坐主面旁边提醒时间</a:t>
            </a:r>
            <a:endParaRPr kumimoji="1" lang="en-US" altLang="zh-CN" sz="3200" b="1" dirty="0" smtClean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  <a:p>
            <a:r>
              <a:rPr kumimoji="1" lang="zh-CN" altLang="en-US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自由提问不要抢问 也不要冷场</a:t>
            </a:r>
            <a:endParaRPr kumimoji="1" lang="en-US" altLang="zh-CN" sz="3200" b="1" dirty="0" smtClean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  <a:p>
            <a:r>
              <a:rPr kumimoji="1" lang="zh-CN" altLang="en-US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控制场面 压住太跳的人 鼓励害羞的人</a:t>
            </a:r>
            <a:endParaRPr kumimoji="1" lang="en-US" altLang="zh-CN" sz="3200" b="1" dirty="0" smtClean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  <a:p>
            <a:r>
              <a:rPr kumimoji="1" lang="zh-CN" altLang="en-US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不要斗智斗勇针锋相对 尊重面试者</a:t>
            </a:r>
            <a:endParaRPr kumimoji="1" lang="en-US" altLang="zh-CN" sz="3200" b="1" dirty="0" smtClean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  <a:p>
            <a:r>
              <a:rPr kumimoji="1" lang="zh-CN" altLang="en-US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抬头低头要从容 时刻至少两人在观察面试者</a:t>
            </a:r>
            <a:endParaRPr kumimoji="1" lang="en-US" altLang="zh-CN" sz="3200" b="1" dirty="0" smtClean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  <a:p>
            <a:endParaRPr kumimoji="1" lang="en-US" altLang="zh-CN" sz="3200" b="1" dirty="0" smtClean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 flipH="1">
            <a:off x="8285743" y="2343149"/>
            <a:ext cx="4514851" cy="451485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Oval 2"/>
          <p:cNvSpPr/>
          <p:nvPr/>
        </p:nvSpPr>
        <p:spPr>
          <a:xfrm flipH="1">
            <a:off x="6485515" y="2343153"/>
            <a:ext cx="4514851" cy="451485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Oval 3"/>
          <p:cNvSpPr/>
          <p:nvPr/>
        </p:nvSpPr>
        <p:spPr>
          <a:xfrm flipH="1">
            <a:off x="7385631" y="2343149"/>
            <a:ext cx="4514851" cy="451485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Oval 8"/>
          <p:cNvSpPr/>
          <p:nvPr/>
        </p:nvSpPr>
        <p:spPr>
          <a:xfrm flipH="1">
            <a:off x="8343692" y="1726413"/>
            <a:ext cx="1819275" cy="1819275"/>
          </a:xfrm>
          <a:prstGeom prst="ellipse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Oval 17"/>
          <p:cNvSpPr/>
          <p:nvPr/>
        </p:nvSpPr>
        <p:spPr>
          <a:xfrm flipH="1">
            <a:off x="7953325" y="1208897"/>
            <a:ext cx="813219" cy="813219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Oval 18"/>
          <p:cNvSpPr/>
          <p:nvPr/>
        </p:nvSpPr>
        <p:spPr>
          <a:xfrm flipH="1">
            <a:off x="10198989" y="1746045"/>
            <a:ext cx="291059" cy="291059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" name="Oval 19"/>
          <p:cNvSpPr/>
          <p:nvPr/>
        </p:nvSpPr>
        <p:spPr>
          <a:xfrm flipH="1">
            <a:off x="7759877" y="1926175"/>
            <a:ext cx="452771" cy="45277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" name="Oval 20"/>
          <p:cNvSpPr/>
          <p:nvPr/>
        </p:nvSpPr>
        <p:spPr>
          <a:xfrm flipH="1">
            <a:off x="6223430" y="5458742"/>
            <a:ext cx="829133" cy="829133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" name="Oval 21"/>
          <p:cNvSpPr/>
          <p:nvPr/>
        </p:nvSpPr>
        <p:spPr>
          <a:xfrm flipH="1">
            <a:off x="7058025" y="6565641"/>
            <a:ext cx="291059" cy="291059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Oval 22"/>
          <p:cNvSpPr/>
          <p:nvPr/>
        </p:nvSpPr>
        <p:spPr>
          <a:xfrm flipH="1">
            <a:off x="6248438" y="5431112"/>
            <a:ext cx="240461" cy="24046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2" name="TextBox 4"/>
          <p:cNvSpPr txBox="1"/>
          <p:nvPr/>
        </p:nvSpPr>
        <p:spPr>
          <a:xfrm>
            <a:off x="8032483" y="3869711"/>
            <a:ext cx="244169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a typeface="FZQingKeBenYueSongS-R-GB" charset="-122"/>
                <a:cs typeface="FZQingKeBenYueSongS-R-GB" charset="-122"/>
              </a:rPr>
              <a:t>FOUR</a:t>
            </a:r>
            <a:endParaRPr lang="en-US" altLang="zh-CN" sz="4400" b="1" dirty="0">
              <a:solidFill>
                <a:schemeClr val="bg1"/>
              </a:solidFill>
              <a:ea typeface="FZQingKeBenYueSongS-R-GB" charset="-122"/>
              <a:cs typeface="FZQingKeBenYueSongS-R-GB" charset="-122"/>
            </a:endParaRPr>
          </a:p>
          <a:p>
            <a:pPr algn="ctr"/>
            <a:r>
              <a:rPr lang="zh-CN" altLang="en-US" sz="4400" b="1" dirty="0" smtClean="0">
                <a:solidFill>
                  <a:schemeClr val="bg1"/>
                </a:solidFill>
                <a:latin typeface="FZQingKeBenYueSongS-R-GB" charset="-122"/>
                <a:ea typeface="FZQingKeBenYueSongS-R-GB" charset="-122"/>
                <a:cs typeface="FZQingKeBenYueSongS-R-GB" charset="-122"/>
              </a:rPr>
              <a:t>面试结束</a:t>
            </a:r>
            <a:endParaRPr lang="en-US" altLang="zh-CN" sz="4400" b="1" dirty="0" smtClean="0">
              <a:solidFill>
                <a:schemeClr val="bg1"/>
              </a:solidFill>
              <a:latin typeface="FZQingKeBenYueSongS-R-GB" charset="-122"/>
              <a:ea typeface="FZQingKeBenYueSongS-R-GB" charset="-122"/>
              <a:cs typeface="FZQingKeBenYueSongS-R-GB" charset="-122"/>
            </a:endParaRPr>
          </a:p>
          <a:p>
            <a:pPr algn="ctr"/>
            <a:r>
              <a:rPr lang="zh-CN" altLang="en-US" sz="4400" b="1" dirty="0" smtClean="0">
                <a:solidFill>
                  <a:schemeClr val="bg1"/>
                </a:solidFill>
                <a:latin typeface="FZQingKeBenYueSongS-R-GB" charset="-122"/>
                <a:ea typeface="FZQingKeBenYueSongS-R-GB" charset="-122"/>
                <a:cs typeface="FZQingKeBenYueSongS-R-GB" charset="-122"/>
              </a:rPr>
              <a:t>切勿撕逼</a:t>
            </a:r>
            <a:endParaRPr lang="id-ID" sz="4400" b="1" dirty="0">
              <a:solidFill>
                <a:schemeClr val="bg1"/>
              </a:solidFill>
              <a:latin typeface="FZQingKeBenYueSongS-R-GB" charset="-122"/>
              <a:ea typeface="FZQingKeBenYueSongS-R-GB" charset="-122"/>
              <a:cs typeface="FZQingKeBenYueSongS-R-GB" charset="-122"/>
            </a:endParaRPr>
          </a:p>
        </p:txBody>
      </p:sp>
      <p:sp>
        <p:nvSpPr>
          <p:cNvPr id="16" name="Freeform 21"/>
          <p:cNvSpPr>
            <a:spLocks noEditPoints="1"/>
          </p:cNvSpPr>
          <p:nvPr/>
        </p:nvSpPr>
        <p:spPr bwMode="auto">
          <a:xfrm>
            <a:off x="8794050" y="2126636"/>
            <a:ext cx="918559" cy="907003"/>
          </a:xfrm>
          <a:custGeom>
            <a:avLst/>
            <a:gdLst>
              <a:gd name="T0" fmla="*/ 79 w 159"/>
              <a:gd name="T1" fmla="*/ 0 h 157"/>
              <a:gd name="T2" fmla="*/ 10 w 159"/>
              <a:gd name="T3" fmla="*/ 148 h 157"/>
              <a:gd name="T4" fmla="*/ 0 w 159"/>
              <a:gd name="T5" fmla="*/ 157 h 157"/>
              <a:gd name="T6" fmla="*/ 159 w 159"/>
              <a:gd name="T7" fmla="*/ 39 h 157"/>
              <a:gd name="T8" fmla="*/ 59 w 159"/>
              <a:gd name="T9" fmla="*/ 148 h 157"/>
              <a:gd name="T10" fmla="*/ 30 w 159"/>
              <a:gd name="T11" fmla="*/ 128 h 157"/>
              <a:gd name="T12" fmla="*/ 59 w 159"/>
              <a:gd name="T13" fmla="*/ 148 h 157"/>
              <a:gd name="T14" fmla="*/ 20 w 159"/>
              <a:gd name="T15" fmla="*/ 108 h 157"/>
              <a:gd name="T16" fmla="*/ 69 w 159"/>
              <a:gd name="T17" fmla="*/ 98 h 157"/>
              <a:gd name="T18" fmla="*/ 69 w 159"/>
              <a:gd name="T19" fmla="*/ 88 h 157"/>
              <a:gd name="T20" fmla="*/ 20 w 159"/>
              <a:gd name="T21" fmla="*/ 79 h 157"/>
              <a:gd name="T22" fmla="*/ 69 w 159"/>
              <a:gd name="T23" fmla="*/ 88 h 157"/>
              <a:gd name="T24" fmla="*/ 20 w 159"/>
              <a:gd name="T25" fmla="*/ 69 h 157"/>
              <a:gd name="T26" fmla="*/ 69 w 159"/>
              <a:gd name="T27" fmla="*/ 59 h 157"/>
              <a:gd name="T28" fmla="*/ 69 w 159"/>
              <a:gd name="T29" fmla="*/ 49 h 157"/>
              <a:gd name="T30" fmla="*/ 20 w 159"/>
              <a:gd name="T31" fmla="*/ 39 h 157"/>
              <a:gd name="T32" fmla="*/ 69 w 159"/>
              <a:gd name="T33" fmla="*/ 49 h 157"/>
              <a:gd name="T34" fmla="*/ 20 w 159"/>
              <a:gd name="T35" fmla="*/ 29 h 157"/>
              <a:gd name="T36" fmla="*/ 69 w 159"/>
              <a:gd name="T37" fmla="*/ 19 h 157"/>
              <a:gd name="T38" fmla="*/ 119 w 159"/>
              <a:gd name="T39" fmla="*/ 138 h 157"/>
              <a:gd name="T40" fmla="*/ 99 w 159"/>
              <a:gd name="T41" fmla="*/ 118 h 157"/>
              <a:gd name="T42" fmla="*/ 119 w 159"/>
              <a:gd name="T43" fmla="*/ 138 h 157"/>
              <a:gd name="T44" fmla="*/ 99 w 159"/>
              <a:gd name="T45" fmla="*/ 108 h 157"/>
              <a:gd name="T46" fmla="*/ 119 w 159"/>
              <a:gd name="T47" fmla="*/ 88 h 157"/>
              <a:gd name="T48" fmla="*/ 119 w 159"/>
              <a:gd name="T49" fmla="*/ 79 h 157"/>
              <a:gd name="T50" fmla="*/ 99 w 159"/>
              <a:gd name="T51" fmla="*/ 59 h 157"/>
              <a:gd name="T52" fmla="*/ 119 w 159"/>
              <a:gd name="T53" fmla="*/ 79 h 157"/>
              <a:gd name="T54" fmla="*/ 129 w 159"/>
              <a:gd name="T55" fmla="*/ 138 h 157"/>
              <a:gd name="T56" fmla="*/ 149 w 159"/>
              <a:gd name="T57" fmla="*/ 118 h 157"/>
              <a:gd name="T58" fmla="*/ 149 w 159"/>
              <a:gd name="T59" fmla="*/ 108 h 157"/>
              <a:gd name="T60" fmla="*/ 129 w 159"/>
              <a:gd name="T61" fmla="*/ 88 h 157"/>
              <a:gd name="T62" fmla="*/ 149 w 159"/>
              <a:gd name="T63" fmla="*/ 108 h 157"/>
              <a:gd name="T64" fmla="*/ 129 w 159"/>
              <a:gd name="T65" fmla="*/ 79 h 157"/>
              <a:gd name="T66" fmla="*/ 149 w 159"/>
              <a:gd name="T67" fmla="*/ 59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9" h="157">
                <a:moveTo>
                  <a:pt x="79" y="39"/>
                </a:moveTo>
                <a:lnTo>
                  <a:pt x="79" y="0"/>
                </a:lnTo>
                <a:lnTo>
                  <a:pt x="10" y="0"/>
                </a:lnTo>
                <a:lnTo>
                  <a:pt x="10" y="148"/>
                </a:lnTo>
                <a:lnTo>
                  <a:pt x="0" y="148"/>
                </a:lnTo>
                <a:lnTo>
                  <a:pt x="0" y="157"/>
                </a:lnTo>
                <a:lnTo>
                  <a:pt x="159" y="157"/>
                </a:lnTo>
                <a:lnTo>
                  <a:pt x="159" y="39"/>
                </a:lnTo>
                <a:lnTo>
                  <a:pt x="79" y="39"/>
                </a:lnTo>
                <a:close/>
                <a:moveTo>
                  <a:pt x="59" y="148"/>
                </a:moveTo>
                <a:lnTo>
                  <a:pt x="30" y="148"/>
                </a:lnTo>
                <a:lnTo>
                  <a:pt x="30" y="128"/>
                </a:lnTo>
                <a:lnTo>
                  <a:pt x="59" y="128"/>
                </a:lnTo>
                <a:lnTo>
                  <a:pt x="59" y="148"/>
                </a:lnTo>
                <a:close/>
                <a:moveTo>
                  <a:pt x="69" y="108"/>
                </a:moveTo>
                <a:lnTo>
                  <a:pt x="20" y="108"/>
                </a:lnTo>
                <a:lnTo>
                  <a:pt x="20" y="98"/>
                </a:lnTo>
                <a:lnTo>
                  <a:pt x="69" y="98"/>
                </a:lnTo>
                <a:lnTo>
                  <a:pt x="69" y="108"/>
                </a:lnTo>
                <a:close/>
                <a:moveTo>
                  <a:pt x="69" y="88"/>
                </a:moveTo>
                <a:lnTo>
                  <a:pt x="20" y="88"/>
                </a:lnTo>
                <a:lnTo>
                  <a:pt x="20" y="79"/>
                </a:lnTo>
                <a:lnTo>
                  <a:pt x="69" y="79"/>
                </a:lnTo>
                <a:lnTo>
                  <a:pt x="69" y="88"/>
                </a:lnTo>
                <a:close/>
                <a:moveTo>
                  <a:pt x="69" y="69"/>
                </a:moveTo>
                <a:lnTo>
                  <a:pt x="20" y="69"/>
                </a:lnTo>
                <a:lnTo>
                  <a:pt x="20" y="59"/>
                </a:lnTo>
                <a:lnTo>
                  <a:pt x="69" y="59"/>
                </a:lnTo>
                <a:lnTo>
                  <a:pt x="69" y="69"/>
                </a:lnTo>
                <a:close/>
                <a:moveTo>
                  <a:pt x="69" y="49"/>
                </a:moveTo>
                <a:lnTo>
                  <a:pt x="20" y="49"/>
                </a:lnTo>
                <a:lnTo>
                  <a:pt x="20" y="39"/>
                </a:lnTo>
                <a:lnTo>
                  <a:pt x="69" y="39"/>
                </a:lnTo>
                <a:lnTo>
                  <a:pt x="69" y="49"/>
                </a:lnTo>
                <a:close/>
                <a:moveTo>
                  <a:pt x="69" y="29"/>
                </a:moveTo>
                <a:lnTo>
                  <a:pt x="20" y="29"/>
                </a:lnTo>
                <a:lnTo>
                  <a:pt x="20" y="19"/>
                </a:lnTo>
                <a:lnTo>
                  <a:pt x="69" y="19"/>
                </a:lnTo>
                <a:lnTo>
                  <a:pt x="69" y="29"/>
                </a:lnTo>
                <a:close/>
                <a:moveTo>
                  <a:pt x="119" y="138"/>
                </a:moveTo>
                <a:lnTo>
                  <a:pt x="99" y="138"/>
                </a:lnTo>
                <a:lnTo>
                  <a:pt x="99" y="118"/>
                </a:lnTo>
                <a:lnTo>
                  <a:pt x="119" y="118"/>
                </a:lnTo>
                <a:lnTo>
                  <a:pt x="119" y="138"/>
                </a:lnTo>
                <a:close/>
                <a:moveTo>
                  <a:pt x="119" y="108"/>
                </a:moveTo>
                <a:lnTo>
                  <a:pt x="99" y="108"/>
                </a:lnTo>
                <a:lnTo>
                  <a:pt x="99" y="88"/>
                </a:lnTo>
                <a:lnTo>
                  <a:pt x="119" y="88"/>
                </a:lnTo>
                <a:lnTo>
                  <a:pt x="119" y="108"/>
                </a:lnTo>
                <a:close/>
                <a:moveTo>
                  <a:pt x="119" y="79"/>
                </a:moveTo>
                <a:lnTo>
                  <a:pt x="99" y="79"/>
                </a:lnTo>
                <a:lnTo>
                  <a:pt x="99" y="59"/>
                </a:lnTo>
                <a:lnTo>
                  <a:pt x="119" y="59"/>
                </a:lnTo>
                <a:lnTo>
                  <a:pt x="119" y="79"/>
                </a:lnTo>
                <a:close/>
                <a:moveTo>
                  <a:pt x="149" y="138"/>
                </a:moveTo>
                <a:lnTo>
                  <a:pt x="129" y="138"/>
                </a:lnTo>
                <a:lnTo>
                  <a:pt x="129" y="118"/>
                </a:lnTo>
                <a:lnTo>
                  <a:pt x="149" y="118"/>
                </a:lnTo>
                <a:lnTo>
                  <a:pt x="149" y="138"/>
                </a:lnTo>
                <a:close/>
                <a:moveTo>
                  <a:pt x="149" y="108"/>
                </a:moveTo>
                <a:lnTo>
                  <a:pt x="129" y="108"/>
                </a:lnTo>
                <a:lnTo>
                  <a:pt x="129" y="88"/>
                </a:lnTo>
                <a:lnTo>
                  <a:pt x="149" y="88"/>
                </a:lnTo>
                <a:lnTo>
                  <a:pt x="149" y="108"/>
                </a:lnTo>
                <a:close/>
                <a:moveTo>
                  <a:pt x="149" y="79"/>
                </a:moveTo>
                <a:lnTo>
                  <a:pt x="129" y="79"/>
                </a:lnTo>
                <a:lnTo>
                  <a:pt x="129" y="59"/>
                </a:lnTo>
                <a:lnTo>
                  <a:pt x="149" y="59"/>
                </a:lnTo>
                <a:lnTo>
                  <a:pt x="149" y="79"/>
                </a:lnTo>
                <a:close/>
              </a:path>
            </a:pathLst>
          </a:custGeom>
          <a:solidFill>
            <a:srgbClr val="FF6D6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grpSp>
        <p:nvGrpSpPr>
          <p:cNvPr id="14" name="Group 4"/>
          <p:cNvGrpSpPr/>
          <p:nvPr/>
        </p:nvGrpSpPr>
        <p:grpSpPr>
          <a:xfrm>
            <a:off x="2833957" y="5090610"/>
            <a:ext cx="36215" cy="1767391"/>
            <a:chOff x="6077893" y="5090609"/>
            <a:chExt cx="36214" cy="1767391"/>
          </a:xfrm>
        </p:grpSpPr>
        <p:cxnSp>
          <p:nvCxnSpPr>
            <p:cNvPr id="15" name="Straight Connector 21"/>
            <p:cNvCxnSpPr/>
            <p:nvPr/>
          </p:nvCxnSpPr>
          <p:spPr>
            <a:xfrm>
              <a:off x="6114107" y="5090609"/>
              <a:ext cx="0" cy="1767391"/>
            </a:xfrm>
            <a:prstGeom prst="line">
              <a:avLst/>
            </a:prstGeom>
            <a:ln w="9525" cmpd="sng">
              <a:solidFill>
                <a:srgbClr val="FF6D6D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26"/>
            <p:cNvCxnSpPr/>
            <p:nvPr/>
          </p:nvCxnSpPr>
          <p:spPr>
            <a:xfrm>
              <a:off x="6077893" y="5090609"/>
              <a:ext cx="0" cy="1767391"/>
            </a:xfrm>
            <a:prstGeom prst="line">
              <a:avLst/>
            </a:prstGeom>
            <a:ln w="9525" cmpd="sng">
              <a:solidFill>
                <a:srgbClr val="FF6D6D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6"/>
          <p:cNvSpPr/>
          <p:nvPr/>
        </p:nvSpPr>
        <p:spPr>
          <a:xfrm>
            <a:off x="2783970" y="3447119"/>
            <a:ext cx="136188" cy="136188"/>
          </a:xfrm>
          <a:prstGeom prst="ellipse">
            <a:avLst/>
          </a:prstGeom>
          <a:noFill/>
          <a:ln w="25400"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9" name="Group 2"/>
          <p:cNvGrpSpPr/>
          <p:nvPr/>
        </p:nvGrpSpPr>
        <p:grpSpPr>
          <a:xfrm>
            <a:off x="2833957" y="1894352"/>
            <a:ext cx="36215" cy="1552769"/>
            <a:chOff x="6077893" y="1894350"/>
            <a:chExt cx="36214" cy="1552769"/>
          </a:xfrm>
        </p:grpSpPr>
        <p:cxnSp>
          <p:nvCxnSpPr>
            <p:cNvPr id="20" name="Straight Connector 14"/>
            <p:cNvCxnSpPr/>
            <p:nvPr/>
          </p:nvCxnSpPr>
          <p:spPr>
            <a:xfrm>
              <a:off x="6114107" y="1894350"/>
              <a:ext cx="0" cy="1552769"/>
            </a:xfrm>
            <a:prstGeom prst="line">
              <a:avLst/>
            </a:prstGeom>
            <a:ln w="9525" cmpd="sng">
              <a:solidFill>
                <a:srgbClr val="FF6D6D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4"/>
            <p:cNvCxnSpPr/>
            <p:nvPr/>
          </p:nvCxnSpPr>
          <p:spPr>
            <a:xfrm>
              <a:off x="6077893" y="1894350"/>
              <a:ext cx="0" cy="1552769"/>
            </a:xfrm>
            <a:prstGeom prst="line">
              <a:avLst/>
            </a:prstGeom>
            <a:ln w="9525" cmpd="sng">
              <a:solidFill>
                <a:srgbClr val="FF6D6D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3"/>
          <p:cNvGrpSpPr/>
          <p:nvPr/>
        </p:nvGrpSpPr>
        <p:grpSpPr>
          <a:xfrm>
            <a:off x="2833957" y="3583309"/>
            <a:ext cx="36215" cy="1371599"/>
            <a:chOff x="6077893" y="3583307"/>
            <a:chExt cx="36214" cy="1371599"/>
          </a:xfrm>
        </p:grpSpPr>
        <p:cxnSp>
          <p:nvCxnSpPr>
            <p:cNvPr id="23" name="Straight Connector 19"/>
            <p:cNvCxnSpPr/>
            <p:nvPr/>
          </p:nvCxnSpPr>
          <p:spPr>
            <a:xfrm>
              <a:off x="6114107" y="3583307"/>
              <a:ext cx="0" cy="1371599"/>
            </a:xfrm>
            <a:prstGeom prst="line">
              <a:avLst/>
            </a:prstGeom>
            <a:ln w="9525" cmpd="sng">
              <a:solidFill>
                <a:srgbClr val="FF6D6D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5"/>
            <p:cNvCxnSpPr/>
            <p:nvPr/>
          </p:nvCxnSpPr>
          <p:spPr>
            <a:xfrm>
              <a:off x="6077893" y="3583307"/>
              <a:ext cx="0" cy="1371599"/>
            </a:xfrm>
            <a:prstGeom prst="line">
              <a:avLst/>
            </a:prstGeom>
            <a:ln w="9525" cmpd="sng">
              <a:solidFill>
                <a:srgbClr val="FF6D6D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40"/>
          <p:cNvSpPr/>
          <p:nvPr/>
        </p:nvSpPr>
        <p:spPr>
          <a:xfrm>
            <a:off x="2783970" y="1767391"/>
            <a:ext cx="136188" cy="136188"/>
          </a:xfrm>
          <a:prstGeom prst="ellipse">
            <a:avLst/>
          </a:prstGeom>
          <a:noFill/>
          <a:ln w="25400"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Oval 41"/>
          <p:cNvSpPr/>
          <p:nvPr/>
        </p:nvSpPr>
        <p:spPr>
          <a:xfrm>
            <a:off x="2783970" y="4954422"/>
            <a:ext cx="136188" cy="136188"/>
          </a:xfrm>
          <a:prstGeom prst="ellipse">
            <a:avLst/>
          </a:prstGeom>
          <a:noFill/>
          <a:ln w="25400">
            <a:solidFill>
              <a:srgbClr val="FF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7" name="Group 1"/>
          <p:cNvGrpSpPr/>
          <p:nvPr/>
        </p:nvGrpSpPr>
        <p:grpSpPr>
          <a:xfrm>
            <a:off x="2833957" y="2"/>
            <a:ext cx="36215" cy="1767391"/>
            <a:chOff x="6077893" y="0"/>
            <a:chExt cx="36214" cy="1767391"/>
          </a:xfrm>
        </p:grpSpPr>
        <p:cxnSp>
          <p:nvCxnSpPr>
            <p:cNvPr id="28" name="Straight Connector 43"/>
            <p:cNvCxnSpPr/>
            <p:nvPr/>
          </p:nvCxnSpPr>
          <p:spPr>
            <a:xfrm>
              <a:off x="6114107" y="0"/>
              <a:ext cx="0" cy="1767391"/>
            </a:xfrm>
            <a:prstGeom prst="line">
              <a:avLst/>
            </a:prstGeom>
            <a:ln w="9525" cmpd="sng">
              <a:solidFill>
                <a:srgbClr val="FF6D6D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51"/>
            <p:cNvCxnSpPr/>
            <p:nvPr/>
          </p:nvCxnSpPr>
          <p:spPr>
            <a:xfrm>
              <a:off x="6077893" y="0"/>
              <a:ext cx="0" cy="1767391"/>
            </a:xfrm>
            <a:prstGeom prst="line">
              <a:avLst/>
            </a:prstGeom>
            <a:ln w="9525" cmpd="sng">
              <a:solidFill>
                <a:srgbClr val="FF6D6D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Isosceles Triangle 58"/>
          <p:cNvSpPr/>
          <p:nvPr/>
        </p:nvSpPr>
        <p:spPr>
          <a:xfrm rot="16200000" flipH="1">
            <a:off x="2659333" y="1782160"/>
            <a:ext cx="69259" cy="116211"/>
          </a:xfrm>
          <a:prstGeom prst="triangl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Isosceles Triangle 59"/>
          <p:cNvSpPr/>
          <p:nvPr/>
        </p:nvSpPr>
        <p:spPr>
          <a:xfrm rot="5400000">
            <a:off x="2991281" y="3454481"/>
            <a:ext cx="69259" cy="116211"/>
          </a:xfrm>
          <a:prstGeom prst="triangl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Isosceles Triangle 60"/>
          <p:cNvSpPr/>
          <p:nvPr/>
        </p:nvSpPr>
        <p:spPr>
          <a:xfrm rot="16200000" flipH="1">
            <a:off x="2659333" y="4961781"/>
            <a:ext cx="69259" cy="116211"/>
          </a:xfrm>
          <a:prstGeom prst="triangle">
            <a:avLst/>
          </a:prstGeom>
          <a:solidFill>
            <a:srgbClr val="FF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文本框 32"/>
          <p:cNvSpPr txBox="1"/>
          <p:nvPr/>
        </p:nvSpPr>
        <p:spPr>
          <a:xfrm>
            <a:off x="424544" y="1601963"/>
            <a:ext cx="24094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收好报名表和评分表</a:t>
            </a:r>
            <a:endParaRPr kumimoji="1" lang="zh-CN" altLang="en-US" sz="3200" b="1" dirty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194254" y="1853763"/>
            <a:ext cx="32550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讨论中强弱带</a:t>
            </a:r>
            <a:endParaRPr kumimoji="1" lang="en-US" altLang="zh-CN" sz="3200" b="1" dirty="0" smtClean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  <a:p>
            <a:r>
              <a:rPr kumimoji="1" lang="zh-CN" altLang="en-US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把握时间</a:t>
            </a:r>
            <a:endParaRPr kumimoji="1" lang="en-US" altLang="zh-CN" sz="3200" b="1" dirty="0" smtClean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  <a:p>
            <a:r>
              <a:rPr kumimoji="1" lang="zh-CN" altLang="en-US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倾听接待和旁观者意见</a:t>
            </a:r>
            <a:endParaRPr kumimoji="1" lang="en-US" altLang="zh-CN" sz="3200" b="1" dirty="0" smtClean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  <a:p>
            <a:r>
              <a:rPr kumimoji="1" lang="zh-CN" altLang="en-US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结果记录在主面表格上</a:t>
            </a:r>
            <a:endParaRPr kumimoji="1" lang="zh-CN" altLang="en-US" sz="3200" b="1" dirty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24543" y="4745032"/>
            <a:ext cx="25164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发放下一场次报名表评分表</a:t>
            </a:r>
            <a:endParaRPr kumimoji="1" lang="zh-CN" altLang="en-US" sz="3200" b="1" dirty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6" grpId="0" animBg="1"/>
      <p:bldP spid="18" grpId="0" animBg="1"/>
      <p:bldP spid="25" grpId="0" animBg="1"/>
      <p:bldP spid="26" grpId="0" animBg="1"/>
      <p:bldP spid="30" grpId="0" animBg="1"/>
      <p:bldP spid="31" grpId="0" animBg="1"/>
      <p:bldP spid="32" grpId="0" animBg="1"/>
      <p:bldP spid="33" grpId="0"/>
      <p:bldP spid="34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567648" y="5884785"/>
            <a:ext cx="773681" cy="67507"/>
            <a:chOff x="5800526" y="4057907"/>
            <a:chExt cx="773681" cy="67506"/>
          </a:xfrm>
        </p:grpSpPr>
        <p:sp>
          <p:nvSpPr>
            <p:cNvPr id="5" name="Oval 4"/>
            <p:cNvSpPr/>
            <p:nvPr userDrawn="1"/>
          </p:nvSpPr>
          <p:spPr>
            <a:xfrm>
              <a:off x="5800526" y="4057907"/>
              <a:ext cx="67506" cy="67506"/>
            </a:xfrm>
            <a:prstGeom prst="ellipse">
              <a:avLst/>
            </a:prstGeom>
            <a:solidFill>
              <a:srgbClr val="FF4343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5879481" y="4057907"/>
              <a:ext cx="67506" cy="67506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5958437" y="4057907"/>
              <a:ext cx="67506" cy="67506"/>
            </a:xfrm>
            <a:prstGeom prst="ellipse">
              <a:avLst/>
            </a:prstGeom>
            <a:solidFill>
              <a:srgbClr val="FF4343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6037392" y="4057907"/>
              <a:ext cx="67506" cy="67506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116347" y="4057907"/>
              <a:ext cx="67506" cy="67506"/>
            </a:xfrm>
            <a:prstGeom prst="ellipse">
              <a:avLst/>
            </a:prstGeom>
            <a:solidFill>
              <a:srgbClr val="FF434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Oval 9"/>
            <p:cNvSpPr/>
            <p:nvPr/>
          </p:nvSpPr>
          <p:spPr>
            <a:xfrm>
              <a:off x="6190880" y="4057907"/>
              <a:ext cx="67506" cy="67506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Oval 10"/>
            <p:cNvSpPr/>
            <p:nvPr/>
          </p:nvSpPr>
          <p:spPr>
            <a:xfrm>
              <a:off x="6269835" y="4057907"/>
              <a:ext cx="67506" cy="67506"/>
            </a:xfrm>
            <a:prstGeom prst="ellipse">
              <a:avLst/>
            </a:prstGeom>
            <a:solidFill>
              <a:srgbClr val="FF4343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Oval 11"/>
            <p:cNvSpPr/>
            <p:nvPr/>
          </p:nvSpPr>
          <p:spPr>
            <a:xfrm>
              <a:off x="6348791" y="4057907"/>
              <a:ext cx="67506" cy="67506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Oval 12"/>
            <p:cNvSpPr/>
            <p:nvPr/>
          </p:nvSpPr>
          <p:spPr>
            <a:xfrm>
              <a:off x="6427746" y="4057907"/>
              <a:ext cx="67506" cy="67506"/>
            </a:xfrm>
            <a:prstGeom prst="ellipse">
              <a:avLst/>
            </a:prstGeom>
            <a:solidFill>
              <a:srgbClr val="FF4343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Oval 13"/>
            <p:cNvSpPr/>
            <p:nvPr/>
          </p:nvSpPr>
          <p:spPr>
            <a:xfrm>
              <a:off x="6506701" y="4057907"/>
              <a:ext cx="67506" cy="67506"/>
            </a:xfrm>
            <a:prstGeom prst="ellipse">
              <a:avLst/>
            </a:prstGeom>
            <a:solidFill>
              <a:srgbClr val="FF43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477325" y="2116468"/>
            <a:ext cx="71192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0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题库设计</a:t>
            </a:r>
            <a:endParaRPr kumimoji="1" lang="en-US" altLang="zh-CN" sz="4000" b="1" dirty="0" smtClean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40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模拟面试</a:t>
            </a:r>
            <a:endParaRPr kumimoji="1" lang="zh-CN" altLang="en-US" sz="4000" b="1" dirty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707575" y="566057"/>
            <a:ext cx="76200" cy="76200"/>
          </a:xfrm>
          <a:prstGeom prst="ellipse">
            <a:avLst/>
          </a:prstGeom>
          <a:solidFill>
            <a:srgbClr val="EF6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707575" y="653141"/>
            <a:ext cx="76200" cy="76200"/>
          </a:xfrm>
          <a:prstGeom prst="ellipse">
            <a:avLst/>
          </a:prstGeom>
          <a:solidFill>
            <a:srgbClr val="EF696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707575" y="740229"/>
            <a:ext cx="76200" cy="76200"/>
          </a:xfrm>
          <a:prstGeom prst="ellipse">
            <a:avLst/>
          </a:prstGeom>
          <a:solidFill>
            <a:srgbClr val="EF696B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707573" y="827317"/>
            <a:ext cx="76200" cy="76200"/>
          </a:xfrm>
          <a:prstGeom prst="ellipse">
            <a:avLst/>
          </a:prstGeom>
          <a:solidFill>
            <a:srgbClr val="EF696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707573" y="914404"/>
            <a:ext cx="76200" cy="76200"/>
          </a:xfrm>
          <a:prstGeom prst="ellipse">
            <a:avLst/>
          </a:prstGeom>
          <a:solidFill>
            <a:srgbClr val="EF696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TextBox 1"/>
          <p:cNvSpPr txBox="1"/>
          <p:nvPr/>
        </p:nvSpPr>
        <p:spPr>
          <a:xfrm>
            <a:off x="777036" y="50014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FZQingKeBenYueSongS-R-GB" charset="-122"/>
                <a:ea typeface="FZQingKeBenYueSongS-R-GB" charset="-122"/>
                <a:cs typeface="FZQingKeBenYueSongS-R-GB" charset="-122"/>
              </a:rPr>
              <a:t>目录</a:t>
            </a:r>
            <a:endParaRPr lang="id-ID" sz="3200" b="1" dirty="0">
              <a:solidFill>
                <a:schemeClr val="bg1">
                  <a:lumMod val="50000"/>
                </a:schemeClr>
              </a:solidFill>
              <a:latin typeface="FZQingKeBenYueSongS-R-GB" charset="-122"/>
              <a:ea typeface="FZQingKeBenYueSongS-R-GB" charset="-122"/>
              <a:cs typeface="FZQingKeBenYueSongS-R-GB" charset="-122"/>
            </a:endParaRPr>
          </a:p>
        </p:txBody>
      </p:sp>
      <p:sp>
        <p:nvSpPr>
          <p:cNvPr id="141" name="Rectangle 2"/>
          <p:cNvSpPr/>
          <p:nvPr/>
        </p:nvSpPr>
        <p:spPr>
          <a:xfrm>
            <a:off x="1713351" y="678138"/>
            <a:ext cx="91563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Contents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  <p:cxnSp>
        <p:nvCxnSpPr>
          <p:cNvPr id="142" name="Straight Connector 64"/>
          <p:cNvCxnSpPr/>
          <p:nvPr/>
        </p:nvCxnSpPr>
        <p:spPr>
          <a:xfrm>
            <a:off x="6093197" y="94895"/>
            <a:ext cx="13944" cy="62405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65"/>
          <p:cNvSpPr/>
          <p:nvPr/>
        </p:nvSpPr>
        <p:spPr>
          <a:xfrm>
            <a:off x="5937426" y="1534431"/>
            <a:ext cx="310580" cy="310580"/>
          </a:xfrm>
          <a:prstGeom prst="ellipse">
            <a:avLst/>
          </a:prstGeom>
          <a:solidFill>
            <a:srgbClr val="FF6D6D"/>
          </a:solidFill>
          <a:ln w="101600" cmpd="dbl">
            <a:solidFill>
              <a:srgbClr val="FF6D6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4" name="Oval 66"/>
          <p:cNvSpPr/>
          <p:nvPr/>
        </p:nvSpPr>
        <p:spPr>
          <a:xfrm>
            <a:off x="5937426" y="2476089"/>
            <a:ext cx="310580" cy="3105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01600" cmpd="dbl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5" name="Oval 67"/>
          <p:cNvSpPr/>
          <p:nvPr/>
        </p:nvSpPr>
        <p:spPr>
          <a:xfrm>
            <a:off x="5937426" y="3427391"/>
            <a:ext cx="310580" cy="3105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01600" cmpd="dbl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6" name="Oval 68"/>
          <p:cNvSpPr/>
          <p:nvPr/>
        </p:nvSpPr>
        <p:spPr>
          <a:xfrm>
            <a:off x="5937426" y="4481343"/>
            <a:ext cx="310580" cy="310580"/>
          </a:xfrm>
          <a:prstGeom prst="ellipse">
            <a:avLst/>
          </a:prstGeom>
          <a:solidFill>
            <a:srgbClr val="FF6D6D"/>
          </a:solidFill>
          <a:ln w="101600" cmpd="dbl">
            <a:solidFill>
              <a:srgbClr val="FF6D6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47" name="Group 69"/>
          <p:cNvGrpSpPr/>
          <p:nvPr/>
        </p:nvGrpSpPr>
        <p:grpSpPr>
          <a:xfrm>
            <a:off x="2101796" y="2155325"/>
            <a:ext cx="3535400" cy="952107"/>
            <a:chOff x="2101796" y="2563627"/>
            <a:chExt cx="3535400" cy="952107"/>
          </a:xfrm>
          <a:solidFill>
            <a:schemeClr val="bg1">
              <a:lumMod val="65000"/>
            </a:schemeClr>
          </a:solidFill>
        </p:grpSpPr>
        <p:sp>
          <p:nvSpPr>
            <p:cNvPr id="148" name="Isosceles Triangle 70"/>
            <p:cNvSpPr/>
            <p:nvPr/>
          </p:nvSpPr>
          <p:spPr>
            <a:xfrm rot="5400000">
              <a:off x="5328846" y="2904482"/>
              <a:ext cx="346303" cy="27039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9" name="Rectangle 71"/>
            <p:cNvSpPr/>
            <p:nvPr/>
          </p:nvSpPr>
          <p:spPr>
            <a:xfrm>
              <a:off x="2101796" y="2563627"/>
              <a:ext cx="3337089" cy="952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50" name="Group 72"/>
          <p:cNvGrpSpPr/>
          <p:nvPr/>
        </p:nvGrpSpPr>
        <p:grpSpPr>
          <a:xfrm>
            <a:off x="2101796" y="4164260"/>
            <a:ext cx="3535400" cy="952107"/>
            <a:chOff x="2101796" y="4572562"/>
            <a:chExt cx="3535400" cy="952107"/>
          </a:xfrm>
          <a:solidFill>
            <a:srgbClr val="FF6D6D"/>
          </a:solidFill>
        </p:grpSpPr>
        <p:sp>
          <p:nvSpPr>
            <p:cNvPr id="151" name="Isosceles Triangle 73"/>
            <p:cNvSpPr/>
            <p:nvPr/>
          </p:nvSpPr>
          <p:spPr>
            <a:xfrm rot="5400000">
              <a:off x="5328846" y="4913417"/>
              <a:ext cx="346303" cy="27039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2" name="Rectangle 74"/>
            <p:cNvSpPr/>
            <p:nvPr/>
          </p:nvSpPr>
          <p:spPr>
            <a:xfrm>
              <a:off x="2101796" y="4572562"/>
              <a:ext cx="3337089" cy="952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53" name="Group 75"/>
          <p:cNvGrpSpPr/>
          <p:nvPr/>
        </p:nvGrpSpPr>
        <p:grpSpPr>
          <a:xfrm>
            <a:off x="6548235" y="1209757"/>
            <a:ext cx="3535400" cy="952107"/>
            <a:chOff x="6548234" y="1632125"/>
            <a:chExt cx="3535400" cy="952107"/>
          </a:xfrm>
          <a:solidFill>
            <a:srgbClr val="FF6D6D"/>
          </a:solidFill>
        </p:grpSpPr>
        <p:sp>
          <p:nvSpPr>
            <p:cNvPr id="154" name="Isosceles Triangle 76"/>
            <p:cNvSpPr/>
            <p:nvPr/>
          </p:nvSpPr>
          <p:spPr>
            <a:xfrm rot="16200000">
              <a:off x="6510281" y="1972980"/>
              <a:ext cx="346303" cy="27039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5" name="Rectangle 77"/>
            <p:cNvSpPr/>
            <p:nvPr/>
          </p:nvSpPr>
          <p:spPr>
            <a:xfrm rot="10800000">
              <a:off x="6746545" y="1632125"/>
              <a:ext cx="3337089" cy="952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56" name="Group 78"/>
          <p:cNvGrpSpPr/>
          <p:nvPr/>
        </p:nvGrpSpPr>
        <p:grpSpPr>
          <a:xfrm>
            <a:off x="6548235" y="3130859"/>
            <a:ext cx="3535400" cy="952107"/>
            <a:chOff x="6548234" y="3539161"/>
            <a:chExt cx="3535400" cy="952107"/>
          </a:xfrm>
          <a:solidFill>
            <a:schemeClr val="bg1">
              <a:lumMod val="65000"/>
            </a:schemeClr>
          </a:solidFill>
        </p:grpSpPr>
        <p:sp>
          <p:nvSpPr>
            <p:cNvPr id="157" name="Isosceles Triangle 79"/>
            <p:cNvSpPr/>
            <p:nvPr/>
          </p:nvSpPr>
          <p:spPr>
            <a:xfrm rot="16200000">
              <a:off x="6510281" y="3880016"/>
              <a:ext cx="346303" cy="27039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8" name="Rectangle 80"/>
            <p:cNvSpPr/>
            <p:nvPr/>
          </p:nvSpPr>
          <p:spPr>
            <a:xfrm rot="10800000">
              <a:off x="6746545" y="3539161"/>
              <a:ext cx="3337089" cy="952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63" name="Rectangle 85"/>
          <p:cNvSpPr/>
          <p:nvPr/>
        </p:nvSpPr>
        <p:spPr>
          <a:xfrm>
            <a:off x="3232951" y="2458225"/>
            <a:ext cx="31648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面试前</a:t>
            </a:r>
            <a:endParaRPr lang="id-ID" sz="2800" b="1" dirty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</p:txBody>
      </p:sp>
      <p:cxnSp>
        <p:nvCxnSpPr>
          <p:cNvPr id="164" name="Straight Connector 86"/>
          <p:cNvCxnSpPr/>
          <p:nvPr/>
        </p:nvCxnSpPr>
        <p:spPr>
          <a:xfrm>
            <a:off x="3307081" y="2471339"/>
            <a:ext cx="192936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  <a:headEnd type="oval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87"/>
          <p:cNvSpPr/>
          <p:nvPr/>
        </p:nvSpPr>
        <p:spPr>
          <a:xfrm>
            <a:off x="3357101" y="2104795"/>
            <a:ext cx="1062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dirty="0" err="1">
                <a:solidFill>
                  <a:schemeClr val="bg1">
                    <a:lumMod val="95000"/>
                  </a:schemeClr>
                </a:solidFill>
                <a:ea typeface="FZQingKeBenYueSongS-R-GB" charset="-122"/>
                <a:cs typeface="FZQingKeBenYueSongS-R-GB" charset="-122"/>
              </a:rPr>
              <a:t>T</a:t>
            </a:r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ea typeface="FZQingKeBenYueSongS-R-GB" charset="-122"/>
                <a:cs typeface="FZQingKeBenYueSongS-R-GB" charset="-122"/>
              </a:rPr>
              <a:t>WO</a:t>
            </a:r>
            <a:endParaRPr lang="id-ID" sz="2400" b="1" dirty="0">
              <a:solidFill>
                <a:schemeClr val="bg1">
                  <a:lumMod val="95000"/>
                </a:schemeClr>
              </a:solidFill>
              <a:ea typeface="FZQingKeBenYueSongS-R-GB" charset="-122"/>
              <a:cs typeface="FZQingKeBenYueSongS-R-GB" charset="-122"/>
            </a:endParaRPr>
          </a:p>
        </p:txBody>
      </p:sp>
      <p:sp>
        <p:nvSpPr>
          <p:cNvPr id="166" name="Rectangle 88"/>
          <p:cNvSpPr/>
          <p:nvPr/>
        </p:nvSpPr>
        <p:spPr>
          <a:xfrm>
            <a:off x="6803993" y="1557846"/>
            <a:ext cx="3143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面试的基本知识</a:t>
            </a:r>
            <a:endParaRPr lang="id-ID" sz="2800" b="1" dirty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</p:txBody>
      </p:sp>
      <p:cxnSp>
        <p:nvCxnSpPr>
          <p:cNvPr id="167" name="Straight Connector 89"/>
          <p:cNvCxnSpPr/>
          <p:nvPr/>
        </p:nvCxnSpPr>
        <p:spPr>
          <a:xfrm>
            <a:off x="6910782" y="1527415"/>
            <a:ext cx="192936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  <a:headEnd type="oval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90"/>
          <p:cNvSpPr/>
          <p:nvPr/>
        </p:nvSpPr>
        <p:spPr>
          <a:xfrm>
            <a:off x="6960802" y="1132736"/>
            <a:ext cx="15497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ea typeface="FZQingKeBenYueSongS-R-GB" charset="-122"/>
                <a:cs typeface="FZQingKeBenYueSongS-R-GB" charset="-122"/>
              </a:rPr>
              <a:t>ONE</a:t>
            </a:r>
            <a:endParaRPr lang="id-ID" sz="2400" b="1" dirty="0">
              <a:solidFill>
                <a:schemeClr val="bg1">
                  <a:lumMod val="95000"/>
                </a:schemeClr>
              </a:solidFill>
              <a:ea typeface="FZQingKeBenYueSongS-R-GB" charset="-122"/>
              <a:cs typeface="FZQingKeBenYueSongS-R-GB" charset="-122"/>
            </a:endParaRPr>
          </a:p>
        </p:txBody>
      </p:sp>
      <p:sp>
        <p:nvSpPr>
          <p:cNvPr id="169" name="Rectangle 91"/>
          <p:cNvSpPr/>
          <p:nvPr/>
        </p:nvSpPr>
        <p:spPr>
          <a:xfrm>
            <a:off x="6803993" y="3499600"/>
            <a:ext cx="32452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面试中</a:t>
            </a:r>
            <a:endParaRPr lang="id-ID" sz="2800" b="1" dirty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</p:txBody>
      </p:sp>
      <p:cxnSp>
        <p:nvCxnSpPr>
          <p:cNvPr id="170" name="Straight Connector 92"/>
          <p:cNvCxnSpPr/>
          <p:nvPr/>
        </p:nvCxnSpPr>
        <p:spPr>
          <a:xfrm>
            <a:off x="6910782" y="3467811"/>
            <a:ext cx="192936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  <a:headEnd type="oval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93"/>
          <p:cNvSpPr/>
          <p:nvPr/>
        </p:nvSpPr>
        <p:spPr>
          <a:xfrm>
            <a:off x="6960801" y="3101266"/>
            <a:ext cx="13298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ea typeface="FZQingKeBenYueSongS-R-GB" charset="-122"/>
                <a:cs typeface="FZQingKeBenYueSongS-R-GB" charset="-122"/>
              </a:rPr>
              <a:t>THREE</a:t>
            </a:r>
            <a:endParaRPr lang="id-ID" sz="2400" b="1" dirty="0">
              <a:solidFill>
                <a:schemeClr val="bg1">
                  <a:lumMod val="95000"/>
                </a:schemeClr>
              </a:solidFill>
              <a:ea typeface="FZQingKeBenYueSongS-R-GB" charset="-122"/>
              <a:cs typeface="FZQingKeBenYueSongS-R-GB" charset="-122"/>
            </a:endParaRPr>
          </a:p>
        </p:txBody>
      </p:sp>
      <p:sp>
        <p:nvSpPr>
          <p:cNvPr id="172" name="Rectangle 94"/>
          <p:cNvSpPr/>
          <p:nvPr/>
        </p:nvSpPr>
        <p:spPr>
          <a:xfrm>
            <a:off x="3226759" y="4538795"/>
            <a:ext cx="3143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面试后</a:t>
            </a:r>
            <a:endParaRPr lang="id-ID" sz="2800" b="1" dirty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</p:txBody>
      </p:sp>
      <p:cxnSp>
        <p:nvCxnSpPr>
          <p:cNvPr id="173" name="Straight Connector 95"/>
          <p:cNvCxnSpPr/>
          <p:nvPr/>
        </p:nvCxnSpPr>
        <p:spPr>
          <a:xfrm>
            <a:off x="3307081" y="4484443"/>
            <a:ext cx="192936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  <a:headEnd type="oval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96"/>
          <p:cNvSpPr/>
          <p:nvPr/>
        </p:nvSpPr>
        <p:spPr>
          <a:xfrm>
            <a:off x="3357100" y="4117898"/>
            <a:ext cx="1307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ea typeface="FZQingKeBenYueSongS-R-GB" charset="-122"/>
                <a:cs typeface="FZQingKeBenYueSongS-R-GB" charset="-122"/>
              </a:rPr>
              <a:t>FOUR</a:t>
            </a:r>
            <a:endParaRPr lang="id-ID" sz="2400" b="1" dirty="0">
              <a:solidFill>
                <a:schemeClr val="bg1">
                  <a:lumMod val="95000"/>
                </a:schemeClr>
              </a:solidFill>
              <a:ea typeface="FZQingKeBenYueSongS-R-GB" charset="-122"/>
              <a:cs typeface="FZQingKeBenYueSongS-R-GB" charset="-122"/>
            </a:endParaRPr>
          </a:p>
        </p:txBody>
      </p:sp>
      <p:sp>
        <p:nvSpPr>
          <p:cNvPr id="175" name="Oval 65"/>
          <p:cNvSpPr/>
          <p:nvPr/>
        </p:nvSpPr>
        <p:spPr>
          <a:xfrm>
            <a:off x="5935081" y="5442906"/>
            <a:ext cx="310580" cy="310580"/>
          </a:xfrm>
          <a:prstGeom prst="ellipse">
            <a:avLst/>
          </a:prstGeom>
          <a:solidFill>
            <a:srgbClr val="FF6D6D"/>
          </a:solidFill>
          <a:ln w="101600" cmpd="dbl">
            <a:solidFill>
              <a:srgbClr val="FF6D6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76" name="Group 75"/>
          <p:cNvGrpSpPr/>
          <p:nvPr/>
        </p:nvGrpSpPr>
        <p:grpSpPr>
          <a:xfrm>
            <a:off x="6545889" y="5093277"/>
            <a:ext cx="3535400" cy="952107"/>
            <a:chOff x="6548234" y="1632125"/>
            <a:chExt cx="3535400" cy="952107"/>
          </a:xfrm>
          <a:solidFill>
            <a:srgbClr val="FF6D6D"/>
          </a:solidFill>
        </p:grpSpPr>
        <p:sp>
          <p:nvSpPr>
            <p:cNvPr id="177" name="Isosceles Triangle 76"/>
            <p:cNvSpPr/>
            <p:nvPr/>
          </p:nvSpPr>
          <p:spPr>
            <a:xfrm rot="16200000">
              <a:off x="6510281" y="1972980"/>
              <a:ext cx="346303" cy="27039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8" name="Rectangle 77"/>
            <p:cNvSpPr/>
            <p:nvPr/>
          </p:nvSpPr>
          <p:spPr>
            <a:xfrm rot="10800000">
              <a:off x="6746545" y="1632125"/>
              <a:ext cx="3337089" cy="952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80" name="Rectangle 88"/>
          <p:cNvSpPr/>
          <p:nvPr/>
        </p:nvSpPr>
        <p:spPr>
          <a:xfrm>
            <a:off x="6834307" y="5459957"/>
            <a:ext cx="3143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一点小惊喜</a:t>
            </a:r>
            <a:endParaRPr lang="id-ID" sz="2800" b="1" dirty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</p:txBody>
      </p:sp>
      <p:cxnSp>
        <p:nvCxnSpPr>
          <p:cNvPr id="181" name="Straight Connector 89"/>
          <p:cNvCxnSpPr/>
          <p:nvPr/>
        </p:nvCxnSpPr>
        <p:spPr>
          <a:xfrm>
            <a:off x="6908437" y="5435891"/>
            <a:ext cx="192936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  <a:headEnd type="oval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90"/>
          <p:cNvSpPr/>
          <p:nvPr/>
        </p:nvSpPr>
        <p:spPr>
          <a:xfrm>
            <a:off x="6958457" y="5069346"/>
            <a:ext cx="1062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ea typeface="FZQingKeBenYueSongS-R-GB" charset="-122"/>
                <a:cs typeface="FZQingKeBenYueSongS-R-GB" charset="-122"/>
              </a:rPr>
              <a:t>FIVE</a:t>
            </a:r>
            <a:endParaRPr lang="id-ID" sz="2400" b="1" dirty="0">
              <a:solidFill>
                <a:schemeClr val="bg1">
                  <a:lumMod val="95000"/>
                </a:schemeClr>
              </a:solidFill>
              <a:ea typeface="FZQingKeBenYueSongS-R-GB" charset="-122"/>
              <a:cs typeface="FZQingKeBenYueSongS-R-GB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0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6" grpId="0" animBg="1"/>
      <p:bldP spid="137" grpId="0" animBg="1"/>
      <p:bldP spid="138" grpId="0" animBg="1"/>
      <p:bldP spid="139" grpId="0" animBg="1"/>
      <p:bldP spid="140" grpId="0"/>
      <p:bldP spid="141" grpId="0"/>
      <p:bldP spid="143" grpId="0" animBg="1"/>
      <p:bldP spid="144" grpId="0" animBg="1"/>
      <p:bldP spid="145" grpId="0" animBg="1"/>
      <p:bldP spid="146" grpId="0" animBg="1"/>
      <p:bldP spid="163" grpId="0"/>
      <p:bldP spid="165" grpId="0"/>
      <p:bldP spid="166" grpId="0"/>
      <p:bldP spid="168" grpId="0"/>
      <p:bldP spid="169" grpId="0"/>
      <p:bldP spid="171" grpId="0"/>
      <p:bldP spid="172" grpId="0"/>
      <p:bldP spid="174" grpId="0"/>
      <p:bldP spid="175" grpId="0" animBg="1"/>
      <p:bldP spid="180" grpId="0"/>
      <p:bldP spid="1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8"/>
          <p:cNvSpPr/>
          <p:nvPr/>
        </p:nvSpPr>
        <p:spPr>
          <a:xfrm>
            <a:off x="-1119771" y="1292929"/>
            <a:ext cx="4514851" cy="451485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37"/>
          <p:cNvSpPr/>
          <p:nvPr/>
        </p:nvSpPr>
        <p:spPr>
          <a:xfrm>
            <a:off x="680457" y="1292933"/>
            <a:ext cx="4514851" cy="451485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Oval 38"/>
          <p:cNvSpPr/>
          <p:nvPr/>
        </p:nvSpPr>
        <p:spPr>
          <a:xfrm>
            <a:off x="-219659" y="1292929"/>
            <a:ext cx="4514851" cy="451485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3" name="TextBox 31"/>
          <p:cNvSpPr txBox="1"/>
          <p:nvPr/>
        </p:nvSpPr>
        <p:spPr>
          <a:xfrm>
            <a:off x="565559" y="2609722"/>
            <a:ext cx="41344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a typeface="FZQingKeBenYueSongS-R-GB" charset="-122"/>
                <a:cs typeface="FZQingKeBenYueSongS-R-GB" charset="-122"/>
              </a:rPr>
              <a:t>ONE</a:t>
            </a:r>
            <a:endParaRPr lang="en-US" altLang="zh-CN" sz="4400" b="1" dirty="0">
              <a:solidFill>
                <a:schemeClr val="bg1"/>
              </a:solidFill>
              <a:ea typeface="FZQingKeBenYueSongS-R-GB" charset="-122"/>
              <a:cs typeface="FZQingKeBenYueSongS-R-GB" charset="-122"/>
            </a:endParaRPr>
          </a:p>
          <a:p>
            <a:pPr algn="ctr"/>
            <a:r>
              <a:rPr lang="zh-CN" altLang="en-US" sz="4400" b="1" dirty="0" smtClean="0">
                <a:solidFill>
                  <a:schemeClr val="bg1"/>
                </a:solidFill>
                <a:latin typeface="FZQingKeBenYueSongS-R-GB" charset="-122"/>
                <a:ea typeface="FZQingKeBenYueSongS-R-GB" charset="-122"/>
                <a:cs typeface="FZQingKeBenYueSongS-R-GB" charset="-122"/>
              </a:rPr>
              <a:t>面试的基本知识</a:t>
            </a:r>
            <a:endParaRPr lang="en-US" altLang="zh-CN" sz="4400" b="1" dirty="0">
              <a:solidFill>
                <a:schemeClr val="bg1"/>
              </a:solidFill>
              <a:latin typeface="FZQingKeBenYueSongS-R-GB" charset="-122"/>
              <a:ea typeface="FZQingKeBenYueSongS-R-GB" charset="-122"/>
              <a:cs typeface="FZQingKeBenYueSongS-R-GB" charset="-122"/>
            </a:endParaRPr>
          </a:p>
        </p:txBody>
      </p:sp>
      <p:sp>
        <p:nvSpPr>
          <p:cNvPr id="32" name="Oval 60"/>
          <p:cNvSpPr/>
          <p:nvPr/>
        </p:nvSpPr>
        <p:spPr>
          <a:xfrm>
            <a:off x="2827909" y="737445"/>
            <a:ext cx="1819275" cy="1819275"/>
          </a:xfrm>
          <a:prstGeom prst="ellipse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33" name="Group 64"/>
          <p:cNvGrpSpPr/>
          <p:nvPr/>
        </p:nvGrpSpPr>
        <p:grpSpPr>
          <a:xfrm>
            <a:off x="3250892" y="1188370"/>
            <a:ext cx="973296" cy="749161"/>
            <a:chOff x="-7938" y="3175"/>
            <a:chExt cx="503238" cy="387350"/>
          </a:xfrm>
          <a:solidFill>
            <a:srgbClr val="FF6D6D"/>
          </a:solidFill>
        </p:grpSpPr>
        <p:sp>
          <p:nvSpPr>
            <p:cNvPr id="34" name="Freeform 13"/>
            <p:cNvSpPr>
              <a:spLocks noEditPoints="1"/>
            </p:cNvSpPr>
            <p:nvPr/>
          </p:nvSpPr>
          <p:spPr bwMode="auto">
            <a:xfrm>
              <a:off x="57150" y="61913"/>
              <a:ext cx="314325" cy="252413"/>
            </a:xfrm>
            <a:custGeom>
              <a:avLst/>
              <a:gdLst>
                <a:gd name="T0" fmla="*/ 74 w 82"/>
                <a:gd name="T1" fmla="*/ 3 h 65"/>
                <a:gd name="T2" fmla="*/ 41 w 82"/>
                <a:gd name="T3" fmla="*/ 0 h 65"/>
                <a:gd name="T4" fmla="*/ 8 w 82"/>
                <a:gd name="T5" fmla="*/ 3 h 65"/>
                <a:gd name="T6" fmla="*/ 5 w 82"/>
                <a:gd name="T7" fmla="*/ 6 h 65"/>
                <a:gd name="T8" fmla="*/ 5 w 82"/>
                <a:gd name="T9" fmla="*/ 59 h 65"/>
                <a:gd name="T10" fmla="*/ 8 w 82"/>
                <a:gd name="T11" fmla="*/ 62 h 65"/>
                <a:gd name="T12" fmla="*/ 41 w 82"/>
                <a:gd name="T13" fmla="*/ 65 h 65"/>
                <a:gd name="T14" fmla="*/ 74 w 82"/>
                <a:gd name="T15" fmla="*/ 62 h 65"/>
                <a:gd name="T16" fmla="*/ 77 w 82"/>
                <a:gd name="T17" fmla="*/ 59 h 65"/>
                <a:gd name="T18" fmla="*/ 77 w 82"/>
                <a:gd name="T19" fmla="*/ 6 h 65"/>
                <a:gd name="T20" fmla="*/ 74 w 82"/>
                <a:gd name="T21" fmla="*/ 3 h 65"/>
                <a:gd name="T22" fmla="*/ 73 w 82"/>
                <a:gd name="T23" fmla="*/ 58 h 65"/>
                <a:gd name="T24" fmla="*/ 9 w 82"/>
                <a:gd name="T25" fmla="*/ 58 h 65"/>
                <a:gd name="T26" fmla="*/ 9 w 82"/>
                <a:gd name="T27" fmla="*/ 7 h 65"/>
                <a:gd name="T28" fmla="*/ 73 w 82"/>
                <a:gd name="T29" fmla="*/ 7 h 65"/>
                <a:gd name="T30" fmla="*/ 73 w 82"/>
                <a:gd name="T31" fmla="*/ 5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" h="65">
                  <a:moveTo>
                    <a:pt x="74" y="3"/>
                  </a:moveTo>
                  <a:cubicBezTo>
                    <a:pt x="63" y="1"/>
                    <a:pt x="52" y="0"/>
                    <a:pt x="41" y="0"/>
                  </a:cubicBezTo>
                  <a:cubicBezTo>
                    <a:pt x="30" y="0"/>
                    <a:pt x="19" y="1"/>
                    <a:pt x="8" y="3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0" y="24"/>
                    <a:pt x="0" y="41"/>
                    <a:pt x="5" y="59"/>
                  </a:cubicBezTo>
                  <a:cubicBezTo>
                    <a:pt x="6" y="60"/>
                    <a:pt x="7" y="61"/>
                    <a:pt x="8" y="62"/>
                  </a:cubicBezTo>
                  <a:cubicBezTo>
                    <a:pt x="19" y="64"/>
                    <a:pt x="30" y="65"/>
                    <a:pt x="41" y="65"/>
                  </a:cubicBezTo>
                  <a:cubicBezTo>
                    <a:pt x="52" y="65"/>
                    <a:pt x="63" y="64"/>
                    <a:pt x="74" y="62"/>
                  </a:cubicBezTo>
                  <a:cubicBezTo>
                    <a:pt x="75" y="61"/>
                    <a:pt x="76" y="60"/>
                    <a:pt x="77" y="59"/>
                  </a:cubicBezTo>
                  <a:cubicBezTo>
                    <a:pt x="82" y="41"/>
                    <a:pt x="82" y="24"/>
                    <a:pt x="77" y="6"/>
                  </a:cubicBezTo>
                  <a:cubicBezTo>
                    <a:pt x="76" y="5"/>
                    <a:pt x="75" y="4"/>
                    <a:pt x="74" y="3"/>
                  </a:cubicBezTo>
                  <a:close/>
                  <a:moveTo>
                    <a:pt x="73" y="58"/>
                  </a:moveTo>
                  <a:cubicBezTo>
                    <a:pt x="52" y="62"/>
                    <a:pt x="30" y="62"/>
                    <a:pt x="9" y="58"/>
                  </a:cubicBezTo>
                  <a:cubicBezTo>
                    <a:pt x="4" y="41"/>
                    <a:pt x="4" y="24"/>
                    <a:pt x="9" y="7"/>
                  </a:cubicBezTo>
                  <a:cubicBezTo>
                    <a:pt x="30" y="3"/>
                    <a:pt x="52" y="3"/>
                    <a:pt x="73" y="7"/>
                  </a:cubicBezTo>
                  <a:cubicBezTo>
                    <a:pt x="78" y="24"/>
                    <a:pt x="78" y="41"/>
                    <a:pt x="73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" name="Freeform 14"/>
            <p:cNvSpPr>
              <a:spLocks noEditPoints="1"/>
            </p:cNvSpPr>
            <p:nvPr/>
          </p:nvSpPr>
          <p:spPr bwMode="auto">
            <a:xfrm>
              <a:off x="-7938" y="3175"/>
              <a:ext cx="503238" cy="387350"/>
            </a:xfrm>
            <a:custGeom>
              <a:avLst/>
              <a:gdLst>
                <a:gd name="T0" fmla="*/ 125 w 131"/>
                <a:gd name="T1" fmla="*/ 9 h 100"/>
                <a:gd name="T2" fmla="*/ 119 w 131"/>
                <a:gd name="T3" fmla="*/ 3 h 100"/>
                <a:gd name="T4" fmla="*/ 66 w 131"/>
                <a:gd name="T5" fmla="*/ 0 h 100"/>
                <a:gd name="T6" fmla="*/ 13 w 131"/>
                <a:gd name="T7" fmla="*/ 3 h 100"/>
                <a:gd name="T8" fmla="*/ 7 w 131"/>
                <a:gd name="T9" fmla="*/ 9 h 100"/>
                <a:gd name="T10" fmla="*/ 7 w 131"/>
                <a:gd name="T11" fmla="*/ 87 h 100"/>
                <a:gd name="T12" fmla="*/ 13 w 131"/>
                <a:gd name="T13" fmla="*/ 93 h 100"/>
                <a:gd name="T14" fmla="*/ 39 w 131"/>
                <a:gd name="T15" fmla="*/ 95 h 100"/>
                <a:gd name="T16" fmla="*/ 38 w 131"/>
                <a:gd name="T17" fmla="*/ 96 h 100"/>
                <a:gd name="T18" fmla="*/ 66 w 131"/>
                <a:gd name="T19" fmla="*/ 100 h 100"/>
                <a:gd name="T20" fmla="*/ 94 w 131"/>
                <a:gd name="T21" fmla="*/ 96 h 100"/>
                <a:gd name="T22" fmla="*/ 93 w 131"/>
                <a:gd name="T23" fmla="*/ 95 h 100"/>
                <a:gd name="T24" fmla="*/ 119 w 131"/>
                <a:gd name="T25" fmla="*/ 93 h 100"/>
                <a:gd name="T26" fmla="*/ 125 w 131"/>
                <a:gd name="T27" fmla="*/ 87 h 100"/>
                <a:gd name="T28" fmla="*/ 125 w 131"/>
                <a:gd name="T29" fmla="*/ 9 h 100"/>
                <a:gd name="T30" fmla="*/ 118 w 131"/>
                <a:gd name="T31" fmla="*/ 85 h 100"/>
                <a:gd name="T32" fmla="*/ 14 w 131"/>
                <a:gd name="T33" fmla="*/ 85 h 100"/>
                <a:gd name="T34" fmla="*/ 14 w 131"/>
                <a:gd name="T35" fmla="*/ 11 h 100"/>
                <a:gd name="T36" fmla="*/ 118 w 131"/>
                <a:gd name="T37" fmla="*/ 11 h 100"/>
                <a:gd name="T38" fmla="*/ 118 w 131"/>
                <a:gd name="T39" fmla="*/ 8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1" h="100">
                  <a:moveTo>
                    <a:pt x="125" y="9"/>
                  </a:moveTo>
                  <a:cubicBezTo>
                    <a:pt x="125" y="6"/>
                    <a:pt x="122" y="4"/>
                    <a:pt x="119" y="3"/>
                  </a:cubicBezTo>
                  <a:cubicBezTo>
                    <a:pt x="101" y="1"/>
                    <a:pt x="83" y="0"/>
                    <a:pt x="66" y="0"/>
                  </a:cubicBezTo>
                  <a:cubicBezTo>
                    <a:pt x="49" y="0"/>
                    <a:pt x="31" y="1"/>
                    <a:pt x="13" y="3"/>
                  </a:cubicBezTo>
                  <a:cubicBezTo>
                    <a:pt x="10" y="4"/>
                    <a:pt x="7" y="6"/>
                    <a:pt x="7" y="9"/>
                  </a:cubicBezTo>
                  <a:cubicBezTo>
                    <a:pt x="0" y="35"/>
                    <a:pt x="0" y="61"/>
                    <a:pt x="7" y="87"/>
                  </a:cubicBezTo>
                  <a:cubicBezTo>
                    <a:pt x="7" y="90"/>
                    <a:pt x="10" y="92"/>
                    <a:pt x="13" y="93"/>
                  </a:cubicBezTo>
                  <a:cubicBezTo>
                    <a:pt x="22" y="94"/>
                    <a:pt x="30" y="95"/>
                    <a:pt x="39" y="95"/>
                  </a:cubicBezTo>
                  <a:cubicBezTo>
                    <a:pt x="38" y="95"/>
                    <a:pt x="38" y="96"/>
                    <a:pt x="38" y="96"/>
                  </a:cubicBezTo>
                  <a:cubicBezTo>
                    <a:pt x="38" y="98"/>
                    <a:pt x="51" y="100"/>
                    <a:pt x="66" y="100"/>
                  </a:cubicBezTo>
                  <a:cubicBezTo>
                    <a:pt x="81" y="100"/>
                    <a:pt x="94" y="98"/>
                    <a:pt x="94" y="96"/>
                  </a:cubicBezTo>
                  <a:cubicBezTo>
                    <a:pt x="94" y="96"/>
                    <a:pt x="94" y="95"/>
                    <a:pt x="93" y="95"/>
                  </a:cubicBezTo>
                  <a:cubicBezTo>
                    <a:pt x="102" y="95"/>
                    <a:pt x="110" y="94"/>
                    <a:pt x="119" y="93"/>
                  </a:cubicBezTo>
                  <a:cubicBezTo>
                    <a:pt x="122" y="92"/>
                    <a:pt x="125" y="90"/>
                    <a:pt x="125" y="87"/>
                  </a:cubicBezTo>
                  <a:cubicBezTo>
                    <a:pt x="131" y="61"/>
                    <a:pt x="131" y="35"/>
                    <a:pt x="125" y="9"/>
                  </a:cubicBezTo>
                  <a:close/>
                  <a:moveTo>
                    <a:pt x="118" y="85"/>
                  </a:moveTo>
                  <a:cubicBezTo>
                    <a:pt x="83" y="89"/>
                    <a:pt x="49" y="89"/>
                    <a:pt x="14" y="85"/>
                  </a:cubicBezTo>
                  <a:cubicBezTo>
                    <a:pt x="9" y="60"/>
                    <a:pt x="9" y="36"/>
                    <a:pt x="14" y="11"/>
                  </a:cubicBezTo>
                  <a:cubicBezTo>
                    <a:pt x="49" y="7"/>
                    <a:pt x="83" y="7"/>
                    <a:pt x="118" y="11"/>
                  </a:cubicBezTo>
                  <a:cubicBezTo>
                    <a:pt x="123" y="36"/>
                    <a:pt x="123" y="60"/>
                    <a:pt x="118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" name="Freeform 15"/>
            <p:cNvSpPr>
              <a:spLocks noEditPoints="1"/>
            </p:cNvSpPr>
            <p:nvPr/>
          </p:nvSpPr>
          <p:spPr bwMode="auto">
            <a:xfrm>
              <a:off x="384175" y="80963"/>
              <a:ext cx="46038" cy="47625"/>
            </a:xfrm>
            <a:custGeom>
              <a:avLst/>
              <a:gdLst>
                <a:gd name="T0" fmla="*/ 6 w 12"/>
                <a:gd name="T1" fmla="*/ 12 h 12"/>
                <a:gd name="T2" fmla="*/ 12 w 12"/>
                <a:gd name="T3" fmla="*/ 6 h 12"/>
                <a:gd name="T4" fmla="*/ 6 w 12"/>
                <a:gd name="T5" fmla="*/ 0 h 12"/>
                <a:gd name="T6" fmla="*/ 0 w 12"/>
                <a:gd name="T7" fmla="*/ 6 h 12"/>
                <a:gd name="T8" fmla="*/ 6 w 12"/>
                <a:gd name="T9" fmla="*/ 12 h 12"/>
                <a:gd name="T10" fmla="*/ 6 w 12"/>
                <a:gd name="T11" fmla="*/ 4 h 12"/>
                <a:gd name="T12" fmla="*/ 8 w 12"/>
                <a:gd name="T13" fmla="*/ 6 h 12"/>
                <a:gd name="T14" fmla="*/ 6 w 12"/>
                <a:gd name="T15" fmla="*/ 8 h 12"/>
                <a:gd name="T16" fmla="*/ 4 w 12"/>
                <a:gd name="T17" fmla="*/ 6 h 12"/>
                <a:gd name="T18" fmla="*/ 6 w 12"/>
                <a:gd name="T1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lose/>
                  <a:moveTo>
                    <a:pt x="6" y="4"/>
                  </a:move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" name="Freeform 16"/>
            <p:cNvSpPr/>
            <p:nvPr/>
          </p:nvSpPr>
          <p:spPr bwMode="auto">
            <a:xfrm>
              <a:off x="368300" y="282575"/>
              <a:ext cx="61913" cy="15875"/>
            </a:xfrm>
            <a:custGeom>
              <a:avLst/>
              <a:gdLst>
                <a:gd name="T0" fmla="*/ 14 w 16"/>
                <a:gd name="T1" fmla="*/ 0 h 4"/>
                <a:gd name="T2" fmla="*/ 2 w 16"/>
                <a:gd name="T3" fmla="*/ 0 h 4"/>
                <a:gd name="T4" fmla="*/ 0 w 16"/>
                <a:gd name="T5" fmla="*/ 2 h 4"/>
                <a:gd name="T6" fmla="*/ 2 w 16"/>
                <a:gd name="T7" fmla="*/ 4 h 4"/>
                <a:gd name="T8" fmla="*/ 14 w 16"/>
                <a:gd name="T9" fmla="*/ 4 h 4"/>
                <a:gd name="T10" fmla="*/ 16 w 16"/>
                <a:gd name="T11" fmla="*/ 2 h 4"/>
                <a:gd name="T12" fmla="*/ 14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" name="Freeform 17"/>
            <p:cNvSpPr/>
            <p:nvPr/>
          </p:nvSpPr>
          <p:spPr bwMode="auto">
            <a:xfrm>
              <a:off x="384175" y="236538"/>
              <a:ext cx="60325" cy="15875"/>
            </a:xfrm>
            <a:custGeom>
              <a:avLst/>
              <a:gdLst>
                <a:gd name="T0" fmla="*/ 14 w 16"/>
                <a:gd name="T1" fmla="*/ 0 h 4"/>
                <a:gd name="T2" fmla="*/ 2 w 16"/>
                <a:gd name="T3" fmla="*/ 0 h 4"/>
                <a:gd name="T4" fmla="*/ 0 w 16"/>
                <a:gd name="T5" fmla="*/ 2 h 4"/>
                <a:gd name="T6" fmla="*/ 2 w 16"/>
                <a:gd name="T7" fmla="*/ 4 h 4"/>
                <a:gd name="T8" fmla="*/ 14 w 16"/>
                <a:gd name="T9" fmla="*/ 4 h 4"/>
                <a:gd name="T10" fmla="*/ 16 w 16"/>
                <a:gd name="T11" fmla="*/ 2 h 4"/>
                <a:gd name="T12" fmla="*/ 14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9" name="Freeform 18"/>
            <p:cNvSpPr/>
            <p:nvPr/>
          </p:nvSpPr>
          <p:spPr bwMode="auto">
            <a:xfrm>
              <a:off x="384175" y="190500"/>
              <a:ext cx="60325" cy="14288"/>
            </a:xfrm>
            <a:custGeom>
              <a:avLst/>
              <a:gdLst>
                <a:gd name="T0" fmla="*/ 14 w 16"/>
                <a:gd name="T1" fmla="*/ 0 h 4"/>
                <a:gd name="T2" fmla="*/ 2 w 16"/>
                <a:gd name="T3" fmla="*/ 0 h 4"/>
                <a:gd name="T4" fmla="*/ 0 w 16"/>
                <a:gd name="T5" fmla="*/ 2 h 4"/>
                <a:gd name="T6" fmla="*/ 2 w 16"/>
                <a:gd name="T7" fmla="*/ 4 h 4"/>
                <a:gd name="T8" fmla="*/ 14 w 16"/>
                <a:gd name="T9" fmla="*/ 4 h 4"/>
                <a:gd name="T10" fmla="*/ 16 w 16"/>
                <a:gd name="T11" fmla="*/ 2 h 4"/>
                <a:gd name="T12" fmla="*/ 14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0" name="Freeform 19"/>
            <p:cNvSpPr/>
            <p:nvPr/>
          </p:nvSpPr>
          <p:spPr bwMode="auto">
            <a:xfrm>
              <a:off x="122238" y="123825"/>
              <a:ext cx="92075" cy="66675"/>
            </a:xfrm>
            <a:custGeom>
              <a:avLst/>
              <a:gdLst>
                <a:gd name="T0" fmla="*/ 22 w 24"/>
                <a:gd name="T1" fmla="*/ 0 h 17"/>
                <a:gd name="T2" fmla="*/ 4 w 24"/>
                <a:gd name="T3" fmla="*/ 2 h 17"/>
                <a:gd name="T4" fmla="*/ 1 w 24"/>
                <a:gd name="T5" fmla="*/ 4 h 17"/>
                <a:gd name="T6" fmla="*/ 0 w 24"/>
                <a:gd name="T7" fmla="*/ 15 h 17"/>
                <a:gd name="T8" fmla="*/ 2 w 24"/>
                <a:gd name="T9" fmla="*/ 17 h 17"/>
                <a:gd name="T10" fmla="*/ 4 w 24"/>
                <a:gd name="T11" fmla="*/ 15 h 17"/>
                <a:gd name="T12" fmla="*/ 5 w 24"/>
                <a:gd name="T13" fmla="*/ 7 h 17"/>
                <a:gd name="T14" fmla="*/ 7 w 24"/>
                <a:gd name="T15" fmla="*/ 5 h 17"/>
                <a:gd name="T16" fmla="*/ 22 w 24"/>
                <a:gd name="T17" fmla="*/ 4 h 17"/>
                <a:gd name="T18" fmla="*/ 24 w 24"/>
                <a:gd name="T19" fmla="*/ 2 h 17"/>
                <a:gd name="T20" fmla="*/ 22 w 24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7">
                  <a:moveTo>
                    <a:pt x="22" y="0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1" y="3"/>
                    <a:pt x="1" y="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1" y="17"/>
                    <a:pt x="2" y="17"/>
                  </a:cubicBezTo>
                  <a:cubicBezTo>
                    <a:pt x="3" y="17"/>
                    <a:pt x="4" y="16"/>
                    <a:pt x="4" y="15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6" y="5"/>
                    <a:pt x="7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4" y="3"/>
                    <a:pt x="24" y="2"/>
                  </a:cubicBezTo>
                  <a:cubicBezTo>
                    <a:pt x="24" y="1"/>
                    <a:pt x="23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41" name="Oval 65"/>
          <p:cNvSpPr/>
          <p:nvPr/>
        </p:nvSpPr>
        <p:spPr>
          <a:xfrm>
            <a:off x="2226181" y="427429"/>
            <a:ext cx="813219" cy="813219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2" name="Oval 66"/>
          <p:cNvSpPr/>
          <p:nvPr/>
        </p:nvSpPr>
        <p:spPr>
          <a:xfrm>
            <a:off x="206037" y="1010909"/>
            <a:ext cx="291059" cy="291059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3" name="Oval 67"/>
          <p:cNvSpPr/>
          <p:nvPr/>
        </p:nvSpPr>
        <p:spPr>
          <a:xfrm>
            <a:off x="4237109" y="5852437"/>
            <a:ext cx="452771" cy="45277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4" name="Oval 68"/>
          <p:cNvSpPr/>
          <p:nvPr/>
        </p:nvSpPr>
        <p:spPr>
          <a:xfrm>
            <a:off x="3173020" y="5548336"/>
            <a:ext cx="829133" cy="829133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5" name="Oval 69"/>
          <p:cNvSpPr/>
          <p:nvPr/>
        </p:nvSpPr>
        <p:spPr>
          <a:xfrm>
            <a:off x="1263717" y="5801841"/>
            <a:ext cx="291059" cy="291059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6" name="Oval 70"/>
          <p:cNvSpPr/>
          <p:nvPr/>
        </p:nvSpPr>
        <p:spPr>
          <a:xfrm>
            <a:off x="4172212" y="5469420"/>
            <a:ext cx="240461" cy="24046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/>
      <p:bldP spid="32" grpId="0" animBg="1"/>
      <p:bldP spid="41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14695" y="1962293"/>
            <a:ext cx="105482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&gt;&gt;</a:t>
            </a:r>
            <a:r>
              <a:rPr kumimoji="1" lang="zh-CN" altLang="en-US" sz="40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本质</a:t>
            </a:r>
            <a:endParaRPr kumimoji="1" lang="en-US" altLang="zh-CN" sz="4000" b="1" dirty="0" smtClean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40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揭开伪装</a:t>
            </a:r>
            <a:r>
              <a:rPr kumimoji="1" lang="en-US" altLang="zh-CN" sz="40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——</a:t>
            </a:r>
            <a:r>
              <a:rPr kumimoji="1" lang="zh-CN" altLang="en-US" sz="40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验证面试者提供的信息</a:t>
            </a:r>
            <a:endParaRPr kumimoji="1" lang="en-US" altLang="zh-CN" sz="4000" b="1" dirty="0" smtClean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40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深入了解</a:t>
            </a:r>
            <a:r>
              <a:rPr kumimoji="1" lang="en-US" altLang="zh-CN" sz="40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——</a:t>
            </a:r>
            <a:r>
              <a:rPr kumimoji="1" lang="zh-CN" altLang="en-US" sz="40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获取更多的信息</a:t>
            </a:r>
            <a:endParaRPr kumimoji="1" lang="zh-CN" altLang="en-US" sz="4000" b="1" dirty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</p:txBody>
      </p:sp>
      <p:sp>
        <p:nvSpPr>
          <p:cNvPr id="3" name="TextBox 91"/>
          <p:cNvSpPr txBox="1"/>
          <p:nvPr/>
        </p:nvSpPr>
        <p:spPr>
          <a:xfrm>
            <a:off x="777035" y="500141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FZQingKeBenYueSongS-R-GB" charset="-122"/>
                <a:ea typeface="FZQingKeBenYueSongS-R-GB" charset="-122"/>
                <a:cs typeface="FZQingKeBenYueSongS-R-GB" charset="-122"/>
              </a:rPr>
              <a:t>面试的基本知识</a:t>
            </a:r>
            <a:endParaRPr lang="id-ID" sz="3200" b="1" dirty="0">
              <a:solidFill>
                <a:schemeClr val="bg1">
                  <a:lumMod val="50000"/>
                </a:schemeClr>
              </a:solidFill>
              <a:latin typeface="FZQingKeBenYueSongS-R-GB" charset="-122"/>
              <a:ea typeface="FZQingKeBenYueSongS-R-GB" charset="-122"/>
              <a:cs typeface="FZQingKeBenYueSongS-R-GB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07575" y="620487"/>
            <a:ext cx="76200" cy="76200"/>
          </a:xfrm>
          <a:prstGeom prst="ellipse">
            <a:avLst/>
          </a:prstGeom>
          <a:solidFill>
            <a:srgbClr val="EF6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707575" y="707571"/>
            <a:ext cx="76200" cy="76200"/>
          </a:xfrm>
          <a:prstGeom prst="ellipse">
            <a:avLst/>
          </a:prstGeom>
          <a:solidFill>
            <a:srgbClr val="EF696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7575" y="794659"/>
            <a:ext cx="76200" cy="76200"/>
          </a:xfrm>
          <a:prstGeom prst="ellipse">
            <a:avLst/>
          </a:prstGeom>
          <a:solidFill>
            <a:srgbClr val="EF696B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07573" y="881747"/>
            <a:ext cx="76200" cy="76200"/>
          </a:xfrm>
          <a:prstGeom prst="ellipse">
            <a:avLst/>
          </a:prstGeom>
          <a:solidFill>
            <a:srgbClr val="EF696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07573" y="968835"/>
            <a:ext cx="76200" cy="76200"/>
          </a:xfrm>
          <a:prstGeom prst="ellipse">
            <a:avLst/>
          </a:prstGeom>
          <a:solidFill>
            <a:srgbClr val="EF696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14695" y="1962293"/>
            <a:ext cx="105482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&gt;&gt;</a:t>
            </a:r>
            <a:r>
              <a:rPr kumimoji="1" lang="zh-CN" altLang="en-US" sz="40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核心</a:t>
            </a:r>
            <a:endParaRPr kumimoji="1" lang="en-US" altLang="zh-CN" sz="4000" b="1" dirty="0" smtClean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40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考察 用人者能否胜任工作</a:t>
            </a:r>
            <a:endParaRPr kumimoji="1" lang="en-US" altLang="zh-CN" sz="4000" b="1" dirty="0" smtClean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40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宣传 求是潮的文化</a:t>
            </a:r>
            <a:endParaRPr kumimoji="1" lang="zh-CN" altLang="en-US" sz="4000" b="1" dirty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</p:txBody>
      </p:sp>
      <p:sp>
        <p:nvSpPr>
          <p:cNvPr id="3" name="TextBox 91"/>
          <p:cNvSpPr txBox="1"/>
          <p:nvPr/>
        </p:nvSpPr>
        <p:spPr>
          <a:xfrm>
            <a:off x="777035" y="500141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FZQingKeBenYueSongS-R-GB" charset="-122"/>
                <a:ea typeface="FZQingKeBenYueSongS-R-GB" charset="-122"/>
                <a:cs typeface="FZQingKeBenYueSongS-R-GB" charset="-122"/>
              </a:rPr>
              <a:t>面试的基本知识</a:t>
            </a:r>
            <a:endParaRPr lang="id-ID" sz="3200" b="1" dirty="0">
              <a:solidFill>
                <a:schemeClr val="bg1">
                  <a:lumMod val="50000"/>
                </a:schemeClr>
              </a:solidFill>
              <a:latin typeface="FZQingKeBenYueSongS-R-GB" charset="-122"/>
              <a:ea typeface="FZQingKeBenYueSongS-R-GB" charset="-122"/>
              <a:cs typeface="FZQingKeBenYueSongS-R-GB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07575" y="620487"/>
            <a:ext cx="76200" cy="76200"/>
          </a:xfrm>
          <a:prstGeom prst="ellipse">
            <a:avLst/>
          </a:prstGeom>
          <a:solidFill>
            <a:srgbClr val="EF6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707575" y="707571"/>
            <a:ext cx="76200" cy="76200"/>
          </a:xfrm>
          <a:prstGeom prst="ellipse">
            <a:avLst/>
          </a:prstGeom>
          <a:solidFill>
            <a:srgbClr val="EF696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7575" y="794659"/>
            <a:ext cx="76200" cy="76200"/>
          </a:xfrm>
          <a:prstGeom prst="ellipse">
            <a:avLst/>
          </a:prstGeom>
          <a:solidFill>
            <a:srgbClr val="EF696B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07573" y="881747"/>
            <a:ext cx="76200" cy="76200"/>
          </a:xfrm>
          <a:prstGeom prst="ellipse">
            <a:avLst/>
          </a:prstGeom>
          <a:solidFill>
            <a:srgbClr val="EF696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07573" y="968835"/>
            <a:ext cx="76200" cy="76200"/>
          </a:xfrm>
          <a:prstGeom prst="ellipse">
            <a:avLst/>
          </a:prstGeom>
          <a:solidFill>
            <a:srgbClr val="EF696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14695" y="1962293"/>
            <a:ext cx="105482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0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&gt;&gt;</a:t>
            </a:r>
            <a:r>
              <a:rPr kumimoji="1" lang="zh-CN" altLang="en-US" sz="40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分类</a:t>
            </a:r>
            <a:endParaRPr kumimoji="1" lang="en-US" altLang="zh-CN" sz="4000" b="1" dirty="0" smtClean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40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行为面试</a:t>
            </a:r>
            <a:r>
              <a:rPr kumimoji="1" lang="en-US" altLang="zh-CN" sz="40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BI</a:t>
            </a:r>
            <a:r>
              <a:rPr kumimoji="1" lang="zh-CN" altLang="en-US" sz="40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 “过去怎么做”</a:t>
            </a:r>
            <a:endParaRPr kumimoji="1" lang="en-US" altLang="zh-CN" sz="4000" b="1" dirty="0" smtClean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40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情景面试</a:t>
            </a:r>
            <a:r>
              <a:rPr kumimoji="1" lang="en-US" altLang="zh-CN" sz="40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SI</a:t>
            </a:r>
            <a:r>
              <a:rPr kumimoji="1" lang="zh-CN" altLang="en-US" sz="4000" b="1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 “将会怎么做”</a:t>
            </a:r>
            <a:endParaRPr kumimoji="1" lang="zh-CN" altLang="en-US" sz="4000" b="1" dirty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</p:txBody>
      </p:sp>
      <p:sp>
        <p:nvSpPr>
          <p:cNvPr id="3" name="TextBox 91"/>
          <p:cNvSpPr txBox="1"/>
          <p:nvPr/>
        </p:nvSpPr>
        <p:spPr>
          <a:xfrm>
            <a:off x="777035" y="500141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FZQingKeBenYueSongS-R-GB" charset="-122"/>
                <a:ea typeface="FZQingKeBenYueSongS-R-GB" charset="-122"/>
                <a:cs typeface="FZQingKeBenYueSongS-R-GB" charset="-122"/>
              </a:rPr>
              <a:t>面试的基本知识</a:t>
            </a:r>
            <a:endParaRPr lang="id-ID" sz="3200" b="1" dirty="0">
              <a:solidFill>
                <a:schemeClr val="bg1">
                  <a:lumMod val="50000"/>
                </a:schemeClr>
              </a:solidFill>
              <a:latin typeface="FZQingKeBenYueSongS-R-GB" charset="-122"/>
              <a:ea typeface="FZQingKeBenYueSongS-R-GB" charset="-122"/>
              <a:cs typeface="FZQingKeBenYueSongS-R-GB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07575" y="620487"/>
            <a:ext cx="76200" cy="76200"/>
          </a:xfrm>
          <a:prstGeom prst="ellipse">
            <a:avLst/>
          </a:prstGeom>
          <a:solidFill>
            <a:srgbClr val="EF6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707575" y="707571"/>
            <a:ext cx="76200" cy="76200"/>
          </a:xfrm>
          <a:prstGeom prst="ellipse">
            <a:avLst/>
          </a:prstGeom>
          <a:solidFill>
            <a:srgbClr val="EF696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7575" y="794659"/>
            <a:ext cx="76200" cy="76200"/>
          </a:xfrm>
          <a:prstGeom prst="ellipse">
            <a:avLst/>
          </a:prstGeom>
          <a:solidFill>
            <a:srgbClr val="EF696B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07573" y="881747"/>
            <a:ext cx="76200" cy="76200"/>
          </a:xfrm>
          <a:prstGeom prst="ellipse">
            <a:avLst/>
          </a:prstGeom>
          <a:solidFill>
            <a:srgbClr val="EF696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07573" y="968835"/>
            <a:ext cx="76200" cy="76200"/>
          </a:xfrm>
          <a:prstGeom prst="ellipse">
            <a:avLst/>
          </a:prstGeom>
          <a:solidFill>
            <a:srgbClr val="EF696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 flipH="1">
            <a:off x="8771517" y="1707575"/>
            <a:ext cx="4514851" cy="451485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Oval 2"/>
          <p:cNvSpPr/>
          <p:nvPr/>
        </p:nvSpPr>
        <p:spPr>
          <a:xfrm flipH="1">
            <a:off x="6971289" y="1707577"/>
            <a:ext cx="4514851" cy="451485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Oval 3"/>
          <p:cNvSpPr/>
          <p:nvPr/>
        </p:nvSpPr>
        <p:spPr>
          <a:xfrm flipH="1">
            <a:off x="7871405" y="1707575"/>
            <a:ext cx="4514851" cy="451485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Oval 8"/>
          <p:cNvSpPr/>
          <p:nvPr/>
        </p:nvSpPr>
        <p:spPr>
          <a:xfrm flipH="1">
            <a:off x="7519415" y="1152091"/>
            <a:ext cx="1819275" cy="1819275"/>
          </a:xfrm>
          <a:prstGeom prst="ellipse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Oval 17"/>
          <p:cNvSpPr/>
          <p:nvPr/>
        </p:nvSpPr>
        <p:spPr>
          <a:xfrm flipH="1">
            <a:off x="9127197" y="842075"/>
            <a:ext cx="813219" cy="813219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Oval 18"/>
          <p:cNvSpPr/>
          <p:nvPr/>
        </p:nvSpPr>
        <p:spPr>
          <a:xfrm flipH="1">
            <a:off x="11669501" y="1425555"/>
            <a:ext cx="291059" cy="291059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" name="Oval 19"/>
          <p:cNvSpPr/>
          <p:nvPr/>
        </p:nvSpPr>
        <p:spPr>
          <a:xfrm flipH="1">
            <a:off x="7476719" y="6267083"/>
            <a:ext cx="452771" cy="45277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" name="Oval 20"/>
          <p:cNvSpPr/>
          <p:nvPr/>
        </p:nvSpPr>
        <p:spPr>
          <a:xfrm flipH="1">
            <a:off x="8164444" y="5962982"/>
            <a:ext cx="829133" cy="829133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" name="Oval 21"/>
          <p:cNvSpPr/>
          <p:nvPr/>
        </p:nvSpPr>
        <p:spPr>
          <a:xfrm flipH="1">
            <a:off x="10611821" y="6216487"/>
            <a:ext cx="291059" cy="291059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Oval 22"/>
          <p:cNvSpPr/>
          <p:nvPr/>
        </p:nvSpPr>
        <p:spPr>
          <a:xfrm flipH="1">
            <a:off x="7753924" y="5884066"/>
            <a:ext cx="240461" cy="240461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2" name="TextBox 4"/>
          <p:cNvSpPr txBox="1"/>
          <p:nvPr/>
        </p:nvSpPr>
        <p:spPr>
          <a:xfrm>
            <a:off x="7954009" y="3154548"/>
            <a:ext cx="35702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a typeface="FZQingKeBenYueSongS-R-GB" charset="-122"/>
                <a:cs typeface="FZQingKeBenYueSongS-R-GB" charset="-122"/>
              </a:rPr>
              <a:t>TWO</a:t>
            </a:r>
            <a:endParaRPr lang="en-US" altLang="zh-CN" sz="4400" b="1" dirty="0">
              <a:solidFill>
                <a:schemeClr val="bg1"/>
              </a:solidFill>
              <a:ea typeface="FZQingKeBenYueSongS-R-GB" charset="-122"/>
              <a:cs typeface="FZQingKeBenYueSongS-R-GB" charset="-122"/>
            </a:endParaRPr>
          </a:p>
          <a:p>
            <a:pPr algn="ctr"/>
            <a:r>
              <a:rPr lang="zh-CN" altLang="en-US" sz="4400" b="1" dirty="0" smtClean="0">
                <a:solidFill>
                  <a:schemeClr val="bg1"/>
                </a:solidFill>
                <a:latin typeface="FZQingKeBenYueSongS-R-GB" charset="-122"/>
                <a:ea typeface="FZQingKeBenYueSongS-R-GB" charset="-122"/>
                <a:cs typeface="FZQingKeBenYueSongS-R-GB" charset="-122"/>
              </a:rPr>
              <a:t>面试前的准备</a:t>
            </a:r>
            <a:endParaRPr lang="en-US" altLang="zh-CN" sz="4400" b="1" dirty="0" smtClean="0">
              <a:solidFill>
                <a:schemeClr val="bg1"/>
              </a:solidFill>
              <a:latin typeface="FZQingKeBenYueSongS-R-GB" charset="-122"/>
              <a:ea typeface="FZQingKeBenYueSongS-R-GB" charset="-122"/>
              <a:cs typeface="FZQingKeBenYueSongS-R-GB" charset="-122"/>
            </a:endParaRPr>
          </a:p>
        </p:txBody>
      </p:sp>
      <p:grpSp>
        <p:nvGrpSpPr>
          <p:cNvPr id="13" name="Group 33"/>
          <p:cNvGrpSpPr/>
          <p:nvPr/>
        </p:nvGrpSpPr>
        <p:grpSpPr>
          <a:xfrm>
            <a:off x="7918061" y="1525619"/>
            <a:ext cx="1025777" cy="1015915"/>
            <a:chOff x="1924339" y="158606"/>
            <a:chExt cx="495300" cy="490538"/>
          </a:xfrm>
          <a:solidFill>
            <a:srgbClr val="FF6D6D"/>
          </a:solidFill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1924339" y="204644"/>
              <a:ext cx="452438" cy="444500"/>
            </a:xfrm>
            <a:custGeom>
              <a:avLst/>
              <a:gdLst>
                <a:gd name="T0" fmla="*/ 84 w 118"/>
                <a:gd name="T1" fmla="*/ 3 h 116"/>
                <a:gd name="T2" fmla="*/ 77 w 118"/>
                <a:gd name="T3" fmla="*/ 0 h 116"/>
                <a:gd name="T4" fmla="*/ 70 w 118"/>
                <a:gd name="T5" fmla="*/ 3 h 116"/>
                <a:gd name="T6" fmla="*/ 64 w 118"/>
                <a:gd name="T7" fmla="*/ 9 h 116"/>
                <a:gd name="T8" fmla="*/ 61 w 118"/>
                <a:gd name="T9" fmla="*/ 16 h 116"/>
                <a:gd name="T10" fmla="*/ 62 w 118"/>
                <a:gd name="T11" fmla="*/ 21 h 116"/>
                <a:gd name="T12" fmla="*/ 8 w 118"/>
                <a:gd name="T13" fmla="*/ 43 h 116"/>
                <a:gd name="T14" fmla="*/ 1 w 118"/>
                <a:gd name="T15" fmla="*/ 51 h 116"/>
                <a:gd name="T16" fmla="*/ 5 w 118"/>
                <a:gd name="T17" fmla="*/ 62 h 116"/>
                <a:gd name="T18" fmla="*/ 55 w 118"/>
                <a:gd name="T19" fmla="*/ 112 h 116"/>
                <a:gd name="T20" fmla="*/ 64 w 118"/>
                <a:gd name="T21" fmla="*/ 116 h 116"/>
                <a:gd name="T22" fmla="*/ 64 w 118"/>
                <a:gd name="T23" fmla="*/ 116 h 116"/>
                <a:gd name="T24" fmla="*/ 66 w 118"/>
                <a:gd name="T25" fmla="*/ 116 h 116"/>
                <a:gd name="T26" fmla="*/ 75 w 118"/>
                <a:gd name="T27" fmla="*/ 108 h 116"/>
                <a:gd name="T28" fmla="*/ 96 w 118"/>
                <a:gd name="T29" fmla="*/ 55 h 116"/>
                <a:gd name="T30" fmla="*/ 102 w 118"/>
                <a:gd name="T31" fmla="*/ 57 h 116"/>
                <a:gd name="T32" fmla="*/ 109 w 118"/>
                <a:gd name="T33" fmla="*/ 54 h 116"/>
                <a:gd name="T34" fmla="*/ 115 w 118"/>
                <a:gd name="T35" fmla="*/ 48 h 116"/>
                <a:gd name="T36" fmla="*/ 118 w 118"/>
                <a:gd name="T37" fmla="*/ 41 h 116"/>
                <a:gd name="T38" fmla="*/ 115 w 118"/>
                <a:gd name="T39" fmla="*/ 34 h 116"/>
                <a:gd name="T40" fmla="*/ 84 w 118"/>
                <a:gd name="T41" fmla="*/ 3 h 116"/>
                <a:gd name="T42" fmla="*/ 68 w 118"/>
                <a:gd name="T43" fmla="*/ 105 h 116"/>
                <a:gd name="T44" fmla="*/ 65 w 118"/>
                <a:gd name="T45" fmla="*/ 108 h 116"/>
                <a:gd name="T46" fmla="*/ 64 w 118"/>
                <a:gd name="T47" fmla="*/ 108 h 116"/>
                <a:gd name="T48" fmla="*/ 61 w 118"/>
                <a:gd name="T49" fmla="*/ 107 h 116"/>
                <a:gd name="T50" fmla="*/ 10 w 118"/>
                <a:gd name="T51" fmla="*/ 56 h 116"/>
                <a:gd name="T52" fmla="*/ 9 w 118"/>
                <a:gd name="T53" fmla="*/ 53 h 116"/>
                <a:gd name="T54" fmla="*/ 11 w 118"/>
                <a:gd name="T55" fmla="*/ 50 h 116"/>
                <a:gd name="T56" fmla="*/ 36 w 118"/>
                <a:gd name="T57" fmla="*/ 40 h 116"/>
                <a:gd name="T58" fmla="*/ 87 w 118"/>
                <a:gd name="T59" fmla="*/ 58 h 116"/>
                <a:gd name="T60" fmla="*/ 68 w 118"/>
                <a:gd name="T61" fmla="*/ 105 h 116"/>
                <a:gd name="T62" fmla="*/ 109 w 118"/>
                <a:gd name="T63" fmla="*/ 42 h 116"/>
                <a:gd name="T64" fmla="*/ 103 w 118"/>
                <a:gd name="T65" fmla="*/ 48 h 116"/>
                <a:gd name="T66" fmla="*/ 100 w 118"/>
                <a:gd name="T67" fmla="*/ 48 h 116"/>
                <a:gd name="T68" fmla="*/ 93 w 118"/>
                <a:gd name="T69" fmla="*/ 41 h 116"/>
                <a:gd name="T70" fmla="*/ 88 w 118"/>
                <a:gd name="T71" fmla="*/ 55 h 116"/>
                <a:gd name="T72" fmla="*/ 88 w 118"/>
                <a:gd name="T73" fmla="*/ 54 h 116"/>
                <a:gd name="T74" fmla="*/ 53 w 118"/>
                <a:gd name="T75" fmla="*/ 39 h 116"/>
                <a:gd name="T76" fmla="*/ 42 w 118"/>
                <a:gd name="T77" fmla="*/ 38 h 116"/>
                <a:gd name="T78" fmla="*/ 76 w 118"/>
                <a:gd name="T79" fmla="*/ 24 h 116"/>
                <a:gd name="T80" fmla="*/ 70 w 118"/>
                <a:gd name="T81" fmla="*/ 17 h 116"/>
                <a:gd name="T82" fmla="*/ 70 w 118"/>
                <a:gd name="T83" fmla="*/ 14 h 116"/>
                <a:gd name="T84" fmla="*/ 75 w 118"/>
                <a:gd name="T85" fmla="*/ 9 h 116"/>
                <a:gd name="T86" fmla="*/ 78 w 118"/>
                <a:gd name="T87" fmla="*/ 9 h 116"/>
                <a:gd name="T88" fmla="*/ 109 w 118"/>
                <a:gd name="T89" fmla="*/ 39 h 116"/>
                <a:gd name="T90" fmla="*/ 109 w 118"/>
                <a:gd name="T91" fmla="*/ 4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8" h="116">
                  <a:moveTo>
                    <a:pt x="84" y="3"/>
                  </a:moveTo>
                  <a:cubicBezTo>
                    <a:pt x="82" y="1"/>
                    <a:pt x="79" y="0"/>
                    <a:pt x="77" y="0"/>
                  </a:cubicBezTo>
                  <a:cubicBezTo>
                    <a:pt x="74" y="0"/>
                    <a:pt x="71" y="1"/>
                    <a:pt x="70" y="3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2" y="10"/>
                    <a:pt x="61" y="13"/>
                    <a:pt x="61" y="16"/>
                  </a:cubicBezTo>
                  <a:cubicBezTo>
                    <a:pt x="61" y="18"/>
                    <a:pt x="62" y="19"/>
                    <a:pt x="62" y="2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5" y="44"/>
                    <a:pt x="2" y="48"/>
                    <a:pt x="1" y="51"/>
                  </a:cubicBezTo>
                  <a:cubicBezTo>
                    <a:pt x="0" y="55"/>
                    <a:pt x="2" y="59"/>
                    <a:pt x="5" y="62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58" y="115"/>
                    <a:pt x="61" y="116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65" y="116"/>
                    <a:pt x="66" y="116"/>
                    <a:pt x="66" y="116"/>
                  </a:cubicBezTo>
                  <a:cubicBezTo>
                    <a:pt x="70" y="115"/>
                    <a:pt x="74" y="112"/>
                    <a:pt x="75" y="108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8" y="56"/>
                    <a:pt x="100" y="57"/>
                    <a:pt x="102" y="57"/>
                  </a:cubicBezTo>
                  <a:cubicBezTo>
                    <a:pt x="105" y="57"/>
                    <a:pt x="107" y="56"/>
                    <a:pt x="109" y="54"/>
                  </a:cubicBezTo>
                  <a:cubicBezTo>
                    <a:pt x="115" y="48"/>
                    <a:pt x="115" y="48"/>
                    <a:pt x="115" y="48"/>
                  </a:cubicBezTo>
                  <a:cubicBezTo>
                    <a:pt x="117" y="46"/>
                    <a:pt x="118" y="44"/>
                    <a:pt x="118" y="41"/>
                  </a:cubicBezTo>
                  <a:cubicBezTo>
                    <a:pt x="118" y="38"/>
                    <a:pt x="117" y="36"/>
                    <a:pt x="115" y="34"/>
                  </a:cubicBezTo>
                  <a:lnTo>
                    <a:pt x="84" y="3"/>
                  </a:lnTo>
                  <a:close/>
                  <a:moveTo>
                    <a:pt x="68" y="105"/>
                  </a:moveTo>
                  <a:cubicBezTo>
                    <a:pt x="67" y="107"/>
                    <a:pt x="66" y="108"/>
                    <a:pt x="65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3" y="108"/>
                    <a:pt x="62" y="108"/>
                    <a:pt x="61" y="107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56"/>
                    <a:pt x="9" y="54"/>
                    <a:pt x="9" y="53"/>
                  </a:cubicBezTo>
                  <a:cubicBezTo>
                    <a:pt x="9" y="52"/>
                    <a:pt x="10" y="51"/>
                    <a:pt x="11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53" y="46"/>
                    <a:pt x="70" y="40"/>
                    <a:pt x="87" y="58"/>
                  </a:cubicBezTo>
                  <a:lnTo>
                    <a:pt x="68" y="105"/>
                  </a:lnTo>
                  <a:close/>
                  <a:moveTo>
                    <a:pt x="109" y="42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3" y="49"/>
                    <a:pt x="101" y="49"/>
                    <a:pt x="100" y="4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76" y="42"/>
                    <a:pt x="64" y="41"/>
                    <a:pt x="53" y="39"/>
                  </a:cubicBezTo>
                  <a:cubicBezTo>
                    <a:pt x="49" y="39"/>
                    <a:pt x="46" y="38"/>
                    <a:pt x="42" y="38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9" y="16"/>
                    <a:pt x="69" y="15"/>
                    <a:pt x="70" y="14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8"/>
                    <a:pt x="77" y="8"/>
                    <a:pt x="78" y="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40"/>
                    <a:pt x="110" y="42"/>
                    <a:pt x="10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2143414" y="404669"/>
              <a:ext cx="76200" cy="76200"/>
            </a:xfrm>
            <a:custGeom>
              <a:avLst/>
              <a:gdLst>
                <a:gd name="T0" fmla="*/ 10 w 20"/>
                <a:gd name="T1" fmla="*/ 20 h 20"/>
                <a:gd name="T2" fmla="*/ 20 w 20"/>
                <a:gd name="T3" fmla="*/ 10 h 20"/>
                <a:gd name="T4" fmla="*/ 10 w 20"/>
                <a:gd name="T5" fmla="*/ 0 h 20"/>
                <a:gd name="T6" fmla="*/ 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16 w 20"/>
                <a:gd name="T13" fmla="*/ 10 h 20"/>
                <a:gd name="T14" fmla="*/ 10 w 20"/>
                <a:gd name="T15" fmla="*/ 16 h 20"/>
                <a:gd name="T16" fmla="*/ 4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2343439" y="158606"/>
              <a:ext cx="76200" cy="76200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2051339" y="388794"/>
              <a:ext cx="61913" cy="61913"/>
            </a:xfrm>
            <a:custGeom>
              <a:avLst/>
              <a:gdLst>
                <a:gd name="T0" fmla="*/ 0 w 16"/>
                <a:gd name="T1" fmla="*/ 8 h 16"/>
                <a:gd name="T2" fmla="*/ 8 w 16"/>
                <a:gd name="T3" fmla="*/ 16 h 16"/>
                <a:gd name="T4" fmla="*/ 16 w 16"/>
                <a:gd name="T5" fmla="*/ 8 h 16"/>
                <a:gd name="T6" fmla="*/ 8 w 16"/>
                <a:gd name="T7" fmla="*/ 0 h 16"/>
                <a:gd name="T8" fmla="*/ 0 w 16"/>
                <a:gd name="T9" fmla="*/ 8 h 16"/>
                <a:gd name="T10" fmla="*/ 8 w 16"/>
                <a:gd name="T11" fmla="*/ 4 h 16"/>
                <a:gd name="T12" fmla="*/ 12 w 16"/>
                <a:gd name="T13" fmla="*/ 8 h 16"/>
                <a:gd name="T14" fmla="*/ 8 w 16"/>
                <a:gd name="T15" fmla="*/ 12 h 16"/>
                <a:gd name="T16" fmla="*/ 4 w 16"/>
                <a:gd name="T17" fmla="*/ 8 h 16"/>
                <a:gd name="T18" fmla="*/ 8 w 16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2113252" y="496744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" name="Oval 10"/>
            <p:cNvSpPr>
              <a:spLocks noChangeArrowheads="1"/>
            </p:cNvSpPr>
            <p:nvPr/>
          </p:nvSpPr>
          <p:spPr bwMode="auto">
            <a:xfrm>
              <a:off x="2357727" y="266556"/>
              <a:ext cx="31750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1038693" y="1845851"/>
            <a:ext cx="2383227" cy="3291840"/>
          </a:xfrm>
          <a:prstGeom prst="rect">
            <a:avLst/>
          </a:prstGeom>
          <a:solidFill>
            <a:srgbClr val="FF6D6D"/>
          </a:solidFill>
          <a:ln w="3175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 sz="2400" dirty="0"/>
          </a:p>
        </p:txBody>
      </p:sp>
      <p:sp>
        <p:nvSpPr>
          <p:cNvPr id="3" name="Rectangle 4"/>
          <p:cNvSpPr/>
          <p:nvPr/>
        </p:nvSpPr>
        <p:spPr>
          <a:xfrm>
            <a:off x="3599065" y="1845851"/>
            <a:ext cx="2383227" cy="329184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 sz="2400"/>
          </a:p>
        </p:txBody>
      </p:sp>
      <p:sp>
        <p:nvSpPr>
          <p:cNvPr id="4" name="Rectangle 5"/>
          <p:cNvSpPr/>
          <p:nvPr/>
        </p:nvSpPr>
        <p:spPr>
          <a:xfrm>
            <a:off x="6171837" y="1845851"/>
            <a:ext cx="2383227" cy="3291840"/>
          </a:xfrm>
          <a:prstGeom prst="rect">
            <a:avLst/>
          </a:prstGeom>
          <a:solidFill>
            <a:srgbClr val="FF6D6D"/>
          </a:solidFill>
          <a:ln w="3175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 sz="2400"/>
          </a:p>
        </p:txBody>
      </p:sp>
      <p:sp>
        <p:nvSpPr>
          <p:cNvPr id="5" name="Rectangle 6"/>
          <p:cNvSpPr/>
          <p:nvPr/>
        </p:nvSpPr>
        <p:spPr>
          <a:xfrm>
            <a:off x="8770081" y="1845851"/>
            <a:ext cx="2383227" cy="329184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 sz="2400"/>
          </a:p>
        </p:txBody>
      </p:sp>
      <p:sp>
        <p:nvSpPr>
          <p:cNvPr id="7" name="TextBox 11"/>
          <p:cNvSpPr txBox="1"/>
          <p:nvPr/>
        </p:nvSpPr>
        <p:spPr>
          <a:xfrm>
            <a:off x="1380807" y="437015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FZQingKeBenYueSongS-R-GB" charset="-122"/>
                <a:ea typeface="FZQingKeBenYueSongS-R-GB" charset="-122"/>
                <a:cs typeface="FZQingKeBenYueSongS-R-GB" charset="-122"/>
              </a:rPr>
              <a:t>组织文化</a:t>
            </a:r>
            <a:endParaRPr lang="id-ID" sz="2800" b="1" dirty="0">
              <a:solidFill>
                <a:schemeClr val="bg1"/>
              </a:solidFill>
              <a:latin typeface="FZQingKeBenYueSongS-R-GB" charset="-122"/>
              <a:ea typeface="FZQingKeBenYueSongS-R-GB" charset="-122"/>
              <a:cs typeface="FZQingKeBenYueSongS-R-GB" charset="-122"/>
            </a:endParaRPr>
          </a:p>
        </p:txBody>
      </p:sp>
      <p:sp>
        <p:nvSpPr>
          <p:cNvPr id="8" name="TextBox 57"/>
          <p:cNvSpPr txBox="1"/>
          <p:nvPr/>
        </p:nvSpPr>
        <p:spPr>
          <a:xfrm>
            <a:off x="3974009" y="437015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ZQingKeBenYueSongS-R-GB" charset="-122"/>
                <a:ea typeface="FZQingKeBenYueSongS-R-GB" charset="-122"/>
                <a:cs typeface="FZQingKeBenYueSongS-R-GB" charset="-122"/>
              </a:rPr>
              <a:t>工作分析</a:t>
            </a:r>
            <a:endParaRPr lang="id-ID" sz="2800" b="1" dirty="0">
              <a:solidFill>
                <a:schemeClr val="tx1">
                  <a:lumMod val="75000"/>
                  <a:lumOff val="25000"/>
                </a:schemeClr>
              </a:solidFill>
              <a:latin typeface="FZQingKeBenYueSongS-R-GB" charset="-122"/>
              <a:ea typeface="FZQingKeBenYueSongS-R-GB" charset="-122"/>
              <a:cs typeface="FZQingKeBenYueSongS-R-GB" charset="-122"/>
            </a:endParaRPr>
          </a:p>
        </p:txBody>
      </p:sp>
      <p:sp>
        <p:nvSpPr>
          <p:cNvPr id="9" name="TextBox 58"/>
          <p:cNvSpPr txBox="1"/>
          <p:nvPr/>
        </p:nvSpPr>
        <p:spPr>
          <a:xfrm>
            <a:off x="6373439" y="437015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FZQingKeBenYueSongS-R-GB" charset="-122"/>
                <a:ea typeface="FZQingKeBenYueSongS-R-GB" charset="-122"/>
                <a:cs typeface="FZQingKeBenYueSongS-R-GB" charset="-122"/>
              </a:rPr>
              <a:t>胜任力建模</a:t>
            </a:r>
            <a:endParaRPr lang="id-ID" sz="2800" b="1" dirty="0">
              <a:solidFill>
                <a:schemeClr val="bg1"/>
              </a:solidFill>
              <a:latin typeface="FZQingKeBenYueSongS-R-GB" charset="-122"/>
              <a:ea typeface="FZQingKeBenYueSongS-R-GB" charset="-122"/>
              <a:cs typeface="FZQingKeBenYueSongS-R-GB" charset="-122"/>
            </a:endParaRPr>
          </a:p>
        </p:txBody>
      </p:sp>
      <p:sp>
        <p:nvSpPr>
          <p:cNvPr id="10" name="TextBox 59"/>
          <p:cNvSpPr txBox="1"/>
          <p:nvPr/>
        </p:nvSpPr>
        <p:spPr>
          <a:xfrm>
            <a:off x="9151229" y="437015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ZQingKeBenYueSongS-R-GB" charset="-122"/>
                <a:ea typeface="FZQingKeBenYueSongS-R-GB" charset="-122"/>
                <a:cs typeface="FZQingKeBenYueSongS-R-GB" charset="-122"/>
              </a:rPr>
              <a:t>评价标准</a:t>
            </a:r>
            <a:endParaRPr lang="id-ID" sz="2800" b="1" dirty="0">
              <a:solidFill>
                <a:schemeClr val="tx1">
                  <a:lumMod val="75000"/>
                  <a:lumOff val="25000"/>
                </a:schemeClr>
              </a:solidFill>
              <a:latin typeface="FZQingKeBenYueSongS-R-GB" charset="-122"/>
              <a:ea typeface="FZQingKeBenYueSongS-R-GB" charset="-122"/>
              <a:cs typeface="FZQingKeBenYueSongS-R-GB" charset="-122"/>
            </a:endParaRPr>
          </a:p>
        </p:txBody>
      </p:sp>
      <p:cxnSp>
        <p:nvCxnSpPr>
          <p:cNvPr id="15" name="Straight Connector 16"/>
          <p:cNvCxnSpPr/>
          <p:nvPr/>
        </p:nvCxnSpPr>
        <p:spPr>
          <a:xfrm>
            <a:off x="1997552" y="4992419"/>
            <a:ext cx="34359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7"/>
          <p:cNvCxnSpPr/>
          <p:nvPr/>
        </p:nvCxnSpPr>
        <p:spPr>
          <a:xfrm>
            <a:off x="4624425" y="4992419"/>
            <a:ext cx="34359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8"/>
          <p:cNvCxnSpPr/>
          <p:nvPr/>
        </p:nvCxnSpPr>
        <p:spPr>
          <a:xfrm>
            <a:off x="7197193" y="4992419"/>
            <a:ext cx="34359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9"/>
          <p:cNvCxnSpPr/>
          <p:nvPr/>
        </p:nvCxnSpPr>
        <p:spPr>
          <a:xfrm>
            <a:off x="9751105" y="4992419"/>
            <a:ext cx="34359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91"/>
          <p:cNvSpPr txBox="1"/>
          <p:nvPr/>
        </p:nvSpPr>
        <p:spPr>
          <a:xfrm>
            <a:off x="777035" y="500141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FZQingKeBenYueSongS-R-GB" charset="-122"/>
                <a:ea typeface="FZQingKeBenYueSongS-R-GB" charset="-122"/>
                <a:cs typeface="FZQingKeBenYueSongS-R-GB" charset="-122"/>
              </a:rPr>
              <a:t>面试前的准备</a:t>
            </a:r>
            <a:endParaRPr lang="id-ID" sz="3200" b="1" dirty="0">
              <a:solidFill>
                <a:schemeClr val="bg1">
                  <a:lumMod val="50000"/>
                </a:schemeClr>
              </a:solidFill>
              <a:latin typeface="FZQingKeBenYueSongS-R-GB" charset="-122"/>
              <a:ea typeface="FZQingKeBenYueSongS-R-GB" charset="-122"/>
              <a:cs typeface="FZQingKeBenYueSongS-R-GB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707575" y="620487"/>
            <a:ext cx="76200" cy="76200"/>
          </a:xfrm>
          <a:prstGeom prst="ellipse">
            <a:avLst/>
          </a:prstGeom>
          <a:solidFill>
            <a:srgbClr val="EF6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707575" y="707571"/>
            <a:ext cx="76200" cy="76200"/>
          </a:xfrm>
          <a:prstGeom prst="ellipse">
            <a:avLst/>
          </a:prstGeom>
          <a:solidFill>
            <a:srgbClr val="EF696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707575" y="794659"/>
            <a:ext cx="76200" cy="76200"/>
          </a:xfrm>
          <a:prstGeom prst="ellipse">
            <a:avLst/>
          </a:prstGeom>
          <a:solidFill>
            <a:srgbClr val="EF696B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707573" y="881747"/>
            <a:ext cx="76200" cy="76200"/>
          </a:xfrm>
          <a:prstGeom prst="ellipse">
            <a:avLst/>
          </a:prstGeom>
          <a:solidFill>
            <a:srgbClr val="EF696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07573" y="968835"/>
            <a:ext cx="76200" cy="76200"/>
          </a:xfrm>
          <a:prstGeom prst="ellipse">
            <a:avLst/>
          </a:prstGeom>
          <a:solidFill>
            <a:srgbClr val="EF696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454143" y="2003102"/>
            <a:ext cx="1292662" cy="22098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求是潮的文化背景是怎么样的？</a:t>
            </a:r>
            <a:endParaRPr kumimoji="1" lang="en-US" altLang="zh-CN" dirty="0" smtClean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  <a:p>
            <a:r>
              <a:rPr kumimoji="1" lang="zh-CN" altLang="en-US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潮人的气质是怎么样的？</a:t>
            </a:r>
            <a:endParaRPr kumimoji="1" lang="en-US" altLang="zh-CN" dirty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439088" y="2053057"/>
            <a:ext cx="738664" cy="22098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部门工作内容和所需人才的特点是什么？</a:t>
            </a:r>
            <a:endParaRPr kumimoji="1" lang="en-US" altLang="zh-CN" dirty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994118" y="1998759"/>
            <a:ext cx="738664" cy="22098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想要考察的能力和素质是什么？</a:t>
            </a:r>
            <a:endParaRPr kumimoji="1" lang="zh-CN" altLang="en-US" dirty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454956" y="2087851"/>
            <a:ext cx="1015663" cy="22098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选择最能够考察能力和素质的评价标准和方式</a:t>
            </a:r>
            <a:endParaRPr kumimoji="1" lang="zh-CN" altLang="en-US" dirty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7" grpId="0"/>
      <p:bldP spid="8" grpId="0"/>
      <p:bldP spid="9" grpId="0"/>
      <p:bldP spid="10" grpId="0"/>
      <p:bldP spid="33" grpId="0"/>
      <p:bldP spid="34" grpId="0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2205757" y="1845851"/>
            <a:ext cx="2383227" cy="3291840"/>
          </a:xfrm>
          <a:prstGeom prst="rect">
            <a:avLst/>
          </a:prstGeom>
          <a:solidFill>
            <a:srgbClr val="FF6D6D"/>
          </a:solidFill>
          <a:ln w="3175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 sz="2400" dirty="0"/>
          </a:p>
        </p:txBody>
      </p:sp>
      <p:sp>
        <p:nvSpPr>
          <p:cNvPr id="3" name="Rectangle 4"/>
          <p:cNvSpPr/>
          <p:nvPr/>
        </p:nvSpPr>
        <p:spPr>
          <a:xfrm>
            <a:off x="4766129" y="1845851"/>
            <a:ext cx="2383227" cy="329184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 sz="2400"/>
          </a:p>
        </p:txBody>
      </p:sp>
      <p:sp>
        <p:nvSpPr>
          <p:cNvPr id="4" name="Rectangle 5"/>
          <p:cNvSpPr/>
          <p:nvPr/>
        </p:nvSpPr>
        <p:spPr>
          <a:xfrm>
            <a:off x="7338901" y="1845851"/>
            <a:ext cx="2383227" cy="3291840"/>
          </a:xfrm>
          <a:prstGeom prst="rect">
            <a:avLst/>
          </a:prstGeom>
          <a:solidFill>
            <a:srgbClr val="FF6D6D"/>
          </a:solidFill>
          <a:ln w="31750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 sz="2400"/>
          </a:p>
        </p:txBody>
      </p:sp>
      <p:sp>
        <p:nvSpPr>
          <p:cNvPr id="7" name="TextBox 11"/>
          <p:cNvSpPr txBox="1"/>
          <p:nvPr/>
        </p:nvSpPr>
        <p:spPr>
          <a:xfrm>
            <a:off x="2727408" y="437015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FZQingKeBenYueSongS-R-GB" charset="-122"/>
                <a:ea typeface="FZQingKeBenYueSongS-R-GB" charset="-122"/>
                <a:cs typeface="FZQingKeBenYueSongS-R-GB" charset="-122"/>
              </a:rPr>
              <a:t>报名表</a:t>
            </a:r>
            <a:endParaRPr lang="id-ID" sz="2800" b="1" dirty="0">
              <a:solidFill>
                <a:schemeClr val="bg1"/>
              </a:solidFill>
              <a:latin typeface="FZQingKeBenYueSongS-R-GB" charset="-122"/>
              <a:ea typeface="FZQingKeBenYueSongS-R-GB" charset="-122"/>
              <a:cs typeface="FZQingKeBenYueSongS-R-GB" charset="-122"/>
            </a:endParaRPr>
          </a:p>
        </p:txBody>
      </p:sp>
      <p:sp>
        <p:nvSpPr>
          <p:cNvPr id="8" name="TextBox 57"/>
          <p:cNvSpPr txBox="1"/>
          <p:nvPr/>
        </p:nvSpPr>
        <p:spPr>
          <a:xfrm>
            <a:off x="5320612" y="437015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ZQingKeBenYueSongS-R-GB" charset="-122"/>
                <a:ea typeface="FZQingKeBenYueSongS-R-GB" charset="-122"/>
                <a:cs typeface="FZQingKeBenYueSongS-R-GB" charset="-122"/>
              </a:rPr>
              <a:t>评分表</a:t>
            </a:r>
            <a:endParaRPr lang="id-ID" sz="2800" b="1" dirty="0">
              <a:solidFill>
                <a:schemeClr val="tx1">
                  <a:lumMod val="75000"/>
                  <a:lumOff val="25000"/>
                </a:schemeClr>
              </a:solidFill>
              <a:latin typeface="FZQingKeBenYueSongS-R-GB" charset="-122"/>
              <a:ea typeface="FZQingKeBenYueSongS-R-GB" charset="-122"/>
              <a:cs typeface="FZQingKeBenYueSongS-R-GB" charset="-122"/>
            </a:endParaRPr>
          </a:p>
        </p:txBody>
      </p:sp>
      <p:sp>
        <p:nvSpPr>
          <p:cNvPr id="9" name="TextBox 58"/>
          <p:cNvSpPr txBox="1"/>
          <p:nvPr/>
        </p:nvSpPr>
        <p:spPr>
          <a:xfrm>
            <a:off x="8079111" y="437015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FZQingKeBenYueSongS-R-GB" charset="-122"/>
                <a:ea typeface="FZQingKeBenYueSongS-R-GB" charset="-122"/>
                <a:cs typeface="FZQingKeBenYueSongS-R-GB" charset="-122"/>
              </a:rPr>
              <a:t>题库</a:t>
            </a:r>
            <a:endParaRPr lang="id-ID" sz="2800" b="1" dirty="0">
              <a:solidFill>
                <a:schemeClr val="bg1"/>
              </a:solidFill>
              <a:latin typeface="FZQingKeBenYueSongS-R-GB" charset="-122"/>
              <a:ea typeface="FZQingKeBenYueSongS-R-GB" charset="-122"/>
              <a:cs typeface="FZQingKeBenYueSongS-R-GB" charset="-122"/>
            </a:endParaRPr>
          </a:p>
        </p:txBody>
      </p:sp>
      <p:cxnSp>
        <p:nvCxnSpPr>
          <p:cNvPr id="15" name="Straight Connector 16"/>
          <p:cNvCxnSpPr/>
          <p:nvPr/>
        </p:nvCxnSpPr>
        <p:spPr>
          <a:xfrm>
            <a:off x="3164616" y="4992419"/>
            <a:ext cx="34359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7"/>
          <p:cNvCxnSpPr/>
          <p:nvPr/>
        </p:nvCxnSpPr>
        <p:spPr>
          <a:xfrm>
            <a:off x="5791489" y="4992419"/>
            <a:ext cx="34359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8"/>
          <p:cNvCxnSpPr/>
          <p:nvPr/>
        </p:nvCxnSpPr>
        <p:spPr>
          <a:xfrm>
            <a:off x="8364257" y="4992419"/>
            <a:ext cx="34359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91"/>
          <p:cNvSpPr txBox="1"/>
          <p:nvPr/>
        </p:nvSpPr>
        <p:spPr>
          <a:xfrm>
            <a:off x="777035" y="500141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latin typeface="FZQingKeBenYueSongS-R-GB" charset="-122"/>
                <a:ea typeface="FZQingKeBenYueSongS-R-GB" charset="-122"/>
                <a:cs typeface="FZQingKeBenYueSongS-R-GB" charset="-122"/>
              </a:rPr>
              <a:t>面试前的准备</a:t>
            </a:r>
            <a:endParaRPr lang="id-ID" sz="3200" b="1" dirty="0">
              <a:solidFill>
                <a:schemeClr val="bg1">
                  <a:lumMod val="50000"/>
                </a:schemeClr>
              </a:solidFill>
              <a:latin typeface="FZQingKeBenYueSongS-R-GB" charset="-122"/>
              <a:ea typeface="FZQingKeBenYueSongS-R-GB" charset="-122"/>
              <a:cs typeface="FZQingKeBenYueSongS-R-GB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707575" y="620487"/>
            <a:ext cx="76200" cy="76200"/>
          </a:xfrm>
          <a:prstGeom prst="ellipse">
            <a:avLst/>
          </a:prstGeom>
          <a:solidFill>
            <a:srgbClr val="EF6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707575" y="707571"/>
            <a:ext cx="76200" cy="76200"/>
          </a:xfrm>
          <a:prstGeom prst="ellipse">
            <a:avLst/>
          </a:prstGeom>
          <a:solidFill>
            <a:srgbClr val="EF696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707575" y="794659"/>
            <a:ext cx="76200" cy="76200"/>
          </a:xfrm>
          <a:prstGeom prst="ellipse">
            <a:avLst/>
          </a:prstGeom>
          <a:solidFill>
            <a:srgbClr val="EF696B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707573" y="881747"/>
            <a:ext cx="76200" cy="76200"/>
          </a:xfrm>
          <a:prstGeom prst="ellipse">
            <a:avLst/>
          </a:prstGeom>
          <a:solidFill>
            <a:srgbClr val="EF696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07573" y="968835"/>
            <a:ext cx="76200" cy="76200"/>
          </a:xfrm>
          <a:prstGeom prst="ellipse">
            <a:avLst/>
          </a:prstGeom>
          <a:solidFill>
            <a:srgbClr val="EF696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612540" y="1998759"/>
            <a:ext cx="1569660" cy="22098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个人信息</a:t>
            </a:r>
            <a:endParaRPr kumimoji="1" lang="en-US" altLang="zh-CN" dirty="0" smtClean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  <a:p>
            <a:r>
              <a:rPr kumimoji="1" lang="zh-CN" altLang="en-US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模式化问题</a:t>
            </a:r>
            <a:endParaRPr kumimoji="1" lang="en-US" altLang="zh-CN" dirty="0" smtClean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  <a:p>
            <a:r>
              <a:rPr kumimoji="1" lang="zh-CN" altLang="en-US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情境性问题</a:t>
            </a:r>
            <a:endParaRPr kumimoji="1" lang="en-US" altLang="zh-CN" dirty="0" smtClean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  <a:p>
            <a:r>
              <a:rPr kumimoji="1" lang="zh-CN" altLang="en-US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面试前应该充分了解报名表内容</a:t>
            </a:r>
            <a:endParaRPr kumimoji="1" lang="en-US" altLang="zh-CN" dirty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276694" y="1975602"/>
            <a:ext cx="1292662" cy="22098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从左到右列出面试者</a:t>
            </a:r>
            <a:endParaRPr kumimoji="1" lang="en-US" altLang="zh-CN" dirty="0" smtClean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  <a:p>
            <a:r>
              <a:rPr kumimoji="1" lang="zh-CN" altLang="en-US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记录客观表现</a:t>
            </a:r>
            <a:endParaRPr kumimoji="1" lang="en-US" altLang="zh-CN" dirty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  <a:p>
            <a:r>
              <a:rPr kumimoji="1" lang="zh-CN" altLang="en-US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能力维度打分</a:t>
            </a:r>
            <a:endParaRPr kumimoji="1" lang="en-US" altLang="zh-CN" dirty="0" smtClean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  <a:p>
            <a:r>
              <a:rPr kumimoji="1" lang="zh-CN" altLang="en-US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结果标记</a:t>
            </a:r>
            <a:endParaRPr kumimoji="1" lang="en-US" altLang="zh-CN" dirty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022682" y="1998759"/>
            <a:ext cx="1015663" cy="22098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基础题</a:t>
            </a:r>
            <a:endParaRPr kumimoji="1" lang="en-US" altLang="zh-CN" dirty="0" smtClean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  <a:p>
            <a:r>
              <a:rPr kumimoji="1" lang="zh-CN" altLang="en-US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延伸题</a:t>
            </a:r>
            <a:endParaRPr kumimoji="1" lang="en-US" altLang="zh-CN" dirty="0" smtClean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  <a:p>
            <a:r>
              <a:rPr kumimoji="1" lang="zh-CN" altLang="en-US" dirty="0" smtClean="0">
                <a:latin typeface="FZQingKeBenYueSongS-R-GB" charset="-122"/>
                <a:ea typeface="FZQingKeBenYueSongS-R-GB" charset="-122"/>
                <a:cs typeface="FZQingKeBenYueSongS-R-GB" charset="-122"/>
              </a:rPr>
              <a:t>无领导小组讨论问题</a:t>
            </a:r>
            <a:endParaRPr kumimoji="1" lang="zh-CN" altLang="en-US" dirty="0">
              <a:latin typeface="FZQingKeBenYueSongS-R-GB" charset="-122"/>
              <a:ea typeface="FZQingKeBenYueSongS-R-GB" charset="-122"/>
              <a:cs typeface="FZQingKeBenYueSongS-R-GB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/>
      <p:bldP spid="8" grpId="0"/>
      <p:bldP spid="9" grpId="0"/>
      <p:bldP spid="33" grpId="0"/>
      <p:bldP spid="34" grpId="0"/>
      <p:bldP spid="3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964</Words>
  <Application>WPS 演示</Application>
  <PresentationFormat>宽屏</PresentationFormat>
  <Paragraphs>166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Arial</vt:lpstr>
      <vt:lpstr>宋体</vt:lpstr>
      <vt:lpstr>Wingdings</vt:lpstr>
      <vt:lpstr>Arial</vt:lpstr>
      <vt:lpstr>仿宋</vt:lpstr>
      <vt:lpstr>FZQingKeBenYueSongS-R-GB</vt:lpstr>
      <vt:lpstr>Raleway</vt:lpstr>
      <vt:lpstr>PT Sans</vt:lpstr>
      <vt:lpstr>NumberOnly</vt:lpstr>
      <vt:lpstr>等线</vt:lpstr>
      <vt:lpstr>微软雅黑</vt:lpstr>
      <vt:lpstr>Arial Unicode MS</vt:lpstr>
      <vt:lpstr>等线 Light</vt:lpstr>
      <vt:lpstr>Calibri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义理.</cp:lastModifiedBy>
  <cp:revision>2</cp:revision>
  <dcterms:created xsi:type="dcterms:W3CDTF">2016-12-09T12:36:00Z</dcterms:created>
  <dcterms:modified xsi:type="dcterms:W3CDTF">2020-08-13T15:21:38Z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